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4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1656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6F8A6E-F75B-4C48-8A35-E743BDEDD022}" type="datetimeFigureOut">
              <a:rPr lang="ru-RU" smtClean="0"/>
              <a:pPr/>
              <a:t>12.04.2019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5125D1-3271-4C96-AACE-CC353A18D6F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462274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5125D1-3271-4C96-AACE-CC353A18D6F7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945026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8C49F-FA59-40F9-92D8-A8B1C8281649}" type="datetimeFigureOut">
              <a:rPr lang="ru-RU" smtClean="0"/>
              <a:pPr/>
              <a:t>12.04.2019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467C3-8A7E-4AF0-A92D-366A6F8DA17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8C49F-FA59-40F9-92D8-A8B1C8281649}" type="datetimeFigureOut">
              <a:rPr lang="ru-RU" smtClean="0"/>
              <a:pPr/>
              <a:t>12.04.2019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467C3-8A7E-4AF0-A92D-366A6F8DA17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8C49F-FA59-40F9-92D8-A8B1C8281649}" type="datetimeFigureOut">
              <a:rPr lang="ru-RU" smtClean="0"/>
              <a:pPr/>
              <a:t>12.04.2019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467C3-8A7E-4AF0-A92D-366A6F8DA17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8C49F-FA59-40F9-92D8-A8B1C8281649}" type="datetimeFigureOut">
              <a:rPr lang="ru-RU" smtClean="0"/>
              <a:pPr/>
              <a:t>12.04.2019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467C3-8A7E-4AF0-A92D-366A6F8DA17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8C49F-FA59-40F9-92D8-A8B1C8281649}" type="datetimeFigureOut">
              <a:rPr lang="ru-RU" smtClean="0"/>
              <a:pPr/>
              <a:t>12.04.2019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467C3-8A7E-4AF0-A92D-366A6F8DA17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8C49F-FA59-40F9-92D8-A8B1C8281649}" type="datetimeFigureOut">
              <a:rPr lang="ru-RU" smtClean="0"/>
              <a:pPr/>
              <a:t>12.04.2019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467C3-8A7E-4AF0-A92D-366A6F8DA17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8C49F-FA59-40F9-92D8-A8B1C8281649}" type="datetimeFigureOut">
              <a:rPr lang="ru-RU" smtClean="0"/>
              <a:pPr/>
              <a:t>12.04.2019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467C3-8A7E-4AF0-A92D-366A6F8DA17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8C49F-FA59-40F9-92D8-A8B1C8281649}" type="datetimeFigureOut">
              <a:rPr lang="ru-RU" smtClean="0"/>
              <a:pPr/>
              <a:t>12.04.2019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467C3-8A7E-4AF0-A92D-366A6F8DA17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8C49F-FA59-40F9-92D8-A8B1C8281649}" type="datetimeFigureOut">
              <a:rPr lang="ru-RU" smtClean="0"/>
              <a:pPr/>
              <a:t>12.04.2019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467C3-8A7E-4AF0-A92D-366A6F8DA17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8C49F-FA59-40F9-92D8-A8B1C8281649}" type="datetimeFigureOut">
              <a:rPr lang="ru-RU" smtClean="0"/>
              <a:pPr/>
              <a:t>12.04.2019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467C3-8A7E-4AF0-A92D-366A6F8DA17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8C49F-FA59-40F9-92D8-A8B1C8281649}" type="datetimeFigureOut">
              <a:rPr lang="ru-RU" smtClean="0"/>
              <a:pPr/>
              <a:t>12.04.2019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467C3-8A7E-4AF0-A92D-366A6F8DA17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2278C49F-FA59-40F9-92D8-A8B1C8281649}" type="datetimeFigureOut">
              <a:rPr lang="ru-RU" smtClean="0"/>
              <a:pPr/>
              <a:t>12.04.2019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3E3467C3-8A7E-4AF0-A92D-366A6F8DA17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59632" y="548680"/>
            <a:ext cx="6624736" cy="2160240"/>
          </a:xfrm>
        </p:spPr>
        <p:txBody>
          <a:bodyPr>
            <a:normAutofit fontScale="85000" lnSpcReduction="10000"/>
          </a:bodyPr>
          <a:lstStyle/>
          <a:p>
            <a:pPr algn="ctr"/>
            <a:r>
              <a:rPr lang="ru-RU" sz="4000" dirty="0" smtClean="0">
                <a:latin typeface="Comic Sans MS" pitchFamily="66" charset="0"/>
              </a:rPr>
              <a:t>Эта презентация пригодится, тем кто мало или вообще не знают, что такое бюджет?</a:t>
            </a:r>
            <a:r>
              <a:rPr lang="ru-RU" sz="4000" dirty="0">
                <a:latin typeface="Comic Sans MS" pitchFamily="66" charset="0"/>
              </a:rPr>
              <a:t> Сейчас я вам расскажу )</a:t>
            </a:r>
            <a:r>
              <a:rPr lang="ru-RU" sz="4000" dirty="0"/>
              <a:t> </a:t>
            </a:r>
          </a:p>
          <a:p>
            <a:pPr algn="ctr"/>
            <a:endParaRPr lang="ru-RU" sz="4000" dirty="0">
              <a:latin typeface="Comic Sans MS" pitchFamily="66" charset="0"/>
            </a:endParaRPr>
          </a:p>
        </p:txBody>
      </p:sp>
      <p:pic>
        <p:nvPicPr>
          <p:cNvPr id="1028" name="Picture 4" descr="https://ya-webdesign.com/images/confused-cartoon-transparent-png-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59632" y="2784826"/>
            <a:ext cx="5729219" cy="32248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135454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55576" y="836712"/>
            <a:ext cx="763284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latin typeface="Comic Sans MS" pitchFamily="66" charset="0"/>
              </a:rPr>
              <a:t>   </a:t>
            </a:r>
            <a:r>
              <a:rPr lang="ru-RU" sz="2800" dirty="0" smtClean="0">
                <a:latin typeface="Comic Sans MS" pitchFamily="66" charset="0"/>
              </a:rPr>
              <a:t>Бюджет </a:t>
            </a:r>
            <a:r>
              <a:rPr lang="ru-RU" sz="2800" dirty="0">
                <a:latin typeface="Comic Sans MS" pitchFamily="66" charset="0"/>
              </a:rPr>
              <a:t>- это форма образования и расходования денежных средств, предназначенных для финансового обеспечения задач и функций государства и местного самоуправления.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06217" y="3442387"/>
            <a:ext cx="705678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Comic Sans MS" pitchFamily="66" charset="0"/>
              </a:rPr>
              <a:t>Проще говоря, это доходы и расходы, которые нужны на разные полезные вещи.</a:t>
            </a:r>
            <a:endParaRPr lang="ru-RU" sz="2800" dirty="0">
              <a:latin typeface="Comic Sans MS" pitchFamily="66" charset="0"/>
            </a:endParaRPr>
          </a:p>
        </p:txBody>
      </p:sp>
      <p:pic>
        <p:nvPicPr>
          <p:cNvPr id="2053" name="Picture 5" descr="http://www.siapress.ru/images/news/main/3262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03848" y="5145642"/>
            <a:ext cx="2122686" cy="16836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659367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4"/>
          <p:cNvSpPr>
            <a:spLocks noGrp="1"/>
          </p:cNvSpPr>
          <p:nvPr>
            <p:ph sz="quarter" idx="13"/>
          </p:nvPr>
        </p:nvSpPr>
        <p:spPr>
          <a:xfrm>
            <a:off x="1043608" y="731520"/>
            <a:ext cx="6500192" cy="2553464"/>
          </a:xfrm>
        </p:spPr>
        <p:txBody>
          <a:bodyPr>
            <a:normAutofit lnSpcReduction="10000"/>
          </a:bodyPr>
          <a:lstStyle/>
          <a:p>
            <a:pPr marL="45720" indent="0" algn="ctr">
              <a:buNone/>
            </a:pPr>
            <a:r>
              <a:rPr lang="ru-RU" sz="4400" dirty="0" smtClean="0">
                <a:latin typeface="Comic Sans MS" pitchFamily="66" charset="0"/>
              </a:rPr>
              <a:t>Доходы</a:t>
            </a:r>
          </a:p>
          <a:p>
            <a:pPr marL="45720" indent="0" algn="ctr">
              <a:buNone/>
            </a:pPr>
            <a:r>
              <a:rPr lang="ru-RU" sz="2800" dirty="0" smtClean="0">
                <a:latin typeface="Comic Sans MS" pitchFamily="66" charset="0"/>
              </a:rPr>
              <a:t>Это те деньги, которые приходят </a:t>
            </a:r>
            <a:r>
              <a:rPr lang="ru-RU" sz="2800" dirty="0" smtClean="0">
                <a:latin typeface="Comic Sans MS" pitchFamily="66" charset="0"/>
              </a:rPr>
              <a:t>к</a:t>
            </a:r>
            <a:r>
              <a:rPr lang="ru-RU" sz="2800" dirty="0" smtClean="0">
                <a:latin typeface="Comic Sans MS" pitchFamily="66" charset="0"/>
              </a:rPr>
              <a:t> </a:t>
            </a:r>
            <a:r>
              <a:rPr lang="ru-RU" sz="2800" dirty="0" smtClean="0">
                <a:latin typeface="Comic Sans MS" pitchFamily="66" charset="0"/>
              </a:rPr>
              <a:t>нам в бюджет, безвозмездно( то есть «даром») в распоряжение государства или самоуправления.</a:t>
            </a: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84898" y="3140968"/>
            <a:ext cx="5839972" cy="32849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29525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187624" y="731520"/>
            <a:ext cx="6356176" cy="2193424"/>
          </a:xfrm>
        </p:spPr>
        <p:txBody>
          <a:bodyPr/>
          <a:lstStyle/>
          <a:p>
            <a:pPr marL="45720" indent="0" algn="ctr">
              <a:buNone/>
            </a:pPr>
            <a:r>
              <a:rPr lang="ru-RU" sz="2800" dirty="0" smtClean="0">
                <a:latin typeface="Comic Sans MS" pitchFamily="66" charset="0"/>
              </a:rPr>
              <a:t>Расходы </a:t>
            </a:r>
          </a:p>
          <a:p>
            <a:pPr marL="45720" indent="0" algn="ctr">
              <a:buNone/>
            </a:pPr>
            <a:r>
              <a:rPr lang="ru-RU" sz="2800" dirty="0" smtClean="0">
                <a:latin typeface="Comic Sans MS" pitchFamily="66" charset="0"/>
              </a:rPr>
              <a:t>Это деньги, идущие на всякие нужды. И этих нужд много: </a:t>
            </a:r>
            <a:endParaRPr lang="ru-RU" sz="2800" dirty="0">
              <a:latin typeface="Comic Sans MS" pitchFamily="66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7544" y="2276870"/>
            <a:ext cx="2232248" cy="18648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71800" y="3621983"/>
            <a:ext cx="1961964" cy="13079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52899" y="3621983"/>
            <a:ext cx="1877995" cy="13075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630894" y="2276872"/>
            <a:ext cx="2045562" cy="15885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95536" y="4275971"/>
            <a:ext cx="23762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Comic Sans MS" pitchFamily="66" charset="0"/>
              </a:rPr>
              <a:t>Образование</a:t>
            </a:r>
            <a:endParaRPr lang="ru-RU" sz="2400" dirty="0">
              <a:latin typeface="Comic Sans MS" pitchFamily="66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67744" y="5013176"/>
            <a:ext cx="209203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latin typeface="Comic Sans MS" pitchFamily="66" charset="0"/>
              </a:rPr>
              <a:t>Пенсии и пособия</a:t>
            </a:r>
          </a:p>
          <a:p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4691715" y="5132784"/>
            <a:ext cx="35283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Comic Sans MS" pitchFamily="66" charset="0"/>
              </a:rPr>
              <a:t>Здравоохранение</a:t>
            </a:r>
            <a:endParaRPr lang="ru-RU" sz="2400" dirty="0">
              <a:latin typeface="Comic Sans MS" pitchFamily="66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236296" y="4141698"/>
            <a:ext cx="1656184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Comic Sans MS" pitchFamily="66" charset="0"/>
              </a:rPr>
              <a:t>Культура</a:t>
            </a:r>
          </a:p>
          <a:p>
            <a:endParaRPr lang="ru-RU" sz="1400" dirty="0">
              <a:latin typeface="Comic Sans MS" pitchFamily="66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691896" y="5805264"/>
            <a:ext cx="33123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Comic Sans MS" pitchFamily="66" charset="0"/>
              </a:rPr>
              <a:t>И многие другие……</a:t>
            </a:r>
            <a:endParaRPr lang="ru-RU" sz="2400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39513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45720" indent="0" algn="ctr">
              <a:buNone/>
            </a:pPr>
            <a:r>
              <a:rPr lang="ru-RU" sz="2800" dirty="0" smtClean="0">
                <a:latin typeface="Comic Sans MS" pitchFamily="66" charset="0"/>
              </a:rPr>
              <a:t>И когда этих расходов больше, чем доходов, мы получаем </a:t>
            </a:r>
          </a:p>
          <a:p>
            <a:pPr marL="45720" indent="0" algn="ctr">
              <a:buNone/>
            </a:pPr>
            <a:r>
              <a:rPr lang="ru-RU" sz="2800" dirty="0" smtClean="0">
                <a:latin typeface="Comic Sans MS" pitchFamily="66" charset="0"/>
              </a:rPr>
              <a:t>Дефицит Бюджета</a:t>
            </a:r>
            <a:endParaRPr lang="ru-RU" sz="2800" dirty="0">
              <a:latin typeface="Comic Sans MS" pitchFamily="66" charset="0"/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23728" y="2370071"/>
            <a:ext cx="5094545" cy="39761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80312" y="5149435"/>
            <a:ext cx="1444454" cy="11967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83750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45720" indent="0" algn="ctr">
              <a:buNone/>
            </a:pPr>
            <a:r>
              <a:rPr lang="ru-RU" sz="2800" dirty="0" smtClean="0">
                <a:latin typeface="Comic Sans MS" pitchFamily="66" charset="0"/>
              </a:rPr>
              <a:t>Есть и полностью противоположная сторона, когда доходов больше, чем расходов-это</a:t>
            </a:r>
          </a:p>
          <a:p>
            <a:pPr marL="45720" indent="0" algn="ctr">
              <a:buNone/>
            </a:pPr>
            <a:r>
              <a:rPr lang="ru-RU" sz="2800" dirty="0" smtClean="0">
                <a:latin typeface="Comic Sans MS" pitchFamily="66" charset="0"/>
              </a:rPr>
              <a:t>Профицит Бюджета</a:t>
            </a:r>
            <a:endParaRPr lang="ru-RU" sz="2800" dirty="0">
              <a:latin typeface="Comic Sans MS" pitchFamily="66" charset="0"/>
            </a:endParaRPr>
          </a:p>
        </p:txBody>
      </p:sp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83768" y="2708920"/>
            <a:ext cx="4176464" cy="36508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4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76278" y="5085184"/>
            <a:ext cx="1833584" cy="1320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200571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45720" indent="0" algn="ctr">
              <a:buNone/>
            </a:pPr>
            <a:r>
              <a:rPr lang="ru-RU" sz="2800" dirty="0" smtClean="0">
                <a:latin typeface="Comic Sans MS" pitchFamily="66" charset="0"/>
              </a:rPr>
              <a:t>А так же бывает ситуация ,когда</a:t>
            </a:r>
          </a:p>
          <a:p>
            <a:pPr marL="45720" indent="0" algn="ctr">
              <a:buNone/>
            </a:pPr>
            <a:r>
              <a:rPr lang="ru-RU" sz="2800" dirty="0" smtClean="0">
                <a:latin typeface="Comic Sans MS" pitchFamily="66" charset="0"/>
              </a:rPr>
              <a:t>Доходы равны Расходам , </a:t>
            </a:r>
          </a:p>
          <a:p>
            <a:pPr marL="45720" indent="0" algn="ctr">
              <a:buNone/>
            </a:pPr>
            <a:r>
              <a:rPr lang="ru-RU" sz="2800" dirty="0" smtClean="0">
                <a:latin typeface="Comic Sans MS" pitchFamily="66" charset="0"/>
              </a:rPr>
              <a:t>тогда говорят ,что </a:t>
            </a:r>
          </a:p>
          <a:p>
            <a:pPr marL="45720" indent="0" algn="ctr">
              <a:buNone/>
            </a:pPr>
            <a:r>
              <a:rPr lang="ru-RU" sz="2800" dirty="0" smtClean="0">
                <a:latin typeface="Comic Sans MS" pitchFamily="66" charset="0"/>
              </a:rPr>
              <a:t>бюджет сбалансированный</a:t>
            </a:r>
            <a:endParaRPr lang="ru-RU" sz="2800" dirty="0">
              <a:latin typeface="Comic Sans MS" pitchFamily="66" charset="0"/>
            </a:endParaRPr>
          </a:p>
        </p:txBody>
      </p:sp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95736" y="3212976"/>
            <a:ext cx="4536504" cy="33276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37582" y="5255773"/>
            <a:ext cx="1736576" cy="12687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964361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45720" indent="0" algn="ctr">
              <a:buNone/>
            </a:pPr>
            <a:r>
              <a:rPr lang="ru-RU" sz="2800" dirty="0" smtClean="0">
                <a:latin typeface="Comic Sans MS" pitchFamily="66" charset="0"/>
              </a:rPr>
              <a:t>И наконец,  как же распределяется бюджет?</a:t>
            </a:r>
          </a:p>
          <a:p>
            <a:pPr marL="45720" indent="0">
              <a:buNone/>
            </a:pP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539552" y="1628800"/>
            <a:ext cx="2664296" cy="136815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Comic Sans MS" pitchFamily="66" charset="0"/>
              </a:rPr>
              <a:t>Федеральный </a:t>
            </a:r>
          </a:p>
          <a:p>
            <a:pPr algn="ctr"/>
            <a:r>
              <a:rPr lang="ru-RU" sz="2800" dirty="0" smtClean="0">
                <a:latin typeface="Comic Sans MS" pitchFamily="66" charset="0"/>
              </a:rPr>
              <a:t>бюджет</a:t>
            </a:r>
            <a:endParaRPr lang="ru-RU" sz="2800" dirty="0">
              <a:latin typeface="Comic Sans MS" pitchFamily="66" charset="0"/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2699792" y="2575806"/>
            <a:ext cx="3816424" cy="194421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chemeClr val="tx1"/>
                </a:solidFill>
                <a:latin typeface="Comic Sans MS" pitchFamily="66" charset="0"/>
              </a:rPr>
              <a:t>Региональный </a:t>
            </a:r>
          </a:p>
          <a:p>
            <a:pPr algn="ctr"/>
            <a:r>
              <a:rPr lang="ru-RU" sz="2800" dirty="0" smtClean="0">
                <a:solidFill>
                  <a:schemeClr val="tx1"/>
                </a:solidFill>
                <a:latin typeface="Comic Sans MS" pitchFamily="66" charset="0"/>
              </a:rPr>
              <a:t>бюджет</a:t>
            </a:r>
            <a:endParaRPr lang="ru-RU" sz="2800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155129" y="4519938"/>
            <a:ext cx="2664296" cy="122413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chemeClr val="tx1"/>
                </a:solidFill>
                <a:latin typeface="Comic Sans MS" pitchFamily="66" charset="0"/>
              </a:rPr>
              <a:t>Местный бюджет</a:t>
            </a:r>
            <a:endParaRPr lang="ru-RU" sz="2800" dirty="0">
              <a:solidFill>
                <a:schemeClr val="tx1"/>
              </a:solidFill>
              <a:latin typeface="Comic Sans MS" pitchFamily="66" charset="0"/>
            </a:endParaRPr>
          </a:p>
        </p:txBody>
      </p:sp>
      <p:cxnSp>
        <p:nvCxnSpPr>
          <p:cNvPr id="8" name="Соединительная линия уступом 7"/>
          <p:cNvCxnSpPr>
            <a:stCxn id="4" idx="3"/>
            <a:endCxn id="5" idx="0"/>
          </p:cNvCxnSpPr>
          <p:nvPr/>
        </p:nvCxnSpPr>
        <p:spPr>
          <a:xfrm>
            <a:off x="3203848" y="2312876"/>
            <a:ext cx="1404156" cy="262930"/>
          </a:xfrm>
          <a:prstGeom prst="bent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Соединительная линия уступом 9"/>
          <p:cNvCxnSpPr>
            <a:stCxn id="5" idx="6"/>
            <a:endCxn id="6" idx="0"/>
          </p:cNvCxnSpPr>
          <p:nvPr/>
        </p:nvCxnSpPr>
        <p:spPr>
          <a:xfrm>
            <a:off x="6516216" y="3547914"/>
            <a:ext cx="971061" cy="972024"/>
          </a:xfrm>
          <a:prstGeom prst="bent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Прямоугольник 12"/>
          <p:cNvSpPr/>
          <p:nvPr/>
        </p:nvSpPr>
        <p:spPr>
          <a:xfrm>
            <a:off x="683568" y="3334392"/>
            <a:ext cx="1512168" cy="91100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Comic Sans MS" pitchFamily="66" charset="0"/>
              </a:rPr>
              <a:t>Расходы РФ</a:t>
            </a:r>
            <a:endParaRPr lang="ru-RU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3059832" y="5312026"/>
            <a:ext cx="2484276" cy="86409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Comic Sans MS" pitchFamily="66" charset="0"/>
              </a:rPr>
              <a:t>Расходы Субъектов РФ</a:t>
            </a:r>
            <a:endParaRPr lang="ru-RU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5940152" y="5949280"/>
            <a:ext cx="2592288" cy="79208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  <a:latin typeface="Comic Sans MS" pitchFamily="66" charset="0"/>
              </a:rPr>
              <a:t>Расходы Муниципального Образования</a:t>
            </a:r>
            <a:endParaRPr lang="ru-RU" sz="2000" dirty="0">
              <a:solidFill>
                <a:schemeClr val="tx1"/>
              </a:solidFill>
              <a:latin typeface="Comic Sans MS" pitchFamily="66" charset="0"/>
            </a:endParaRPr>
          </a:p>
        </p:txBody>
      </p:sp>
      <p:cxnSp>
        <p:nvCxnSpPr>
          <p:cNvPr id="22" name="Прямая со стрелкой 21"/>
          <p:cNvCxnSpPr>
            <a:stCxn id="4" idx="2"/>
          </p:cNvCxnSpPr>
          <p:nvPr/>
        </p:nvCxnSpPr>
        <p:spPr>
          <a:xfrm>
            <a:off x="1871700" y="2996952"/>
            <a:ext cx="0" cy="3600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>
            <a:stCxn id="5" idx="4"/>
          </p:cNvCxnSpPr>
          <p:nvPr/>
        </p:nvCxnSpPr>
        <p:spPr>
          <a:xfrm>
            <a:off x="4608004" y="4520022"/>
            <a:ext cx="0" cy="79200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/>
          <p:nvPr/>
        </p:nvCxnSpPr>
        <p:spPr>
          <a:xfrm>
            <a:off x="7884368" y="5744074"/>
            <a:ext cx="0" cy="20520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Соединительная линия уступом 8"/>
          <p:cNvCxnSpPr>
            <a:stCxn id="5" idx="2"/>
          </p:cNvCxnSpPr>
          <p:nvPr/>
        </p:nvCxnSpPr>
        <p:spPr>
          <a:xfrm rot="10800000">
            <a:off x="2411760" y="2996952"/>
            <a:ext cx="288032" cy="550962"/>
          </a:xfrm>
          <a:prstGeom prst="bent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Соединительная линия уступом 15"/>
          <p:cNvCxnSpPr>
            <a:stCxn id="6" idx="1"/>
            <a:endCxn id="5" idx="5"/>
          </p:cNvCxnSpPr>
          <p:nvPr/>
        </p:nvCxnSpPr>
        <p:spPr>
          <a:xfrm rot="10800000">
            <a:off x="5957315" y="4235298"/>
            <a:ext cx="197815" cy="896708"/>
          </a:xfrm>
          <a:prstGeom prst="bent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Соединительная линия уступом 18"/>
          <p:cNvCxnSpPr>
            <a:stCxn id="4" idx="3"/>
            <a:endCxn id="6" idx="0"/>
          </p:cNvCxnSpPr>
          <p:nvPr/>
        </p:nvCxnSpPr>
        <p:spPr>
          <a:xfrm>
            <a:off x="3203848" y="2312876"/>
            <a:ext cx="4283429" cy="2207062"/>
          </a:xfrm>
          <a:prstGeom prst="bent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751380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rmAutofit lnSpcReduction="10000"/>
          </a:bodyPr>
          <a:lstStyle/>
          <a:p>
            <a:pPr marL="45720" indent="0" algn="ctr">
              <a:buNone/>
            </a:pPr>
            <a:r>
              <a:rPr lang="ru-RU" sz="2800" dirty="0"/>
              <a:t>Федеральный бюджет </a:t>
            </a:r>
            <a:r>
              <a:rPr lang="ru-RU" sz="2800" dirty="0" smtClean="0"/>
              <a:t>— </a:t>
            </a:r>
            <a:r>
              <a:rPr lang="ru-RU" sz="2800" dirty="0"/>
              <a:t>главное звено бюджетной </a:t>
            </a:r>
            <a:r>
              <a:rPr lang="ru-RU" sz="2800" dirty="0" smtClean="0"/>
              <a:t>системы. </a:t>
            </a:r>
            <a:r>
              <a:rPr lang="ru-RU" sz="2800" dirty="0" smtClean="0">
                <a:latin typeface="Comic Sans MS" pitchFamily="66" charset="0"/>
              </a:rPr>
              <a:t>Республика Алтай является субъектом Российской Федерации и </a:t>
            </a:r>
            <a:r>
              <a:rPr lang="ru-RU" sz="2800" dirty="0">
                <a:latin typeface="Comic Sans MS" pitchFamily="66" charset="0"/>
              </a:rPr>
              <a:t> </a:t>
            </a:r>
            <a:r>
              <a:rPr lang="ru-RU" sz="2800" dirty="0" smtClean="0">
                <a:latin typeface="Comic Sans MS" pitchFamily="66" charset="0"/>
              </a:rPr>
              <a:t>имеет </a:t>
            </a:r>
            <a:r>
              <a:rPr lang="ru-RU" sz="2800" dirty="0" smtClean="0">
                <a:latin typeface="Comic Sans MS" pitchFamily="66" charset="0"/>
              </a:rPr>
              <a:t>региональный бюджет. Местный бюджет имеют </a:t>
            </a:r>
            <a:r>
              <a:rPr lang="ru-RU" sz="2800" dirty="0" smtClean="0">
                <a:latin typeface="Comic Sans MS" pitchFamily="66" charset="0"/>
              </a:rPr>
              <a:t>муниципалитеты </a:t>
            </a:r>
            <a:r>
              <a:rPr lang="ru-RU" sz="2800" dirty="0" smtClean="0">
                <a:latin typeface="Comic Sans MS" pitchFamily="66" charset="0"/>
              </a:rPr>
              <a:t>(</a:t>
            </a:r>
            <a:r>
              <a:rPr lang="ru-RU" sz="2800" dirty="0" err="1" smtClean="0">
                <a:latin typeface="Comic Sans MS" pitchFamily="66" charset="0"/>
              </a:rPr>
              <a:t>Улаганский</a:t>
            </a:r>
            <a:r>
              <a:rPr lang="ru-RU" sz="2800" dirty="0" smtClean="0">
                <a:latin typeface="Comic Sans MS" pitchFamily="66" charset="0"/>
              </a:rPr>
              <a:t> район, </a:t>
            </a:r>
            <a:r>
              <a:rPr lang="ru-RU" sz="2800" dirty="0" err="1" smtClean="0">
                <a:latin typeface="Comic Sans MS" pitchFamily="66" charset="0"/>
              </a:rPr>
              <a:t>Майминский</a:t>
            </a:r>
            <a:r>
              <a:rPr lang="ru-RU" sz="2800" dirty="0" smtClean="0">
                <a:latin typeface="Comic Sans MS" pitchFamily="66" charset="0"/>
              </a:rPr>
              <a:t> район </a:t>
            </a:r>
            <a:r>
              <a:rPr lang="ru-RU" sz="2800" dirty="0" smtClean="0">
                <a:latin typeface="Comic Sans MS" pitchFamily="66" charset="0"/>
              </a:rPr>
              <a:t>и </a:t>
            </a:r>
            <a:r>
              <a:rPr lang="ru-RU" sz="2800" dirty="0" err="1" smtClean="0">
                <a:latin typeface="Comic Sans MS" pitchFamily="66" charset="0"/>
              </a:rPr>
              <a:t>т.д</a:t>
            </a:r>
            <a:r>
              <a:rPr lang="ru-RU" sz="2800" dirty="0" smtClean="0">
                <a:latin typeface="Comic Sans MS" pitchFamily="66" charset="0"/>
              </a:rPr>
              <a:t>)</a:t>
            </a:r>
          </a:p>
          <a:p>
            <a:pPr marL="45720" indent="0">
              <a:buNone/>
            </a:pPr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83768" y="4005064"/>
            <a:ext cx="4001613" cy="25010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7965930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187624" y="908720"/>
            <a:ext cx="6400800" cy="3474720"/>
          </a:xfrm>
        </p:spPr>
        <p:txBody>
          <a:bodyPr>
            <a:normAutofit/>
          </a:bodyPr>
          <a:lstStyle/>
          <a:p>
            <a:pPr marL="45720" indent="0" algn="ctr">
              <a:buNone/>
            </a:pPr>
            <a:r>
              <a:rPr lang="ru-RU" sz="2800" dirty="0" smtClean="0">
                <a:latin typeface="Comic Sans MS" pitchFamily="66" charset="0"/>
              </a:rPr>
              <a:t>Я вас ввел в основные аспекты и пусть в этой теме еще много вещей Вы теперь знаете, что такое</a:t>
            </a:r>
          </a:p>
          <a:p>
            <a:pPr marL="45720" indent="0" algn="ctr">
              <a:buNone/>
            </a:pPr>
            <a:r>
              <a:rPr lang="ru-RU" sz="2800" dirty="0" smtClean="0">
                <a:latin typeface="Comic Sans MS" pitchFamily="66" charset="0"/>
              </a:rPr>
              <a:t> БЮДЖЕТ </a:t>
            </a:r>
          </a:p>
          <a:p>
            <a:pPr marL="45720" indent="0" algn="ctr">
              <a:buNone/>
            </a:pPr>
            <a:r>
              <a:rPr lang="ru-RU" sz="2800" dirty="0" smtClean="0">
                <a:latin typeface="Comic Sans MS" pitchFamily="66" charset="0"/>
              </a:rPr>
              <a:t>( и с чем его едят)!</a:t>
            </a:r>
            <a:endParaRPr lang="ru-RU" sz="2800" dirty="0">
              <a:latin typeface="Comic Sans MS" pitchFamily="66" charset="0"/>
            </a:endParaRPr>
          </a:p>
        </p:txBody>
      </p:sp>
      <p:pic>
        <p:nvPicPr>
          <p:cNvPr id="8194" name="Picture 2" descr="http://itd3.mycdn.me/image?id=860748523489&amp;t=20&amp;plc=WEB&amp;tkn=*xzaewuw1teFfHVNamMB7hxedWj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03848" y="3501008"/>
            <a:ext cx="3020940" cy="2970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699454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196</TotalTime>
  <Words>206</Words>
  <Application>Microsoft Office PowerPoint</Application>
  <PresentationFormat>Экран (4:3)</PresentationFormat>
  <Paragraphs>35</Paragraphs>
  <Slides>10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Воздушный поток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</vt:vector>
  </TitlesOfParts>
  <Company>HP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Олчонов Влад</dc:creator>
  <cp:lastModifiedBy>Туюнчекова</cp:lastModifiedBy>
  <cp:revision>18</cp:revision>
  <dcterms:created xsi:type="dcterms:W3CDTF">2019-03-24T14:32:09Z</dcterms:created>
  <dcterms:modified xsi:type="dcterms:W3CDTF">2019-04-12T09:20:52Z</dcterms:modified>
</cp:coreProperties>
</file>