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0" r:id="rId1"/>
  </p:sldMasterIdLst>
  <p:sldIdLst>
    <p:sldId id="256" r:id="rId2"/>
    <p:sldId id="257" r:id="rId3"/>
    <p:sldId id="258" r:id="rId4"/>
    <p:sldId id="260" r:id="rId5"/>
    <p:sldId id="266" r:id="rId6"/>
    <p:sldId id="267" r:id="rId7"/>
    <p:sldId id="268" r:id="rId8"/>
    <p:sldId id="269" r:id="rId9"/>
    <p:sldId id="270" r:id="rId10"/>
    <p:sldId id="261" r:id="rId11"/>
    <p:sldId id="262" r:id="rId12"/>
    <p:sldId id="263" r:id="rId13"/>
    <p:sldId id="264" r:id="rId14"/>
    <p:sldId id="265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8" autoAdjust="0"/>
    <p:restoredTop sz="94660"/>
  </p:normalViewPr>
  <p:slideViewPr>
    <p:cSldViewPr snapToGrid="0">
      <p:cViewPr>
        <p:scale>
          <a:sx n="76" d="100"/>
          <a:sy n="76" d="100"/>
        </p:scale>
        <p:origin x="-48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B7EC-EECA-4236-BE08-6DE70A0DAD4F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9D225-CB3F-40CC-B2E3-E3D80C2929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8630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B7EC-EECA-4236-BE08-6DE70A0DAD4F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9D225-CB3F-40CC-B2E3-E3D80C2929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03070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B7EC-EECA-4236-BE08-6DE70A0DAD4F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9D225-CB3F-40CC-B2E3-E3D80C2929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75216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B7EC-EECA-4236-BE08-6DE70A0DAD4F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9D225-CB3F-40CC-B2E3-E3D80C2929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42959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B7EC-EECA-4236-BE08-6DE70A0DAD4F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9D225-CB3F-40CC-B2E3-E3D80C29290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16942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B7EC-EECA-4236-BE08-6DE70A0DAD4F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9D225-CB3F-40CC-B2E3-E3D80C29290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4420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B7EC-EECA-4236-BE08-6DE70A0DAD4F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9D225-CB3F-40CC-B2E3-E3D80C2929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61281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B7EC-EECA-4236-BE08-6DE70A0DAD4F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9D225-CB3F-40CC-B2E3-E3D80C2929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59440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B7EC-EECA-4236-BE08-6DE70A0DAD4F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9D225-CB3F-40CC-B2E3-E3D80C2929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12875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B7EC-EECA-4236-BE08-6DE70A0DAD4F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9D225-CB3F-40CC-B2E3-E3D80C2929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62155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0B7EC-EECA-4236-BE08-6DE70A0DAD4F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9D225-CB3F-40CC-B2E3-E3D80C2929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20608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B90B7EC-EECA-4236-BE08-6DE70A0DAD4F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B9D225-CB3F-40CC-B2E3-E3D80C2929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37849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7" Type="http://schemas.openxmlformats.org/officeDocument/2006/relationships/image" Target="../media/image24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7" Type="http://schemas.openxmlformats.org/officeDocument/2006/relationships/image" Target="../media/image8.jpe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emf"/><Relationship Id="rId5" Type="http://schemas.openxmlformats.org/officeDocument/2006/relationships/image" Target="../media/image39.emf"/><Relationship Id="rId4" Type="http://schemas.openxmlformats.org/officeDocument/2006/relationships/image" Target="../media/image3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07127" y="284021"/>
            <a:ext cx="9144000" cy="2387600"/>
          </a:xfrm>
        </p:spPr>
        <p:txBody>
          <a:bodyPr/>
          <a:lstStyle/>
          <a:p>
            <a:r>
              <a:rPr lang="ru-RU" dirty="0"/>
              <a:t> «Бюджет: сколько я </a:t>
            </a:r>
            <a:r>
              <a:rPr lang="ru-RU" dirty="0" smtClean="0"/>
              <a:t>плачу, </a:t>
            </a:r>
            <a:r>
              <a:rPr lang="ru-RU" dirty="0"/>
              <a:t>и что получаю</a:t>
            </a:r>
            <a:r>
              <a:rPr lang="ru-RU" dirty="0" smtClean="0"/>
              <a:t>?»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Подготовили: </a:t>
            </a:r>
            <a:r>
              <a:rPr lang="ru-RU" dirty="0" err="1" smtClean="0"/>
              <a:t>Кыдрашева</a:t>
            </a:r>
            <a:r>
              <a:rPr lang="ru-RU" dirty="0" smtClean="0"/>
              <a:t> Кристина, </a:t>
            </a:r>
            <a:r>
              <a:rPr lang="ru-RU" dirty="0" err="1" smtClean="0"/>
              <a:t>Лоретус</a:t>
            </a:r>
            <a:r>
              <a:rPr lang="ru-RU" dirty="0" smtClean="0"/>
              <a:t> Елена, Шестакова Дарья, Клименко Юлия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1423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5703" y="638827"/>
            <a:ext cx="6061649" cy="5090373"/>
          </a:xfrm>
          <a:prstGeom prst="cloudCallout">
            <a:avLst/>
          </a:prstGeom>
        </p:spPr>
      </p:pic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7099126" y="876823"/>
            <a:ext cx="4587658" cy="4258848"/>
          </a:xfrm>
          <a:prstGeom prst="cloudCallout">
            <a:avLst>
              <a:gd name="adj1" fmla="val -116283"/>
              <a:gd name="adj2" fmla="val -25204"/>
            </a:avLst>
          </a:prstGeo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000" dirty="0" smtClean="0"/>
          </a:p>
          <a:p>
            <a:pPr marL="0" indent="0" algn="ctr">
              <a:buNone/>
            </a:pPr>
            <a:endParaRPr lang="ru-RU" sz="2000" dirty="0" smtClean="0"/>
          </a:p>
          <a:p>
            <a:pPr marL="0" indent="0" algn="ctr">
              <a:buNone/>
            </a:pPr>
            <a:r>
              <a:rPr lang="ru-RU" sz="2000" dirty="0" smtClean="0"/>
              <a:t>Привет</a:t>
            </a:r>
            <a:r>
              <a:rPr lang="ru-RU" sz="2000" dirty="0" smtClean="0"/>
              <a:t>! Меня зовут Маша, мне 12 лет. Я хочу рассказать о том, что я знаю о </a:t>
            </a:r>
            <a:r>
              <a:rPr lang="ru-RU" sz="2000" dirty="0" smtClean="0"/>
              <a:t>налогах, </a:t>
            </a:r>
            <a:r>
              <a:rPr lang="ru-RU" sz="2000" dirty="0" smtClean="0"/>
              <a:t>которые платит моя семья.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401687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4308954" y="1976590"/>
            <a:ext cx="2442576" cy="238246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</a:rPr>
              <a:t>Что мы платим государству</a:t>
            </a:r>
            <a:endParaRPr lang="ru-RU" sz="2200" b="1" dirty="0">
              <a:solidFill>
                <a:schemeClr val="tx1"/>
              </a:solidFill>
            </a:endParaRPr>
          </a:p>
        </p:txBody>
      </p:sp>
      <p:sp>
        <p:nvSpPr>
          <p:cNvPr id="5" name="Выноска-облако 4"/>
          <p:cNvSpPr/>
          <p:nvPr/>
        </p:nvSpPr>
        <p:spPr>
          <a:xfrm>
            <a:off x="7615825" y="2154477"/>
            <a:ext cx="2304789" cy="1465545"/>
          </a:xfrm>
          <a:prstGeom prst="cloudCallout">
            <a:avLst>
              <a:gd name="adj1" fmla="val -82790"/>
              <a:gd name="adj2" fmla="val 2062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Акцизы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Выноска-облако 5"/>
          <p:cNvSpPr/>
          <p:nvPr/>
        </p:nvSpPr>
        <p:spPr>
          <a:xfrm>
            <a:off x="1310013" y="3870542"/>
            <a:ext cx="2304789" cy="1465545"/>
          </a:xfrm>
          <a:prstGeom prst="cloudCallout">
            <a:avLst>
              <a:gd name="adj1" fmla="val 87862"/>
              <a:gd name="adj2" fmla="val -4775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Земельный налог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Выноска-облако 6"/>
          <p:cNvSpPr/>
          <p:nvPr/>
        </p:nvSpPr>
        <p:spPr>
          <a:xfrm>
            <a:off x="6317293" y="175360"/>
            <a:ext cx="2304789" cy="1465545"/>
          </a:xfrm>
          <a:prstGeom prst="cloudCallout">
            <a:avLst>
              <a:gd name="adj1" fmla="val -39855"/>
              <a:gd name="adj2" fmla="val 98398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НДФЛ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Выноска-облако 7"/>
          <p:cNvSpPr/>
          <p:nvPr/>
        </p:nvSpPr>
        <p:spPr>
          <a:xfrm>
            <a:off x="1684750" y="523573"/>
            <a:ext cx="2304789" cy="1465545"/>
          </a:xfrm>
          <a:prstGeom prst="cloudCallout">
            <a:avLst>
              <a:gd name="adj1" fmla="val 74819"/>
              <a:gd name="adj2" fmla="val 75321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НДС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Выноска-облако 8"/>
          <p:cNvSpPr/>
          <p:nvPr/>
        </p:nvSpPr>
        <p:spPr>
          <a:xfrm>
            <a:off x="6183680" y="4930556"/>
            <a:ext cx="2438402" cy="1283919"/>
          </a:xfrm>
          <a:prstGeom prst="cloudCallout">
            <a:avLst>
              <a:gd name="adj1" fmla="val -47695"/>
              <a:gd name="adj2" fmla="val -101102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Налог на имущество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66270" y="2840276"/>
            <a:ext cx="1898510" cy="12463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22082" y="4930556"/>
            <a:ext cx="2075144" cy="15563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82237" y="4975962"/>
            <a:ext cx="2014603" cy="1510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7786" y="1976591"/>
            <a:ext cx="2154477" cy="14307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68219" y="418183"/>
            <a:ext cx="1625694" cy="1633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540831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НДФЛ (налог на доходы физических лиц)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66138" y="2112898"/>
            <a:ext cx="3688694" cy="27960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3970752" y="1465545"/>
            <a:ext cx="3269293" cy="2247424"/>
          </a:xfrm>
          <a:prstGeom prst="wedgeRoundRectCallout">
            <a:avLst>
              <a:gd name="adj1" fmla="val -67959"/>
              <a:gd name="adj2" fmla="val 3574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НДФЛ – это налог, который каждый месяц отчисляется государству с зарплаты мамы и папы. Родители даже не замечают, как с их заработной платы </a:t>
            </a:r>
            <a:r>
              <a:rPr lang="ru-RU" dirty="0" smtClean="0"/>
              <a:t>отчисляется </a:t>
            </a:r>
            <a:r>
              <a:rPr lang="ru-RU" dirty="0" smtClean="0"/>
              <a:t>13 % НДФЛ.</a:t>
            </a:r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3151" y="2112092"/>
            <a:ext cx="3065133" cy="4351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Блок-схема: перфолента 9"/>
          <p:cNvSpPr/>
          <p:nvPr/>
        </p:nvSpPr>
        <p:spPr>
          <a:xfrm>
            <a:off x="7853820" y="5123145"/>
            <a:ext cx="3601012" cy="977030"/>
          </a:xfrm>
          <a:prstGeom prst="flowChartPunchedTap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P.S. </a:t>
            </a:r>
            <a:r>
              <a:rPr lang="ru-RU" dirty="0" smtClean="0"/>
              <a:t>Сначала я думала, что НДФЛ это просто набор букв..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78914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Акцизы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716067"/>
            <a:ext cx="3310192" cy="46992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3106455" y="1064713"/>
            <a:ext cx="2776734" cy="1891430"/>
          </a:xfrm>
          <a:prstGeom prst="wedgeRoundRectCallout">
            <a:avLst>
              <a:gd name="adj1" fmla="val -49474"/>
              <a:gd name="adj2" fmla="val 75833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Папа сказал, что </a:t>
            </a:r>
            <a:r>
              <a:rPr lang="ru-RU" dirty="0" smtClean="0">
                <a:solidFill>
                  <a:schemeClr val="tx1"/>
                </a:solidFill>
              </a:rPr>
              <a:t>акциз - </a:t>
            </a:r>
            <a:r>
              <a:rPr lang="ru-RU" dirty="0" smtClean="0">
                <a:solidFill>
                  <a:schemeClr val="tx1"/>
                </a:solidFill>
              </a:rPr>
              <a:t>это налог, который платится за определенные товары. Сейчас я вам расскажу.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82118" y="3593638"/>
            <a:ext cx="3602143" cy="2257343"/>
          </a:xfrm>
          <a:prstGeom prst="rect">
            <a:avLst/>
          </a:prstGeom>
        </p:spPr>
      </p:pic>
      <p:sp>
        <p:nvSpPr>
          <p:cNvPr id="7" name="Блок-схема: перфолента 6"/>
          <p:cNvSpPr/>
          <p:nvPr/>
        </p:nvSpPr>
        <p:spPr>
          <a:xfrm>
            <a:off x="4464618" y="5207693"/>
            <a:ext cx="3189696" cy="1099160"/>
          </a:xfrm>
          <a:prstGeom prst="flowChartPunchedTap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Родители купили </a:t>
            </a:r>
            <a:r>
              <a:rPr lang="ru-RU" dirty="0" smtClean="0">
                <a:solidFill>
                  <a:schemeClr val="tx1"/>
                </a:solidFill>
              </a:rPr>
              <a:t>машину, </a:t>
            </a:r>
            <a:r>
              <a:rPr lang="ru-RU" dirty="0" smtClean="0">
                <a:solidFill>
                  <a:schemeClr val="tx1"/>
                </a:solidFill>
              </a:rPr>
              <a:t>и за неё они заплатили акциз.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79908" y="2978061"/>
            <a:ext cx="2683443" cy="24049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Блок-схема: перфолента 8"/>
          <p:cNvSpPr/>
          <p:nvPr/>
        </p:nvSpPr>
        <p:spPr>
          <a:xfrm>
            <a:off x="8213531" y="4885148"/>
            <a:ext cx="3206663" cy="1421705"/>
          </a:xfrm>
          <a:prstGeom prst="flowChartPunchedTap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На день рождения мамы мы покупали вино, которое тоже облагалось акцизом.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57496" y="438412"/>
            <a:ext cx="2995554" cy="19039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Блок-схема: перфолента 10"/>
          <p:cNvSpPr/>
          <p:nvPr/>
        </p:nvSpPr>
        <p:spPr>
          <a:xfrm>
            <a:off x="8633115" y="1628385"/>
            <a:ext cx="3166403" cy="1327758"/>
          </a:xfrm>
          <a:prstGeom prst="flowChartPunchedTap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Каждый день папа заправляет машину, бензин тоже облагается акцизом.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1538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4918" y="240191"/>
            <a:ext cx="10515600" cy="849573"/>
          </a:xfrm>
        </p:spPr>
        <p:txBody>
          <a:bodyPr/>
          <a:lstStyle/>
          <a:p>
            <a:r>
              <a:rPr lang="ru-RU" dirty="0" smtClean="0"/>
              <a:t>Налог на имущество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3228" y="1853853"/>
            <a:ext cx="3223955" cy="45768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3607496" y="1164921"/>
            <a:ext cx="2843407" cy="1853852"/>
          </a:xfrm>
          <a:prstGeom prst="wedgeRoundRectCallout">
            <a:avLst>
              <a:gd name="adj1" fmla="val -56512"/>
              <a:gd name="adj2" fmla="val 70374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Недавно мы переехали в новую квартиру! И теперь каждый год мы будем платить за нее налог.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63221" y="2867820"/>
            <a:ext cx="5224430" cy="33325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57183" y="3620022"/>
            <a:ext cx="3594541" cy="26930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15181" y="78288"/>
            <a:ext cx="4434858" cy="3326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35843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340" y="185804"/>
            <a:ext cx="10515600" cy="903960"/>
          </a:xfrm>
        </p:spPr>
        <p:txBody>
          <a:bodyPr/>
          <a:lstStyle/>
          <a:p>
            <a:r>
              <a:rPr lang="ru-RU" dirty="0" smtClean="0"/>
              <a:t>Земельный налог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716066"/>
            <a:ext cx="3229393" cy="45845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3431868" y="1139869"/>
            <a:ext cx="3044611" cy="1766172"/>
          </a:xfrm>
          <a:prstGeom prst="wedgeRoundRectCallout">
            <a:avLst>
              <a:gd name="adj1" fmla="val -61674"/>
              <a:gd name="adj2" fmla="val 74985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На выходных мы ездили к бабушке на дачу. Она сказала, что ей пора платить налог на земельный участок.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76480" y="185804"/>
            <a:ext cx="5455085" cy="36367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91413" y="3229978"/>
            <a:ext cx="4312609" cy="32271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968338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874317"/>
          </a:xfrm>
        </p:spPr>
        <p:txBody>
          <a:bodyPr/>
          <a:lstStyle/>
          <a:p>
            <a:r>
              <a:rPr lang="ru-RU" dirty="0" smtClean="0"/>
              <a:t>НДС (Налог на добавленную стоимость)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734" y="1766171"/>
            <a:ext cx="3215132" cy="4564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3632548" y="1340284"/>
            <a:ext cx="2780777" cy="1641677"/>
          </a:xfrm>
          <a:prstGeom prst="wedgeRoundRectCallout">
            <a:avLst>
              <a:gd name="adj1" fmla="val -58164"/>
              <a:gd name="adj2" fmla="val 73614"/>
              <a:gd name="adj3" fmla="val 16667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Мама сказала, что НДС мы оплачиваем почти при каждой покупке в магазине.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01842" y="1576579"/>
            <a:ext cx="4691127" cy="28107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61975" y="2843408"/>
            <a:ext cx="3302701" cy="330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5243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3252" y="1202499"/>
            <a:ext cx="3509504" cy="48273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Выноска-облако 6"/>
          <p:cNvSpPr/>
          <p:nvPr/>
        </p:nvSpPr>
        <p:spPr>
          <a:xfrm>
            <a:off x="4822521" y="726510"/>
            <a:ext cx="6087649" cy="2367419"/>
          </a:xfrm>
          <a:prstGeom prst="cloudCallout">
            <a:avLst>
              <a:gd name="adj1" fmla="val -73302"/>
              <a:gd name="adj2" fmla="val 61971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Теперь я расскажу о том, что мы получаем от государства за счёт уплаты налогов</a:t>
            </a:r>
            <a:endParaRPr lang="ru-RU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4699422" y="2369524"/>
            <a:ext cx="2355273" cy="1681019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4941454" y="2806002"/>
            <a:ext cx="18852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Что мы получаем</a:t>
            </a:r>
          </a:p>
          <a:p>
            <a:r>
              <a:rPr lang="ru-RU" dirty="0" smtClean="0"/>
              <a:t> от государства</a:t>
            </a:r>
            <a:endParaRPr lang="ru-RU" dirty="0"/>
          </a:p>
        </p:txBody>
      </p:sp>
      <p:sp>
        <p:nvSpPr>
          <p:cNvPr id="9" name="Выноска-облако 8"/>
          <p:cNvSpPr/>
          <p:nvPr/>
        </p:nvSpPr>
        <p:spPr>
          <a:xfrm>
            <a:off x="4252645" y="259981"/>
            <a:ext cx="1757218" cy="1366980"/>
          </a:xfrm>
          <a:prstGeom prst="cloudCallout">
            <a:avLst>
              <a:gd name="adj1" fmla="val 22331"/>
              <a:gd name="adj2" fmla="val 103041"/>
            </a:avLst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4459756" y="592170"/>
            <a:ext cx="13012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Бесплатная</a:t>
            </a:r>
          </a:p>
          <a:p>
            <a:r>
              <a:rPr lang="ru-RU" dirty="0" smtClean="0"/>
              <a:t> медицина</a:t>
            </a:r>
            <a:endParaRPr lang="ru-RU" dirty="0"/>
          </a:p>
        </p:txBody>
      </p:sp>
      <p:sp>
        <p:nvSpPr>
          <p:cNvPr id="11" name="Выноска-облако 10"/>
          <p:cNvSpPr/>
          <p:nvPr/>
        </p:nvSpPr>
        <p:spPr>
          <a:xfrm rot="21090708">
            <a:off x="7174801" y="382365"/>
            <a:ext cx="2221482" cy="1792228"/>
          </a:xfrm>
          <a:prstGeom prst="cloudCallout">
            <a:avLst>
              <a:gd name="adj1" fmla="val -76885"/>
              <a:gd name="adj2" fmla="val 63816"/>
            </a:avLst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7278255" y="484015"/>
            <a:ext cx="2055371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200" b="0" i="0" u="none" strike="noStrike" baseline="0" dirty="0" smtClean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endParaRPr lang="ru-RU" sz="1200" b="0" i="0" u="none" strike="noStrike" baseline="0" dirty="0" smtClean="0">
              <a:latin typeface="Comic Sans MS" panose="030F0702030302020204" pitchFamily="66" charset="0"/>
            </a:endParaRPr>
          </a:p>
          <a:p>
            <a:r>
              <a:rPr lang="ru-RU" dirty="0">
                <a:latin typeface="Comic Sans MS" panose="030F0702030302020204" pitchFamily="66" charset="0"/>
              </a:rPr>
              <a:t>Дороги, мосты, </a:t>
            </a:r>
            <a:endParaRPr lang="ru-RU" dirty="0" smtClean="0">
              <a:latin typeface="Comic Sans MS" panose="030F0702030302020204" pitchFamily="66" charset="0"/>
            </a:endParaRPr>
          </a:p>
          <a:p>
            <a:r>
              <a:rPr lang="ru-RU" dirty="0" smtClean="0">
                <a:latin typeface="Comic Sans MS" panose="030F0702030302020204" pitchFamily="66" charset="0"/>
              </a:rPr>
              <a:t>Благоустройство</a:t>
            </a:r>
          </a:p>
          <a:p>
            <a:r>
              <a:rPr lang="ru-RU" dirty="0" smtClean="0">
                <a:latin typeface="Comic Sans MS" panose="030F0702030302020204" pitchFamily="66" charset="0"/>
              </a:rPr>
              <a:t> </a:t>
            </a:r>
            <a:r>
              <a:rPr lang="ru-RU" dirty="0">
                <a:latin typeface="Comic Sans MS" panose="030F0702030302020204" pitchFamily="66" charset="0"/>
              </a:rPr>
              <a:t>города</a:t>
            </a:r>
          </a:p>
        </p:txBody>
      </p:sp>
      <p:sp>
        <p:nvSpPr>
          <p:cNvPr id="14" name="Выноска-облако 13"/>
          <p:cNvSpPr/>
          <p:nvPr/>
        </p:nvSpPr>
        <p:spPr>
          <a:xfrm>
            <a:off x="7777019" y="2903685"/>
            <a:ext cx="2244436" cy="1647811"/>
          </a:xfrm>
          <a:prstGeom prst="cloudCallout">
            <a:avLst>
              <a:gd name="adj1" fmla="val -83797"/>
              <a:gd name="adj2" fmla="val -5888"/>
            </a:avLst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8064033" y="3070858"/>
            <a:ext cx="18517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Строительство и</a:t>
            </a:r>
          </a:p>
          <a:p>
            <a:r>
              <a:rPr lang="ru-RU" dirty="0" smtClean="0"/>
              <a:t> содержание</a:t>
            </a:r>
          </a:p>
          <a:p>
            <a:r>
              <a:rPr lang="ru-RU" dirty="0" smtClean="0"/>
              <a:t> инфраструктуры</a:t>
            </a:r>
          </a:p>
          <a:p>
            <a:r>
              <a:rPr lang="ru-RU" dirty="0" smtClean="0"/>
              <a:t> ЖКХ</a:t>
            </a:r>
            <a:endParaRPr lang="ru-RU" dirty="0"/>
          </a:p>
        </p:txBody>
      </p:sp>
      <p:sp>
        <p:nvSpPr>
          <p:cNvPr id="16" name="Выноска-облако 15"/>
          <p:cNvSpPr/>
          <p:nvPr/>
        </p:nvSpPr>
        <p:spPr>
          <a:xfrm>
            <a:off x="5662307" y="4595091"/>
            <a:ext cx="2187977" cy="1505528"/>
          </a:xfrm>
          <a:prstGeom prst="cloudCallout">
            <a:avLst>
              <a:gd name="adj1" fmla="val -20390"/>
              <a:gd name="adj2" fmla="val -88032"/>
            </a:avLst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5806776" y="4864393"/>
            <a:ext cx="204350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Общественный</a:t>
            </a:r>
          </a:p>
          <a:p>
            <a:r>
              <a:rPr lang="ru-RU" dirty="0" smtClean="0"/>
              <a:t> порядок и личная </a:t>
            </a:r>
          </a:p>
          <a:p>
            <a:r>
              <a:rPr lang="ru-RU" dirty="0" smtClean="0"/>
              <a:t>безопасность</a:t>
            </a:r>
            <a:endParaRPr lang="ru-RU" dirty="0"/>
          </a:p>
        </p:txBody>
      </p:sp>
      <p:sp>
        <p:nvSpPr>
          <p:cNvPr id="18" name="Выноска-облако 17"/>
          <p:cNvSpPr/>
          <p:nvPr/>
        </p:nvSpPr>
        <p:spPr>
          <a:xfrm>
            <a:off x="1575871" y="2136350"/>
            <a:ext cx="2313512" cy="1534673"/>
          </a:xfrm>
          <a:prstGeom prst="cloudCallout">
            <a:avLst>
              <a:gd name="adj1" fmla="val 83003"/>
              <a:gd name="adj2" fmla="val 21914"/>
            </a:avLst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1560482" y="2639945"/>
            <a:ext cx="23442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Обороноспособность</a:t>
            </a:r>
          </a:p>
          <a:p>
            <a:r>
              <a:rPr lang="ru-RU" dirty="0" smtClean="0"/>
              <a:t> страны</a:t>
            </a:r>
            <a:endParaRPr lang="ru-RU" dirty="0"/>
          </a:p>
        </p:txBody>
      </p:sp>
      <p:sp>
        <p:nvSpPr>
          <p:cNvPr id="20" name="Выноска-облако 19"/>
          <p:cNvSpPr/>
          <p:nvPr/>
        </p:nvSpPr>
        <p:spPr>
          <a:xfrm>
            <a:off x="2653327" y="4331854"/>
            <a:ext cx="2034648" cy="1560946"/>
          </a:xfrm>
          <a:prstGeom prst="cloudCallout">
            <a:avLst>
              <a:gd name="adj1" fmla="val 66781"/>
              <a:gd name="adj2" fmla="val -81287"/>
            </a:avLst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2934712" y="4595091"/>
            <a:ext cx="14718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Защита прав </a:t>
            </a:r>
          </a:p>
          <a:p>
            <a:r>
              <a:rPr lang="ru-RU" dirty="0" smtClean="0"/>
              <a:t>человека и </a:t>
            </a:r>
          </a:p>
          <a:p>
            <a:r>
              <a:rPr lang="ru-RU" dirty="0" smtClean="0"/>
              <a:t>гражданина</a:t>
            </a:r>
            <a:endParaRPr lang="ru-RU" dirty="0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84711" y="-10392"/>
            <a:ext cx="1677000" cy="145393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7315" y="3671022"/>
            <a:ext cx="2052142" cy="1524356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994753" y="5126452"/>
            <a:ext cx="1677000" cy="153113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63896" y="5654910"/>
            <a:ext cx="1155115" cy="1086439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507152" y="326997"/>
            <a:ext cx="1579776" cy="157569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150528" y="2963110"/>
            <a:ext cx="1677000" cy="125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47729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halyasavei.ucoz.ru/FONsaita/sm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0837" y="5172364"/>
            <a:ext cx="4941454" cy="1685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Горизонтальный свиток 5"/>
          <p:cNvSpPr/>
          <p:nvPr/>
        </p:nvSpPr>
        <p:spPr>
          <a:xfrm>
            <a:off x="572654" y="0"/>
            <a:ext cx="4959927" cy="1911928"/>
          </a:xfrm>
          <a:prstGeom prst="horizontalScroll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997526" y="360342"/>
            <a:ext cx="44057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получаем мы с моими друзьями</a:t>
            </a:r>
            <a:endParaRPr lang="ru-RU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благодаря государству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09425" y="2670830"/>
            <a:ext cx="1983047" cy="118997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1855" y="2022763"/>
            <a:ext cx="2445727" cy="1955842"/>
          </a:xfrm>
          <a:prstGeom prst="rect">
            <a:avLst/>
          </a:prstGeom>
        </p:spPr>
      </p:pic>
      <p:pic>
        <p:nvPicPr>
          <p:cNvPr id="1028" name="Picture 4" descr="http://dodzeschool.ru/images/statji/1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58930" y="76944"/>
            <a:ext cx="2027869" cy="1520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271069" y="2659326"/>
            <a:ext cx="2932900" cy="178723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686799" y="0"/>
            <a:ext cx="2359262" cy="159784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530887" y="4351848"/>
            <a:ext cx="2673081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Бесплатный отдых 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детском оздоровительном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лагере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964218" y="1759254"/>
            <a:ext cx="4559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Бесплатные спортивные секции, кружки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64175" y="4021486"/>
            <a:ext cx="45282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Бесплатное дошкольное и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школьное образование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с двумя скругленными противолежащими углами 17"/>
          <p:cNvSpPr/>
          <p:nvPr/>
        </p:nvSpPr>
        <p:spPr>
          <a:xfrm>
            <a:off x="9801692" y="4052390"/>
            <a:ext cx="2281382" cy="2022764"/>
          </a:xfrm>
          <a:prstGeom prst="round2Diag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9970944" y="4030722"/>
            <a:ext cx="2221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бюджета государства выплачиваю заработную плату сотрудникам бюджетных учреждений</a:t>
            </a:r>
            <a:r>
              <a:rPr lang="ru-RU" dirty="0" smtClean="0"/>
              <a:t>*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5258478" y="6075123"/>
            <a:ext cx="7000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*Бюджетное учреждение –это некоммерческая организация, деятельность которой финансируется из бюджета, для удовлетворения потребностей человека в сферах здравоохранения, образования ,культуры, медицины и пр.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с двумя скругленными противолежащими углами 20"/>
          <p:cNvSpPr/>
          <p:nvPr/>
        </p:nvSpPr>
        <p:spPr>
          <a:xfrm>
            <a:off x="4064000" y="4590473"/>
            <a:ext cx="1754909" cy="1209963"/>
          </a:xfrm>
          <a:prstGeom prst="round2Diag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4135640" y="4600107"/>
            <a:ext cx="16286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Расходы на образование идут из бюджета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9533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713542" y="2870832"/>
            <a:ext cx="2946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Государство проводит для детей различные спортивные и праздничные мероприятия, парады и фестивали.</a:t>
            </a:r>
          </a:p>
        </p:txBody>
      </p:sp>
      <p:sp>
        <p:nvSpPr>
          <p:cNvPr id="5" name="Блок-схема: узел 4"/>
          <p:cNvSpPr/>
          <p:nvPr/>
        </p:nvSpPr>
        <p:spPr>
          <a:xfrm>
            <a:off x="4182451" y="2401454"/>
            <a:ext cx="4008582" cy="2484582"/>
          </a:xfrm>
          <a:prstGeom prst="flowChartConnector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6739" y="625991"/>
            <a:ext cx="2802255" cy="211955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0821" y="4209660"/>
            <a:ext cx="2730465" cy="165330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783782" y="748132"/>
            <a:ext cx="2888943" cy="128828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938398" y="4479370"/>
            <a:ext cx="2860459" cy="173670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783782" y="4059444"/>
            <a:ext cx="2615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mtClean="0"/>
              <a:t>Проведение праздников</a:t>
            </a:r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449017" y="256659"/>
            <a:ext cx="2959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Постройка музеев и театров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3906" y="3840328"/>
            <a:ext cx="3018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Благоустройство территории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8191033" y="242996"/>
            <a:ext cx="4000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Проведение спортивных мероприятий</a:t>
            </a:r>
            <a:endParaRPr lang="ru-RU" dirty="0"/>
          </a:p>
        </p:txBody>
      </p:sp>
      <p:pic>
        <p:nvPicPr>
          <p:cNvPr id="2050" name="Picture 2" descr="http://pokshkol.ucoz.ru/Baza/Image/kart/st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06387" y="1371380"/>
            <a:ext cx="3580002" cy="1537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Объект 3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18981" y="4222727"/>
            <a:ext cx="1624324" cy="26352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929370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Шестиугольник 3"/>
          <p:cNvSpPr/>
          <p:nvPr/>
        </p:nvSpPr>
        <p:spPr>
          <a:xfrm>
            <a:off x="267855" y="193963"/>
            <a:ext cx="5578763" cy="2327564"/>
          </a:xfrm>
          <a:prstGeom prst="hex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Когда </a:t>
            </a:r>
            <a:r>
              <a:rPr lang="ru-RU" dirty="0" smtClean="0">
                <a:solidFill>
                  <a:srgbClr val="C00000"/>
                </a:solidFill>
              </a:rPr>
              <a:t>мы</a:t>
            </a:r>
            <a:r>
              <a:rPr lang="ru-RU" dirty="0" smtClean="0">
                <a:solidFill>
                  <a:srgbClr val="C00000"/>
                </a:solidFill>
              </a:rPr>
              <a:t> закончим школу, мы сможем пойти </a:t>
            </a:r>
            <a:r>
              <a:rPr lang="ru-RU" dirty="0">
                <a:solidFill>
                  <a:srgbClr val="C00000"/>
                </a:solidFill>
              </a:rPr>
              <a:t>учиться в </a:t>
            </a:r>
            <a:r>
              <a:rPr lang="ru-RU" dirty="0" smtClean="0">
                <a:solidFill>
                  <a:srgbClr val="C00000"/>
                </a:solidFill>
              </a:rPr>
              <a:t>университет, получать </a:t>
            </a:r>
            <a:r>
              <a:rPr lang="ru-RU" dirty="0">
                <a:solidFill>
                  <a:srgbClr val="C00000"/>
                </a:solidFill>
              </a:rPr>
              <a:t>стипендию и учиться на бюджетном отделении ВУЗа. </a:t>
            </a:r>
            <a:r>
              <a:rPr lang="ru-RU" dirty="0" smtClean="0">
                <a:solidFill>
                  <a:srgbClr val="C00000"/>
                </a:solidFill>
              </a:rPr>
              <a:t>Если мы захотим получить </a:t>
            </a:r>
            <a:r>
              <a:rPr lang="ru-RU" dirty="0" smtClean="0">
                <a:solidFill>
                  <a:srgbClr val="C00000"/>
                </a:solidFill>
              </a:rPr>
              <a:t>дополнительное образование </a:t>
            </a:r>
            <a:r>
              <a:rPr lang="ru-RU" dirty="0" smtClean="0">
                <a:solidFill>
                  <a:srgbClr val="C00000"/>
                </a:solidFill>
              </a:rPr>
              <a:t>или будем обучаются </a:t>
            </a:r>
            <a:r>
              <a:rPr lang="ru-RU" dirty="0" smtClean="0">
                <a:solidFill>
                  <a:srgbClr val="C00000"/>
                </a:solidFill>
              </a:rPr>
              <a:t>на платной основе в ВУЗе, то родители могут </a:t>
            </a:r>
            <a:r>
              <a:rPr lang="ru-RU" dirty="0">
                <a:solidFill>
                  <a:srgbClr val="C00000"/>
                </a:solidFill>
              </a:rPr>
              <a:t>вернуть 13% от </a:t>
            </a:r>
            <a:r>
              <a:rPr lang="ru-RU" dirty="0" smtClean="0">
                <a:solidFill>
                  <a:srgbClr val="C00000"/>
                </a:solidFill>
              </a:rPr>
              <a:t>суммы, </a:t>
            </a:r>
            <a:r>
              <a:rPr lang="ru-RU" dirty="0">
                <a:solidFill>
                  <a:srgbClr val="C00000"/>
                </a:solidFill>
              </a:rPr>
              <a:t>потраченной на </a:t>
            </a:r>
            <a:r>
              <a:rPr lang="ru-RU" dirty="0" smtClean="0">
                <a:solidFill>
                  <a:srgbClr val="C00000"/>
                </a:solidFill>
              </a:rPr>
              <a:t>обучение.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24063" y="193963"/>
            <a:ext cx="2257429" cy="17527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53372" y="1875196"/>
            <a:ext cx="18565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Бесплатное обучение в ВУЗе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33851" y="216514"/>
            <a:ext cx="2560939" cy="159381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9334894" y="2013695"/>
            <a:ext cx="23588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Получение стипендии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7533" y="2949080"/>
            <a:ext cx="2941200" cy="194286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21092" y="3026762"/>
            <a:ext cx="3560400" cy="19879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233851" y="3026762"/>
            <a:ext cx="2709000" cy="202650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611244" y="5014662"/>
            <a:ext cx="3525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Субсидии и гранты от государства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157401" y="5014662"/>
            <a:ext cx="26877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Социальный налоговый вычет по расходам на обучение 13%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9116291" y="5053262"/>
            <a:ext cx="31588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Субсидия «Молодая семья»*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611244" y="5999967"/>
            <a:ext cx="107587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*Также можно принимать участие в грантовых конкурсах, а при образовании семьи воспользоваться государственной поддержкой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молодых семей за счет субсидирования.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6880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8864" y="1819564"/>
            <a:ext cx="6691150" cy="5038436"/>
          </a:xfrm>
          <a:prstGeom prst="rect">
            <a:avLst/>
          </a:prstGeom>
        </p:spPr>
      </p:pic>
      <p:sp>
        <p:nvSpPr>
          <p:cNvPr id="5" name="Овальная выноска 4"/>
          <p:cNvSpPr/>
          <p:nvPr/>
        </p:nvSpPr>
        <p:spPr>
          <a:xfrm>
            <a:off x="92364" y="110836"/>
            <a:ext cx="2780145" cy="2244437"/>
          </a:xfrm>
          <a:prstGeom prst="wedgeEllipseCallout">
            <a:avLst>
              <a:gd name="adj1" fmla="val 84670"/>
              <a:gd name="adj2" fmla="val 45721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95564" y="619235"/>
            <a:ext cx="26693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все люди будут платить налоги, то наш город и наша страна будут процветать!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вальная выноска 6"/>
          <p:cNvSpPr/>
          <p:nvPr/>
        </p:nvSpPr>
        <p:spPr>
          <a:xfrm>
            <a:off x="7370618" y="471054"/>
            <a:ext cx="1948872" cy="1052946"/>
          </a:xfrm>
          <a:prstGeom prst="wedgeEllipseCallout">
            <a:avLst>
              <a:gd name="adj1" fmla="val -51883"/>
              <a:gd name="adj2" fmla="val 105891"/>
            </a:avLst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7462979" y="619235"/>
            <a:ext cx="1976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Своевременно платите налоги!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вальная выноска 8"/>
          <p:cNvSpPr/>
          <p:nvPr/>
        </p:nvSpPr>
        <p:spPr>
          <a:xfrm>
            <a:off x="9210014" y="2558472"/>
            <a:ext cx="1596531" cy="1046757"/>
          </a:xfrm>
          <a:prstGeom prst="wedgeEllipseCallout">
            <a:avLst>
              <a:gd name="adj1" fmla="val -75185"/>
              <a:gd name="adj2" fmla="val 89965"/>
            </a:avLst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9319489" y="2758684"/>
            <a:ext cx="1487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все будут счастливы!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s://ya-webdesign.com/images/fireworks-gif-png-7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0764" y="-836447"/>
            <a:ext cx="5953717" cy="3345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ya-webdesign.com/images/fireworks-gif-png-7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530755">
            <a:off x="7730255" y="3407076"/>
            <a:ext cx="5179930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ya-webdesign.com/images/fireworks-gif-png-7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673650">
            <a:off x="-1574222" y="3814433"/>
            <a:ext cx="5465672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7439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TM02900743[[fn=Природа]]</Template>
  <TotalTime>235</TotalTime>
  <Words>497</Words>
  <Application>Microsoft Office PowerPoint</Application>
  <PresentationFormat>Произвольный</PresentationFormat>
  <Paragraphs>73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HDOfficeLightV0</vt:lpstr>
      <vt:lpstr> «Бюджет: сколько я плачу, и что получаю?» </vt:lpstr>
      <vt:lpstr>Слайд 2</vt:lpstr>
      <vt:lpstr>Слайд 3</vt:lpstr>
      <vt:lpstr>НДФЛ (налог на доходы физических лиц)</vt:lpstr>
      <vt:lpstr>Акцизы</vt:lpstr>
      <vt:lpstr>Налог на имущество</vt:lpstr>
      <vt:lpstr>Земельный налог</vt:lpstr>
      <vt:lpstr>НДС (Налог на добавленную стоимость)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 «Бюджет: сколько я плачу и что получаю?»</dc:title>
  <dc:creator>Пользователь Windows</dc:creator>
  <cp:lastModifiedBy>Саня</cp:lastModifiedBy>
  <cp:revision>26</cp:revision>
  <dcterms:created xsi:type="dcterms:W3CDTF">2019-03-24T08:59:42Z</dcterms:created>
  <dcterms:modified xsi:type="dcterms:W3CDTF">2019-03-25T17:15:45Z</dcterms:modified>
</cp:coreProperties>
</file>