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9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078013-18BF-40CC-8C65-BADED28CB93E}" type="doc">
      <dgm:prSet loTypeId="urn:microsoft.com/office/officeart/2005/8/layout/vList3#1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7743DA9B-6B53-47D1-9FF2-E2F1F85C8F6A}">
      <dgm:prSet phldrT="[Текст]"/>
      <dgm:spPr/>
      <dgm:t>
        <a:bodyPr/>
        <a:lstStyle/>
        <a:p>
          <a:r>
            <a:rPr lang="ru-RU" dirty="0" smtClean="0"/>
            <a:t>НДФЛ = 13% от </a:t>
          </a:r>
          <a:r>
            <a:rPr lang="ru-RU" dirty="0" err="1" smtClean="0"/>
            <a:t>зар.платы</a:t>
          </a:r>
          <a:r>
            <a:rPr lang="ru-RU" dirty="0" smtClean="0"/>
            <a:t> </a:t>
          </a:r>
          <a:endParaRPr lang="ru-RU" dirty="0"/>
        </a:p>
      </dgm:t>
    </dgm:pt>
    <dgm:pt modelId="{67839CBD-50B8-403F-90C4-6936B2F2534A}" type="parTrans" cxnId="{64A719FE-A974-4530-B9B6-1AB3F2F4208C}">
      <dgm:prSet/>
      <dgm:spPr/>
      <dgm:t>
        <a:bodyPr/>
        <a:lstStyle/>
        <a:p>
          <a:endParaRPr lang="ru-RU"/>
        </a:p>
      </dgm:t>
    </dgm:pt>
    <dgm:pt modelId="{A8ADB1CE-6CBC-4650-8A0C-24712BA68B7E}" type="sibTrans" cxnId="{64A719FE-A974-4530-B9B6-1AB3F2F4208C}">
      <dgm:prSet/>
      <dgm:spPr/>
      <dgm:t>
        <a:bodyPr/>
        <a:lstStyle/>
        <a:p>
          <a:endParaRPr lang="ru-RU"/>
        </a:p>
      </dgm:t>
    </dgm:pt>
    <dgm:pt modelId="{E9069869-C70F-43DA-A167-1A7E5B5AF5B0}">
      <dgm:prSet phldrT="[Текст]"/>
      <dgm:spPr/>
      <dgm:t>
        <a:bodyPr/>
        <a:lstStyle/>
        <a:p>
          <a:r>
            <a:rPr lang="ru-RU" dirty="0" smtClean="0"/>
            <a:t>Транспортный налог = 35 рублей с 1 </a:t>
          </a:r>
          <a:r>
            <a:rPr lang="ru-RU" dirty="0" err="1" smtClean="0"/>
            <a:t>л.с</a:t>
          </a:r>
          <a:r>
            <a:rPr lang="ru-RU" dirty="0" smtClean="0"/>
            <a:t>. </a:t>
          </a:r>
          <a:endParaRPr lang="ru-RU" dirty="0"/>
        </a:p>
      </dgm:t>
    </dgm:pt>
    <dgm:pt modelId="{5427ADA0-7260-4F52-8715-404DC9A7F941}" type="parTrans" cxnId="{EAD76BD2-F661-40F9-9DA2-F678D2C860AB}">
      <dgm:prSet/>
      <dgm:spPr/>
      <dgm:t>
        <a:bodyPr/>
        <a:lstStyle/>
        <a:p>
          <a:endParaRPr lang="ru-RU"/>
        </a:p>
      </dgm:t>
    </dgm:pt>
    <dgm:pt modelId="{D8214768-D544-4611-A5A5-AC899A8DFC00}" type="sibTrans" cxnId="{EAD76BD2-F661-40F9-9DA2-F678D2C860AB}">
      <dgm:prSet/>
      <dgm:spPr/>
      <dgm:t>
        <a:bodyPr/>
        <a:lstStyle/>
        <a:p>
          <a:endParaRPr lang="ru-RU"/>
        </a:p>
      </dgm:t>
    </dgm:pt>
    <dgm:pt modelId="{E22A7A0F-FDAE-45B1-9710-A82F6B407C65}">
      <dgm:prSet phldrT="[Текст]"/>
      <dgm:spPr/>
      <dgm:t>
        <a:bodyPr/>
        <a:lstStyle/>
        <a:p>
          <a:r>
            <a:rPr lang="ru-RU" dirty="0" smtClean="0"/>
            <a:t>Взносы во внебюджетные фонды = 30% от </a:t>
          </a:r>
          <a:r>
            <a:rPr lang="ru-RU" dirty="0" err="1" smtClean="0"/>
            <a:t>зар.платы</a:t>
          </a:r>
          <a:r>
            <a:rPr lang="ru-RU" dirty="0" smtClean="0"/>
            <a:t> (платятся работодателем)</a:t>
          </a:r>
        </a:p>
      </dgm:t>
    </dgm:pt>
    <dgm:pt modelId="{2624FCBB-A5D0-4D8D-92C1-B05FA462C9A5}" type="parTrans" cxnId="{A52E6220-14BA-43C4-99BB-CA362AC18713}">
      <dgm:prSet/>
      <dgm:spPr/>
      <dgm:t>
        <a:bodyPr/>
        <a:lstStyle/>
        <a:p>
          <a:endParaRPr lang="ru-RU"/>
        </a:p>
      </dgm:t>
    </dgm:pt>
    <dgm:pt modelId="{ECC30BED-93DA-4B6F-86A0-DFA421BB9821}" type="sibTrans" cxnId="{A52E6220-14BA-43C4-99BB-CA362AC18713}">
      <dgm:prSet/>
      <dgm:spPr/>
      <dgm:t>
        <a:bodyPr/>
        <a:lstStyle/>
        <a:p>
          <a:endParaRPr lang="ru-RU"/>
        </a:p>
      </dgm:t>
    </dgm:pt>
    <dgm:pt modelId="{C668A916-730E-4507-B2E0-C9E7A4823ADA}">
      <dgm:prSet/>
      <dgm:spPr/>
      <dgm:t>
        <a:bodyPr/>
        <a:lstStyle/>
        <a:p>
          <a:r>
            <a:rPr lang="ru-RU" dirty="0" smtClean="0"/>
            <a:t>Налог на имущество = 1,6% от кадастровой стоимости</a:t>
          </a:r>
          <a:endParaRPr lang="ru-RU" dirty="0"/>
        </a:p>
      </dgm:t>
    </dgm:pt>
    <dgm:pt modelId="{628349D4-4062-413C-AE13-F16162ECE354}" type="parTrans" cxnId="{80C47BA6-4074-4DDD-A06C-2BC87A388583}">
      <dgm:prSet/>
      <dgm:spPr/>
      <dgm:t>
        <a:bodyPr/>
        <a:lstStyle/>
        <a:p>
          <a:endParaRPr lang="ru-RU"/>
        </a:p>
      </dgm:t>
    </dgm:pt>
    <dgm:pt modelId="{1F8CDFFC-4564-4802-AEDE-D428D04ADE34}" type="sibTrans" cxnId="{80C47BA6-4074-4DDD-A06C-2BC87A388583}">
      <dgm:prSet/>
      <dgm:spPr/>
      <dgm:t>
        <a:bodyPr/>
        <a:lstStyle/>
        <a:p>
          <a:endParaRPr lang="ru-RU"/>
        </a:p>
      </dgm:t>
    </dgm:pt>
    <dgm:pt modelId="{3052E95F-A440-4FD3-941A-12E66495A5A8}" type="pres">
      <dgm:prSet presAssocID="{7C078013-18BF-40CC-8C65-BADED28CB93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39E0EF-476E-4828-A5CD-D39C68C2D26A}" type="pres">
      <dgm:prSet presAssocID="{7743DA9B-6B53-47D1-9FF2-E2F1F85C8F6A}" presName="composite" presStyleCnt="0"/>
      <dgm:spPr/>
    </dgm:pt>
    <dgm:pt modelId="{47A98FAF-E94F-4F69-958E-EEB1AE8E7BE4}" type="pres">
      <dgm:prSet presAssocID="{7743DA9B-6B53-47D1-9FF2-E2F1F85C8F6A}" presName="imgShp" presStyleLbl="fgImgPlace1" presStyleIdx="0" presStyleCnt="4"/>
      <dgm:spPr/>
      <dgm:t>
        <a:bodyPr/>
        <a:lstStyle/>
        <a:p>
          <a:endParaRPr lang="ru-RU"/>
        </a:p>
      </dgm:t>
    </dgm:pt>
    <dgm:pt modelId="{0B4DB77A-F8A3-4B55-882F-B6862F2C0E6E}" type="pres">
      <dgm:prSet presAssocID="{7743DA9B-6B53-47D1-9FF2-E2F1F85C8F6A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D38781-CEC6-4A48-B6C1-F680CE56D6AD}" type="pres">
      <dgm:prSet presAssocID="{A8ADB1CE-6CBC-4650-8A0C-24712BA68B7E}" presName="spacing" presStyleCnt="0"/>
      <dgm:spPr/>
    </dgm:pt>
    <dgm:pt modelId="{1BE3D775-6C7F-4035-9519-72651F4B7B40}" type="pres">
      <dgm:prSet presAssocID="{E9069869-C70F-43DA-A167-1A7E5B5AF5B0}" presName="composite" presStyleCnt="0"/>
      <dgm:spPr/>
    </dgm:pt>
    <dgm:pt modelId="{63B7A6C5-8D60-4009-88B7-2CED08F62358}" type="pres">
      <dgm:prSet presAssocID="{E9069869-C70F-43DA-A167-1A7E5B5AF5B0}" presName="imgShp" presStyleLbl="fgImgPlace1" presStyleIdx="1" presStyleCnt="4"/>
      <dgm:spPr/>
    </dgm:pt>
    <dgm:pt modelId="{8D644A23-B9D0-416F-AD47-C4DD283A832B}" type="pres">
      <dgm:prSet presAssocID="{E9069869-C70F-43DA-A167-1A7E5B5AF5B0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12589-0E0A-4170-8F49-5F879C816443}" type="pres">
      <dgm:prSet presAssocID="{D8214768-D544-4611-A5A5-AC899A8DFC00}" presName="spacing" presStyleCnt="0"/>
      <dgm:spPr/>
    </dgm:pt>
    <dgm:pt modelId="{97A6C69C-8D6C-49FB-AEF8-4578A9E080B2}" type="pres">
      <dgm:prSet presAssocID="{E22A7A0F-FDAE-45B1-9710-A82F6B407C65}" presName="composite" presStyleCnt="0"/>
      <dgm:spPr/>
    </dgm:pt>
    <dgm:pt modelId="{7E908DBC-9818-4030-A17F-640D610BE1CD}" type="pres">
      <dgm:prSet presAssocID="{E22A7A0F-FDAE-45B1-9710-A82F6B407C65}" presName="imgShp" presStyleLbl="fgImgPlace1" presStyleIdx="2" presStyleCnt="4"/>
      <dgm:spPr/>
    </dgm:pt>
    <dgm:pt modelId="{8346AFEB-0FFE-48A3-AF22-68FF6F70C329}" type="pres">
      <dgm:prSet presAssocID="{E22A7A0F-FDAE-45B1-9710-A82F6B407C65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1E894-A7FB-4AB8-A035-AC8E430210FB}" type="pres">
      <dgm:prSet presAssocID="{ECC30BED-93DA-4B6F-86A0-DFA421BB9821}" presName="spacing" presStyleCnt="0"/>
      <dgm:spPr/>
    </dgm:pt>
    <dgm:pt modelId="{1BA74253-4962-44F0-9993-BE7AA67554A5}" type="pres">
      <dgm:prSet presAssocID="{C668A916-730E-4507-B2E0-C9E7A4823ADA}" presName="composite" presStyleCnt="0"/>
      <dgm:spPr/>
    </dgm:pt>
    <dgm:pt modelId="{2B984497-5E8E-4B17-A9AB-60D42505D51E}" type="pres">
      <dgm:prSet presAssocID="{C668A916-730E-4507-B2E0-C9E7A4823ADA}" presName="imgShp" presStyleLbl="fgImgPlace1" presStyleIdx="3" presStyleCnt="4"/>
      <dgm:spPr/>
    </dgm:pt>
    <dgm:pt modelId="{6B694527-108A-4FAD-9F3A-8A65573C803F}" type="pres">
      <dgm:prSet presAssocID="{C668A916-730E-4507-B2E0-C9E7A4823ADA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A719FE-A974-4530-B9B6-1AB3F2F4208C}" srcId="{7C078013-18BF-40CC-8C65-BADED28CB93E}" destId="{7743DA9B-6B53-47D1-9FF2-E2F1F85C8F6A}" srcOrd="0" destOrd="0" parTransId="{67839CBD-50B8-403F-90C4-6936B2F2534A}" sibTransId="{A8ADB1CE-6CBC-4650-8A0C-24712BA68B7E}"/>
    <dgm:cxn modelId="{8C18F6D4-9BCF-4CC2-8311-45792596D56D}" type="presOf" srcId="{7C078013-18BF-40CC-8C65-BADED28CB93E}" destId="{3052E95F-A440-4FD3-941A-12E66495A5A8}" srcOrd="0" destOrd="0" presId="urn:microsoft.com/office/officeart/2005/8/layout/vList3#1"/>
    <dgm:cxn modelId="{80C47BA6-4074-4DDD-A06C-2BC87A388583}" srcId="{7C078013-18BF-40CC-8C65-BADED28CB93E}" destId="{C668A916-730E-4507-B2E0-C9E7A4823ADA}" srcOrd="3" destOrd="0" parTransId="{628349D4-4062-413C-AE13-F16162ECE354}" sibTransId="{1F8CDFFC-4564-4802-AEDE-D428D04ADE34}"/>
    <dgm:cxn modelId="{B493C83A-07DC-4AFD-A33D-309645915880}" type="presOf" srcId="{C668A916-730E-4507-B2E0-C9E7A4823ADA}" destId="{6B694527-108A-4FAD-9F3A-8A65573C803F}" srcOrd="0" destOrd="0" presId="urn:microsoft.com/office/officeart/2005/8/layout/vList3#1"/>
    <dgm:cxn modelId="{E0F20D48-21BB-4C50-AF5A-42104904B5DB}" type="presOf" srcId="{E22A7A0F-FDAE-45B1-9710-A82F6B407C65}" destId="{8346AFEB-0FFE-48A3-AF22-68FF6F70C329}" srcOrd="0" destOrd="0" presId="urn:microsoft.com/office/officeart/2005/8/layout/vList3#1"/>
    <dgm:cxn modelId="{F3BAB31B-4D1A-45E4-B419-F7E64DD6FD44}" type="presOf" srcId="{7743DA9B-6B53-47D1-9FF2-E2F1F85C8F6A}" destId="{0B4DB77A-F8A3-4B55-882F-B6862F2C0E6E}" srcOrd="0" destOrd="0" presId="urn:microsoft.com/office/officeart/2005/8/layout/vList3#1"/>
    <dgm:cxn modelId="{A52E6220-14BA-43C4-99BB-CA362AC18713}" srcId="{7C078013-18BF-40CC-8C65-BADED28CB93E}" destId="{E22A7A0F-FDAE-45B1-9710-A82F6B407C65}" srcOrd="2" destOrd="0" parTransId="{2624FCBB-A5D0-4D8D-92C1-B05FA462C9A5}" sibTransId="{ECC30BED-93DA-4B6F-86A0-DFA421BB9821}"/>
    <dgm:cxn modelId="{982267C8-A8A3-41F0-831F-F6BCB31F7BD0}" type="presOf" srcId="{E9069869-C70F-43DA-A167-1A7E5B5AF5B0}" destId="{8D644A23-B9D0-416F-AD47-C4DD283A832B}" srcOrd="0" destOrd="0" presId="urn:microsoft.com/office/officeart/2005/8/layout/vList3#1"/>
    <dgm:cxn modelId="{EAD76BD2-F661-40F9-9DA2-F678D2C860AB}" srcId="{7C078013-18BF-40CC-8C65-BADED28CB93E}" destId="{E9069869-C70F-43DA-A167-1A7E5B5AF5B0}" srcOrd="1" destOrd="0" parTransId="{5427ADA0-7260-4F52-8715-404DC9A7F941}" sibTransId="{D8214768-D544-4611-A5A5-AC899A8DFC00}"/>
    <dgm:cxn modelId="{FC3A499B-490D-46B3-A67D-E5A0EFBB9995}" type="presParOf" srcId="{3052E95F-A440-4FD3-941A-12E66495A5A8}" destId="{4F39E0EF-476E-4828-A5CD-D39C68C2D26A}" srcOrd="0" destOrd="0" presId="urn:microsoft.com/office/officeart/2005/8/layout/vList3#1"/>
    <dgm:cxn modelId="{BA8D65BE-D4C9-4EA9-9109-5F21200141D9}" type="presParOf" srcId="{4F39E0EF-476E-4828-A5CD-D39C68C2D26A}" destId="{47A98FAF-E94F-4F69-958E-EEB1AE8E7BE4}" srcOrd="0" destOrd="0" presId="urn:microsoft.com/office/officeart/2005/8/layout/vList3#1"/>
    <dgm:cxn modelId="{B73D6BA4-0F44-4A7E-A26B-3B5A17D205D8}" type="presParOf" srcId="{4F39E0EF-476E-4828-A5CD-D39C68C2D26A}" destId="{0B4DB77A-F8A3-4B55-882F-B6862F2C0E6E}" srcOrd="1" destOrd="0" presId="urn:microsoft.com/office/officeart/2005/8/layout/vList3#1"/>
    <dgm:cxn modelId="{62F6E99A-8DC2-4F5C-A442-3721A7275409}" type="presParOf" srcId="{3052E95F-A440-4FD3-941A-12E66495A5A8}" destId="{B1D38781-CEC6-4A48-B6C1-F680CE56D6AD}" srcOrd="1" destOrd="0" presId="urn:microsoft.com/office/officeart/2005/8/layout/vList3#1"/>
    <dgm:cxn modelId="{246C54AB-3DB5-47A9-A38C-71031CF1E8F9}" type="presParOf" srcId="{3052E95F-A440-4FD3-941A-12E66495A5A8}" destId="{1BE3D775-6C7F-4035-9519-72651F4B7B40}" srcOrd="2" destOrd="0" presId="urn:microsoft.com/office/officeart/2005/8/layout/vList3#1"/>
    <dgm:cxn modelId="{4249C740-B3DB-48A8-9735-B42ECEB64073}" type="presParOf" srcId="{1BE3D775-6C7F-4035-9519-72651F4B7B40}" destId="{63B7A6C5-8D60-4009-88B7-2CED08F62358}" srcOrd="0" destOrd="0" presId="urn:microsoft.com/office/officeart/2005/8/layout/vList3#1"/>
    <dgm:cxn modelId="{6F2236EE-00AC-4AF8-A399-BEDA6C1645FD}" type="presParOf" srcId="{1BE3D775-6C7F-4035-9519-72651F4B7B40}" destId="{8D644A23-B9D0-416F-AD47-C4DD283A832B}" srcOrd="1" destOrd="0" presId="urn:microsoft.com/office/officeart/2005/8/layout/vList3#1"/>
    <dgm:cxn modelId="{0CAF6848-F3E0-4DAE-BEFB-1A8074A49012}" type="presParOf" srcId="{3052E95F-A440-4FD3-941A-12E66495A5A8}" destId="{C8A12589-0E0A-4170-8F49-5F879C816443}" srcOrd="3" destOrd="0" presId="urn:microsoft.com/office/officeart/2005/8/layout/vList3#1"/>
    <dgm:cxn modelId="{2844F24C-13D6-444E-A6C1-38E6EE684EBE}" type="presParOf" srcId="{3052E95F-A440-4FD3-941A-12E66495A5A8}" destId="{97A6C69C-8D6C-49FB-AEF8-4578A9E080B2}" srcOrd="4" destOrd="0" presId="urn:microsoft.com/office/officeart/2005/8/layout/vList3#1"/>
    <dgm:cxn modelId="{BB2DCC11-1A2C-470B-9DF3-D2F3293D9A02}" type="presParOf" srcId="{97A6C69C-8D6C-49FB-AEF8-4578A9E080B2}" destId="{7E908DBC-9818-4030-A17F-640D610BE1CD}" srcOrd="0" destOrd="0" presId="urn:microsoft.com/office/officeart/2005/8/layout/vList3#1"/>
    <dgm:cxn modelId="{E6E88BA0-1F9D-4135-AB38-A7548D1F2BA2}" type="presParOf" srcId="{97A6C69C-8D6C-49FB-AEF8-4578A9E080B2}" destId="{8346AFEB-0FFE-48A3-AF22-68FF6F70C329}" srcOrd="1" destOrd="0" presId="urn:microsoft.com/office/officeart/2005/8/layout/vList3#1"/>
    <dgm:cxn modelId="{E4757FA8-62FE-467D-B95A-4712A8C2525C}" type="presParOf" srcId="{3052E95F-A440-4FD3-941A-12E66495A5A8}" destId="{99C1E894-A7FB-4AB8-A035-AC8E430210FB}" srcOrd="5" destOrd="0" presId="urn:microsoft.com/office/officeart/2005/8/layout/vList3#1"/>
    <dgm:cxn modelId="{F8A16BDE-E60A-4E02-8821-976E239ACCEE}" type="presParOf" srcId="{3052E95F-A440-4FD3-941A-12E66495A5A8}" destId="{1BA74253-4962-44F0-9993-BE7AA67554A5}" srcOrd="6" destOrd="0" presId="urn:microsoft.com/office/officeart/2005/8/layout/vList3#1"/>
    <dgm:cxn modelId="{F60BF120-3792-4456-A388-FCA34748FD13}" type="presParOf" srcId="{1BA74253-4962-44F0-9993-BE7AA67554A5}" destId="{2B984497-5E8E-4B17-A9AB-60D42505D51E}" srcOrd="0" destOrd="0" presId="urn:microsoft.com/office/officeart/2005/8/layout/vList3#1"/>
    <dgm:cxn modelId="{9BF93CBB-6B3B-4BA5-ABB5-B27A84897288}" type="presParOf" srcId="{1BA74253-4962-44F0-9993-BE7AA67554A5}" destId="{6B694527-108A-4FAD-9F3A-8A65573C803F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4DB77A-F8A3-4B55-882F-B6862F2C0E6E}">
      <dsp:nvSpPr>
        <dsp:cNvPr id="0" name=""/>
        <dsp:cNvSpPr/>
      </dsp:nvSpPr>
      <dsp:spPr>
        <a:xfrm rot="10800000">
          <a:off x="1244890" y="3339"/>
          <a:ext cx="3857484" cy="1093074"/>
        </a:xfrm>
        <a:prstGeom prst="homePlat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01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НДФЛ = 13% от </a:t>
          </a:r>
          <a:r>
            <a:rPr lang="ru-RU" sz="2000" kern="1200" dirty="0" err="1" smtClean="0"/>
            <a:t>зар.платы</a:t>
          </a:r>
          <a:r>
            <a:rPr lang="ru-RU" sz="2000" kern="1200" dirty="0" smtClean="0"/>
            <a:t> </a:t>
          </a:r>
          <a:endParaRPr lang="ru-RU" sz="2000" kern="1200" dirty="0"/>
        </a:p>
      </dsp:txBody>
      <dsp:txXfrm rot="10800000">
        <a:off x="1244890" y="3339"/>
        <a:ext cx="3857484" cy="1093074"/>
      </dsp:txXfrm>
    </dsp:sp>
    <dsp:sp modelId="{47A98FAF-E94F-4F69-958E-EEB1AE8E7BE4}">
      <dsp:nvSpPr>
        <dsp:cNvPr id="0" name=""/>
        <dsp:cNvSpPr/>
      </dsp:nvSpPr>
      <dsp:spPr>
        <a:xfrm>
          <a:off x="698353" y="3339"/>
          <a:ext cx="1093074" cy="1093074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D644A23-B9D0-416F-AD47-C4DD283A832B}">
      <dsp:nvSpPr>
        <dsp:cNvPr id="0" name=""/>
        <dsp:cNvSpPr/>
      </dsp:nvSpPr>
      <dsp:spPr>
        <a:xfrm rot="10800000">
          <a:off x="1244890" y="1422704"/>
          <a:ext cx="3857484" cy="1093074"/>
        </a:xfrm>
        <a:prstGeom prst="homePlate">
          <a:avLst/>
        </a:prstGeom>
        <a:gradFill rotWithShape="0">
          <a:gsLst>
            <a:gs pos="0">
              <a:schemeClr val="accent2">
                <a:shade val="80000"/>
                <a:hueOff val="-11957"/>
                <a:satOff val="-1341"/>
                <a:lumOff val="85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1957"/>
                <a:satOff val="-1341"/>
                <a:lumOff val="85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1957"/>
                <a:satOff val="-1341"/>
                <a:lumOff val="85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01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Транспортный налог = 35 рублей с 1 </a:t>
          </a:r>
          <a:r>
            <a:rPr lang="ru-RU" sz="2000" kern="1200" dirty="0" err="1" smtClean="0"/>
            <a:t>л.с</a:t>
          </a:r>
          <a:r>
            <a:rPr lang="ru-RU" sz="2000" kern="1200" dirty="0" smtClean="0"/>
            <a:t>. </a:t>
          </a:r>
          <a:endParaRPr lang="ru-RU" sz="2000" kern="1200" dirty="0"/>
        </a:p>
      </dsp:txBody>
      <dsp:txXfrm rot="10800000">
        <a:off x="1244890" y="1422704"/>
        <a:ext cx="3857484" cy="1093074"/>
      </dsp:txXfrm>
    </dsp:sp>
    <dsp:sp modelId="{63B7A6C5-8D60-4009-88B7-2CED08F62358}">
      <dsp:nvSpPr>
        <dsp:cNvPr id="0" name=""/>
        <dsp:cNvSpPr/>
      </dsp:nvSpPr>
      <dsp:spPr>
        <a:xfrm>
          <a:off x="698353" y="1422704"/>
          <a:ext cx="1093074" cy="1093074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-1270"/>
                <a:satOff val="-910"/>
                <a:lumOff val="3730"/>
                <a:alphaOff val="0"/>
                <a:shade val="51000"/>
                <a:satMod val="130000"/>
              </a:schemeClr>
            </a:gs>
            <a:gs pos="80000">
              <a:schemeClr val="accent2">
                <a:tint val="50000"/>
                <a:hueOff val="-1270"/>
                <a:satOff val="-910"/>
                <a:lumOff val="3730"/>
                <a:alphaOff val="0"/>
                <a:shade val="93000"/>
                <a:satMod val="130000"/>
              </a:schemeClr>
            </a:gs>
            <a:gs pos="100000">
              <a:schemeClr val="accent2">
                <a:tint val="50000"/>
                <a:hueOff val="-1270"/>
                <a:satOff val="-910"/>
                <a:lumOff val="37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346AFEB-0FFE-48A3-AF22-68FF6F70C329}">
      <dsp:nvSpPr>
        <dsp:cNvPr id="0" name=""/>
        <dsp:cNvSpPr/>
      </dsp:nvSpPr>
      <dsp:spPr>
        <a:xfrm rot="10800000">
          <a:off x="1244890" y="2842070"/>
          <a:ext cx="3857484" cy="1093074"/>
        </a:xfrm>
        <a:prstGeom prst="homePlate">
          <a:avLst/>
        </a:prstGeom>
        <a:gradFill rotWithShape="0">
          <a:gsLst>
            <a:gs pos="0">
              <a:schemeClr val="accent2">
                <a:shade val="80000"/>
                <a:hueOff val="-23915"/>
                <a:satOff val="-2683"/>
                <a:lumOff val="171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3915"/>
                <a:satOff val="-2683"/>
                <a:lumOff val="171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3915"/>
                <a:satOff val="-2683"/>
                <a:lumOff val="171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01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Взносы во внебюджетные фонды = 30% от </a:t>
          </a:r>
          <a:r>
            <a:rPr lang="ru-RU" sz="2000" kern="1200" dirty="0" err="1" smtClean="0"/>
            <a:t>зар.платы</a:t>
          </a:r>
          <a:r>
            <a:rPr lang="ru-RU" sz="2000" kern="1200" dirty="0" smtClean="0"/>
            <a:t> (платятся работодателем)</a:t>
          </a:r>
        </a:p>
      </dsp:txBody>
      <dsp:txXfrm rot="10800000">
        <a:off x="1244890" y="2842070"/>
        <a:ext cx="3857484" cy="1093074"/>
      </dsp:txXfrm>
    </dsp:sp>
    <dsp:sp modelId="{7E908DBC-9818-4030-A17F-640D610BE1CD}">
      <dsp:nvSpPr>
        <dsp:cNvPr id="0" name=""/>
        <dsp:cNvSpPr/>
      </dsp:nvSpPr>
      <dsp:spPr>
        <a:xfrm>
          <a:off x="698353" y="2842070"/>
          <a:ext cx="1093074" cy="1093074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-2539"/>
                <a:satOff val="-1819"/>
                <a:lumOff val="7461"/>
                <a:alphaOff val="0"/>
                <a:shade val="51000"/>
                <a:satMod val="130000"/>
              </a:schemeClr>
            </a:gs>
            <a:gs pos="80000">
              <a:schemeClr val="accent2">
                <a:tint val="50000"/>
                <a:hueOff val="-2539"/>
                <a:satOff val="-1819"/>
                <a:lumOff val="7461"/>
                <a:alphaOff val="0"/>
                <a:shade val="93000"/>
                <a:satMod val="130000"/>
              </a:schemeClr>
            </a:gs>
            <a:gs pos="100000">
              <a:schemeClr val="accent2">
                <a:tint val="50000"/>
                <a:hueOff val="-2539"/>
                <a:satOff val="-1819"/>
                <a:lumOff val="746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B694527-108A-4FAD-9F3A-8A65573C803F}">
      <dsp:nvSpPr>
        <dsp:cNvPr id="0" name=""/>
        <dsp:cNvSpPr/>
      </dsp:nvSpPr>
      <dsp:spPr>
        <a:xfrm rot="10800000">
          <a:off x="1244890" y="4261436"/>
          <a:ext cx="3857484" cy="1093074"/>
        </a:xfrm>
        <a:prstGeom prst="homePlate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01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Налог на имущество = 1,6% от кадастровой стоимости</a:t>
          </a:r>
          <a:endParaRPr lang="ru-RU" sz="2000" kern="1200" dirty="0"/>
        </a:p>
      </dsp:txBody>
      <dsp:txXfrm rot="10800000">
        <a:off x="1244890" y="4261436"/>
        <a:ext cx="3857484" cy="1093074"/>
      </dsp:txXfrm>
    </dsp:sp>
    <dsp:sp modelId="{2B984497-5E8E-4B17-A9AB-60D42505D51E}">
      <dsp:nvSpPr>
        <dsp:cNvPr id="0" name=""/>
        <dsp:cNvSpPr/>
      </dsp:nvSpPr>
      <dsp:spPr>
        <a:xfrm>
          <a:off x="698353" y="4261436"/>
          <a:ext cx="1093074" cy="1093074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-3809"/>
                <a:satOff val="-2729"/>
                <a:lumOff val="11191"/>
                <a:alphaOff val="0"/>
                <a:shade val="51000"/>
                <a:satMod val="130000"/>
              </a:schemeClr>
            </a:gs>
            <a:gs pos="80000">
              <a:schemeClr val="accent2">
                <a:tint val="50000"/>
                <a:hueOff val="-3809"/>
                <a:satOff val="-2729"/>
                <a:lumOff val="11191"/>
                <a:alphaOff val="0"/>
                <a:shade val="93000"/>
                <a:satMod val="130000"/>
              </a:schemeClr>
            </a:gs>
            <a:gs pos="100000">
              <a:schemeClr val="accent2">
                <a:tint val="50000"/>
                <a:hueOff val="-3809"/>
                <a:satOff val="-2729"/>
                <a:lumOff val="1119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im0-tub-ru.yandex.net/i?id=128ec9f38c24f5ec02de5c8c0a94cbad-l&amp;n=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06" y="1500174"/>
            <a:ext cx="6286544" cy="2664295"/>
          </a:xfrm>
        </p:spPr>
        <p:txBody>
          <a:bodyPr/>
          <a:lstStyle/>
          <a:p>
            <a:r>
              <a:rPr lang="ru-RU" dirty="0"/>
              <a:t>«Бюджет: сколько я плачу и что </a:t>
            </a:r>
            <a:r>
              <a:rPr lang="ru-RU" dirty="0" smtClean="0"/>
              <a:t>получаю?»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071942"/>
            <a:ext cx="3143240" cy="1928802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Выполнили студенты  Горно-Алтайского государственного университета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Экономико-юридического факультета 817 группы: 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Фукс Ангелина,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Загоруйко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Снежана, Соболева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Алёна,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Горинов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Алексей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00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4540080" y="764704"/>
            <a:ext cx="4032448" cy="2664296"/>
          </a:xfrm>
          <a:prstGeom prst="wedgeEllipseCallout">
            <a:avLst>
              <a:gd name="adj1" fmla="val -75256"/>
              <a:gd name="adj2" fmla="val 2554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Привет! Ты исправно платишь налоги в бюджет? Ты задаёшься вопросом какие услуги можешь получить от государства в замен? Тогда я помогу тебе разобраться в этом.</a:t>
            </a:r>
            <a:endParaRPr lang="ru-RU" dirty="0"/>
          </a:p>
        </p:txBody>
      </p:sp>
      <p:pic>
        <p:nvPicPr>
          <p:cNvPr id="1026" name="Picture 2" descr="F:\Конкурс\persona_previdenci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71" y="1247799"/>
            <a:ext cx="5362575" cy="5610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4009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im0-tub-ru.yandex.net/i?id=b4b9caa7089bfb50e34e5c3d54b2f192-l&amp;n=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58" y="357166"/>
            <a:ext cx="6500834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4289706034"/>
              </p:ext>
            </p:extLst>
          </p:nvPr>
        </p:nvGraphicFramePr>
        <p:xfrm>
          <a:off x="3786182" y="857232"/>
          <a:ext cx="5800728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Овальная выноска 5"/>
          <p:cNvSpPr/>
          <p:nvPr/>
        </p:nvSpPr>
        <p:spPr>
          <a:xfrm>
            <a:off x="71406" y="2500306"/>
            <a:ext cx="2286016" cy="2000264"/>
          </a:xfrm>
          <a:prstGeom prst="wedgeEllipseCallout">
            <a:avLst>
              <a:gd name="adj1" fmla="val 38243"/>
              <a:gd name="adj2" fmla="val -6198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начала вспомним ЧТО мы платим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914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nyazrf.ru/preview/banners/pic/110619_6-PISM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214686"/>
            <a:ext cx="3857634" cy="358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19" y="71414"/>
            <a:ext cx="5474913" cy="671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Выноска-облако 5"/>
          <p:cNvSpPr/>
          <p:nvPr/>
        </p:nvSpPr>
        <p:spPr>
          <a:xfrm>
            <a:off x="5429256" y="357166"/>
            <a:ext cx="3357586" cy="2214578"/>
          </a:xfrm>
          <a:prstGeom prst="cloudCallout">
            <a:avLst>
              <a:gd name="adj1" fmla="val 16863"/>
              <a:gd name="adj2" fmla="val 7584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Итак, сколько же в этом году мне нужно заплатить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920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s://i.pinimg.com/736x/20/a5/fa/20a5fa0b74b7063ee6656f7b50b13b28--interview-questions-icu-nursing.jpg"/>
          <p:cNvPicPr>
            <a:picLocks noChangeAspect="1"/>
          </p:cNvPicPr>
          <p:nvPr/>
        </p:nvPicPr>
        <p:blipFill>
          <a:blip r:embed="rId2" cstate="print"/>
          <a:srcRect l="5532"/>
          <a:stretch>
            <a:fillRect/>
          </a:stretch>
        </p:blipFill>
        <p:spPr bwMode="auto">
          <a:xfrm>
            <a:off x="0" y="2428868"/>
            <a:ext cx="488039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ьная выноска 3"/>
          <p:cNvSpPr/>
          <p:nvPr/>
        </p:nvSpPr>
        <p:spPr>
          <a:xfrm>
            <a:off x="1688260" y="214290"/>
            <a:ext cx="3312368" cy="2376264"/>
          </a:xfrm>
          <a:prstGeom prst="wedgeEllipseCallout">
            <a:avLst>
              <a:gd name="adj1" fmla="val -36170"/>
              <a:gd name="adj2" fmla="val 5700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Недавно мы с моим молодым человеком сыграли свадьбу. Потратиться пришлось не только на организацию свадьбы!</a:t>
            </a: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 flipH="1">
            <a:off x="4000496" y="2500306"/>
            <a:ext cx="2168624" cy="1584176"/>
          </a:xfrm>
          <a:prstGeom prst="wedgeEllipseCallout">
            <a:avLst>
              <a:gd name="adj1" fmla="val 55465"/>
              <a:gd name="adj2" fmla="val 4967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свадьбу нам подарили новую машину.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9769" y="4588534"/>
            <a:ext cx="4314231" cy="2269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44855" y="4283406"/>
            <a:ext cx="4227739" cy="3600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Что мы заплатили в бюджет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43636" y="214290"/>
            <a:ext cx="2928958" cy="27146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Через многофункциональный центр мы можем получать государственные и муниципальные услуги, например, заменить паспорт при смене фамилии!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88643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285885"/>
            <a:ext cx="4093721" cy="557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ьная выноска 5"/>
          <p:cNvSpPr/>
          <p:nvPr/>
        </p:nvSpPr>
        <p:spPr>
          <a:xfrm>
            <a:off x="3571868" y="0"/>
            <a:ext cx="3357586" cy="2500330"/>
          </a:xfrm>
          <a:prstGeom prst="wedgeEllipseCallout">
            <a:avLst>
              <a:gd name="adj1" fmla="val 43293"/>
              <a:gd name="adj2" fmla="val 55748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индивидуальный предприниматель и плачу налог на прибыль по Упрощенной Системе Налогообложения.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2285992"/>
            <a:ext cx="3857652" cy="45005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Налог УСН</a:t>
            </a:r>
          </a:p>
          <a:p>
            <a:pPr algn="ctr"/>
            <a:r>
              <a:rPr lang="ru-RU" dirty="0" smtClean="0"/>
              <a:t>(6% от прибыли)</a:t>
            </a:r>
          </a:p>
          <a:p>
            <a:pPr algn="ctr"/>
            <a:r>
              <a:rPr lang="ru-RU" dirty="0" smtClean="0"/>
              <a:t>1 раз в квартал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Прибыль = 200 000 руб.</a:t>
            </a:r>
          </a:p>
          <a:p>
            <a:pPr algn="ctr"/>
            <a:r>
              <a:rPr lang="ru-RU" dirty="0" smtClean="0"/>
              <a:t>Налог: 200 000 </a:t>
            </a:r>
            <a:r>
              <a:rPr lang="ru-RU" dirty="0" err="1" smtClean="0"/>
              <a:t>х</a:t>
            </a:r>
            <a:r>
              <a:rPr lang="ru-RU" dirty="0" smtClean="0"/>
              <a:t> 6% = 12 000 руб.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3078" name="Picture 6" descr="F:\Конкурс\Money-Bag-PNG-Fi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4768980"/>
            <a:ext cx="1970248" cy="1874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8352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3.bp.blogspot.com/-QR-S-wx-gvc/U8n_dcJwrMI/AAAAAAAAAA0/r1ZzH_pCnpg/s1600/teamwork-20993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283334"/>
            <a:ext cx="5643602" cy="35746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214290"/>
            <a:ext cx="8286808" cy="2500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Налог на доходы : </a:t>
            </a:r>
            <a:r>
              <a:rPr lang="ru-RU" dirty="0" smtClean="0"/>
              <a:t>10 000 </a:t>
            </a:r>
            <a:r>
              <a:rPr lang="ru-RU" dirty="0" err="1" smtClean="0"/>
              <a:t>х</a:t>
            </a:r>
            <a:r>
              <a:rPr lang="ru-RU" dirty="0" smtClean="0"/>
              <a:t> 13% </a:t>
            </a:r>
            <a:r>
              <a:rPr lang="ru-RU" dirty="0" err="1" smtClean="0"/>
              <a:t>х</a:t>
            </a:r>
            <a:r>
              <a:rPr lang="ru-RU" dirty="0" smtClean="0"/>
              <a:t> 12 мес. = 15 600 руб.</a:t>
            </a:r>
          </a:p>
          <a:p>
            <a:pPr algn="ctr"/>
            <a:r>
              <a:rPr lang="ru-RU" dirty="0" smtClean="0"/>
              <a:t>(зарплата жены 10 000 руб. в месяц)</a:t>
            </a:r>
          </a:p>
          <a:p>
            <a:pPr algn="ctr"/>
            <a:r>
              <a:rPr lang="ru-RU" b="1" dirty="0" smtClean="0"/>
              <a:t>Налог УСН :</a:t>
            </a:r>
            <a:r>
              <a:rPr lang="ru-RU" dirty="0" smtClean="0"/>
              <a:t> 48 000 руб.</a:t>
            </a:r>
          </a:p>
          <a:p>
            <a:pPr algn="ctr"/>
            <a:r>
              <a:rPr lang="ru-RU" b="1" dirty="0" smtClean="0"/>
              <a:t>Транспортный налог : </a:t>
            </a:r>
            <a:r>
              <a:rPr lang="ru-RU" dirty="0" smtClean="0"/>
              <a:t>102 л.с. </a:t>
            </a:r>
            <a:r>
              <a:rPr lang="ru-RU" dirty="0" err="1" smtClean="0"/>
              <a:t>х</a:t>
            </a:r>
            <a:r>
              <a:rPr lang="ru-RU" dirty="0" smtClean="0"/>
              <a:t> 35 = 3570 руб.</a:t>
            </a:r>
          </a:p>
          <a:p>
            <a:pPr algn="ctr"/>
            <a:r>
              <a:rPr lang="ru-RU" b="1" dirty="0" smtClean="0"/>
              <a:t>Земельный налог : </a:t>
            </a:r>
            <a:r>
              <a:rPr lang="ru-RU" dirty="0" smtClean="0"/>
              <a:t>250 000 </a:t>
            </a:r>
            <a:r>
              <a:rPr lang="ru-RU" dirty="0" err="1" smtClean="0"/>
              <a:t>х</a:t>
            </a:r>
            <a:r>
              <a:rPr lang="ru-RU" dirty="0" smtClean="0"/>
              <a:t> 0,1% = 250 руб.</a:t>
            </a:r>
          </a:p>
          <a:p>
            <a:pPr algn="ctr"/>
            <a:r>
              <a:rPr lang="ru-RU" dirty="0" smtClean="0"/>
              <a:t>(0,1% от кадастровой стоимости)</a:t>
            </a:r>
          </a:p>
          <a:p>
            <a:pPr algn="ctr"/>
            <a:r>
              <a:rPr lang="ru-RU" b="1" dirty="0" smtClean="0"/>
              <a:t>Налог на имущество физических лиц : </a:t>
            </a:r>
            <a:r>
              <a:rPr lang="ru-RU" dirty="0" smtClean="0"/>
              <a:t>600 + 1228 = 1828 руб.</a:t>
            </a:r>
          </a:p>
          <a:p>
            <a:pPr algn="ctr"/>
            <a:r>
              <a:rPr lang="ru-RU" dirty="0" smtClean="0"/>
              <a:t>(600 руб. за гараж и 1228 руб. за квартиру)</a:t>
            </a:r>
          </a:p>
          <a:p>
            <a:pPr algn="ctr"/>
            <a:endParaRPr lang="ru-RU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5643538" y="2571744"/>
            <a:ext cx="3500462" cy="1857388"/>
          </a:xfrm>
          <a:prstGeom prst="wedgeEllipseCallout">
            <a:avLst>
              <a:gd name="adj1" fmla="val -53278"/>
              <a:gd name="adj2" fmla="val 5473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Сколько же всего наша семья заплатила в бюджет за этот год?</a:t>
            </a:r>
            <a:endParaRPr lang="ru-RU" dirty="0"/>
          </a:p>
        </p:txBody>
      </p:sp>
      <p:sp>
        <p:nvSpPr>
          <p:cNvPr id="12" name="Овальная выноска 11"/>
          <p:cNvSpPr/>
          <p:nvPr/>
        </p:nvSpPr>
        <p:spPr>
          <a:xfrm>
            <a:off x="285720" y="2214554"/>
            <a:ext cx="1857388" cy="1071570"/>
          </a:xfrm>
          <a:prstGeom prst="wedgeEllipseCallout">
            <a:avLst>
              <a:gd name="adj1" fmla="val 20961"/>
              <a:gd name="adj2" fmla="val 7431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Итого: </a:t>
            </a:r>
          </a:p>
          <a:p>
            <a:pPr algn="ctr"/>
            <a:r>
              <a:rPr lang="ru-RU" dirty="0" smtClean="0"/>
              <a:t>69 248 руб.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0-tub-ru.yandex.net/i?id=70774f04cea68838f0721e658f99f593-l&amp;n=13"/>
          <p:cNvPicPr>
            <a:picLocks noChangeAspect="1"/>
          </p:cNvPicPr>
          <p:nvPr/>
        </p:nvPicPr>
        <p:blipFill>
          <a:blip r:embed="rId2" cstate="print"/>
          <a:srcRect r="14445"/>
          <a:stretch>
            <a:fillRect/>
          </a:stretch>
        </p:blipFill>
        <p:spPr bwMode="auto">
          <a:xfrm>
            <a:off x="4489467" y="1417641"/>
            <a:ext cx="4654533" cy="544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ьная выноска 4"/>
          <p:cNvSpPr/>
          <p:nvPr/>
        </p:nvSpPr>
        <p:spPr>
          <a:xfrm>
            <a:off x="285720" y="500042"/>
            <a:ext cx="5072130" cy="3857652"/>
          </a:xfrm>
          <a:prstGeom prst="wedgeEllipseCallout">
            <a:avLst>
              <a:gd name="adj1" fmla="val 46646"/>
              <a:gd name="adj2" fmla="val 4937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Так, с платежами разобрались, теперь поговорим о том, что же мы получаем от государства.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pngall.com/wp-content/uploads/2017/11/Police-PNG-Clip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958" y="2071702"/>
            <a:ext cx="2124340" cy="29289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5072074"/>
            <a:ext cx="2643206" cy="7858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Общественный порядок и личная безопасность</a:t>
            </a:r>
            <a:endParaRPr lang="ru-RU" dirty="0"/>
          </a:p>
        </p:txBody>
      </p:sp>
      <p:pic>
        <p:nvPicPr>
          <p:cNvPr id="6" name="Picture 8" descr="https://im0-tub-ru.yandex.net/i?id=17b3423395e89bb22b52f7fb1f46fcb1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0722" y="1831789"/>
            <a:ext cx="2326120" cy="324028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357950" y="5143512"/>
            <a:ext cx="2571768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Дороги, мосты, благоустройство города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5143512"/>
            <a:ext cx="2571768" cy="6429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Бесплатная медицинская помощь</a:t>
            </a:r>
            <a:endParaRPr lang="ru-RU" dirty="0"/>
          </a:p>
        </p:txBody>
      </p:sp>
      <p:pic>
        <p:nvPicPr>
          <p:cNvPr id="23556" name="Picture 4" descr="http://maukbic.ru/images/cms/data/b3/rukodelniki/docto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143116"/>
            <a:ext cx="3000396" cy="3000396"/>
          </a:xfrm>
          <a:prstGeom prst="rect">
            <a:avLst/>
          </a:prstGeom>
          <a:noFill/>
        </p:spPr>
      </p:pic>
      <p:sp>
        <p:nvSpPr>
          <p:cNvPr id="11" name="Лента лицом вниз 10"/>
          <p:cNvSpPr/>
          <p:nvPr/>
        </p:nvSpPr>
        <p:spPr>
          <a:xfrm>
            <a:off x="0" y="571480"/>
            <a:ext cx="9144000" cy="785818"/>
          </a:xfrm>
          <a:prstGeom prst="ribb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Что мы получаем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286512" y="5429264"/>
            <a:ext cx="2571768" cy="8572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Строительство и содержание инфраструктуры ЖКХ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5500702"/>
            <a:ext cx="2500330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Обороноспособность страны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5500702"/>
            <a:ext cx="2143140" cy="7858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Защита прав и свобод человека</a:t>
            </a:r>
            <a:endParaRPr lang="ru-RU" dirty="0"/>
          </a:p>
        </p:txBody>
      </p:sp>
      <p:sp>
        <p:nvSpPr>
          <p:cNvPr id="16" name="Лента лицом вниз 15"/>
          <p:cNvSpPr/>
          <p:nvPr/>
        </p:nvSpPr>
        <p:spPr>
          <a:xfrm>
            <a:off x="0" y="571480"/>
            <a:ext cx="9144000" cy="785818"/>
          </a:xfrm>
          <a:prstGeom prst="ribb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Что мы получаем</a:t>
            </a:r>
            <a:endParaRPr lang="ru-RU" sz="2800" dirty="0"/>
          </a:p>
        </p:txBody>
      </p:sp>
      <p:pic>
        <p:nvPicPr>
          <p:cNvPr id="1034" name="Picture 10" descr="https://im0-tub-ru.yandex.net/i?id=0b6f3f607b1a6c7881d4688cf3533bb8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37826"/>
            <a:ext cx="2114280" cy="2520000"/>
          </a:xfrm>
          <a:prstGeom prst="rect">
            <a:avLst/>
          </a:prstGeom>
          <a:noFill/>
        </p:spPr>
      </p:pic>
      <p:pic>
        <p:nvPicPr>
          <p:cNvPr id="1036" name="Picture 12" descr="https://im0-tub-ru.yandex.net/i?id=8f0710796cbed8c2fb97e3e394d02217-sr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357430"/>
            <a:ext cx="2279725" cy="3071834"/>
          </a:xfrm>
          <a:prstGeom prst="rect">
            <a:avLst/>
          </a:prstGeom>
          <a:noFill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071678"/>
            <a:ext cx="306995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0-tub-ru.yandex.net/i?id=04f148e33ce891dc17b0b8c7ab7656b8-sr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7575"/>
            <a:ext cx="5940425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ьная выноска 4"/>
          <p:cNvSpPr/>
          <p:nvPr/>
        </p:nvSpPr>
        <p:spPr>
          <a:xfrm>
            <a:off x="4357686" y="714356"/>
            <a:ext cx="4429156" cy="2786082"/>
          </a:xfrm>
          <a:prstGeom prst="wedgeEllipseCallout">
            <a:avLst>
              <a:gd name="adj1" fmla="val -48783"/>
              <a:gd name="adj2" fmla="val 4735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Когда у нас появятся дети, им будет доступно многое …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im0-tub-ru.yandex.net/i?id=5ecc5fe12d022f563c94eb23aee16a7c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4652" y="357166"/>
            <a:ext cx="3375000" cy="2520000"/>
          </a:xfrm>
          <a:prstGeom prst="rect">
            <a:avLst/>
          </a:prstGeom>
          <a:noFill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1090" y="3845262"/>
            <a:ext cx="4595818" cy="294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 descr="https://im0-tub-ru.yandex.net/i?id=50aebea5708e21480049708cdf402dca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71" y="3571876"/>
            <a:ext cx="4604067" cy="3032108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>
            <a:off x="785786" y="714356"/>
            <a:ext cx="3500462" cy="171451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Бесплатное образование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im0-tub-ru.yandex.net/i?id=c7bc7ab96aac0f279c38967486a1b4be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28670"/>
            <a:ext cx="3450608" cy="2160000"/>
          </a:xfrm>
          <a:prstGeom prst="rect">
            <a:avLst/>
          </a:prstGeom>
          <a:noFill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416695"/>
            <a:ext cx="4405914" cy="429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Овал 9"/>
          <p:cNvSpPr/>
          <p:nvPr/>
        </p:nvSpPr>
        <p:spPr>
          <a:xfrm>
            <a:off x="214282" y="3357562"/>
            <a:ext cx="3786214" cy="155734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Бесплатные спортивные секции и кружки</a:t>
            </a:r>
            <a:endParaRPr lang="ru-RU" sz="2400" dirty="0"/>
          </a:p>
        </p:txBody>
      </p:sp>
      <p:sp>
        <p:nvSpPr>
          <p:cNvPr id="11" name="Овал 10"/>
          <p:cNvSpPr/>
          <p:nvPr/>
        </p:nvSpPr>
        <p:spPr>
          <a:xfrm>
            <a:off x="4500562" y="428604"/>
            <a:ext cx="3929090" cy="185738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Бесплатный отдых в детском оздоровительном лагере </a:t>
            </a: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579" y="214290"/>
            <a:ext cx="2466975" cy="644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вальная выноска 4"/>
          <p:cNvSpPr/>
          <p:nvPr/>
        </p:nvSpPr>
        <p:spPr>
          <a:xfrm>
            <a:off x="3643306" y="1357298"/>
            <a:ext cx="5143536" cy="4500594"/>
          </a:xfrm>
          <a:prstGeom prst="wedgeEllipseCallout">
            <a:avLst>
              <a:gd name="adj1" fmla="val -56935"/>
              <a:gd name="adj2" fmla="val -4018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Помимо этого государство за счет бюджетных средств проводит множество спортивных и праздничных мероприятий, парады и фестивали. Строит музеи и театры. И многое другое …</a:t>
            </a: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0-tub-ru.yandex.net/i?id=2a36cda21fe685c2fae01982085b81c8-l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486025"/>
            <a:ext cx="58293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ьная выноска 5"/>
          <p:cNvSpPr/>
          <p:nvPr/>
        </p:nvSpPr>
        <p:spPr>
          <a:xfrm>
            <a:off x="0" y="285728"/>
            <a:ext cx="5286412" cy="3500462"/>
          </a:xfrm>
          <a:prstGeom prst="wedgeEllipseCallout">
            <a:avLst>
              <a:gd name="adj1" fmla="val 49094"/>
              <a:gd name="adj2" fmla="val 5429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Еще государство предоставляет: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</a:rPr>
              <a:t>льготы различным категориям населения 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</a:rPr>
              <a:t>различные субсидии и гранты </a:t>
            </a:r>
          </a:p>
          <a:p>
            <a:pPr algn="ctr"/>
            <a:r>
              <a:rPr lang="ru-RU" sz="2000" dirty="0" smtClean="0"/>
              <a:t>а так же 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</a:rPr>
              <a:t>выплачивает стипендии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</a:rPr>
              <a:t>осуществляет поддержку множества социальных программ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0-tub-ru.yandex.net/i?id=77269051b4ee1344b1555317055333fc-l&amp;n=13"/>
          <p:cNvPicPr/>
          <p:nvPr/>
        </p:nvPicPr>
        <p:blipFill>
          <a:blip r:embed="rId2" cstate="print"/>
          <a:srcRect r="10824"/>
          <a:stretch>
            <a:fillRect/>
          </a:stretch>
        </p:blipFill>
        <p:spPr bwMode="auto">
          <a:xfrm>
            <a:off x="3846549" y="341811"/>
            <a:ext cx="5297451" cy="651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ьная выноска 4"/>
          <p:cNvSpPr/>
          <p:nvPr/>
        </p:nvSpPr>
        <p:spPr>
          <a:xfrm>
            <a:off x="357158" y="2857496"/>
            <a:ext cx="5143536" cy="3214710"/>
          </a:xfrm>
          <a:prstGeom prst="wedgeEllipseCallout">
            <a:avLst>
              <a:gd name="adj1" fmla="val 41835"/>
              <a:gd name="adj2" fmla="val -5385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Спасибо, что уделил мне время. Надеюсь я смогла полностью ответить на твои вопросы. Если что, обращайся. Я всегда рада помочь.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464</Words>
  <Application>Microsoft Office PowerPoint</Application>
  <PresentationFormat>Экран (4:3)</PresentationFormat>
  <Paragraphs>61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«Бюджет: сколько я плачу и что получаю?»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g206</dc:creator>
  <cp:lastModifiedBy>Гнездилова</cp:lastModifiedBy>
  <cp:revision>28</cp:revision>
  <dcterms:created xsi:type="dcterms:W3CDTF">2019-03-22T06:53:13Z</dcterms:created>
  <dcterms:modified xsi:type="dcterms:W3CDTF">2019-04-10T02:31:18Z</dcterms:modified>
</cp:coreProperties>
</file>