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25.03.2019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25.03.2019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195736" y="4149080"/>
            <a:ext cx="6656784" cy="2121768"/>
          </a:xfrm>
        </p:spPr>
        <p:txBody>
          <a:bodyPr>
            <a:normAutofit/>
          </a:bodyPr>
          <a:lstStyle/>
          <a:p>
            <a:pPr algn="r"/>
            <a:r>
              <a:rPr lang="ru-RU" sz="2800" dirty="0" smtClean="0"/>
              <a:t>Выполнили: </a:t>
            </a:r>
          </a:p>
          <a:p>
            <a:pPr algn="r"/>
            <a:r>
              <a:rPr lang="ru-RU" sz="2800" dirty="0" smtClean="0"/>
              <a:t>Леонова Анна,</a:t>
            </a:r>
          </a:p>
          <a:p>
            <a:pPr algn="r"/>
            <a:r>
              <a:rPr lang="ru-RU" sz="2800" dirty="0" smtClean="0"/>
              <a:t>Яковлева Кристина</a:t>
            </a: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0"/>
            <a:ext cx="8784976" cy="2276872"/>
          </a:xfrm>
        </p:spPr>
        <p:txBody>
          <a:bodyPr>
            <a:noAutofit/>
          </a:bodyPr>
          <a:lstStyle/>
          <a:p>
            <a:r>
              <a:rPr lang="ru-RU" sz="6200" dirty="0" smtClean="0"/>
              <a:t>Словарь </a:t>
            </a:r>
            <a:br>
              <a:rPr lang="ru-RU" sz="6200" dirty="0" smtClean="0"/>
            </a:br>
            <a:r>
              <a:rPr lang="ru-RU" sz="6200" dirty="0" smtClean="0"/>
              <a:t>«Немного о бюджете»</a:t>
            </a:r>
            <a:endParaRPr lang="ru-RU" sz="6200" dirty="0"/>
          </a:p>
        </p:txBody>
      </p:sp>
    </p:spTree>
    <p:extLst>
      <p:ext uri="{BB962C8B-B14F-4D97-AF65-F5344CB8AC3E}">
        <p14:creationId xmlns:p14="http://schemas.microsoft.com/office/powerpoint/2010/main" val="385314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59832" y="3717032"/>
            <a:ext cx="5832648" cy="2664296"/>
          </a:xfrm>
        </p:spPr>
        <p:txBody>
          <a:bodyPr/>
          <a:lstStyle/>
          <a:p>
            <a:pPr algn="ctr"/>
            <a:r>
              <a:rPr lang="ru-RU" sz="3200" dirty="0" smtClean="0"/>
              <a:t>Бюджет – это план доходов и расходов определенного города, региона или страны в целом.</a:t>
            </a:r>
            <a:endParaRPr lang="ru-RU" sz="3200" dirty="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35" b="12235"/>
          <a:stretch>
            <a:fillRect/>
          </a:stretch>
        </p:blipFill>
        <p:spPr>
          <a:xfrm>
            <a:off x="3707904" y="548680"/>
            <a:ext cx="4320480" cy="3142167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79512" y="620688"/>
            <a:ext cx="2639888" cy="5688632"/>
          </a:xfrm>
        </p:spPr>
        <p:txBody>
          <a:bodyPr>
            <a:noAutofit/>
          </a:bodyPr>
          <a:lstStyle/>
          <a:p>
            <a:pPr algn="ctr"/>
            <a:r>
              <a:rPr lang="ru-RU" sz="2700" dirty="0" smtClean="0"/>
              <a:t>Для того, чтобы  быть грамотным и хорошо разбираться в бюджете города, региона или страны, необходимо знать основные используемые термины.</a:t>
            </a:r>
            <a:endParaRPr lang="ru-RU" sz="2700" dirty="0"/>
          </a:p>
        </p:txBody>
      </p:sp>
    </p:spTree>
    <p:extLst>
      <p:ext uri="{BB962C8B-B14F-4D97-AF65-F5344CB8AC3E}">
        <p14:creationId xmlns:p14="http://schemas.microsoft.com/office/powerpoint/2010/main" val="180739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987824" y="2924944"/>
            <a:ext cx="5976664" cy="3240360"/>
          </a:xfrm>
        </p:spPr>
        <p:txBody>
          <a:bodyPr>
            <a:noAutofit/>
          </a:bodyPr>
          <a:lstStyle/>
          <a:p>
            <a:pPr algn="ctr"/>
            <a:r>
              <a:rPr lang="ru-RU" sz="2800" dirty="0"/>
              <a:t>Доходы – это поступающие в бюджет денежные средства, за исключением средств, являющихся в соответствии с настоящим Кодексом источниками финансирования дефицита бюджета </a:t>
            </a:r>
          </a:p>
        </p:txBody>
      </p:sp>
      <p:pic>
        <p:nvPicPr>
          <p:cNvPr id="11" name="Рисунок 10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36" b="13636"/>
          <a:stretch>
            <a:fillRect/>
          </a:stretch>
        </p:blipFill>
        <p:spPr>
          <a:xfrm>
            <a:off x="4355977" y="548681"/>
            <a:ext cx="3240360" cy="2356626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251520" y="908720"/>
            <a:ext cx="2438400" cy="525780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Бюджет состоит из: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8611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4" y="2420888"/>
            <a:ext cx="5892105" cy="3888432"/>
          </a:xfrm>
        </p:spPr>
        <p:txBody>
          <a:bodyPr/>
          <a:lstStyle/>
          <a:p>
            <a:pPr algn="ctr"/>
            <a:r>
              <a:rPr lang="ru-RU" sz="2800" dirty="0"/>
              <a:t>Расходы – </a:t>
            </a:r>
            <a:r>
              <a:rPr lang="ru-RU" sz="2800" dirty="0" smtClean="0"/>
              <a:t>это </a:t>
            </a:r>
            <a:r>
              <a:rPr lang="ru-RU" sz="2800" dirty="0"/>
              <a:t>отношения, возникающие в связи с распределением и использованием централизованного фонда денежных средств по отраслевому, целевому и территориальному назначению</a:t>
            </a: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" r="1009"/>
          <a:stretch>
            <a:fillRect/>
          </a:stretch>
        </p:blipFill>
        <p:spPr>
          <a:xfrm>
            <a:off x="4427984" y="548680"/>
            <a:ext cx="2664296" cy="1937670"/>
          </a:xfrm>
        </p:spPr>
      </p:pic>
      <p:sp>
        <p:nvSpPr>
          <p:cNvPr id="5" name="Текст 5"/>
          <p:cNvSpPr>
            <a:spLocks noGrp="1"/>
          </p:cNvSpPr>
          <p:nvPr>
            <p:ph type="body" sz="half" idx="2"/>
          </p:nvPr>
        </p:nvSpPr>
        <p:spPr>
          <a:xfrm>
            <a:off x="323528" y="836712"/>
            <a:ext cx="2438400" cy="525780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Бюджет состоит из: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140128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6" r="19094"/>
          <a:stretch/>
        </p:blipFill>
        <p:spPr>
          <a:xfrm>
            <a:off x="323528" y="1988840"/>
            <a:ext cx="4139871" cy="3796920"/>
          </a:xfrm>
        </p:spPr>
      </p:pic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4644008" y="1628800"/>
            <a:ext cx="4248472" cy="48657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3400" dirty="0" smtClean="0"/>
          </a:p>
          <a:p>
            <a:pPr marL="0" indent="0" algn="ctr">
              <a:buNone/>
            </a:pPr>
            <a:r>
              <a:rPr lang="ru-RU" sz="3400" dirty="0" smtClean="0"/>
              <a:t>Бюджет </a:t>
            </a:r>
            <a:r>
              <a:rPr lang="ru-RU" sz="3400" dirty="0"/>
              <a:t>называется </a:t>
            </a:r>
            <a:r>
              <a:rPr lang="ru-RU" sz="3400" dirty="0" smtClean="0"/>
              <a:t>сбалансированным, </a:t>
            </a:r>
            <a:r>
              <a:rPr lang="ru-RU" sz="3400" dirty="0"/>
              <a:t>когда </a:t>
            </a:r>
            <a:r>
              <a:rPr lang="ru-RU" sz="3400" dirty="0" smtClean="0"/>
              <a:t>доходная часть равна расходной части</a:t>
            </a:r>
            <a:endParaRPr lang="ru-RU" sz="3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895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50097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/>
              <a:t>Бюджет называется профицитным, когда доходная часть превышает расходную часть </a:t>
            </a:r>
            <a:endParaRPr lang="ru-RU" sz="40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1" r="20189"/>
          <a:stretch/>
        </p:blipFill>
        <p:spPr>
          <a:xfrm>
            <a:off x="323528" y="1988840"/>
            <a:ext cx="4052174" cy="3761811"/>
          </a:xfrm>
        </p:spPr>
      </p:pic>
    </p:spTree>
    <p:extLst>
      <p:ext uri="{BB962C8B-B14F-4D97-AF65-F5344CB8AC3E}">
        <p14:creationId xmlns:p14="http://schemas.microsoft.com/office/powerpoint/2010/main" val="331350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21" r="19459"/>
          <a:stretch/>
        </p:blipFill>
        <p:spPr>
          <a:xfrm>
            <a:off x="251520" y="2060848"/>
            <a:ext cx="4161134" cy="3816423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16016" y="1628800"/>
            <a:ext cx="4038600" cy="46817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/>
              <a:t>Бюджет называется дефицитным, когда расходная часть превышает доходную часть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44434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915816" y="3356992"/>
            <a:ext cx="6048672" cy="2880320"/>
          </a:xfrm>
        </p:spPr>
        <p:txBody>
          <a:bodyPr/>
          <a:lstStyle/>
          <a:p>
            <a:pPr algn="ctr"/>
            <a:r>
              <a:rPr lang="ru-RU" sz="2800" dirty="0"/>
              <a:t>Источник финансирования - это возможные и ожидаемые дополнительные средства, которые можно использовать для покрытия текущих расходов или других нужд, на различного рода условиях.</a:t>
            </a:r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" r="850"/>
          <a:stretch>
            <a:fillRect/>
          </a:stretch>
        </p:blipFill>
        <p:spPr>
          <a:xfrm>
            <a:off x="3851920" y="548680"/>
            <a:ext cx="4059453" cy="2952329"/>
          </a:xfrm>
        </p:spPr>
      </p:pic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0" y="1628800"/>
            <a:ext cx="3059832" cy="446571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Для того, чтобы  сбалансировать</a:t>
            </a:r>
            <a:r>
              <a:rPr lang="ru-RU" sz="2400" dirty="0" smtClean="0"/>
              <a:t> </a:t>
            </a:r>
            <a:r>
              <a:rPr lang="ru-RU" sz="2800" dirty="0" smtClean="0"/>
              <a:t>дефицитный бюджет, необходимы дополнительные средства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9930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620688"/>
            <a:ext cx="5904656" cy="5760640"/>
          </a:xfrm>
        </p:spPr>
        <p:txBody>
          <a:bodyPr/>
          <a:lstStyle/>
          <a:p>
            <a:pPr algn="ctr"/>
            <a:r>
              <a:rPr lang="ru-RU" sz="2600" dirty="0"/>
              <a:t>Бюджетный процесс - деятельность органов государственной власти, органов местного самоуправления и участников бюджетного процесса по составлению и рассмотрению проектов </a:t>
            </a:r>
            <a:r>
              <a:rPr lang="ru-RU" sz="2600" dirty="0" smtClean="0"/>
              <a:t>бюджетов, </a:t>
            </a:r>
            <a:r>
              <a:rPr lang="ru-RU" sz="2600" dirty="0"/>
              <a:t>утверждению и исполнению бюджетов и бюджетов государственных внебюджетных фондов, а также по контролю за их исполнением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504" y="1772816"/>
            <a:ext cx="2736304" cy="4475584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Так же важно знать как формируется бюджет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89553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1" t="9562" r="21101" b="6797"/>
          <a:stretch/>
        </p:blipFill>
        <p:spPr>
          <a:xfrm>
            <a:off x="2843808" y="908720"/>
            <a:ext cx="6192688" cy="489654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1772816"/>
            <a:ext cx="2438400" cy="4475584"/>
          </a:xfrm>
        </p:spPr>
        <p:txBody>
          <a:bodyPr>
            <a:normAutofit/>
          </a:bodyPr>
          <a:lstStyle/>
          <a:p>
            <a:pPr algn="ctr"/>
            <a:r>
              <a:rPr lang="ru-RU" sz="3000" dirty="0" smtClean="0"/>
              <a:t>Стадии бюджетного процесса: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135716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3000375" y="4869160"/>
            <a:ext cx="5867400" cy="1379240"/>
          </a:xfrm>
        </p:spPr>
        <p:txBody>
          <a:bodyPr/>
          <a:lstStyle/>
          <a:p>
            <a:pPr algn="r"/>
            <a:r>
              <a:rPr lang="ru-RU" dirty="0" smtClean="0"/>
              <a:t>Мы надеемся, что наш словарь поможет вам быть более грамотными</a:t>
            </a:r>
            <a:endParaRPr lang="ru-RU" dirty="0"/>
          </a:p>
        </p:txBody>
      </p:sp>
      <p:pic>
        <p:nvPicPr>
          <p:cNvPr id="11" name="Рисунок 10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8" b="1578"/>
          <a:stretch>
            <a:fillRect/>
          </a:stretch>
        </p:blipFill>
        <p:spPr>
          <a:xfrm>
            <a:off x="3275856" y="764704"/>
            <a:ext cx="5316041" cy="3866212"/>
          </a:xfrm>
        </p:spPr>
      </p:pic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107504" y="908720"/>
            <a:ext cx="2711896" cy="5555704"/>
          </a:xfrm>
        </p:spPr>
        <p:txBody>
          <a:bodyPr>
            <a:noAutofit/>
          </a:bodyPr>
          <a:lstStyle/>
          <a:p>
            <a:pPr algn="ctr"/>
            <a:r>
              <a:rPr lang="ru-RU" sz="3000" dirty="0" smtClean="0"/>
              <a:t>Зная термины упомянутые в этом словаре ,  вам будет намного проще разбираться в бюджете и его тонкостях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7197397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76</TotalTime>
  <Words>224</Words>
  <Application>Microsoft Office PowerPoint</Application>
  <PresentationFormat>Экран (4:3)</PresentationFormat>
  <Paragraphs>21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Официальная</vt:lpstr>
      <vt:lpstr>Словарь  «Немного о бюджете»</vt:lpstr>
      <vt:lpstr>Бюджет – это план доходов и расходов определенного города, региона или страны в целом.</vt:lpstr>
      <vt:lpstr>Доходы – это поступающие в бюджет денежные средства, за исключением средств, являющихся в соответствии с настоящим Кодексом источниками финансирования дефицита бюджета </vt:lpstr>
      <vt:lpstr>Расходы – это отношения, возникающие в связи с распределением и использованием централизованного фонда денежных средств по отраслевому, целевому и территориальному назначению</vt:lpstr>
      <vt:lpstr>Презентация PowerPoint</vt:lpstr>
      <vt:lpstr>Презентация PowerPoint</vt:lpstr>
      <vt:lpstr>Презентация PowerPoint</vt:lpstr>
      <vt:lpstr>Источник финансирования - это возможные и ожидаемые дополнительные средства, которые можно использовать для покрытия текущих расходов или других нужд, на различного рода условиях.</vt:lpstr>
      <vt:lpstr>Бюджетный процесс - деятельность органов государственной власти, органов местного самоуправления и участников бюджетного процесса по составлению и рассмотрению проектов бюджетов, утверждению и исполнению бюджетов и бюджетов государственных внебюджетных фондов, а также по контролю за их исполнением</vt:lpstr>
      <vt:lpstr>Презентация PowerPoint</vt:lpstr>
      <vt:lpstr>Мы надеемся, что наш словарь поможет вам быть более грамотными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Популярный словарь бюджетных терминов</dc:title>
  <dc:creator>Анна</dc:creator>
  <cp:lastModifiedBy>Анна</cp:lastModifiedBy>
  <cp:revision>9</cp:revision>
  <dcterms:created xsi:type="dcterms:W3CDTF">2019-03-25T09:34:37Z</dcterms:created>
  <dcterms:modified xsi:type="dcterms:W3CDTF">2019-03-25T11:07:07Z</dcterms:modified>
</cp:coreProperties>
</file>