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7" r:id="rId4"/>
    <p:sldId id="258" r:id="rId5"/>
    <p:sldId id="265" r:id="rId6"/>
    <p:sldId id="262" r:id="rId7"/>
    <p:sldId id="269" r:id="rId8"/>
    <p:sldId id="268" r:id="rId9"/>
    <p:sldId id="272" r:id="rId10"/>
    <p:sldId id="271" r:id="rId11"/>
    <p:sldId id="274" r:id="rId12"/>
    <p:sldId id="273" r:id="rId13"/>
    <p:sldId id="276" r:id="rId14"/>
    <p:sldId id="277" r:id="rId15"/>
    <p:sldId id="275" r:id="rId16"/>
    <p:sldId id="278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D60"/>
    <a:srgbClr val="CFD1C5"/>
    <a:srgbClr val="343642"/>
    <a:srgbClr val="676663"/>
    <a:srgbClr val="C1B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>
        <p:scale>
          <a:sx n="40" d="100"/>
          <a:sy n="40" d="100"/>
        </p:scale>
        <p:origin x="1306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6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0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0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1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7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60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07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98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45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6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8F07E-887F-4CE1-AD7A-44983D3ED9A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F8DED-58AD-4F45-82E1-80DC52E66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19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znlife.ru/wp-content/uploads/2015/10/%D0%B4%D0%B5%D0%BD%D1%8C%D0%B3%D0%B8-%D0%BD%D0%B0-%D0%BA%D0%B2%D0%B0%D1%80%D1%82%D0%B8%D1%80%D1%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02" y="0"/>
            <a:ext cx="12192000" cy="728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7058" y="4895850"/>
            <a:ext cx="6930390" cy="196215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Бюджетная терминология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325640" y="150370"/>
            <a:ext cx="9144000" cy="1655762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Подготовили: Тодошева, Джадранова</a:t>
            </a:r>
            <a:endParaRPr lang="ru-RU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AutoShape 2" descr="https://salik.biz/upload/000/u1/e9/b6/bc1d1b28.jpg"/>
          <p:cNvSpPr>
            <a:spLocks noChangeAspect="1" noChangeArrowheads="1"/>
          </p:cNvSpPr>
          <p:nvPr/>
        </p:nvSpPr>
        <p:spPr bwMode="auto">
          <a:xfrm>
            <a:off x="122121" y="12382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9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chastnik.ru/upload/iblock/add/add4def143c3f509922520f30e7140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350" y="0"/>
            <a:ext cx="12858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295525" y="1027906"/>
            <a:ext cx="7239000" cy="27781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smtClean="0">
                <a:latin typeface="MS Reference Sans Serif" panose="020B0604030504040204" pitchFamily="34" charset="0"/>
              </a:rPr>
              <a:t>форма образования и расходования фонда денежных средств, предназначенных для финансового обеспечения задач и функций государства и местного самоуправления.</a:t>
            </a:r>
            <a:endParaRPr lang="ru-RU" sz="32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55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oliteka.net/wp-content/uploads/2018/04/60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800"/>
            <a:ext cx="12192000" cy="811106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8356" name="WordArt 4"/>
          <p:cNvSpPr>
            <a:spLocks noChangeArrowheads="1" noChangeShapeType="1" noTextEdit="1"/>
          </p:cNvSpPr>
          <p:nvPr/>
        </p:nvSpPr>
        <p:spPr bwMode="auto">
          <a:xfrm>
            <a:off x="2243111" y="-3950"/>
            <a:ext cx="8245503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 smtClean="0">
                <a:solidFill>
                  <a:schemeClr val="bg1"/>
                </a:solidFill>
                <a:latin typeface="Comic Sans MS" panose="030F0702030302020204" pitchFamily="66" charset="0"/>
                <a:cs typeface="Times New Roman" pitchFamily="18" charset="0"/>
              </a:rPr>
              <a:t>Виды бюджета</a:t>
            </a:r>
            <a:endParaRPr lang="ru-RU" sz="2000" kern="10" dirty="0">
              <a:solidFill>
                <a:schemeClr val="bg1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847851" y="1773238"/>
            <a:ext cx="8640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4502496" y="1709809"/>
            <a:ext cx="2879725" cy="576262"/>
          </a:xfrm>
          <a:prstGeom prst="rect">
            <a:avLst/>
          </a:prstGeom>
          <a:solidFill>
            <a:srgbClr val="67666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По уровням</a:t>
            </a:r>
            <a:endParaRPr 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153" name="Text Box 15"/>
          <p:cNvSpPr txBox="1">
            <a:spLocks noChangeArrowheads="1"/>
          </p:cNvSpPr>
          <p:nvPr/>
        </p:nvSpPr>
        <p:spPr bwMode="auto">
          <a:xfrm>
            <a:off x="2640013" y="6453188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161" name="Rectangle 23"/>
          <p:cNvSpPr>
            <a:spLocks noChangeArrowheads="1"/>
          </p:cNvSpPr>
          <p:nvPr/>
        </p:nvSpPr>
        <p:spPr bwMode="auto">
          <a:xfrm>
            <a:off x="655103" y="4200489"/>
            <a:ext cx="2344645" cy="8611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65" name="Rectangle 27"/>
          <p:cNvSpPr>
            <a:spLocks noChangeArrowheads="1"/>
          </p:cNvSpPr>
          <p:nvPr/>
        </p:nvSpPr>
        <p:spPr bwMode="auto">
          <a:xfrm>
            <a:off x="3914761" y="5268781"/>
            <a:ext cx="3800487" cy="87718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cxnSp>
        <p:nvCxnSpPr>
          <p:cNvPr id="6167" name="AutoShape 33"/>
          <p:cNvCxnSpPr>
            <a:cxnSpLocks noChangeShapeType="1"/>
            <a:stCxn id="6148" idx="2"/>
          </p:cNvCxnSpPr>
          <p:nvPr/>
        </p:nvCxnSpPr>
        <p:spPr bwMode="auto">
          <a:xfrm flipH="1">
            <a:off x="2591146" y="2286071"/>
            <a:ext cx="3351213" cy="1751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6171" name="AutoShape 37"/>
          <p:cNvCxnSpPr>
            <a:cxnSpLocks noChangeShapeType="1"/>
          </p:cNvCxnSpPr>
          <p:nvPr/>
        </p:nvCxnSpPr>
        <p:spPr bwMode="auto">
          <a:xfrm>
            <a:off x="5979082" y="2305706"/>
            <a:ext cx="3609575" cy="28169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6172" name="AutoShape 38"/>
          <p:cNvCxnSpPr>
            <a:cxnSpLocks noChangeShapeType="1"/>
          </p:cNvCxnSpPr>
          <p:nvPr/>
        </p:nvCxnSpPr>
        <p:spPr bwMode="auto">
          <a:xfrm flipH="1">
            <a:off x="5675030" y="2261339"/>
            <a:ext cx="276455" cy="28695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3792538" y="5499640"/>
            <a:ext cx="39227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latin typeface="Comic Sans MS" panose="030F0702030302020204" pitchFamily="66" charset="0"/>
              </a:rPr>
              <a:t>Государственный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6159" name="Rectangle 21"/>
          <p:cNvSpPr>
            <a:spLocks noChangeArrowheads="1"/>
          </p:cNvSpPr>
          <p:nvPr/>
        </p:nvSpPr>
        <p:spPr bwMode="auto">
          <a:xfrm>
            <a:off x="8157920" y="5207739"/>
            <a:ext cx="3349867" cy="793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8157921" y="4742020"/>
            <a:ext cx="34797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latin typeface="Comic Sans MS" panose="030F0702030302020204" pitchFamily="66" charset="0"/>
              </a:rPr>
              <a:t>           Региональный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351050" y="4368298"/>
            <a:ext cx="29527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latin typeface="Comic Sans MS" panose="030F0702030302020204" pitchFamily="66" charset="0"/>
              </a:rPr>
              <a:t>Местный</a:t>
            </a:r>
            <a:endParaRPr lang="ru-RU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97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.pxhere.com/photos/f3/27/money_coins_euro_currency_specie_metal_loose_change_finance-909459.jpg!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3623" y="399448"/>
            <a:ext cx="9869627" cy="360045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333333"/>
                </a:solidFill>
                <a:latin typeface="Arial" panose="020B0604020202020204" pitchFamily="34" charset="0"/>
              </a:rPr>
              <a:t>Федеральный</a:t>
            </a: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sz="3600" b="1" dirty="0">
                <a:solidFill>
                  <a:srgbClr val="333333"/>
                </a:solidFill>
                <a:latin typeface="Arial" panose="020B0604020202020204" pitchFamily="34" charset="0"/>
              </a:rPr>
              <a:t>бюджет</a:t>
            </a: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endParaRPr lang="en-US" sz="36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333333"/>
                </a:solidFill>
                <a:latin typeface="Arial" panose="020B0604020202020204" pitchFamily="34" charset="0"/>
              </a:rPr>
              <a:t>– </a:t>
            </a:r>
            <a:r>
              <a:rPr lang="ru-RU" sz="3600" dirty="0">
                <a:solidFill>
                  <a:srgbClr val="333333"/>
                </a:solidFill>
                <a:latin typeface="Arial" panose="020B0604020202020204" pitchFamily="34" charset="0"/>
              </a:rPr>
              <a:t>это основополагающая казны любого государства, которая представляет собой систему взаимоотношений, основанных на императивных денежных средствах, являющихся неотъемлемой частью правительственных фондов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716199" y="9820526"/>
            <a:ext cx="48716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chemeClr val="bg1"/>
                </a:solidFill>
                <a:effectLst/>
                <a:latin typeface="Roboto-Regular"/>
              </a:rPr>
              <a:t>Под демографическим развитием понимается взаимодействие процессов длительной эволюции народонаселения и качественных сдвигов в его воспроизводстве за относительно короткие сроки.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3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chauxuannguyenblog.files.wordpress.com/2015/12/image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966"/>
            <a:ext cx="12277493" cy="772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5278" y="419759"/>
            <a:ext cx="7839771" cy="2677656"/>
          </a:xfrm>
          <a:prstGeom prst="rect">
            <a:avLst/>
          </a:prstGeom>
          <a:solidFill>
            <a:srgbClr val="676663"/>
          </a:solidFill>
        </p:spPr>
        <p:txBody>
          <a:bodyPr wrap="square" rtlCol="0">
            <a:spAutoFit/>
          </a:bodyPr>
          <a:lstStyle/>
          <a:p>
            <a:pPr indent="342900" algn="ctr">
              <a:spcBef>
                <a:spcPct val="0"/>
              </a:spcBef>
            </a:pPr>
            <a:r>
              <a:rPr lang="ru-RU" sz="2800" b="1" dirty="0" smtClean="0">
                <a:solidFill>
                  <a:schemeClr val="bg1"/>
                </a:solidFill>
              </a:rPr>
              <a:t>Региональный</a:t>
            </a:r>
            <a:r>
              <a:rPr lang="ru-RU" sz="2800" dirty="0">
                <a:solidFill>
                  <a:schemeClr val="bg1"/>
                </a:solidFill>
              </a:rPr>
              <a:t> </a:t>
            </a:r>
            <a:r>
              <a:rPr lang="ru-RU" sz="2800" b="1" dirty="0">
                <a:solidFill>
                  <a:schemeClr val="bg1"/>
                </a:solidFill>
              </a:rPr>
              <a:t>бюджет</a:t>
            </a:r>
            <a:r>
              <a:rPr lang="ru-RU" sz="2800" dirty="0">
                <a:solidFill>
                  <a:schemeClr val="bg1"/>
                </a:solidFill>
              </a:rPr>
              <a:t> </a:t>
            </a:r>
            <a:endParaRPr lang="ru-RU" sz="2800" dirty="0" smtClean="0">
              <a:solidFill>
                <a:schemeClr val="bg1"/>
              </a:solidFill>
            </a:endParaRPr>
          </a:p>
          <a:p>
            <a:pPr indent="342900" algn="ctr">
              <a:spcBef>
                <a:spcPct val="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– </a:t>
            </a:r>
            <a:r>
              <a:rPr lang="ru-RU" sz="2800" dirty="0">
                <a:solidFill>
                  <a:schemeClr val="bg1"/>
                </a:solidFill>
              </a:rPr>
              <a:t>это группировка существующих и действующих денежных средств, нормативных актов, где указаны правила их пользования и взаимообмена, который применяется в платежных операциях по этим валютам.</a:t>
            </a:r>
            <a:endParaRPr lang="ru-RU" sz="28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24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cdn.promodj.com/afs/2569cef3330903cdfd56a985e816244c11:resize:2000x2000:same:c3816a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22458" cy="755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6324" y="444471"/>
            <a:ext cx="9827476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Местный</a:t>
            </a:r>
            <a:r>
              <a:rPr lang="ru-RU" sz="3600" dirty="0"/>
              <a:t> </a:t>
            </a:r>
            <a:r>
              <a:rPr lang="ru-RU" sz="3600" b="1" dirty="0"/>
              <a:t>бюджет</a:t>
            </a:r>
            <a:r>
              <a:rPr lang="ru-RU" sz="3600" dirty="0"/>
              <a:t> </a:t>
            </a:r>
            <a:endParaRPr lang="ru-RU" sz="3600" dirty="0" smtClean="0"/>
          </a:p>
          <a:p>
            <a:pPr algn="ctr"/>
            <a:r>
              <a:rPr lang="ru-RU" sz="3600" dirty="0" smtClean="0"/>
              <a:t>–</a:t>
            </a:r>
            <a:r>
              <a:rPr lang="ru-RU" sz="3600" dirty="0"/>
              <a:t> бюджет </a:t>
            </a:r>
            <a:r>
              <a:rPr lang="ru-RU" sz="3600" dirty="0" smtClean="0"/>
              <a:t>муниципального образования</a:t>
            </a:r>
            <a:r>
              <a:rPr lang="ru-RU" sz="3600" dirty="0"/>
              <a:t>, формирование, утверждение и исполнение которого осуществляют органы местного самоуправления.</a:t>
            </a:r>
            <a:endParaRPr lang="ru-RU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2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s1.1zoom.ru/b2860/536/Money_Banknotes_Dollars_100_White_background_512910_3840x2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350"/>
            <a:ext cx="12429068" cy="699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81250" y="1980336"/>
            <a:ext cx="7372350" cy="2308324"/>
          </a:xfrm>
          <a:prstGeom prst="rect">
            <a:avLst/>
          </a:prstGeom>
          <a:solidFill>
            <a:srgbClr val="CFD1C5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Бюджетная система РФ</a:t>
            </a:r>
            <a:r>
              <a:rPr lang="ru-RU" sz="2400" dirty="0">
                <a:latin typeface="times new roman" panose="02020603050405020304" pitchFamily="18" charset="0"/>
              </a:rPr>
              <a:t> </a:t>
            </a:r>
            <a:endParaRPr lang="ru-RU" sz="2400" dirty="0" smtClean="0">
              <a:latin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</a:rPr>
              <a:t>— </a:t>
            </a:r>
            <a:r>
              <a:rPr lang="ru-RU" sz="2400" dirty="0">
                <a:latin typeface="times new roman" panose="02020603050405020304" pitchFamily="18" charset="0"/>
              </a:rPr>
              <a:t>совокупность федерального бюджета, бюджетов субъектов РФ, местных бюджетов, бюджетов государственных внебюджетных фондов, основанная на экономических отношениях, государственном устройстве РФ и регулируемая нормами права.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1581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://www.forumdaily.com/wp-content/uploads/2016/03/gettyimages-5109356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3022" y="751344"/>
            <a:ext cx="8078128" cy="2677656"/>
          </a:xfrm>
          <a:prstGeom prst="rect">
            <a:avLst/>
          </a:prstGeom>
          <a:solidFill>
            <a:srgbClr val="67666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Социальные нормы</a:t>
            </a:r>
            <a:r>
              <a:rPr lang="ru-RU" sz="2800" dirty="0">
                <a:solidFill>
                  <a:schemeClr val="bg1"/>
                </a:solidFill>
              </a:rPr>
              <a:t> </a:t>
            </a:r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— </a:t>
            </a:r>
            <a:r>
              <a:rPr lang="ru-RU" sz="2800" dirty="0">
                <a:solidFill>
                  <a:schemeClr val="bg1"/>
                </a:solidFill>
              </a:rPr>
              <a:t>показатели необходимой обеспеченности населения важнейшими жилищно-коммунальными, социально-культурными и другими услугами в натуральном и денежном выражении.</a:t>
            </a:r>
            <a:endParaRPr lang="ru-RU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tumentoday.ru/media/gallery_images/moneyexchange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3185"/>
            <a:ext cx="12192000" cy="720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57450" y="189637"/>
            <a:ext cx="7334250" cy="2677656"/>
          </a:xfrm>
          <a:prstGeom prst="rect">
            <a:avLst/>
          </a:prstGeom>
          <a:solidFill>
            <a:srgbClr val="666D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Бюджетный процесс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регламентируемая нормами права деятельность органов государственной власти, органов местного самоуправления и участников бюджетного процесса по составлению и рассмотрению проектов бюджетов и государственных внебюджетных фондов, а также контролю за их исполнением.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11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7725" y="226616"/>
            <a:ext cx="10515600" cy="1851819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Бюджетная ссуда</a:t>
            </a:r>
            <a:r>
              <a:rPr lang="ru-RU" dirty="0">
                <a:solidFill>
                  <a:schemeClr val="bg1"/>
                </a:solidFill>
              </a:rPr>
              <a:t> 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— </a:t>
            </a:r>
            <a:r>
              <a:rPr lang="ru-RU" dirty="0">
                <a:solidFill>
                  <a:schemeClr val="bg1"/>
                </a:solidFill>
              </a:rPr>
              <a:t>бюджетные средства, предоставляемые другому бюджету на возвратной, безвозмездной или возмездной основах на срок не более шести месяцев в пределах одного финансового года.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akkaslaw.com/wp-content/uploads/2018/08/turkish-insurance-lawy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305050"/>
            <a:ext cx="1217295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82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st.gde-fon.com/wallpapers_original/614222_dengi_rubl_rubli_rossiya_banknota_banknotyi_kupyur_4000x2205_www.Gde-Fon.com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815" y="0"/>
            <a:ext cx="12440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47192" y="1690688"/>
            <a:ext cx="9448800" cy="30469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Субвенция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 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—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</a:rPr>
              <a:t>бюджетные средства, предоставляемые бюджету другого уровня бюджетной системы или юридическому лицу на безвозмездной и безвозвратной основах на осуществление целевых расходов.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17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vestikarelii.ru/images/news/20/20821/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4667" y="-1524000"/>
            <a:ext cx="13546667" cy="83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-896323"/>
            <a:ext cx="6096000" cy="31085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Субсидия</a:t>
            </a:r>
          </a:p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 — бюджетные средства, передаваемые бюджету другого уровня бюджетной системы, юридическому или физическому лицу на условиях долевого финансирования целевых расходов.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3069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www.krizis-2015.ru/wp-content/uploads/2015/09/1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67250" y="1080294"/>
            <a:ext cx="6096000" cy="25545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Трансфертные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платежи</a:t>
            </a:r>
          </a:p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 — передаточные платежи, одна из форм перераспределения государственных бюджетных средств.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33877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4esnok.by/wp-content/uploads/2018/09/coins-1015125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5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2450" y="365125"/>
            <a:ext cx="7067550" cy="22467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</a:rPr>
              <a:t>Смета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</a:rPr>
              <a:t> — финансовый документ содержащий информацию об образовании и расходовании денежных средств в соответствии с их целевым назначением.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0325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bium24.ru/images/usn-i-env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245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05050" y="2011055"/>
            <a:ext cx="7581900" cy="249299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</a:rPr>
              <a:t>Валовой внутренний продукт (ВВП)</a:t>
            </a:r>
            <a:r>
              <a:rPr lang="ru-RU" sz="2600" dirty="0">
                <a:latin typeface="times new roman" panose="02020603050405020304" pitchFamily="18" charset="0"/>
              </a:rPr>
              <a:t> </a:t>
            </a:r>
            <a:endParaRPr lang="ru-RU" sz="2600" dirty="0" smtClean="0">
              <a:latin typeface="times new roman" panose="02020603050405020304" pitchFamily="18" charset="0"/>
            </a:endParaRPr>
          </a:p>
          <a:p>
            <a:pPr algn="ctr"/>
            <a:r>
              <a:rPr lang="ru-RU" sz="2600" dirty="0" smtClean="0">
                <a:latin typeface="times new roman" panose="02020603050405020304" pitchFamily="18" charset="0"/>
              </a:rPr>
              <a:t>— </a:t>
            </a:r>
            <a:r>
              <a:rPr lang="ru-RU" sz="2600" dirty="0">
                <a:latin typeface="times new roman" panose="02020603050405020304" pitchFamily="18" charset="0"/>
              </a:rPr>
              <a:t>обобщенный макроэкономический показатель, отражающий суммарную рыночную стоимость конечных продуктов и услуг, произведенных на территории страны, за определенный период времени (год, квартал, отчетный период).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742697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im0-tub-ru.yandex.net/i?id=5809e44d5c57ff517e3b4679f52cd89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12468410" cy="811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05600" y="618500"/>
            <a:ext cx="5486400" cy="526297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Заключение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Это далеко не все термины, которые следует знать  по теме «Бюджет», но именно они получили особое распространение.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Также следует понимать, что в формировании и использовании бюджета участвуют не только государственные и муниципальные органы власти, но и другие  участники процесса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67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cdn-images-1.medium.com/max/1200/1*oZrqreTl66sE8wsMPRUvL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914650"/>
            <a:ext cx="12192000" cy="10156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Спасибо за внимание</a:t>
            </a:r>
            <a:endParaRPr lang="ru-RU" sz="6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5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127</Words>
  <Application>Microsoft Office PowerPoint</Application>
  <PresentationFormat>Широкоэкранный</PresentationFormat>
  <Paragraphs>37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MS Reference Sans Serif</vt:lpstr>
      <vt:lpstr>Roboto-Regular</vt:lpstr>
      <vt:lpstr>Times New Roman</vt:lpstr>
      <vt:lpstr>Times New Roman</vt:lpstr>
      <vt:lpstr>Тема Office</vt:lpstr>
      <vt:lpstr>Бюджетная терминология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Демографическая проблема как угроза мировой экономики</dc:title>
  <dc:creator>1</dc:creator>
  <cp:lastModifiedBy>1</cp:lastModifiedBy>
  <cp:revision>29</cp:revision>
  <dcterms:created xsi:type="dcterms:W3CDTF">2018-11-23T13:21:11Z</dcterms:created>
  <dcterms:modified xsi:type="dcterms:W3CDTF">2019-03-25T10:04:08Z</dcterms:modified>
</cp:coreProperties>
</file>