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diagrams/colors22.xml" ContentType="application/vnd.openxmlformats-officedocument.drawingml.diagramColors+xml"/>
  <Override PartName="/ppt/slides/slide36.xml" ContentType="application/vnd.openxmlformats-officedocument.presentationml.slide+xml"/>
  <Override PartName="/ppt/diagrams/colors11.xml" ContentType="application/vnd.openxmlformats-officedocument.drawingml.diagramColors+xml"/>
  <Override PartName="/ppt/diagrams/data24.xml" ContentType="application/vnd.openxmlformats-officedocument.drawingml.diagramData+xml"/>
  <Override PartName="/ppt/slides/slide25.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Override PartName="/ppt/diagrams/quickStyle28.xml" ContentType="application/vnd.openxmlformats-officedocument.drawingml.diagramStyle+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diagrams/quickStyle17.xml" ContentType="application/vnd.openxmlformats-officedocument.drawingml.diagramStyle+xml"/>
  <Override PartName="/ppt/diagrams/drawing18.xml" ContentType="application/vnd.ms-office.drawingml.diagramDrawing+xml"/>
  <Override PartName="/ppt/notesSlides/notesSlide16.xml" ContentType="application/vnd.openxmlformats-officedocument.presentationml.notesSlide+xml"/>
  <Override PartName="/ppt/charts/chart13.xml" ContentType="application/vnd.openxmlformats-officedocument.drawingml.chart+xml"/>
  <Override PartName="/ppt/charts/chart24.xml" ContentType="application/vnd.openxmlformats-officedocument.drawingml.chart+xml"/>
  <Override PartName="/ppt/tableStyles.xml" ContentType="application/vnd.openxmlformats-officedocument.presentationml.tableStyles+xml"/>
  <Override PartName="/ppt/diagrams/layout17.xml" ContentType="application/vnd.openxmlformats-officedocument.drawingml.diagramLayout+xml"/>
  <Override PartName="/ppt/diagrams/layout28.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charts/chart3.xml" ContentType="application/vnd.openxmlformats-officedocument.drawingml.chart+xml"/>
  <Default Extension="xlsx" ContentType="application/vnd.openxmlformats-officedocument.spreadsheetml.sheet"/>
  <Override PartName="/ppt/diagrams/quickStyle20.xml" ContentType="application/vnd.openxmlformats-officedocument.drawingml.diagramStyle+xml"/>
  <Override PartName="/ppt/diagrams/drawing21.xml" ContentType="application/vnd.ms-office.drawingml.diagramDrawing+xml"/>
  <Override PartName="/ppt/diagrams/colors27.xml" ContentType="application/vnd.openxmlformats-officedocument.drawingml.diagramColors+xml"/>
  <Override PartName="/ppt/diagrams/colors4.xml" ContentType="application/vnd.openxmlformats-officedocument.drawingml.diagramColors+xml"/>
  <Override PartName="/ppt/diagrams/drawing10.xml" ContentType="application/vnd.ms-office.drawingml.diagramDrawing+xml"/>
  <Override PartName="/ppt/diagrams/colors16.xml" ContentType="application/vnd.openxmlformats-officedocument.drawingml.diagramColors+xml"/>
  <Override PartName="/ppt/diagrams/data18.xml" ContentType="application/vnd.openxmlformats-officedocument.drawingml.diagramData+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drawing3.xml" ContentType="application/vnd.ms-office.drawingml.diagramDrawing+xml"/>
  <Override PartName="/ppt/diagrams/layout20.xml" ContentType="application/vnd.openxmlformats-officedocument.drawingml.diagramLayout+xml"/>
  <Override PartName="/ppt/slides/slide55.xml" ContentType="application/vnd.openxmlformats-officedocument.presentationml.slide+xml"/>
  <Override PartName="/ppt/theme/theme2.xml" ContentType="application/vnd.openxmlformats-officedocument.theme+xml"/>
  <Override PartName="/ppt/diagrams/quickStyle3.xml" ContentType="application/vnd.openxmlformats-officedocument.drawingml.diagramStyle+xml"/>
  <Override PartName="/ppt/charts/chart18.xml" ContentType="application/vnd.openxmlformats-officedocument.drawingml.chart+xml"/>
  <Override PartName="/ppt/slides/slide33.xml" ContentType="application/vnd.openxmlformats-officedocument.presentationml.slide+xml"/>
  <Override PartName="/ppt/slides/slide44.xml" ContentType="application/vnd.openxmlformats-officedocument.presentationml.slide+xml"/>
  <Override PartName="/ppt/diagrams/data21.xml" ContentType="application/vnd.openxmlformats-officedocument.drawingml.diagramData+xml"/>
  <Override PartName="/ppt/presentation.xml" ContentType="application/vnd.openxmlformats-officedocument.presentationml.presentation.main+xml"/>
  <Override PartName="/ppt/slides/slide22.xml" ContentType="application/vnd.openxmlformats-officedocument.presentationml.slide+xml"/>
  <Override PartName="/ppt/diagrams/layout6.xml" ContentType="application/vnd.openxmlformats-officedocument.drawingml.diagramLayout+xml"/>
  <Override PartName="/ppt/diagrams/data10.xml" ContentType="application/vnd.openxmlformats-officedocument.drawingml.diagramData+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diagrams/data7.xml" ContentType="application/vnd.openxmlformats-officedocument.drawingml.diagramData+xml"/>
  <Override PartName="/ppt/charts/chart8.xml" ContentType="application/vnd.openxmlformats-officedocument.drawingml.chart+xml"/>
  <Override PartName="/ppt/notesSlides/notesSlide13.xml" ContentType="application/vnd.openxmlformats-officedocument.presentationml.notesSlide+xml"/>
  <Override PartName="/ppt/diagrams/colors9.xml" ContentType="application/vnd.openxmlformats-officedocument.drawingml.diagramColors+xml"/>
  <Override PartName="/ppt/diagrams/quickStyle14.xml" ContentType="application/vnd.openxmlformats-officedocument.drawingml.diagramStyle+xml"/>
  <Override PartName="/ppt/diagrams/drawing15.xml" ContentType="application/vnd.ms-office.drawingml.diagramDrawing+xml"/>
  <Override PartName="/ppt/diagrams/quickStyle25.xml" ContentType="application/vnd.openxmlformats-officedocument.drawingml.diagramStyle+xml"/>
  <Override PartName="/ppt/diagrams/drawing26.xml" ContentType="application/vnd.ms-office.drawingml.diagramDrawing+xml"/>
  <Override PartName="/ppt/charts/chart21.xml" ContentType="application/vnd.openxmlformats-officedocument.drawingml.chart+xml"/>
  <Override PartName="/ppt/slideLayouts/slideLayout10.xml" ContentType="application/vnd.openxmlformats-officedocument.presentationml.slideLayout+xml"/>
  <Override PartName="/ppt/diagrams/drawing8.xml" ContentType="application/vnd.ms-office.drawingml.diagramDrawing+xml"/>
  <Override PartName="/ppt/diagrams/layout25.xml" ContentType="application/vnd.openxmlformats-officedocument.drawingml.diagramLayout+xml"/>
  <Override PartName="/ppt/charts/chart10.xml" ContentType="application/vnd.openxmlformats-officedocument.drawingml.chart+xml"/>
  <Override PartName="/ppt/diagrams/quickStyle8.xml" ContentType="application/vnd.openxmlformats-officedocument.drawingml.diagramStyle+xml"/>
  <Override PartName="/ppt/diagrams/layout14.xml" ContentType="application/vnd.openxmlformats-officedocument.drawingml.diagramLayout+xml"/>
  <Override PartName="/ppt/slides/slide49.xml" ContentType="application/vnd.openxmlformats-officedocument.presentationml.slide+xml"/>
  <Override PartName="/ppt/notesSlides/notesSlide4.xml" ContentType="application/vnd.openxmlformats-officedocument.presentationml.notesSlide+xml"/>
  <Override PartName="/ppt/diagrams/colors24.xml" ContentType="application/vnd.openxmlformats-officedocument.drawingml.diagramColors+xml"/>
  <Override PartName="/ppt/slides/slide38.xml" ContentType="application/vnd.openxmlformats-officedocument.presentationml.slide+xml"/>
  <Override PartName="/ppt/diagrams/colors1.xml" ContentType="application/vnd.openxmlformats-officedocument.drawingml.diagramColors+xml"/>
  <Override PartName="/ppt/diagrams/colors13.xml" ContentType="application/vnd.openxmlformats-officedocument.drawingml.diagramColors+xml"/>
  <Override PartName="/ppt/diagrams/data26.xml" ContentType="application/vnd.openxmlformats-officedocument.drawingml.diagramData+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diagrams/data15.xml" ContentType="application/vnd.openxmlformats-officedocument.drawingml.diagramData+xml"/>
  <Override PartName="/ppt/diagrams/colors20.xml" ContentType="application/vnd.openxmlformats-officedocument.drawingml.diagramColors+xml"/>
  <Override PartName="/ppt/charts/chart19.xml" ContentType="application/vnd.openxmlformats-officedocument.drawingml.char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diagrams/data11.xml" ContentType="application/vnd.openxmlformats-officedocument.drawingml.diagramData+xml"/>
  <Override PartName="/ppt/diagrams/quickStyle19.xml" ContentType="application/vnd.openxmlformats-officedocument.drawingml.diagramStyle+xml"/>
  <Override PartName="/ppt/diagrams/data22.xml" ContentType="application/vnd.openxmlformats-officedocument.drawingml.diagramData+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diagrams/quickStyle26.xml" ContentType="application/vnd.openxmlformats-officedocument.drawingml.diagramStyle+xml"/>
  <Override PartName="/ppt/charts/chart15.xml" ContentType="application/vnd.openxmlformats-officedocument.drawingml.chart+xml"/>
  <Override PartName="/ppt/diagrams/drawing27.xml" ContentType="application/vnd.ms-office.drawingml.diagramDrawing+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drawing16.xml" ContentType="application/vnd.ms-office.drawingml.diagramDrawing+xml"/>
  <Override PartName="/ppt/diagrams/layout19.xml" ContentType="application/vnd.openxmlformats-officedocument.drawingml.diagramLayout+xml"/>
  <Override PartName="/ppt/notesSlides/notesSlide14.xml" ContentType="application/vnd.openxmlformats-officedocument.presentationml.notesSlide+xml"/>
  <Override PartName="/ppt/charts/chart9.xml" ContentType="application/vnd.openxmlformats-officedocument.drawingml.chart+xml"/>
  <Override PartName="/ppt/charts/chart11.xml" ContentType="application/vnd.openxmlformats-officedocument.drawingml.chart+xml"/>
  <Override PartName="/ppt/charts/chart22.xml" ContentType="application/vnd.openxmlformats-officedocument.drawingml.chart+xml"/>
  <Override PartName="/ppt/commentAuthors.xml" ContentType="application/vnd.openxmlformats-officedocument.presentationml.commentAuthors+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diagrams/drawing9.xml" ContentType="application/vnd.ms-office.drawingml.diagramDrawing+xml"/>
  <Override PartName="/ppt/diagrams/layout15.xml" ContentType="application/vnd.openxmlformats-officedocument.drawingml.diagramLayout+xml"/>
  <Override PartName="/ppt/diagrams/quickStyle22.xml" ContentType="application/vnd.openxmlformats-officedocument.drawingml.diagramStyle+xml"/>
  <Override PartName="/ppt/diagrams/drawing23.xml" ContentType="application/vnd.ms-office.drawingml.diagramDrawing+xml"/>
  <Override PartName="/ppt/diagrams/layout26.xml" ContentType="application/vnd.openxmlformats-officedocument.drawingml.diagramLayout+xml"/>
  <Override PartName="/ppt/notesSlides/notesSlide21.xml" ContentType="application/vnd.openxmlformats-officedocument.presentationml.notesSlide+xml"/>
  <Override PartName="/ppt/diagrams/colors6.xml" ContentType="application/vnd.openxmlformats-officedocument.drawingml.diagramColors+xml"/>
  <Override PartName="/ppt/notesSlides/notesSlide10.xml" ContentType="application/vnd.openxmlformats-officedocument.presentationml.notesSlide+xml"/>
  <Override PartName="/ppt/charts/chart5.xml" ContentType="application/vnd.openxmlformats-officedocument.drawingml.chart+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ppt/diagrams/colors18.xml" ContentType="application/vnd.openxmlformats-officedocument.drawingml.diagramColor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charts/chart1.xml" ContentType="application/vnd.openxmlformats-officedocument.drawingml.chart+xml"/>
  <Override PartName="/ppt/diagrams/layout11.xml" ContentType="application/vnd.openxmlformats-officedocument.drawingml.diagramLayout+xml"/>
  <Override PartName="/ppt/diagrams/colors14.xml" ContentType="application/vnd.openxmlformats-officedocument.drawingml.diagramColors+xml"/>
  <Override PartName="/ppt/diagrams/layout22.xml" ContentType="application/vnd.openxmlformats-officedocument.drawingml.diagramLayout+xml"/>
  <Override PartName="/ppt/diagrams/colors25.xml" ContentType="application/vnd.openxmlformats-officedocument.drawingml.diagramColors+xml"/>
  <Override PartName="/ppt/diagrams/data27.xml" ContentType="application/vnd.openxmlformats-officedocument.drawingml.diagramData+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drawings/drawing1.xml" ContentType="application/vnd.openxmlformats-officedocument.drawingml.chartshapes+xml"/>
  <Override PartName="/ppt/diagrams/colors10.xml" ContentType="application/vnd.openxmlformats-officedocument.drawingml.diagramColors+xml"/>
  <Override PartName="/ppt/diagrams/colors21.xml" ContentType="application/vnd.openxmlformats-officedocument.drawingml.diagramColors+xml"/>
  <Override PartName="/ppt/diagrams/data23.xml" ContentType="application/vnd.openxmlformats-officedocument.drawingml.diagramData+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charts/chart16.xml" ContentType="application/vnd.openxmlformats-officedocument.drawingml.char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diagrams/quickStyle16.xml" ContentType="application/vnd.openxmlformats-officedocument.drawingml.diagramStyle+xml"/>
  <Override PartName="/ppt/diagrams/drawing17.xml" ContentType="application/vnd.ms-office.drawingml.diagramDrawing+xml"/>
  <Override PartName="/ppt/notesSlides/notesSlide15.xml" ContentType="application/vnd.openxmlformats-officedocument.presentationml.notesSlide+xml"/>
  <Override PartName="/ppt/diagrams/quickStyle27.xml" ContentType="application/vnd.openxmlformats-officedocument.drawingml.diagramStyle+xml"/>
  <Override PartName="/ppt/charts/chart23.xml" ContentType="application/vnd.openxmlformats-officedocument.drawingml.chart+xml"/>
  <Override PartName="/ppt/notesSlides/notesSlide26.xml" ContentType="application/vnd.openxmlformats-officedocument.presentationml.notesSlide+xml"/>
  <Override PartName="/ppt/diagrams/drawing28.xml" ContentType="application/vnd.ms-office.drawingml.diagramDrawing+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charts/chart12.xml" ContentType="application/vnd.openxmlformats-officedocument.drawingml.chart+xml"/>
  <Override PartName="/ppt/notesSlides/notesSlide22.xml" ContentType="application/vnd.openxmlformats-officedocument.presentationml.notesSlide+xml"/>
  <Override PartName="/ppt/diagrams/layout27.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notesSlides/notesSlide11.xml" ContentType="application/vnd.openxmlformats-officedocument.presentationml.notesSlide+xml"/>
  <Override PartName="/ppt/charts/chart6.xml" ContentType="application/vnd.openxmlformats-officedocument.drawingml.chart+xml"/>
  <Override PartName="/ppt/diagrams/quickStyle12.xml" ContentType="application/vnd.openxmlformats-officedocument.drawingml.diagramStyle+xml"/>
  <Override PartName="/ppt/diagrams/drawing13.xml" ContentType="application/vnd.ms-office.drawingml.diagramDrawing+xml"/>
  <Override PartName="/ppt/diagrams/layout16.xml" ContentType="application/vnd.openxmlformats-officedocument.drawingml.diagramLayout+xml"/>
  <Override PartName="/ppt/diagrams/colors19.xml" ContentType="application/vnd.openxmlformats-officedocument.drawingml.diagramColors+xml"/>
  <Override PartName="/ppt/diagrams/quickStyle23.xml" ContentType="application/vnd.openxmlformats-officedocument.drawingml.diagramStyle+xml"/>
  <Override PartName="/ppt/diagrams/drawing24.xml" ContentType="application/vnd.ms-office.drawingml.diagramDrawing+xml"/>
  <Override PartName="/ppt/notesSlides/notesSlide6.xml" ContentType="application/vnd.openxmlformats-officedocument.presentationml.notesSlide+xml"/>
  <Override PartName="/ppt/diagrams/drawing6.xml" ContentType="application/vnd.ms-office.drawingml.diagramDrawing+xml"/>
  <Override PartName="/ppt/diagrams/drawing20.xml" ContentType="application/vnd.ms-office.drawingml.diagramDrawing+xml"/>
  <Override PartName="/ppt/diagrams/layout23.xml" ContentType="application/vnd.openxmlformats-officedocument.drawingml.diagramLayout+xml"/>
  <Override PartName="/ppt/diagrams/colors26.xml" ContentType="application/vnd.openxmlformats-officedocument.drawingml.diagramColors+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charts/chart2.xml" ContentType="application/vnd.openxmlformats-officedocument.drawingml.chart+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diagrams/data28.xml" ContentType="application/vnd.openxmlformats-officedocument.drawingml.diagramData+xml"/>
  <Override PartName="/ppt/slides/slide29.xml" ContentType="application/vnd.openxmlformats-officedocument.presentationml.slide+xml"/>
  <Override PartName="/ppt/diagrams/drawing2.xml" ContentType="application/vnd.ms-office.drawingml.diagramDrawing+xml"/>
  <Override PartName="/ppt/diagrams/data17.xml" ContentType="application/vnd.openxmlformats-officedocument.drawingml.diagramData+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theme/theme1.xml" ContentType="application/vnd.openxmlformats-officedocument.theme+xml"/>
  <Override PartName="/ppt/charts/chart17.xml" ContentType="application/vnd.openxmlformats-officedocument.drawingml.chart+xml"/>
  <Override PartName="/ppt/slides/slide32.xml" ContentType="application/vnd.openxmlformats-officedocument.presentationml.slide+xml"/>
  <Override PartName="/ppt/diagrams/data20.xml" ContentType="application/vnd.openxmlformats-officedocument.drawingml.diagramData+xml"/>
  <Override PartName="/ppt/slides/slide10.xml" ContentType="application/vnd.openxmlformats-officedocument.presentationml.slide+xml"/>
  <Override PartName="/ppt/slides/slide21.xml" ContentType="application/vnd.openxmlformats-officedocument.presentationml.slide+xml"/>
  <Override PartName="/ppt/diagrams/layout5.xml" ContentType="application/vnd.openxmlformats-officedocument.drawingml.diagramLayout+xml"/>
  <Override PartName="/ppt/diagrams/data6.xml" ContentType="application/vnd.openxmlformats-officedocument.drawingml.diagramData+xml"/>
  <Override PartName="/ppt/diagrams/quickStyle24.xml" ContentType="application/vnd.openxmlformats-officedocument.drawingml.diagramStyle+xml"/>
  <Override PartName="/ppt/diagrams/drawing25.xml" ContentType="application/vnd.ms-office.drawingml.diagramDrawing+xml"/>
  <Override PartName="/ppt/notesSlides/notesSlide23.xml" ContentType="application/vnd.openxmlformats-officedocument.presentationml.notesSlide+xml"/>
  <Override PartName="/ppt/diagrams/colors8.xml" ContentType="application/vnd.openxmlformats-officedocument.drawingml.diagramColors+xml"/>
  <Override PartName="/ppt/charts/chart7.xml" ContentType="application/vnd.openxmlformats-officedocument.drawingml.chart+xml"/>
  <Override PartName="/ppt/notesSlides/notesSlide12.xml" ContentType="application/vnd.openxmlformats-officedocument.presentationml.notesSlide+xml"/>
  <Override PartName="/ppt/diagrams/quickStyle13.xml" ContentType="application/vnd.openxmlformats-officedocument.drawingml.diagramStyle+xml"/>
  <Override PartName="/ppt/diagrams/drawing14.xml" ContentType="application/vnd.ms-office.drawingml.diagramDrawing+xml"/>
  <Override PartName="/ppt/charts/chart20.xml" ContentType="application/vnd.openxmlformats-officedocument.drawingml.chart+xml"/>
  <Override PartName="/ppt/diagrams/drawing7.xml" ContentType="application/vnd.ms-office.drawingml.diagramDrawing+xml"/>
  <Override PartName="/ppt/diagrams/layout13.xml" ContentType="application/vnd.openxmlformats-officedocument.drawingml.diagramLayout+xml"/>
  <Override PartName="/ppt/diagrams/layout24.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Override PartName="/ppt/slides/slide48.xml" ContentType="application/vnd.openxmlformats-officedocument.presentationml.slide+xml"/>
  <Override PartName="/ppt/notesSlides/notesSlide3.xml" ContentType="application/vnd.openxmlformats-officedocument.presentationml.notesSlide+xml"/>
  <Override PartName="/ppt/diagrams/colors12.xml" ContentType="application/vnd.openxmlformats-officedocument.drawingml.diagramColors+xml"/>
  <Override PartName="/ppt/diagrams/colors23.xml" ContentType="application/vnd.openxmlformats-officedocument.drawingml.diagramColors+xml"/>
  <Override PartName="/ppt/diagrams/data25.xml" ContentType="application/vnd.openxmlformats-officedocument.drawingml.diagramData+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diagrams/drawing19.xml" ContentType="application/vnd.ms-office.drawingml.diagramDrawing+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slides/slide51.xml" ContentType="application/vnd.openxmlformats-officedocument.presentationml.slide+xml"/>
  <Override PartName="/ppt/diagrams/quickStyle18.xml" ContentType="application/vnd.openxmlformats-officedocument.drawingml.diagramStyle+xml"/>
  <Override PartName="/ppt/charts/chart14.xml" ContentType="application/vnd.openxmlformats-officedocument.drawingml.chart+xml"/>
  <Override PartName="/ppt/slides/slide40.xml" ContentType="application/vnd.openxmlformats-officedocument.presentationml.slide+xml"/>
  <Override PartName="/ppt/diagrams/layout18.xml" ContentType="application/vnd.openxmlformats-officedocument.drawingml.diagramLayout+xml"/>
  <Default Extension="gif" ContentType="image/gif"/>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diagrams/colors28.xml" ContentType="application/vnd.openxmlformats-officedocument.drawingml.diagramColors+xml"/>
  <Override PartName="/ppt/diagrams/data3.xml" ContentType="application/vnd.openxmlformats-officedocument.drawingml.diagramData+xml"/>
  <Override PartName="/ppt/diagrams/colors5.xml" ContentType="application/vnd.openxmlformats-officedocument.drawingml.diagramColors+xml"/>
  <Override PartName="/ppt/charts/chart4.xml" ContentType="application/vnd.openxmlformats-officedocument.drawingml.chart+xml"/>
  <Override PartName="/ppt/diagrams/quickStyle10.xml" ContentType="application/vnd.openxmlformats-officedocument.drawingml.diagramStyle+xml"/>
  <Override PartName="/ppt/diagrams/drawing11.xml" ContentType="application/vnd.ms-office.drawingml.diagramDrawing+xml"/>
  <Override PartName="/ppt/diagrams/colors17.xml" ContentType="application/vnd.openxmlformats-officedocument.drawingml.diagramColors+xml"/>
  <Override PartName="/ppt/diagrams/quickStyle21.xml" ContentType="application/vnd.openxmlformats-officedocument.drawingml.diagramStyle+xml"/>
  <Override PartName="/ppt/diagrams/drawing22.xml" ContentType="application/vnd.ms-office.drawingml.diagramDrawing+xml"/>
  <Override PartName="/ppt/handoutMasters/handoutMaster1.xml" ContentType="application/vnd.openxmlformats-officedocument.presentationml.handoutMaster+xml"/>
  <Override PartName="/ppt/diagrams/drawing4.xml" ContentType="application/vnd.ms-office.drawingml.diagramDrawing+xml"/>
  <Override PartName="/ppt/diagrams/data19.xml" ContentType="application/vnd.openxmlformats-officedocument.drawingml.diagramData+xml"/>
  <Override PartName="/ppt/diagrams/layout21.xml" ContentType="application/vnd.openxmlformats-officedocument.drawingml.diagramLayout+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quickStyle4.xml" ContentType="application/vnd.openxmlformats-officedocument.drawingml.diagramStyle+xml"/>
  <Override PartName="/ppt/diagrams/layout10.xml" ContentType="application/vnd.openxmlformats-officedocument.drawingml.diagram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945" r:id="rId1"/>
  </p:sldMasterIdLst>
  <p:notesMasterIdLst>
    <p:notesMasterId r:id="rId67"/>
  </p:notesMasterIdLst>
  <p:handoutMasterIdLst>
    <p:handoutMasterId r:id="rId68"/>
  </p:handoutMasterIdLst>
  <p:sldIdLst>
    <p:sldId id="834" r:id="rId2"/>
    <p:sldId id="900" r:id="rId3"/>
    <p:sldId id="869" r:id="rId4"/>
    <p:sldId id="790" r:id="rId5"/>
    <p:sldId id="761" r:id="rId6"/>
    <p:sldId id="779" r:id="rId7"/>
    <p:sldId id="778" r:id="rId8"/>
    <p:sldId id="835" r:id="rId9"/>
    <p:sldId id="836" r:id="rId10"/>
    <p:sldId id="777" r:id="rId11"/>
    <p:sldId id="793" r:id="rId12"/>
    <p:sldId id="864" r:id="rId13"/>
    <p:sldId id="837" r:id="rId14"/>
    <p:sldId id="856" r:id="rId15"/>
    <p:sldId id="848" r:id="rId16"/>
    <p:sldId id="815" r:id="rId17"/>
    <p:sldId id="817" r:id="rId18"/>
    <p:sldId id="818" r:id="rId19"/>
    <p:sldId id="820" r:id="rId20"/>
    <p:sldId id="849" r:id="rId21"/>
    <p:sldId id="795" r:id="rId22"/>
    <p:sldId id="838" r:id="rId23"/>
    <p:sldId id="840" r:id="rId24"/>
    <p:sldId id="841" r:id="rId25"/>
    <p:sldId id="842" r:id="rId26"/>
    <p:sldId id="558" r:id="rId27"/>
    <p:sldId id="843" r:id="rId28"/>
    <p:sldId id="865" r:id="rId29"/>
    <p:sldId id="847" r:id="rId30"/>
    <p:sldId id="880" r:id="rId31"/>
    <p:sldId id="881" r:id="rId32"/>
    <p:sldId id="882" r:id="rId33"/>
    <p:sldId id="883" r:id="rId34"/>
    <p:sldId id="896" r:id="rId35"/>
    <p:sldId id="885" r:id="rId36"/>
    <p:sldId id="886" r:id="rId37"/>
    <p:sldId id="895" r:id="rId38"/>
    <p:sldId id="893" r:id="rId39"/>
    <p:sldId id="894" r:id="rId40"/>
    <p:sldId id="846" r:id="rId41"/>
    <p:sldId id="850" r:id="rId42"/>
    <p:sldId id="866" r:id="rId43"/>
    <p:sldId id="855" r:id="rId44"/>
    <p:sldId id="867" r:id="rId45"/>
    <p:sldId id="854" r:id="rId46"/>
    <p:sldId id="851" r:id="rId47"/>
    <p:sldId id="853" r:id="rId48"/>
    <p:sldId id="857" r:id="rId49"/>
    <p:sldId id="858" r:id="rId50"/>
    <p:sldId id="859" r:id="rId51"/>
    <p:sldId id="860" r:id="rId52"/>
    <p:sldId id="861" r:id="rId53"/>
    <p:sldId id="852" r:id="rId54"/>
    <p:sldId id="862" r:id="rId55"/>
    <p:sldId id="863" r:id="rId56"/>
    <p:sldId id="758" r:id="rId57"/>
    <p:sldId id="791" r:id="rId58"/>
    <p:sldId id="786" r:id="rId59"/>
    <p:sldId id="897" r:id="rId60"/>
    <p:sldId id="898" r:id="rId61"/>
    <p:sldId id="766" r:id="rId62"/>
    <p:sldId id="878" r:id="rId63"/>
    <p:sldId id="753" r:id="rId64"/>
    <p:sldId id="754" r:id="rId65"/>
    <p:sldId id="755" r:id="rId66"/>
  </p:sldIdLst>
  <p:sldSz cx="9144000" cy="6858000" type="screen4x3"/>
  <p:notesSz cx="6797675" cy="9928225"/>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kitanova" initials="m" lastIdx="1" clrIdx="0"/>
  <p:cmAuthor id="1" name="Маркитанова" initials="А.В" lastIdx="3" clrIdx="1"/>
  <p:cmAuthor id="2" name="Гнездилова" initials="ОИ" lastIdx="3" clrIdx="2"/>
  <p:cmAuthor id="3" name="Туюнчекова" initials="КВ"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99"/>
    <a:srgbClr val="FF3300"/>
    <a:srgbClr val="FF0066"/>
    <a:srgbClr val="FF7C80"/>
    <a:srgbClr val="9F5FCF"/>
    <a:srgbClr val="0000FF"/>
    <a:srgbClr val="4B79CD"/>
    <a:srgbClr val="CE1AA7"/>
    <a:srgbClr val="FF00FF"/>
    <a:srgbClr val="051BEB"/>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A111915-BE36-4E01-A7E5-04B1672EAD32}" styleName="Светлый стиль 2 - акцент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Стиль из темы 1 - акцент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BDBED569-4797-4DF1-A0F4-6AAB3CD982D8}" styleName="Светлый стиль 3 - акцент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35758FB7-9AC5-4552-8A53-C91805E547FA}" styleName="Стиль из темы 1 - акцент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FD0F851-EC5A-4D38-B0AD-8093EC10F338}" styleName="Светлый стиль 1 - акцент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0E3FDE45-AF77-4B5C-9715-49D594BDF05E}" styleName="Светлый стиль 1 - акцент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505E3EF-67EA-436B-97B2-0124C06EBD24}" styleName="Средний стиль 4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2DE63D5-997A-4646-A377-4702673A728D}" styleName="Светлый стиль 2 - акцент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8799B23B-EC83-4686-B30A-512413B5E67A}" styleName="Светлый стиль 3 - акцент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06799F8-075E-4A3A-A7F6-7FBC6576F1A4}" styleName="Стиль из темы 2 - акцент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C083E6E3-FA7D-4D7B-A595-EF9225AFEA82}" styleName="Светлый стиль 1 - акцент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113A9D2-9D6B-4929-AA2D-F23B5EE8CBE7}" styleName="Стиль из темы 2 - акцент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Стиль из темы 2 - акцент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Средний стиль 1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0A1B5D5-9B99-4C35-A422-299274C87663}" styleName="Средний стиль 1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15" autoAdjust="0"/>
    <p:restoredTop sz="96074" autoAdjust="0"/>
  </p:normalViewPr>
  <p:slideViewPr>
    <p:cSldViewPr>
      <p:cViewPr>
        <p:scale>
          <a:sx n="100" d="100"/>
          <a:sy n="100" d="100"/>
        </p:scale>
        <p:origin x="-1812" y="-252"/>
      </p:cViewPr>
      <p:guideLst>
        <p:guide orient="horz" pos="2160"/>
        <p:guide pos="2880"/>
      </p:guideLst>
    </p:cSldViewPr>
  </p:slideViewPr>
  <p:outlineViewPr>
    <p:cViewPr>
      <p:scale>
        <a:sx n="33" d="100"/>
        <a:sy n="33" d="100"/>
      </p:scale>
      <p:origin x="0" y="17136"/>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1" d="100"/>
          <a:sy n="81" d="100"/>
        </p:scale>
        <p:origin x="-4020" y="-90"/>
      </p:cViewPr>
      <p:guideLst>
        <p:guide orient="horz" pos="3127"/>
        <p:guide pos="2142"/>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oleObject" Target="file:///\\192.168.2.1\&#1084;&#1080;&#1085;&#1092;&#1080;&#1085;$\&#1054;&#1090;&#1076;&#1077;&#1083;%20&#1084;&#1077;&#1090;&#1086;&#1076;&#1086;&#1083;&#1086;&#1075;&#1080;&#1080;%20&#1080;%20&#1084;&#1086;&#1085;&#1080;&#1090;&#1086;&#1088;&#1080;&#1085;&#1075;&#1072;\&#1054;&#1058;&#1044;&#1045;&#1051;\&#1041;&#1088;&#1086;&#1096;&#1102;&#1088;&#1072;\2018_&#1041;&#1070;&#1044;&#1046;&#1045;&#1058;%20&#1044;&#1051;&#1071;%20&#1043;&#1056;&#1040;&#1046;&#1044;&#1040;&#1053;\&#1041;&#1088;&#1086;&#1096;&#1102;&#1088;&#1072;%20&#1082;%20&#1047;&#1072;&#1082;&#1086;&#1085;&#1091;\&#1044;&#1080;&#1072;&#1075;&#1088;&#1072;&#1084;&#1084;&#1099;,%20&#1090;&#1072;&#1073;&#1083;&#1080;&#1094;&#1099;\&#1044;&#1086;&#1093;&#1086;&#1076;&#1099;%202018-2020.xls"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disk-m\&#1084;&#1080;&#1085;&#1092;&#1080;&#1085;$\&#1054;&#1090;&#1076;&#1077;&#1083;%20&#1084;&#1077;&#1090;&#1086;&#1076;&#1086;&#1083;&#1086;&#1075;&#1080;&#1080;%20&#1080;%20&#1084;&#1086;&#1085;&#1080;&#1090;&#1086;&#1088;&#1080;&#1085;&#1075;&#1072;\&#1054;&#1058;&#1044;&#1045;&#1051;\&#1041;&#1088;&#1086;&#1096;&#1102;&#1088;&#1072;\2019_&#1041;&#1070;&#1044;&#1046;&#1045;&#1058;%20&#1044;&#1051;&#1071;%20&#1043;&#1056;&#1040;&#1046;&#1044;&#1040;&#1053;\&#1072;&#1088;&#1093;&#1080;&#1074;%20(&#1088;&#1072;&#1073;&#1086;&#1095;&#1080;&#1077;%20&#1084;&#1072;&#1090;&#1077;&#1088;&#1080;&#1072;&#1083;&#1099;)\&#1043;&#1055;%20&#1057;&#1054;&#1094;&#1093;&#1072;&#1097;&#1080;&#1090;&#1072;.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disk-m\&#1084;&#1080;&#1085;&#1092;&#1080;&#1085;$\&#1052;&#1077;&#1078;&#1073;&#1102;&#1076;&#1078;&#1077;&#1090;&#1085;&#1099;&#1093;%20&#1086;&#1090;&#1085;&#1086;&#1096;&#1077;&#1085;&#1080;&#1081;\&#1054;&#1058;&#1044;&#1045;&#1051;\&#1054;&#1090;&#1082;&#1088;&#1099;&#1090;&#1086;&#1089;&#1090;&#1100;%20&#1073;&#1102;&#1076;&#1078;&#1077;&#1090;&#1085;&#1099;&#1093;%20&#1076;&#1072;&#1085;&#1085;&#1099;&#1093;\2019\&#1052;&#1077;&#1088;&#1099;%20&#1089;&#1086;&#1094;&#1080;&#1072;&#1083;&#1100;&#1085;&#1086;&#1081;%20&#1087;&#1086;&#1076;&#1076;&#1077;&#1088;&#1078;&#1082;&#1080;.xls"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192.168.2.1\&#1084;&#1080;&#1085;&#1092;&#1080;&#1085;$\&#1054;&#1090;&#1076;&#1077;&#1083;%20&#1084;&#1077;&#1090;&#1086;&#1076;&#1086;&#1083;&#1086;&#1075;&#1080;&#1080;%20&#1080;%20&#1084;&#1086;&#1085;&#1080;&#1090;&#1086;&#1088;&#1080;&#1085;&#1075;&#1072;\&#1054;&#1058;&#1044;&#1045;&#1051;\&#1041;&#1088;&#1086;&#1096;&#1102;&#1088;&#1072;\2017_&#1041;&#1070;&#1044;&#1046;&#1045;&#1058;%20&#1044;&#1051;&#1071;%20&#1043;&#1056;&#1040;&#1046;&#1044;&#1040;&#1053;%20(&#1087;&#1088;&#1086;&#1077;&#1082;&#1090;)\&#1089;&#1083;&#1072;&#1081;&#1076;&#1099;%20&#1052;&#1072;&#1088;&#1082;&#1080;&#1090;&#1072;&#1085;&#1086;&#1074;&#1072;\&#1043;&#1055;.xlsx"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file:///\\disk-m\&#1084;&#1080;&#1085;&#1092;&#1080;&#1085;$\&#1054;&#1090;&#1076;&#1077;&#1083;%20&#1084;&#1077;&#1090;&#1086;&#1076;&#1086;&#1083;&#1086;&#1075;&#1080;&#1080;%20&#1080;%20&#1084;&#1086;&#1085;&#1080;&#1090;&#1086;&#1088;&#1080;&#1085;&#1075;&#1072;\&#1054;&#1058;&#1044;&#1045;&#1051;\&#1041;&#1088;&#1086;&#1096;&#1102;&#1088;&#1072;\2019_&#1041;&#1070;&#1044;&#1046;&#1045;&#1058;%20&#1044;&#1051;&#1071;%20&#1043;&#1056;&#1040;&#1046;&#1044;&#1040;&#1053;\&#1050;%20&#1087;&#1088;&#1086;&#1077;&#1082;&#1090;&#1091;%20&#1073;&#1102;&#1076;&#1078;&#1077;&#1090;&#1072;%202019-2021%20(&#1088;&#1072;&#1079;&#1084;&#1077;&#1089;&#1090;&#1080;&#1090;&#1100;%20&#1076;&#1086;%2019.10.2018)\&#1086;&#1090;%20&#1057;&#1077;&#1088;&#1077;&#1073;&#1088;&#1077;&#1085;&#1085;&#1080;&#1082;&#1086;&#1074;&#1072;\&#1056;&#1040;&#1057;&#1055;&#1056;&#1045;&#1044;&#1045;&#1051;&#1045;&#1053;&#1048;&#1045;%20&#1055;&#1054;%20&#1060;&#1059;&#1053;&#1050;&#1062;&#1048;&#1054;&#1053;&#1040;&#1051;&#1059;.xlsx" TargetMode="External"/></Relationships>
</file>

<file path=ppt/charts/_rels/chart14.xml.rels><?xml version="1.0" encoding="UTF-8" standalone="yes"?>
<Relationships xmlns="http://schemas.openxmlformats.org/package/2006/relationships"><Relationship Id="rId1" Type="http://schemas.openxmlformats.org/officeDocument/2006/relationships/package" Target="../embeddings/_____Microsoft_Office_Excel2.xlsx"/></Relationships>
</file>

<file path=ppt/charts/_rels/chart15.xml.rels><?xml version="1.0" encoding="UTF-8" standalone="yes"?>
<Relationships xmlns="http://schemas.openxmlformats.org/package/2006/relationships"><Relationship Id="rId1" Type="http://schemas.openxmlformats.org/officeDocument/2006/relationships/oleObject" Target="file:///\\disk-m\&#1084;&#1080;&#1085;&#1092;&#1080;&#1085;$\&#1054;&#1090;&#1076;&#1077;&#1083;%20&#1084;&#1077;&#1090;&#1086;&#1076;&#1086;&#1083;&#1086;&#1075;&#1080;&#1080;%20&#1080;%20&#1084;&#1086;&#1085;&#1080;&#1090;&#1086;&#1088;&#1080;&#1085;&#1075;&#1072;\&#1054;&#1058;&#1044;&#1045;&#1051;\&#1041;&#1088;&#1086;&#1096;&#1102;&#1088;&#1072;\2019_&#1041;&#1070;&#1044;&#1046;&#1045;&#1058;%20&#1044;&#1051;&#1071;%20&#1043;&#1056;&#1040;&#1046;&#1044;&#1040;&#1053;\&#1072;&#1088;&#1093;&#1080;&#1074;%20(&#1088;&#1072;&#1073;&#1086;&#1095;&#1080;&#1077;%20&#1084;&#1072;&#1090;&#1077;&#1088;&#1080;&#1072;&#1083;&#1099;)\&#1043;&#1055;%20&#1047;&#1076;&#1088;&#1072;&#1074;&#1086;&#1086;&#1093;&#1088;&#1072;&#1085;&#1077;&#1085;&#1080;&#1077;.xlsx" TargetMode="External"/></Relationships>
</file>

<file path=ppt/charts/_rels/chart16.xml.rels><?xml version="1.0" encoding="UTF-8" standalone="yes"?>
<Relationships xmlns="http://schemas.openxmlformats.org/package/2006/relationships"><Relationship Id="rId1" Type="http://schemas.openxmlformats.org/officeDocument/2006/relationships/oleObject" Target="file:///\\disk-m\&#1084;&#1080;&#1085;&#1092;&#1080;&#1085;$\&#1054;&#1090;&#1076;&#1077;&#1083;%20&#1084;&#1077;&#1090;&#1086;&#1076;&#1086;&#1083;&#1086;&#1075;&#1080;&#1080;%20&#1080;%20&#1084;&#1086;&#1085;&#1080;&#1090;&#1086;&#1088;&#1080;&#1085;&#1075;&#1072;\&#1054;&#1058;&#1044;&#1045;&#1051;\&#1041;&#1088;&#1086;&#1096;&#1102;&#1088;&#1072;\2019_&#1041;&#1070;&#1044;&#1046;&#1045;&#1058;%20&#1044;&#1051;&#1071;%20&#1043;&#1056;&#1040;&#1046;&#1044;&#1040;&#1053;\&#1050;%20&#1047;&#1072;&#1082;&#1086;&#1085;&#1091;_&#1041;&#1102;&#1076;&#1078;&#1077;&#1090;%202019-2021\&#1086;&#1090;%20&#1057;&#1045;&#1056;&#1045;&#1041;&#1056;&#1045;&#1053;&#1053;&#1048;&#1050;&#1054;&#1042;&#1040;\&#1056;&#1040;&#1057;&#1055;&#1056;&#1045;&#1044;&#1045;&#1051;&#1045;&#1053;&#1048;&#1045;%20&#1055;&#1054;%20&#1060;&#1059;&#1053;&#1050;&#1062;&#1048;&#1054;&#1053;&#1040;&#1051;&#1059;_2019-2021.xlsx" TargetMode="External"/></Relationships>
</file>

<file path=ppt/charts/_rels/chart17.xml.rels><?xml version="1.0" encoding="UTF-8" standalone="yes"?>
<Relationships xmlns="http://schemas.openxmlformats.org/package/2006/relationships"><Relationship Id="rId1" Type="http://schemas.openxmlformats.org/officeDocument/2006/relationships/oleObject" Target="file:///\\disk-m\&#1084;&#1080;&#1085;&#1092;&#1080;&#1085;$\&#1054;&#1090;&#1076;&#1077;&#1083;%20&#1084;&#1077;&#1090;&#1086;&#1076;&#1086;&#1083;&#1086;&#1075;&#1080;&#1080;%20&#1080;%20&#1084;&#1086;&#1085;&#1080;&#1090;&#1086;&#1088;&#1080;&#1085;&#1075;&#1072;\&#1054;&#1058;&#1044;&#1045;&#1051;\&#1041;&#1088;&#1086;&#1096;&#1102;&#1088;&#1072;\2019_&#1041;&#1070;&#1044;&#1046;&#1045;&#1058;%20&#1044;&#1051;&#1071;%20&#1043;&#1056;&#1040;&#1046;&#1044;&#1040;&#1053;\&#1050;%20&#1047;&#1072;&#1082;&#1086;&#1085;&#1091;_&#1041;&#1102;&#1076;&#1078;&#1077;&#1090;%202019-2021\&#1086;&#1090;%20&#1057;&#1045;&#1056;&#1045;&#1041;&#1056;&#1045;&#1053;&#1053;&#1048;&#1050;&#1054;&#1042;&#1040;\&#1056;&#1040;&#1057;&#1055;&#1056;&#1045;&#1044;&#1045;&#1051;&#1045;&#1053;&#1048;&#1045;%20&#1055;&#1054;%20&#1060;&#1059;&#1053;&#1050;&#1062;&#1048;&#1054;&#1053;&#1040;&#1051;&#1059;_2019-2021.xlsx" TargetMode="External"/></Relationships>
</file>

<file path=ppt/charts/_rels/chart18.xml.rels><?xml version="1.0" encoding="UTF-8" standalone="yes"?>
<Relationships xmlns="http://schemas.openxmlformats.org/package/2006/relationships"><Relationship Id="rId1" Type="http://schemas.openxmlformats.org/officeDocument/2006/relationships/oleObject" Target="file:///\\disk-m\&#1084;&#1080;&#1085;&#1092;&#1080;&#1085;$\&#1054;&#1090;&#1076;&#1077;&#1083;%20&#1084;&#1077;&#1090;&#1086;&#1076;&#1086;&#1083;&#1086;&#1075;&#1080;&#1080;%20&#1080;%20&#1084;&#1086;&#1085;&#1080;&#1090;&#1086;&#1088;&#1080;&#1085;&#1075;&#1072;\&#1054;&#1058;&#1044;&#1045;&#1051;\&#1041;&#1088;&#1086;&#1096;&#1102;&#1088;&#1072;\2019_&#1041;&#1070;&#1044;&#1046;&#1045;&#1058;%20&#1044;&#1051;&#1071;%20&#1043;&#1056;&#1040;&#1046;&#1044;&#1040;&#1053;\&#1050;%20&#1047;&#1072;&#1082;&#1086;&#1085;&#1091;_&#1041;&#1102;&#1076;&#1078;&#1077;&#1090;%202019-2021\&#1086;&#1090;%20&#1057;&#1045;&#1056;&#1045;&#1041;&#1056;&#1045;&#1053;&#1053;&#1048;&#1050;&#1054;&#1042;&#1040;\&#1056;&#1040;&#1057;&#1055;&#1056;&#1045;&#1044;&#1045;&#1051;&#1045;&#1053;&#1048;&#1045;%20&#1055;&#1054;%20&#1060;&#1059;&#1053;&#1050;&#1062;&#1048;&#1054;&#1053;&#1040;&#1051;&#1059;_2019-2021.xlsx" TargetMode="External"/></Relationships>
</file>

<file path=ppt/charts/_rels/chart19.xml.rels><?xml version="1.0" encoding="UTF-8" standalone="yes"?>
<Relationships xmlns="http://schemas.openxmlformats.org/package/2006/relationships"><Relationship Id="rId1" Type="http://schemas.openxmlformats.org/officeDocument/2006/relationships/oleObject" Target="file:///\\disk-m\&#1084;&#1080;&#1085;&#1092;&#1080;&#1085;$\&#1054;&#1090;&#1076;&#1077;&#1083;%20&#1084;&#1077;&#1090;&#1086;&#1076;&#1086;&#1083;&#1086;&#1075;&#1080;&#1080;%20&#1080;%20&#1084;&#1086;&#1085;&#1080;&#1090;&#1086;&#1088;&#1080;&#1085;&#1075;&#1072;\&#1054;&#1058;&#1044;&#1045;&#1051;\&#1041;&#1088;&#1086;&#1096;&#1102;&#1088;&#1072;\2019_&#1041;&#1070;&#1044;&#1046;&#1045;&#1058;%20&#1044;&#1051;&#1071;%20&#1043;&#1056;&#1040;&#1046;&#1044;&#1040;&#1053;\&#1050;%20&#1047;&#1072;&#1082;&#1086;&#1085;&#1091;_&#1041;&#1102;&#1076;&#1078;&#1077;&#1090;%202019-2021\&#1086;&#1090;%20&#1057;&#1045;&#1056;&#1045;&#1041;&#1056;&#1045;&#1053;&#1053;&#1048;&#1050;&#1054;&#1042;&#1040;\&#1056;&#1040;&#1057;&#1055;&#1056;&#1045;&#1044;&#1045;&#1051;&#1045;&#1053;&#1048;&#1045;%20&#1055;&#1054;%20&#1060;&#1059;&#1053;&#1050;&#1062;&#1048;&#1054;&#1053;&#1040;&#1051;&#1059;_2019-2021.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192.168.2.1\&#1084;&#1080;&#1085;&#1092;&#1080;&#1085;$\&#1054;&#1090;&#1076;&#1077;&#1083;%20&#1084;&#1077;&#1090;&#1086;&#1076;&#1086;&#1083;&#1086;&#1075;&#1080;&#1080;%20&#1080;%20&#1084;&#1086;&#1085;&#1080;&#1090;&#1086;&#1088;&#1080;&#1085;&#1075;&#1072;\&#1054;&#1058;&#1044;&#1045;&#1051;\&#1041;&#1088;&#1086;&#1096;&#1102;&#1088;&#1072;\2018_&#1041;&#1070;&#1044;&#1046;&#1045;&#1058;%20&#1044;&#1051;&#1071;%20&#1043;&#1056;&#1040;&#1046;&#1044;&#1040;&#1053;\&#1041;&#1088;&#1086;&#1096;&#1102;&#1088;&#1072;%20&#1082;%20&#1047;&#1072;&#1082;&#1086;&#1085;&#1091;\&#1044;&#1080;&#1072;&#1075;&#1088;&#1072;&#1084;&#1084;&#1099;,%20&#1090;&#1072;&#1073;&#1083;&#1080;&#1094;&#1099;\&#1044;&#1086;&#1093;&#1086;&#1076;&#1099;%202018-2020.xls" TargetMode="External"/></Relationships>
</file>

<file path=ppt/charts/_rels/chart20.xml.rels><?xml version="1.0" encoding="UTF-8" standalone="yes"?>
<Relationships xmlns="http://schemas.openxmlformats.org/package/2006/relationships"><Relationship Id="rId1" Type="http://schemas.openxmlformats.org/officeDocument/2006/relationships/oleObject" Target="file:///\\disk-m\&#1084;&#1080;&#1085;&#1092;&#1080;&#1085;$\&#1054;&#1090;&#1076;&#1077;&#1083;%20&#1084;&#1077;&#1090;&#1086;&#1076;&#1086;&#1083;&#1086;&#1075;&#1080;&#1080;%20&#1080;%20&#1084;&#1086;&#1085;&#1080;&#1090;&#1086;&#1088;&#1080;&#1085;&#1075;&#1072;\&#1054;&#1058;&#1044;&#1045;&#1051;\&#1041;&#1088;&#1086;&#1096;&#1102;&#1088;&#1072;\2019_&#1041;&#1070;&#1044;&#1046;&#1045;&#1058;%20&#1044;&#1051;&#1071;%20&#1043;&#1056;&#1040;&#1046;&#1044;&#1040;&#1053;\&#1050;%20&#1047;&#1072;&#1082;&#1086;&#1085;&#1091;_&#1041;&#1102;&#1076;&#1078;&#1077;&#1090;%202019-2021\&#1086;&#1090;%20&#1057;&#1045;&#1056;&#1045;&#1041;&#1056;&#1045;&#1053;&#1053;&#1048;&#1050;&#1054;&#1042;&#1040;\&#1056;&#1040;&#1057;&#1055;&#1056;&#1045;&#1044;&#1045;&#1051;&#1045;&#1053;&#1048;&#1045;%20&#1055;&#1054;%20&#1060;&#1059;&#1053;&#1050;&#1062;&#1048;&#1054;&#1053;&#1040;&#1051;&#1059;_2019-2021.xlsx" TargetMode="External"/></Relationships>
</file>

<file path=ppt/charts/_rels/chart21.xml.rels><?xml version="1.0" encoding="UTF-8" standalone="yes"?>
<Relationships xmlns="http://schemas.openxmlformats.org/package/2006/relationships"><Relationship Id="rId1" Type="http://schemas.openxmlformats.org/officeDocument/2006/relationships/oleObject" Target="file:///\\disk-m\&#1084;&#1080;&#1085;&#1092;&#1080;&#1085;$\&#1054;&#1090;&#1076;&#1077;&#1083;%20&#1084;&#1077;&#1090;&#1086;&#1076;&#1086;&#1083;&#1086;&#1075;&#1080;&#1080;%20&#1080;%20&#1084;&#1086;&#1085;&#1080;&#1090;&#1086;&#1088;&#1080;&#1085;&#1075;&#1072;\&#1054;&#1058;&#1044;&#1045;&#1051;\&#1041;&#1088;&#1086;&#1096;&#1102;&#1088;&#1072;\2019_&#1041;&#1070;&#1044;&#1046;&#1045;&#1058;%20&#1044;&#1051;&#1071;%20&#1043;&#1056;&#1040;&#1046;&#1044;&#1040;&#1053;\&#1050;%20&#1047;&#1072;&#1082;&#1086;&#1085;&#1091;_&#1041;&#1102;&#1076;&#1078;&#1077;&#1090;%202019-2021\&#1086;&#1090;%20&#1057;&#1045;&#1056;&#1045;&#1041;&#1056;&#1045;&#1053;&#1053;&#1048;&#1050;&#1054;&#1042;&#1040;\&#1056;&#1040;&#1057;&#1055;&#1056;&#1045;&#1044;&#1045;&#1051;&#1045;&#1053;&#1048;&#1045;%20&#1055;&#1054;%20&#1060;&#1059;&#1053;&#1050;&#1062;&#1048;&#1054;&#1053;&#1040;&#1051;&#1059;_2019-2021.xlsx" TargetMode="External"/></Relationships>
</file>

<file path=ppt/charts/_rels/chart22.xml.rels><?xml version="1.0" encoding="UTF-8" standalone="yes"?>
<Relationships xmlns="http://schemas.openxmlformats.org/package/2006/relationships"><Relationship Id="rId1" Type="http://schemas.openxmlformats.org/officeDocument/2006/relationships/oleObject" Target="file:///\\disk-m\&#1084;&#1080;&#1085;&#1092;&#1080;&#1085;$\&#1054;&#1090;&#1076;&#1077;&#1083;%20&#1084;&#1077;&#1090;&#1086;&#1076;&#1086;&#1083;&#1086;&#1075;&#1080;&#1080;%20&#1080;%20&#1084;&#1086;&#1085;&#1080;&#1090;&#1086;&#1088;&#1080;&#1085;&#1075;&#1072;\&#1054;&#1058;&#1044;&#1045;&#1051;\&#1041;&#1088;&#1086;&#1096;&#1102;&#1088;&#1072;\2019_&#1041;&#1070;&#1044;&#1046;&#1045;&#1058;%20&#1044;&#1051;&#1071;%20&#1043;&#1056;&#1040;&#1046;&#1044;&#1040;&#1053;\&#1072;&#1088;&#1093;&#1080;&#1074;%20(&#1088;&#1072;&#1073;&#1086;&#1095;&#1080;&#1077;%20&#1084;&#1072;&#1090;&#1077;&#1088;&#1080;&#1072;&#1083;&#1099;)\&#1043;&#1055;%20&#1057;&#1087;&#1086;&#1088;&#1090;%20%20&#1082;%20&#1079;&#1072;&#1082;&#1086;&#1085;&#1091;.xlsx" TargetMode="External"/></Relationships>
</file>

<file path=ppt/charts/_rels/chart23.xml.rels><?xml version="1.0" encoding="UTF-8" standalone="yes"?>
<Relationships xmlns="http://schemas.openxmlformats.org/package/2006/relationships"><Relationship Id="rId1" Type="http://schemas.openxmlformats.org/officeDocument/2006/relationships/oleObject" Target="file:///\\disk-m\&#1084;&#1080;&#1085;&#1092;&#1080;&#1085;$\&#1054;&#1090;&#1076;&#1077;&#1083;%20&#1084;&#1077;&#1090;&#1086;&#1076;&#1086;&#1083;&#1086;&#1075;&#1080;&#1080;%20&#1080;%20&#1084;&#1086;&#1085;&#1080;&#1090;&#1086;&#1088;&#1080;&#1085;&#1075;&#1072;\&#1054;&#1058;&#1044;&#1045;&#1051;\&#1041;&#1088;&#1086;&#1096;&#1102;&#1088;&#1072;\2019_&#1041;&#1070;&#1044;&#1046;&#1045;&#1058;%20&#1044;&#1051;&#1071;%20&#1043;&#1056;&#1040;&#1046;&#1044;&#1040;&#1053;\&#1050;%20&#1047;&#1072;&#1082;&#1086;&#1085;&#1091;_&#1041;&#1102;&#1076;&#1078;&#1077;&#1090;%202019-2021\&#1086;&#1090;%20&#1057;&#1045;&#1056;&#1045;&#1041;&#1056;&#1045;&#1053;&#1053;&#1048;&#1050;&#1054;&#1042;&#1040;\&#1056;&#1040;&#1057;&#1055;&#1056;&#1045;&#1044;&#1045;&#1051;&#1045;&#1053;&#1048;&#1045;%20&#1055;&#1054;%20&#1060;&#1059;&#1053;&#1050;&#1062;&#1048;&#1054;&#1053;&#1040;&#1051;&#1059;_2019-2021.xlsx" TargetMode="External"/></Relationships>
</file>

<file path=ppt/charts/_rels/chart24.xml.rels><?xml version="1.0" encoding="UTF-8" standalone="yes"?>
<Relationships xmlns="http://schemas.openxmlformats.org/package/2006/relationships"><Relationship Id="rId1" Type="http://schemas.openxmlformats.org/officeDocument/2006/relationships/oleObject" Target="file:///\\disk-m\&#1084;&#1080;&#1085;&#1092;&#1080;&#1085;$\&#1054;&#1090;&#1076;&#1077;&#1083;%20&#1084;&#1077;&#1090;&#1086;&#1076;&#1086;&#1083;&#1086;&#1075;&#1080;&#1080;%20&#1080;%20&#1084;&#1086;&#1085;&#1080;&#1090;&#1086;&#1088;&#1080;&#1085;&#1075;&#1072;\&#1054;&#1058;&#1044;&#1045;&#1051;\&#1041;&#1088;&#1086;&#1096;&#1102;&#1088;&#1072;\2019_&#1041;&#1070;&#1044;&#1046;&#1045;&#1058;%20&#1044;&#1051;&#1071;%20&#1043;&#1056;&#1040;&#1046;&#1044;&#1040;&#1053;\&#1050;%20&#1047;&#1072;&#1082;&#1086;&#1085;&#1091;_&#1041;&#1102;&#1076;&#1078;&#1077;&#1090;%202019-2021\&#1086;&#1090;%20&#1057;&#1045;&#1056;&#1045;&#1041;&#1056;&#1045;&#1053;&#1053;&#1048;&#1050;&#1054;&#1042;&#1040;\&#1056;&#1040;&#1057;&#1055;&#1056;&#1045;&#1044;&#1045;&#1051;&#1045;&#1053;&#1048;&#1045;%20&#1055;&#1054;%20&#1060;&#1059;&#1053;&#1050;&#1062;&#1048;&#1054;&#1053;&#1040;&#1051;&#1059;_2019-2021.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192.168.2.1\&#1084;&#1080;&#1085;&#1092;&#1080;&#1085;$\&#1054;&#1090;&#1076;&#1077;&#1083;%20&#1084;&#1077;&#1090;&#1086;&#1076;&#1086;&#1083;&#1086;&#1075;&#1080;&#1080;%20&#1080;%20&#1084;&#1086;&#1085;&#1080;&#1090;&#1086;&#1088;&#1080;&#1085;&#1075;&#1072;\&#1054;&#1058;&#1044;&#1045;&#1051;\&#1041;&#1088;&#1086;&#1096;&#1102;&#1088;&#1072;\2018_&#1041;&#1070;&#1044;&#1046;&#1045;&#1058;%20&#1044;&#1051;&#1071;%20&#1043;&#1056;&#1040;&#1046;&#1044;&#1040;&#1053;\&#1041;&#1088;&#1086;&#1096;&#1102;&#1088;&#1072;%20&#1082;%20&#1047;&#1072;&#1082;&#1086;&#1085;&#1091;\&#1044;&#1080;&#1072;&#1075;&#1088;&#1072;&#1084;&#1084;&#1099;,%20&#1090;&#1072;&#1073;&#1083;&#1080;&#1094;&#1099;\&#1041;&#1077;&#1079;&#1074;&#1086;&#1079;&#1084;&#1077;&#1079;&#1076;&#1085;&#1099;&#1077;%20&#1087;&#1086;&#1089;&#1090;&#1091;&#1087;&#1083;&#1077;&#1085;&#1080;&#1103;.xls"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192.168.2.1\&#1084;&#1080;&#1085;&#1092;&#1080;&#1085;$\&#1055;&#1083;&#1072;&#1085;&#1080;&#1088;&#1086;&#1074;&#1072;&#1085;&#1080;&#1077;%20&#1076;&#1086;&#1093;&#1086;&#1076;&#1086;&#1074;\&#1054;&#1058;&#1044;&#1045;&#1051;\&#1041;&#1102;&#1076;&#1078;&#1077;&#1090;%202019-2021%20&#1056;&#1041;\&#1041;&#1088;&#1086;&#1096;&#1102;&#1088;&#1072;%20&#1073;&#1102;&#1076;&#1078;&#1077;&#1090;%20&#1076;&#1083;&#1103;%20&#1075;&#1088;&#1072;&#1078;&#1076;&#1072;&#1085;\&#1056;&#1072;&#1089;&#1095;&#1077;&#1090;%20&#1086;&#1078;&#1080;&#1076;&#1072;&#1077;&#1084;&#1086;&#1075;&#1086;%20&#1087;&#1086;%20&#1075;&#1086;&#1089;&#1076;&#1086;&#1083;&#1075;&#1091;.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disk-m\&#1084;&#1080;&#1085;&#1092;&#1080;&#1085;$\&#1054;&#1090;&#1076;&#1077;&#1083;%20&#1084;&#1077;&#1090;&#1086;&#1076;&#1086;&#1083;&#1086;&#1075;&#1080;&#1080;%20&#1080;%20&#1084;&#1086;&#1085;&#1080;&#1090;&#1086;&#1088;&#1080;&#1085;&#1075;&#1072;\&#1054;&#1058;&#1044;&#1045;&#1051;\&#1041;&#1088;&#1086;&#1096;&#1102;&#1088;&#1072;\2019_&#1041;&#1070;&#1044;&#1046;&#1045;&#1058;%20&#1044;&#1051;&#1071;%20&#1043;&#1056;&#1040;&#1046;&#1044;&#1040;&#1053;\&#1050;%20&#1047;&#1072;&#1082;&#1086;&#1085;&#1091;_&#1041;&#1102;&#1076;&#1078;&#1077;&#1090;%202019-2021\&#1086;&#1090;%20&#1057;&#1045;&#1056;&#1045;&#1041;&#1056;&#1045;&#1053;&#1053;&#1048;&#1050;&#1054;&#1042;&#1040;\&#1056;&#1040;&#1057;&#1055;&#1056;&#1045;&#1044;&#1045;&#1051;&#1045;&#1053;&#1048;&#1045;%20&#1055;&#1054;%20&#1060;&#1059;&#1053;&#1050;&#1062;&#1048;&#1054;&#1053;&#1040;&#1051;&#1059;_2019-2021.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disk-m\&#1084;&#1080;&#1085;&#1092;&#1080;&#1085;$\&#1054;&#1090;&#1076;&#1077;&#1083;%20&#1084;&#1077;&#1090;&#1086;&#1076;&#1086;&#1083;&#1086;&#1075;&#1080;&#1080;%20&#1080;%20&#1084;&#1086;&#1085;&#1080;&#1090;&#1086;&#1088;&#1080;&#1085;&#1075;&#1072;\&#1054;&#1058;&#1044;&#1045;&#1051;\&#1041;&#1088;&#1086;&#1096;&#1102;&#1088;&#1072;\2019_&#1041;&#1070;&#1044;&#1046;&#1045;&#1058;%20&#1044;&#1051;&#1071;%20&#1043;&#1056;&#1040;&#1046;&#1044;&#1040;&#1053;\&#1050;%20&#1047;&#1072;&#1082;&#1086;&#1085;&#1091;_&#1041;&#1102;&#1076;&#1078;&#1077;&#1090;%202019-2021\&#1086;&#1090;%20&#1057;&#1045;&#1056;&#1045;&#1041;&#1056;&#1045;&#1053;&#1053;&#1048;&#1050;&#1054;&#1042;&#1040;\&#1056;&#1040;&#1057;&#1055;&#1056;&#1045;&#1044;&#1045;&#1051;&#1045;&#1053;&#1048;&#1045;%20&#1055;&#1054;%20&#1060;&#1059;&#1053;&#1050;&#1062;&#1048;&#1054;&#1053;&#1040;&#1051;&#1059;_2019-2021.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disk-m\&#1084;&#1080;&#1085;&#1092;&#1080;&#1085;$\&#1054;&#1090;&#1076;&#1077;&#1083;%20&#1084;&#1077;&#1090;&#1086;&#1076;&#1086;&#1083;&#1086;&#1075;&#1080;&#1080;%20&#1080;%20&#1084;&#1086;&#1085;&#1080;&#1090;&#1086;&#1088;&#1080;&#1085;&#1075;&#1072;\&#1054;&#1058;&#1044;&#1045;&#1051;\&#1041;&#1088;&#1086;&#1096;&#1102;&#1088;&#1072;\2019_&#1041;&#1070;&#1044;&#1046;&#1045;&#1058;%20&#1044;&#1051;&#1071;%20&#1043;&#1056;&#1040;&#1046;&#1044;&#1040;&#1053;\&#1050;%20&#1047;&#1072;&#1082;&#1086;&#1085;&#1091;_&#1041;&#1102;&#1076;&#1078;&#1077;&#1090;%202019-2021\&#1086;&#1090;%20&#1057;&#1045;&#1056;&#1045;&#1041;&#1056;&#1045;&#1053;&#1053;&#1048;&#1050;&#1054;&#1042;&#1040;\&#1056;&#1040;&#1057;&#1055;&#1056;&#1045;&#1044;&#1045;&#1051;&#1045;&#1053;&#1048;&#1045;%20&#1055;&#1054;%20&#1060;&#1059;&#1053;&#1050;&#1062;&#1048;&#1054;&#1053;&#1040;&#1051;&#1059;_2019-2021.xlsx" TargetMode="External"/></Relationships>
</file>

<file path=ppt/charts/_rels/chart8.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_____Microsoft_Office_Excel1.xlsx"/></Relationships>
</file>

<file path=ppt/charts/_rels/chart9.xml.rels><?xml version="1.0" encoding="UTF-8" standalone="yes"?>
<Relationships xmlns="http://schemas.openxmlformats.org/package/2006/relationships"><Relationship Id="rId1" Type="http://schemas.openxmlformats.org/officeDocument/2006/relationships/oleObject" Target="file:///\\192.168.2.1\&#1084;&#1080;&#1085;&#1092;&#1080;&#1085;$\&#1054;&#1090;&#1076;&#1077;&#1083;%20&#1084;&#1077;&#1090;&#1086;&#1076;&#1086;&#1083;&#1086;&#1075;&#1080;&#1080;%20&#1080;%20&#1084;&#1086;&#1085;&#1080;&#1090;&#1086;&#1088;&#1080;&#1085;&#1075;&#1072;\&#1054;&#1058;&#1044;&#1045;&#1051;\&#1041;&#1088;&#1086;&#1096;&#1102;&#1088;&#1072;\2017_&#1041;&#1070;&#1044;&#1046;&#1045;&#1058;%20&#1044;&#1051;&#1071;%20&#1043;&#1056;&#1040;&#1046;&#1044;&#1040;&#1053;%20(&#1087;&#1088;&#1086;&#1077;&#1082;&#1090;)\&#1089;&#1083;&#1072;&#1081;&#1076;&#1099;%20&#1052;&#1072;&#1088;&#1082;&#1080;&#1090;&#1072;&#1085;&#1086;&#1074;&#1072;\&#1043;&#1055;.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ru-RU"/>
  <c:chart>
    <c:plotArea>
      <c:layout>
        <c:manualLayout>
          <c:layoutTarget val="inner"/>
          <c:xMode val="edge"/>
          <c:yMode val="edge"/>
          <c:x val="0.30332673255556936"/>
          <c:y val="0"/>
          <c:w val="0.64970799445480643"/>
          <c:h val="0.89546234673167358"/>
        </c:manualLayout>
      </c:layout>
      <c:barChart>
        <c:barDir val="bar"/>
        <c:grouping val="stacked"/>
        <c:ser>
          <c:idx val="0"/>
          <c:order val="0"/>
          <c:tx>
            <c:strRef>
              <c:f>'Приложение 2'!$C$6</c:f>
              <c:strCache>
                <c:ptCount val="1"/>
                <c:pt idx="0">
                  <c:v>Налог на прибыль организаций</c:v>
                </c:pt>
              </c:strCache>
            </c:strRef>
          </c:tx>
          <c:spPr>
            <a:solidFill>
              <a:schemeClr val="bg2">
                <a:lumMod val="90000"/>
              </a:schemeClr>
            </a:solidFill>
            <a:scene3d>
              <a:camera prst="orthographicFront"/>
              <a:lightRig rig="threePt" dir="t"/>
            </a:scene3d>
            <a:sp3d>
              <a:bevelT/>
            </a:sp3d>
          </c:spPr>
          <c:dLbls>
            <c:showVal val="1"/>
          </c:dLbls>
          <c:cat>
            <c:strRef>
              <c:f>'Приложение 2'!$D$5:$H$5</c:f>
              <c:strCache>
                <c:ptCount val="5"/>
                <c:pt idx="0">
                  <c:v>2017 
факт</c:v>
                </c:pt>
                <c:pt idx="1">
                  <c:v>2018 
план</c:v>
                </c:pt>
                <c:pt idx="2">
                  <c:v>2019 
прогноз</c:v>
                </c:pt>
                <c:pt idx="3">
                  <c:v>2020 
прогноз</c:v>
                </c:pt>
                <c:pt idx="4">
                  <c:v>2021 
прогноз</c:v>
                </c:pt>
              </c:strCache>
            </c:strRef>
          </c:cat>
          <c:val>
            <c:numRef>
              <c:f>'Приложение 2'!$D$6:$H$6</c:f>
              <c:numCache>
                <c:formatCode>#,##0.0_р_.</c:formatCode>
                <c:ptCount val="5"/>
                <c:pt idx="0">
                  <c:v>878.1</c:v>
                </c:pt>
                <c:pt idx="1">
                  <c:v>1035.3999999999999</c:v>
                </c:pt>
                <c:pt idx="2" formatCode="_-* #,##0.0\ _₽_-;\-* #,##0.0\ _₽_-;_-* &quot;-&quot;?\ _₽_-;_-@_-">
                  <c:v>1071.7</c:v>
                </c:pt>
                <c:pt idx="3" formatCode="_-* #,##0.0\ _₽_-;\-* #,##0.0\ _₽_-;_-* &quot;-&quot;?\ _₽_-;_-@_-">
                  <c:v>1132.8</c:v>
                </c:pt>
                <c:pt idx="4" formatCode="_-* #,##0.0\ _₽_-;\-* #,##0.0\ _₽_-;_-* &quot;-&quot;?\ _₽_-;_-@_-">
                  <c:v>1229.0999999999999</c:v>
                </c:pt>
              </c:numCache>
            </c:numRef>
          </c:val>
        </c:ser>
        <c:ser>
          <c:idx val="1"/>
          <c:order val="1"/>
          <c:tx>
            <c:strRef>
              <c:f>'Приложение 2'!$C$7</c:f>
              <c:strCache>
                <c:ptCount val="1"/>
                <c:pt idx="0">
                  <c:v>Налог на доходы физических лиц</c:v>
                </c:pt>
              </c:strCache>
            </c:strRef>
          </c:tx>
          <c:spPr>
            <a:solidFill>
              <a:schemeClr val="accent5">
                <a:lumMod val="40000"/>
                <a:lumOff val="60000"/>
              </a:schemeClr>
            </a:solidFill>
            <a:scene3d>
              <a:camera prst="orthographicFront"/>
              <a:lightRig rig="threePt" dir="t"/>
            </a:scene3d>
            <a:sp3d>
              <a:bevelT/>
            </a:sp3d>
          </c:spPr>
          <c:dLbls>
            <c:showVal val="1"/>
          </c:dLbls>
          <c:cat>
            <c:strRef>
              <c:f>'Приложение 2'!$D$5:$H$5</c:f>
              <c:strCache>
                <c:ptCount val="5"/>
                <c:pt idx="0">
                  <c:v>2017 
факт</c:v>
                </c:pt>
                <c:pt idx="1">
                  <c:v>2018 
план</c:v>
                </c:pt>
                <c:pt idx="2">
                  <c:v>2019 
прогноз</c:v>
                </c:pt>
                <c:pt idx="3">
                  <c:v>2020 
прогноз</c:v>
                </c:pt>
                <c:pt idx="4">
                  <c:v>2021 
прогноз</c:v>
                </c:pt>
              </c:strCache>
            </c:strRef>
          </c:cat>
          <c:val>
            <c:numRef>
              <c:f>'Приложение 2'!$D$7:$H$7</c:f>
              <c:numCache>
                <c:formatCode>#,##0.0_р_.</c:formatCode>
                <c:ptCount val="5"/>
                <c:pt idx="0">
                  <c:v>1324</c:v>
                </c:pt>
                <c:pt idx="1">
                  <c:v>1516.3</c:v>
                </c:pt>
                <c:pt idx="2" formatCode="_-* #,##0.0\ _₽_-;\-* #,##0.0\ _₽_-;_-* &quot;-&quot;?\ _₽_-;_-@_-">
                  <c:v>1586.5</c:v>
                </c:pt>
                <c:pt idx="3" formatCode="_-* #,##0.0\ _₽_-;\-* #,##0.0\ _₽_-;_-* &quot;-&quot;?\ _₽_-;_-@_-">
                  <c:v>1657.3</c:v>
                </c:pt>
                <c:pt idx="4" formatCode="_-* #,##0.0\ _₽_-;\-* #,##0.0\ _₽_-;_-* &quot;-&quot;?\ _₽_-;_-@_-">
                  <c:v>1741.4</c:v>
                </c:pt>
              </c:numCache>
            </c:numRef>
          </c:val>
        </c:ser>
        <c:ser>
          <c:idx val="2"/>
          <c:order val="2"/>
          <c:tx>
            <c:strRef>
              <c:f>'Приложение 2'!$C$8</c:f>
              <c:strCache>
                <c:ptCount val="1"/>
                <c:pt idx="0">
                  <c:v>Акцизы</c:v>
                </c:pt>
              </c:strCache>
            </c:strRef>
          </c:tx>
          <c:spPr>
            <a:solidFill>
              <a:srgbClr val="FFC000"/>
            </a:solidFill>
            <a:scene3d>
              <a:camera prst="orthographicFront"/>
              <a:lightRig rig="threePt" dir="t"/>
            </a:scene3d>
            <a:sp3d>
              <a:bevelT/>
            </a:sp3d>
          </c:spPr>
          <c:dLbls>
            <c:showVal val="1"/>
          </c:dLbls>
          <c:cat>
            <c:strRef>
              <c:f>'Приложение 2'!$D$5:$H$5</c:f>
              <c:strCache>
                <c:ptCount val="5"/>
                <c:pt idx="0">
                  <c:v>2017 
факт</c:v>
                </c:pt>
                <c:pt idx="1">
                  <c:v>2018 
план</c:v>
                </c:pt>
                <c:pt idx="2">
                  <c:v>2019 
прогноз</c:v>
                </c:pt>
                <c:pt idx="3">
                  <c:v>2020 
прогноз</c:v>
                </c:pt>
                <c:pt idx="4">
                  <c:v>2021 
прогноз</c:v>
                </c:pt>
              </c:strCache>
            </c:strRef>
          </c:cat>
          <c:val>
            <c:numRef>
              <c:f>'Приложение 2'!$D$8:$H$8</c:f>
              <c:numCache>
                <c:formatCode>#,##0.0_р_.</c:formatCode>
                <c:ptCount val="5"/>
                <c:pt idx="0">
                  <c:v>635.70000000000005</c:v>
                </c:pt>
                <c:pt idx="1">
                  <c:v>698.6</c:v>
                </c:pt>
                <c:pt idx="2" formatCode="_-* #,##0.0\ _₽_-;\-* #,##0.0\ _₽_-;_-* &quot;-&quot;?\ _₽_-;_-@_-">
                  <c:v>861.6</c:v>
                </c:pt>
                <c:pt idx="3" formatCode="_-* #,##0.0\ _₽_-;\-* #,##0.0\ _₽_-;_-* &quot;-&quot;?\ _₽_-;_-@_-">
                  <c:v>858</c:v>
                </c:pt>
                <c:pt idx="4" formatCode="_-* #,##0.0\ _₽_-;\-* #,##0.0\ _₽_-;_-* &quot;-&quot;?\ _₽_-;_-@_-">
                  <c:v>1252.5</c:v>
                </c:pt>
              </c:numCache>
            </c:numRef>
          </c:val>
        </c:ser>
        <c:ser>
          <c:idx val="5"/>
          <c:order val="3"/>
          <c:tx>
            <c:strRef>
              <c:f>'Приложение 2'!$C$12</c:f>
              <c:strCache>
                <c:ptCount val="1"/>
                <c:pt idx="0">
                  <c:v>Налоги, сборы и регулярные платежи за пользование природными ресурсами</c:v>
                </c:pt>
              </c:strCache>
            </c:strRef>
          </c:tx>
          <c:cat>
            <c:strRef>
              <c:f>'Приложение 2'!$D$5:$H$5</c:f>
              <c:strCache>
                <c:ptCount val="5"/>
                <c:pt idx="0">
                  <c:v>2017 
факт</c:v>
                </c:pt>
                <c:pt idx="1">
                  <c:v>2018 
план</c:v>
                </c:pt>
                <c:pt idx="2">
                  <c:v>2019 
прогноз</c:v>
                </c:pt>
                <c:pt idx="3">
                  <c:v>2020 
прогноз</c:v>
                </c:pt>
                <c:pt idx="4">
                  <c:v>2021 
прогноз</c:v>
                </c:pt>
              </c:strCache>
            </c:strRef>
          </c:cat>
          <c:val>
            <c:numRef>
              <c:f>'Приложение 2'!$D$12:$H$12</c:f>
            </c:numRef>
          </c:val>
        </c:ser>
        <c:ser>
          <c:idx val="6"/>
          <c:order val="4"/>
          <c:tx>
            <c:strRef>
              <c:f>'Приложение 2'!$C$13</c:f>
              <c:strCache>
                <c:ptCount val="1"/>
                <c:pt idx="0">
                  <c:v>Государственная пошлина</c:v>
                </c:pt>
              </c:strCache>
            </c:strRef>
          </c:tx>
          <c:cat>
            <c:strRef>
              <c:f>'Приложение 2'!$D$5:$H$5</c:f>
              <c:strCache>
                <c:ptCount val="5"/>
                <c:pt idx="0">
                  <c:v>2017 
факт</c:v>
                </c:pt>
                <c:pt idx="1">
                  <c:v>2018 
план</c:v>
                </c:pt>
                <c:pt idx="2">
                  <c:v>2019 
прогноз</c:v>
                </c:pt>
                <c:pt idx="3">
                  <c:v>2020 
прогноз</c:v>
                </c:pt>
                <c:pt idx="4">
                  <c:v>2021 
прогноз</c:v>
                </c:pt>
              </c:strCache>
            </c:strRef>
          </c:cat>
          <c:val>
            <c:numRef>
              <c:f>'Приложение 2'!$D$13:$H$13</c:f>
            </c:numRef>
          </c:val>
        </c:ser>
        <c:ser>
          <c:idx val="7"/>
          <c:order val="5"/>
          <c:tx>
            <c:strRef>
              <c:f>'Приложение 2'!$C$9</c:f>
              <c:strCache>
                <c:ptCount val="1"/>
                <c:pt idx="0">
                  <c:v>Прочие налоги</c:v>
                </c:pt>
              </c:strCache>
            </c:strRef>
          </c:tx>
          <c:spPr>
            <a:solidFill>
              <a:srgbClr val="FFFF00"/>
            </a:solidFill>
            <a:scene3d>
              <a:camera prst="orthographicFront"/>
              <a:lightRig rig="threePt" dir="t"/>
            </a:scene3d>
            <a:sp3d>
              <a:bevelT/>
            </a:sp3d>
          </c:spPr>
          <c:dLbls>
            <c:dLbl>
              <c:idx val="0"/>
              <c:layout>
                <c:manualLayout>
                  <c:x val="-1.4516834040809944E-3"/>
                  <c:y val="-9.5334752595059059E-3"/>
                </c:manualLayout>
              </c:layout>
              <c:showVal val="1"/>
            </c:dLbl>
            <c:dLbl>
              <c:idx val="4"/>
              <c:layout>
                <c:manualLayout>
                  <c:x val="0"/>
                  <c:y val="-3.7533367163409166E-7"/>
                </c:manualLayout>
              </c:layout>
              <c:showVal val="1"/>
            </c:dLbl>
            <c:spPr>
              <a:scene3d>
                <a:camera prst="orthographicFront"/>
                <a:lightRig rig="threePt" dir="t"/>
              </a:scene3d>
              <a:sp3d>
                <a:bevelT/>
              </a:sp3d>
            </c:spPr>
            <c:showVal val="1"/>
          </c:dLbls>
          <c:cat>
            <c:strRef>
              <c:f>'Приложение 2'!$D$5:$H$5</c:f>
              <c:strCache>
                <c:ptCount val="5"/>
                <c:pt idx="0">
                  <c:v>2017 
факт</c:v>
                </c:pt>
                <c:pt idx="1">
                  <c:v>2018 
план</c:v>
                </c:pt>
                <c:pt idx="2">
                  <c:v>2019 
прогноз</c:v>
                </c:pt>
                <c:pt idx="3">
                  <c:v>2020 
прогноз</c:v>
                </c:pt>
                <c:pt idx="4">
                  <c:v>2021 
прогноз</c:v>
                </c:pt>
              </c:strCache>
            </c:strRef>
          </c:cat>
          <c:val>
            <c:numRef>
              <c:f>'Приложение 2'!$D$9:$H$9</c:f>
              <c:numCache>
                <c:formatCode>#,##0.0_р_.</c:formatCode>
                <c:ptCount val="5"/>
                <c:pt idx="0">
                  <c:v>268.70000000000005</c:v>
                </c:pt>
                <c:pt idx="1">
                  <c:v>311.70000000000005</c:v>
                </c:pt>
                <c:pt idx="2">
                  <c:v>344.8</c:v>
                </c:pt>
                <c:pt idx="3">
                  <c:v>356.29999999999956</c:v>
                </c:pt>
                <c:pt idx="4">
                  <c:v>378.5</c:v>
                </c:pt>
              </c:numCache>
            </c:numRef>
          </c:val>
        </c:ser>
        <c:gapWidth val="54"/>
        <c:overlap val="100"/>
        <c:axId val="109555712"/>
        <c:axId val="109557248"/>
      </c:barChart>
      <c:catAx>
        <c:axId val="109555712"/>
        <c:scaling>
          <c:orientation val="minMax"/>
        </c:scaling>
        <c:axPos val="l"/>
        <c:numFmt formatCode="General" sourceLinked="1"/>
        <c:tickLblPos val="nextTo"/>
        <c:txPr>
          <a:bodyPr rot="0" vert="horz"/>
          <a:lstStyle/>
          <a:p>
            <a:pPr>
              <a:defRPr sz="1000" b="0" i="0" u="none" strike="noStrike" baseline="0">
                <a:solidFill>
                  <a:srgbClr val="000000"/>
                </a:solidFill>
                <a:latin typeface="Calibri"/>
                <a:ea typeface="Calibri"/>
                <a:cs typeface="Calibri"/>
              </a:defRPr>
            </a:pPr>
            <a:endParaRPr lang="ru-RU"/>
          </a:p>
        </c:txPr>
        <c:crossAx val="109557248"/>
        <c:crosses val="autoZero"/>
        <c:auto val="1"/>
        <c:lblAlgn val="ctr"/>
        <c:lblOffset val="100"/>
      </c:catAx>
      <c:valAx>
        <c:axId val="109557248"/>
        <c:scaling>
          <c:orientation val="minMax"/>
        </c:scaling>
        <c:axPos val="b"/>
        <c:numFmt formatCode="#,##0.0_р_." sourceLinked="1"/>
        <c:tickLblPos val="nextTo"/>
        <c:txPr>
          <a:bodyPr rot="0" vert="horz"/>
          <a:lstStyle/>
          <a:p>
            <a:pPr>
              <a:defRPr sz="1000" b="0" i="0" u="none" strike="noStrike" baseline="0">
                <a:solidFill>
                  <a:srgbClr val="000000"/>
                </a:solidFill>
                <a:latin typeface="Calibri"/>
                <a:ea typeface="Calibri"/>
                <a:cs typeface="Calibri"/>
              </a:defRPr>
            </a:pPr>
            <a:endParaRPr lang="ru-RU"/>
          </a:p>
        </c:txPr>
        <c:crossAx val="109555712"/>
        <c:crosses val="autoZero"/>
        <c:crossBetween val="between"/>
      </c:valAx>
      <c:spPr>
        <a:noFill/>
        <a:ln w="25400">
          <a:noFill/>
        </a:ln>
        <a:scene3d>
          <a:camera prst="orthographicFront"/>
          <a:lightRig rig="threePt" dir="t"/>
        </a:scene3d>
        <a:sp3d>
          <a:bevelT/>
        </a:sp3d>
      </c:spPr>
    </c:plotArea>
    <c:legend>
      <c:legendPos val="l"/>
      <c:txPr>
        <a:bodyPr/>
        <a:lstStyle/>
        <a:p>
          <a:pPr>
            <a:defRPr sz="920" b="0" i="0" u="none" strike="noStrike" baseline="0">
              <a:solidFill>
                <a:srgbClr val="000000"/>
              </a:solidFill>
              <a:latin typeface="Calibri"/>
              <a:ea typeface="Calibri"/>
              <a:cs typeface="Calibri"/>
            </a:defRPr>
          </a:pPr>
          <a:endParaRPr lang="ru-RU"/>
        </a:p>
      </c:txPr>
    </c:legend>
    <c:plotVisOnly val="1"/>
    <c:dispBlanksAs val="gap"/>
  </c:chart>
  <c:txPr>
    <a:bodyPr/>
    <a:lstStyle/>
    <a:p>
      <a:pPr>
        <a:defRPr sz="1000" b="0" i="0" u="none" strike="noStrike" baseline="0">
          <a:solidFill>
            <a:srgbClr val="000000"/>
          </a:solidFill>
          <a:latin typeface="Calibri"/>
          <a:ea typeface="Calibri"/>
          <a:cs typeface="Calibri"/>
        </a:defRPr>
      </a:pPr>
      <a:endParaRPr lang="ru-RU"/>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lang val="ru-RU"/>
  <c:chart>
    <c:autoTitleDeleted val="1"/>
    <c:plotArea>
      <c:layout>
        <c:manualLayout>
          <c:layoutTarget val="inner"/>
          <c:xMode val="edge"/>
          <c:yMode val="edge"/>
          <c:x val="0.25162715551105974"/>
          <c:y val="0.14996583332445604"/>
          <c:w val="0.57470889759293964"/>
          <c:h val="0.38587597409811714"/>
        </c:manualLayout>
      </c:layout>
      <c:pieChart>
        <c:varyColors val="1"/>
        <c:ser>
          <c:idx val="0"/>
          <c:order val="0"/>
          <c:tx>
            <c:strRef>
              <c:f>закон!$C$2</c:f>
              <c:strCache>
                <c:ptCount val="1"/>
                <c:pt idx="0">
                  <c:v>тыс.рублей</c:v>
                </c:pt>
              </c:strCache>
            </c:strRef>
          </c:tx>
          <c:spPr>
            <a:scene3d>
              <a:camera prst="orthographicFront"/>
              <a:lightRig rig="threePt" dir="t"/>
            </a:scene3d>
            <a:sp3d>
              <a:bevelT w="190500" h="38100"/>
            </a:sp3d>
          </c:spPr>
          <c:explosion val="25"/>
          <c:dPt>
            <c:idx val="0"/>
            <c:spPr>
              <a:solidFill>
                <a:srgbClr val="FF9999"/>
              </a:solidFill>
              <a:scene3d>
                <a:camera prst="orthographicFront"/>
                <a:lightRig rig="threePt" dir="t"/>
              </a:scene3d>
              <a:sp3d>
                <a:bevelT w="190500" h="38100"/>
              </a:sp3d>
            </c:spPr>
          </c:dPt>
          <c:dPt>
            <c:idx val="1"/>
            <c:explosion val="20"/>
          </c:dPt>
          <c:dPt>
            <c:idx val="2"/>
            <c:spPr>
              <a:solidFill>
                <a:srgbClr val="FFC000"/>
              </a:solidFill>
              <a:scene3d>
                <a:camera prst="orthographicFront"/>
                <a:lightRig rig="threePt" dir="t"/>
              </a:scene3d>
              <a:sp3d>
                <a:bevelT w="190500" h="38100"/>
              </a:sp3d>
            </c:spPr>
          </c:dPt>
          <c:dPt>
            <c:idx val="4"/>
            <c:spPr>
              <a:solidFill>
                <a:schemeClr val="accent5">
                  <a:lumMod val="75000"/>
                </a:schemeClr>
              </a:solidFill>
              <a:scene3d>
                <a:camera prst="orthographicFront"/>
                <a:lightRig rig="threePt" dir="t"/>
              </a:scene3d>
              <a:sp3d>
                <a:bevelT w="190500" h="38100"/>
              </a:sp3d>
            </c:spPr>
          </c:dPt>
          <c:dPt>
            <c:idx val="6"/>
            <c:spPr>
              <a:solidFill>
                <a:srgbClr val="FFFF00"/>
              </a:solidFill>
              <a:scene3d>
                <a:camera prst="orthographicFront"/>
                <a:lightRig rig="threePt" dir="t"/>
              </a:scene3d>
              <a:sp3d>
                <a:bevelT w="190500" h="38100"/>
              </a:sp3d>
            </c:spPr>
          </c:dPt>
          <c:dLbls>
            <c:dLbl>
              <c:idx val="0"/>
              <c:layout>
                <c:manualLayout>
                  <c:x val="-0.16215278680619424"/>
                  <c:y val="1.7263954798673167E-2"/>
                </c:manualLayout>
              </c:layout>
              <c:showVal val="1"/>
              <c:showPercent val="1"/>
            </c:dLbl>
            <c:dLbl>
              <c:idx val="2"/>
              <c:layout>
                <c:manualLayout>
                  <c:x val="-7.7477743408322614E-2"/>
                  <c:y val="2.9607440877954281E-2"/>
                </c:manualLayout>
              </c:layout>
              <c:showVal val="1"/>
              <c:showPercent val="1"/>
            </c:dLbl>
            <c:dLbl>
              <c:idx val="6"/>
              <c:layout>
                <c:manualLayout>
                  <c:x val="0.1536797329847511"/>
                  <c:y val="6.2989032964591454E-4"/>
                </c:manualLayout>
              </c:layout>
              <c:showVal val="1"/>
              <c:showPercent val="1"/>
            </c:dLbl>
            <c:numFmt formatCode="0.00%" sourceLinked="0"/>
            <c:showVal val="1"/>
            <c:showPercent val="1"/>
          </c:dLbls>
          <c:cat>
            <c:strRef>
              <c:f>закон!$B$3:$B$9</c:f>
              <c:strCache>
                <c:ptCount val="7"/>
                <c:pt idx="0">
                  <c:v>Охрана семьи и детей</c:v>
                </c:pt>
                <c:pt idx="1">
                  <c:v>Модернизация системы социальной поддержки населения</c:v>
                </c:pt>
                <c:pt idx="2">
                  <c:v>Старшее поколение</c:v>
                </c:pt>
                <c:pt idx="3">
                  <c:v>Развитие социально ориентированных некоммерческих организаций</c:v>
                </c:pt>
                <c:pt idx="4">
                  <c:v>Доступная среда</c:v>
                </c:pt>
                <c:pt idx="5">
                  <c:v>Занятость населения и охрана труда</c:v>
                </c:pt>
                <c:pt idx="6">
                  <c:v>Создание условий для реализации ГП</c:v>
                </c:pt>
              </c:strCache>
            </c:strRef>
          </c:cat>
          <c:val>
            <c:numRef>
              <c:f>закон!$C$3:$C$9</c:f>
              <c:numCache>
                <c:formatCode>#,##0.0</c:formatCode>
                <c:ptCount val="7"/>
                <c:pt idx="0">
                  <c:v>1026252</c:v>
                </c:pt>
                <c:pt idx="1">
                  <c:v>924301.9</c:v>
                </c:pt>
                <c:pt idx="2">
                  <c:v>150340.6</c:v>
                </c:pt>
                <c:pt idx="3">
                  <c:v>250</c:v>
                </c:pt>
                <c:pt idx="4">
                  <c:v>50533</c:v>
                </c:pt>
                <c:pt idx="5">
                  <c:v>252880</c:v>
                </c:pt>
                <c:pt idx="6">
                  <c:v>44861.2</c:v>
                </c:pt>
              </c:numCache>
            </c:numRef>
          </c:val>
        </c:ser>
        <c:ser>
          <c:idx val="1"/>
          <c:order val="1"/>
          <c:tx>
            <c:strRef>
              <c:f>закон!$D$2</c:f>
              <c:strCache>
                <c:ptCount val="1"/>
                <c:pt idx="0">
                  <c:v>%</c:v>
                </c:pt>
              </c:strCache>
            </c:strRef>
          </c:tx>
          <c:explosion val="25"/>
          <c:cat>
            <c:strRef>
              <c:f>закон!$B$3:$B$9</c:f>
              <c:strCache>
                <c:ptCount val="7"/>
                <c:pt idx="0">
                  <c:v>Охрана семьи и детей</c:v>
                </c:pt>
                <c:pt idx="1">
                  <c:v>Модернизация системы социальной поддержки населения</c:v>
                </c:pt>
                <c:pt idx="2">
                  <c:v>Старшее поколение</c:v>
                </c:pt>
                <c:pt idx="3">
                  <c:v>Развитие социально ориентированных некоммерческих организаций</c:v>
                </c:pt>
                <c:pt idx="4">
                  <c:v>Доступная среда</c:v>
                </c:pt>
                <c:pt idx="5">
                  <c:v>Занятость населения и охрана труда</c:v>
                </c:pt>
                <c:pt idx="6">
                  <c:v>Создание условий для реализации ГП</c:v>
                </c:pt>
              </c:strCache>
            </c:strRef>
          </c:cat>
          <c:val>
            <c:numRef>
              <c:f>закон!$D$3:$D$9</c:f>
              <c:numCache>
                <c:formatCode>0.00</c:formatCode>
                <c:ptCount val="7"/>
                <c:pt idx="0">
                  <c:v>41.897777623727507</c:v>
                </c:pt>
                <c:pt idx="1">
                  <c:v>37.735561502816971</c:v>
                </c:pt>
                <c:pt idx="2">
                  <c:v>6.1378073091382745</c:v>
                </c:pt>
                <c:pt idx="3">
                  <c:v>1.0206503281778663E-2</c:v>
                </c:pt>
                <c:pt idx="4">
                  <c:v>2.0630609213524842</c:v>
                </c:pt>
                <c:pt idx="5">
                  <c:v>10.324082199584756</c:v>
                </c:pt>
                <c:pt idx="6">
                  <c:v>1.8315039400981135</c:v>
                </c:pt>
              </c:numCache>
            </c:numRef>
          </c:val>
        </c:ser>
        <c:firstSliceAng val="0"/>
      </c:pieChart>
      <c:spPr>
        <a:scene3d>
          <a:camera prst="orthographicFront"/>
          <a:lightRig rig="threePt" dir="t"/>
        </a:scene3d>
        <a:sp3d>
          <a:bevelT/>
        </a:sp3d>
      </c:spPr>
    </c:plotArea>
    <c:legend>
      <c:legendPos val="b"/>
      <c:layout/>
    </c:legend>
    <c:plotVisOnly val="1"/>
    <c:dispBlanksAs val="zero"/>
  </c:chart>
  <c:externalData r:id="rId1"/>
</c:chartSpace>
</file>

<file path=ppt/charts/chart11.xml><?xml version="1.0" encoding="utf-8"?>
<c:chartSpace xmlns:c="http://schemas.openxmlformats.org/drawingml/2006/chart" xmlns:a="http://schemas.openxmlformats.org/drawingml/2006/main" xmlns:r="http://schemas.openxmlformats.org/officeDocument/2006/relationships">
  <c:lang val="ru-RU"/>
  <c:chart>
    <c:view3D>
      <c:rotX val="30"/>
      <c:perspective val="30"/>
    </c:view3D>
    <c:plotArea>
      <c:layout>
        <c:manualLayout>
          <c:layoutTarget val="inner"/>
          <c:xMode val="edge"/>
          <c:yMode val="edge"/>
          <c:x val="0.10528793704160376"/>
          <c:y val="8.7057661666284744E-2"/>
          <c:w val="0.5366241713883646"/>
          <c:h val="0.81248954054331513"/>
        </c:manualLayout>
      </c:layout>
      <c:pie3DChart>
        <c:varyColors val="1"/>
        <c:ser>
          <c:idx val="0"/>
          <c:order val="0"/>
          <c:spPr>
            <a:scene3d>
              <a:camera prst="orthographicFront"/>
              <a:lightRig rig="threePt" dir="t"/>
            </a:scene3d>
            <a:sp3d>
              <a:bevelT/>
            </a:sp3d>
          </c:spPr>
          <c:explosion val="25"/>
          <c:dPt>
            <c:idx val="0"/>
            <c:spPr>
              <a:solidFill>
                <a:srgbClr val="00B0F0"/>
              </a:solidFill>
              <a:scene3d>
                <a:camera prst="orthographicFront"/>
                <a:lightRig rig="threePt" dir="t"/>
              </a:scene3d>
              <a:sp3d>
                <a:bevelT/>
              </a:sp3d>
            </c:spPr>
          </c:dPt>
          <c:dPt>
            <c:idx val="1"/>
            <c:spPr>
              <a:solidFill>
                <a:srgbClr val="FFFF00"/>
              </a:solidFill>
              <a:scene3d>
                <a:camera prst="orthographicFront"/>
                <a:lightRig rig="threePt" dir="t"/>
              </a:scene3d>
              <a:sp3d>
                <a:bevelT/>
              </a:sp3d>
            </c:spPr>
          </c:dPt>
          <c:dPt>
            <c:idx val="2"/>
            <c:spPr>
              <a:solidFill>
                <a:srgbClr val="92D050"/>
              </a:solidFill>
              <a:scene3d>
                <a:camera prst="orthographicFront"/>
                <a:lightRig rig="threePt" dir="t"/>
              </a:scene3d>
              <a:sp3d>
                <a:bevelT/>
              </a:sp3d>
            </c:spPr>
          </c:dPt>
          <c:dPt>
            <c:idx val="3"/>
            <c:spPr>
              <a:solidFill>
                <a:srgbClr val="FF0000"/>
              </a:solidFill>
              <a:scene3d>
                <a:camera prst="orthographicFront"/>
                <a:lightRig rig="threePt" dir="t"/>
              </a:scene3d>
              <a:sp3d>
                <a:bevelT/>
              </a:sp3d>
            </c:spPr>
          </c:dPt>
          <c:dPt>
            <c:idx val="4"/>
            <c:spPr>
              <a:solidFill>
                <a:srgbClr val="0070C0"/>
              </a:solidFill>
              <a:scene3d>
                <a:camera prst="orthographicFront"/>
                <a:lightRig rig="threePt" dir="t"/>
              </a:scene3d>
              <a:sp3d>
                <a:bevelT/>
              </a:sp3d>
            </c:spPr>
          </c:dPt>
          <c:dPt>
            <c:idx val="5"/>
            <c:spPr>
              <a:solidFill>
                <a:srgbClr val="FFC000"/>
              </a:solidFill>
              <a:scene3d>
                <a:camera prst="orthographicFront"/>
                <a:lightRig rig="threePt" dir="t"/>
              </a:scene3d>
              <a:sp3d>
                <a:bevelT/>
              </a:sp3d>
            </c:spPr>
          </c:dPt>
          <c:dPt>
            <c:idx val="6"/>
            <c:spPr>
              <a:solidFill>
                <a:srgbClr val="00B050"/>
              </a:solidFill>
              <a:scene3d>
                <a:camera prst="orthographicFront"/>
                <a:lightRig rig="threePt" dir="t"/>
              </a:scene3d>
              <a:sp3d>
                <a:bevelT/>
              </a:sp3d>
            </c:spPr>
          </c:dPt>
          <c:dPt>
            <c:idx val="7"/>
            <c:spPr>
              <a:solidFill>
                <a:schemeClr val="accent2">
                  <a:lumMod val="40000"/>
                  <a:lumOff val="60000"/>
                </a:schemeClr>
              </a:solidFill>
              <a:scene3d>
                <a:camera prst="orthographicFront"/>
                <a:lightRig rig="threePt" dir="t"/>
              </a:scene3d>
              <a:sp3d>
                <a:bevelT/>
              </a:sp3d>
            </c:spPr>
          </c:dPt>
          <c:dPt>
            <c:idx val="8"/>
            <c:spPr>
              <a:solidFill>
                <a:schemeClr val="accent5">
                  <a:lumMod val="20000"/>
                  <a:lumOff val="80000"/>
                </a:schemeClr>
              </a:solidFill>
              <a:scene3d>
                <a:camera prst="orthographicFront"/>
                <a:lightRig rig="threePt" dir="t"/>
              </a:scene3d>
              <a:sp3d>
                <a:bevelT/>
              </a:sp3d>
            </c:spPr>
          </c:dPt>
          <c:dPt>
            <c:idx val="9"/>
            <c:spPr>
              <a:solidFill>
                <a:schemeClr val="accent4">
                  <a:lumMod val="75000"/>
                </a:schemeClr>
              </a:solidFill>
              <a:scene3d>
                <a:camera prst="orthographicFront"/>
                <a:lightRig rig="threePt" dir="t"/>
              </a:scene3d>
              <a:sp3d>
                <a:bevelT/>
              </a:sp3d>
            </c:spPr>
          </c:dPt>
          <c:dPt>
            <c:idx val="10"/>
            <c:spPr>
              <a:solidFill>
                <a:schemeClr val="tx1">
                  <a:lumMod val="50000"/>
                  <a:lumOff val="50000"/>
                </a:schemeClr>
              </a:solidFill>
              <a:scene3d>
                <a:camera prst="orthographicFront"/>
                <a:lightRig rig="threePt" dir="t"/>
              </a:scene3d>
              <a:sp3d>
                <a:bevelT/>
              </a:sp3d>
            </c:spPr>
          </c:dPt>
          <c:dLbls>
            <c:dLbl>
              <c:idx val="0"/>
              <c:layout>
                <c:manualLayout>
                  <c:x val="2.1033409766856598E-2"/>
                  <c:y val="-1.676589380364208E-2"/>
                </c:manualLayout>
              </c:layout>
              <c:showVal val="1"/>
            </c:dLbl>
            <c:dLbl>
              <c:idx val="1"/>
              <c:layout>
                <c:manualLayout>
                  <c:x val="-4.3425616643688054E-2"/>
                  <c:y val="5.9920733139355913E-2"/>
                </c:manualLayout>
              </c:layout>
              <c:showVal val="1"/>
            </c:dLbl>
            <c:dLbl>
              <c:idx val="2"/>
              <c:layout>
                <c:manualLayout>
                  <c:x val="6.079613839203072E-2"/>
                  <c:y val="1.7672790224433573E-2"/>
                </c:manualLayout>
              </c:layout>
              <c:showVal val="1"/>
            </c:dLbl>
            <c:dLbl>
              <c:idx val="3"/>
              <c:layout>
                <c:manualLayout>
                  <c:x val="9.7733932340851228E-3"/>
                  <c:y val="1.5998398208919143E-2"/>
                </c:manualLayout>
              </c:layout>
              <c:showVal val="1"/>
            </c:dLbl>
            <c:dLbl>
              <c:idx val="4"/>
              <c:layout>
                <c:manualLayout>
                  <c:x val="-1.1188224456541862E-2"/>
                  <c:y val="1.4016902482002698E-2"/>
                </c:manualLayout>
              </c:layout>
              <c:showVal val="1"/>
            </c:dLbl>
            <c:dLbl>
              <c:idx val="5"/>
              <c:layout>
                <c:manualLayout>
                  <c:x val="-2.8380527163648483E-3"/>
                  <c:y val="5.7029528364640212E-3"/>
                </c:manualLayout>
              </c:layout>
              <c:showVal val="1"/>
            </c:dLbl>
            <c:dLbl>
              <c:idx val="6"/>
              <c:layout>
                <c:manualLayout>
                  <c:x val="-1.9320599168398494E-2"/>
                  <c:y val="-3.2265578086260613E-2"/>
                </c:manualLayout>
              </c:layout>
              <c:showVal val="1"/>
            </c:dLbl>
            <c:dLbl>
              <c:idx val="8"/>
              <c:layout>
                <c:manualLayout>
                  <c:x val="1.5355192774573314E-2"/>
                  <c:y val="-3.803919817629265E-2"/>
                </c:manualLayout>
              </c:layout>
              <c:showVal val="1"/>
            </c:dLbl>
            <c:dLbl>
              <c:idx val="9"/>
              <c:layout>
                <c:manualLayout>
                  <c:x val="1.4613585740018035E-2"/>
                  <c:y val="-1.1625817947091679E-2"/>
                </c:manualLayout>
              </c:layout>
              <c:showVal val="1"/>
            </c:dLbl>
            <c:dLbl>
              <c:idx val="10"/>
              <c:layout>
                <c:manualLayout>
                  <c:x val="2.8583458850655941E-2"/>
                  <c:y val="-1.3850781699361195E-2"/>
                </c:manualLayout>
              </c:layout>
              <c:showVal val="1"/>
            </c:dLbl>
            <c:txPr>
              <a:bodyPr/>
              <a:lstStyle/>
              <a:p>
                <a:pPr>
                  <a:defRPr>
                    <a:latin typeface="Times New Roman" pitchFamily="18" charset="0"/>
                    <a:cs typeface="Times New Roman" pitchFamily="18" charset="0"/>
                  </a:defRPr>
                </a:pPr>
                <a:endParaRPr lang="ru-RU"/>
              </a:p>
            </c:txPr>
            <c:showVal val="1"/>
            <c:showLeaderLines val="1"/>
          </c:dLbls>
          <c:cat>
            <c:strRef>
              <c:f>'Для Сергея'!$B$6:$B$46</c:f>
              <c:strCache>
                <c:ptCount val="11"/>
                <c:pt idx="0">
                  <c:v>Поддержка детей-сирот </c:v>
                </c:pt>
                <c:pt idx="1">
                  <c:v>Поддержка семей с детьми</c:v>
                </c:pt>
                <c:pt idx="2">
                  <c:v>Поддержка ветеранов труда РА</c:v>
                </c:pt>
                <c:pt idx="3">
                  <c:v>Поддержка реабилитированных лиц и лиц, признанных пострадавшими от политических репрессий</c:v>
                </c:pt>
                <c:pt idx="4">
                  <c:v>Поддержка ветеранов труда и тружеников тыла</c:v>
                </c:pt>
                <c:pt idx="5">
                  <c:v>Поддержка специалистов в сельской местности</c:v>
                </c:pt>
                <c:pt idx="6">
                  <c:v>Поддержка безработных граждан</c:v>
                </c:pt>
                <c:pt idx="7">
                  <c:v>Обеспечение жильем ветеранов, инвалидов, молодых семей и специалистов на селе</c:v>
                </c:pt>
                <c:pt idx="8">
                  <c:v>ЖКУ отдельным категориям граждан </c:v>
                </c:pt>
                <c:pt idx="9">
                  <c:v>Обеспечение лекарственными препаратами отдельных категорий граждан</c:v>
                </c:pt>
                <c:pt idx="10">
                  <c:v>Поддержка других категорий граждан</c:v>
                </c:pt>
              </c:strCache>
            </c:strRef>
          </c:cat>
          <c:val>
            <c:numRef>
              <c:f>'Для Сергея'!$C$6:$C$46</c:f>
              <c:numCache>
                <c:formatCode>_-* #,##0.0_р_._-;\-* #,##0.0_р_._-;_-* "-"??_р_._-;_-@_-</c:formatCode>
                <c:ptCount val="11"/>
                <c:pt idx="0" formatCode="_-* #,##0.0\ _₽_-;\-* #,##0.0\ _₽_-;_-* &quot;-&quot;?\ _₽_-;_-@_-">
                  <c:v>402338</c:v>
                </c:pt>
                <c:pt idx="1">
                  <c:v>685357</c:v>
                </c:pt>
                <c:pt idx="2">
                  <c:v>38429.800000000003</c:v>
                </c:pt>
                <c:pt idx="3">
                  <c:v>4767.8</c:v>
                </c:pt>
                <c:pt idx="4">
                  <c:v>117507.1</c:v>
                </c:pt>
                <c:pt idx="5">
                  <c:v>200206</c:v>
                </c:pt>
                <c:pt idx="6">
                  <c:v>190868.9</c:v>
                </c:pt>
                <c:pt idx="7">
                  <c:v>72289.600000000006</c:v>
                </c:pt>
                <c:pt idx="8">
                  <c:v>279039.2</c:v>
                </c:pt>
                <c:pt idx="9">
                  <c:v>110706.5</c:v>
                </c:pt>
                <c:pt idx="10">
                  <c:v>68466.3</c:v>
                </c:pt>
              </c:numCache>
            </c:numRef>
          </c:val>
        </c:ser>
      </c:pie3DChart>
    </c:plotArea>
    <c:legend>
      <c:legendPos val="r"/>
      <c:layout/>
      <c:txPr>
        <a:bodyPr/>
        <a:lstStyle/>
        <a:p>
          <a:pPr>
            <a:defRPr>
              <a:latin typeface="Times New Roman" pitchFamily="18" charset="0"/>
              <a:cs typeface="Times New Roman" pitchFamily="18" charset="0"/>
            </a:defRPr>
          </a:pPr>
          <a:endParaRPr lang="ru-RU"/>
        </a:p>
      </c:txPr>
    </c:legend>
    <c:plotVisOnly val="1"/>
    <c:dispBlanksAs val="zero"/>
  </c:chart>
  <c:externalData r:id="rId1"/>
</c:chartSpace>
</file>

<file path=ppt/charts/chart12.xml><?xml version="1.0" encoding="utf-8"?>
<c:chartSpace xmlns:c="http://schemas.openxmlformats.org/drawingml/2006/chart" xmlns:a="http://schemas.openxmlformats.org/drawingml/2006/main" xmlns:r="http://schemas.openxmlformats.org/officeDocument/2006/relationships">
  <c:lang val="ru-RU"/>
  <c:chart>
    <c:autoTitleDeleted val="1"/>
    <c:view3D>
      <c:rotX val="50"/>
      <c:perspective val="30"/>
    </c:view3D>
    <c:plotArea>
      <c:layout>
        <c:manualLayout>
          <c:layoutTarget val="inner"/>
          <c:xMode val="edge"/>
          <c:yMode val="edge"/>
          <c:x val="7.704596608607274E-2"/>
          <c:y val="0.32401778378485252"/>
          <c:w val="0.4616652007434251"/>
          <c:h val="0.65342440208964259"/>
        </c:manualLayout>
      </c:layout>
      <c:pie3DChart>
        <c:varyColors val="1"/>
      </c:pie3DChart>
    </c:plotArea>
    <c:legend>
      <c:legendPos val="r"/>
      <c:layout>
        <c:manualLayout>
          <c:xMode val="edge"/>
          <c:yMode val="edge"/>
          <c:x val="0.60604569018567933"/>
          <c:y val="6.7141294838148208E-2"/>
          <c:w val="0.34083902935665233"/>
          <c:h val="0.74657055047853016"/>
        </c:manualLayout>
      </c:layout>
    </c:legend>
    <c:plotVisOnly val="1"/>
    <c:dispBlanksAs val="zero"/>
  </c:chart>
  <c:txPr>
    <a:bodyPr/>
    <a:lstStyle/>
    <a:p>
      <a:pPr>
        <a:defRPr sz="800">
          <a:solidFill>
            <a:schemeClr val="accent1"/>
          </a:solidFill>
        </a:defRPr>
      </a:pPr>
      <a:endParaRPr lang="ru-RU"/>
    </a:p>
  </c:txPr>
  <c:externalData r:id="rId1"/>
</c:chartSpace>
</file>

<file path=ppt/charts/chart13.xml><?xml version="1.0" encoding="utf-8"?>
<c:chartSpace xmlns:c="http://schemas.openxmlformats.org/drawingml/2006/chart" xmlns:a="http://schemas.openxmlformats.org/drawingml/2006/main" xmlns:r="http://schemas.openxmlformats.org/officeDocument/2006/relationships">
  <c:date1904 val="1"/>
  <c:lang val="ru-RU"/>
  <c:chart>
    <c:view3D>
      <c:rotX val="30"/>
      <c:perspective val="30"/>
    </c:view3D>
    <c:plotArea>
      <c:layout>
        <c:manualLayout>
          <c:layoutTarget val="inner"/>
          <c:xMode val="edge"/>
          <c:yMode val="edge"/>
          <c:x val="4.7925579356321184E-2"/>
          <c:y val="0.22658734846359441"/>
          <c:w val="0.51737218636150628"/>
          <c:h val="0.77185963409772662"/>
        </c:manualLayout>
      </c:layout>
      <c:pie3DChart>
        <c:varyColors val="1"/>
        <c:ser>
          <c:idx val="0"/>
          <c:order val="0"/>
          <c:explosion val="16"/>
          <c:dPt>
            <c:idx val="1"/>
            <c:spPr>
              <a:solidFill>
                <a:schemeClr val="accent4">
                  <a:lumMod val="40000"/>
                  <a:lumOff val="60000"/>
                </a:schemeClr>
              </a:solidFill>
            </c:spPr>
          </c:dPt>
          <c:dPt>
            <c:idx val="4"/>
            <c:spPr>
              <a:solidFill>
                <a:srgbClr val="FF0000"/>
              </a:solidFill>
            </c:spPr>
          </c:dPt>
          <c:dLbls>
            <c:numFmt formatCode="0.0%" sourceLinked="0"/>
            <c:showVal val="1"/>
            <c:showPercent val="1"/>
            <c:showLeaderLines val="1"/>
          </c:dLbls>
          <c:cat>
            <c:strRef>
              <c:f>Образование!$D$8:$D$14</c:f>
              <c:strCache>
                <c:ptCount val="7"/>
                <c:pt idx="0">
                  <c:v>Развитие дошкольного образования</c:v>
                </c:pt>
                <c:pt idx="1">
                  <c:v>Развитие общего образования</c:v>
                </c:pt>
                <c:pt idx="2">
                  <c:v>Развитие профессионального образования</c:v>
                </c:pt>
                <c:pt idx="3">
                  <c:v>Развитие дополнительного образования детей</c:v>
                </c:pt>
                <c:pt idx="4">
                  <c:v>Развитие молодежной политики Республики Алтай</c:v>
                </c:pt>
                <c:pt idx="5">
                  <c:v>Развитие науки в Республике Алтай</c:v>
                </c:pt>
                <c:pt idx="6">
                  <c:v>Создание условий по обеспечению реализации ГП</c:v>
                </c:pt>
              </c:strCache>
            </c:strRef>
          </c:cat>
          <c:val>
            <c:numRef>
              <c:f>Образование!$E$8:$E$14</c:f>
              <c:numCache>
                <c:formatCode>#,##0.0</c:formatCode>
                <c:ptCount val="7"/>
                <c:pt idx="0">
                  <c:v>1214609.6000000001</c:v>
                </c:pt>
                <c:pt idx="1">
                  <c:v>3781410.2</c:v>
                </c:pt>
                <c:pt idx="2">
                  <c:v>392830</c:v>
                </c:pt>
                <c:pt idx="3">
                  <c:v>184708.4</c:v>
                </c:pt>
                <c:pt idx="4">
                  <c:v>16019.4</c:v>
                </c:pt>
                <c:pt idx="5">
                  <c:v>22606.799999999996</c:v>
                </c:pt>
                <c:pt idx="6">
                  <c:v>52791.4</c:v>
                </c:pt>
              </c:numCache>
            </c:numRef>
          </c:val>
        </c:ser>
        <c:ser>
          <c:idx val="1"/>
          <c:order val="1"/>
          <c:explosion val="25"/>
          <c:cat>
            <c:strRef>
              <c:f>Образование!$D$8:$D$14</c:f>
              <c:strCache>
                <c:ptCount val="7"/>
                <c:pt idx="0">
                  <c:v>Развитие дошкольного образования</c:v>
                </c:pt>
                <c:pt idx="1">
                  <c:v>Развитие общего образования</c:v>
                </c:pt>
                <c:pt idx="2">
                  <c:v>Развитие профессионального образования</c:v>
                </c:pt>
                <c:pt idx="3">
                  <c:v>Развитие дополнительного образования детей</c:v>
                </c:pt>
                <c:pt idx="4">
                  <c:v>Развитие молодежной политики Республики Алтай</c:v>
                </c:pt>
                <c:pt idx="5">
                  <c:v>Развитие науки в Республике Алтай</c:v>
                </c:pt>
                <c:pt idx="6">
                  <c:v>Создание условий по обеспечению реализации ГП</c:v>
                </c:pt>
              </c:strCache>
            </c:strRef>
          </c:cat>
          <c:val>
            <c:numRef>
              <c:f>Образование!$F$8:$F$14</c:f>
              <c:numCache>
                <c:formatCode>0.0</c:formatCode>
                <c:ptCount val="7"/>
                <c:pt idx="0">
                  <c:v>21.440684706896711</c:v>
                </c:pt>
                <c:pt idx="1">
                  <c:v>66.750685854650669</c:v>
                </c:pt>
                <c:pt idx="2">
                  <c:v>6.9343632500601444</c:v>
                </c:pt>
                <c:pt idx="3">
                  <c:v>3.2605329046595402</c:v>
                </c:pt>
                <c:pt idx="4">
                  <c:v>0.28277967224502532</c:v>
                </c:pt>
                <c:pt idx="5">
                  <c:v>0.39906260499824392</c:v>
                </c:pt>
                <c:pt idx="6">
                  <c:v>0.93189100648938705</c:v>
                </c:pt>
              </c:numCache>
            </c:numRef>
          </c:val>
        </c:ser>
      </c:pie3DChart>
    </c:plotArea>
    <c:legend>
      <c:legendPos val="r"/>
      <c:layout/>
      <c:txPr>
        <a:bodyPr/>
        <a:lstStyle/>
        <a:p>
          <a:pPr>
            <a:defRPr sz="900"/>
          </a:pPr>
          <a:endParaRPr lang="ru-RU"/>
        </a:p>
      </c:txPr>
    </c:legend>
    <c:plotVisOnly val="1"/>
    <c:dispBlanksAs val="zero"/>
  </c:chart>
  <c:externalData r:id="rId1"/>
</c:chartSpace>
</file>

<file path=ppt/charts/chart14.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60"/>
      <c:perspective val="110"/>
    </c:view3D>
    <c:plotArea>
      <c:layout>
        <c:manualLayout>
          <c:layoutTarget val="inner"/>
          <c:xMode val="edge"/>
          <c:yMode val="edge"/>
          <c:x val="0.11819180624832566"/>
          <c:y val="8.4715124245454243E-2"/>
          <c:w val="0.67248434091517961"/>
          <c:h val="0.3923548838488865"/>
        </c:manualLayout>
      </c:layout>
      <c:pie3DChart>
        <c:varyColors val="1"/>
        <c:ser>
          <c:idx val="0"/>
          <c:order val="0"/>
          <c:tx>
            <c:strRef>
              <c:f>Лист1!$B$1</c:f>
              <c:strCache>
                <c:ptCount val="1"/>
                <c:pt idx="0">
                  <c:v>тыс. руб.</c:v>
                </c:pt>
              </c:strCache>
            </c:strRef>
          </c:tx>
          <c:explosion val="25"/>
          <c:dPt>
            <c:idx val="0"/>
            <c:spPr>
              <a:solidFill>
                <a:srgbClr val="FFFF00"/>
              </a:solidFill>
            </c:spPr>
          </c:dPt>
          <c:dPt>
            <c:idx val="1"/>
            <c:spPr>
              <a:solidFill>
                <a:schemeClr val="accent6">
                  <a:lumMod val="75000"/>
                </a:schemeClr>
              </a:solidFill>
            </c:spPr>
          </c:dPt>
          <c:dPt>
            <c:idx val="2"/>
            <c:spPr>
              <a:solidFill>
                <a:srgbClr val="FF9999"/>
              </a:solidFill>
            </c:spPr>
          </c:dPt>
          <c:dPt>
            <c:idx val="3"/>
            <c:spPr>
              <a:scene3d>
                <a:camera prst="orthographicFront"/>
                <a:lightRig rig="threePt" dir="t"/>
              </a:scene3d>
              <a:sp3d>
                <a:bevelT/>
              </a:sp3d>
            </c:spPr>
          </c:dPt>
          <c:dLbls>
            <c:dLbl>
              <c:idx val="0"/>
              <c:layout>
                <c:manualLayout>
                  <c:x val="-7.5037667796700583E-2"/>
                  <c:y val="1.0080559831976371E-2"/>
                </c:manualLayout>
              </c:layout>
              <c:showVal val="1"/>
              <c:showPercent val="1"/>
            </c:dLbl>
            <c:txPr>
              <a:bodyPr/>
              <a:lstStyle/>
              <a:p>
                <a:pPr>
                  <a:defRPr sz="900">
                    <a:latin typeface="Times New Roman" pitchFamily="18" charset="0"/>
                    <a:cs typeface="Times New Roman" pitchFamily="18" charset="0"/>
                  </a:defRPr>
                </a:pPr>
                <a:endParaRPr lang="ru-RU"/>
              </a:p>
            </c:txPr>
            <c:showVal val="1"/>
            <c:showPercent val="1"/>
          </c:dLbls>
          <c:cat>
            <c:strRef>
              <c:f>Лист1!$A$2:$A$5</c:f>
              <c:strCache>
                <c:ptCount val="4"/>
                <c:pt idx="0">
                  <c:v>Библиотечное и архивное дело</c:v>
                </c:pt>
                <c:pt idx="1">
                  <c:v>Государственная охрана, сохранение и популяризация историко-культурного наследия</c:v>
                </c:pt>
                <c:pt idx="2">
                  <c:v>Культурно-досуговая деятельность</c:v>
                </c:pt>
                <c:pt idx="3">
                  <c:v>Создание условий для реализации ГП</c:v>
                </c:pt>
              </c:strCache>
            </c:strRef>
          </c:cat>
          <c:val>
            <c:numRef>
              <c:f>Лист1!$B$2:$B$5</c:f>
              <c:numCache>
                <c:formatCode>General</c:formatCode>
                <c:ptCount val="4"/>
                <c:pt idx="0">
                  <c:v>57066.6</c:v>
                </c:pt>
                <c:pt idx="1">
                  <c:v>83597.3</c:v>
                </c:pt>
                <c:pt idx="2">
                  <c:v>195921</c:v>
                </c:pt>
                <c:pt idx="3">
                  <c:v>52191.7</c:v>
                </c:pt>
              </c:numCache>
            </c:numRef>
          </c:val>
        </c:ser>
        <c:ser>
          <c:idx val="1"/>
          <c:order val="1"/>
          <c:tx>
            <c:strRef>
              <c:f>Лист1!$C$1</c:f>
              <c:strCache>
                <c:ptCount val="1"/>
                <c:pt idx="0">
                  <c:v>% в ГП</c:v>
                </c:pt>
              </c:strCache>
            </c:strRef>
          </c:tx>
          <c:explosion val="25"/>
          <c:cat>
            <c:strRef>
              <c:f>Лист1!$A$2:$A$5</c:f>
              <c:strCache>
                <c:ptCount val="4"/>
                <c:pt idx="0">
                  <c:v>Библиотечное и архивное дело</c:v>
                </c:pt>
                <c:pt idx="1">
                  <c:v>Государственная охрана, сохранение и популяризация историко-культурного наследия</c:v>
                </c:pt>
                <c:pt idx="2">
                  <c:v>Культурно-досуговая деятельность</c:v>
                </c:pt>
                <c:pt idx="3">
                  <c:v>Создание условий для реализации ГП</c:v>
                </c:pt>
              </c:strCache>
            </c:strRef>
          </c:cat>
          <c:val>
            <c:numRef>
              <c:f>Лист1!$C$2:$C$5</c:f>
              <c:numCache>
                <c:formatCode>0.00</c:formatCode>
                <c:ptCount val="4"/>
                <c:pt idx="0">
                  <c:v>14.678506885445291</c:v>
                </c:pt>
                <c:pt idx="1">
                  <c:v>21.502657310136463</c:v>
                </c:pt>
                <c:pt idx="2">
                  <c:v>50.394236690171169</c:v>
                </c:pt>
                <c:pt idx="3">
                  <c:v>13.424599114247124</c:v>
                </c:pt>
              </c:numCache>
            </c:numRef>
          </c:val>
        </c:ser>
      </c:pie3DChart>
      <c:spPr>
        <a:scene3d>
          <a:camera prst="orthographicFront"/>
          <a:lightRig rig="threePt" dir="t"/>
        </a:scene3d>
        <a:sp3d>
          <a:bevelT/>
        </a:sp3d>
      </c:spPr>
    </c:plotArea>
    <c:legend>
      <c:legendPos val="b"/>
      <c:layout>
        <c:manualLayout>
          <c:xMode val="edge"/>
          <c:yMode val="edge"/>
          <c:x val="8.2059545119687313E-2"/>
          <c:y val="0.47436395956004962"/>
          <c:w val="0.82797942271601621"/>
          <c:h val="0.50044042725411464"/>
        </c:manualLayout>
      </c:layout>
      <c:txPr>
        <a:bodyPr/>
        <a:lstStyle/>
        <a:p>
          <a:pPr>
            <a:defRPr sz="900">
              <a:latin typeface="Times New Roman" pitchFamily="18" charset="0"/>
              <a:cs typeface="Times New Roman" pitchFamily="18" charset="0"/>
            </a:defRPr>
          </a:pPr>
          <a:endParaRPr lang="ru-RU"/>
        </a:p>
      </c:txPr>
    </c:legend>
    <c:plotVisOnly val="1"/>
    <c:dispBlanksAs val="zero"/>
  </c:chart>
  <c:spPr>
    <a:scene3d>
      <a:camera prst="orthographicFront"/>
      <a:lightRig rig="threePt" dir="t"/>
    </a:scene3d>
    <a:sp3d>
      <a:bevelT/>
    </a:sp3d>
  </c:spPr>
  <c:txPr>
    <a:bodyPr/>
    <a:lstStyle/>
    <a:p>
      <a:pPr>
        <a:defRPr sz="1800"/>
      </a:pPr>
      <a:endParaRPr lang="ru-RU"/>
    </a:p>
  </c:txPr>
  <c:externalData r:id="rId1"/>
</c:chartSpace>
</file>

<file path=ppt/charts/chart15.xml><?xml version="1.0" encoding="utf-8"?>
<c:chartSpace xmlns:c="http://schemas.openxmlformats.org/drawingml/2006/chart" xmlns:a="http://schemas.openxmlformats.org/drawingml/2006/main" xmlns:r="http://schemas.openxmlformats.org/officeDocument/2006/relationships">
  <c:lang val="ru-RU"/>
  <c:chart>
    <c:autoTitleDeleted val="1"/>
    <c:plotArea>
      <c:layout/>
      <c:barChart>
        <c:barDir val="col"/>
        <c:grouping val="clustered"/>
        <c:ser>
          <c:idx val="0"/>
          <c:order val="0"/>
          <c:tx>
            <c:strRef>
              <c:f>закон!$C$3</c:f>
              <c:strCache>
                <c:ptCount val="1"/>
                <c:pt idx="0">
                  <c:v>тыс.руб</c:v>
                </c:pt>
              </c:strCache>
            </c:strRef>
          </c:tx>
          <c:spPr>
            <a:scene3d>
              <a:camera prst="orthographicFront"/>
              <a:lightRig rig="threePt" dir="t"/>
            </a:scene3d>
            <a:sp3d>
              <a:bevelT/>
            </a:sp3d>
          </c:spPr>
          <c:dPt>
            <c:idx val="1"/>
            <c:spPr>
              <a:solidFill>
                <a:srgbClr val="00B050"/>
              </a:solidFill>
              <a:scene3d>
                <a:camera prst="orthographicFront"/>
                <a:lightRig rig="threePt" dir="t"/>
              </a:scene3d>
              <a:sp3d>
                <a:bevelT/>
              </a:sp3d>
            </c:spPr>
          </c:dPt>
          <c:dPt>
            <c:idx val="2"/>
            <c:spPr>
              <a:solidFill>
                <a:srgbClr val="FF0000"/>
              </a:solidFill>
              <a:scene3d>
                <a:camera prst="orthographicFront"/>
                <a:lightRig rig="threePt" dir="t"/>
              </a:scene3d>
              <a:sp3d>
                <a:bevelT/>
              </a:sp3d>
            </c:spPr>
          </c:dPt>
          <c:dPt>
            <c:idx val="3"/>
            <c:spPr>
              <a:solidFill>
                <a:srgbClr val="FFFF00"/>
              </a:solidFill>
              <a:scene3d>
                <a:camera prst="orthographicFront"/>
                <a:lightRig rig="threePt" dir="t"/>
              </a:scene3d>
              <a:sp3d>
                <a:bevelT/>
              </a:sp3d>
            </c:spPr>
          </c:dPt>
          <c:cat>
            <c:strRef>
              <c:f>закон!$B$4:$B$7</c:f>
              <c:strCache>
                <c:ptCount val="4"/>
                <c:pt idx="0">
                  <c:v>Профилактика заболеваний и формирование здорового образа  жизни</c:v>
                </c:pt>
                <c:pt idx="1">
                  <c:v>Совершенствование сети организаций здравоохранения Республики Алтай</c:v>
                </c:pt>
                <c:pt idx="2">
                  <c:v>Создание условий для реализации ГП</c:v>
                </c:pt>
                <c:pt idx="3">
                  <c:v>Улучшение качества оказания медицинской помощи населению</c:v>
                </c:pt>
              </c:strCache>
            </c:strRef>
          </c:cat>
          <c:val>
            <c:numRef>
              <c:f>закон!$C$4:$C$7</c:f>
              <c:numCache>
                <c:formatCode>General</c:formatCode>
                <c:ptCount val="4"/>
                <c:pt idx="0">
                  <c:v>1585967.1</c:v>
                </c:pt>
                <c:pt idx="1">
                  <c:v>257876.8</c:v>
                </c:pt>
                <c:pt idx="2">
                  <c:v>18029.7</c:v>
                </c:pt>
                <c:pt idx="3">
                  <c:v>961142.3</c:v>
                </c:pt>
              </c:numCache>
            </c:numRef>
          </c:val>
        </c:ser>
        <c:ser>
          <c:idx val="1"/>
          <c:order val="1"/>
          <c:tx>
            <c:strRef>
              <c:f>закон!$D$3</c:f>
              <c:strCache>
                <c:ptCount val="1"/>
                <c:pt idx="0">
                  <c:v>% в ГП</c:v>
                </c:pt>
              </c:strCache>
            </c:strRef>
          </c:tx>
          <c:cat>
            <c:strRef>
              <c:f>закон!$B$4:$B$7</c:f>
              <c:strCache>
                <c:ptCount val="4"/>
                <c:pt idx="0">
                  <c:v>Профилактика заболеваний и формирование здорового образа  жизни</c:v>
                </c:pt>
                <c:pt idx="1">
                  <c:v>Совершенствование сети организаций здравоохранения Республики Алтай</c:v>
                </c:pt>
                <c:pt idx="2">
                  <c:v>Создание условий для реализации ГП</c:v>
                </c:pt>
                <c:pt idx="3">
                  <c:v>Улучшение качества оказания медицинской помощи населению</c:v>
                </c:pt>
              </c:strCache>
            </c:strRef>
          </c:cat>
          <c:val>
            <c:numRef>
              <c:f>закон!$D$4:$D$7</c:f>
              <c:numCache>
                <c:formatCode>0.00</c:formatCode>
                <c:ptCount val="4"/>
                <c:pt idx="0">
                  <c:v>56.179885490549296</c:v>
                </c:pt>
                <c:pt idx="1">
                  <c:v>9.1347980009605667</c:v>
                </c:pt>
                <c:pt idx="2">
                  <c:v>0.63866802875605477</c:v>
                </c:pt>
                <c:pt idx="3">
                  <c:v>34.046648479733868</c:v>
                </c:pt>
              </c:numCache>
            </c:numRef>
          </c:val>
        </c:ser>
        <c:axId val="117683328"/>
        <c:axId val="117684864"/>
      </c:barChart>
      <c:catAx>
        <c:axId val="117683328"/>
        <c:scaling>
          <c:orientation val="minMax"/>
        </c:scaling>
        <c:axPos val="b"/>
        <c:majorTickMark val="none"/>
        <c:tickLblPos val="nextTo"/>
        <c:crossAx val="117684864"/>
        <c:crosses val="autoZero"/>
        <c:auto val="1"/>
        <c:lblAlgn val="ctr"/>
        <c:lblOffset val="100"/>
      </c:catAx>
      <c:valAx>
        <c:axId val="117684864"/>
        <c:scaling>
          <c:orientation val="minMax"/>
        </c:scaling>
        <c:delete val="1"/>
        <c:axPos val="l"/>
        <c:majorGridlines/>
        <c:numFmt formatCode="General" sourceLinked="1"/>
        <c:majorTickMark val="none"/>
        <c:tickLblPos val="none"/>
        <c:crossAx val="117683328"/>
        <c:crosses val="autoZero"/>
        <c:crossBetween val="between"/>
      </c:valAx>
      <c:dTable>
        <c:showHorzBorder val="1"/>
        <c:showVertBorder val="1"/>
        <c:showOutline val="1"/>
        <c:showKeys val="1"/>
      </c:dTable>
      <c:spPr>
        <a:noFill/>
        <a:ln w="25400">
          <a:noFill/>
        </a:ln>
      </c:spPr>
    </c:plotArea>
    <c:plotVisOnly val="1"/>
    <c:dispBlanksAs val="gap"/>
  </c:chart>
  <c:txPr>
    <a:bodyPr/>
    <a:lstStyle/>
    <a:p>
      <a:pPr>
        <a:defRPr sz="800">
          <a:latin typeface="Times New Roman" pitchFamily="18" charset="0"/>
          <a:cs typeface="Times New Roman" pitchFamily="18" charset="0"/>
        </a:defRPr>
      </a:pPr>
      <a:endParaRPr lang="ru-RU"/>
    </a:p>
  </c:txPr>
  <c:externalData r:id="rId1"/>
</c:chartSpace>
</file>

<file path=ppt/charts/chart16.xml><?xml version="1.0" encoding="utf-8"?>
<c:chartSpace xmlns:c="http://schemas.openxmlformats.org/drawingml/2006/chart" xmlns:a="http://schemas.openxmlformats.org/drawingml/2006/main" xmlns:r="http://schemas.openxmlformats.org/officeDocument/2006/relationships">
  <c:lang val="ru-RU"/>
  <c:chart>
    <c:view3D>
      <c:rotX val="50"/>
      <c:perspective val="30"/>
    </c:view3D>
    <c:plotArea>
      <c:layout>
        <c:manualLayout>
          <c:layoutTarget val="inner"/>
          <c:xMode val="edge"/>
          <c:yMode val="edge"/>
          <c:x val="0.44573595560287171"/>
          <c:y val="1.8896709889377417E-2"/>
          <c:w val="0.46821628640272589"/>
          <c:h val="0.63955790626438525"/>
        </c:manualLayout>
      </c:layout>
      <c:pie3DChart>
        <c:varyColors val="1"/>
        <c:ser>
          <c:idx val="0"/>
          <c:order val="0"/>
          <c:explosion val="26"/>
          <c:dPt>
            <c:idx val="0"/>
            <c:spPr>
              <a:solidFill>
                <a:srgbClr val="00B0F0"/>
              </a:solidFill>
            </c:spPr>
          </c:dPt>
          <c:dPt>
            <c:idx val="1"/>
            <c:spPr>
              <a:solidFill>
                <a:srgbClr val="00B050"/>
              </a:solidFill>
            </c:spPr>
          </c:dPt>
          <c:dPt>
            <c:idx val="2"/>
            <c:spPr>
              <a:solidFill>
                <a:srgbClr val="9F5FCF"/>
              </a:solidFill>
            </c:spPr>
          </c:dPt>
          <c:dPt>
            <c:idx val="3"/>
            <c:spPr>
              <a:solidFill>
                <a:srgbClr val="FFFF00"/>
              </a:solidFill>
            </c:spPr>
          </c:dPt>
          <c:dPt>
            <c:idx val="4"/>
            <c:spPr>
              <a:solidFill>
                <a:srgbClr val="FF0000"/>
              </a:solidFill>
            </c:spPr>
          </c:dPt>
          <c:dPt>
            <c:idx val="5"/>
            <c:spPr>
              <a:solidFill>
                <a:srgbClr val="FFC000"/>
              </a:solidFill>
            </c:spPr>
          </c:dPt>
          <c:dPt>
            <c:idx val="6"/>
            <c:spPr>
              <a:solidFill>
                <a:schemeClr val="accent3">
                  <a:lumMod val="60000"/>
                  <a:lumOff val="40000"/>
                </a:schemeClr>
              </a:solidFill>
            </c:spPr>
          </c:dPt>
          <c:dLbls>
            <c:numFmt formatCode="0.0%" sourceLinked="0"/>
            <c:txPr>
              <a:bodyPr/>
              <a:lstStyle/>
              <a:p>
                <a:pPr>
                  <a:defRPr sz="800" baseline="0"/>
                </a:pPr>
                <a:endParaRPr lang="ru-RU"/>
              </a:p>
            </c:txPr>
            <c:showVal val="1"/>
            <c:showPercent val="1"/>
          </c:dLbls>
          <c:cat>
            <c:strRef>
              <c:f>МСХ!$B$4:$B$10</c:f>
              <c:strCache>
                <c:ptCount val="7"/>
                <c:pt idx="0">
                  <c:v>Развитие отраслей агропромышленного комплекса</c:v>
                </c:pt>
                <c:pt idx="1">
                  <c:v>Обеспечение общих условий функционирования отраслей агропромышленного комплекса</c:v>
                </c:pt>
                <c:pt idx="2">
                  <c:v>Техническая и технологическая модернизация, инновационное развитие подотраслей сельского хозяйства и смежных отраслей</c:v>
                </c:pt>
                <c:pt idx="3">
                  <c:v>Устойчивое развитие сельских территорий</c:v>
                </c:pt>
                <c:pt idx="4">
                  <c:v>Развитие мелиорации земель сельскохозяйственного назначения</c:v>
                </c:pt>
                <c:pt idx="5">
                  <c:v>Обеспечение условий реализации ГП</c:v>
                </c:pt>
                <c:pt idx="6">
                  <c:v>Развитие сельскохозяйственной потребительской кооперации</c:v>
                </c:pt>
              </c:strCache>
            </c:strRef>
          </c:cat>
          <c:val>
            <c:numRef>
              <c:f>МСХ!$C$4:$C$10</c:f>
              <c:numCache>
                <c:formatCode>#,##0.0</c:formatCode>
                <c:ptCount val="7"/>
                <c:pt idx="0">
                  <c:v>351770.6</c:v>
                </c:pt>
                <c:pt idx="1">
                  <c:v>148798.6</c:v>
                </c:pt>
                <c:pt idx="2">
                  <c:v>43451.3</c:v>
                </c:pt>
                <c:pt idx="3">
                  <c:v>132190.70000000001</c:v>
                </c:pt>
                <c:pt idx="4">
                  <c:v>15399.1</c:v>
                </c:pt>
                <c:pt idx="5">
                  <c:v>46777.1</c:v>
                </c:pt>
                <c:pt idx="6">
                  <c:v>41953.599999999999</c:v>
                </c:pt>
              </c:numCache>
            </c:numRef>
          </c:val>
        </c:ser>
        <c:ser>
          <c:idx val="1"/>
          <c:order val="1"/>
          <c:explosion val="25"/>
          <c:cat>
            <c:strRef>
              <c:f>МСХ!$B$4:$B$10</c:f>
              <c:strCache>
                <c:ptCount val="7"/>
                <c:pt idx="0">
                  <c:v>Развитие отраслей агропромышленного комплекса</c:v>
                </c:pt>
                <c:pt idx="1">
                  <c:v>Обеспечение общих условий функционирования отраслей агропромышленного комплекса</c:v>
                </c:pt>
                <c:pt idx="2">
                  <c:v>Техническая и технологическая модернизация, инновационное развитие подотраслей сельского хозяйства и смежных отраслей</c:v>
                </c:pt>
                <c:pt idx="3">
                  <c:v>Устойчивое развитие сельских территорий</c:v>
                </c:pt>
                <c:pt idx="4">
                  <c:v>Развитие мелиорации земель сельскохозяйственного назначения</c:v>
                </c:pt>
                <c:pt idx="5">
                  <c:v>Обеспечение условий реализации ГП</c:v>
                </c:pt>
                <c:pt idx="6">
                  <c:v>Развитие сельскохозяйственной потребительской кооперации</c:v>
                </c:pt>
              </c:strCache>
            </c:strRef>
          </c:cat>
          <c:val>
            <c:numRef>
              <c:f>МСХ!$D$4:$D$10</c:f>
              <c:numCache>
                <c:formatCode>0.0</c:formatCode>
                <c:ptCount val="7"/>
                <c:pt idx="0">
                  <c:v>45.079087219561707</c:v>
                </c:pt>
                <c:pt idx="1">
                  <c:v>19.068407273230509</c:v>
                </c:pt>
                <c:pt idx="2">
                  <c:v>5.5682451646139333</c:v>
                </c:pt>
                <c:pt idx="3">
                  <c:v>16.940119768152627</c:v>
                </c:pt>
                <c:pt idx="4">
                  <c:v>1.9733808681076621</c:v>
                </c:pt>
                <c:pt idx="5">
                  <c:v>5.9944434548485894</c:v>
                </c:pt>
                <c:pt idx="6">
                  <c:v>5.3763162514849281</c:v>
                </c:pt>
              </c:numCache>
            </c:numRef>
          </c:val>
        </c:ser>
      </c:pie3DChart>
    </c:plotArea>
    <c:legend>
      <c:legendPos val="b"/>
      <c:layout>
        <c:manualLayout>
          <c:xMode val="edge"/>
          <c:yMode val="edge"/>
          <c:x val="0.27272070389375458"/>
          <c:y val="0.60806338978208596"/>
          <c:w val="0.69435054240079763"/>
          <c:h val="0.38878715856968282"/>
        </c:manualLayout>
      </c:layout>
      <c:txPr>
        <a:bodyPr/>
        <a:lstStyle/>
        <a:p>
          <a:pPr>
            <a:defRPr sz="800" baseline="0">
              <a:latin typeface="Times New Roman" pitchFamily="18" charset="0"/>
            </a:defRPr>
          </a:pPr>
          <a:endParaRPr lang="ru-RU"/>
        </a:p>
      </c:txPr>
    </c:legend>
    <c:plotVisOnly val="1"/>
    <c:dispBlanksAs val="zero"/>
  </c:chart>
  <c:externalData r:id="rId1"/>
</c:chartSpace>
</file>

<file path=ppt/charts/chart17.xml><?xml version="1.0" encoding="utf-8"?>
<c:chartSpace xmlns:c="http://schemas.openxmlformats.org/drawingml/2006/chart" xmlns:a="http://schemas.openxmlformats.org/drawingml/2006/main" xmlns:r="http://schemas.openxmlformats.org/officeDocument/2006/relationships">
  <c:date1904 val="1"/>
  <c:lang val="ru-RU"/>
  <c:chart>
    <c:view3D>
      <c:rotX val="50"/>
      <c:perspective val="30"/>
    </c:view3D>
    <c:plotArea>
      <c:layout>
        <c:manualLayout>
          <c:layoutTarget val="inner"/>
          <c:xMode val="edge"/>
          <c:yMode val="edge"/>
          <c:x val="0"/>
          <c:y val="2.1084896817020432E-3"/>
          <c:w val="0.9372479855179473"/>
          <c:h val="0.77357680743806412"/>
        </c:manualLayout>
      </c:layout>
      <c:pie3DChart>
        <c:varyColors val="1"/>
        <c:ser>
          <c:idx val="0"/>
          <c:order val="0"/>
          <c:spPr>
            <a:scene3d>
              <a:camera prst="orthographicFront"/>
              <a:lightRig rig="threePt" dir="t"/>
            </a:scene3d>
            <a:sp3d>
              <a:bevelT/>
            </a:sp3d>
          </c:spPr>
          <c:explosion val="25"/>
          <c:dPt>
            <c:idx val="0"/>
            <c:explosion val="7"/>
            <c:spPr>
              <a:solidFill>
                <a:srgbClr val="00B050"/>
              </a:solidFill>
              <a:scene3d>
                <a:camera prst="orthographicFront"/>
                <a:lightRig rig="threePt" dir="t"/>
              </a:scene3d>
              <a:sp3d>
                <a:bevelT/>
              </a:sp3d>
            </c:spPr>
          </c:dPt>
          <c:dPt>
            <c:idx val="1"/>
            <c:explosion val="17"/>
            <c:spPr>
              <a:solidFill>
                <a:srgbClr val="00B0F0"/>
              </a:solidFill>
              <a:scene3d>
                <a:camera prst="orthographicFront"/>
                <a:lightRig rig="threePt" dir="t"/>
              </a:scene3d>
              <a:sp3d>
                <a:bevelT/>
              </a:sp3d>
            </c:spPr>
          </c:dPt>
          <c:dPt>
            <c:idx val="2"/>
            <c:explosion val="17"/>
            <c:spPr>
              <a:solidFill>
                <a:srgbClr val="FFC000"/>
              </a:solidFill>
              <a:scene3d>
                <a:camera prst="orthographicFront"/>
                <a:lightRig rig="threePt" dir="t"/>
              </a:scene3d>
              <a:sp3d>
                <a:bevelT/>
              </a:sp3d>
            </c:spPr>
          </c:dPt>
          <c:dLbls>
            <c:txPr>
              <a:bodyPr/>
              <a:lstStyle/>
              <a:p>
                <a:pPr>
                  <a:defRPr sz="800" baseline="0"/>
                </a:pPr>
                <a:endParaRPr lang="ru-RU"/>
              </a:p>
            </c:txPr>
            <c:showVal val="1"/>
            <c:showPercent val="1"/>
          </c:dLbls>
          <c:cat>
            <c:strRef>
              <c:f>ЖКХ!$B$5:$B$7</c:f>
              <c:strCache>
                <c:ptCount val="3"/>
                <c:pt idx="0">
                  <c:v>Развитие жилищно-коммунального комплекса</c:v>
                </c:pt>
                <c:pt idx="1">
                  <c:v>Развитие транспортного комплекса</c:v>
                </c:pt>
                <c:pt idx="2">
                  <c:v>Создание условий для реализации ГП</c:v>
                </c:pt>
              </c:strCache>
            </c:strRef>
          </c:cat>
          <c:val>
            <c:numRef>
              <c:f>ЖКХ!$C$5:$C$7</c:f>
              <c:numCache>
                <c:formatCode>#,##0.0</c:formatCode>
                <c:ptCount val="3"/>
                <c:pt idx="0">
                  <c:v>1011280.7</c:v>
                </c:pt>
                <c:pt idx="1">
                  <c:v>1724794.6</c:v>
                </c:pt>
                <c:pt idx="2">
                  <c:v>56411.4</c:v>
                </c:pt>
              </c:numCache>
            </c:numRef>
          </c:val>
        </c:ser>
        <c:ser>
          <c:idx val="1"/>
          <c:order val="1"/>
          <c:explosion val="25"/>
          <c:cat>
            <c:strRef>
              <c:f>ЖКХ!$B$5:$B$7</c:f>
              <c:strCache>
                <c:ptCount val="3"/>
                <c:pt idx="0">
                  <c:v>Развитие жилищно-коммунального комплекса</c:v>
                </c:pt>
                <c:pt idx="1">
                  <c:v>Развитие транспортного комплекса</c:v>
                </c:pt>
                <c:pt idx="2">
                  <c:v>Создание условий для реализации ГП</c:v>
                </c:pt>
              </c:strCache>
            </c:strRef>
          </c:cat>
          <c:val>
            <c:numRef>
              <c:f>ЖКХ!$D$5:$D$7</c:f>
              <c:numCache>
                <c:formatCode>0.0</c:formatCode>
                <c:ptCount val="3"/>
                <c:pt idx="0">
                  <c:v>36.214342578605645</c:v>
                </c:pt>
                <c:pt idx="1">
                  <c:v>61.765543950486951</c:v>
                </c:pt>
                <c:pt idx="2">
                  <c:v>2.020113470907495</c:v>
                </c:pt>
              </c:numCache>
            </c:numRef>
          </c:val>
        </c:ser>
      </c:pie3DChart>
    </c:plotArea>
    <c:legend>
      <c:legendPos val="b"/>
      <c:layout>
        <c:manualLayout>
          <c:xMode val="edge"/>
          <c:yMode val="edge"/>
          <c:x val="5.8276593606001473E-2"/>
          <c:y val="0.74872930785468483"/>
          <c:w val="0.65668629411546864"/>
          <c:h val="0.23473607099211199"/>
        </c:manualLayout>
      </c:layout>
      <c:txPr>
        <a:bodyPr/>
        <a:lstStyle/>
        <a:p>
          <a:pPr>
            <a:defRPr baseline="0">
              <a:latin typeface="Times New Roman" pitchFamily="18" charset="0"/>
            </a:defRPr>
          </a:pPr>
          <a:endParaRPr lang="ru-RU"/>
        </a:p>
      </c:txPr>
    </c:legend>
    <c:plotVisOnly val="1"/>
    <c:dispBlanksAs val="zero"/>
  </c:chart>
  <c:externalData r:id="rId1"/>
</c:chartSpace>
</file>

<file path=ppt/charts/chart18.xml><?xml version="1.0" encoding="utf-8"?>
<c:chartSpace xmlns:c="http://schemas.openxmlformats.org/drawingml/2006/chart" xmlns:a="http://schemas.openxmlformats.org/drawingml/2006/main" xmlns:r="http://schemas.openxmlformats.org/officeDocument/2006/relationships">
  <c:lang val="ru-RU"/>
  <c:chart>
    <c:view3D>
      <c:rotX val="50"/>
      <c:perspective val="30"/>
    </c:view3D>
    <c:plotArea>
      <c:layout>
        <c:manualLayout>
          <c:layoutTarget val="inner"/>
          <c:xMode val="edge"/>
          <c:yMode val="edge"/>
          <c:x val="0.46694013165203868"/>
          <c:y val="0.15264415064992823"/>
          <c:w val="0.3119579306003038"/>
          <c:h val="0.83188781493414365"/>
        </c:manualLayout>
      </c:layout>
      <c:pie3DChart>
        <c:varyColors val="1"/>
        <c:ser>
          <c:idx val="0"/>
          <c:order val="0"/>
          <c:spPr>
            <a:solidFill>
              <a:srgbClr val="00B0F0"/>
            </a:solidFill>
            <a:scene3d>
              <a:camera prst="orthographicFront"/>
              <a:lightRig rig="threePt" dir="t"/>
            </a:scene3d>
            <a:sp3d>
              <a:bevelT/>
            </a:sp3d>
          </c:spPr>
          <c:explosion val="25"/>
          <c:dPt>
            <c:idx val="0"/>
            <c:spPr>
              <a:solidFill>
                <a:srgbClr val="FFC000"/>
              </a:solidFill>
              <a:scene3d>
                <a:camera prst="orthographicFront"/>
                <a:lightRig rig="threePt" dir="t"/>
              </a:scene3d>
              <a:sp3d>
                <a:bevelT/>
              </a:sp3d>
            </c:spPr>
          </c:dPt>
          <c:dPt>
            <c:idx val="2"/>
            <c:spPr>
              <a:solidFill>
                <a:srgbClr val="92D050"/>
              </a:solidFill>
              <a:scene3d>
                <a:camera prst="orthographicFront"/>
                <a:lightRig rig="threePt" dir="t"/>
              </a:scene3d>
              <a:sp3d>
                <a:bevelT/>
              </a:sp3d>
            </c:spPr>
          </c:dPt>
          <c:dPt>
            <c:idx val="3"/>
            <c:spPr>
              <a:solidFill>
                <a:srgbClr val="FF0000"/>
              </a:solidFill>
              <a:scene3d>
                <a:camera prst="orthographicFront"/>
                <a:lightRig rig="threePt" dir="t"/>
              </a:scene3d>
              <a:sp3d>
                <a:bevelT/>
              </a:sp3d>
            </c:spPr>
          </c:dPt>
          <c:dPt>
            <c:idx val="4"/>
            <c:spPr>
              <a:solidFill>
                <a:srgbClr val="9F5FCF"/>
              </a:solidFill>
              <a:scene3d>
                <a:camera prst="orthographicFront"/>
                <a:lightRig rig="threePt" dir="t"/>
              </a:scene3d>
              <a:sp3d>
                <a:bevelT/>
              </a:sp3d>
            </c:spPr>
          </c:dPt>
          <c:dPt>
            <c:idx val="5"/>
            <c:spPr>
              <a:solidFill>
                <a:srgbClr val="00B050"/>
              </a:solidFill>
              <a:scene3d>
                <a:camera prst="orthographicFront"/>
                <a:lightRig rig="threePt" dir="t"/>
              </a:scene3d>
              <a:sp3d>
                <a:bevelT/>
              </a:sp3d>
            </c:spPr>
          </c:dPt>
          <c:dLbls>
            <c:numFmt formatCode="0.00%" sourceLinked="0"/>
            <c:showVal val="1"/>
            <c:showPercent val="1"/>
          </c:dLbls>
          <c:cat>
            <c:strRef>
              <c:f>Природа!$C$7:$C$12</c:f>
              <c:strCache>
                <c:ptCount val="6"/>
                <c:pt idx="0">
                  <c:v>Обеспечение экологической безопасности</c:v>
                </c:pt>
                <c:pt idx="1">
                  <c:v>Развитие лесного хозяйства</c:v>
                </c:pt>
                <c:pt idx="2">
                  <c:v>Развитие водохозяйственного комплекса</c:v>
                </c:pt>
                <c:pt idx="3">
                  <c:v>Повышение эффективности управления и распоряжения земельными ресурсами и государственным имуществом Республики Алтай</c:v>
                </c:pt>
                <c:pt idx="4">
                  <c:v>Создание условий для реализации ГП</c:v>
                </c:pt>
                <c:pt idx="5">
                  <c:v>Обращение с отходами производства и потребления, в том числе с твердыми коммунальными отходами, в Республике Алтай</c:v>
                </c:pt>
              </c:strCache>
            </c:strRef>
          </c:cat>
          <c:val>
            <c:numRef>
              <c:f>Природа!$D$7:$D$12</c:f>
              <c:numCache>
                <c:formatCode>#,##0.0</c:formatCode>
                <c:ptCount val="6"/>
                <c:pt idx="0">
                  <c:v>38314.9</c:v>
                </c:pt>
                <c:pt idx="1">
                  <c:v>405190.9</c:v>
                </c:pt>
                <c:pt idx="2">
                  <c:v>152081.9</c:v>
                </c:pt>
                <c:pt idx="3">
                  <c:v>3000</c:v>
                </c:pt>
                <c:pt idx="4">
                  <c:v>66276.7</c:v>
                </c:pt>
                <c:pt idx="5">
                  <c:v>10000</c:v>
                </c:pt>
              </c:numCache>
            </c:numRef>
          </c:val>
        </c:ser>
        <c:ser>
          <c:idx val="1"/>
          <c:order val="1"/>
          <c:explosion val="25"/>
          <c:cat>
            <c:strRef>
              <c:f>Природа!$C$7:$C$12</c:f>
              <c:strCache>
                <c:ptCount val="6"/>
                <c:pt idx="0">
                  <c:v>Обеспечение экологической безопасности</c:v>
                </c:pt>
                <c:pt idx="1">
                  <c:v>Развитие лесного хозяйства</c:v>
                </c:pt>
                <c:pt idx="2">
                  <c:v>Развитие водохозяйственного комплекса</c:v>
                </c:pt>
                <c:pt idx="3">
                  <c:v>Повышение эффективности управления и распоряжения земельными ресурсами и государственным имуществом Республики Алтай</c:v>
                </c:pt>
                <c:pt idx="4">
                  <c:v>Создание условий для реализации ГП</c:v>
                </c:pt>
                <c:pt idx="5">
                  <c:v>Обращение с отходами производства и потребления, в том числе с твердыми коммунальными отходами, в Республике Алтай</c:v>
                </c:pt>
              </c:strCache>
            </c:strRef>
          </c:cat>
          <c:val>
            <c:numRef>
              <c:f>Природа!$E$7:$E$12</c:f>
              <c:numCache>
                <c:formatCode>0.0</c:formatCode>
                <c:ptCount val="6"/>
                <c:pt idx="0">
                  <c:v>5.6774220124813324</c:v>
                </c:pt>
                <c:pt idx="1">
                  <c:v>60.040342919259039</c:v>
                </c:pt>
                <c:pt idx="2">
                  <c:v>22.535178918905785</c:v>
                </c:pt>
                <c:pt idx="3">
                  <c:v>0.44453374633481935</c:v>
                </c:pt>
                <c:pt idx="4">
                  <c:v>9.8207432485696664</c:v>
                </c:pt>
                <c:pt idx="5">
                  <c:v>1.4817791544493948</c:v>
                </c:pt>
              </c:numCache>
            </c:numRef>
          </c:val>
        </c:ser>
      </c:pie3DChart>
    </c:plotArea>
    <c:legend>
      <c:legendPos val="l"/>
      <c:layout/>
      <c:txPr>
        <a:bodyPr/>
        <a:lstStyle/>
        <a:p>
          <a:pPr>
            <a:defRPr baseline="0">
              <a:latin typeface="Times New Roman" pitchFamily="18" charset="0"/>
            </a:defRPr>
          </a:pPr>
          <a:endParaRPr lang="ru-RU"/>
        </a:p>
      </c:txPr>
    </c:legend>
    <c:plotVisOnly val="1"/>
    <c:dispBlanksAs val="zero"/>
  </c:chart>
  <c:externalData r:id="rId1"/>
</c:chartSpace>
</file>

<file path=ppt/charts/chart19.xml><?xml version="1.0" encoding="utf-8"?>
<c:chartSpace xmlns:c="http://schemas.openxmlformats.org/drawingml/2006/chart" xmlns:a="http://schemas.openxmlformats.org/drawingml/2006/main" xmlns:r="http://schemas.openxmlformats.org/officeDocument/2006/relationships">
  <c:date1904 val="1"/>
  <c:lang val="ru-RU"/>
  <c:chart>
    <c:view3D>
      <c:rotX val="50"/>
      <c:rotY val="290"/>
      <c:perspective val="30"/>
    </c:view3D>
    <c:plotArea>
      <c:layout>
        <c:manualLayout>
          <c:layoutTarget val="inner"/>
          <c:xMode val="edge"/>
          <c:yMode val="edge"/>
          <c:x val="0.58115742516064339"/>
          <c:y val="7.7074769470058884E-4"/>
          <c:w val="0.35646800893090813"/>
          <c:h val="0.99922925230530113"/>
        </c:manualLayout>
      </c:layout>
      <c:pie3DChart>
        <c:varyColors val="1"/>
        <c:ser>
          <c:idx val="0"/>
          <c:order val="0"/>
          <c:spPr>
            <a:scene3d>
              <a:camera prst="orthographicFront"/>
              <a:lightRig rig="threePt" dir="t"/>
            </a:scene3d>
            <a:sp3d>
              <a:bevelT/>
            </a:sp3d>
          </c:spPr>
          <c:explosion val="25"/>
          <c:dPt>
            <c:idx val="0"/>
            <c:spPr>
              <a:solidFill>
                <a:srgbClr val="00B050"/>
              </a:solidFill>
              <a:scene3d>
                <a:camera prst="orthographicFront"/>
                <a:lightRig rig="threePt" dir="t"/>
              </a:scene3d>
              <a:sp3d>
                <a:bevelT/>
              </a:sp3d>
            </c:spPr>
          </c:dPt>
          <c:dPt>
            <c:idx val="1"/>
            <c:spPr>
              <a:solidFill>
                <a:srgbClr val="00B0F0"/>
              </a:solidFill>
              <a:scene3d>
                <a:camera prst="orthographicFront"/>
                <a:lightRig rig="threePt" dir="t"/>
              </a:scene3d>
              <a:sp3d>
                <a:bevelT/>
              </a:sp3d>
            </c:spPr>
          </c:dPt>
          <c:dPt>
            <c:idx val="2"/>
            <c:explosion val="33"/>
            <c:spPr>
              <a:solidFill>
                <a:srgbClr val="FF0000"/>
              </a:solidFill>
              <a:scene3d>
                <a:camera prst="orthographicFront"/>
                <a:lightRig rig="threePt" dir="t"/>
              </a:scene3d>
              <a:sp3d>
                <a:bevelT/>
              </a:sp3d>
            </c:spPr>
          </c:dPt>
          <c:dPt>
            <c:idx val="3"/>
            <c:spPr>
              <a:solidFill>
                <a:srgbClr val="FFC000"/>
              </a:solidFill>
              <a:scene3d>
                <a:camera prst="orthographicFront"/>
                <a:lightRig rig="threePt" dir="t"/>
              </a:scene3d>
              <a:sp3d>
                <a:bevelT/>
              </a:sp3d>
            </c:spPr>
          </c:dPt>
          <c:dLbls>
            <c:numFmt formatCode="0.00%" sourceLinked="0"/>
            <c:showVal val="1"/>
            <c:showPercent val="1"/>
          </c:dLbls>
          <c:cat>
            <c:strRef>
              <c:f>Минфин!$C$6:$C$9</c:f>
              <c:strCache>
                <c:ptCount val="4"/>
                <c:pt idx="0">
                  <c:v>Обеспечение сбалансированности и устойчивости бюджетной системы РА</c:v>
                </c:pt>
                <c:pt idx="1">
                  <c:v>Повышение результативности  предоставления межбюджетных трансфертов муниципальным образованиям в РА</c:v>
                </c:pt>
                <c:pt idx="2">
                  <c:v>Повышение уровня финансовой грамотности населения РА</c:v>
                </c:pt>
                <c:pt idx="3">
                  <c:v>Создание условий реализации ГП</c:v>
                </c:pt>
              </c:strCache>
            </c:strRef>
          </c:cat>
          <c:val>
            <c:numRef>
              <c:f>Минфин!$D$6:$D$9</c:f>
              <c:numCache>
                <c:formatCode>#,##0.0</c:formatCode>
                <c:ptCount val="4"/>
                <c:pt idx="0">
                  <c:v>184076.9</c:v>
                </c:pt>
                <c:pt idx="1">
                  <c:v>2241056</c:v>
                </c:pt>
                <c:pt idx="2">
                  <c:v>400</c:v>
                </c:pt>
                <c:pt idx="3">
                  <c:v>52788.800000000003</c:v>
                </c:pt>
              </c:numCache>
            </c:numRef>
          </c:val>
        </c:ser>
        <c:ser>
          <c:idx val="1"/>
          <c:order val="1"/>
          <c:explosion val="25"/>
          <c:cat>
            <c:strRef>
              <c:f>Минфин!$C$6:$C$9</c:f>
              <c:strCache>
                <c:ptCount val="4"/>
                <c:pt idx="0">
                  <c:v>Обеспечение сбалансированности и устойчивости бюджетной системы РА</c:v>
                </c:pt>
                <c:pt idx="1">
                  <c:v>Повышение результативности  предоставления межбюджетных трансфертов муниципальным образованиям в РА</c:v>
                </c:pt>
                <c:pt idx="2">
                  <c:v>Повышение уровня финансовой грамотности населения РА</c:v>
                </c:pt>
                <c:pt idx="3">
                  <c:v>Создание условий реализации ГП</c:v>
                </c:pt>
              </c:strCache>
            </c:strRef>
          </c:cat>
          <c:val>
            <c:numRef>
              <c:f>Минфин!$E$6:$E$9</c:f>
              <c:numCache>
                <c:formatCode>0.00</c:formatCode>
                <c:ptCount val="4"/>
                <c:pt idx="0">
                  <c:v>7.4274820738566758</c:v>
                </c:pt>
                <c:pt idx="1">
                  <c:v>90.426355868166752</c:v>
                </c:pt>
                <c:pt idx="2">
                  <c:v>1.613995471209408E-2</c:v>
                </c:pt>
                <c:pt idx="3">
                  <c:v>2.1300221032644777</c:v>
                </c:pt>
              </c:numCache>
            </c:numRef>
          </c:val>
        </c:ser>
      </c:pie3DChart>
    </c:plotArea>
    <c:legend>
      <c:legendPos val="l"/>
      <c:layout>
        <c:manualLayout>
          <c:xMode val="edge"/>
          <c:yMode val="edge"/>
          <c:x val="8.5339980145575211E-3"/>
          <c:y val="0.34604210643261862"/>
          <c:w val="0.39698581368104663"/>
          <c:h val="0.53663158873820227"/>
        </c:manualLayout>
      </c:layout>
      <c:txPr>
        <a:bodyPr/>
        <a:lstStyle/>
        <a:p>
          <a:pPr>
            <a:defRPr sz="900" baseline="0">
              <a:latin typeface="Times New Roman" pitchFamily="18" charset="0"/>
            </a:defRPr>
          </a:pPr>
          <a:endParaRPr lang="ru-RU"/>
        </a:p>
      </c:txPr>
    </c:legend>
    <c:plotVisOnly val="1"/>
    <c:dispBlanksAs val="zero"/>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ru-RU"/>
  <c:chart>
    <c:plotArea>
      <c:layout>
        <c:manualLayout>
          <c:layoutTarget val="inner"/>
          <c:xMode val="edge"/>
          <c:yMode val="edge"/>
          <c:x val="7.3216517609154541E-2"/>
          <c:y val="4.9745185007933589E-2"/>
          <c:w val="0.65129198607562189"/>
          <c:h val="0.83696398405875128"/>
        </c:manualLayout>
      </c:layout>
      <c:barChart>
        <c:barDir val="bar"/>
        <c:grouping val="stacked"/>
        <c:ser>
          <c:idx val="0"/>
          <c:order val="0"/>
          <c:tx>
            <c:strRef>
              <c:f>'Приложение 2'!$C$21</c:f>
              <c:strCache>
                <c:ptCount val="1"/>
                <c:pt idx="0">
                  <c:v>Доходы от использования имущества, находящегося в государственной и муниципальной собственности</c:v>
                </c:pt>
              </c:strCache>
            </c:strRef>
          </c:tx>
          <c:spPr>
            <a:solidFill>
              <a:schemeClr val="accent6">
                <a:lumMod val="75000"/>
              </a:schemeClr>
            </a:solidFill>
            <a:scene3d>
              <a:camera prst="orthographicFront"/>
              <a:lightRig rig="threePt" dir="t"/>
            </a:scene3d>
            <a:sp3d>
              <a:bevelT/>
            </a:sp3d>
          </c:spPr>
          <c:dLbls>
            <c:txPr>
              <a:bodyPr/>
              <a:lstStyle/>
              <a:p>
                <a:pPr>
                  <a:defRPr b="1"/>
                </a:pPr>
                <a:endParaRPr lang="ru-RU"/>
              </a:p>
            </c:txPr>
            <c:showVal val="1"/>
          </c:dLbls>
          <c:cat>
            <c:strRef>
              <c:f>'Приложение 2'!$D$20:$H$20</c:f>
              <c:strCache>
                <c:ptCount val="5"/>
                <c:pt idx="0">
                  <c:v>2017 
факт</c:v>
                </c:pt>
                <c:pt idx="1">
                  <c:v>2018 
план</c:v>
                </c:pt>
                <c:pt idx="2">
                  <c:v>2019 
прогноз</c:v>
                </c:pt>
                <c:pt idx="3">
                  <c:v>2020 
прогноз</c:v>
                </c:pt>
                <c:pt idx="4">
                  <c:v>2021 
прогноз</c:v>
                </c:pt>
              </c:strCache>
            </c:strRef>
          </c:cat>
          <c:val>
            <c:numRef>
              <c:f>'Приложение 2'!$D$21:$H$21</c:f>
              <c:numCache>
                <c:formatCode>#,##0.0_р_.</c:formatCode>
                <c:ptCount val="5"/>
                <c:pt idx="0">
                  <c:v>16.5</c:v>
                </c:pt>
                <c:pt idx="1">
                  <c:v>16.2</c:v>
                </c:pt>
                <c:pt idx="2">
                  <c:v>13.8</c:v>
                </c:pt>
                <c:pt idx="3">
                  <c:v>14.1</c:v>
                </c:pt>
                <c:pt idx="4">
                  <c:v>14.5</c:v>
                </c:pt>
              </c:numCache>
            </c:numRef>
          </c:val>
        </c:ser>
        <c:ser>
          <c:idx val="1"/>
          <c:order val="1"/>
          <c:tx>
            <c:strRef>
              <c:f>'Приложение 2'!$C$22</c:f>
              <c:strCache>
                <c:ptCount val="1"/>
                <c:pt idx="0">
                  <c:v>Платежи при пользовании природными ресурсами</c:v>
                </c:pt>
              </c:strCache>
            </c:strRef>
          </c:tx>
          <c:spPr>
            <a:solidFill>
              <a:srgbClr val="00B0F0"/>
            </a:solidFill>
            <a:scene3d>
              <a:camera prst="orthographicFront"/>
              <a:lightRig rig="threePt" dir="t"/>
            </a:scene3d>
            <a:sp3d>
              <a:bevelT/>
            </a:sp3d>
          </c:spPr>
          <c:dLbls>
            <c:txPr>
              <a:bodyPr/>
              <a:lstStyle/>
              <a:p>
                <a:pPr>
                  <a:defRPr b="1"/>
                </a:pPr>
                <a:endParaRPr lang="ru-RU"/>
              </a:p>
            </c:txPr>
            <c:showVal val="1"/>
          </c:dLbls>
          <c:cat>
            <c:strRef>
              <c:f>'Приложение 2'!$D$20:$H$20</c:f>
              <c:strCache>
                <c:ptCount val="5"/>
                <c:pt idx="0">
                  <c:v>2017 
факт</c:v>
                </c:pt>
                <c:pt idx="1">
                  <c:v>2018 
план</c:v>
                </c:pt>
                <c:pt idx="2">
                  <c:v>2019 
прогноз</c:v>
                </c:pt>
                <c:pt idx="3">
                  <c:v>2020 
прогноз</c:v>
                </c:pt>
                <c:pt idx="4">
                  <c:v>2021 
прогноз</c:v>
                </c:pt>
              </c:strCache>
            </c:strRef>
          </c:cat>
          <c:val>
            <c:numRef>
              <c:f>'Приложение 2'!$D$22:$H$22</c:f>
              <c:numCache>
                <c:formatCode>#,##0.0_р_.</c:formatCode>
                <c:ptCount val="5"/>
                <c:pt idx="0">
                  <c:v>37.9</c:v>
                </c:pt>
                <c:pt idx="1">
                  <c:v>37.800000000000004</c:v>
                </c:pt>
                <c:pt idx="2">
                  <c:v>36.6</c:v>
                </c:pt>
                <c:pt idx="3">
                  <c:v>38.200000000000003</c:v>
                </c:pt>
                <c:pt idx="4">
                  <c:v>38.5</c:v>
                </c:pt>
              </c:numCache>
            </c:numRef>
          </c:val>
        </c:ser>
        <c:ser>
          <c:idx val="2"/>
          <c:order val="2"/>
          <c:tx>
            <c:strRef>
              <c:f>'Приложение 2'!$C$23</c:f>
              <c:strCache>
                <c:ptCount val="1"/>
                <c:pt idx="0">
                  <c:v>Доходы от оказания платных услуг и компенсации затрат государства</c:v>
                </c:pt>
              </c:strCache>
            </c:strRef>
          </c:tx>
          <c:spPr>
            <a:solidFill>
              <a:srgbClr val="92D050"/>
            </a:solidFill>
            <a:scene3d>
              <a:camera prst="orthographicFront"/>
              <a:lightRig rig="threePt" dir="t"/>
            </a:scene3d>
            <a:sp3d>
              <a:bevelT/>
            </a:sp3d>
          </c:spPr>
          <c:dLbls>
            <c:dLbl>
              <c:idx val="0"/>
              <c:layout>
                <c:manualLayout>
                  <c:x val="1.7636929230085568E-2"/>
                  <c:y val="0"/>
                </c:manualLayout>
              </c:layout>
              <c:showVal val="1"/>
            </c:dLbl>
            <c:dLbl>
              <c:idx val="1"/>
              <c:layout>
                <c:manualLayout>
                  <c:x val="3.5273858460171142E-2"/>
                  <c:y val="-9.0445790923514759E-3"/>
                </c:manualLayout>
              </c:layout>
              <c:showVal val="1"/>
            </c:dLbl>
            <c:dLbl>
              <c:idx val="2"/>
              <c:layout>
                <c:manualLayout>
                  <c:x val="1.4697441025071275E-2"/>
                  <c:y val="0"/>
                </c:manualLayout>
              </c:layout>
              <c:showVal val="1"/>
            </c:dLbl>
            <c:dLbl>
              <c:idx val="3"/>
              <c:layout>
                <c:manualLayout>
                  <c:x val="1.9106673332592694E-2"/>
                  <c:y val="-9.0445790923515609E-3"/>
                </c:manualLayout>
              </c:layout>
              <c:showVal val="1"/>
            </c:dLbl>
            <c:dLbl>
              <c:idx val="4"/>
              <c:layout>
                <c:manualLayout>
                  <c:x val="1.7636929230085568E-2"/>
                  <c:y val="0"/>
                </c:manualLayout>
              </c:layout>
              <c:showVal val="1"/>
            </c:dLbl>
            <c:txPr>
              <a:bodyPr/>
              <a:lstStyle/>
              <a:p>
                <a:pPr>
                  <a:defRPr b="1"/>
                </a:pPr>
                <a:endParaRPr lang="ru-RU"/>
              </a:p>
            </c:txPr>
            <c:showVal val="1"/>
          </c:dLbls>
          <c:cat>
            <c:strRef>
              <c:f>'Приложение 2'!$D$20:$H$20</c:f>
              <c:strCache>
                <c:ptCount val="5"/>
                <c:pt idx="0">
                  <c:v>2017 
факт</c:v>
                </c:pt>
                <c:pt idx="1">
                  <c:v>2018 
план</c:v>
                </c:pt>
                <c:pt idx="2">
                  <c:v>2019 
прогноз</c:v>
                </c:pt>
                <c:pt idx="3">
                  <c:v>2020 
прогноз</c:v>
                </c:pt>
                <c:pt idx="4">
                  <c:v>2021 
прогноз</c:v>
                </c:pt>
              </c:strCache>
            </c:strRef>
          </c:cat>
          <c:val>
            <c:numRef>
              <c:f>'Приложение 2'!$D$23:$H$23</c:f>
              <c:numCache>
                <c:formatCode>#,##0.0_р_.</c:formatCode>
                <c:ptCount val="5"/>
                <c:pt idx="0">
                  <c:v>8.2000000000000011</c:v>
                </c:pt>
                <c:pt idx="1">
                  <c:v>20.3</c:v>
                </c:pt>
                <c:pt idx="2">
                  <c:v>9.4</c:v>
                </c:pt>
                <c:pt idx="3">
                  <c:v>9.7000000000000011</c:v>
                </c:pt>
                <c:pt idx="4">
                  <c:v>9.8000000000000007</c:v>
                </c:pt>
              </c:numCache>
            </c:numRef>
          </c:val>
        </c:ser>
        <c:ser>
          <c:idx val="3"/>
          <c:order val="3"/>
          <c:tx>
            <c:strRef>
              <c:f>'Приложение 2'!$C$24</c:f>
              <c:strCache>
                <c:ptCount val="1"/>
                <c:pt idx="0">
                  <c:v>ДОХОДЫ ОТ ПРОДАЖИ МАТЕРИАЛЬНЫХ И НЕМАТЕРИАЛЬНЫХ АКТИВОВ</c:v>
                </c:pt>
              </c:strCache>
            </c:strRef>
          </c:tx>
          <c:cat>
            <c:strRef>
              <c:f>'Приложение 2'!$D$20:$H$20</c:f>
              <c:strCache>
                <c:ptCount val="5"/>
                <c:pt idx="0">
                  <c:v>2017 
факт</c:v>
                </c:pt>
                <c:pt idx="1">
                  <c:v>2018 
план</c:v>
                </c:pt>
                <c:pt idx="2">
                  <c:v>2019 
прогноз</c:v>
                </c:pt>
                <c:pt idx="3">
                  <c:v>2020 
прогноз</c:v>
                </c:pt>
                <c:pt idx="4">
                  <c:v>2021 
прогноз</c:v>
                </c:pt>
              </c:strCache>
            </c:strRef>
          </c:cat>
          <c:val>
            <c:numRef>
              <c:f>'Приложение 2'!$D$24:$H$24</c:f>
            </c:numRef>
          </c:val>
        </c:ser>
        <c:ser>
          <c:idx val="4"/>
          <c:order val="4"/>
          <c:tx>
            <c:strRef>
              <c:f>'Приложение 2'!$C$25</c:f>
              <c:strCache>
                <c:ptCount val="1"/>
                <c:pt idx="0">
                  <c:v>АДМИНИСТРАТИВНЫЕ ПЛАТЕЖИ И СБОРЫ</c:v>
                </c:pt>
              </c:strCache>
            </c:strRef>
          </c:tx>
          <c:cat>
            <c:strRef>
              <c:f>'Приложение 2'!$D$20:$H$20</c:f>
              <c:strCache>
                <c:ptCount val="5"/>
                <c:pt idx="0">
                  <c:v>2017 
факт</c:v>
                </c:pt>
                <c:pt idx="1">
                  <c:v>2018 
план</c:v>
                </c:pt>
                <c:pt idx="2">
                  <c:v>2019 
прогноз</c:v>
                </c:pt>
                <c:pt idx="3">
                  <c:v>2020 
прогноз</c:v>
                </c:pt>
                <c:pt idx="4">
                  <c:v>2021 
прогноз</c:v>
                </c:pt>
              </c:strCache>
            </c:strRef>
          </c:cat>
          <c:val>
            <c:numRef>
              <c:f>'Приложение 2'!$D$25:$H$25</c:f>
            </c:numRef>
          </c:val>
        </c:ser>
        <c:ser>
          <c:idx val="5"/>
          <c:order val="5"/>
          <c:tx>
            <c:strRef>
              <c:f>'Приложение 2'!$C$26</c:f>
              <c:strCache>
                <c:ptCount val="1"/>
                <c:pt idx="0">
                  <c:v>Штрафы, санкции, возмещение ущерба</c:v>
                </c:pt>
              </c:strCache>
            </c:strRef>
          </c:tx>
          <c:spPr>
            <a:solidFill>
              <a:srgbClr val="FFFF00"/>
            </a:solidFill>
            <a:scene3d>
              <a:camera prst="orthographicFront"/>
              <a:lightRig rig="threePt" dir="t"/>
            </a:scene3d>
            <a:sp3d>
              <a:bevelT/>
            </a:sp3d>
          </c:spPr>
          <c:dLbls>
            <c:showVal val="1"/>
          </c:dLbls>
          <c:cat>
            <c:strRef>
              <c:f>'Приложение 2'!$D$20:$H$20</c:f>
              <c:strCache>
                <c:ptCount val="5"/>
                <c:pt idx="0">
                  <c:v>2017 
факт</c:v>
                </c:pt>
                <c:pt idx="1">
                  <c:v>2018 
план</c:v>
                </c:pt>
                <c:pt idx="2">
                  <c:v>2019 
прогноз</c:v>
                </c:pt>
                <c:pt idx="3">
                  <c:v>2020 
прогноз</c:v>
                </c:pt>
                <c:pt idx="4">
                  <c:v>2021 
прогноз</c:v>
                </c:pt>
              </c:strCache>
            </c:strRef>
          </c:cat>
          <c:val>
            <c:numRef>
              <c:f>'Приложение 2'!$D$26:$H$26</c:f>
              <c:numCache>
                <c:formatCode>#,##0.0_р_.</c:formatCode>
                <c:ptCount val="5"/>
                <c:pt idx="0">
                  <c:v>169.3</c:v>
                </c:pt>
                <c:pt idx="1">
                  <c:v>183.4</c:v>
                </c:pt>
                <c:pt idx="2">
                  <c:v>169.4</c:v>
                </c:pt>
                <c:pt idx="3">
                  <c:v>169.1</c:v>
                </c:pt>
                <c:pt idx="4">
                  <c:v>169</c:v>
                </c:pt>
              </c:numCache>
            </c:numRef>
          </c:val>
        </c:ser>
        <c:ser>
          <c:idx val="6"/>
          <c:order val="6"/>
          <c:tx>
            <c:strRef>
              <c:f>'Приложение 2'!$C$27</c:f>
              <c:strCache>
                <c:ptCount val="1"/>
                <c:pt idx="0">
                  <c:v>Прочие</c:v>
                </c:pt>
              </c:strCache>
            </c:strRef>
          </c:tx>
          <c:spPr>
            <a:solidFill>
              <a:srgbClr val="FF0000"/>
            </a:solidFill>
            <a:scene3d>
              <a:camera prst="orthographicFront"/>
              <a:lightRig rig="threePt" dir="t"/>
            </a:scene3d>
            <a:sp3d>
              <a:bevelT/>
            </a:sp3d>
          </c:spPr>
          <c:dLbls>
            <c:dLbl>
              <c:idx val="0"/>
              <c:layout>
                <c:manualLayout>
                  <c:x val="1.4697441025071275E-2"/>
                  <c:y val="0"/>
                </c:manualLayout>
              </c:layout>
              <c:showVal val="1"/>
            </c:dLbl>
            <c:dLbl>
              <c:idx val="1"/>
              <c:layout>
                <c:manualLayout>
                  <c:x val="1.3227696922564158E-2"/>
                  <c:y val="-9.0445790923514759E-3"/>
                </c:manualLayout>
              </c:layout>
              <c:showVal val="1"/>
            </c:dLbl>
            <c:dLbl>
              <c:idx val="2"/>
              <c:layout>
                <c:manualLayout>
                  <c:x val="1.4697441025071275E-2"/>
                  <c:y val="0"/>
                </c:manualLayout>
              </c:layout>
              <c:showVal val="1"/>
            </c:dLbl>
            <c:dLbl>
              <c:idx val="3"/>
              <c:layout>
                <c:manualLayout>
                  <c:x val="1.1757952820057031E-2"/>
                  <c:y val="-9.0445790923515609E-3"/>
                </c:manualLayout>
              </c:layout>
              <c:showVal val="1"/>
            </c:dLbl>
            <c:dLbl>
              <c:idx val="4"/>
              <c:layout>
                <c:manualLayout>
                  <c:x val="1.0288208717549902E-2"/>
                  <c:y val="0"/>
                </c:manualLayout>
              </c:layout>
              <c:showVal val="1"/>
            </c:dLbl>
            <c:showVal val="1"/>
          </c:dLbls>
          <c:cat>
            <c:strRef>
              <c:f>'Приложение 2'!$D$20:$H$20</c:f>
              <c:strCache>
                <c:ptCount val="5"/>
                <c:pt idx="0">
                  <c:v>2017 
факт</c:v>
                </c:pt>
                <c:pt idx="1">
                  <c:v>2018 
план</c:v>
                </c:pt>
                <c:pt idx="2">
                  <c:v>2019 
прогноз</c:v>
                </c:pt>
                <c:pt idx="3">
                  <c:v>2020 
прогноз</c:v>
                </c:pt>
                <c:pt idx="4">
                  <c:v>2021 
прогноз</c:v>
                </c:pt>
              </c:strCache>
            </c:strRef>
          </c:cat>
          <c:val>
            <c:numRef>
              <c:f>'Приложение 2'!$D$27:$H$27</c:f>
              <c:numCache>
                <c:formatCode>#,##0.0_р_.</c:formatCode>
                <c:ptCount val="5"/>
                <c:pt idx="0">
                  <c:v>4.9000000000000004</c:v>
                </c:pt>
                <c:pt idx="1">
                  <c:v>1.6</c:v>
                </c:pt>
                <c:pt idx="2">
                  <c:v>0.8</c:v>
                </c:pt>
                <c:pt idx="3">
                  <c:v>0.8</c:v>
                </c:pt>
                <c:pt idx="4">
                  <c:v>0.8</c:v>
                </c:pt>
              </c:numCache>
            </c:numRef>
          </c:val>
        </c:ser>
        <c:gapWidth val="83"/>
        <c:overlap val="100"/>
        <c:axId val="109641088"/>
        <c:axId val="109663360"/>
      </c:barChart>
      <c:catAx>
        <c:axId val="109641088"/>
        <c:scaling>
          <c:orientation val="minMax"/>
        </c:scaling>
        <c:axPos val="l"/>
        <c:numFmt formatCode="General" sourceLinked="1"/>
        <c:tickLblPos val="nextTo"/>
        <c:txPr>
          <a:bodyPr rot="0" vert="horz"/>
          <a:lstStyle/>
          <a:p>
            <a:pPr>
              <a:defRPr sz="1000" b="0" i="0" u="none" strike="noStrike" baseline="0">
                <a:solidFill>
                  <a:srgbClr val="000000"/>
                </a:solidFill>
                <a:latin typeface="Calibri"/>
                <a:ea typeface="Calibri"/>
                <a:cs typeface="Calibri"/>
              </a:defRPr>
            </a:pPr>
            <a:endParaRPr lang="ru-RU"/>
          </a:p>
        </c:txPr>
        <c:crossAx val="109663360"/>
        <c:crosses val="autoZero"/>
        <c:auto val="1"/>
        <c:lblAlgn val="ctr"/>
        <c:lblOffset val="100"/>
      </c:catAx>
      <c:valAx>
        <c:axId val="109663360"/>
        <c:scaling>
          <c:orientation val="minMax"/>
        </c:scaling>
        <c:axPos val="b"/>
        <c:numFmt formatCode="#,##0.0_р_." sourceLinked="1"/>
        <c:tickLblPos val="nextTo"/>
        <c:txPr>
          <a:bodyPr rot="0" vert="horz"/>
          <a:lstStyle/>
          <a:p>
            <a:pPr>
              <a:defRPr sz="1000" b="0" i="0" u="none" strike="noStrike" baseline="0">
                <a:solidFill>
                  <a:srgbClr val="000000"/>
                </a:solidFill>
                <a:latin typeface="Calibri"/>
                <a:ea typeface="Calibri"/>
                <a:cs typeface="Calibri"/>
              </a:defRPr>
            </a:pPr>
            <a:endParaRPr lang="ru-RU"/>
          </a:p>
        </c:txPr>
        <c:crossAx val="109641088"/>
        <c:crosses val="autoZero"/>
        <c:crossBetween val="between"/>
      </c:valAx>
      <c:spPr>
        <a:noFill/>
        <a:ln w="25400">
          <a:noFill/>
        </a:ln>
      </c:spPr>
    </c:plotArea>
    <c:legend>
      <c:legendPos val="r"/>
      <c:txPr>
        <a:bodyPr/>
        <a:lstStyle/>
        <a:p>
          <a:pPr>
            <a:defRPr sz="920" b="0" i="0" u="none" strike="noStrike" baseline="0">
              <a:solidFill>
                <a:srgbClr val="000000"/>
              </a:solidFill>
              <a:latin typeface="Calibri"/>
              <a:ea typeface="Calibri"/>
              <a:cs typeface="Calibri"/>
            </a:defRPr>
          </a:pPr>
          <a:endParaRPr lang="ru-RU"/>
        </a:p>
      </c:txPr>
    </c:legend>
    <c:plotVisOnly val="1"/>
    <c:dispBlanksAs val="gap"/>
  </c:chart>
  <c:txPr>
    <a:bodyPr/>
    <a:lstStyle/>
    <a:p>
      <a:pPr>
        <a:defRPr sz="1000" b="0" i="0" u="none" strike="noStrike" baseline="0">
          <a:solidFill>
            <a:srgbClr val="000000"/>
          </a:solidFill>
          <a:latin typeface="Calibri"/>
          <a:ea typeface="Calibri"/>
          <a:cs typeface="Calibri"/>
        </a:defRPr>
      </a:pPr>
      <a:endParaRPr lang="ru-RU"/>
    </a:p>
  </c:txPr>
  <c:externalData r:id="rId1"/>
</c:chartSpace>
</file>

<file path=ppt/charts/chart20.xml><?xml version="1.0" encoding="utf-8"?>
<c:chartSpace xmlns:c="http://schemas.openxmlformats.org/drawingml/2006/chart" xmlns:a="http://schemas.openxmlformats.org/drawingml/2006/main" xmlns:r="http://schemas.openxmlformats.org/officeDocument/2006/relationships">
  <c:lang val="ru-RU"/>
  <c:chart>
    <c:plotArea>
      <c:layout>
        <c:manualLayout>
          <c:layoutTarget val="inner"/>
          <c:xMode val="edge"/>
          <c:yMode val="edge"/>
          <c:x val="7.9330567212962014E-2"/>
          <c:y val="0.1303599117006323"/>
          <c:w val="0.55967974884511063"/>
          <c:h val="0.83129893779918385"/>
        </c:manualLayout>
      </c:layout>
      <c:barChart>
        <c:barDir val="bar"/>
        <c:grouping val="clustered"/>
        <c:ser>
          <c:idx val="0"/>
          <c:order val="0"/>
          <c:tx>
            <c:strRef>
              <c:f>Минфин!$C$21</c:f>
              <c:strCache>
                <c:ptCount val="1"/>
                <c:pt idx="0">
                  <c:v>Субвенции на реализацию переданных государственных полномочий</c:v>
                </c:pt>
              </c:strCache>
            </c:strRef>
          </c:tx>
          <c:spPr>
            <a:solidFill>
              <a:srgbClr val="FFC000"/>
            </a:solidFill>
            <a:scene3d>
              <a:camera prst="orthographicFront"/>
              <a:lightRig rig="threePt" dir="t"/>
            </a:scene3d>
            <a:sp3d>
              <a:bevelT/>
            </a:sp3d>
          </c:spPr>
          <c:cat>
            <c:strRef>
              <c:f>Минфин!$D$20:$F$20</c:f>
              <c:strCache>
                <c:ptCount val="3"/>
                <c:pt idx="0">
                  <c:v>2019 год</c:v>
                </c:pt>
                <c:pt idx="1">
                  <c:v>2020 год</c:v>
                </c:pt>
                <c:pt idx="2">
                  <c:v>2021 год</c:v>
                </c:pt>
              </c:strCache>
            </c:strRef>
          </c:cat>
          <c:val>
            <c:numRef>
              <c:f>Минфин!$D$21:$F$21</c:f>
              <c:numCache>
                <c:formatCode>#,##0.0</c:formatCode>
                <c:ptCount val="3"/>
                <c:pt idx="0">
                  <c:v>14948.9</c:v>
                </c:pt>
                <c:pt idx="1">
                  <c:v>14955</c:v>
                </c:pt>
                <c:pt idx="2">
                  <c:v>14962.1</c:v>
                </c:pt>
              </c:numCache>
            </c:numRef>
          </c:val>
        </c:ser>
        <c:ser>
          <c:idx val="1"/>
          <c:order val="1"/>
          <c:tx>
            <c:strRef>
              <c:f>Минфин!$C$22</c:f>
              <c:strCache>
                <c:ptCount val="1"/>
                <c:pt idx="0">
                  <c:v>Дотации на поддержку мер по обеспечению сбалансированности бюджетов</c:v>
                </c:pt>
              </c:strCache>
            </c:strRef>
          </c:tx>
          <c:spPr>
            <a:solidFill>
              <a:srgbClr val="00B050"/>
            </a:solidFill>
            <a:scene3d>
              <a:camera prst="orthographicFront"/>
              <a:lightRig rig="threePt" dir="t"/>
            </a:scene3d>
            <a:sp3d>
              <a:bevelT/>
            </a:sp3d>
          </c:spPr>
          <c:cat>
            <c:strRef>
              <c:f>Минфин!$D$20:$F$20</c:f>
              <c:strCache>
                <c:ptCount val="3"/>
                <c:pt idx="0">
                  <c:v>2019 год</c:v>
                </c:pt>
                <c:pt idx="1">
                  <c:v>2020 год</c:v>
                </c:pt>
                <c:pt idx="2">
                  <c:v>2021 год</c:v>
                </c:pt>
              </c:strCache>
            </c:strRef>
          </c:cat>
          <c:val>
            <c:numRef>
              <c:f>Минфин!$D$22:$F$22</c:f>
              <c:numCache>
                <c:formatCode>#,##0.0</c:formatCode>
                <c:ptCount val="3"/>
                <c:pt idx="0">
                  <c:v>99072.9</c:v>
                </c:pt>
                <c:pt idx="1">
                  <c:v>72796.899999999994</c:v>
                </c:pt>
                <c:pt idx="2">
                  <c:v>72796.899999999994</c:v>
                </c:pt>
              </c:numCache>
            </c:numRef>
          </c:val>
        </c:ser>
        <c:ser>
          <c:idx val="2"/>
          <c:order val="2"/>
          <c:tx>
            <c:strRef>
              <c:f>Минфин!$C$23</c:f>
              <c:strCache>
                <c:ptCount val="1"/>
                <c:pt idx="0">
                  <c:v>Дотации на выравнивание бюджетной обеспеченности муниципальных районов (городского округа)</c:v>
                </c:pt>
              </c:strCache>
            </c:strRef>
          </c:tx>
          <c:spPr>
            <a:solidFill>
              <a:srgbClr val="00B0F0"/>
            </a:solidFill>
            <a:scene3d>
              <a:camera prst="orthographicFront"/>
              <a:lightRig rig="threePt" dir="t"/>
            </a:scene3d>
            <a:sp3d>
              <a:bevelT/>
            </a:sp3d>
          </c:spPr>
          <c:dLbls>
            <c:showVal val="1"/>
          </c:dLbls>
          <c:cat>
            <c:strRef>
              <c:f>Минфин!$D$20:$F$20</c:f>
              <c:strCache>
                <c:ptCount val="3"/>
                <c:pt idx="0">
                  <c:v>2019 год</c:v>
                </c:pt>
                <c:pt idx="1">
                  <c:v>2020 год</c:v>
                </c:pt>
                <c:pt idx="2">
                  <c:v>2021 год</c:v>
                </c:pt>
              </c:strCache>
            </c:strRef>
          </c:cat>
          <c:val>
            <c:numRef>
              <c:f>Минфин!$D$23:$F$23</c:f>
              <c:numCache>
                <c:formatCode>#,##0.0</c:formatCode>
                <c:ptCount val="3"/>
                <c:pt idx="0">
                  <c:v>1647773.5</c:v>
                </c:pt>
                <c:pt idx="1">
                  <c:v>1647773.5</c:v>
                </c:pt>
                <c:pt idx="2">
                  <c:v>1647773.5</c:v>
                </c:pt>
              </c:numCache>
            </c:numRef>
          </c:val>
        </c:ser>
        <c:gapWidth val="52"/>
        <c:overlap val="-17"/>
        <c:axId val="134103040"/>
        <c:axId val="134104576"/>
      </c:barChart>
      <c:catAx>
        <c:axId val="134103040"/>
        <c:scaling>
          <c:orientation val="minMax"/>
        </c:scaling>
        <c:axPos val="l"/>
        <c:tickLblPos val="nextTo"/>
        <c:crossAx val="134104576"/>
        <c:crosses val="autoZero"/>
        <c:auto val="1"/>
        <c:lblAlgn val="ctr"/>
        <c:lblOffset val="100"/>
      </c:catAx>
      <c:valAx>
        <c:axId val="134104576"/>
        <c:scaling>
          <c:orientation val="minMax"/>
        </c:scaling>
        <c:delete val="1"/>
        <c:axPos val="b"/>
        <c:numFmt formatCode="#,##0.0" sourceLinked="1"/>
        <c:tickLblPos val="none"/>
        <c:crossAx val="134103040"/>
        <c:crosses val="autoZero"/>
        <c:crossBetween val="between"/>
      </c:valAx>
    </c:plotArea>
    <c:legend>
      <c:legendPos val="r"/>
      <c:layout>
        <c:manualLayout>
          <c:xMode val="edge"/>
          <c:yMode val="edge"/>
          <c:x val="0.7243502962036491"/>
          <c:y val="4.3588755838723334E-2"/>
          <c:w val="0.26711570578179483"/>
          <c:h val="0.91282248832255353"/>
        </c:manualLayout>
      </c:layout>
      <c:txPr>
        <a:bodyPr/>
        <a:lstStyle/>
        <a:p>
          <a:pPr>
            <a:defRPr baseline="0">
              <a:latin typeface="Times New Roman" pitchFamily="18" charset="0"/>
            </a:defRPr>
          </a:pPr>
          <a:endParaRPr lang="ru-RU"/>
        </a:p>
      </c:txPr>
    </c:legend>
    <c:plotVisOnly val="1"/>
    <c:dispBlanksAs val="gap"/>
  </c:chart>
  <c:externalData r:id="rId1"/>
</c:chartSpace>
</file>

<file path=ppt/charts/chart21.xml><?xml version="1.0" encoding="utf-8"?>
<c:chartSpace xmlns:c="http://schemas.openxmlformats.org/drawingml/2006/chart" xmlns:a="http://schemas.openxmlformats.org/drawingml/2006/main" xmlns:r="http://schemas.openxmlformats.org/officeDocument/2006/relationships">
  <c:date1904 val="1"/>
  <c:lang val="ru-RU"/>
  <c:chart>
    <c:view3D>
      <c:rotX val="50"/>
      <c:perspective val="30"/>
    </c:view3D>
    <c:plotArea>
      <c:layout>
        <c:manualLayout>
          <c:layoutTarget val="inner"/>
          <c:xMode val="edge"/>
          <c:yMode val="edge"/>
          <c:x val="3.9651674259448579E-2"/>
          <c:y val="0.10863918958551884"/>
          <c:w val="0.51506700021514196"/>
          <c:h val="0.86661135668859268"/>
        </c:manualLayout>
      </c:layout>
      <c:pie3DChart>
        <c:varyColors val="1"/>
        <c:ser>
          <c:idx val="0"/>
          <c:order val="0"/>
          <c:spPr>
            <a:scene3d>
              <a:camera prst="orthographicFront"/>
              <a:lightRig rig="threePt" dir="t"/>
            </a:scene3d>
            <a:sp3d>
              <a:bevelT/>
            </a:sp3d>
          </c:spPr>
          <c:explosion val="25"/>
          <c:dPt>
            <c:idx val="0"/>
            <c:spPr>
              <a:solidFill>
                <a:srgbClr val="FFC000"/>
              </a:solidFill>
              <a:scene3d>
                <a:camera prst="orthographicFront"/>
                <a:lightRig rig="threePt" dir="t"/>
              </a:scene3d>
              <a:sp3d>
                <a:bevelT/>
              </a:sp3d>
            </c:spPr>
          </c:dPt>
          <c:dPt>
            <c:idx val="1"/>
            <c:spPr>
              <a:solidFill>
                <a:srgbClr val="FF0000"/>
              </a:solidFill>
              <a:scene3d>
                <a:camera prst="orthographicFront"/>
                <a:lightRig rig="threePt" dir="t"/>
              </a:scene3d>
              <a:sp3d>
                <a:bevelT/>
              </a:sp3d>
            </c:spPr>
          </c:dPt>
          <c:dPt>
            <c:idx val="2"/>
            <c:spPr>
              <a:solidFill>
                <a:srgbClr val="00B0F0"/>
              </a:solidFill>
              <a:scene3d>
                <a:camera prst="orthographicFront"/>
                <a:lightRig rig="threePt" dir="t"/>
              </a:scene3d>
              <a:sp3d>
                <a:bevelT/>
              </a:sp3d>
            </c:spPr>
          </c:dPt>
          <c:dPt>
            <c:idx val="3"/>
            <c:spPr>
              <a:solidFill>
                <a:srgbClr val="00B050"/>
              </a:solidFill>
              <a:scene3d>
                <a:camera prst="orthographicFront"/>
                <a:lightRig rig="threePt" dir="t"/>
              </a:scene3d>
              <a:sp3d>
                <a:bevelT/>
              </a:sp3d>
            </c:spPr>
          </c:dPt>
          <c:dLbls>
            <c:numFmt formatCode="0.0%" sourceLinked="0"/>
            <c:showVal val="1"/>
            <c:showPercent val="1"/>
          </c:dLbls>
          <c:cat>
            <c:strRef>
              <c:f>'Комплексные меры'!$C$6:$C$9</c:f>
              <c:strCache>
                <c:ptCount val="4"/>
                <c:pt idx="0">
                  <c:v>Комплексные меры профилактики правонарушений в Республике Алтай</c:v>
                </c:pt>
                <c:pt idx="1">
                  <c:v>Противодействие коррупции в Республике Алтай</c:v>
                </c:pt>
                <c:pt idx="2">
                  <c:v>Защита населения и территории Республики Алтай от чрезвычайных ситуаций, обеспечение пожарной безопасности и безопасности людей на водных объектах</c:v>
                </c:pt>
                <c:pt idx="3">
                  <c:v>Безопасный город</c:v>
                </c:pt>
              </c:strCache>
            </c:strRef>
          </c:cat>
          <c:val>
            <c:numRef>
              <c:f>'Комплексные меры'!$D$6:$D$9</c:f>
              <c:numCache>
                <c:formatCode>#,##0.0</c:formatCode>
                <c:ptCount val="4"/>
                <c:pt idx="0">
                  <c:v>23008.3</c:v>
                </c:pt>
                <c:pt idx="1">
                  <c:v>1042</c:v>
                </c:pt>
                <c:pt idx="2">
                  <c:v>161621.29999999999</c:v>
                </c:pt>
                <c:pt idx="3">
                  <c:v>138799.6</c:v>
                </c:pt>
              </c:numCache>
            </c:numRef>
          </c:val>
        </c:ser>
        <c:ser>
          <c:idx val="1"/>
          <c:order val="1"/>
          <c:explosion val="25"/>
          <c:cat>
            <c:strRef>
              <c:f>'Комплексные меры'!$C$6:$C$9</c:f>
              <c:strCache>
                <c:ptCount val="4"/>
                <c:pt idx="0">
                  <c:v>Комплексные меры профилактики правонарушений в Республике Алтай</c:v>
                </c:pt>
                <c:pt idx="1">
                  <c:v>Противодействие коррупции в Республике Алтай</c:v>
                </c:pt>
                <c:pt idx="2">
                  <c:v>Защита населения и территории Республики Алтай от чрезвычайных ситуаций, обеспечение пожарной безопасности и безопасности людей на водных объектах</c:v>
                </c:pt>
                <c:pt idx="3">
                  <c:v>Безопасный город</c:v>
                </c:pt>
              </c:strCache>
            </c:strRef>
          </c:cat>
          <c:val>
            <c:numRef>
              <c:f>'Комплексные меры'!$E$6:$E$9</c:f>
              <c:numCache>
                <c:formatCode>0.0</c:formatCode>
                <c:ptCount val="4"/>
                <c:pt idx="0">
                  <c:v>7.0910145492111445</c:v>
                </c:pt>
                <c:pt idx="1">
                  <c:v>0.32113790068271086</c:v>
                </c:pt>
                <c:pt idx="2">
                  <c:v>49.810676571603061</c:v>
                </c:pt>
                <c:pt idx="3">
                  <c:v>42.777170978502966</c:v>
                </c:pt>
              </c:numCache>
            </c:numRef>
          </c:val>
        </c:ser>
      </c:pie3DChart>
    </c:plotArea>
    <c:legend>
      <c:legendPos val="r"/>
      <c:layout>
        <c:manualLayout>
          <c:xMode val="edge"/>
          <c:yMode val="edge"/>
          <c:x val="0.60932820761665163"/>
          <c:y val="0.14014275787176397"/>
          <c:w val="0.34081226277464116"/>
          <c:h val="0.85393806163187502"/>
        </c:manualLayout>
      </c:layout>
      <c:txPr>
        <a:bodyPr/>
        <a:lstStyle/>
        <a:p>
          <a:pPr>
            <a:defRPr sz="800" baseline="0">
              <a:latin typeface="Times New Roman" pitchFamily="18" charset="0"/>
            </a:defRPr>
          </a:pPr>
          <a:endParaRPr lang="ru-RU"/>
        </a:p>
      </c:txPr>
    </c:legend>
    <c:plotVisOnly val="1"/>
    <c:dispBlanksAs val="zero"/>
  </c:chart>
  <c:externalData r:id="rId1"/>
</c:chartSpace>
</file>

<file path=ppt/charts/chart22.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manualLayout>
          <c:layoutTarget val="inner"/>
          <c:xMode val="edge"/>
          <c:yMode val="edge"/>
          <c:x val="5.7519109898535904E-2"/>
          <c:y val="0.11853924110753122"/>
          <c:w val="0.58263870043583499"/>
          <c:h val="0.80367732949950665"/>
        </c:manualLayout>
      </c:layout>
      <c:pie3DChart>
        <c:varyColors val="1"/>
        <c:ser>
          <c:idx val="0"/>
          <c:order val="0"/>
          <c:tx>
            <c:strRef>
              <c:f>Лист1!$C$1</c:f>
              <c:strCache>
                <c:ptCount val="1"/>
                <c:pt idx="0">
                  <c:v>тыс. руб.</c:v>
                </c:pt>
              </c:strCache>
            </c:strRef>
          </c:tx>
          <c:spPr>
            <a:scene3d>
              <a:camera prst="orthographicFront"/>
              <a:lightRig rig="threePt" dir="t"/>
            </a:scene3d>
            <a:sp3d>
              <a:bevelT/>
            </a:sp3d>
          </c:spPr>
          <c:explosion val="28"/>
          <c:dPt>
            <c:idx val="0"/>
            <c:spPr>
              <a:solidFill>
                <a:srgbClr val="00B0F0"/>
              </a:solidFill>
              <a:scene3d>
                <a:camera prst="orthographicFront"/>
                <a:lightRig rig="threePt" dir="t"/>
              </a:scene3d>
              <a:sp3d>
                <a:bevelT/>
              </a:sp3d>
            </c:spPr>
          </c:dPt>
          <c:dPt>
            <c:idx val="1"/>
            <c:spPr>
              <a:solidFill>
                <a:srgbClr val="FFFF00"/>
              </a:solidFill>
              <a:scene3d>
                <a:camera prst="orthographicFront"/>
                <a:lightRig rig="threePt" dir="t"/>
              </a:scene3d>
              <a:sp3d>
                <a:bevelT/>
              </a:sp3d>
            </c:spPr>
          </c:dPt>
          <c:dPt>
            <c:idx val="2"/>
            <c:spPr>
              <a:solidFill>
                <a:srgbClr val="00B050"/>
              </a:solidFill>
              <a:scene3d>
                <a:camera prst="orthographicFront"/>
                <a:lightRig rig="threePt" dir="t"/>
              </a:scene3d>
              <a:sp3d>
                <a:bevelT/>
              </a:sp3d>
            </c:spPr>
          </c:dPt>
          <c:dLbls>
            <c:showVal val="1"/>
            <c:showPercent val="1"/>
          </c:dLbls>
          <c:cat>
            <c:strRef>
              <c:f>Лист1!$B$2:$B$4</c:f>
              <c:strCache>
                <c:ptCount val="3"/>
                <c:pt idx="0">
                  <c:v>Развитие физической культуры и массового спорта</c:v>
                </c:pt>
                <c:pt idx="1">
                  <c:v>Развитие спорта высших достижений и системы подготовки спортивного резерва</c:v>
                </c:pt>
                <c:pt idx="2">
                  <c:v>Создание условий по обеспечению реализации ГП</c:v>
                </c:pt>
              </c:strCache>
            </c:strRef>
          </c:cat>
          <c:val>
            <c:numRef>
              <c:f>Лист1!$C$2:$C$4</c:f>
              <c:numCache>
                <c:formatCode>General</c:formatCode>
                <c:ptCount val="3"/>
                <c:pt idx="0">
                  <c:v>98249.3</c:v>
                </c:pt>
                <c:pt idx="1">
                  <c:v>67148</c:v>
                </c:pt>
                <c:pt idx="2">
                  <c:v>10049.700000000004</c:v>
                </c:pt>
              </c:numCache>
            </c:numRef>
          </c:val>
        </c:ser>
        <c:ser>
          <c:idx val="1"/>
          <c:order val="1"/>
          <c:tx>
            <c:strRef>
              <c:f>Лист1!$D$1</c:f>
              <c:strCache>
                <c:ptCount val="1"/>
                <c:pt idx="0">
                  <c:v>% в ГП</c:v>
                </c:pt>
              </c:strCache>
            </c:strRef>
          </c:tx>
          <c:explosion val="25"/>
          <c:cat>
            <c:strRef>
              <c:f>Лист1!$B$2:$B$4</c:f>
              <c:strCache>
                <c:ptCount val="3"/>
                <c:pt idx="0">
                  <c:v>Развитие физической культуры и массового спорта</c:v>
                </c:pt>
                <c:pt idx="1">
                  <c:v>Развитие спорта высших достижений и системы подготовки спортивного резерва</c:v>
                </c:pt>
                <c:pt idx="2">
                  <c:v>Создание условий по обеспечению реализации ГП</c:v>
                </c:pt>
              </c:strCache>
            </c:strRef>
          </c:cat>
          <c:val>
            <c:numRef>
              <c:f>Лист1!$D$2:$D$4</c:f>
              <c:numCache>
                <c:formatCode>0.00</c:formatCode>
                <c:ptCount val="3"/>
                <c:pt idx="0">
                  <c:v>55.999418627847731</c:v>
                </c:pt>
                <c:pt idx="1">
                  <c:v>38.27252674596901</c:v>
                </c:pt>
                <c:pt idx="2">
                  <c:v>5.7280546261833916</c:v>
                </c:pt>
              </c:numCache>
            </c:numRef>
          </c:val>
        </c:ser>
      </c:pie3DChart>
      <c:spPr>
        <a:scene3d>
          <a:camera prst="orthographicFront"/>
          <a:lightRig rig="threePt" dir="t"/>
        </a:scene3d>
        <a:sp3d>
          <a:bevelT/>
        </a:sp3d>
      </c:spPr>
    </c:plotArea>
    <c:legend>
      <c:legendPos val="r"/>
      <c:layout>
        <c:manualLayout>
          <c:xMode val="edge"/>
          <c:yMode val="edge"/>
          <c:x val="0.54819887954161761"/>
          <c:y val="0.26948135822753927"/>
          <c:w val="0.44259927403330379"/>
          <c:h val="0.46103728354492135"/>
        </c:manualLayout>
      </c:layout>
      <c:txPr>
        <a:bodyPr/>
        <a:lstStyle/>
        <a:p>
          <a:pPr>
            <a:defRPr baseline="0">
              <a:latin typeface="Times New Roman" pitchFamily="18" charset="0"/>
            </a:defRPr>
          </a:pPr>
          <a:endParaRPr lang="ru-RU"/>
        </a:p>
      </c:txPr>
    </c:legend>
    <c:plotVisOnly val="1"/>
    <c:dispBlanksAs val="zero"/>
  </c:chart>
  <c:externalData r:id="rId1"/>
</c:chartSpace>
</file>

<file path=ppt/charts/chart23.xml><?xml version="1.0" encoding="utf-8"?>
<c:chartSpace xmlns:c="http://schemas.openxmlformats.org/drawingml/2006/chart" xmlns:a="http://schemas.openxmlformats.org/drawingml/2006/main" xmlns:r="http://schemas.openxmlformats.org/officeDocument/2006/relationships">
  <c:lang val="ru-RU"/>
  <c:chart>
    <c:view3D>
      <c:rotX val="30"/>
      <c:rotY val="330"/>
      <c:perspective val="30"/>
    </c:view3D>
    <c:plotArea>
      <c:layout>
        <c:manualLayout>
          <c:layoutTarget val="inner"/>
          <c:xMode val="edge"/>
          <c:yMode val="edge"/>
          <c:x val="4.0903618418815138E-2"/>
          <c:y val="7.4411387482966024E-2"/>
          <c:w val="0.79581407054544961"/>
          <c:h val="0.64883683810097226"/>
        </c:manualLayout>
      </c:layout>
      <c:pie3DChart>
        <c:varyColors val="1"/>
        <c:ser>
          <c:idx val="0"/>
          <c:order val="0"/>
          <c:spPr>
            <a:scene3d>
              <a:camera prst="orthographicFront"/>
              <a:lightRig rig="threePt" dir="t"/>
            </a:scene3d>
            <a:sp3d>
              <a:bevelT/>
            </a:sp3d>
          </c:spPr>
          <c:explosion val="25"/>
          <c:dPt>
            <c:idx val="0"/>
            <c:spPr>
              <a:solidFill>
                <a:srgbClr val="9F5FCF"/>
              </a:solidFill>
              <a:scene3d>
                <a:camera prst="orthographicFront"/>
                <a:lightRig rig="threePt" dir="t"/>
              </a:scene3d>
              <a:sp3d>
                <a:bevelT/>
              </a:sp3d>
            </c:spPr>
          </c:dPt>
          <c:dPt>
            <c:idx val="1"/>
            <c:spPr>
              <a:solidFill>
                <a:srgbClr val="FF0000"/>
              </a:solidFill>
              <a:scene3d>
                <a:camera prst="orthographicFront"/>
                <a:lightRig rig="threePt" dir="t"/>
              </a:scene3d>
              <a:sp3d>
                <a:bevelT/>
              </a:sp3d>
            </c:spPr>
          </c:dPt>
          <c:dPt>
            <c:idx val="2"/>
            <c:spPr>
              <a:solidFill>
                <a:srgbClr val="FFC000"/>
              </a:solidFill>
              <a:scene3d>
                <a:camera prst="orthographicFront"/>
                <a:lightRig rig="threePt" dir="t"/>
              </a:scene3d>
              <a:sp3d>
                <a:bevelT/>
              </a:sp3d>
            </c:spPr>
          </c:dPt>
          <c:dPt>
            <c:idx val="3"/>
            <c:spPr>
              <a:solidFill>
                <a:srgbClr val="00B0F0"/>
              </a:solidFill>
              <a:scene3d>
                <a:camera prst="orthographicFront"/>
                <a:lightRig rig="threePt" dir="t"/>
              </a:scene3d>
              <a:sp3d>
                <a:bevelT/>
              </a:sp3d>
            </c:spPr>
          </c:dPt>
          <c:dPt>
            <c:idx val="4"/>
            <c:spPr>
              <a:solidFill>
                <a:srgbClr val="00B050"/>
              </a:solidFill>
              <a:scene3d>
                <a:camera prst="orthographicFront"/>
                <a:lightRig rig="threePt" dir="t"/>
              </a:scene3d>
              <a:sp3d>
                <a:bevelT/>
              </a:sp3d>
            </c:spPr>
          </c:dPt>
          <c:dLbls>
            <c:numFmt formatCode="0.0%" sourceLinked="0"/>
            <c:showVal val="1"/>
            <c:showPercent val="1"/>
          </c:dLbls>
          <c:cat>
            <c:strRef>
              <c:f>'Эконом. потенциал'!$C$6:$C$10</c:f>
              <c:strCache>
                <c:ptCount val="5"/>
                <c:pt idx="0">
                  <c:v>Развитие малого и среднего предпринимательства</c:v>
                </c:pt>
                <c:pt idx="1">
                  <c:v>Формирование благоприятной инвестиционной среды</c:v>
                </c:pt>
                <c:pt idx="2">
                  <c:v>Информационное общество</c:v>
                </c:pt>
                <c:pt idx="3">
                  <c:v>Развитие внутреннего и въездного туризма</c:v>
                </c:pt>
                <c:pt idx="4">
                  <c:v>Обеспечение условий реализации ГП</c:v>
                </c:pt>
              </c:strCache>
            </c:strRef>
          </c:cat>
          <c:val>
            <c:numRef>
              <c:f>'Эконом. потенциал'!$D$6:$D$10</c:f>
              <c:numCache>
                <c:formatCode>#,##0.0</c:formatCode>
                <c:ptCount val="5"/>
                <c:pt idx="0">
                  <c:v>106625.1</c:v>
                </c:pt>
                <c:pt idx="1">
                  <c:v>2012.4</c:v>
                </c:pt>
                <c:pt idx="2">
                  <c:v>121706.6</c:v>
                </c:pt>
                <c:pt idx="3">
                  <c:v>770216.8</c:v>
                </c:pt>
                <c:pt idx="4">
                  <c:v>48798.6</c:v>
                </c:pt>
              </c:numCache>
            </c:numRef>
          </c:val>
        </c:ser>
        <c:ser>
          <c:idx val="1"/>
          <c:order val="1"/>
          <c:explosion val="25"/>
          <c:cat>
            <c:strRef>
              <c:f>'Эконом. потенциал'!$C$6:$C$10</c:f>
              <c:strCache>
                <c:ptCount val="5"/>
                <c:pt idx="0">
                  <c:v>Развитие малого и среднего предпринимательства</c:v>
                </c:pt>
                <c:pt idx="1">
                  <c:v>Формирование благоприятной инвестиционной среды</c:v>
                </c:pt>
                <c:pt idx="2">
                  <c:v>Информационное общество</c:v>
                </c:pt>
                <c:pt idx="3">
                  <c:v>Развитие внутреннего и въездного туризма</c:v>
                </c:pt>
                <c:pt idx="4">
                  <c:v>Обеспечение условий реализации ГП</c:v>
                </c:pt>
              </c:strCache>
            </c:strRef>
          </c:cat>
          <c:val>
            <c:numRef>
              <c:f>'Эконом. потенциал'!$E$6:$E$10</c:f>
              <c:numCache>
                <c:formatCode>0.0</c:formatCode>
                <c:ptCount val="5"/>
                <c:pt idx="0">
                  <c:v>10.160969620039653</c:v>
                </c:pt>
                <c:pt idx="1">
                  <c:v>0.19177412507343766</c:v>
                </c:pt>
                <c:pt idx="2">
                  <c:v>11.598179651492149</c:v>
                </c:pt>
                <c:pt idx="3">
                  <c:v>73.398754192438076</c:v>
                </c:pt>
                <c:pt idx="4">
                  <c:v>4.6503224109563979</c:v>
                </c:pt>
              </c:numCache>
            </c:numRef>
          </c:val>
        </c:ser>
      </c:pie3DChart>
    </c:plotArea>
    <c:legend>
      <c:legendPos val="b"/>
      <c:layout>
        <c:manualLayout>
          <c:xMode val="edge"/>
          <c:yMode val="edge"/>
          <c:x val="5.5349292255509032E-2"/>
          <c:y val="0.74631159125779278"/>
          <c:w val="0.8029161725794639"/>
          <c:h val="0.24029327261809191"/>
        </c:manualLayout>
      </c:layout>
      <c:txPr>
        <a:bodyPr/>
        <a:lstStyle/>
        <a:p>
          <a:pPr>
            <a:defRPr baseline="0">
              <a:latin typeface="Times New Roman" pitchFamily="18" charset="0"/>
            </a:defRPr>
          </a:pPr>
          <a:endParaRPr lang="ru-RU"/>
        </a:p>
      </c:txPr>
    </c:legend>
    <c:plotVisOnly val="1"/>
    <c:dispBlanksAs val="zero"/>
  </c:chart>
  <c:externalData r:id="rId1"/>
</c:chartSpace>
</file>

<file path=ppt/charts/chart24.xml><?xml version="1.0" encoding="utf-8"?>
<c:chartSpace xmlns:c="http://schemas.openxmlformats.org/drawingml/2006/chart" xmlns:a="http://schemas.openxmlformats.org/drawingml/2006/main" xmlns:r="http://schemas.openxmlformats.org/officeDocument/2006/relationships">
  <c:lang val="ru-RU"/>
  <c:chart>
    <c:view3D>
      <c:rotX val="30"/>
      <c:perspective val="30"/>
    </c:view3D>
    <c:plotArea>
      <c:layout>
        <c:manualLayout>
          <c:layoutTarget val="inner"/>
          <c:xMode val="edge"/>
          <c:yMode val="edge"/>
          <c:x val="3.1989444713911644E-2"/>
          <c:y val="0.18055555555555555"/>
          <c:w val="0.51062991645915001"/>
          <c:h val="0.78240740740740744"/>
        </c:manualLayout>
      </c:layout>
      <c:pie3DChart>
        <c:varyColors val="1"/>
        <c:ser>
          <c:idx val="0"/>
          <c:order val="0"/>
          <c:spPr>
            <a:scene3d>
              <a:camera prst="orthographicFront"/>
              <a:lightRig rig="threePt" dir="t"/>
            </a:scene3d>
            <a:sp3d>
              <a:bevelT/>
            </a:sp3d>
          </c:spPr>
          <c:explosion val="25"/>
          <c:dPt>
            <c:idx val="0"/>
            <c:spPr>
              <a:solidFill>
                <a:srgbClr val="00B0F0"/>
              </a:solidFill>
              <a:scene3d>
                <a:camera prst="orthographicFront"/>
                <a:lightRig rig="threePt" dir="t"/>
              </a:scene3d>
              <a:sp3d>
                <a:bevelT/>
              </a:sp3d>
            </c:spPr>
          </c:dPt>
          <c:dPt>
            <c:idx val="1"/>
            <c:spPr>
              <a:solidFill>
                <a:srgbClr val="00B050"/>
              </a:solidFill>
              <a:scene3d>
                <a:camera prst="orthographicFront"/>
                <a:lightRig rig="threePt" dir="t"/>
              </a:scene3d>
              <a:sp3d>
                <a:bevelT/>
              </a:sp3d>
            </c:spPr>
          </c:dPt>
          <c:dPt>
            <c:idx val="2"/>
            <c:spPr>
              <a:solidFill>
                <a:srgbClr val="FFC000"/>
              </a:solidFill>
              <a:scene3d>
                <a:camera prst="orthographicFront"/>
                <a:lightRig rig="threePt" dir="t"/>
              </a:scene3d>
              <a:sp3d>
                <a:bevelT/>
              </a:sp3d>
            </c:spPr>
          </c:dPt>
          <c:dPt>
            <c:idx val="3"/>
            <c:spPr>
              <a:solidFill>
                <a:srgbClr val="FF0000"/>
              </a:solidFill>
              <a:scene3d>
                <a:camera prst="orthographicFront"/>
                <a:lightRig rig="threePt" dir="t"/>
              </a:scene3d>
              <a:sp3d>
                <a:bevelT/>
              </a:sp3d>
            </c:spPr>
          </c:dPt>
          <c:dPt>
            <c:idx val="4"/>
            <c:spPr>
              <a:solidFill>
                <a:srgbClr val="FFFF00"/>
              </a:solidFill>
              <a:scene3d>
                <a:camera prst="orthographicFront"/>
                <a:lightRig rig="threePt" dir="t"/>
              </a:scene3d>
              <a:sp3d>
                <a:bevelT/>
              </a:sp3d>
            </c:spPr>
          </c:dPt>
          <c:dLbls>
            <c:numFmt formatCode="0.0%" sourceLinked="0"/>
            <c:showVal val="1"/>
            <c:showPercent val="1"/>
            <c:showLeaderLines val="1"/>
          </c:dLbls>
          <c:cat>
            <c:strRef>
              <c:f>'Нац политика'!$C$4:$C$8</c:f>
              <c:strCache>
                <c:ptCount val="5"/>
                <c:pt idx="0">
                  <c:v>Общероссийская гражданская идентичность и этнокультурное развитие народов России</c:v>
                </c:pt>
                <c:pt idx="1">
                  <c:v>Коренные малочисленные народы Республики Алтай</c:v>
                </c:pt>
                <c:pt idx="2">
                  <c:v>Сохранение и развитие алтайского языка в Республике Алтай</c:v>
                </c:pt>
                <c:pt idx="3">
                  <c:v>Профилактика экстремизма на территории Республики Алтай</c:v>
                </c:pt>
                <c:pt idx="4">
                  <c:v>Обеспечение условий для реализации ГП</c:v>
                </c:pt>
              </c:strCache>
            </c:strRef>
          </c:cat>
          <c:val>
            <c:numRef>
              <c:f>'Нац политика'!$D$4:$D$8</c:f>
              <c:numCache>
                <c:formatCode>#,##0.00</c:formatCode>
                <c:ptCount val="5"/>
                <c:pt idx="0">
                  <c:v>19616.900000000001</c:v>
                </c:pt>
                <c:pt idx="1">
                  <c:v>7929.5</c:v>
                </c:pt>
                <c:pt idx="2">
                  <c:v>5000</c:v>
                </c:pt>
                <c:pt idx="3">
                  <c:v>225</c:v>
                </c:pt>
                <c:pt idx="4">
                  <c:v>7479.3</c:v>
                </c:pt>
              </c:numCache>
            </c:numRef>
          </c:val>
        </c:ser>
      </c:pie3DChart>
    </c:plotArea>
    <c:legend>
      <c:legendPos val="r"/>
      <c:layout>
        <c:manualLayout>
          <c:xMode val="edge"/>
          <c:yMode val="edge"/>
          <c:x val="0.65863063543978784"/>
          <c:y val="0.25864319043452816"/>
          <c:w val="0.31555922422350541"/>
          <c:h val="0.65863954505686784"/>
        </c:manualLayout>
      </c:layout>
      <c:txPr>
        <a:bodyPr/>
        <a:lstStyle/>
        <a:p>
          <a:pPr>
            <a:defRPr baseline="0">
              <a:latin typeface="Times New Roman" pitchFamily="18" charset="0"/>
            </a:defRPr>
          </a:pPr>
          <a:endParaRPr lang="ru-RU"/>
        </a:p>
      </c:txPr>
    </c:legend>
    <c:plotVisOnly val="1"/>
    <c:dispBlanksAs val="zero"/>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ru-RU"/>
  <c:chart>
    <c:plotArea>
      <c:layout>
        <c:manualLayout>
          <c:layoutTarget val="inner"/>
          <c:xMode val="edge"/>
          <c:yMode val="edge"/>
          <c:x val="7.4743931465242927E-2"/>
          <c:y val="2.5195613185836494E-2"/>
          <c:w val="0.89995085291842092"/>
          <c:h val="0.90966227417732759"/>
        </c:manualLayout>
      </c:layout>
      <c:barChart>
        <c:barDir val="col"/>
        <c:grouping val="clustered"/>
        <c:ser>
          <c:idx val="0"/>
          <c:order val="0"/>
          <c:tx>
            <c:strRef>
              <c:f>Лист1!$C$4</c:f>
              <c:strCache>
                <c:ptCount val="1"/>
                <c:pt idx="0">
                  <c:v>2019 год</c:v>
                </c:pt>
              </c:strCache>
            </c:strRef>
          </c:tx>
          <c:spPr>
            <a:solidFill>
              <a:schemeClr val="bg2"/>
            </a:solidFill>
            <a:scene3d>
              <a:camera prst="orthographicFront"/>
              <a:lightRig rig="threePt" dir="t"/>
            </a:scene3d>
            <a:sp3d>
              <a:bevelT/>
            </a:sp3d>
          </c:spPr>
          <c:dLbls>
            <c:dLbl>
              <c:idx val="2"/>
              <c:layout>
                <c:manualLayout>
                  <c:x val="-5.9045321869654515E-3"/>
                  <c:y val="-4.2757594835141988E-3"/>
                </c:manualLayout>
              </c:layout>
              <c:showVal val="1"/>
            </c:dLbl>
            <c:dLbl>
              <c:idx val="3"/>
              <c:layout>
                <c:manualLayout>
                  <c:x val="-1.4946550194987875E-3"/>
                  <c:y val="-4.5810205792429989E-3"/>
                </c:manualLayout>
              </c:layout>
              <c:showVal val="1"/>
            </c:dLbl>
            <c:showVal val="1"/>
          </c:dLbls>
          <c:cat>
            <c:strRef>
              <c:f>Лист1!$B$5:$B$8</c:f>
              <c:strCache>
                <c:ptCount val="4"/>
                <c:pt idx="0">
                  <c:v>Дотации</c:v>
                </c:pt>
                <c:pt idx="1">
                  <c:v>Субсидии</c:v>
                </c:pt>
                <c:pt idx="2">
                  <c:v>Субвенции</c:v>
                </c:pt>
                <c:pt idx="3">
                  <c:v>Иные межбюджетные трансферты</c:v>
                </c:pt>
              </c:strCache>
            </c:strRef>
          </c:cat>
          <c:val>
            <c:numRef>
              <c:f>Лист1!$C$5:$C$8</c:f>
              <c:numCache>
                <c:formatCode>#,##0.0</c:formatCode>
                <c:ptCount val="4"/>
                <c:pt idx="0">
                  <c:v>10205.799999999987</c:v>
                </c:pt>
                <c:pt idx="1">
                  <c:v>4079</c:v>
                </c:pt>
                <c:pt idx="2">
                  <c:v>1160.3</c:v>
                </c:pt>
                <c:pt idx="3">
                  <c:v>1031.5</c:v>
                </c:pt>
              </c:numCache>
            </c:numRef>
          </c:val>
        </c:ser>
        <c:ser>
          <c:idx val="1"/>
          <c:order val="1"/>
          <c:tx>
            <c:strRef>
              <c:f>Лист1!$D$4</c:f>
              <c:strCache>
                <c:ptCount val="1"/>
                <c:pt idx="0">
                  <c:v>2020 год</c:v>
                </c:pt>
              </c:strCache>
            </c:strRef>
          </c:tx>
          <c:spPr>
            <a:solidFill>
              <a:srgbClr val="00B0F0"/>
            </a:solidFill>
            <a:scene3d>
              <a:camera prst="orthographicFront"/>
              <a:lightRig rig="threePt" dir="t"/>
            </a:scene3d>
            <a:sp3d>
              <a:bevelT/>
            </a:sp3d>
          </c:spPr>
          <c:dLbls>
            <c:dLbl>
              <c:idx val="0"/>
              <c:layout>
                <c:manualLayout>
                  <c:x val="-1.494655019498799E-3"/>
                  <c:y val="-2.2905102896215407E-3"/>
                </c:manualLayout>
              </c:layout>
              <c:showVal val="1"/>
            </c:dLbl>
            <c:dLbl>
              <c:idx val="2"/>
              <c:layout>
                <c:manualLayout>
                  <c:x val="0"/>
                  <c:y val="-3.9193176066856811E-3"/>
                </c:manualLayout>
              </c:layout>
              <c:tx>
                <c:rich>
                  <a:bodyPr/>
                  <a:lstStyle/>
                  <a:p>
                    <a:r>
                      <a:rPr lang="en-US" dirty="0"/>
                      <a:t>1 </a:t>
                    </a:r>
                    <a:r>
                      <a:rPr lang="en-US" dirty="0" smtClean="0"/>
                      <a:t>1</a:t>
                    </a:r>
                    <a:r>
                      <a:rPr lang="ru-RU" dirty="0" smtClean="0"/>
                      <a:t>65,2</a:t>
                    </a:r>
                  </a:p>
                </c:rich>
              </c:tx>
              <c:showVal val="1"/>
            </c:dLbl>
            <c:dLbl>
              <c:idx val="3"/>
              <c:layout>
                <c:manualLayout>
                  <c:x val="-1.4946550194986747E-3"/>
                  <c:y val="-2.2905102896215216E-3"/>
                </c:manualLayout>
              </c:layout>
              <c:showVal val="1"/>
            </c:dLbl>
            <c:showVal val="1"/>
          </c:dLbls>
          <c:cat>
            <c:strRef>
              <c:f>Лист1!$B$5:$B$8</c:f>
              <c:strCache>
                <c:ptCount val="4"/>
                <c:pt idx="0">
                  <c:v>Дотации</c:v>
                </c:pt>
                <c:pt idx="1">
                  <c:v>Субсидии</c:v>
                </c:pt>
                <c:pt idx="2">
                  <c:v>Субвенции</c:v>
                </c:pt>
                <c:pt idx="3">
                  <c:v>Иные межбюджетные трансферты</c:v>
                </c:pt>
              </c:strCache>
            </c:strRef>
          </c:cat>
          <c:val>
            <c:numRef>
              <c:f>Лист1!$D$5:$D$8</c:f>
              <c:numCache>
                <c:formatCode>#,##0.0</c:formatCode>
                <c:ptCount val="4"/>
                <c:pt idx="0">
                  <c:v>8617</c:v>
                </c:pt>
                <c:pt idx="1">
                  <c:v>2394</c:v>
                </c:pt>
                <c:pt idx="2">
                  <c:v>1165.2</c:v>
                </c:pt>
                <c:pt idx="3">
                  <c:v>477</c:v>
                </c:pt>
              </c:numCache>
            </c:numRef>
          </c:val>
        </c:ser>
        <c:ser>
          <c:idx val="2"/>
          <c:order val="2"/>
          <c:tx>
            <c:strRef>
              <c:f>Лист1!$E$4</c:f>
              <c:strCache>
                <c:ptCount val="1"/>
                <c:pt idx="0">
                  <c:v>2021 год</c:v>
                </c:pt>
              </c:strCache>
            </c:strRef>
          </c:tx>
          <c:spPr>
            <a:solidFill>
              <a:srgbClr val="00B050"/>
            </a:solidFill>
            <a:scene3d>
              <a:camera prst="orthographicFront"/>
              <a:lightRig rig="threePt" dir="t"/>
            </a:scene3d>
            <a:sp3d>
              <a:bevelT/>
            </a:sp3d>
          </c:spPr>
          <c:dLbls>
            <c:dLbl>
              <c:idx val="0"/>
              <c:layout>
                <c:manualLayout>
                  <c:x val="2.989310038997601E-3"/>
                  <c:y val="-4.7065477573199014E-3"/>
                </c:manualLayout>
              </c:layout>
              <c:showVal val="1"/>
            </c:dLbl>
            <c:dLbl>
              <c:idx val="2"/>
              <c:layout>
                <c:manualLayout>
                  <c:x val="0"/>
                  <c:y val="-1.7662235060301942E-2"/>
                </c:manualLayout>
              </c:layout>
              <c:showVal val="1"/>
            </c:dLbl>
            <c:dLbl>
              <c:idx val="3"/>
              <c:layout>
                <c:manualLayout>
                  <c:x val="-1.4946550194987875E-3"/>
                  <c:y val="-4.5810205792429989E-3"/>
                </c:manualLayout>
              </c:layout>
              <c:showVal val="1"/>
            </c:dLbl>
            <c:showVal val="1"/>
          </c:dLbls>
          <c:cat>
            <c:strRef>
              <c:f>Лист1!$B$5:$B$8</c:f>
              <c:strCache>
                <c:ptCount val="4"/>
                <c:pt idx="0">
                  <c:v>Дотации</c:v>
                </c:pt>
                <c:pt idx="1">
                  <c:v>Субсидии</c:v>
                </c:pt>
                <c:pt idx="2">
                  <c:v>Субвенции</c:v>
                </c:pt>
                <c:pt idx="3">
                  <c:v>Иные межбюджетные трансферты</c:v>
                </c:pt>
              </c:strCache>
            </c:strRef>
          </c:cat>
          <c:val>
            <c:numRef>
              <c:f>Лист1!$E$5:$E$8</c:f>
              <c:numCache>
                <c:formatCode>#,##0.0</c:formatCode>
                <c:ptCount val="4"/>
                <c:pt idx="0">
                  <c:v>9106.7000000000007</c:v>
                </c:pt>
                <c:pt idx="1">
                  <c:v>2478</c:v>
                </c:pt>
                <c:pt idx="2">
                  <c:v>1183.7</c:v>
                </c:pt>
                <c:pt idx="3">
                  <c:v>548.6</c:v>
                </c:pt>
              </c:numCache>
            </c:numRef>
          </c:val>
        </c:ser>
        <c:axId val="109972480"/>
        <c:axId val="109994752"/>
      </c:barChart>
      <c:catAx>
        <c:axId val="109972480"/>
        <c:scaling>
          <c:orientation val="minMax"/>
        </c:scaling>
        <c:axPos val="b"/>
        <c:tickLblPos val="nextTo"/>
        <c:crossAx val="109994752"/>
        <c:crosses val="autoZero"/>
        <c:auto val="1"/>
        <c:lblAlgn val="ctr"/>
        <c:lblOffset val="100"/>
      </c:catAx>
      <c:valAx>
        <c:axId val="109994752"/>
        <c:scaling>
          <c:orientation val="minMax"/>
        </c:scaling>
        <c:axPos val="l"/>
        <c:numFmt formatCode="#,##0.0" sourceLinked="1"/>
        <c:tickLblPos val="nextTo"/>
        <c:crossAx val="109972480"/>
        <c:crosses val="autoZero"/>
        <c:crossBetween val="between"/>
      </c:valAx>
    </c:plotArea>
    <c:legend>
      <c:legendPos val="r"/>
      <c:layout>
        <c:manualLayout>
          <c:xMode val="edge"/>
          <c:yMode val="edge"/>
          <c:x val="0.61022260152912478"/>
          <c:y val="0.13261026552605271"/>
          <c:w val="0.38824570339642239"/>
          <c:h val="0.24625654869516694"/>
        </c:manualLayout>
      </c:layout>
      <c:txPr>
        <a:bodyPr/>
        <a:lstStyle/>
        <a:p>
          <a:pPr>
            <a:defRPr sz="1600"/>
          </a:pPr>
          <a:endParaRPr lang="ru-RU"/>
        </a:p>
      </c:txPr>
    </c:legend>
    <c:plotVisOnly val="1"/>
    <c:dispBlanksAs val="gap"/>
  </c:chart>
  <c:txPr>
    <a:bodyPr/>
    <a:lstStyle/>
    <a:p>
      <a:pPr>
        <a:defRPr>
          <a:latin typeface="Times New Roman" pitchFamily="18" charset="0"/>
          <a:cs typeface="Times New Roman" pitchFamily="18" charset="0"/>
        </a:defRPr>
      </a:pPr>
      <a:endParaRPr lang="ru-RU"/>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ru-RU"/>
  <c:chart>
    <c:plotArea>
      <c:layout>
        <c:manualLayout>
          <c:layoutTarget val="inner"/>
          <c:xMode val="edge"/>
          <c:yMode val="edge"/>
          <c:x val="7.4724938734998594E-2"/>
          <c:y val="2.8465889969388463E-2"/>
          <c:w val="0.83893840398844965"/>
          <c:h val="0.86266614204035352"/>
        </c:manualLayout>
      </c:layout>
      <c:barChart>
        <c:barDir val="col"/>
        <c:grouping val="stacked"/>
        <c:ser>
          <c:idx val="0"/>
          <c:order val="0"/>
          <c:tx>
            <c:strRef>
              <c:f>Лист2!$A$5</c:f>
              <c:strCache>
                <c:ptCount val="1"/>
              </c:strCache>
            </c:strRef>
          </c:tx>
          <c:cat>
            <c:strRef>
              <c:f>Лист2!$B$4:$R$4</c:f>
              <c:strCache>
                <c:ptCount val="7"/>
                <c:pt idx="0">
                  <c:v>на 01.01.2016 г.</c:v>
                </c:pt>
                <c:pt idx="1">
                  <c:v>на 01.01.2017 г.</c:v>
                </c:pt>
                <c:pt idx="2">
                  <c:v>на 01.01.2018 г.</c:v>
                </c:pt>
                <c:pt idx="3">
                  <c:v>на 01.01.2019 г.</c:v>
                </c:pt>
                <c:pt idx="4">
                  <c:v>на 01.01.2020 г.</c:v>
                </c:pt>
                <c:pt idx="5">
                  <c:v>на 01.01.2021 г.</c:v>
                </c:pt>
                <c:pt idx="6">
                  <c:v>на 01.01.2022 г.</c:v>
                </c:pt>
              </c:strCache>
            </c:strRef>
          </c:cat>
          <c:val>
            <c:numRef>
              <c:f>Лист2!$B$5:$R$5</c:f>
              <c:numCache>
                <c:formatCode>General</c:formatCode>
                <c:ptCount val="7"/>
              </c:numCache>
            </c:numRef>
          </c:val>
        </c:ser>
        <c:ser>
          <c:idx val="1"/>
          <c:order val="1"/>
          <c:tx>
            <c:strRef>
              <c:f>Лист2!$A$6</c:f>
              <c:strCache>
                <c:ptCount val="1"/>
                <c:pt idx="0">
                  <c:v>Кредиты коммерческих банков</c:v>
                </c:pt>
              </c:strCache>
            </c:strRef>
          </c:tx>
          <c:spPr>
            <a:solidFill>
              <a:srgbClr val="9F5FCF"/>
            </a:solidFill>
            <a:scene3d>
              <a:camera prst="orthographicFront"/>
              <a:lightRig rig="threePt" dir="t"/>
            </a:scene3d>
            <a:sp3d>
              <a:bevelT/>
            </a:sp3d>
          </c:spPr>
          <c:dLbls>
            <c:dLbl>
              <c:idx val="0"/>
              <c:layout>
                <c:manualLayout>
                  <c:x val="7.2879872851593676E-3"/>
                  <c:y val="-1.7947388109946231E-2"/>
                </c:manualLayout>
              </c:layout>
              <c:showVal val="1"/>
            </c:dLbl>
            <c:dLbl>
              <c:idx val="1"/>
              <c:layout>
                <c:manualLayout>
                  <c:x val="-1.4575974570318637E-3"/>
                  <c:y val="-2.0511300697081406E-2"/>
                </c:manualLayout>
              </c:layout>
              <c:showVal val="1"/>
            </c:dLbl>
            <c:dLbl>
              <c:idx val="2"/>
              <c:layout>
                <c:manualLayout>
                  <c:x val="-1.6718586434302134E-3"/>
                  <c:y val="3.7676188937160255E-4"/>
                </c:manualLayout>
              </c:layout>
              <c:showVal val="1"/>
            </c:dLbl>
            <c:dLbl>
              <c:idx val="3"/>
              <c:layout>
                <c:manualLayout>
                  <c:x val="1.4575974570318637E-3"/>
                  <c:y val="-7.6917377614055434E-3"/>
                </c:manualLayout>
              </c:layout>
              <c:showVal val="1"/>
            </c:dLbl>
            <c:dLbl>
              <c:idx val="4"/>
              <c:layout>
                <c:manualLayout>
                  <c:x val="0"/>
                  <c:y val="-2.3075213284216949E-2"/>
                </c:manualLayout>
              </c:layout>
              <c:showVal val="1"/>
            </c:dLbl>
            <c:dLbl>
              <c:idx val="5"/>
              <c:layout>
                <c:manualLayout>
                  <c:x val="5.8303898281274495E-3"/>
                  <c:y val="-2.3075213284217043E-2"/>
                </c:manualLayout>
              </c:layout>
              <c:showVal val="1"/>
            </c:dLbl>
            <c:dLbl>
              <c:idx val="6"/>
              <c:layout>
                <c:manualLayout>
                  <c:x val="2.9151949140637273E-3"/>
                  <c:y val="-1.5383475522811278E-2"/>
                </c:manualLayout>
              </c:layout>
              <c:showVal val="1"/>
            </c:dLbl>
            <c:spPr>
              <a:scene3d>
                <a:camera prst="orthographicFront"/>
                <a:lightRig rig="threePt" dir="t"/>
              </a:scene3d>
              <a:sp3d>
                <a:bevelT/>
              </a:sp3d>
            </c:spPr>
            <c:txPr>
              <a:bodyPr/>
              <a:lstStyle/>
              <a:p>
                <a:pPr>
                  <a:defRPr sz="1200" b="1">
                    <a:latin typeface="Times New Roman" pitchFamily="18" charset="0"/>
                    <a:cs typeface="Times New Roman" pitchFamily="18" charset="0"/>
                  </a:defRPr>
                </a:pPr>
                <a:endParaRPr lang="ru-RU"/>
              </a:p>
            </c:txPr>
            <c:showVal val="1"/>
          </c:dLbls>
          <c:cat>
            <c:strRef>
              <c:f>Лист2!$B$4:$R$4</c:f>
              <c:strCache>
                <c:ptCount val="7"/>
                <c:pt idx="0">
                  <c:v>на 01.01.2016 г.</c:v>
                </c:pt>
                <c:pt idx="1">
                  <c:v>на 01.01.2017 г.</c:v>
                </c:pt>
                <c:pt idx="2">
                  <c:v>на 01.01.2018 г.</c:v>
                </c:pt>
                <c:pt idx="3">
                  <c:v>на 01.01.2019 г.</c:v>
                </c:pt>
                <c:pt idx="4">
                  <c:v>на 01.01.2020 г.</c:v>
                </c:pt>
                <c:pt idx="5">
                  <c:v>на 01.01.2021 г.</c:v>
                </c:pt>
                <c:pt idx="6">
                  <c:v>на 01.01.2022 г.</c:v>
                </c:pt>
              </c:strCache>
            </c:strRef>
          </c:cat>
          <c:val>
            <c:numRef>
              <c:f>Лист2!$B$6:$R$6</c:f>
              <c:numCache>
                <c:formatCode>General</c:formatCode>
                <c:ptCount val="7"/>
                <c:pt idx="0" formatCode="#,##0.00">
                  <c:v>157000</c:v>
                </c:pt>
                <c:pt idx="2" formatCode="#,##0.00">
                  <c:v>87999</c:v>
                </c:pt>
                <c:pt idx="3" formatCode="#,##0.00">
                  <c:v>137052</c:v>
                </c:pt>
                <c:pt idx="4" formatCode="#,##0.00">
                  <c:v>204685</c:v>
                </c:pt>
                <c:pt idx="5" formatCode="#,##0.00">
                  <c:v>275291</c:v>
                </c:pt>
                <c:pt idx="6" formatCode="#,##0.00">
                  <c:v>386203</c:v>
                </c:pt>
              </c:numCache>
            </c:numRef>
          </c:val>
        </c:ser>
        <c:ser>
          <c:idx val="2"/>
          <c:order val="2"/>
          <c:tx>
            <c:strRef>
              <c:f>Лист2!$A$7</c:f>
              <c:strCache>
                <c:ptCount val="1"/>
                <c:pt idx="0">
                  <c:v>Бюджетные кредиты</c:v>
                </c:pt>
              </c:strCache>
            </c:strRef>
          </c:tx>
          <c:spPr>
            <a:solidFill>
              <a:schemeClr val="tx2">
                <a:lumMod val="40000"/>
                <a:lumOff val="60000"/>
              </a:schemeClr>
            </a:solidFill>
            <a:scene3d>
              <a:camera prst="orthographicFront"/>
              <a:lightRig rig="threePt" dir="t"/>
            </a:scene3d>
            <a:sp3d>
              <a:bevelT/>
            </a:sp3d>
          </c:spPr>
          <c:dLbls>
            <c:dLbl>
              <c:idx val="2"/>
              <c:layout>
                <c:manualLayout>
                  <c:x val="4.9899402104783934E-3"/>
                  <c:y val="-6.4097856370937137E-2"/>
                </c:manualLayout>
              </c:layout>
              <c:showVal val="1"/>
            </c:dLbl>
            <c:dLbl>
              <c:idx val="3"/>
              <c:layout>
                <c:manualLayout>
                  <c:x val="0"/>
                  <c:y val="1.5383475522811191E-2"/>
                </c:manualLayout>
              </c:layout>
              <c:showVal val="1"/>
            </c:dLbl>
            <c:dLbl>
              <c:idx val="4"/>
              <c:layout>
                <c:manualLayout>
                  <c:x val="-1.4575974570318637E-3"/>
                  <c:y val="-5.1278251742703486E-2"/>
                </c:manualLayout>
              </c:layout>
              <c:spPr>
                <a:noFill/>
              </c:spPr>
              <c:txPr>
                <a:bodyPr/>
                <a:lstStyle/>
                <a:p>
                  <a:pPr>
                    <a:defRPr sz="1200" b="1">
                      <a:latin typeface="Times New Roman" pitchFamily="18" charset="0"/>
                      <a:cs typeface="Times New Roman" pitchFamily="18" charset="0"/>
                    </a:defRPr>
                  </a:pPr>
                  <a:endParaRPr lang="ru-RU"/>
                </a:p>
              </c:txPr>
              <c:showVal val="1"/>
            </c:dLbl>
            <c:dLbl>
              <c:idx val="5"/>
              <c:layout>
                <c:manualLayout>
                  <c:x val="2.9151949140637273E-3"/>
                  <c:y val="4.3586513981297974E-2"/>
                </c:manualLayout>
              </c:layout>
              <c:showVal val="1"/>
            </c:dLbl>
            <c:dLbl>
              <c:idx val="6"/>
              <c:layout>
                <c:manualLayout>
                  <c:x val="2.4444679645555436E-3"/>
                  <c:y val="-3.589482121034171E-2"/>
                </c:manualLayout>
              </c:layout>
              <c:showVal val="1"/>
            </c:dLbl>
            <c:txPr>
              <a:bodyPr/>
              <a:lstStyle/>
              <a:p>
                <a:pPr>
                  <a:defRPr sz="1200" b="1">
                    <a:latin typeface="Times New Roman" pitchFamily="18" charset="0"/>
                    <a:cs typeface="Times New Roman" pitchFamily="18" charset="0"/>
                  </a:defRPr>
                </a:pPr>
                <a:endParaRPr lang="ru-RU"/>
              </a:p>
            </c:txPr>
            <c:showVal val="1"/>
          </c:dLbls>
          <c:cat>
            <c:strRef>
              <c:f>Лист2!$B$4:$R$4</c:f>
              <c:strCache>
                <c:ptCount val="7"/>
                <c:pt idx="0">
                  <c:v>на 01.01.2016 г.</c:v>
                </c:pt>
                <c:pt idx="1">
                  <c:v>на 01.01.2017 г.</c:v>
                </c:pt>
                <c:pt idx="2">
                  <c:v>на 01.01.2018 г.</c:v>
                </c:pt>
                <c:pt idx="3">
                  <c:v>на 01.01.2019 г.</c:v>
                </c:pt>
                <c:pt idx="4">
                  <c:v>на 01.01.2020 г.</c:v>
                </c:pt>
                <c:pt idx="5">
                  <c:v>на 01.01.2021 г.</c:v>
                </c:pt>
                <c:pt idx="6">
                  <c:v>на 01.01.2022 г.</c:v>
                </c:pt>
              </c:strCache>
            </c:strRef>
          </c:cat>
          <c:val>
            <c:numRef>
              <c:f>Лист2!$B$7:$R$7</c:f>
              <c:numCache>
                <c:formatCode>#,##0.00</c:formatCode>
                <c:ptCount val="7"/>
                <c:pt idx="0">
                  <c:v>1717511.8</c:v>
                </c:pt>
                <c:pt idx="1">
                  <c:v>1596437.81</c:v>
                </c:pt>
                <c:pt idx="2">
                  <c:v>1421633.81</c:v>
                </c:pt>
                <c:pt idx="3">
                  <c:v>1372580.81</c:v>
                </c:pt>
                <c:pt idx="4">
                  <c:v>1323527.81</c:v>
                </c:pt>
                <c:pt idx="5">
                  <c:v>1225421.81</c:v>
                </c:pt>
                <c:pt idx="6">
                  <c:v>1029209.81</c:v>
                </c:pt>
              </c:numCache>
            </c:numRef>
          </c:val>
        </c:ser>
        <c:ser>
          <c:idx val="3"/>
          <c:order val="3"/>
          <c:tx>
            <c:strRef>
              <c:f>Лист2!$A$8</c:f>
              <c:strCache>
                <c:ptCount val="1"/>
                <c:pt idx="0">
                  <c:v>в том числе бюджетные кредиты на пополнение остатков средств на счетах бюджетов из федерального казначейства</c:v>
                </c:pt>
              </c:strCache>
            </c:strRef>
          </c:tx>
          <c:cat>
            <c:strRef>
              <c:f>Лист2!$B$4:$R$4</c:f>
              <c:strCache>
                <c:ptCount val="7"/>
                <c:pt idx="0">
                  <c:v>на 01.01.2016 г.</c:v>
                </c:pt>
                <c:pt idx="1">
                  <c:v>на 01.01.2017 г.</c:v>
                </c:pt>
                <c:pt idx="2">
                  <c:v>на 01.01.2018 г.</c:v>
                </c:pt>
                <c:pt idx="3">
                  <c:v>на 01.01.2019 г.</c:v>
                </c:pt>
                <c:pt idx="4">
                  <c:v>на 01.01.2020 г.</c:v>
                </c:pt>
                <c:pt idx="5">
                  <c:v>на 01.01.2021 г.</c:v>
                </c:pt>
                <c:pt idx="6">
                  <c:v>на 01.01.2022 г.</c:v>
                </c:pt>
              </c:strCache>
            </c:strRef>
          </c:cat>
          <c:val>
            <c:numRef>
              <c:f>Лист2!$B$8:$R$8</c:f>
            </c:numRef>
          </c:val>
        </c:ser>
        <c:ser>
          <c:idx val="4"/>
          <c:order val="4"/>
          <c:tx>
            <c:strRef>
              <c:f>Лист2!$A$9</c:f>
              <c:strCache>
                <c:ptCount val="1"/>
                <c:pt idx="0">
                  <c:v>Государственные гарантии</c:v>
                </c:pt>
              </c:strCache>
            </c:strRef>
          </c:tx>
          <c:spPr>
            <a:solidFill>
              <a:srgbClr val="FFC000"/>
            </a:solidFill>
            <a:scene3d>
              <a:camera prst="orthographicFront"/>
              <a:lightRig rig="threePt" dir="t"/>
            </a:scene3d>
            <a:sp3d>
              <a:bevelT/>
            </a:sp3d>
          </c:spPr>
          <c:dLbls>
            <c:txPr>
              <a:bodyPr/>
              <a:lstStyle/>
              <a:p>
                <a:pPr>
                  <a:defRPr b="1"/>
                </a:pPr>
                <a:endParaRPr lang="ru-RU"/>
              </a:p>
            </c:txPr>
            <c:showVal val="1"/>
          </c:dLbls>
          <c:cat>
            <c:strRef>
              <c:f>Лист2!$B$4:$R$4</c:f>
              <c:strCache>
                <c:ptCount val="7"/>
                <c:pt idx="0">
                  <c:v>на 01.01.2016 г.</c:v>
                </c:pt>
                <c:pt idx="1">
                  <c:v>на 01.01.2017 г.</c:v>
                </c:pt>
                <c:pt idx="2">
                  <c:v>на 01.01.2018 г.</c:v>
                </c:pt>
                <c:pt idx="3">
                  <c:v>на 01.01.2019 г.</c:v>
                </c:pt>
                <c:pt idx="4">
                  <c:v>на 01.01.2020 г.</c:v>
                </c:pt>
                <c:pt idx="5">
                  <c:v>на 01.01.2021 г.</c:v>
                </c:pt>
                <c:pt idx="6">
                  <c:v>на 01.01.2022 г.</c:v>
                </c:pt>
              </c:strCache>
            </c:strRef>
          </c:cat>
          <c:val>
            <c:numRef>
              <c:f>Лист2!$B$9:$R$9</c:f>
              <c:numCache>
                <c:formatCode>General</c:formatCode>
                <c:ptCount val="7"/>
                <c:pt idx="0" formatCode="#,##0.00">
                  <c:v>100000</c:v>
                </c:pt>
              </c:numCache>
            </c:numRef>
          </c:val>
        </c:ser>
        <c:gapWidth val="25"/>
        <c:overlap val="100"/>
        <c:axId val="113161344"/>
        <c:axId val="113162880"/>
      </c:barChart>
      <c:catAx>
        <c:axId val="113161344"/>
        <c:scaling>
          <c:orientation val="minMax"/>
        </c:scaling>
        <c:axPos val="b"/>
        <c:tickLblPos val="nextTo"/>
        <c:txPr>
          <a:bodyPr/>
          <a:lstStyle/>
          <a:p>
            <a:pPr>
              <a:defRPr sz="850" b="1">
                <a:latin typeface="Times New Roman" pitchFamily="18" charset="0"/>
                <a:cs typeface="Times New Roman" pitchFamily="18" charset="0"/>
              </a:defRPr>
            </a:pPr>
            <a:endParaRPr lang="ru-RU"/>
          </a:p>
        </c:txPr>
        <c:crossAx val="113162880"/>
        <c:crosses val="autoZero"/>
        <c:auto val="1"/>
        <c:lblAlgn val="ctr"/>
        <c:lblOffset val="100"/>
      </c:catAx>
      <c:valAx>
        <c:axId val="113162880"/>
        <c:scaling>
          <c:orientation val="minMax"/>
        </c:scaling>
        <c:axPos val="l"/>
        <c:numFmt formatCode="General" sourceLinked="1"/>
        <c:tickLblPos val="nextTo"/>
        <c:txPr>
          <a:bodyPr/>
          <a:lstStyle/>
          <a:p>
            <a:pPr>
              <a:defRPr sz="800"/>
            </a:pPr>
            <a:endParaRPr lang="ru-RU"/>
          </a:p>
        </c:txPr>
        <c:crossAx val="113161344"/>
        <c:crosses val="autoZero"/>
        <c:crossBetween val="between"/>
        <c:majorUnit val="200000"/>
      </c:valAx>
    </c:plotArea>
    <c:legend>
      <c:legendPos val="b"/>
      <c:legendEntry>
        <c:idx val="0"/>
        <c:delete val="1"/>
      </c:legendEntry>
      <c:layout>
        <c:manualLayout>
          <c:xMode val="edge"/>
          <c:yMode val="edge"/>
          <c:x val="2.0812665474513511E-4"/>
          <c:y val="0.94695845483258401"/>
          <c:w val="0.89999991790160894"/>
          <c:h val="4.3879504008934075E-2"/>
        </c:manualLayout>
      </c:layout>
      <c:txPr>
        <a:bodyPr/>
        <a:lstStyle/>
        <a:p>
          <a:pPr>
            <a:defRPr sz="1200">
              <a:latin typeface="Times New Roman" pitchFamily="18" charset="0"/>
              <a:cs typeface="Times New Roman" pitchFamily="18" charset="0"/>
            </a:defRPr>
          </a:pPr>
          <a:endParaRPr lang="ru-RU"/>
        </a:p>
      </c:txPr>
    </c:legend>
    <c:plotVisOnly val="1"/>
    <c:dispBlanksAs val="gap"/>
  </c:chart>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ru-RU"/>
  <c:chart>
    <c:plotArea>
      <c:layout/>
      <c:barChart>
        <c:barDir val="bar"/>
        <c:grouping val="clustered"/>
        <c:ser>
          <c:idx val="0"/>
          <c:order val="0"/>
          <c:tx>
            <c:strRef>
              <c:f>'По видам расходов'!$C$5</c:f>
              <c:strCache>
                <c:ptCount val="1"/>
                <c:pt idx="0">
                  <c:v>Предоставление государственных услуг и выполнение государственных функций</c:v>
                </c:pt>
              </c:strCache>
            </c:strRef>
          </c:tx>
          <c:spPr>
            <a:solidFill>
              <a:schemeClr val="accent2">
                <a:lumMod val="40000"/>
                <a:lumOff val="60000"/>
              </a:schemeClr>
            </a:solidFill>
            <a:scene3d>
              <a:camera prst="orthographicFront"/>
              <a:lightRig rig="threePt" dir="t"/>
            </a:scene3d>
            <a:sp3d>
              <a:bevelT/>
            </a:sp3d>
          </c:spPr>
          <c:dLbls>
            <c:showVal val="1"/>
          </c:dLbls>
          <c:cat>
            <c:strRef>
              <c:f>'По видам расходов'!$D$4:$F$4</c:f>
              <c:strCache>
                <c:ptCount val="3"/>
                <c:pt idx="0">
                  <c:v>2019 год</c:v>
                </c:pt>
                <c:pt idx="1">
                  <c:v>2020 год</c:v>
                </c:pt>
                <c:pt idx="2">
                  <c:v>2021 год</c:v>
                </c:pt>
              </c:strCache>
            </c:strRef>
          </c:cat>
          <c:val>
            <c:numRef>
              <c:f>'По видам расходов'!$D$5:$F$5</c:f>
              <c:numCache>
                <c:formatCode>#,##0.0</c:formatCode>
                <c:ptCount val="3"/>
                <c:pt idx="0">
                  <c:v>3785758.9</c:v>
                </c:pt>
                <c:pt idx="1">
                  <c:v>3666413.2</c:v>
                </c:pt>
                <c:pt idx="2">
                  <c:v>4185530.3</c:v>
                </c:pt>
              </c:numCache>
            </c:numRef>
          </c:val>
        </c:ser>
        <c:ser>
          <c:idx val="1"/>
          <c:order val="1"/>
          <c:tx>
            <c:strRef>
              <c:f>'По видам расходов'!$C$6</c:f>
              <c:strCache>
                <c:ptCount val="1"/>
                <c:pt idx="0">
                  <c:v>Социальное обеспечение и иные выплаты населению</c:v>
                </c:pt>
              </c:strCache>
            </c:strRef>
          </c:tx>
          <c:spPr>
            <a:solidFill>
              <a:srgbClr val="FF0000"/>
            </a:solidFill>
            <a:scene3d>
              <a:camera prst="orthographicFront"/>
              <a:lightRig rig="threePt" dir="t"/>
            </a:scene3d>
            <a:sp3d>
              <a:bevelT/>
            </a:sp3d>
          </c:spPr>
          <c:dLbls>
            <c:showVal val="1"/>
          </c:dLbls>
          <c:cat>
            <c:strRef>
              <c:f>'По видам расходов'!$D$4:$F$4</c:f>
              <c:strCache>
                <c:ptCount val="3"/>
                <c:pt idx="0">
                  <c:v>2019 год</c:v>
                </c:pt>
                <c:pt idx="1">
                  <c:v>2020 год</c:v>
                </c:pt>
                <c:pt idx="2">
                  <c:v>2021 год</c:v>
                </c:pt>
              </c:strCache>
            </c:strRef>
          </c:cat>
          <c:val>
            <c:numRef>
              <c:f>'По видам расходов'!$D$6:$F$6</c:f>
              <c:numCache>
                <c:formatCode>#,##0.0</c:formatCode>
                <c:ptCount val="3"/>
                <c:pt idx="0">
                  <c:v>3373780</c:v>
                </c:pt>
                <c:pt idx="1">
                  <c:v>2786805.8</c:v>
                </c:pt>
                <c:pt idx="2">
                  <c:v>3134622.1</c:v>
                </c:pt>
              </c:numCache>
            </c:numRef>
          </c:val>
        </c:ser>
        <c:ser>
          <c:idx val="2"/>
          <c:order val="2"/>
          <c:tx>
            <c:strRef>
              <c:f>'По видам расходов'!$C$7</c:f>
              <c:strCache>
                <c:ptCount val="1"/>
                <c:pt idx="0">
                  <c:v>Капитальные вложения в объекты государственной (муниципальной) собственности</c:v>
                </c:pt>
              </c:strCache>
            </c:strRef>
          </c:tx>
          <c:spPr>
            <a:solidFill>
              <a:srgbClr val="0000FF"/>
            </a:solidFill>
            <a:scene3d>
              <a:camera prst="orthographicFront"/>
              <a:lightRig rig="threePt" dir="t"/>
            </a:scene3d>
            <a:sp3d>
              <a:bevelT/>
            </a:sp3d>
          </c:spPr>
          <c:dLbls>
            <c:showVal val="1"/>
          </c:dLbls>
          <c:cat>
            <c:strRef>
              <c:f>'По видам расходов'!$D$4:$F$4</c:f>
              <c:strCache>
                <c:ptCount val="3"/>
                <c:pt idx="0">
                  <c:v>2019 год</c:v>
                </c:pt>
                <c:pt idx="1">
                  <c:v>2020 год</c:v>
                </c:pt>
                <c:pt idx="2">
                  <c:v>2021 год</c:v>
                </c:pt>
              </c:strCache>
            </c:strRef>
          </c:cat>
          <c:val>
            <c:numRef>
              <c:f>'По видам расходов'!$D$7:$F$7</c:f>
              <c:numCache>
                <c:formatCode>#,##0.0</c:formatCode>
                <c:ptCount val="3"/>
                <c:pt idx="0">
                  <c:v>1518421.3</c:v>
                </c:pt>
                <c:pt idx="1">
                  <c:v>1023219.1</c:v>
                </c:pt>
                <c:pt idx="2">
                  <c:v>1649681.2</c:v>
                </c:pt>
              </c:numCache>
            </c:numRef>
          </c:val>
        </c:ser>
        <c:ser>
          <c:idx val="3"/>
          <c:order val="3"/>
          <c:tx>
            <c:strRef>
              <c:f>'По видам расходов'!$C$8</c:f>
              <c:strCache>
                <c:ptCount val="1"/>
                <c:pt idx="0">
                  <c:v>Межбюджетные трансферты</c:v>
                </c:pt>
              </c:strCache>
            </c:strRef>
          </c:tx>
          <c:spPr>
            <a:solidFill>
              <a:srgbClr val="00B050"/>
            </a:solidFill>
            <a:scene3d>
              <a:camera prst="orthographicFront"/>
              <a:lightRig rig="threePt" dir="t"/>
            </a:scene3d>
            <a:sp3d>
              <a:bevelT/>
            </a:sp3d>
          </c:spPr>
          <c:dLbls>
            <c:showVal val="1"/>
          </c:dLbls>
          <c:cat>
            <c:strRef>
              <c:f>'По видам расходов'!$D$4:$F$4</c:f>
              <c:strCache>
                <c:ptCount val="3"/>
                <c:pt idx="0">
                  <c:v>2019 год</c:v>
                </c:pt>
                <c:pt idx="1">
                  <c:v>2020 год</c:v>
                </c:pt>
                <c:pt idx="2">
                  <c:v>2021 год</c:v>
                </c:pt>
              </c:strCache>
            </c:strRef>
          </c:cat>
          <c:val>
            <c:numRef>
              <c:f>'По видам расходов'!$D$8:$F$8</c:f>
              <c:numCache>
                <c:formatCode>#,##0.0</c:formatCode>
                <c:ptCount val="3"/>
                <c:pt idx="0">
                  <c:v>8444714.099999981</c:v>
                </c:pt>
                <c:pt idx="1">
                  <c:v>5938469.7000000002</c:v>
                </c:pt>
                <c:pt idx="2">
                  <c:v>5575011.5</c:v>
                </c:pt>
              </c:numCache>
            </c:numRef>
          </c:val>
        </c:ser>
        <c:ser>
          <c:idx val="4"/>
          <c:order val="4"/>
          <c:tx>
            <c:strRef>
              <c:f>'По видам расходов'!$C$9</c:f>
              <c:strCache>
                <c:ptCount val="1"/>
                <c:pt idx="0">
                  <c:v>Предоставление субсидий бюджетным, автономным учреждениям и иным некоммерческим организациям</c:v>
                </c:pt>
              </c:strCache>
            </c:strRef>
          </c:tx>
          <c:spPr>
            <a:solidFill>
              <a:srgbClr val="FFFF00"/>
            </a:solidFill>
            <a:scene3d>
              <a:camera prst="orthographicFront"/>
              <a:lightRig rig="threePt" dir="t"/>
            </a:scene3d>
            <a:sp3d>
              <a:bevelT/>
            </a:sp3d>
          </c:spPr>
          <c:dLbls>
            <c:showVal val="1"/>
          </c:dLbls>
          <c:cat>
            <c:strRef>
              <c:f>'По видам расходов'!$D$4:$F$4</c:f>
              <c:strCache>
                <c:ptCount val="3"/>
                <c:pt idx="0">
                  <c:v>2019 год</c:v>
                </c:pt>
                <c:pt idx="1">
                  <c:v>2020 год</c:v>
                </c:pt>
                <c:pt idx="2">
                  <c:v>2021 год</c:v>
                </c:pt>
              </c:strCache>
            </c:strRef>
          </c:cat>
          <c:val>
            <c:numRef>
              <c:f>'По видам расходов'!$D$9:$F$9</c:f>
              <c:numCache>
                <c:formatCode>#,##0.0</c:formatCode>
                <c:ptCount val="3"/>
                <c:pt idx="0">
                  <c:v>2981535.1</c:v>
                </c:pt>
                <c:pt idx="1">
                  <c:v>2592917.7000000002</c:v>
                </c:pt>
                <c:pt idx="2">
                  <c:v>2319787.2999999998</c:v>
                </c:pt>
              </c:numCache>
            </c:numRef>
          </c:val>
        </c:ser>
        <c:ser>
          <c:idx val="5"/>
          <c:order val="5"/>
          <c:tx>
            <c:strRef>
              <c:f>'По видам расходов'!$C$10</c:f>
              <c:strCache>
                <c:ptCount val="1"/>
                <c:pt idx="0">
                  <c:v>Обслуживание государственного (муниципального) долга</c:v>
                </c:pt>
              </c:strCache>
            </c:strRef>
          </c:tx>
          <c:spPr>
            <a:solidFill>
              <a:srgbClr val="7030A0"/>
            </a:solidFill>
          </c:spPr>
          <c:dLbls>
            <c:showVal val="1"/>
          </c:dLbls>
          <c:cat>
            <c:strRef>
              <c:f>'По видам расходов'!$D$4:$F$4</c:f>
              <c:strCache>
                <c:ptCount val="3"/>
                <c:pt idx="0">
                  <c:v>2019 год</c:v>
                </c:pt>
                <c:pt idx="1">
                  <c:v>2020 год</c:v>
                </c:pt>
                <c:pt idx="2">
                  <c:v>2021 год</c:v>
                </c:pt>
              </c:strCache>
            </c:strRef>
          </c:cat>
          <c:val>
            <c:numRef>
              <c:f>'По видам расходов'!$D$10:$F$10</c:f>
              <c:numCache>
                <c:formatCode>#,##0.0</c:formatCode>
                <c:ptCount val="3"/>
                <c:pt idx="0">
                  <c:v>14972.2</c:v>
                </c:pt>
                <c:pt idx="1">
                  <c:v>20821.599999999948</c:v>
                </c:pt>
                <c:pt idx="2">
                  <c:v>27073.3</c:v>
                </c:pt>
              </c:numCache>
            </c:numRef>
          </c:val>
        </c:ser>
        <c:ser>
          <c:idx val="6"/>
          <c:order val="6"/>
          <c:tx>
            <c:strRef>
              <c:f>'По видам расходов'!$C$11</c:f>
              <c:strCache>
                <c:ptCount val="1"/>
                <c:pt idx="0">
                  <c:v>Иные бюджетные ассигнования</c:v>
                </c:pt>
              </c:strCache>
            </c:strRef>
          </c:tx>
          <c:spPr>
            <a:solidFill>
              <a:srgbClr val="FF9999"/>
            </a:solidFill>
            <a:scene3d>
              <a:camera prst="orthographicFront"/>
              <a:lightRig rig="threePt" dir="t"/>
            </a:scene3d>
            <a:sp3d>
              <a:bevelT/>
            </a:sp3d>
          </c:spPr>
          <c:dLbls>
            <c:showVal val="1"/>
          </c:dLbls>
          <c:cat>
            <c:strRef>
              <c:f>'По видам расходов'!$D$4:$F$4</c:f>
              <c:strCache>
                <c:ptCount val="3"/>
                <c:pt idx="0">
                  <c:v>2019 год</c:v>
                </c:pt>
                <c:pt idx="1">
                  <c:v>2020 год</c:v>
                </c:pt>
                <c:pt idx="2">
                  <c:v>2021 год</c:v>
                </c:pt>
              </c:strCache>
            </c:strRef>
          </c:cat>
          <c:val>
            <c:numRef>
              <c:f>'По видам расходов'!$D$11:$F$11</c:f>
              <c:numCache>
                <c:formatCode>#,##0.0</c:formatCode>
                <c:ptCount val="3"/>
                <c:pt idx="0">
                  <c:v>628766.9</c:v>
                </c:pt>
                <c:pt idx="1">
                  <c:v>521368.7</c:v>
                </c:pt>
                <c:pt idx="2">
                  <c:v>489714.6</c:v>
                </c:pt>
              </c:numCache>
            </c:numRef>
          </c:val>
        </c:ser>
        <c:ser>
          <c:idx val="7"/>
          <c:order val="7"/>
          <c:tx>
            <c:strRef>
              <c:f>'По видам расходов'!$C$12</c:f>
              <c:strCache>
                <c:ptCount val="1"/>
                <c:pt idx="0">
                  <c:v>Условно - утверждаемые расходы</c:v>
                </c:pt>
              </c:strCache>
            </c:strRef>
          </c:tx>
          <c:spPr>
            <a:solidFill>
              <a:srgbClr val="FFC000"/>
            </a:solidFill>
            <a:scene3d>
              <a:camera prst="orthographicFront"/>
              <a:lightRig rig="threePt" dir="t"/>
            </a:scene3d>
            <a:sp3d>
              <a:bevelT/>
            </a:sp3d>
          </c:spPr>
          <c:dLbls>
            <c:showVal val="1"/>
          </c:dLbls>
          <c:cat>
            <c:strRef>
              <c:f>'По видам расходов'!$D$4:$F$4</c:f>
              <c:strCache>
                <c:ptCount val="3"/>
                <c:pt idx="0">
                  <c:v>2019 год</c:v>
                </c:pt>
                <c:pt idx="1">
                  <c:v>2020 год</c:v>
                </c:pt>
                <c:pt idx="2">
                  <c:v>2021 год</c:v>
                </c:pt>
              </c:strCache>
            </c:strRef>
          </c:cat>
          <c:val>
            <c:numRef>
              <c:f>'По видам расходов'!$D$12:$F$12</c:f>
              <c:numCache>
                <c:formatCode>#,##0.0</c:formatCode>
                <c:ptCount val="3"/>
                <c:pt idx="1">
                  <c:v>320867.19999999995</c:v>
                </c:pt>
                <c:pt idx="2">
                  <c:v>693215.29999999725</c:v>
                </c:pt>
              </c:numCache>
            </c:numRef>
          </c:val>
        </c:ser>
        <c:gapWidth val="75"/>
        <c:overlap val="4"/>
        <c:axId val="113635328"/>
        <c:axId val="113636864"/>
      </c:barChart>
      <c:catAx>
        <c:axId val="113635328"/>
        <c:scaling>
          <c:orientation val="minMax"/>
        </c:scaling>
        <c:axPos val="l"/>
        <c:tickLblPos val="nextTo"/>
        <c:txPr>
          <a:bodyPr/>
          <a:lstStyle/>
          <a:p>
            <a:pPr>
              <a:defRPr baseline="0">
                <a:latin typeface="Times New Roman" pitchFamily="18" charset="0"/>
              </a:defRPr>
            </a:pPr>
            <a:endParaRPr lang="ru-RU"/>
          </a:p>
        </c:txPr>
        <c:crossAx val="113636864"/>
        <c:crosses val="autoZero"/>
        <c:auto val="1"/>
        <c:lblAlgn val="ctr"/>
        <c:lblOffset val="100"/>
      </c:catAx>
      <c:valAx>
        <c:axId val="113636864"/>
        <c:scaling>
          <c:orientation val="minMax"/>
        </c:scaling>
        <c:delete val="1"/>
        <c:axPos val="b"/>
        <c:numFmt formatCode="#,##0.0" sourceLinked="1"/>
        <c:tickLblPos val="none"/>
        <c:crossAx val="113635328"/>
        <c:crosses val="autoZero"/>
        <c:crossBetween val="between"/>
      </c:valAx>
    </c:plotArea>
    <c:legend>
      <c:legendPos val="r"/>
      <c:txPr>
        <a:bodyPr/>
        <a:lstStyle/>
        <a:p>
          <a:pPr>
            <a:defRPr baseline="0">
              <a:latin typeface="Times New Roman" pitchFamily="18" charset="0"/>
            </a:defRPr>
          </a:pPr>
          <a:endParaRPr lang="ru-RU"/>
        </a:p>
      </c:txPr>
    </c:legend>
    <c:plotVisOnly val="1"/>
    <c:dispBlanksAs val="gap"/>
  </c:chart>
  <c:externalData r:id="rId1"/>
</c:chartSpace>
</file>

<file path=ppt/charts/chart6.xml><?xml version="1.0" encoding="utf-8"?>
<c:chartSpace xmlns:c="http://schemas.openxmlformats.org/drawingml/2006/chart" xmlns:a="http://schemas.openxmlformats.org/drawingml/2006/main" xmlns:r="http://schemas.openxmlformats.org/officeDocument/2006/relationships">
  <c:lang val="ru-RU"/>
  <c:chart>
    <c:plotArea>
      <c:layout/>
      <c:pieChart>
        <c:varyColors val="1"/>
        <c:ser>
          <c:idx val="0"/>
          <c:order val="0"/>
          <c:spPr>
            <a:scene3d>
              <a:camera prst="orthographicFront"/>
              <a:lightRig rig="threePt" dir="t"/>
            </a:scene3d>
            <a:sp3d>
              <a:bevelT/>
            </a:sp3d>
          </c:spPr>
          <c:explosion val="25"/>
          <c:dPt>
            <c:idx val="0"/>
            <c:spPr>
              <a:solidFill>
                <a:schemeClr val="accent6">
                  <a:lumMod val="75000"/>
                </a:schemeClr>
              </a:solidFill>
              <a:scene3d>
                <a:camera prst="orthographicFront"/>
                <a:lightRig rig="threePt" dir="t"/>
              </a:scene3d>
              <a:sp3d>
                <a:bevelT/>
              </a:sp3d>
            </c:spPr>
          </c:dPt>
          <c:dPt>
            <c:idx val="1"/>
            <c:spPr>
              <a:solidFill>
                <a:srgbClr val="FF0000"/>
              </a:solidFill>
              <a:scene3d>
                <a:camera prst="orthographicFront"/>
                <a:lightRig rig="threePt" dir="t"/>
              </a:scene3d>
              <a:sp3d>
                <a:bevelT/>
              </a:sp3d>
            </c:spPr>
          </c:dPt>
          <c:dPt>
            <c:idx val="2"/>
            <c:spPr>
              <a:solidFill>
                <a:srgbClr val="FFC000"/>
              </a:solidFill>
              <a:scene3d>
                <a:camera prst="orthographicFront"/>
                <a:lightRig rig="threePt" dir="t"/>
              </a:scene3d>
              <a:sp3d>
                <a:bevelT/>
              </a:sp3d>
            </c:spPr>
          </c:dPt>
          <c:dPt>
            <c:idx val="3"/>
            <c:spPr>
              <a:solidFill>
                <a:srgbClr val="9F5FCF"/>
              </a:solidFill>
              <a:scene3d>
                <a:camera prst="orthographicFront"/>
                <a:lightRig rig="threePt" dir="t"/>
              </a:scene3d>
              <a:sp3d>
                <a:bevelT/>
              </a:sp3d>
            </c:spPr>
          </c:dPt>
          <c:dPt>
            <c:idx val="4"/>
            <c:spPr>
              <a:solidFill>
                <a:srgbClr val="051BEB"/>
              </a:solidFill>
              <a:scene3d>
                <a:camera prst="orthographicFront"/>
                <a:lightRig rig="threePt" dir="t"/>
              </a:scene3d>
              <a:sp3d>
                <a:bevelT/>
              </a:sp3d>
            </c:spPr>
          </c:dPt>
          <c:dPt>
            <c:idx val="5"/>
            <c:spPr>
              <a:solidFill>
                <a:srgbClr val="FF9999"/>
              </a:solidFill>
              <a:scene3d>
                <a:camera prst="orthographicFront"/>
                <a:lightRig rig="threePt" dir="t"/>
              </a:scene3d>
              <a:sp3d>
                <a:bevelT/>
              </a:sp3d>
            </c:spPr>
          </c:dPt>
          <c:dPt>
            <c:idx val="6"/>
            <c:spPr>
              <a:solidFill>
                <a:srgbClr val="7030A0"/>
              </a:solidFill>
              <a:scene3d>
                <a:camera prst="orthographicFront"/>
                <a:lightRig rig="threePt" dir="t"/>
              </a:scene3d>
              <a:sp3d>
                <a:bevelT/>
              </a:sp3d>
            </c:spPr>
          </c:dPt>
          <c:dPt>
            <c:idx val="7"/>
            <c:spPr>
              <a:solidFill>
                <a:srgbClr val="00B0F0"/>
              </a:solidFill>
              <a:scene3d>
                <a:camera prst="orthographicFront"/>
                <a:lightRig rig="threePt" dir="t"/>
              </a:scene3d>
              <a:sp3d>
                <a:bevelT/>
              </a:sp3d>
            </c:spPr>
          </c:dPt>
          <c:dPt>
            <c:idx val="8"/>
            <c:spPr>
              <a:solidFill>
                <a:srgbClr val="4B79CD"/>
              </a:solidFill>
              <a:scene3d>
                <a:camera prst="orthographicFront"/>
                <a:lightRig rig="threePt" dir="t"/>
              </a:scene3d>
              <a:sp3d>
                <a:bevelT/>
              </a:sp3d>
            </c:spPr>
          </c:dPt>
          <c:dPt>
            <c:idx val="9"/>
            <c:spPr>
              <a:solidFill>
                <a:schemeClr val="accent3">
                  <a:lumMod val="50000"/>
                </a:schemeClr>
              </a:solidFill>
              <a:scene3d>
                <a:camera prst="orthographicFront"/>
                <a:lightRig rig="threePt" dir="t"/>
              </a:scene3d>
              <a:sp3d>
                <a:bevelT/>
              </a:sp3d>
            </c:spPr>
          </c:dPt>
          <c:dPt>
            <c:idx val="11"/>
            <c:spPr>
              <a:solidFill>
                <a:schemeClr val="tx1"/>
              </a:solidFill>
              <a:scene3d>
                <a:camera prst="orthographicFront"/>
                <a:lightRig rig="threePt" dir="t"/>
              </a:scene3d>
              <a:sp3d>
                <a:bevelT/>
              </a:sp3d>
            </c:spPr>
          </c:dPt>
          <c:dPt>
            <c:idx val="12"/>
            <c:spPr>
              <a:solidFill>
                <a:srgbClr val="92D050"/>
              </a:solidFill>
              <a:scene3d>
                <a:camera prst="orthographicFront"/>
                <a:lightRig rig="threePt" dir="t"/>
              </a:scene3d>
              <a:sp3d>
                <a:bevelT/>
              </a:sp3d>
            </c:spPr>
          </c:dPt>
          <c:dLbls>
            <c:dLbl>
              <c:idx val="9"/>
              <c:layout>
                <c:manualLayout>
                  <c:x val="-4.4587554158784404E-2"/>
                  <c:y val="3.8678745479358123E-2"/>
                </c:manualLayout>
              </c:layout>
              <c:showVal val="1"/>
            </c:dLbl>
            <c:dLbl>
              <c:idx val="10"/>
              <c:layout>
                <c:manualLayout>
                  <c:x val="-2.7273989058134718E-2"/>
                  <c:y val="-1.4588553179000013E-2"/>
                </c:manualLayout>
              </c:layout>
              <c:showVal val="1"/>
            </c:dLbl>
            <c:dLbl>
              <c:idx val="11"/>
              <c:layout>
                <c:manualLayout>
                  <c:x val="4.2558755482208846E-2"/>
                  <c:y val="-5.9137915024367112E-2"/>
                </c:manualLayout>
              </c:layout>
              <c:showVal val="1"/>
            </c:dLbl>
            <c:showVal val="1"/>
            <c:showLeaderLines val="1"/>
          </c:dLbls>
          <c:val>
            <c:numRef>
              <c:f>'Функционал отдельно'!$D$3:$D$15</c:f>
              <c:numCache>
                <c:formatCode>#,##0.0</c:formatCode>
                <c:ptCount val="13"/>
                <c:pt idx="0">
                  <c:v>4.4693344234459342</c:v>
                </c:pt>
                <c:pt idx="1">
                  <c:v>1.3102370160126291</c:v>
                </c:pt>
                <c:pt idx="2">
                  <c:v>20.328240261094923</c:v>
                </c:pt>
                <c:pt idx="3">
                  <c:v>5.5236290254124594</c:v>
                </c:pt>
                <c:pt idx="4">
                  <c:v>0.22636021207764331</c:v>
                </c:pt>
                <c:pt idx="5">
                  <c:v>29.577123394041216</c:v>
                </c:pt>
                <c:pt idx="6">
                  <c:v>1.6661338910983603</c:v>
                </c:pt>
                <c:pt idx="7">
                  <c:v>6.5708443732200505</c:v>
                </c:pt>
                <c:pt idx="8">
                  <c:v>18.706135783526427</c:v>
                </c:pt>
                <c:pt idx="9">
                  <c:v>0.66897216690590966</c:v>
                </c:pt>
                <c:pt idx="10">
                  <c:v>0.10956071203647325</c:v>
                </c:pt>
                <c:pt idx="11">
                  <c:v>7.2162315576223462E-2</c:v>
                </c:pt>
                <c:pt idx="12">
                  <c:v>10.771266425551717</c:v>
                </c:pt>
              </c:numCache>
            </c:numRef>
          </c:val>
        </c:ser>
        <c:firstSliceAng val="0"/>
      </c:pieChart>
    </c:plotArea>
    <c:plotVisOnly val="1"/>
    <c:dispBlanksAs val="zero"/>
  </c:chart>
  <c:externalData r:id="rId1"/>
</c:chartSpace>
</file>

<file path=ppt/charts/chart7.xml><?xml version="1.0" encoding="utf-8"?>
<c:chartSpace xmlns:c="http://schemas.openxmlformats.org/drawingml/2006/chart" xmlns:a="http://schemas.openxmlformats.org/drawingml/2006/main" xmlns:r="http://schemas.openxmlformats.org/officeDocument/2006/relationships">
  <c:lang val="ru-RU"/>
  <c:chart>
    <c:plotArea>
      <c:layout/>
      <c:barChart>
        <c:barDir val="bar"/>
        <c:grouping val="clustered"/>
        <c:ser>
          <c:idx val="0"/>
          <c:order val="0"/>
          <c:spPr>
            <a:scene3d>
              <a:camera prst="orthographicFront"/>
              <a:lightRig rig="threePt" dir="t"/>
            </a:scene3d>
            <a:sp3d>
              <a:bevelT/>
            </a:sp3d>
          </c:spPr>
          <c:dPt>
            <c:idx val="0"/>
            <c:spPr>
              <a:solidFill>
                <a:srgbClr val="FF9999"/>
              </a:solidFill>
              <a:scene3d>
                <a:camera prst="orthographicFront"/>
                <a:lightRig rig="threePt" dir="t"/>
              </a:scene3d>
              <a:sp3d>
                <a:bevelT/>
              </a:sp3d>
            </c:spPr>
          </c:dPt>
          <c:dPt>
            <c:idx val="1"/>
            <c:spPr>
              <a:solidFill>
                <a:srgbClr val="FFC000"/>
              </a:solidFill>
              <a:scene3d>
                <a:camera prst="orthographicFront"/>
                <a:lightRig rig="threePt" dir="t"/>
              </a:scene3d>
              <a:sp3d>
                <a:bevelT/>
              </a:sp3d>
            </c:spPr>
          </c:dPt>
          <c:dPt>
            <c:idx val="2"/>
            <c:spPr>
              <a:solidFill>
                <a:srgbClr val="4B79CD"/>
              </a:solidFill>
              <a:scene3d>
                <a:camera prst="orthographicFront"/>
                <a:lightRig rig="threePt" dir="t"/>
              </a:scene3d>
              <a:sp3d>
                <a:bevelT/>
              </a:sp3d>
            </c:spPr>
          </c:dPt>
          <c:dPt>
            <c:idx val="3"/>
            <c:spPr>
              <a:solidFill>
                <a:srgbClr val="92D050"/>
              </a:solidFill>
              <a:scene3d>
                <a:camera prst="orthographicFront"/>
                <a:lightRig rig="threePt" dir="t"/>
              </a:scene3d>
              <a:sp3d>
                <a:bevelT/>
              </a:sp3d>
            </c:spPr>
          </c:dPt>
          <c:dPt>
            <c:idx val="4"/>
            <c:spPr>
              <a:solidFill>
                <a:srgbClr val="00B0F0"/>
              </a:solidFill>
              <a:scene3d>
                <a:camera prst="orthographicFront"/>
                <a:lightRig rig="threePt" dir="t"/>
              </a:scene3d>
              <a:sp3d>
                <a:bevelT/>
              </a:sp3d>
            </c:spPr>
          </c:dPt>
          <c:dPt>
            <c:idx val="5"/>
            <c:spPr>
              <a:solidFill>
                <a:srgbClr val="9F5FCF"/>
              </a:solidFill>
              <a:scene3d>
                <a:camera prst="orthographicFront"/>
                <a:lightRig rig="threePt" dir="t"/>
              </a:scene3d>
              <a:sp3d>
                <a:bevelT/>
              </a:sp3d>
            </c:spPr>
          </c:dPt>
          <c:dPt>
            <c:idx val="6"/>
            <c:spPr>
              <a:solidFill>
                <a:schemeClr val="accent6">
                  <a:lumMod val="75000"/>
                </a:schemeClr>
              </a:solidFill>
              <a:scene3d>
                <a:camera prst="orthographicFront"/>
                <a:lightRig rig="threePt" dir="t"/>
              </a:scene3d>
              <a:sp3d>
                <a:bevelT/>
              </a:sp3d>
            </c:spPr>
          </c:dPt>
          <c:dPt>
            <c:idx val="7"/>
            <c:spPr>
              <a:solidFill>
                <a:srgbClr val="7030A0"/>
              </a:solidFill>
              <a:scene3d>
                <a:camera prst="orthographicFront"/>
                <a:lightRig rig="threePt" dir="t"/>
              </a:scene3d>
              <a:sp3d>
                <a:bevelT/>
              </a:sp3d>
            </c:spPr>
          </c:dPt>
          <c:dPt>
            <c:idx val="8"/>
            <c:spPr>
              <a:solidFill>
                <a:srgbClr val="FF0000"/>
              </a:solidFill>
              <a:scene3d>
                <a:camera prst="orthographicFront"/>
                <a:lightRig rig="threePt" dir="t"/>
              </a:scene3d>
              <a:sp3d>
                <a:bevelT/>
              </a:sp3d>
            </c:spPr>
          </c:dPt>
          <c:dPt>
            <c:idx val="9"/>
            <c:spPr>
              <a:solidFill>
                <a:schemeClr val="accent3">
                  <a:lumMod val="50000"/>
                </a:schemeClr>
              </a:solidFill>
              <a:scene3d>
                <a:camera prst="orthographicFront"/>
                <a:lightRig rig="threePt" dir="t"/>
              </a:scene3d>
              <a:sp3d>
                <a:bevelT/>
              </a:sp3d>
            </c:spPr>
          </c:dPt>
          <c:dPt>
            <c:idx val="10"/>
            <c:spPr>
              <a:solidFill>
                <a:srgbClr val="051BEB"/>
              </a:solidFill>
              <a:scene3d>
                <a:camera prst="orthographicFront"/>
                <a:lightRig rig="threePt" dir="t"/>
              </a:scene3d>
              <a:sp3d>
                <a:bevelT/>
              </a:sp3d>
            </c:spPr>
          </c:dPt>
          <c:dPt>
            <c:idx val="11"/>
            <c:spPr>
              <a:solidFill>
                <a:srgbClr val="C00000"/>
              </a:solidFill>
              <a:scene3d>
                <a:camera prst="orthographicFront"/>
                <a:lightRig rig="threePt" dir="t"/>
              </a:scene3d>
              <a:sp3d>
                <a:bevelT/>
              </a:sp3d>
            </c:spPr>
          </c:dPt>
          <c:dPt>
            <c:idx val="12"/>
            <c:spPr>
              <a:solidFill>
                <a:schemeClr val="tx1"/>
              </a:solidFill>
              <a:scene3d>
                <a:camera prst="orthographicFront"/>
                <a:lightRig rig="threePt" dir="t"/>
              </a:scene3d>
              <a:sp3d>
                <a:bevelT/>
              </a:sp3d>
            </c:spPr>
          </c:dPt>
          <c:dLbls>
            <c:showVal val="1"/>
          </c:dLbls>
          <c:cat>
            <c:strRef>
              <c:f>'Функционал отдельно'!$F$3:$F$15</c:f>
              <c:strCache>
                <c:ptCount val="13"/>
                <c:pt idx="0">
                  <c:v>Образование</c:v>
                </c:pt>
                <c:pt idx="1">
                  <c:v>Национальная  экономика</c:v>
                </c:pt>
                <c:pt idx="2">
                  <c:v>Социальная политика</c:v>
                </c:pt>
                <c:pt idx="3">
                  <c:v>Межбюджетные трансферты</c:v>
                </c:pt>
                <c:pt idx="4">
                  <c:v>Здравоохранение</c:v>
                </c:pt>
                <c:pt idx="5">
                  <c:v>Жилищно-коммунальное хозяйство</c:v>
                </c:pt>
                <c:pt idx="6">
                  <c:v>Общегосударственные вопросы</c:v>
                </c:pt>
                <c:pt idx="7">
                  <c:v>Культура, кинематография
</c:v>
                </c:pt>
                <c:pt idx="8">
                  <c:v>Национальная безопасность
и правоохранительная деятельность</c:v>
                </c:pt>
                <c:pt idx="9">
                  <c:v>Физическая культура и спорт</c:v>
                </c:pt>
                <c:pt idx="10">
                  <c:v>Охрана окружающей среды</c:v>
                </c:pt>
                <c:pt idx="11">
                  <c:v>Средства массовой информации</c:v>
                </c:pt>
                <c:pt idx="12">
                  <c:v>Обслуживание государственного
и муниципального долга</c:v>
                </c:pt>
              </c:strCache>
            </c:strRef>
          </c:cat>
          <c:val>
            <c:numRef>
              <c:f>'Функционал отдельно'!$G$3:$G$15</c:f>
              <c:numCache>
                <c:formatCode>#,##0.0</c:formatCode>
                <c:ptCount val="13"/>
                <c:pt idx="0">
                  <c:v>6136646.3000000007</c:v>
                </c:pt>
                <c:pt idx="1">
                  <c:v>4217692.8</c:v>
                </c:pt>
                <c:pt idx="2">
                  <c:v>3881139.4</c:v>
                </c:pt>
                <c:pt idx="3">
                  <c:v>2234816.7999999998</c:v>
                </c:pt>
                <c:pt idx="4">
                  <c:v>1363315.4</c:v>
                </c:pt>
                <c:pt idx="5">
                  <c:v>1146039.7</c:v>
                </c:pt>
                <c:pt idx="6">
                  <c:v>927295.2</c:v>
                </c:pt>
                <c:pt idx="7">
                  <c:v>345688.6</c:v>
                </c:pt>
                <c:pt idx="8">
                  <c:v>271847.3</c:v>
                </c:pt>
                <c:pt idx="9">
                  <c:v>138798</c:v>
                </c:pt>
                <c:pt idx="10">
                  <c:v>46965.1</c:v>
                </c:pt>
                <c:pt idx="11">
                  <c:v>22731.599999999948</c:v>
                </c:pt>
                <c:pt idx="12">
                  <c:v>14972.2</c:v>
                </c:pt>
              </c:numCache>
            </c:numRef>
          </c:val>
        </c:ser>
        <c:gapWidth val="52"/>
        <c:overlap val="61"/>
        <c:axId val="113506560"/>
        <c:axId val="113516544"/>
      </c:barChart>
      <c:catAx>
        <c:axId val="113506560"/>
        <c:scaling>
          <c:orientation val="minMax"/>
        </c:scaling>
        <c:axPos val="l"/>
        <c:tickLblPos val="nextTo"/>
        <c:txPr>
          <a:bodyPr/>
          <a:lstStyle/>
          <a:p>
            <a:pPr>
              <a:defRPr baseline="0">
                <a:latin typeface="Times New Roman" pitchFamily="18" charset="0"/>
              </a:defRPr>
            </a:pPr>
            <a:endParaRPr lang="ru-RU"/>
          </a:p>
        </c:txPr>
        <c:crossAx val="113516544"/>
        <c:crosses val="autoZero"/>
        <c:auto val="1"/>
        <c:lblAlgn val="ctr"/>
        <c:lblOffset val="100"/>
      </c:catAx>
      <c:valAx>
        <c:axId val="113516544"/>
        <c:scaling>
          <c:orientation val="minMax"/>
        </c:scaling>
        <c:delete val="1"/>
        <c:axPos val="b"/>
        <c:numFmt formatCode="#,##0.0" sourceLinked="1"/>
        <c:tickLblPos val="none"/>
        <c:crossAx val="113506560"/>
        <c:crosses val="autoZero"/>
        <c:crossBetween val="between"/>
      </c:valAx>
    </c:plotArea>
    <c:plotVisOnly val="1"/>
    <c:dispBlanksAs val="gap"/>
  </c:chart>
  <c:externalData r:id="rId1"/>
</c:chartSpace>
</file>

<file path=ppt/charts/chart8.xml><?xml version="1.0" encoding="utf-8"?>
<c:chartSpace xmlns:c="http://schemas.openxmlformats.org/drawingml/2006/chart" xmlns:a="http://schemas.openxmlformats.org/drawingml/2006/main" xmlns:r="http://schemas.openxmlformats.org/officeDocument/2006/relationships">
  <c:lang val="ru-RU"/>
  <c:style val="14"/>
  <c:chart>
    <c:plotArea>
      <c:layout/>
      <c:barChart>
        <c:barDir val="bar"/>
        <c:grouping val="clustered"/>
        <c:ser>
          <c:idx val="0"/>
          <c:order val="0"/>
          <c:tx>
            <c:strRef>
              <c:f>Лист1!$B$1</c:f>
              <c:strCache>
                <c:ptCount val="1"/>
                <c:pt idx="0">
                  <c:v>Доходы на 1 жителя</c:v>
                </c:pt>
              </c:strCache>
            </c:strRef>
          </c:tx>
          <c:spPr>
            <a:solidFill>
              <a:schemeClr val="accent2"/>
            </a:solidFill>
            <a:scene3d>
              <a:camera prst="orthographicFront"/>
              <a:lightRig rig="threePt" dir="t"/>
            </a:scene3d>
            <a:sp3d>
              <a:bevelT/>
            </a:sp3d>
          </c:spPr>
          <c:dLbls>
            <c:txPr>
              <a:bodyPr/>
              <a:lstStyle/>
              <a:p>
                <a:pPr>
                  <a:defRPr sz="1400" baseline="0"/>
                </a:pPr>
                <a:endParaRPr lang="ru-RU"/>
              </a:p>
            </c:txPr>
            <c:showVal val="1"/>
          </c:dLbls>
          <c:cat>
            <c:strRef>
              <c:f>Лист1!$A$2:$A$13</c:f>
              <c:strCache>
                <c:ptCount val="12"/>
                <c:pt idx="0">
                  <c:v>Республика Алтай</c:v>
                </c:pt>
                <c:pt idx="1">
                  <c:v>Республика Бурятия</c:v>
                </c:pt>
                <c:pt idx="2">
                  <c:v>Республика Тыва</c:v>
                </c:pt>
                <c:pt idx="3">
                  <c:v>Республика Хакасия</c:v>
                </c:pt>
                <c:pt idx="4">
                  <c:v>Алтайский край</c:v>
                </c:pt>
                <c:pt idx="5">
                  <c:v>Забайкальский край</c:v>
                </c:pt>
                <c:pt idx="6">
                  <c:v>Красноярский край</c:v>
                </c:pt>
                <c:pt idx="7">
                  <c:v>Иркутская область</c:v>
                </c:pt>
                <c:pt idx="8">
                  <c:v>Кемеровская область</c:v>
                </c:pt>
                <c:pt idx="9">
                  <c:v>Новосибирская область</c:v>
                </c:pt>
                <c:pt idx="10">
                  <c:v>Омская область</c:v>
                </c:pt>
                <c:pt idx="11">
                  <c:v>Томская область</c:v>
                </c:pt>
              </c:strCache>
            </c:strRef>
          </c:cat>
          <c:val>
            <c:numRef>
              <c:f>Лист1!$B$2:$B$13</c:f>
              <c:numCache>
                <c:formatCode>#,##0.00</c:formatCode>
                <c:ptCount val="12"/>
                <c:pt idx="0">
                  <c:v>71.141006039539008</c:v>
                </c:pt>
                <c:pt idx="1">
                  <c:v>50.952023187145343</c:v>
                </c:pt>
                <c:pt idx="2">
                  <c:v>72.099883128912566</c:v>
                </c:pt>
                <c:pt idx="3">
                  <c:v>44.650635426491995</c:v>
                </c:pt>
                <c:pt idx="4">
                  <c:v>36.154060244757595</c:v>
                </c:pt>
                <c:pt idx="5">
                  <c:v>45.919740754618829</c:v>
                </c:pt>
                <c:pt idx="6">
                  <c:v>72.413979746893531</c:v>
                </c:pt>
                <c:pt idx="7">
                  <c:v>56.828943783678106</c:v>
                </c:pt>
                <c:pt idx="8">
                  <c:v>50.517451816910345</c:v>
                </c:pt>
                <c:pt idx="9">
                  <c:v>44.70375331543601</c:v>
                </c:pt>
                <c:pt idx="10">
                  <c:v>37.984133308776528</c:v>
                </c:pt>
                <c:pt idx="11">
                  <c:v>49.956590959676085</c:v>
                </c:pt>
              </c:numCache>
            </c:numRef>
          </c:val>
        </c:ser>
        <c:ser>
          <c:idx val="1"/>
          <c:order val="1"/>
          <c:tx>
            <c:strRef>
              <c:f>Лист1!$C$1</c:f>
              <c:strCache>
                <c:ptCount val="1"/>
                <c:pt idx="0">
                  <c:v>Расходы на 1 жителя</c:v>
                </c:pt>
              </c:strCache>
            </c:strRef>
          </c:tx>
          <c:spPr>
            <a:scene3d>
              <a:camera prst="orthographicFront"/>
              <a:lightRig rig="threePt" dir="t"/>
            </a:scene3d>
            <a:sp3d>
              <a:bevelT/>
            </a:sp3d>
          </c:spPr>
          <c:dLbls>
            <c:txPr>
              <a:bodyPr/>
              <a:lstStyle/>
              <a:p>
                <a:pPr>
                  <a:defRPr sz="1400" baseline="0"/>
                </a:pPr>
                <a:endParaRPr lang="ru-RU"/>
              </a:p>
            </c:txPr>
            <c:showVal val="1"/>
          </c:dLbls>
          <c:cat>
            <c:strRef>
              <c:f>Лист1!$A$2:$A$13</c:f>
              <c:strCache>
                <c:ptCount val="12"/>
                <c:pt idx="0">
                  <c:v>Республика Алтай</c:v>
                </c:pt>
                <c:pt idx="1">
                  <c:v>Республика Бурятия</c:v>
                </c:pt>
                <c:pt idx="2">
                  <c:v>Республика Тыва</c:v>
                </c:pt>
                <c:pt idx="3">
                  <c:v>Республика Хакасия</c:v>
                </c:pt>
                <c:pt idx="4">
                  <c:v>Алтайский край</c:v>
                </c:pt>
                <c:pt idx="5">
                  <c:v>Забайкальский край</c:v>
                </c:pt>
                <c:pt idx="6">
                  <c:v>Красноярский край</c:v>
                </c:pt>
                <c:pt idx="7">
                  <c:v>Иркутская область</c:v>
                </c:pt>
                <c:pt idx="8">
                  <c:v>Кемеровская область</c:v>
                </c:pt>
                <c:pt idx="9">
                  <c:v>Новосибирская область</c:v>
                </c:pt>
                <c:pt idx="10">
                  <c:v>Омская область</c:v>
                </c:pt>
                <c:pt idx="11">
                  <c:v>Томская область</c:v>
                </c:pt>
              </c:strCache>
            </c:strRef>
          </c:cat>
          <c:val>
            <c:numRef>
              <c:f>Лист1!$C$2:$C$13</c:f>
              <c:numCache>
                <c:formatCode>#,##0.00</c:formatCode>
                <c:ptCount val="12"/>
                <c:pt idx="0">
                  <c:v>69.931954526903027</c:v>
                </c:pt>
                <c:pt idx="1">
                  <c:v>53.058038762390645</c:v>
                </c:pt>
                <c:pt idx="2">
                  <c:v>70.948994162662174</c:v>
                </c:pt>
                <c:pt idx="3">
                  <c:v>48.137005058482295</c:v>
                </c:pt>
                <c:pt idx="4">
                  <c:v>35.541064091434713</c:v>
                </c:pt>
                <c:pt idx="5">
                  <c:v>48.053337788938542</c:v>
                </c:pt>
                <c:pt idx="6">
                  <c:v>73.993350836103758</c:v>
                </c:pt>
                <c:pt idx="7">
                  <c:v>56.905516191490292</c:v>
                </c:pt>
                <c:pt idx="8">
                  <c:v>42.136515507016</c:v>
                </c:pt>
                <c:pt idx="9">
                  <c:v>43.486473200951359</c:v>
                </c:pt>
                <c:pt idx="10">
                  <c:v>38.368122643911263</c:v>
                </c:pt>
                <c:pt idx="11">
                  <c:v>55.179391159995546</c:v>
                </c:pt>
              </c:numCache>
            </c:numRef>
          </c:val>
        </c:ser>
        <c:gapWidth val="47"/>
        <c:overlap val="-6"/>
        <c:axId val="187222272"/>
        <c:axId val="187301888"/>
      </c:barChart>
      <c:catAx>
        <c:axId val="187222272"/>
        <c:scaling>
          <c:orientation val="minMax"/>
        </c:scaling>
        <c:axPos val="l"/>
        <c:tickLblPos val="nextTo"/>
        <c:crossAx val="187301888"/>
        <c:crosses val="autoZero"/>
        <c:auto val="1"/>
        <c:lblAlgn val="ctr"/>
        <c:lblOffset val="100"/>
      </c:catAx>
      <c:valAx>
        <c:axId val="187301888"/>
        <c:scaling>
          <c:orientation val="minMax"/>
        </c:scaling>
        <c:delete val="1"/>
        <c:axPos val="b"/>
        <c:numFmt formatCode="#,##0.00" sourceLinked="1"/>
        <c:tickLblPos val="none"/>
        <c:crossAx val="187222272"/>
        <c:crosses val="autoZero"/>
        <c:crossBetween val="between"/>
      </c:valAx>
    </c:plotArea>
    <c:legend>
      <c:legendPos val="r"/>
      <c:layout>
        <c:manualLayout>
          <c:xMode val="edge"/>
          <c:yMode val="edge"/>
          <c:x val="0.72769925634296506"/>
          <c:y val="0.49457894191532215"/>
          <c:w val="0.25424518810148466"/>
          <c:h val="0.17928469870388933"/>
        </c:manualLayout>
      </c:layout>
      <c:txPr>
        <a:bodyPr/>
        <a:lstStyle/>
        <a:p>
          <a:pPr>
            <a:defRPr sz="1600" baseline="0"/>
          </a:pPr>
          <a:endParaRPr lang="ru-RU"/>
        </a:p>
      </c:txPr>
    </c:legend>
    <c:plotVisOnly val="1"/>
    <c:dispBlanksAs val="gap"/>
  </c:chart>
  <c:txPr>
    <a:bodyPr/>
    <a:lstStyle/>
    <a:p>
      <a:pPr>
        <a:defRPr sz="1800">
          <a:latin typeface="Times New Roman" pitchFamily="18" charset="0"/>
          <a:cs typeface="Times New Roman" pitchFamily="18" charset="0"/>
        </a:defRPr>
      </a:pPr>
      <a:endParaRPr lang="ru-RU"/>
    </a:p>
  </c:txPr>
  <c:externalData r:id="rId1"/>
  <c:userShapes r:id="rId2"/>
</c:chartSpace>
</file>

<file path=ppt/charts/chart9.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50"/>
      <c:rotY val="40"/>
      <c:perspective val="30"/>
    </c:view3D>
    <c:plotArea>
      <c:layout>
        <c:manualLayout>
          <c:layoutTarget val="inner"/>
          <c:xMode val="edge"/>
          <c:yMode val="edge"/>
          <c:x val="7.9397474354702707E-2"/>
          <c:y val="4.6482315503175407E-2"/>
          <c:w val="0.5332067013130225"/>
          <c:h val="0.75581000291630263"/>
        </c:manualLayout>
      </c:layout>
      <c:pie3DChart>
        <c:varyColors val="1"/>
      </c:pie3DChart>
    </c:plotArea>
    <c:legend>
      <c:legendPos val="b"/>
      <c:layout>
        <c:manualLayout>
          <c:xMode val="edge"/>
          <c:yMode val="edge"/>
          <c:x val="3.0570677332148279E-2"/>
          <c:y val="0.60426731228623454"/>
          <c:w val="0.62269236745680956"/>
          <c:h val="0.34456535348539113"/>
        </c:manualLayout>
      </c:layout>
    </c:legend>
    <c:plotVisOnly val="1"/>
    <c:dispBlanksAs val="zero"/>
  </c:chart>
  <c:txPr>
    <a:bodyPr anchor="t"/>
    <a:lstStyle/>
    <a:p>
      <a:pPr>
        <a:defRPr>
          <a:solidFill>
            <a:schemeClr val="accent1"/>
          </a:solidFill>
        </a:defRPr>
      </a:pPr>
      <a:endParaRPr lang="ru-RU"/>
    </a:p>
  </c:txPr>
  <c:externalData r:id="rId1"/>
</c:chartSpace>
</file>

<file path=ppt/diagrams/_rels/data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 Id="rId4" Type="http://schemas.openxmlformats.org/officeDocument/2006/relationships/image" Target="../media/image11.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 Id="rId4" Type="http://schemas.openxmlformats.org/officeDocument/2006/relationships/image" Target="../media/image11.jpe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2EE6AAC-BE72-4221-9424-E82C603D957B}" type="doc">
      <dgm:prSet loTypeId="urn:microsoft.com/office/officeart/2005/8/layout/bList2#1" loCatId="list" qsTypeId="urn:microsoft.com/office/officeart/2005/8/quickstyle/simple1" qsCatId="simple" csTypeId="urn:microsoft.com/office/officeart/2005/8/colors/accent2_2" csCatId="accent2" phldr="1"/>
      <dgm:spPr/>
    </dgm:pt>
    <dgm:pt modelId="{BD6A7A01-D66A-4BC1-847D-D38A0EEFB6F3}">
      <dgm:prSet phldrT="[Текст]" custT="1"/>
      <dgm:spPr/>
      <dgm:t>
        <a:bodyPr/>
        <a:lstStyle/>
        <a:p>
          <a:pPr algn="l"/>
          <a:r>
            <a:rPr lang="ru-RU" sz="1000" b="1" dirty="0" smtClean="0">
              <a:latin typeface="Times New Roman" pitchFamily="18" charset="0"/>
              <a:cs typeface="Times New Roman" pitchFamily="18" charset="0"/>
            </a:rPr>
            <a:t>СОСТАВЛЕНИЕ ПРОЕКТА БЮДЖЕТА</a:t>
          </a:r>
          <a:endParaRPr lang="ru-RU" sz="1000" b="1" dirty="0">
            <a:latin typeface="Times New Roman" pitchFamily="18" charset="0"/>
            <a:cs typeface="Times New Roman" pitchFamily="18" charset="0"/>
          </a:endParaRPr>
        </a:p>
      </dgm:t>
    </dgm:pt>
    <dgm:pt modelId="{9CBB62A1-DC0A-4279-B5A0-C2DCE8634F80}" type="parTrans" cxnId="{7C73AD09-C50A-45DB-B349-93E22C6155E0}">
      <dgm:prSet/>
      <dgm:spPr/>
      <dgm:t>
        <a:bodyPr/>
        <a:lstStyle/>
        <a:p>
          <a:endParaRPr lang="ru-RU"/>
        </a:p>
      </dgm:t>
    </dgm:pt>
    <dgm:pt modelId="{F50D821F-D9CC-4E70-A2CF-CF83D5E31FD4}" type="sibTrans" cxnId="{7C73AD09-C50A-45DB-B349-93E22C6155E0}">
      <dgm:prSet/>
      <dgm:spPr/>
      <dgm:t>
        <a:bodyPr/>
        <a:lstStyle/>
        <a:p>
          <a:endParaRPr lang="ru-RU"/>
        </a:p>
      </dgm:t>
    </dgm:pt>
    <dgm:pt modelId="{D44F17D8-FC39-406D-8AF7-DCAB71BF6B38}">
      <dgm:prSet phldrT="[Текст]" custT="1"/>
      <dgm:spPr/>
      <dgm:t>
        <a:bodyPr/>
        <a:lstStyle/>
        <a:p>
          <a:r>
            <a:rPr lang="ru-RU" sz="1000" b="1" dirty="0" smtClean="0">
              <a:latin typeface="Times New Roman" pitchFamily="18" charset="0"/>
              <a:cs typeface="Times New Roman" pitchFamily="18" charset="0"/>
            </a:rPr>
            <a:t>ИСПОЛНЕНИЕ БЮДЖЕТА И КОНТРОЛЬ</a:t>
          </a:r>
        </a:p>
      </dgm:t>
    </dgm:pt>
    <dgm:pt modelId="{40E65C67-145A-44FF-8E4A-6381567FE20F}" type="parTrans" cxnId="{D42AEE04-55E1-4F5B-9E6C-B6F463E6F396}">
      <dgm:prSet/>
      <dgm:spPr/>
      <dgm:t>
        <a:bodyPr/>
        <a:lstStyle/>
        <a:p>
          <a:endParaRPr lang="ru-RU"/>
        </a:p>
      </dgm:t>
    </dgm:pt>
    <dgm:pt modelId="{16FE2777-4D98-4A3B-86EF-E6FA964D8C76}" type="sibTrans" cxnId="{D42AEE04-55E1-4F5B-9E6C-B6F463E6F396}">
      <dgm:prSet/>
      <dgm:spPr/>
      <dgm:t>
        <a:bodyPr/>
        <a:lstStyle/>
        <a:p>
          <a:endParaRPr lang="ru-RU"/>
        </a:p>
      </dgm:t>
    </dgm:pt>
    <dgm:pt modelId="{B9BA8AAA-A072-48ED-85C4-321102FF3D35}">
      <dgm:prSet phldrT="[Текст]" custT="1"/>
      <dgm:spPr/>
      <dgm:t>
        <a:bodyPr/>
        <a:lstStyle/>
        <a:p>
          <a:r>
            <a:rPr lang="ru-RU" sz="1000" b="1" dirty="0" smtClean="0">
              <a:latin typeface="Times New Roman" pitchFamily="18" charset="0"/>
              <a:cs typeface="Times New Roman" pitchFamily="18" charset="0"/>
            </a:rPr>
            <a:t>ИСПОЛНЕНИЕ БЮДЖЕТА  И КОНТРОЛЬ</a:t>
          </a:r>
          <a:endParaRPr lang="ru-RU" sz="1000" dirty="0">
            <a:latin typeface="Times New Roman" pitchFamily="18" charset="0"/>
            <a:cs typeface="Times New Roman" pitchFamily="18" charset="0"/>
          </a:endParaRPr>
        </a:p>
      </dgm:t>
    </dgm:pt>
    <dgm:pt modelId="{CAD55464-A811-44AB-A604-0260A10F62E8}" type="parTrans" cxnId="{D134B9AE-797C-4FC6-9D7F-A96179F7FD0E}">
      <dgm:prSet/>
      <dgm:spPr/>
      <dgm:t>
        <a:bodyPr/>
        <a:lstStyle/>
        <a:p>
          <a:endParaRPr lang="ru-RU"/>
        </a:p>
      </dgm:t>
    </dgm:pt>
    <dgm:pt modelId="{62356A59-019B-4ABC-9A9F-D57354C73C5A}" type="sibTrans" cxnId="{D134B9AE-797C-4FC6-9D7F-A96179F7FD0E}">
      <dgm:prSet/>
      <dgm:spPr/>
      <dgm:t>
        <a:bodyPr/>
        <a:lstStyle/>
        <a:p>
          <a:endParaRPr lang="ru-RU"/>
        </a:p>
      </dgm:t>
    </dgm:pt>
    <dgm:pt modelId="{3439BFCC-4E93-4733-B042-FD88286732DD}">
      <dgm:prSet custT="1"/>
      <dgm:spPr/>
      <dgm:t>
        <a:bodyPr/>
        <a:lstStyle/>
        <a:p>
          <a:r>
            <a:rPr lang="ru-RU" sz="1000" b="1" dirty="0" smtClean="0">
              <a:latin typeface="Times New Roman" pitchFamily="18" charset="0"/>
              <a:cs typeface="Times New Roman" pitchFamily="18" charset="0"/>
            </a:rPr>
            <a:t>РАССМОТРЕНИЕИ УТВЕРЖДЕНИЕ ПРОЕКТА  БЮДЖЕТА</a:t>
          </a:r>
          <a:endParaRPr lang="ru-RU" sz="1000" dirty="0">
            <a:latin typeface="Times New Roman" pitchFamily="18" charset="0"/>
            <a:cs typeface="Times New Roman" pitchFamily="18" charset="0"/>
          </a:endParaRPr>
        </a:p>
      </dgm:t>
    </dgm:pt>
    <dgm:pt modelId="{9919696A-CB23-4A07-9048-A2C5DAE7BCDC}" type="parTrans" cxnId="{F700555F-2802-42EF-9F46-D6E86DDC261C}">
      <dgm:prSet/>
      <dgm:spPr/>
      <dgm:t>
        <a:bodyPr/>
        <a:lstStyle/>
        <a:p>
          <a:endParaRPr lang="ru-RU"/>
        </a:p>
      </dgm:t>
    </dgm:pt>
    <dgm:pt modelId="{AA78E914-6332-411B-95EB-E5642EFC3A44}" type="sibTrans" cxnId="{F700555F-2802-42EF-9F46-D6E86DDC261C}">
      <dgm:prSet/>
      <dgm:spPr/>
      <dgm:t>
        <a:bodyPr/>
        <a:lstStyle/>
        <a:p>
          <a:endParaRPr lang="ru-RU"/>
        </a:p>
      </dgm:t>
    </dgm:pt>
    <dgm:pt modelId="{97E331EE-9BD2-412C-8916-7E7890E3538E}">
      <dgm:prSet custT="1"/>
      <dgm:spPr/>
      <dgm:t>
        <a:bodyPr/>
        <a:lstStyle/>
        <a:p>
          <a:pPr algn="just"/>
          <a:r>
            <a:rPr lang="ru-RU" sz="1050" dirty="0" smtClean="0">
              <a:latin typeface="Times New Roman" pitchFamily="18" charset="0"/>
              <a:cs typeface="Times New Roman" pitchFamily="18" charset="0"/>
            </a:rPr>
            <a:t>Проект бюджета вносится Правительством Республики Алтай на рассмотрение в Государственное Собрание - Эл Курултай  Республики </a:t>
          </a:r>
          <a:r>
            <a:rPr lang="ru-RU" sz="1050" u="none" dirty="0" smtClean="0">
              <a:latin typeface="Times New Roman" pitchFamily="18" charset="0"/>
              <a:cs typeface="Times New Roman" pitchFamily="18" charset="0"/>
            </a:rPr>
            <a:t>Алтай не </a:t>
          </a:r>
          <a:r>
            <a:rPr lang="ru-RU" sz="1050" i="0" u="none" dirty="0" smtClean="0">
              <a:latin typeface="Times New Roman" pitchFamily="18" charset="0"/>
              <a:cs typeface="Times New Roman" pitchFamily="18" charset="0"/>
            </a:rPr>
            <a:t>позднее 15 октября.</a:t>
          </a:r>
          <a:endParaRPr lang="ru-RU" sz="1050" b="1" i="0" dirty="0" smtClean="0">
            <a:latin typeface="Times New Roman" pitchFamily="18" charset="0"/>
            <a:cs typeface="Times New Roman" pitchFamily="18" charset="0"/>
          </a:endParaRPr>
        </a:p>
      </dgm:t>
    </dgm:pt>
    <dgm:pt modelId="{917B9483-7ED6-4042-A67F-4AD6243F195C}" type="parTrans" cxnId="{7D6E0C4D-5355-4DC1-96A2-50E3A983B4A4}">
      <dgm:prSet/>
      <dgm:spPr/>
      <dgm:t>
        <a:bodyPr/>
        <a:lstStyle/>
        <a:p>
          <a:endParaRPr lang="ru-RU"/>
        </a:p>
      </dgm:t>
    </dgm:pt>
    <dgm:pt modelId="{5C9C6632-4FCD-4CC2-9A6A-65409930C951}" type="sibTrans" cxnId="{7D6E0C4D-5355-4DC1-96A2-50E3A983B4A4}">
      <dgm:prSet/>
      <dgm:spPr/>
      <dgm:t>
        <a:bodyPr/>
        <a:lstStyle/>
        <a:p>
          <a:endParaRPr lang="ru-RU"/>
        </a:p>
      </dgm:t>
    </dgm:pt>
    <dgm:pt modelId="{A9AA9DB2-9178-40A3-830C-BF39991C2AA1}">
      <dgm:prSet custT="1"/>
      <dgm:spPr/>
      <dgm:t>
        <a:bodyPr/>
        <a:lstStyle/>
        <a:p>
          <a:pPr algn="just"/>
          <a:r>
            <a:rPr lang="ru-RU" sz="1050" dirty="0" smtClean="0">
              <a:latin typeface="Times New Roman" pitchFamily="18" charset="0"/>
              <a:cs typeface="Times New Roman" pitchFamily="18" charset="0"/>
            </a:rPr>
            <a:t>Организация исполнения республиканского бюджета осуществляется Министерством финансов Республики Алтай. Исполнение республиканского бюджета Республики Алтай осуществляется на основе сводной бюджетной росписи и кассового плана, которые утверждаются в соответствии с принятым бюджетом. Органами государственного финансового контроля являются Министерство финансов Республики Алтай и Контрольно- счетная палата Республики Алтай.</a:t>
          </a:r>
          <a:endParaRPr lang="ru-RU" sz="1050" u="none" dirty="0">
            <a:latin typeface="Times New Roman" pitchFamily="18" charset="0"/>
            <a:cs typeface="Times New Roman" pitchFamily="18" charset="0"/>
          </a:endParaRPr>
        </a:p>
      </dgm:t>
    </dgm:pt>
    <dgm:pt modelId="{982DC3A2-445E-4858-89E3-0E6E0CD7A5B7}" type="parTrans" cxnId="{E8ED6985-F80D-4A91-80CF-527EC92D6D0E}">
      <dgm:prSet/>
      <dgm:spPr/>
      <dgm:t>
        <a:bodyPr/>
        <a:lstStyle/>
        <a:p>
          <a:endParaRPr lang="ru-RU"/>
        </a:p>
      </dgm:t>
    </dgm:pt>
    <dgm:pt modelId="{C9887BC5-76BB-42C5-95D5-ED91806C50E0}" type="sibTrans" cxnId="{E8ED6985-F80D-4A91-80CF-527EC92D6D0E}">
      <dgm:prSet/>
      <dgm:spPr/>
      <dgm:t>
        <a:bodyPr/>
        <a:lstStyle/>
        <a:p>
          <a:endParaRPr lang="ru-RU"/>
        </a:p>
      </dgm:t>
    </dgm:pt>
    <dgm:pt modelId="{C8BA8019-E161-41D9-B83B-38592E1BC7AE}">
      <dgm:prSet custT="1"/>
      <dgm:spPr/>
      <dgm:t>
        <a:bodyPr/>
        <a:lstStyle/>
        <a:p>
          <a:r>
            <a:rPr lang="ru-RU" sz="1050" dirty="0" smtClean="0">
              <a:latin typeface="Times New Roman" pitchFamily="18" charset="0"/>
              <a:cs typeface="Times New Roman" pitchFamily="18" charset="0"/>
            </a:rPr>
            <a:t>Годовой отчет об исполнении республиканского бюджета РА представляется Главой РА, </a:t>
          </a:r>
          <a:r>
            <a:rPr lang="ru-RU" sz="1050" u="none" dirty="0" smtClean="0">
              <a:latin typeface="Times New Roman" pitchFamily="18" charset="0"/>
              <a:cs typeface="Times New Roman" pitchFamily="18" charset="0"/>
            </a:rPr>
            <a:t>Председателем Правительства РА в Государственное Собрание - Эл Курултай РА  не позднее 1 июня текущего года.  Публичные слушания по закону об исполнении бюджета проводит Государственное Собрание - Эл Курултай РА и рассматривает годовой отчет об исполнении республиканского бюджета  РА не позднее 1 месяца со дня его внесения в Государственное Собрание - Эл Курултай  РА.</a:t>
          </a:r>
          <a:endParaRPr lang="ru-RU" sz="1100" u="none" dirty="0">
            <a:latin typeface="Times New Roman" pitchFamily="18" charset="0"/>
            <a:cs typeface="Times New Roman" pitchFamily="18" charset="0"/>
          </a:endParaRPr>
        </a:p>
      </dgm:t>
    </dgm:pt>
    <dgm:pt modelId="{884BD6BF-6286-44F0-B488-AC368A64D2FE}" type="parTrans" cxnId="{40E18624-336D-448B-8D16-1A92ABB31D52}">
      <dgm:prSet/>
      <dgm:spPr/>
      <dgm:t>
        <a:bodyPr/>
        <a:lstStyle/>
        <a:p>
          <a:endParaRPr lang="ru-RU"/>
        </a:p>
      </dgm:t>
    </dgm:pt>
    <dgm:pt modelId="{2FE5B400-F05C-459C-BE71-A2180E22D64F}" type="sibTrans" cxnId="{40E18624-336D-448B-8D16-1A92ABB31D52}">
      <dgm:prSet/>
      <dgm:spPr/>
      <dgm:t>
        <a:bodyPr/>
        <a:lstStyle/>
        <a:p>
          <a:endParaRPr lang="ru-RU"/>
        </a:p>
      </dgm:t>
    </dgm:pt>
    <dgm:pt modelId="{89A590FA-FDAA-4794-B863-B44700236754}">
      <dgm:prSet custT="1"/>
      <dgm:spPr/>
      <dgm:t>
        <a:bodyPr/>
        <a:lstStyle/>
        <a:p>
          <a:pPr algn="just"/>
          <a:r>
            <a:rPr lang="ru-RU" sz="1050" i="0" dirty="0" smtClean="0">
              <a:latin typeface="Times New Roman" pitchFamily="18" charset="0"/>
              <a:cs typeface="Times New Roman" pitchFamily="18" charset="0"/>
            </a:rPr>
            <a:t>Государственное Собрание - Эл Курултай Республики Алтай </a:t>
          </a:r>
          <a:r>
            <a:rPr lang="ru-RU" sz="1050" b="0" i="0" dirty="0" smtClean="0">
              <a:latin typeface="Times New Roman" pitchFamily="18" charset="0"/>
              <a:cs typeface="Times New Roman" pitchFamily="18" charset="0"/>
            </a:rPr>
            <a:t>проводит публичные слушания</a:t>
          </a:r>
          <a:r>
            <a:rPr lang="ru-RU" sz="1050" b="1" i="0" dirty="0" smtClean="0">
              <a:latin typeface="Times New Roman" pitchFamily="18" charset="0"/>
              <a:cs typeface="Times New Roman" pitchFamily="18" charset="0"/>
            </a:rPr>
            <a:t> </a:t>
          </a:r>
          <a:r>
            <a:rPr lang="ru-RU" sz="1050" i="0" dirty="0" smtClean="0">
              <a:latin typeface="Times New Roman" pitchFamily="18" charset="0"/>
              <a:cs typeface="Times New Roman" pitchFamily="18" charset="0"/>
            </a:rPr>
            <a:t>и рассматривает проект закона о бюджете  в первом чтении  в течение  30 календарных дней </a:t>
          </a:r>
          <a:r>
            <a:rPr lang="ru-RU" sz="1050" dirty="0" smtClean="0">
              <a:latin typeface="Times New Roman" pitchFamily="18" charset="0"/>
              <a:cs typeface="Times New Roman" pitchFamily="18" charset="0"/>
            </a:rPr>
            <a:t>со дня его внесения, и во втором чтении в течение 30 рабочих дней со дня его принятия в первом чтении, но не позднее 20 декабря текущего года.</a:t>
          </a:r>
        </a:p>
      </dgm:t>
    </dgm:pt>
    <dgm:pt modelId="{B4D43CB6-EA4D-4A84-8A8C-19D7E84106C5}" type="parTrans" cxnId="{192CA87F-D627-4F80-83F0-46DA82E11C60}">
      <dgm:prSet/>
      <dgm:spPr/>
      <dgm:t>
        <a:bodyPr/>
        <a:lstStyle/>
        <a:p>
          <a:endParaRPr lang="ru-RU"/>
        </a:p>
      </dgm:t>
    </dgm:pt>
    <dgm:pt modelId="{DF62E399-35D4-4CBA-B7E2-CB54077981DA}" type="sibTrans" cxnId="{192CA87F-D627-4F80-83F0-46DA82E11C60}">
      <dgm:prSet/>
      <dgm:spPr/>
      <dgm:t>
        <a:bodyPr/>
        <a:lstStyle/>
        <a:p>
          <a:endParaRPr lang="ru-RU"/>
        </a:p>
      </dgm:t>
    </dgm:pt>
    <dgm:pt modelId="{FEAB4250-1842-4C85-A318-7C8928952624}">
      <dgm:prSet custT="1"/>
      <dgm:spPr/>
      <dgm:t>
        <a:bodyPr/>
        <a:lstStyle/>
        <a:p>
          <a:pPr algn="just"/>
          <a:endParaRPr lang="ru-RU" sz="1050" dirty="0"/>
        </a:p>
      </dgm:t>
    </dgm:pt>
    <dgm:pt modelId="{0A0FD25B-AE75-44C3-9CBE-37A6F4A16A38}" type="parTrans" cxnId="{479EC39C-56C7-4CB1-9310-6EEEA528EC6F}">
      <dgm:prSet/>
      <dgm:spPr/>
      <dgm:t>
        <a:bodyPr/>
        <a:lstStyle/>
        <a:p>
          <a:endParaRPr lang="ru-RU"/>
        </a:p>
      </dgm:t>
    </dgm:pt>
    <dgm:pt modelId="{90B72507-D00D-4D70-BB2F-2170A07B7B09}" type="sibTrans" cxnId="{479EC39C-56C7-4CB1-9310-6EEEA528EC6F}">
      <dgm:prSet/>
      <dgm:spPr/>
      <dgm:t>
        <a:bodyPr/>
        <a:lstStyle/>
        <a:p>
          <a:endParaRPr lang="ru-RU"/>
        </a:p>
      </dgm:t>
    </dgm:pt>
    <dgm:pt modelId="{7EA9A046-89B0-439F-9DC7-7D8FDEA20076}">
      <dgm:prSet custT="1"/>
      <dgm:spPr/>
      <dgm:t>
        <a:bodyPr/>
        <a:lstStyle/>
        <a:p>
          <a:pPr algn="just"/>
          <a:endParaRPr lang="ru-RU" sz="1050" dirty="0"/>
        </a:p>
      </dgm:t>
    </dgm:pt>
    <dgm:pt modelId="{6CC3FA64-ED36-4693-8F55-3BC9F0787175}" type="parTrans" cxnId="{7AA9F476-70EF-4027-9185-93E0FF8D807D}">
      <dgm:prSet/>
      <dgm:spPr/>
      <dgm:t>
        <a:bodyPr/>
        <a:lstStyle/>
        <a:p>
          <a:endParaRPr lang="ru-RU"/>
        </a:p>
      </dgm:t>
    </dgm:pt>
    <dgm:pt modelId="{CE516A50-B22F-4ED9-B684-F31214173FA6}" type="sibTrans" cxnId="{7AA9F476-70EF-4027-9185-93E0FF8D807D}">
      <dgm:prSet/>
      <dgm:spPr/>
      <dgm:t>
        <a:bodyPr/>
        <a:lstStyle/>
        <a:p>
          <a:endParaRPr lang="ru-RU"/>
        </a:p>
      </dgm:t>
    </dgm:pt>
    <dgm:pt modelId="{2D0330DB-B974-4864-9DF5-3AB7E2F9EBC6}">
      <dgm:prSet custT="1"/>
      <dgm:spPr/>
      <dgm:t>
        <a:bodyPr/>
        <a:lstStyle/>
        <a:p>
          <a:pPr algn="just"/>
          <a:endParaRPr lang="ru-RU" sz="1050" dirty="0"/>
        </a:p>
      </dgm:t>
    </dgm:pt>
    <dgm:pt modelId="{79536377-AC3C-46E0-BC76-7783D0697554}" type="parTrans" cxnId="{B3103B7D-1B27-4A14-8C07-B9F392367A68}">
      <dgm:prSet/>
      <dgm:spPr/>
      <dgm:t>
        <a:bodyPr/>
        <a:lstStyle/>
        <a:p>
          <a:endParaRPr lang="ru-RU"/>
        </a:p>
      </dgm:t>
    </dgm:pt>
    <dgm:pt modelId="{CEA9F193-A513-4325-99E9-8F3A055981C6}" type="sibTrans" cxnId="{B3103B7D-1B27-4A14-8C07-B9F392367A68}">
      <dgm:prSet/>
      <dgm:spPr/>
      <dgm:t>
        <a:bodyPr/>
        <a:lstStyle/>
        <a:p>
          <a:endParaRPr lang="ru-RU"/>
        </a:p>
      </dgm:t>
    </dgm:pt>
    <dgm:pt modelId="{75B8EA8A-2981-4F8E-982C-D9F6A1A4936F}">
      <dgm:prSet custT="1"/>
      <dgm:spPr/>
      <dgm:t>
        <a:bodyPr/>
        <a:lstStyle/>
        <a:p>
          <a:pPr algn="just"/>
          <a:r>
            <a:rPr lang="ru-RU" sz="1050" dirty="0" smtClean="0">
              <a:latin typeface="Times New Roman" pitchFamily="18" charset="0"/>
              <a:cs typeface="Times New Roman" pitchFamily="18" charset="0"/>
            </a:rPr>
            <a:t>Осуществляется в соответствии с  Порядком, установленным постановлением  Правительства Республики Алтай от 31.07.2012 г. № 201 «Об организации работы по составлению проекта республиканского бюджета Республики Алтай и проекта бюджета Территориального фонда обязательного медицинского страхования Республики Алтай на очередной финансовый год и плановый период».</a:t>
          </a:r>
          <a:endParaRPr lang="ru-RU" sz="1050" dirty="0">
            <a:latin typeface="Times New Roman" pitchFamily="18" charset="0"/>
            <a:cs typeface="Times New Roman" pitchFamily="18" charset="0"/>
          </a:endParaRPr>
        </a:p>
      </dgm:t>
    </dgm:pt>
    <dgm:pt modelId="{8D39A6AF-B88D-4226-B03F-A29FCCB65161}" type="parTrans" cxnId="{861757BA-1304-4EC6-9EFB-6EACC82D399D}">
      <dgm:prSet/>
      <dgm:spPr/>
      <dgm:t>
        <a:bodyPr/>
        <a:lstStyle/>
        <a:p>
          <a:endParaRPr lang="ru-RU"/>
        </a:p>
      </dgm:t>
    </dgm:pt>
    <dgm:pt modelId="{2C136934-6E8A-438A-AA2A-C31D476B500D}" type="sibTrans" cxnId="{861757BA-1304-4EC6-9EFB-6EACC82D399D}">
      <dgm:prSet/>
      <dgm:spPr/>
      <dgm:t>
        <a:bodyPr/>
        <a:lstStyle/>
        <a:p>
          <a:endParaRPr lang="ru-RU"/>
        </a:p>
      </dgm:t>
    </dgm:pt>
    <dgm:pt modelId="{27E0E8CC-8751-463C-A5BC-AEEBA5B82C63}">
      <dgm:prSet custT="1"/>
      <dgm:spPr/>
      <dgm:t>
        <a:bodyPr/>
        <a:lstStyle/>
        <a:p>
          <a:pPr algn="just"/>
          <a:endParaRPr lang="ru-RU" sz="1050" b="1" i="0" dirty="0" smtClean="0">
            <a:solidFill>
              <a:schemeClr val="tx1"/>
            </a:solidFill>
            <a:latin typeface="+mn-lt"/>
          </a:endParaRPr>
        </a:p>
      </dgm:t>
    </dgm:pt>
    <dgm:pt modelId="{77B6647D-17D6-4EF2-8A1E-2F67DD32207E}" type="parTrans" cxnId="{30D2206D-8F2C-45B3-B3DD-8B8232073C3D}">
      <dgm:prSet/>
      <dgm:spPr/>
      <dgm:t>
        <a:bodyPr/>
        <a:lstStyle/>
        <a:p>
          <a:endParaRPr lang="ru-RU"/>
        </a:p>
      </dgm:t>
    </dgm:pt>
    <dgm:pt modelId="{F61E77BD-7521-4DFC-BF89-5468C1693DCA}" type="sibTrans" cxnId="{30D2206D-8F2C-45B3-B3DD-8B8232073C3D}">
      <dgm:prSet/>
      <dgm:spPr/>
      <dgm:t>
        <a:bodyPr/>
        <a:lstStyle/>
        <a:p>
          <a:endParaRPr lang="ru-RU"/>
        </a:p>
      </dgm:t>
    </dgm:pt>
    <dgm:pt modelId="{03D8414A-3BF7-46A0-95C5-5C576CB631D4}">
      <dgm:prSet custT="1"/>
      <dgm:spPr/>
      <dgm:t>
        <a:bodyPr/>
        <a:lstStyle/>
        <a:p>
          <a:pPr algn="just"/>
          <a:endParaRPr lang="ru-RU" sz="1050" b="1" i="0" dirty="0" smtClean="0">
            <a:solidFill>
              <a:schemeClr val="tx1"/>
            </a:solidFill>
            <a:latin typeface="+mn-lt"/>
          </a:endParaRPr>
        </a:p>
      </dgm:t>
    </dgm:pt>
    <dgm:pt modelId="{0470057F-5A59-45BC-AD73-C9374A873202}" type="parTrans" cxnId="{363C5431-3C2F-42EA-93BC-2186E4DACA83}">
      <dgm:prSet/>
      <dgm:spPr/>
      <dgm:t>
        <a:bodyPr/>
        <a:lstStyle/>
        <a:p>
          <a:endParaRPr lang="ru-RU"/>
        </a:p>
      </dgm:t>
    </dgm:pt>
    <dgm:pt modelId="{208BE440-95FD-4C0F-BFB7-0B4797A6A75E}" type="sibTrans" cxnId="{363C5431-3C2F-42EA-93BC-2186E4DACA83}">
      <dgm:prSet/>
      <dgm:spPr/>
      <dgm:t>
        <a:bodyPr/>
        <a:lstStyle/>
        <a:p>
          <a:endParaRPr lang="ru-RU"/>
        </a:p>
      </dgm:t>
    </dgm:pt>
    <dgm:pt modelId="{C655DE26-B890-4D55-A3A1-13961FAD66AE}">
      <dgm:prSet custT="1"/>
      <dgm:spPr/>
      <dgm:t>
        <a:bodyPr/>
        <a:lstStyle/>
        <a:p>
          <a:pPr algn="just"/>
          <a:endParaRPr lang="ru-RU" sz="1050" b="1" i="0" dirty="0" smtClean="0">
            <a:solidFill>
              <a:schemeClr val="tx1"/>
            </a:solidFill>
            <a:latin typeface="+mn-lt"/>
          </a:endParaRPr>
        </a:p>
      </dgm:t>
    </dgm:pt>
    <dgm:pt modelId="{38B24BCD-5931-4665-889A-E109D3F9931A}" type="parTrans" cxnId="{18A44EDA-AB8C-4F3F-B88B-6AE87C206D9B}">
      <dgm:prSet/>
      <dgm:spPr/>
      <dgm:t>
        <a:bodyPr/>
        <a:lstStyle/>
        <a:p>
          <a:endParaRPr lang="ru-RU"/>
        </a:p>
      </dgm:t>
    </dgm:pt>
    <dgm:pt modelId="{81A1CCBE-784D-488D-9075-8C6BA320FAC0}" type="sibTrans" cxnId="{18A44EDA-AB8C-4F3F-B88B-6AE87C206D9B}">
      <dgm:prSet/>
      <dgm:spPr/>
      <dgm:t>
        <a:bodyPr/>
        <a:lstStyle/>
        <a:p>
          <a:endParaRPr lang="ru-RU"/>
        </a:p>
      </dgm:t>
    </dgm:pt>
    <dgm:pt modelId="{A5562200-1CAB-4B2C-85B0-16F9399B98A7}">
      <dgm:prSet custT="1"/>
      <dgm:spPr/>
      <dgm:t>
        <a:bodyPr/>
        <a:lstStyle/>
        <a:p>
          <a:pPr algn="just"/>
          <a:endParaRPr lang="ru-RU" sz="1050" b="1" i="0" dirty="0" smtClean="0">
            <a:solidFill>
              <a:schemeClr val="tx1"/>
            </a:solidFill>
            <a:latin typeface="+mn-lt"/>
          </a:endParaRPr>
        </a:p>
      </dgm:t>
    </dgm:pt>
    <dgm:pt modelId="{85525782-FE39-4C82-940F-37C75C591508}" type="parTrans" cxnId="{72290A1D-CA69-41CC-8B51-4933985E3E5B}">
      <dgm:prSet/>
      <dgm:spPr/>
      <dgm:t>
        <a:bodyPr/>
        <a:lstStyle/>
        <a:p>
          <a:endParaRPr lang="ru-RU"/>
        </a:p>
      </dgm:t>
    </dgm:pt>
    <dgm:pt modelId="{E602F34B-486D-48F9-B42D-7889880C6627}" type="sibTrans" cxnId="{72290A1D-CA69-41CC-8B51-4933985E3E5B}">
      <dgm:prSet/>
      <dgm:spPr/>
      <dgm:t>
        <a:bodyPr/>
        <a:lstStyle/>
        <a:p>
          <a:endParaRPr lang="ru-RU"/>
        </a:p>
      </dgm:t>
    </dgm:pt>
    <dgm:pt modelId="{C9E3DDC4-180D-4C5B-B0D5-334E166D32F3}">
      <dgm:prSet custT="1"/>
      <dgm:spPr/>
      <dgm:t>
        <a:bodyPr/>
        <a:lstStyle/>
        <a:p>
          <a:pPr algn="just"/>
          <a:endParaRPr lang="ru-RU" sz="1050" b="1" i="0" dirty="0" smtClean="0">
            <a:solidFill>
              <a:schemeClr val="tx1"/>
            </a:solidFill>
            <a:latin typeface="+mn-lt"/>
          </a:endParaRPr>
        </a:p>
      </dgm:t>
    </dgm:pt>
    <dgm:pt modelId="{28BB2652-A3F0-4451-99FA-23BB01BE3941}" type="parTrans" cxnId="{83FD97BA-447B-4DC0-AD93-49781B21F286}">
      <dgm:prSet/>
      <dgm:spPr/>
      <dgm:t>
        <a:bodyPr/>
        <a:lstStyle/>
        <a:p>
          <a:endParaRPr lang="ru-RU"/>
        </a:p>
      </dgm:t>
    </dgm:pt>
    <dgm:pt modelId="{B47110C1-EF6B-4BF3-A96A-F8969B0F3D99}" type="sibTrans" cxnId="{83FD97BA-447B-4DC0-AD93-49781B21F286}">
      <dgm:prSet/>
      <dgm:spPr/>
      <dgm:t>
        <a:bodyPr/>
        <a:lstStyle/>
        <a:p>
          <a:endParaRPr lang="ru-RU"/>
        </a:p>
      </dgm:t>
    </dgm:pt>
    <dgm:pt modelId="{AB6E1180-9668-4337-B0EB-16B848AE95E8}">
      <dgm:prSet custT="1"/>
      <dgm:spPr/>
      <dgm:t>
        <a:bodyPr/>
        <a:lstStyle/>
        <a:p>
          <a:pPr algn="just"/>
          <a:endParaRPr lang="ru-RU" sz="1050" u="none" dirty="0"/>
        </a:p>
      </dgm:t>
    </dgm:pt>
    <dgm:pt modelId="{72EF7C6B-0A15-4C67-A962-7B191856419E}" type="parTrans" cxnId="{3EF4B6F1-668D-4A2E-AF1A-54A96CCF1AB9}">
      <dgm:prSet/>
      <dgm:spPr/>
      <dgm:t>
        <a:bodyPr/>
        <a:lstStyle/>
        <a:p>
          <a:endParaRPr lang="ru-RU"/>
        </a:p>
      </dgm:t>
    </dgm:pt>
    <dgm:pt modelId="{59709B4C-74D4-4514-AFD8-F77C6ADEBF14}" type="sibTrans" cxnId="{3EF4B6F1-668D-4A2E-AF1A-54A96CCF1AB9}">
      <dgm:prSet/>
      <dgm:spPr/>
      <dgm:t>
        <a:bodyPr/>
        <a:lstStyle/>
        <a:p>
          <a:endParaRPr lang="ru-RU"/>
        </a:p>
      </dgm:t>
    </dgm:pt>
    <dgm:pt modelId="{980DB31C-2D3D-4BC8-A73E-7B7236D2298C}">
      <dgm:prSet custT="1"/>
      <dgm:spPr/>
      <dgm:t>
        <a:bodyPr/>
        <a:lstStyle/>
        <a:p>
          <a:pPr algn="just"/>
          <a:endParaRPr lang="ru-RU" sz="1050" u="none" dirty="0"/>
        </a:p>
      </dgm:t>
    </dgm:pt>
    <dgm:pt modelId="{A74293AA-F058-4A99-AA52-661DFE323C8A}" type="parTrans" cxnId="{E5E4B16B-CF35-4ECC-BC73-C036B7F5D291}">
      <dgm:prSet/>
      <dgm:spPr/>
      <dgm:t>
        <a:bodyPr/>
        <a:lstStyle/>
        <a:p>
          <a:endParaRPr lang="ru-RU"/>
        </a:p>
      </dgm:t>
    </dgm:pt>
    <dgm:pt modelId="{1E64F0FC-5C89-402D-957C-9A23161D6C31}" type="sibTrans" cxnId="{E5E4B16B-CF35-4ECC-BC73-C036B7F5D291}">
      <dgm:prSet/>
      <dgm:spPr/>
      <dgm:t>
        <a:bodyPr/>
        <a:lstStyle/>
        <a:p>
          <a:endParaRPr lang="ru-RU"/>
        </a:p>
      </dgm:t>
    </dgm:pt>
    <dgm:pt modelId="{B721837A-7023-40AD-837C-D8155B4B81FC}">
      <dgm:prSet custT="1"/>
      <dgm:spPr/>
      <dgm:t>
        <a:bodyPr/>
        <a:lstStyle/>
        <a:p>
          <a:pPr algn="just"/>
          <a:endParaRPr lang="ru-RU" sz="1050" u="none" dirty="0"/>
        </a:p>
      </dgm:t>
    </dgm:pt>
    <dgm:pt modelId="{A767BA18-63D9-45D6-8FED-AFE75C5E1EC5}" type="parTrans" cxnId="{F128F78C-9BA2-465A-86D4-6648995FDBBA}">
      <dgm:prSet/>
      <dgm:spPr/>
      <dgm:t>
        <a:bodyPr/>
        <a:lstStyle/>
        <a:p>
          <a:endParaRPr lang="ru-RU"/>
        </a:p>
      </dgm:t>
    </dgm:pt>
    <dgm:pt modelId="{794EEE7E-3476-4263-937D-D9EEC7AFDDA9}" type="sibTrans" cxnId="{F128F78C-9BA2-465A-86D4-6648995FDBBA}">
      <dgm:prSet/>
      <dgm:spPr/>
      <dgm:t>
        <a:bodyPr/>
        <a:lstStyle/>
        <a:p>
          <a:endParaRPr lang="ru-RU"/>
        </a:p>
      </dgm:t>
    </dgm:pt>
    <dgm:pt modelId="{19CD1B32-4506-4FF5-B711-254DA94F3DE7}">
      <dgm:prSet custT="1"/>
      <dgm:spPr/>
      <dgm:t>
        <a:bodyPr/>
        <a:lstStyle/>
        <a:p>
          <a:pPr algn="just"/>
          <a:endParaRPr lang="ru-RU" sz="1050" u="none" dirty="0"/>
        </a:p>
      </dgm:t>
    </dgm:pt>
    <dgm:pt modelId="{4F489749-3A43-491A-AC93-BAE4D0E5AE45}" type="parTrans" cxnId="{CD6FA1E1-5D45-4BD2-A962-CE0762F8BA34}">
      <dgm:prSet/>
      <dgm:spPr/>
      <dgm:t>
        <a:bodyPr/>
        <a:lstStyle/>
        <a:p>
          <a:endParaRPr lang="ru-RU"/>
        </a:p>
      </dgm:t>
    </dgm:pt>
    <dgm:pt modelId="{7C1BF58F-0EA3-4862-A248-D4F045BD6274}" type="sibTrans" cxnId="{CD6FA1E1-5D45-4BD2-A962-CE0762F8BA34}">
      <dgm:prSet/>
      <dgm:spPr/>
      <dgm:t>
        <a:bodyPr/>
        <a:lstStyle/>
        <a:p>
          <a:endParaRPr lang="ru-RU"/>
        </a:p>
      </dgm:t>
    </dgm:pt>
    <dgm:pt modelId="{DA41AE6B-A88B-4503-A692-DA1AE4C5D5AD}">
      <dgm:prSet custT="1"/>
      <dgm:spPr/>
      <dgm:t>
        <a:bodyPr/>
        <a:lstStyle/>
        <a:p>
          <a:pPr algn="just"/>
          <a:endParaRPr lang="ru-RU" sz="1050" u="none" dirty="0"/>
        </a:p>
      </dgm:t>
    </dgm:pt>
    <dgm:pt modelId="{D797BE87-5BAC-454B-B9AE-E4A10872DCB6}" type="parTrans" cxnId="{4F2BA751-0AE0-4DC9-8CB2-C09734DE7033}">
      <dgm:prSet/>
      <dgm:spPr/>
      <dgm:t>
        <a:bodyPr/>
        <a:lstStyle/>
        <a:p>
          <a:endParaRPr lang="ru-RU"/>
        </a:p>
      </dgm:t>
    </dgm:pt>
    <dgm:pt modelId="{45E4C8FB-DF1C-459F-9042-706FFE40CE53}" type="sibTrans" cxnId="{4F2BA751-0AE0-4DC9-8CB2-C09734DE7033}">
      <dgm:prSet/>
      <dgm:spPr/>
      <dgm:t>
        <a:bodyPr/>
        <a:lstStyle/>
        <a:p>
          <a:endParaRPr lang="ru-RU"/>
        </a:p>
      </dgm:t>
    </dgm:pt>
    <dgm:pt modelId="{4B3A7B25-A7F7-4553-A397-1FC33147B776}">
      <dgm:prSet custT="1"/>
      <dgm:spPr/>
      <dgm:t>
        <a:bodyPr/>
        <a:lstStyle/>
        <a:p>
          <a:endParaRPr lang="ru-RU" sz="1100" u="none" dirty="0"/>
        </a:p>
      </dgm:t>
    </dgm:pt>
    <dgm:pt modelId="{DE180AB4-3909-4B06-A497-213D5425AB5B}" type="parTrans" cxnId="{A576ACB1-A137-445D-AB71-6349C36D8BDD}">
      <dgm:prSet/>
      <dgm:spPr/>
      <dgm:t>
        <a:bodyPr/>
        <a:lstStyle/>
        <a:p>
          <a:endParaRPr lang="ru-RU"/>
        </a:p>
      </dgm:t>
    </dgm:pt>
    <dgm:pt modelId="{3D9E0323-98AD-4F74-8C6E-DD659586EF61}" type="sibTrans" cxnId="{A576ACB1-A137-445D-AB71-6349C36D8BDD}">
      <dgm:prSet/>
      <dgm:spPr/>
      <dgm:t>
        <a:bodyPr/>
        <a:lstStyle/>
        <a:p>
          <a:endParaRPr lang="ru-RU"/>
        </a:p>
      </dgm:t>
    </dgm:pt>
    <dgm:pt modelId="{0772B6C9-7C37-48E4-BC99-FDC4E6AFAC96}">
      <dgm:prSet custT="1"/>
      <dgm:spPr/>
      <dgm:t>
        <a:bodyPr/>
        <a:lstStyle/>
        <a:p>
          <a:endParaRPr lang="ru-RU" sz="1100" u="none" dirty="0"/>
        </a:p>
      </dgm:t>
    </dgm:pt>
    <dgm:pt modelId="{C116674F-0CDA-43BC-8822-CF5DAD06B112}" type="parTrans" cxnId="{CE86BE59-26AF-439E-9CDC-6725FAEA2775}">
      <dgm:prSet/>
      <dgm:spPr/>
      <dgm:t>
        <a:bodyPr/>
        <a:lstStyle/>
        <a:p>
          <a:endParaRPr lang="ru-RU"/>
        </a:p>
      </dgm:t>
    </dgm:pt>
    <dgm:pt modelId="{11D0F24D-0256-4119-B2D5-B16FC9B3107A}" type="sibTrans" cxnId="{CE86BE59-26AF-439E-9CDC-6725FAEA2775}">
      <dgm:prSet/>
      <dgm:spPr/>
      <dgm:t>
        <a:bodyPr/>
        <a:lstStyle/>
        <a:p>
          <a:endParaRPr lang="ru-RU"/>
        </a:p>
      </dgm:t>
    </dgm:pt>
    <dgm:pt modelId="{6FC00523-8688-4AE4-B63D-E8D22E00C6B2}">
      <dgm:prSet custT="1"/>
      <dgm:spPr/>
      <dgm:t>
        <a:bodyPr/>
        <a:lstStyle/>
        <a:p>
          <a:endParaRPr lang="ru-RU" sz="1100" u="none" dirty="0"/>
        </a:p>
      </dgm:t>
    </dgm:pt>
    <dgm:pt modelId="{F7EE6E9F-A008-4DD8-952D-EE711385E017}" type="parTrans" cxnId="{8864BBA5-96E2-478F-923E-759FA2D564DC}">
      <dgm:prSet/>
      <dgm:spPr/>
      <dgm:t>
        <a:bodyPr/>
        <a:lstStyle/>
        <a:p>
          <a:endParaRPr lang="ru-RU"/>
        </a:p>
      </dgm:t>
    </dgm:pt>
    <dgm:pt modelId="{A02E952C-FC7D-48B5-BBBC-4C12522C71B1}" type="sibTrans" cxnId="{8864BBA5-96E2-478F-923E-759FA2D564DC}">
      <dgm:prSet/>
      <dgm:spPr/>
      <dgm:t>
        <a:bodyPr/>
        <a:lstStyle/>
        <a:p>
          <a:endParaRPr lang="ru-RU"/>
        </a:p>
      </dgm:t>
    </dgm:pt>
    <dgm:pt modelId="{20E04EB0-8161-4C98-8E39-1F07B9E6BA1F}">
      <dgm:prSet custT="1"/>
      <dgm:spPr/>
      <dgm:t>
        <a:bodyPr/>
        <a:lstStyle/>
        <a:p>
          <a:endParaRPr lang="ru-RU" sz="1100" u="none" dirty="0"/>
        </a:p>
      </dgm:t>
    </dgm:pt>
    <dgm:pt modelId="{F3A454C4-4B05-42B8-A2FF-C719AE062239}" type="parTrans" cxnId="{0FFC5BD6-D6CE-4853-9B4F-BC02EEA3A082}">
      <dgm:prSet/>
      <dgm:spPr/>
      <dgm:t>
        <a:bodyPr/>
        <a:lstStyle/>
        <a:p>
          <a:endParaRPr lang="ru-RU"/>
        </a:p>
      </dgm:t>
    </dgm:pt>
    <dgm:pt modelId="{30284D74-641B-489F-A337-47DE98ACA406}" type="sibTrans" cxnId="{0FFC5BD6-D6CE-4853-9B4F-BC02EEA3A082}">
      <dgm:prSet/>
      <dgm:spPr/>
      <dgm:t>
        <a:bodyPr/>
        <a:lstStyle/>
        <a:p>
          <a:endParaRPr lang="ru-RU"/>
        </a:p>
      </dgm:t>
    </dgm:pt>
    <dgm:pt modelId="{26421ED4-D3C6-46EF-9856-69836C111160}">
      <dgm:prSet custT="1"/>
      <dgm:spPr/>
      <dgm:t>
        <a:bodyPr/>
        <a:lstStyle/>
        <a:p>
          <a:endParaRPr lang="ru-RU" sz="1100" u="none" dirty="0"/>
        </a:p>
      </dgm:t>
    </dgm:pt>
    <dgm:pt modelId="{D4A4F1B9-4116-4098-B127-F7B03C4D71E6}" type="parTrans" cxnId="{907DD0A7-B762-491A-804C-61916375C78B}">
      <dgm:prSet/>
      <dgm:spPr/>
      <dgm:t>
        <a:bodyPr/>
        <a:lstStyle/>
        <a:p>
          <a:endParaRPr lang="ru-RU"/>
        </a:p>
      </dgm:t>
    </dgm:pt>
    <dgm:pt modelId="{25B1148B-A71B-49C8-823F-B2233E5FB8DA}" type="sibTrans" cxnId="{907DD0A7-B762-491A-804C-61916375C78B}">
      <dgm:prSet/>
      <dgm:spPr/>
      <dgm:t>
        <a:bodyPr/>
        <a:lstStyle/>
        <a:p>
          <a:endParaRPr lang="ru-RU"/>
        </a:p>
      </dgm:t>
    </dgm:pt>
    <dgm:pt modelId="{C1B0BBC8-3ACD-46BA-AF47-7641C26BBE16}" type="pres">
      <dgm:prSet presAssocID="{72EE6AAC-BE72-4221-9424-E82C603D957B}" presName="diagram" presStyleCnt="0">
        <dgm:presLayoutVars>
          <dgm:dir/>
          <dgm:animLvl val="lvl"/>
          <dgm:resizeHandles val="exact"/>
        </dgm:presLayoutVars>
      </dgm:prSet>
      <dgm:spPr/>
    </dgm:pt>
    <dgm:pt modelId="{D926E6F8-D408-4F5D-A982-234AFEB028DE}" type="pres">
      <dgm:prSet presAssocID="{BD6A7A01-D66A-4BC1-847D-D38A0EEFB6F3}" presName="compNode" presStyleCnt="0"/>
      <dgm:spPr/>
    </dgm:pt>
    <dgm:pt modelId="{AE60DB6A-2E99-4BF9-B122-EF81F4631306}" type="pres">
      <dgm:prSet presAssocID="{BD6A7A01-D66A-4BC1-847D-D38A0EEFB6F3}" presName="childRect" presStyleLbl="bgAcc1" presStyleIdx="0" presStyleCnt="4" custScaleX="113534" custScaleY="288542" custLinFactNeighborX="-353" custLinFactNeighborY="-28572">
        <dgm:presLayoutVars>
          <dgm:bulletEnabled val="1"/>
        </dgm:presLayoutVars>
      </dgm:prSet>
      <dgm:spPr>
        <a:prstGeom prst="flowChartAlternateProcess">
          <a:avLst/>
        </a:prstGeom>
      </dgm:spPr>
      <dgm:t>
        <a:bodyPr/>
        <a:lstStyle/>
        <a:p>
          <a:endParaRPr lang="ru-RU"/>
        </a:p>
      </dgm:t>
    </dgm:pt>
    <dgm:pt modelId="{4092E1E1-253A-4CC3-B01D-EFACA669E688}" type="pres">
      <dgm:prSet presAssocID="{BD6A7A01-D66A-4BC1-847D-D38A0EEFB6F3}" presName="parentText" presStyleLbl="node1" presStyleIdx="0" presStyleCnt="0">
        <dgm:presLayoutVars>
          <dgm:chMax val="0"/>
          <dgm:bulletEnabled val="1"/>
        </dgm:presLayoutVars>
      </dgm:prSet>
      <dgm:spPr>
        <a:prstGeom prst="roundRect">
          <a:avLst/>
        </a:prstGeom>
      </dgm:spPr>
      <dgm:t>
        <a:bodyPr/>
        <a:lstStyle/>
        <a:p>
          <a:endParaRPr lang="ru-RU"/>
        </a:p>
      </dgm:t>
    </dgm:pt>
    <dgm:pt modelId="{C2009C0C-07D0-48AD-B7A7-F3ADF42C6A33}" type="pres">
      <dgm:prSet presAssocID="{BD6A7A01-D66A-4BC1-847D-D38A0EEFB6F3}" presName="parentRect" presStyleLbl="alignNode1" presStyleIdx="0" presStyleCnt="4" custScaleX="113837" custScaleY="122785" custLinFactY="-257728" custLinFactNeighborX="-228" custLinFactNeighborY="-300000"/>
      <dgm:spPr>
        <a:prstGeom prst="roundRect">
          <a:avLst/>
        </a:prstGeom>
      </dgm:spPr>
      <dgm:t>
        <a:bodyPr/>
        <a:lstStyle/>
        <a:p>
          <a:endParaRPr lang="ru-RU"/>
        </a:p>
      </dgm:t>
    </dgm:pt>
    <dgm:pt modelId="{AEAD4FC1-197C-4EF6-BF38-9421C8CA54DC}" type="pres">
      <dgm:prSet presAssocID="{BD6A7A01-D66A-4BC1-847D-D38A0EEFB6F3}" presName="adorn" presStyleLbl="fgAccFollowNode1" presStyleIdx="0" presStyleCnt="4" custLinFactY="-224031" custLinFactNeighborX="-1166" custLinFactNeighborY="-300000"/>
      <dgm:spPr>
        <a:blipFill rotWithShape="0">
          <a:blip xmlns:r="http://schemas.openxmlformats.org/officeDocument/2006/relationships" r:embed="rId1"/>
          <a:stretch>
            <a:fillRect/>
          </a:stretch>
        </a:blipFill>
      </dgm:spPr>
    </dgm:pt>
    <dgm:pt modelId="{FB245677-85B8-4BAB-AF94-24A056EF6DDB}" type="pres">
      <dgm:prSet presAssocID="{F50D821F-D9CC-4E70-A2CF-CF83D5E31FD4}" presName="sibTrans" presStyleLbl="sibTrans2D1" presStyleIdx="0" presStyleCnt="0"/>
      <dgm:spPr/>
      <dgm:t>
        <a:bodyPr/>
        <a:lstStyle/>
        <a:p>
          <a:endParaRPr lang="ru-RU"/>
        </a:p>
      </dgm:t>
    </dgm:pt>
    <dgm:pt modelId="{67E0D00F-77F3-47F9-883A-D9E7B24600D4}" type="pres">
      <dgm:prSet presAssocID="{3439BFCC-4E93-4733-B042-FD88286732DD}" presName="compNode" presStyleCnt="0"/>
      <dgm:spPr/>
    </dgm:pt>
    <dgm:pt modelId="{1A0066C9-46C4-44E6-BEF5-E9BFABFBB6BA}" type="pres">
      <dgm:prSet presAssocID="{3439BFCC-4E93-4733-B042-FD88286732DD}" presName="childRect" presStyleLbl="bgAcc1" presStyleIdx="1" presStyleCnt="4" custScaleX="108468" custScaleY="311230" custLinFactNeighborX="-4086" custLinFactNeighborY="-39879">
        <dgm:presLayoutVars>
          <dgm:bulletEnabled val="1"/>
        </dgm:presLayoutVars>
      </dgm:prSet>
      <dgm:spPr>
        <a:prstGeom prst="flowChartAlternateProcess">
          <a:avLst/>
        </a:prstGeom>
      </dgm:spPr>
      <dgm:t>
        <a:bodyPr/>
        <a:lstStyle/>
        <a:p>
          <a:endParaRPr lang="ru-RU"/>
        </a:p>
      </dgm:t>
    </dgm:pt>
    <dgm:pt modelId="{55E0FA9E-AE86-4C65-AB68-0E6F761F4D3D}" type="pres">
      <dgm:prSet presAssocID="{3439BFCC-4E93-4733-B042-FD88286732DD}" presName="parentText" presStyleLbl="node1" presStyleIdx="0" presStyleCnt="0">
        <dgm:presLayoutVars>
          <dgm:chMax val="0"/>
          <dgm:bulletEnabled val="1"/>
        </dgm:presLayoutVars>
      </dgm:prSet>
      <dgm:spPr>
        <a:prstGeom prst="roundRect">
          <a:avLst/>
        </a:prstGeom>
      </dgm:spPr>
      <dgm:t>
        <a:bodyPr/>
        <a:lstStyle/>
        <a:p>
          <a:endParaRPr lang="ru-RU"/>
        </a:p>
      </dgm:t>
    </dgm:pt>
    <dgm:pt modelId="{E989B8E7-EF11-4FBD-8009-8C178BD81EF2}" type="pres">
      <dgm:prSet presAssocID="{3439BFCC-4E93-4733-B042-FD88286732DD}" presName="parentRect" presStyleLbl="alignNode1" presStyleIdx="1" presStyleCnt="4" custScaleX="106545" custScaleY="133330" custLinFactY="-250974" custLinFactNeighborX="-3460" custLinFactNeighborY="-300000"/>
      <dgm:spPr>
        <a:prstGeom prst="roundRect">
          <a:avLst/>
        </a:prstGeom>
      </dgm:spPr>
      <dgm:t>
        <a:bodyPr/>
        <a:lstStyle/>
        <a:p>
          <a:endParaRPr lang="ru-RU"/>
        </a:p>
      </dgm:t>
    </dgm:pt>
    <dgm:pt modelId="{E1695351-A218-426B-9F12-D9FD2F9EC157}" type="pres">
      <dgm:prSet presAssocID="{3439BFCC-4E93-4733-B042-FD88286732DD}" presName="adorn" presStyleLbl="fgAccFollowNode1" presStyleIdx="1" presStyleCnt="4" custLinFactY="-224031" custLinFactNeighborX="-16393" custLinFactNeighborY="-300000"/>
      <dgm:spPr>
        <a:blipFill rotWithShape="0">
          <a:blip xmlns:r="http://schemas.openxmlformats.org/officeDocument/2006/relationships" r:embed="rId2"/>
          <a:stretch>
            <a:fillRect/>
          </a:stretch>
        </a:blipFill>
      </dgm:spPr>
    </dgm:pt>
    <dgm:pt modelId="{BA9C5080-923A-4A9C-8A5C-8D090113B515}" type="pres">
      <dgm:prSet presAssocID="{AA78E914-6332-411B-95EB-E5642EFC3A44}" presName="sibTrans" presStyleLbl="sibTrans2D1" presStyleIdx="0" presStyleCnt="0"/>
      <dgm:spPr/>
      <dgm:t>
        <a:bodyPr/>
        <a:lstStyle/>
        <a:p>
          <a:endParaRPr lang="ru-RU"/>
        </a:p>
      </dgm:t>
    </dgm:pt>
    <dgm:pt modelId="{AAA05F3C-A5FE-4072-8B10-DC476AE06E74}" type="pres">
      <dgm:prSet presAssocID="{D44F17D8-FC39-406D-8AF7-DCAB71BF6B38}" presName="compNode" presStyleCnt="0"/>
      <dgm:spPr/>
    </dgm:pt>
    <dgm:pt modelId="{073D8598-408C-49DB-A279-966C442A32F5}" type="pres">
      <dgm:prSet presAssocID="{D44F17D8-FC39-406D-8AF7-DCAB71BF6B38}" presName="childRect" presStyleLbl="bgAcc1" presStyleIdx="2" presStyleCnt="4" custScaleX="111530" custScaleY="310764" custLinFactNeighborX="-8843" custLinFactNeighborY="-39504">
        <dgm:presLayoutVars>
          <dgm:bulletEnabled val="1"/>
        </dgm:presLayoutVars>
      </dgm:prSet>
      <dgm:spPr>
        <a:prstGeom prst="flowChartAlternateProcess">
          <a:avLst/>
        </a:prstGeom>
      </dgm:spPr>
      <dgm:t>
        <a:bodyPr/>
        <a:lstStyle/>
        <a:p>
          <a:endParaRPr lang="ru-RU"/>
        </a:p>
      </dgm:t>
    </dgm:pt>
    <dgm:pt modelId="{01260A76-E775-47CA-9ED6-A20BE9A9E1F6}" type="pres">
      <dgm:prSet presAssocID="{D44F17D8-FC39-406D-8AF7-DCAB71BF6B38}" presName="parentText" presStyleLbl="node1" presStyleIdx="0" presStyleCnt="0">
        <dgm:presLayoutVars>
          <dgm:chMax val="0"/>
          <dgm:bulletEnabled val="1"/>
        </dgm:presLayoutVars>
      </dgm:prSet>
      <dgm:spPr>
        <a:prstGeom prst="roundRect">
          <a:avLst/>
        </a:prstGeom>
      </dgm:spPr>
      <dgm:t>
        <a:bodyPr/>
        <a:lstStyle/>
        <a:p>
          <a:endParaRPr lang="ru-RU"/>
        </a:p>
      </dgm:t>
    </dgm:pt>
    <dgm:pt modelId="{FAE277F5-67E9-4F7E-9B32-4C7A0B9BF14C}" type="pres">
      <dgm:prSet presAssocID="{D44F17D8-FC39-406D-8AF7-DCAB71BF6B38}" presName="parentRect" presStyleLbl="alignNode1" presStyleIdx="2" presStyleCnt="4" custScaleX="110574" custScaleY="130469" custLinFactY="-252404" custLinFactNeighborX="-10748" custLinFactNeighborY="-300000"/>
      <dgm:spPr>
        <a:prstGeom prst="roundRect">
          <a:avLst/>
        </a:prstGeom>
      </dgm:spPr>
      <dgm:t>
        <a:bodyPr/>
        <a:lstStyle/>
        <a:p>
          <a:endParaRPr lang="ru-RU"/>
        </a:p>
      </dgm:t>
    </dgm:pt>
    <dgm:pt modelId="{C55DB719-C8AA-407D-8BC8-E7AB844EF569}" type="pres">
      <dgm:prSet presAssocID="{D44F17D8-FC39-406D-8AF7-DCAB71BF6B38}" presName="adorn" presStyleLbl="fgAccFollowNode1" presStyleIdx="2" presStyleCnt="4" custLinFactY="-223152" custLinFactNeighborX="-27135" custLinFactNeighborY="-300000"/>
      <dgm:spPr>
        <a:blipFill rotWithShape="0">
          <a:blip xmlns:r="http://schemas.openxmlformats.org/officeDocument/2006/relationships" r:embed="rId3"/>
          <a:stretch>
            <a:fillRect/>
          </a:stretch>
        </a:blipFill>
      </dgm:spPr>
    </dgm:pt>
    <dgm:pt modelId="{6CD29A17-FFA6-4BAE-834B-3365D2CEA3C4}" type="pres">
      <dgm:prSet presAssocID="{16FE2777-4D98-4A3B-86EF-E6FA964D8C76}" presName="sibTrans" presStyleLbl="sibTrans2D1" presStyleIdx="0" presStyleCnt="0"/>
      <dgm:spPr/>
      <dgm:t>
        <a:bodyPr/>
        <a:lstStyle/>
        <a:p>
          <a:endParaRPr lang="ru-RU"/>
        </a:p>
      </dgm:t>
    </dgm:pt>
    <dgm:pt modelId="{8B7E0F67-76D5-4466-AD35-B4CCC35724FC}" type="pres">
      <dgm:prSet presAssocID="{B9BA8AAA-A072-48ED-85C4-321102FF3D35}" presName="compNode" presStyleCnt="0"/>
      <dgm:spPr/>
    </dgm:pt>
    <dgm:pt modelId="{6F38E6BA-0DA5-493C-919B-2E3D2AA556EF}" type="pres">
      <dgm:prSet presAssocID="{B9BA8AAA-A072-48ED-85C4-321102FF3D35}" presName="childRect" presStyleLbl="bgAcc1" presStyleIdx="3" presStyleCnt="4" custScaleX="111970" custScaleY="309584" custLinFactNeighborX="-11108" custLinFactNeighborY="-53048">
        <dgm:presLayoutVars>
          <dgm:bulletEnabled val="1"/>
        </dgm:presLayoutVars>
      </dgm:prSet>
      <dgm:spPr>
        <a:prstGeom prst="flowChartAlternateProcess">
          <a:avLst/>
        </a:prstGeom>
      </dgm:spPr>
      <dgm:t>
        <a:bodyPr/>
        <a:lstStyle/>
        <a:p>
          <a:endParaRPr lang="ru-RU"/>
        </a:p>
      </dgm:t>
    </dgm:pt>
    <dgm:pt modelId="{7AD45022-7805-4C54-94C8-885CBBE7AC4C}" type="pres">
      <dgm:prSet presAssocID="{B9BA8AAA-A072-48ED-85C4-321102FF3D35}" presName="parentText" presStyleLbl="node1" presStyleIdx="0" presStyleCnt="0">
        <dgm:presLayoutVars>
          <dgm:chMax val="0"/>
          <dgm:bulletEnabled val="1"/>
        </dgm:presLayoutVars>
      </dgm:prSet>
      <dgm:spPr>
        <a:prstGeom prst="roundRect">
          <a:avLst/>
        </a:prstGeom>
      </dgm:spPr>
      <dgm:t>
        <a:bodyPr/>
        <a:lstStyle/>
        <a:p>
          <a:endParaRPr lang="ru-RU"/>
        </a:p>
      </dgm:t>
    </dgm:pt>
    <dgm:pt modelId="{73F3C995-28AD-4561-B936-B00A7AA939A7}" type="pres">
      <dgm:prSet presAssocID="{B9BA8AAA-A072-48ED-85C4-321102FF3D35}" presName="parentRect" presStyleLbl="alignNode1" presStyleIdx="3" presStyleCnt="4" custScaleX="114646" custScaleY="127272" custLinFactY="-254989" custLinFactNeighborX="-11691" custLinFactNeighborY="-300000"/>
      <dgm:spPr>
        <a:prstGeom prst="roundRect">
          <a:avLst/>
        </a:prstGeom>
      </dgm:spPr>
      <dgm:t>
        <a:bodyPr/>
        <a:lstStyle/>
        <a:p>
          <a:endParaRPr lang="ru-RU"/>
        </a:p>
      </dgm:t>
    </dgm:pt>
    <dgm:pt modelId="{B7C39A52-A363-442C-ACD9-53AAF42768B8}" type="pres">
      <dgm:prSet presAssocID="{B9BA8AAA-A072-48ED-85C4-321102FF3D35}" presName="adorn" presStyleLbl="fgAccFollowNode1" presStyleIdx="3" presStyleCnt="4" custLinFactY="-224031" custLinFactNeighborX="-47173" custLinFactNeighborY="-300000"/>
      <dgm:spPr>
        <a:blipFill rotWithShape="0">
          <a:blip xmlns:r="http://schemas.openxmlformats.org/officeDocument/2006/relationships" r:embed="rId4"/>
          <a:stretch>
            <a:fillRect/>
          </a:stretch>
        </a:blipFill>
      </dgm:spPr>
    </dgm:pt>
  </dgm:ptLst>
  <dgm:cxnLst>
    <dgm:cxn modelId="{1D8EA7DC-F4C5-4507-BAF5-9C86E6915F1D}" type="presOf" srcId="{980DB31C-2D3D-4BC8-A73E-7B7236D2298C}" destId="{073D8598-408C-49DB-A279-966C442A32F5}" srcOrd="0" destOrd="1" presId="urn:microsoft.com/office/officeart/2005/8/layout/bList2#1"/>
    <dgm:cxn modelId="{001EFEB4-3540-4118-9244-4FFE601008ED}" type="presOf" srcId="{AA78E914-6332-411B-95EB-E5642EFC3A44}" destId="{BA9C5080-923A-4A9C-8A5C-8D090113B515}" srcOrd="0" destOrd="0" presId="urn:microsoft.com/office/officeart/2005/8/layout/bList2#1"/>
    <dgm:cxn modelId="{192CA87F-D627-4F80-83F0-46DA82E11C60}" srcId="{3439BFCC-4E93-4733-B042-FD88286732DD}" destId="{89A590FA-FDAA-4794-B863-B44700236754}" srcOrd="6" destOrd="0" parTransId="{B4D43CB6-EA4D-4A84-8A8C-19D7E84106C5}" sibTransId="{DF62E399-35D4-4CBA-B7E2-CB54077981DA}"/>
    <dgm:cxn modelId="{E8ED6985-F80D-4A91-80CF-527EC92D6D0E}" srcId="{D44F17D8-FC39-406D-8AF7-DCAB71BF6B38}" destId="{A9AA9DB2-9178-40A3-830C-BF39991C2AA1}" srcOrd="5" destOrd="0" parTransId="{982DC3A2-445E-4858-89E3-0E6E0CD7A5B7}" sibTransId="{C9887BC5-76BB-42C5-95D5-ED91806C50E0}"/>
    <dgm:cxn modelId="{24645E96-51FA-42A2-B081-8CA80C2DFC5F}" type="presOf" srcId="{A9AA9DB2-9178-40A3-830C-BF39991C2AA1}" destId="{073D8598-408C-49DB-A279-966C442A32F5}" srcOrd="0" destOrd="5" presId="urn:microsoft.com/office/officeart/2005/8/layout/bList2#1"/>
    <dgm:cxn modelId="{30D2206D-8F2C-45B3-B3DD-8B8232073C3D}" srcId="{3439BFCC-4E93-4733-B042-FD88286732DD}" destId="{27E0E8CC-8751-463C-A5BC-AEEBA5B82C63}" srcOrd="0" destOrd="0" parTransId="{77B6647D-17D6-4EF2-8A1E-2F67DD32207E}" sibTransId="{F61E77BD-7521-4DFC-BF89-5468C1693DCA}"/>
    <dgm:cxn modelId="{2FBE0C2F-FCE2-47BA-8443-DF6D97174403}" type="presOf" srcId="{B9BA8AAA-A072-48ED-85C4-321102FF3D35}" destId="{73F3C995-28AD-4561-B936-B00A7AA939A7}" srcOrd="1" destOrd="0" presId="urn:microsoft.com/office/officeart/2005/8/layout/bList2#1"/>
    <dgm:cxn modelId="{2A4D2A81-2B1D-4176-B7F1-5FC574C9CD81}" type="presOf" srcId="{BD6A7A01-D66A-4BC1-847D-D38A0EEFB6F3}" destId="{4092E1E1-253A-4CC3-B01D-EFACA669E688}" srcOrd="0" destOrd="0" presId="urn:microsoft.com/office/officeart/2005/8/layout/bList2#1"/>
    <dgm:cxn modelId="{83FD97BA-447B-4DC0-AD93-49781B21F286}" srcId="{3439BFCC-4E93-4733-B042-FD88286732DD}" destId="{C9E3DDC4-180D-4C5B-B0D5-334E166D32F3}" srcOrd="4" destOrd="0" parTransId="{28BB2652-A3F0-4451-99FA-23BB01BE3941}" sibTransId="{B47110C1-EF6B-4BF3-A96A-F8969B0F3D99}"/>
    <dgm:cxn modelId="{E6E1B0F9-F5BB-4EF8-A00C-81CD8F5F3BD3}" type="presOf" srcId="{97E331EE-9BD2-412C-8916-7E7890E3538E}" destId="{1A0066C9-46C4-44E6-BEF5-E9BFABFBB6BA}" srcOrd="0" destOrd="5" presId="urn:microsoft.com/office/officeart/2005/8/layout/bList2#1"/>
    <dgm:cxn modelId="{7AA9F476-70EF-4027-9185-93E0FF8D807D}" srcId="{BD6A7A01-D66A-4BC1-847D-D38A0EEFB6F3}" destId="{7EA9A046-89B0-439F-9DC7-7D8FDEA20076}" srcOrd="1" destOrd="0" parTransId="{6CC3FA64-ED36-4693-8F55-3BC9F0787175}" sibTransId="{CE516A50-B22F-4ED9-B684-F31214173FA6}"/>
    <dgm:cxn modelId="{650700B3-1C6D-427F-9788-4ACEE34DC000}" type="presOf" srcId="{7EA9A046-89B0-439F-9DC7-7D8FDEA20076}" destId="{AE60DB6A-2E99-4BF9-B122-EF81F4631306}" srcOrd="0" destOrd="1" presId="urn:microsoft.com/office/officeart/2005/8/layout/bList2#1"/>
    <dgm:cxn modelId="{B3103B7D-1B27-4A14-8C07-B9F392367A68}" srcId="{BD6A7A01-D66A-4BC1-847D-D38A0EEFB6F3}" destId="{2D0330DB-B974-4864-9DF5-3AB7E2F9EBC6}" srcOrd="2" destOrd="0" parTransId="{79536377-AC3C-46E0-BC76-7783D0697554}" sibTransId="{CEA9F193-A513-4325-99E9-8F3A055981C6}"/>
    <dgm:cxn modelId="{E89F4C07-8931-498B-9A7A-29BC575C7324}" type="presOf" srcId="{A5562200-1CAB-4B2C-85B0-16F9399B98A7}" destId="{1A0066C9-46C4-44E6-BEF5-E9BFABFBB6BA}" srcOrd="0" destOrd="3" presId="urn:microsoft.com/office/officeart/2005/8/layout/bList2#1"/>
    <dgm:cxn modelId="{E5E4B16B-CF35-4ECC-BC73-C036B7F5D291}" srcId="{D44F17D8-FC39-406D-8AF7-DCAB71BF6B38}" destId="{980DB31C-2D3D-4BC8-A73E-7B7236D2298C}" srcOrd="1" destOrd="0" parTransId="{A74293AA-F058-4A99-AA52-661DFE323C8A}" sibTransId="{1E64F0FC-5C89-402D-957C-9A23161D6C31}"/>
    <dgm:cxn modelId="{A576ACB1-A137-445D-AB71-6349C36D8BDD}" srcId="{B9BA8AAA-A072-48ED-85C4-321102FF3D35}" destId="{4B3A7B25-A7F7-4553-A397-1FC33147B776}" srcOrd="0" destOrd="0" parTransId="{DE180AB4-3909-4B06-A497-213D5425AB5B}" sibTransId="{3D9E0323-98AD-4F74-8C6E-DD659586EF61}"/>
    <dgm:cxn modelId="{156DFD17-9AB2-466C-8192-8A5E00E7C485}" type="presOf" srcId="{FEAB4250-1842-4C85-A318-7C8928952624}" destId="{AE60DB6A-2E99-4BF9-B122-EF81F4631306}" srcOrd="0" destOrd="0" presId="urn:microsoft.com/office/officeart/2005/8/layout/bList2#1"/>
    <dgm:cxn modelId="{72290A1D-CA69-41CC-8B51-4933985E3E5B}" srcId="{3439BFCC-4E93-4733-B042-FD88286732DD}" destId="{A5562200-1CAB-4B2C-85B0-16F9399B98A7}" srcOrd="3" destOrd="0" parTransId="{85525782-FE39-4C82-940F-37C75C591508}" sibTransId="{E602F34B-486D-48F9-B42D-7889880C6627}"/>
    <dgm:cxn modelId="{53B99418-5E45-4479-BBF7-C9AC2E3D75F0}" type="presOf" srcId="{C9E3DDC4-180D-4C5B-B0D5-334E166D32F3}" destId="{1A0066C9-46C4-44E6-BEF5-E9BFABFBB6BA}" srcOrd="0" destOrd="4" presId="urn:microsoft.com/office/officeart/2005/8/layout/bList2#1"/>
    <dgm:cxn modelId="{EA5936DB-D523-4AC4-903C-E28C1FD856AD}" type="presOf" srcId="{C655DE26-B890-4D55-A3A1-13961FAD66AE}" destId="{1A0066C9-46C4-44E6-BEF5-E9BFABFBB6BA}" srcOrd="0" destOrd="2" presId="urn:microsoft.com/office/officeart/2005/8/layout/bList2#1"/>
    <dgm:cxn modelId="{7D6E0C4D-5355-4DC1-96A2-50E3A983B4A4}" srcId="{3439BFCC-4E93-4733-B042-FD88286732DD}" destId="{97E331EE-9BD2-412C-8916-7E7890E3538E}" srcOrd="5" destOrd="0" parTransId="{917B9483-7ED6-4042-A67F-4AD6243F195C}" sibTransId="{5C9C6632-4FCD-4CC2-9A6A-65409930C951}"/>
    <dgm:cxn modelId="{F7E798F0-2BFA-4BEA-8446-61E52500D8D3}" type="presOf" srcId="{26421ED4-D3C6-46EF-9856-69836C111160}" destId="{6F38E6BA-0DA5-493C-919B-2E3D2AA556EF}" srcOrd="0" destOrd="4" presId="urn:microsoft.com/office/officeart/2005/8/layout/bList2#1"/>
    <dgm:cxn modelId="{B3603987-8425-44B4-BDC1-9B1741F5CED4}" type="presOf" srcId="{B9BA8AAA-A072-48ED-85C4-321102FF3D35}" destId="{7AD45022-7805-4C54-94C8-885CBBE7AC4C}" srcOrd="0" destOrd="0" presId="urn:microsoft.com/office/officeart/2005/8/layout/bList2#1"/>
    <dgm:cxn modelId="{363C5431-3C2F-42EA-93BC-2186E4DACA83}" srcId="{3439BFCC-4E93-4733-B042-FD88286732DD}" destId="{03D8414A-3BF7-46A0-95C5-5C576CB631D4}" srcOrd="1" destOrd="0" parTransId="{0470057F-5A59-45BC-AD73-C9374A873202}" sibTransId="{208BE440-95FD-4C0F-BFB7-0B4797A6A75E}"/>
    <dgm:cxn modelId="{024103FE-4939-4648-A93A-997D5A230D38}" type="presOf" srcId="{BD6A7A01-D66A-4BC1-847D-D38A0EEFB6F3}" destId="{C2009C0C-07D0-48AD-B7A7-F3ADF42C6A33}" srcOrd="1" destOrd="0" presId="urn:microsoft.com/office/officeart/2005/8/layout/bList2#1"/>
    <dgm:cxn modelId="{D42AEE04-55E1-4F5B-9E6C-B6F463E6F396}" srcId="{72EE6AAC-BE72-4221-9424-E82C603D957B}" destId="{D44F17D8-FC39-406D-8AF7-DCAB71BF6B38}" srcOrd="2" destOrd="0" parTransId="{40E65C67-145A-44FF-8E4A-6381567FE20F}" sibTransId="{16FE2777-4D98-4A3B-86EF-E6FA964D8C76}"/>
    <dgm:cxn modelId="{F7C7B8D7-F534-487C-9516-03FC531FFA50}" type="presOf" srcId="{D44F17D8-FC39-406D-8AF7-DCAB71BF6B38}" destId="{FAE277F5-67E9-4F7E-9B32-4C7A0B9BF14C}" srcOrd="1" destOrd="0" presId="urn:microsoft.com/office/officeart/2005/8/layout/bList2#1"/>
    <dgm:cxn modelId="{F60A9C5E-BC79-4D2F-9631-B0E2BBE0D98D}" type="presOf" srcId="{16FE2777-4D98-4A3B-86EF-E6FA964D8C76}" destId="{6CD29A17-FFA6-4BAE-834B-3365D2CEA3C4}" srcOrd="0" destOrd="0" presId="urn:microsoft.com/office/officeart/2005/8/layout/bList2#1"/>
    <dgm:cxn modelId="{2A4B7DB1-950D-4193-AFAA-930FAF58BB90}" type="presOf" srcId="{19CD1B32-4506-4FF5-B711-254DA94F3DE7}" destId="{073D8598-408C-49DB-A279-966C442A32F5}" srcOrd="0" destOrd="3" presId="urn:microsoft.com/office/officeart/2005/8/layout/bList2#1"/>
    <dgm:cxn modelId="{F2F09DA6-673B-46B5-807C-C809C13F4D96}" type="presOf" srcId="{4B3A7B25-A7F7-4553-A397-1FC33147B776}" destId="{6F38E6BA-0DA5-493C-919B-2E3D2AA556EF}" srcOrd="0" destOrd="0" presId="urn:microsoft.com/office/officeart/2005/8/layout/bList2#1"/>
    <dgm:cxn modelId="{CE86BE59-26AF-439E-9CDC-6725FAEA2775}" srcId="{B9BA8AAA-A072-48ED-85C4-321102FF3D35}" destId="{0772B6C9-7C37-48E4-BC99-FDC4E6AFAC96}" srcOrd="1" destOrd="0" parTransId="{C116674F-0CDA-43BC-8822-CF5DAD06B112}" sibTransId="{11D0F24D-0256-4119-B2D5-B16FC9B3107A}"/>
    <dgm:cxn modelId="{AFD05A60-6389-45E0-877E-FD3F88D478BE}" type="presOf" srcId="{AB6E1180-9668-4337-B0EB-16B848AE95E8}" destId="{073D8598-408C-49DB-A279-966C442A32F5}" srcOrd="0" destOrd="0" presId="urn:microsoft.com/office/officeart/2005/8/layout/bList2#1"/>
    <dgm:cxn modelId="{5B5F755B-E2C2-4C76-9012-DC704F86C835}" type="presOf" srcId="{72EE6AAC-BE72-4221-9424-E82C603D957B}" destId="{C1B0BBC8-3ACD-46BA-AF47-7641C26BBE16}" srcOrd="0" destOrd="0" presId="urn:microsoft.com/office/officeart/2005/8/layout/bList2#1"/>
    <dgm:cxn modelId="{6E75560B-FE56-4FDA-B2D7-0B5B6F4F6556}" type="presOf" srcId="{C8BA8019-E161-41D9-B83B-38592E1BC7AE}" destId="{6F38E6BA-0DA5-493C-919B-2E3D2AA556EF}" srcOrd="0" destOrd="5" presId="urn:microsoft.com/office/officeart/2005/8/layout/bList2#1"/>
    <dgm:cxn modelId="{910F99B0-4126-48B9-9820-8D9AD8EF5F38}" type="presOf" srcId="{6FC00523-8688-4AE4-B63D-E8D22E00C6B2}" destId="{6F38E6BA-0DA5-493C-919B-2E3D2AA556EF}" srcOrd="0" destOrd="2" presId="urn:microsoft.com/office/officeart/2005/8/layout/bList2#1"/>
    <dgm:cxn modelId="{7E4BC0C0-20C0-4871-91C3-2CC18ABE3912}" type="presOf" srcId="{0772B6C9-7C37-48E4-BC99-FDC4E6AFAC96}" destId="{6F38E6BA-0DA5-493C-919B-2E3D2AA556EF}" srcOrd="0" destOrd="1" presId="urn:microsoft.com/office/officeart/2005/8/layout/bList2#1"/>
    <dgm:cxn modelId="{D134B9AE-797C-4FC6-9D7F-A96179F7FD0E}" srcId="{72EE6AAC-BE72-4221-9424-E82C603D957B}" destId="{B9BA8AAA-A072-48ED-85C4-321102FF3D35}" srcOrd="3" destOrd="0" parTransId="{CAD55464-A811-44AB-A604-0260A10F62E8}" sibTransId="{62356A59-019B-4ABC-9A9F-D57354C73C5A}"/>
    <dgm:cxn modelId="{861757BA-1304-4EC6-9EFB-6EACC82D399D}" srcId="{BD6A7A01-D66A-4BC1-847D-D38A0EEFB6F3}" destId="{75B8EA8A-2981-4F8E-982C-D9F6A1A4936F}" srcOrd="3" destOrd="0" parTransId="{8D39A6AF-B88D-4226-B03F-A29FCCB65161}" sibTransId="{2C136934-6E8A-438A-AA2A-C31D476B500D}"/>
    <dgm:cxn modelId="{3EF4B6F1-668D-4A2E-AF1A-54A96CCF1AB9}" srcId="{D44F17D8-FC39-406D-8AF7-DCAB71BF6B38}" destId="{AB6E1180-9668-4337-B0EB-16B848AE95E8}" srcOrd="0" destOrd="0" parTransId="{72EF7C6B-0A15-4C67-A962-7B191856419E}" sibTransId="{59709B4C-74D4-4514-AFD8-F77C6ADEBF14}"/>
    <dgm:cxn modelId="{1AC9A566-C8C9-459C-A518-D6BC88F8B1A1}" type="presOf" srcId="{DA41AE6B-A88B-4503-A692-DA1AE4C5D5AD}" destId="{073D8598-408C-49DB-A279-966C442A32F5}" srcOrd="0" destOrd="4" presId="urn:microsoft.com/office/officeart/2005/8/layout/bList2#1"/>
    <dgm:cxn modelId="{868D8D1A-2DB0-49E7-87DE-B2AA4D65379A}" type="presOf" srcId="{75B8EA8A-2981-4F8E-982C-D9F6A1A4936F}" destId="{AE60DB6A-2E99-4BF9-B122-EF81F4631306}" srcOrd="0" destOrd="3" presId="urn:microsoft.com/office/officeart/2005/8/layout/bList2#1"/>
    <dgm:cxn modelId="{0FFC5BD6-D6CE-4853-9B4F-BC02EEA3A082}" srcId="{B9BA8AAA-A072-48ED-85C4-321102FF3D35}" destId="{20E04EB0-8161-4C98-8E39-1F07B9E6BA1F}" srcOrd="3" destOrd="0" parTransId="{F3A454C4-4B05-42B8-A2FF-C719AE062239}" sibTransId="{30284D74-641B-489F-A337-47DE98ACA406}"/>
    <dgm:cxn modelId="{7FEC4FCC-5BCC-4D7D-B730-83328B9B6E8F}" type="presOf" srcId="{3439BFCC-4E93-4733-B042-FD88286732DD}" destId="{E989B8E7-EF11-4FBD-8009-8C178BD81EF2}" srcOrd="1" destOrd="0" presId="urn:microsoft.com/office/officeart/2005/8/layout/bList2#1"/>
    <dgm:cxn modelId="{7C73AD09-C50A-45DB-B349-93E22C6155E0}" srcId="{72EE6AAC-BE72-4221-9424-E82C603D957B}" destId="{BD6A7A01-D66A-4BC1-847D-D38A0EEFB6F3}" srcOrd="0" destOrd="0" parTransId="{9CBB62A1-DC0A-4279-B5A0-C2DCE8634F80}" sibTransId="{F50D821F-D9CC-4E70-A2CF-CF83D5E31FD4}"/>
    <dgm:cxn modelId="{8864BBA5-96E2-478F-923E-759FA2D564DC}" srcId="{B9BA8AAA-A072-48ED-85C4-321102FF3D35}" destId="{6FC00523-8688-4AE4-B63D-E8D22E00C6B2}" srcOrd="2" destOrd="0" parTransId="{F7EE6E9F-A008-4DD8-952D-EE711385E017}" sibTransId="{A02E952C-FC7D-48B5-BBBC-4C12522C71B1}"/>
    <dgm:cxn modelId="{921BD62F-7752-4445-9D17-76DF13D083A9}" type="presOf" srcId="{27E0E8CC-8751-463C-A5BC-AEEBA5B82C63}" destId="{1A0066C9-46C4-44E6-BEF5-E9BFABFBB6BA}" srcOrd="0" destOrd="0" presId="urn:microsoft.com/office/officeart/2005/8/layout/bList2#1"/>
    <dgm:cxn modelId="{F700555F-2802-42EF-9F46-D6E86DDC261C}" srcId="{72EE6AAC-BE72-4221-9424-E82C603D957B}" destId="{3439BFCC-4E93-4733-B042-FD88286732DD}" srcOrd="1" destOrd="0" parTransId="{9919696A-CB23-4A07-9048-A2C5DAE7BCDC}" sibTransId="{AA78E914-6332-411B-95EB-E5642EFC3A44}"/>
    <dgm:cxn modelId="{29BAD3E7-B61B-439E-A523-7F91024951F3}" type="presOf" srcId="{B721837A-7023-40AD-837C-D8155B4B81FC}" destId="{073D8598-408C-49DB-A279-966C442A32F5}" srcOrd="0" destOrd="2" presId="urn:microsoft.com/office/officeart/2005/8/layout/bList2#1"/>
    <dgm:cxn modelId="{907DD0A7-B762-491A-804C-61916375C78B}" srcId="{B9BA8AAA-A072-48ED-85C4-321102FF3D35}" destId="{26421ED4-D3C6-46EF-9856-69836C111160}" srcOrd="4" destOrd="0" parTransId="{D4A4F1B9-4116-4098-B127-F7B03C4D71E6}" sibTransId="{25B1148B-A71B-49C8-823F-B2233E5FB8DA}"/>
    <dgm:cxn modelId="{05793CEA-8C22-44BC-A991-736108D933B2}" type="presOf" srcId="{F50D821F-D9CC-4E70-A2CF-CF83D5E31FD4}" destId="{FB245677-85B8-4BAB-AF94-24A056EF6DDB}" srcOrd="0" destOrd="0" presId="urn:microsoft.com/office/officeart/2005/8/layout/bList2#1"/>
    <dgm:cxn modelId="{4F2BA751-0AE0-4DC9-8CB2-C09734DE7033}" srcId="{D44F17D8-FC39-406D-8AF7-DCAB71BF6B38}" destId="{DA41AE6B-A88B-4503-A692-DA1AE4C5D5AD}" srcOrd="4" destOrd="0" parTransId="{D797BE87-5BAC-454B-B9AE-E4A10872DCB6}" sibTransId="{45E4C8FB-DF1C-459F-9042-706FFE40CE53}"/>
    <dgm:cxn modelId="{24B0D0F9-9D7A-4CF8-9A61-DEFA97895B94}" type="presOf" srcId="{3439BFCC-4E93-4733-B042-FD88286732DD}" destId="{55E0FA9E-AE86-4C65-AB68-0E6F761F4D3D}" srcOrd="0" destOrd="0" presId="urn:microsoft.com/office/officeart/2005/8/layout/bList2#1"/>
    <dgm:cxn modelId="{1B7E1BFE-CFF5-47D4-8122-585064705D89}" type="presOf" srcId="{20E04EB0-8161-4C98-8E39-1F07B9E6BA1F}" destId="{6F38E6BA-0DA5-493C-919B-2E3D2AA556EF}" srcOrd="0" destOrd="3" presId="urn:microsoft.com/office/officeart/2005/8/layout/bList2#1"/>
    <dgm:cxn modelId="{40E18624-336D-448B-8D16-1A92ABB31D52}" srcId="{B9BA8AAA-A072-48ED-85C4-321102FF3D35}" destId="{C8BA8019-E161-41D9-B83B-38592E1BC7AE}" srcOrd="5" destOrd="0" parTransId="{884BD6BF-6286-44F0-B488-AC368A64D2FE}" sibTransId="{2FE5B400-F05C-459C-BE71-A2180E22D64F}"/>
    <dgm:cxn modelId="{5C7E2CEF-88B0-4887-BBFF-1EB2F8F5DB05}" type="presOf" srcId="{2D0330DB-B974-4864-9DF5-3AB7E2F9EBC6}" destId="{AE60DB6A-2E99-4BF9-B122-EF81F4631306}" srcOrd="0" destOrd="2" presId="urn:microsoft.com/office/officeart/2005/8/layout/bList2#1"/>
    <dgm:cxn modelId="{479EC39C-56C7-4CB1-9310-6EEEA528EC6F}" srcId="{BD6A7A01-D66A-4BC1-847D-D38A0EEFB6F3}" destId="{FEAB4250-1842-4C85-A318-7C8928952624}" srcOrd="0" destOrd="0" parTransId="{0A0FD25B-AE75-44C3-9CBE-37A6F4A16A38}" sibTransId="{90B72507-D00D-4D70-BB2F-2170A07B7B09}"/>
    <dgm:cxn modelId="{7AA71A93-25F8-4AEB-8C95-D4B4C2945CA7}" type="presOf" srcId="{89A590FA-FDAA-4794-B863-B44700236754}" destId="{1A0066C9-46C4-44E6-BEF5-E9BFABFBB6BA}" srcOrd="0" destOrd="6" presId="urn:microsoft.com/office/officeart/2005/8/layout/bList2#1"/>
    <dgm:cxn modelId="{CD6FA1E1-5D45-4BD2-A962-CE0762F8BA34}" srcId="{D44F17D8-FC39-406D-8AF7-DCAB71BF6B38}" destId="{19CD1B32-4506-4FF5-B711-254DA94F3DE7}" srcOrd="3" destOrd="0" parTransId="{4F489749-3A43-491A-AC93-BAE4D0E5AE45}" sibTransId="{7C1BF58F-0EA3-4862-A248-D4F045BD6274}"/>
    <dgm:cxn modelId="{5713522D-51FC-4602-857D-260264CE29FC}" type="presOf" srcId="{03D8414A-3BF7-46A0-95C5-5C576CB631D4}" destId="{1A0066C9-46C4-44E6-BEF5-E9BFABFBB6BA}" srcOrd="0" destOrd="1" presId="urn:microsoft.com/office/officeart/2005/8/layout/bList2#1"/>
    <dgm:cxn modelId="{F128F78C-9BA2-465A-86D4-6648995FDBBA}" srcId="{D44F17D8-FC39-406D-8AF7-DCAB71BF6B38}" destId="{B721837A-7023-40AD-837C-D8155B4B81FC}" srcOrd="2" destOrd="0" parTransId="{A767BA18-63D9-45D6-8FED-AFE75C5E1EC5}" sibTransId="{794EEE7E-3476-4263-937D-D9EEC7AFDDA9}"/>
    <dgm:cxn modelId="{18A44EDA-AB8C-4F3F-B88B-6AE87C206D9B}" srcId="{3439BFCC-4E93-4733-B042-FD88286732DD}" destId="{C655DE26-B890-4D55-A3A1-13961FAD66AE}" srcOrd="2" destOrd="0" parTransId="{38B24BCD-5931-4665-889A-E109D3F9931A}" sibTransId="{81A1CCBE-784D-488D-9075-8C6BA320FAC0}"/>
    <dgm:cxn modelId="{D7768560-DD8B-4AB3-AA8D-8C2CB89D0984}" type="presOf" srcId="{D44F17D8-FC39-406D-8AF7-DCAB71BF6B38}" destId="{01260A76-E775-47CA-9ED6-A20BE9A9E1F6}" srcOrd="0" destOrd="0" presId="urn:microsoft.com/office/officeart/2005/8/layout/bList2#1"/>
    <dgm:cxn modelId="{C10E118A-A9A7-4D78-8417-73312ACA74D3}" type="presParOf" srcId="{C1B0BBC8-3ACD-46BA-AF47-7641C26BBE16}" destId="{D926E6F8-D408-4F5D-A982-234AFEB028DE}" srcOrd="0" destOrd="0" presId="urn:microsoft.com/office/officeart/2005/8/layout/bList2#1"/>
    <dgm:cxn modelId="{6FBFD78F-A6F2-4B13-B8C1-8A486D0F3579}" type="presParOf" srcId="{D926E6F8-D408-4F5D-A982-234AFEB028DE}" destId="{AE60DB6A-2E99-4BF9-B122-EF81F4631306}" srcOrd="0" destOrd="0" presId="urn:microsoft.com/office/officeart/2005/8/layout/bList2#1"/>
    <dgm:cxn modelId="{F629EBDE-F836-4270-99C9-088825BE668B}" type="presParOf" srcId="{D926E6F8-D408-4F5D-A982-234AFEB028DE}" destId="{4092E1E1-253A-4CC3-B01D-EFACA669E688}" srcOrd="1" destOrd="0" presId="urn:microsoft.com/office/officeart/2005/8/layout/bList2#1"/>
    <dgm:cxn modelId="{FDD28FC1-5674-407A-952A-B7048B7C45D4}" type="presParOf" srcId="{D926E6F8-D408-4F5D-A982-234AFEB028DE}" destId="{C2009C0C-07D0-48AD-B7A7-F3ADF42C6A33}" srcOrd="2" destOrd="0" presId="urn:microsoft.com/office/officeart/2005/8/layout/bList2#1"/>
    <dgm:cxn modelId="{7C30036F-52CE-4282-888A-F599AA9FCE36}" type="presParOf" srcId="{D926E6F8-D408-4F5D-A982-234AFEB028DE}" destId="{AEAD4FC1-197C-4EF6-BF38-9421C8CA54DC}" srcOrd="3" destOrd="0" presId="urn:microsoft.com/office/officeart/2005/8/layout/bList2#1"/>
    <dgm:cxn modelId="{191FC584-A719-4F09-B295-8566C8C39273}" type="presParOf" srcId="{C1B0BBC8-3ACD-46BA-AF47-7641C26BBE16}" destId="{FB245677-85B8-4BAB-AF94-24A056EF6DDB}" srcOrd="1" destOrd="0" presId="urn:microsoft.com/office/officeart/2005/8/layout/bList2#1"/>
    <dgm:cxn modelId="{079D2C3D-BEFF-4594-8625-1A0D122EAFBA}" type="presParOf" srcId="{C1B0BBC8-3ACD-46BA-AF47-7641C26BBE16}" destId="{67E0D00F-77F3-47F9-883A-D9E7B24600D4}" srcOrd="2" destOrd="0" presId="urn:microsoft.com/office/officeart/2005/8/layout/bList2#1"/>
    <dgm:cxn modelId="{D121D423-8A78-494F-88DC-8FD56A02623A}" type="presParOf" srcId="{67E0D00F-77F3-47F9-883A-D9E7B24600D4}" destId="{1A0066C9-46C4-44E6-BEF5-E9BFABFBB6BA}" srcOrd="0" destOrd="0" presId="urn:microsoft.com/office/officeart/2005/8/layout/bList2#1"/>
    <dgm:cxn modelId="{C5B877DC-40A3-4557-A72E-E120A0F67BEE}" type="presParOf" srcId="{67E0D00F-77F3-47F9-883A-D9E7B24600D4}" destId="{55E0FA9E-AE86-4C65-AB68-0E6F761F4D3D}" srcOrd="1" destOrd="0" presId="urn:microsoft.com/office/officeart/2005/8/layout/bList2#1"/>
    <dgm:cxn modelId="{61DCC394-69D5-449A-BAFB-8396CA46474D}" type="presParOf" srcId="{67E0D00F-77F3-47F9-883A-D9E7B24600D4}" destId="{E989B8E7-EF11-4FBD-8009-8C178BD81EF2}" srcOrd="2" destOrd="0" presId="urn:microsoft.com/office/officeart/2005/8/layout/bList2#1"/>
    <dgm:cxn modelId="{54792EA1-619F-4FE4-969B-28AE89437FAA}" type="presParOf" srcId="{67E0D00F-77F3-47F9-883A-D9E7B24600D4}" destId="{E1695351-A218-426B-9F12-D9FD2F9EC157}" srcOrd="3" destOrd="0" presId="urn:microsoft.com/office/officeart/2005/8/layout/bList2#1"/>
    <dgm:cxn modelId="{82B35E1B-81A3-42A6-A5D7-1444D14A6368}" type="presParOf" srcId="{C1B0BBC8-3ACD-46BA-AF47-7641C26BBE16}" destId="{BA9C5080-923A-4A9C-8A5C-8D090113B515}" srcOrd="3" destOrd="0" presId="urn:microsoft.com/office/officeart/2005/8/layout/bList2#1"/>
    <dgm:cxn modelId="{413ED8FD-BA46-47A4-8F25-5717C2803EF3}" type="presParOf" srcId="{C1B0BBC8-3ACD-46BA-AF47-7641C26BBE16}" destId="{AAA05F3C-A5FE-4072-8B10-DC476AE06E74}" srcOrd="4" destOrd="0" presId="urn:microsoft.com/office/officeart/2005/8/layout/bList2#1"/>
    <dgm:cxn modelId="{702C9115-B8C8-4630-9156-1C37405948FD}" type="presParOf" srcId="{AAA05F3C-A5FE-4072-8B10-DC476AE06E74}" destId="{073D8598-408C-49DB-A279-966C442A32F5}" srcOrd="0" destOrd="0" presId="urn:microsoft.com/office/officeart/2005/8/layout/bList2#1"/>
    <dgm:cxn modelId="{D58A2242-B464-4926-A1BB-6E32FDAAEDB8}" type="presParOf" srcId="{AAA05F3C-A5FE-4072-8B10-DC476AE06E74}" destId="{01260A76-E775-47CA-9ED6-A20BE9A9E1F6}" srcOrd="1" destOrd="0" presId="urn:microsoft.com/office/officeart/2005/8/layout/bList2#1"/>
    <dgm:cxn modelId="{8651C328-3F5B-4CB6-9844-98EA4089A258}" type="presParOf" srcId="{AAA05F3C-A5FE-4072-8B10-DC476AE06E74}" destId="{FAE277F5-67E9-4F7E-9B32-4C7A0B9BF14C}" srcOrd="2" destOrd="0" presId="urn:microsoft.com/office/officeart/2005/8/layout/bList2#1"/>
    <dgm:cxn modelId="{B1F780D8-6E05-4962-9A0D-35ACDB7F55B1}" type="presParOf" srcId="{AAA05F3C-A5FE-4072-8B10-DC476AE06E74}" destId="{C55DB719-C8AA-407D-8BC8-E7AB844EF569}" srcOrd="3" destOrd="0" presId="urn:microsoft.com/office/officeart/2005/8/layout/bList2#1"/>
    <dgm:cxn modelId="{5381B5CC-ADD7-48AE-9C2E-9A871CB1E21F}" type="presParOf" srcId="{C1B0BBC8-3ACD-46BA-AF47-7641C26BBE16}" destId="{6CD29A17-FFA6-4BAE-834B-3365D2CEA3C4}" srcOrd="5" destOrd="0" presId="urn:microsoft.com/office/officeart/2005/8/layout/bList2#1"/>
    <dgm:cxn modelId="{04353FD8-5875-46C8-B846-F508E6E11C31}" type="presParOf" srcId="{C1B0BBC8-3ACD-46BA-AF47-7641C26BBE16}" destId="{8B7E0F67-76D5-4466-AD35-B4CCC35724FC}" srcOrd="6" destOrd="0" presId="urn:microsoft.com/office/officeart/2005/8/layout/bList2#1"/>
    <dgm:cxn modelId="{BFE766A9-001F-45C3-8648-88651E2A20D1}" type="presParOf" srcId="{8B7E0F67-76D5-4466-AD35-B4CCC35724FC}" destId="{6F38E6BA-0DA5-493C-919B-2E3D2AA556EF}" srcOrd="0" destOrd="0" presId="urn:microsoft.com/office/officeart/2005/8/layout/bList2#1"/>
    <dgm:cxn modelId="{E76933F0-1009-495F-9372-15640D165265}" type="presParOf" srcId="{8B7E0F67-76D5-4466-AD35-B4CCC35724FC}" destId="{7AD45022-7805-4C54-94C8-885CBBE7AC4C}" srcOrd="1" destOrd="0" presId="urn:microsoft.com/office/officeart/2005/8/layout/bList2#1"/>
    <dgm:cxn modelId="{A4BB5E98-4056-40BB-B230-FCE32C279D65}" type="presParOf" srcId="{8B7E0F67-76D5-4466-AD35-B4CCC35724FC}" destId="{73F3C995-28AD-4561-B936-B00A7AA939A7}" srcOrd="2" destOrd="0" presId="urn:microsoft.com/office/officeart/2005/8/layout/bList2#1"/>
    <dgm:cxn modelId="{97E68924-6178-4519-A9C3-9B38CF556AA2}" type="presParOf" srcId="{8B7E0F67-76D5-4466-AD35-B4CCC35724FC}" destId="{B7C39A52-A363-442C-ACD9-53AAF42768B8}" srcOrd="3" destOrd="0" presId="urn:microsoft.com/office/officeart/2005/8/layout/bList2#1"/>
  </dgm:cxnLst>
  <dgm:bg/>
  <dgm:whole>
    <a:ln>
      <a:noFill/>
    </a:ln>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12190C4-8EAD-469C-ABE1-905682519554}" type="doc">
      <dgm:prSet loTypeId="urn:microsoft.com/office/officeart/2005/8/layout/process3" loCatId="process" qsTypeId="urn:microsoft.com/office/officeart/2005/8/quickstyle/3d4" qsCatId="3D" csTypeId="urn:microsoft.com/office/officeart/2005/8/colors/colorful3" csCatId="colorful" phldr="1"/>
      <dgm:spPr/>
      <dgm:t>
        <a:bodyPr/>
        <a:lstStyle/>
        <a:p>
          <a:endParaRPr lang="ru-RU"/>
        </a:p>
      </dgm:t>
    </dgm:pt>
    <dgm:pt modelId="{B8B506E8-42D0-4F73-9A9C-DE3CA0B80E7B}">
      <dgm:prSet phldrT="[Текст]" custT="1"/>
      <dgm:spPr/>
      <dgm:t>
        <a:bodyPr/>
        <a:lstStyle/>
        <a:p>
          <a:pPr algn="l"/>
          <a:r>
            <a:rPr lang="ru-RU" sz="2400" b="1" dirty="0" smtClean="0">
              <a:solidFill>
                <a:schemeClr val="tx1"/>
              </a:solidFill>
              <a:latin typeface="Times New Roman" pitchFamily="18" charset="0"/>
              <a:cs typeface="Times New Roman" pitchFamily="18" charset="0"/>
            </a:rPr>
            <a:t>2019</a:t>
          </a:r>
        </a:p>
      </dgm:t>
    </dgm:pt>
    <dgm:pt modelId="{C2675312-3796-470E-96E2-4389220854DD}" type="parTrans" cxnId="{F1A979E3-4B18-4ECA-A027-8CEC36C04972}">
      <dgm:prSet/>
      <dgm:spPr/>
      <dgm:t>
        <a:bodyPr/>
        <a:lstStyle/>
        <a:p>
          <a:pPr algn="l"/>
          <a:endParaRPr lang="ru-RU" sz="1600" b="1">
            <a:solidFill>
              <a:schemeClr val="tx1"/>
            </a:solidFill>
            <a:latin typeface="Times New Roman" pitchFamily="18" charset="0"/>
            <a:cs typeface="Times New Roman" pitchFamily="18" charset="0"/>
          </a:endParaRPr>
        </a:p>
      </dgm:t>
    </dgm:pt>
    <dgm:pt modelId="{961A2430-42FA-4A89-A05C-762F270C391C}" type="sibTrans" cxnId="{F1A979E3-4B18-4ECA-A027-8CEC36C04972}">
      <dgm:prSet custT="1"/>
      <dgm:spPr/>
      <dgm:t>
        <a:bodyPr/>
        <a:lstStyle/>
        <a:p>
          <a:pPr algn="l"/>
          <a:endParaRPr lang="ru-RU" sz="1600" b="1">
            <a:solidFill>
              <a:schemeClr val="tx1"/>
            </a:solidFill>
            <a:latin typeface="Times New Roman" pitchFamily="18" charset="0"/>
            <a:cs typeface="Times New Roman" pitchFamily="18" charset="0"/>
          </a:endParaRPr>
        </a:p>
      </dgm:t>
    </dgm:pt>
    <dgm:pt modelId="{EBC60F14-4CC9-468C-BE89-D41F6962F730}">
      <dgm:prSet phldrT="[Текст]" custT="1"/>
      <dgm:spPr/>
      <dgm:t>
        <a:bodyPr/>
        <a:lstStyle/>
        <a:p>
          <a:pPr algn="l"/>
          <a:r>
            <a:rPr lang="ru-RU" sz="1600" b="1" i="0" u="none" dirty="0" smtClean="0">
              <a:solidFill>
                <a:schemeClr val="tx1"/>
              </a:solidFill>
              <a:latin typeface="Times New Roman" pitchFamily="18" charset="0"/>
              <a:cs typeface="Times New Roman" pitchFamily="18" charset="0"/>
            </a:rPr>
            <a:t>1 318,3 млн.рублей</a:t>
          </a:r>
          <a:endParaRPr lang="ru-RU" sz="1600" b="1" dirty="0">
            <a:solidFill>
              <a:schemeClr val="tx1"/>
            </a:solidFill>
            <a:latin typeface="Times New Roman" pitchFamily="18" charset="0"/>
            <a:cs typeface="Times New Roman" pitchFamily="18" charset="0"/>
          </a:endParaRPr>
        </a:p>
      </dgm:t>
    </dgm:pt>
    <dgm:pt modelId="{D00CD173-FFC8-4F82-AA20-A61BA3CF912B}" type="parTrans" cxnId="{868518C1-286F-4E92-8769-B2044736D7B7}">
      <dgm:prSet/>
      <dgm:spPr/>
      <dgm:t>
        <a:bodyPr/>
        <a:lstStyle/>
        <a:p>
          <a:pPr algn="l"/>
          <a:endParaRPr lang="ru-RU" sz="1600" b="1">
            <a:solidFill>
              <a:schemeClr val="tx1"/>
            </a:solidFill>
            <a:latin typeface="Times New Roman" pitchFamily="18" charset="0"/>
            <a:cs typeface="Times New Roman" pitchFamily="18" charset="0"/>
          </a:endParaRPr>
        </a:p>
      </dgm:t>
    </dgm:pt>
    <dgm:pt modelId="{FA0D7E2F-3764-427D-960C-E0FFD67DB996}" type="sibTrans" cxnId="{868518C1-286F-4E92-8769-B2044736D7B7}">
      <dgm:prSet/>
      <dgm:spPr/>
      <dgm:t>
        <a:bodyPr/>
        <a:lstStyle/>
        <a:p>
          <a:pPr algn="l"/>
          <a:endParaRPr lang="ru-RU" sz="1600" b="1">
            <a:solidFill>
              <a:schemeClr val="tx1"/>
            </a:solidFill>
            <a:latin typeface="Times New Roman" pitchFamily="18" charset="0"/>
            <a:cs typeface="Times New Roman" pitchFamily="18" charset="0"/>
          </a:endParaRPr>
        </a:p>
      </dgm:t>
    </dgm:pt>
    <dgm:pt modelId="{EAD8804A-D859-47F5-AAA9-26E480FB6A84}">
      <dgm:prSet phldrT="[Текст]" custT="1"/>
      <dgm:spPr/>
      <dgm:t>
        <a:bodyPr/>
        <a:lstStyle/>
        <a:p>
          <a:pPr algn="l"/>
          <a:r>
            <a:rPr lang="ru-RU" sz="2400" b="1" dirty="0" smtClean="0">
              <a:solidFill>
                <a:schemeClr val="tx1"/>
              </a:solidFill>
              <a:latin typeface="Times New Roman" pitchFamily="18" charset="0"/>
              <a:cs typeface="Times New Roman" pitchFamily="18" charset="0"/>
            </a:rPr>
            <a:t>2020</a:t>
          </a:r>
          <a:endParaRPr lang="ru-RU" sz="2400" b="1" dirty="0">
            <a:solidFill>
              <a:schemeClr val="tx1"/>
            </a:solidFill>
            <a:latin typeface="Times New Roman" pitchFamily="18" charset="0"/>
            <a:cs typeface="Times New Roman" pitchFamily="18" charset="0"/>
          </a:endParaRPr>
        </a:p>
      </dgm:t>
    </dgm:pt>
    <dgm:pt modelId="{B53B5EE0-6D23-4EE4-8C4C-FC34345117E7}" type="parTrans" cxnId="{029F45D3-A614-45C6-AD4F-0C2A5AF904DA}">
      <dgm:prSet/>
      <dgm:spPr/>
      <dgm:t>
        <a:bodyPr/>
        <a:lstStyle/>
        <a:p>
          <a:pPr algn="l"/>
          <a:endParaRPr lang="ru-RU" sz="1600" b="1">
            <a:solidFill>
              <a:schemeClr val="tx1"/>
            </a:solidFill>
            <a:latin typeface="Times New Roman" pitchFamily="18" charset="0"/>
            <a:cs typeface="Times New Roman" pitchFamily="18" charset="0"/>
          </a:endParaRPr>
        </a:p>
      </dgm:t>
    </dgm:pt>
    <dgm:pt modelId="{7792DEDF-380E-4AD9-8FA6-D07921C802BC}" type="sibTrans" cxnId="{029F45D3-A614-45C6-AD4F-0C2A5AF904DA}">
      <dgm:prSet custT="1"/>
      <dgm:spPr/>
      <dgm:t>
        <a:bodyPr/>
        <a:lstStyle/>
        <a:p>
          <a:pPr algn="l"/>
          <a:endParaRPr lang="ru-RU" sz="1600" b="1">
            <a:solidFill>
              <a:schemeClr val="tx1"/>
            </a:solidFill>
            <a:latin typeface="Times New Roman" pitchFamily="18" charset="0"/>
            <a:cs typeface="Times New Roman" pitchFamily="18" charset="0"/>
          </a:endParaRPr>
        </a:p>
      </dgm:t>
    </dgm:pt>
    <dgm:pt modelId="{8FCDDBA8-17CE-4D3A-8AD6-575501D92280}">
      <dgm:prSet phldrT="[Текст]" custT="1"/>
      <dgm:spPr/>
      <dgm:t>
        <a:bodyPr/>
        <a:lstStyle/>
        <a:p>
          <a:pPr algn="l"/>
          <a:r>
            <a:rPr lang="ru-RU" sz="1600" b="1" dirty="0" smtClean="0">
              <a:solidFill>
                <a:schemeClr val="tx1"/>
              </a:solidFill>
              <a:latin typeface="Times New Roman" pitchFamily="18" charset="0"/>
              <a:cs typeface="Times New Roman" pitchFamily="18" charset="0"/>
            </a:rPr>
            <a:t>350,1  млн.рублей</a:t>
          </a:r>
          <a:endParaRPr lang="ru-RU" sz="1600" b="1" dirty="0">
            <a:solidFill>
              <a:schemeClr val="tx1"/>
            </a:solidFill>
            <a:latin typeface="Times New Roman" pitchFamily="18" charset="0"/>
            <a:cs typeface="Times New Roman" pitchFamily="18" charset="0"/>
          </a:endParaRPr>
        </a:p>
      </dgm:t>
    </dgm:pt>
    <dgm:pt modelId="{A72A12BF-0AF8-4AA6-AB65-A581215BF13B}" type="parTrans" cxnId="{8563C067-E9B8-4175-A87A-1021C5609FEC}">
      <dgm:prSet/>
      <dgm:spPr/>
      <dgm:t>
        <a:bodyPr/>
        <a:lstStyle/>
        <a:p>
          <a:pPr algn="l"/>
          <a:endParaRPr lang="ru-RU" sz="1600" b="1">
            <a:solidFill>
              <a:schemeClr val="tx1"/>
            </a:solidFill>
            <a:latin typeface="Times New Roman" pitchFamily="18" charset="0"/>
            <a:cs typeface="Times New Roman" pitchFamily="18" charset="0"/>
          </a:endParaRPr>
        </a:p>
      </dgm:t>
    </dgm:pt>
    <dgm:pt modelId="{864BB468-CB99-42DF-8165-101C083A953D}" type="sibTrans" cxnId="{8563C067-E9B8-4175-A87A-1021C5609FEC}">
      <dgm:prSet/>
      <dgm:spPr/>
      <dgm:t>
        <a:bodyPr/>
        <a:lstStyle/>
        <a:p>
          <a:pPr algn="l"/>
          <a:endParaRPr lang="ru-RU" sz="1600" b="1">
            <a:solidFill>
              <a:schemeClr val="tx1"/>
            </a:solidFill>
            <a:latin typeface="Times New Roman" pitchFamily="18" charset="0"/>
            <a:cs typeface="Times New Roman" pitchFamily="18" charset="0"/>
          </a:endParaRPr>
        </a:p>
      </dgm:t>
    </dgm:pt>
    <dgm:pt modelId="{D9D0DCC3-5624-4D39-86BE-045F853B25BD}">
      <dgm:prSet phldrT="[Текст]" custT="1"/>
      <dgm:spPr/>
      <dgm:t>
        <a:bodyPr/>
        <a:lstStyle/>
        <a:p>
          <a:pPr algn="l"/>
          <a:r>
            <a:rPr lang="ru-RU" sz="2400" b="1" dirty="0" smtClean="0">
              <a:solidFill>
                <a:schemeClr val="tx1"/>
              </a:solidFill>
              <a:latin typeface="Times New Roman" pitchFamily="18" charset="0"/>
              <a:cs typeface="Times New Roman" pitchFamily="18" charset="0"/>
            </a:rPr>
            <a:t>2021</a:t>
          </a:r>
          <a:endParaRPr lang="ru-RU" sz="2400" b="1" dirty="0">
            <a:solidFill>
              <a:schemeClr val="tx1"/>
            </a:solidFill>
            <a:latin typeface="Times New Roman" pitchFamily="18" charset="0"/>
            <a:cs typeface="Times New Roman" pitchFamily="18" charset="0"/>
          </a:endParaRPr>
        </a:p>
      </dgm:t>
    </dgm:pt>
    <dgm:pt modelId="{02D285EC-D371-4C47-934E-9132FA6ED0B8}" type="parTrans" cxnId="{5DF6F02C-BC5D-4E4D-8493-062331D22FEA}">
      <dgm:prSet/>
      <dgm:spPr/>
      <dgm:t>
        <a:bodyPr/>
        <a:lstStyle/>
        <a:p>
          <a:pPr algn="l"/>
          <a:endParaRPr lang="ru-RU" sz="1600" b="1">
            <a:solidFill>
              <a:schemeClr val="tx1"/>
            </a:solidFill>
            <a:latin typeface="Times New Roman" pitchFamily="18" charset="0"/>
            <a:cs typeface="Times New Roman" pitchFamily="18" charset="0"/>
          </a:endParaRPr>
        </a:p>
      </dgm:t>
    </dgm:pt>
    <dgm:pt modelId="{696E7CCC-BA3E-42A7-81FC-6720118514E1}" type="sibTrans" cxnId="{5DF6F02C-BC5D-4E4D-8493-062331D22FEA}">
      <dgm:prSet/>
      <dgm:spPr/>
      <dgm:t>
        <a:bodyPr/>
        <a:lstStyle/>
        <a:p>
          <a:pPr algn="l"/>
          <a:endParaRPr lang="ru-RU" sz="1600" b="1">
            <a:solidFill>
              <a:schemeClr val="tx1"/>
            </a:solidFill>
            <a:latin typeface="Times New Roman" pitchFamily="18" charset="0"/>
            <a:cs typeface="Times New Roman" pitchFamily="18" charset="0"/>
          </a:endParaRPr>
        </a:p>
      </dgm:t>
    </dgm:pt>
    <dgm:pt modelId="{195FCA1D-C7C2-43C3-B6F8-2986F129EC9B}">
      <dgm:prSet phldrT="[Текст]" custT="1"/>
      <dgm:spPr/>
      <dgm:t>
        <a:bodyPr/>
        <a:lstStyle/>
        <a:p>
          <a:pPr algn="l"/>
          <a:r>
            <a:rPr lang="ru-RU" sz="1600" b="1" dirty="0" smtClean="0">
              <a:solidFill>
                <a:schemeClr val="tx1"/>
              </a:solidFill>
              <a:latin typeface="Times New Roman" pitchFamily="18" charset="0"/>
              <a:cs typeface="Times New Roman" pitchFamily="18" charset="0"/>
            </a:rPr>
            <a:t>494,8 млн.рублей</a:t>
          </a:r>
          <a:endParaRPr lang="ru-RU" sz="1600" b="1" dirty="0">
            <a:solidFill>
              <a:schemeClr val="tx1"/>
            </a:solidFill>
            <a:latin typeface="Times New Roman" pitchFamily="18" charset="0"/>
            <a:cs typeface="Times New Roman" pitchFamily="18" charset="0"/>
          </a:endParaRPr>
        </a:p>
      </dgm:t>
    </dgm:pt>
    <dgm:pt modelId="{0E019D5A-A1BF-420A-ABB6-20F63D1B73AD}" type="parTrans" cxnId="{A4156A3D-DC18-41DE-B41F-6F983FC7FEF9}">
      <dgm:prSet/>
      <dgm:spPr/>
      <dgm:t>
        <a:bodyPr/>
        <a:lstStyle/>
        <a:p>
          <a:pPr algn="l"/>
          <a:endParaRPr lang="ru-RU" sz="1600" b="1">
            <a:solidFill>
              <a:schemeClr val="tx1"/>
            </a:solidFill>
            <a:latin typeface="Times New Roman" pitchFamily="18" charset="0"/>
            <a:cs typeface="Times New Roman" pitchFamily="18" charset="0"/>
          </a:endParaRPr>
        </a:p>
      </dgm:t>
    </dgm:pt>
    <dgm:pt modelId="{4FA88E2B-8CED-4076-87F7-F5A289AC3B02}" type="sibTrans" cxnId="{A4156A3D-DC18-41DE-B41F-6F983FC7FEF9}">
      <dgm:prSet/>
      <dgm:spPr/>
      <dgm:t>
        <a:bodyPr/>
        <a:lstStyle/>
        <a:p>
          <a:pPr algn="l"/>
          <a:endParaRPr lang="ru-RU" sz="1600" b="1">
            <a:solidFill>
              <a:schemeClr val="tx1"/>
            </a:solidFill>
            <a:latin typeface="Times New Roman" pitchFamily="18" charset="0"/>
            <a:cs typeface="Times New Roman" pitchFamily="18" charset="0"/>
          </a:endParaRPr>
        </a:p>
      </dgm:t>
    </dgm:pt>
    <dgm:pt modelId="{97AA7B71-68CF-4126-9A4E-D296EDA5E19A}" type="pres">
      <dgm:prSet presAssocID="{112190C4-8EAD-469C-ABE1-905682519554}" presName="linearFlow" presStyleCnt="0">
        <dgm:presLayoutVars>
          <dgm:dir/>
          <dgm:animLvl val="lvl"/>
          <dgm:resizeHandles val="exact"/>
        </dgm:presLayoutVars>
      </dgm:prSet>
      <dgm:spPr/>
      <dgm:t>
        <a:bodyPr/>
        <a:lstStyle/>
        <a:p>
          <a:endParaRPr lang="ru-RU"/>
        </a:p>
      </dgm:t>
    </dgm:pt>
    <dgm:pt modelId="{C72A39E5-23F5-4239-903F-FF5CCE80F2FB}" type="pres">
      <dgm:prSet presAssocID="{B8B506E8-42D0-4F73-9A9C-DE3CA0B80E7B}" presName="composite" presStyleCnt="0"/>
      <dgm:spPr/>
      <dgm:t>
        <a:bodyPr/>
        <a:lstStyle/>
        <a:p>
          <a:endParaRPr lang="ru-RU"/>
        </a:p>
      </dgm:t>
    </dgm:pt>
    <dgm:pt modelId="{68D9300B-6B4B-4159-9FF9-6F8929B71959}" type="pres">
      <dgm:prSet presAssocID="{B8B506E8-42D0-4F73-9A9C-DE3CA0B80E7B}" presName="parTx" presStyleLbl="node1" presStyleIdx="0" presStyleCnt="3">
        <dgm:presLayoutVars>
          <dgm:chMax val="0"/>
          <dgm:chPref val="0"/>
          <dgm:bulletEnabled val="1"/>
        </dgm:presLayoutVars>
      </dgm:prSet>
      <dgm:spPr/>
      <dgm:t>
        <a:bodyPr/>
        <a:lstStyle/>
        <a:p>
          <a:endParaRPr lang="ru-RU"/>
        </a:p>
      </dgm:t>
    </dgm:pt>
    <dgm:pt modelId="{92D01F57-D8D9-424C-8375-234646DE2C58}" type="pres">
      <dgm:prSet presAssocID="{B8B506E8-42D0-4F73-9A9C-DE3CA0B80E7B}" presName="parSh" presStyleLbl="node1" presStyleIdx="0" presStyleCnt="3"/>
      <dgm:spPr/>
      <dgm:t>
        <a:bodyPr/>
        <a:lstStyle/>
        <a:p>
          <a:endParaRPr lang="ru-RU"/>
        </a:p>
      </dgm:t>
    </dgm:pt>
    <dgm:pt modelId="{CDB87897-61BB-4A9A-9F47-D02AA9D89940}" type="pres">
      <dgm:prSet presAssocID="{B8B506E8-42D0-4F73-9A9C-DE3CA0B80E7B}" presName="desTx" presStyleLbl="fgAcc1" presStyleIdx="0" presStyleCnt="3">
        <dgm:presLayoutVars>
          <dgm:bulletEnabled val="1"/>
        </dgm:presLayoutVars>
      </dgm:prSet>
      <dgm:spPr/>
      <dgm:t>
        <a:bodyPr/>
        <a:lstStyle/>
        <a:p>
          <a:endParaRPr lang="ru-RU"/>
        </a:p>
      </dgm:t>
    </dgm:pt>
    <dgm:pt modelId="{FFE5239B-730D-4ED6-A4C7-8220D9AA4D05}" type="pres">
      <dgm:prSet presAssocID="{961A2430-42FA-4A89-A05C-762F270C391C}" presName="sibTrans" presStyleLbl="sibTrans2D1" presStyleIdx="0" presStyleCnt="2"/>
      <dgm:spPr/>
      <dgm:t>
        <a:bodyPr/>
        <a:lstStyle/>
        <a:p>
          <a:endParaRPr lang="ru-RU"/>
        </a:p>
      </dgm:t>
    </dgm:pt>
    <dgm:pt modelId="{BECBB3E9-4D30-4F24-8DC8-A9A295055A26}" type="pres">
      <dgm:prSet presAssocID="{961A2430-42FA-4A89-A05C-762F270C391C}" presName="connTx" presStyleLbl="sibTrans2D1" presStyleIdx="0" presStyleCnt="2"/>
      <dgm:spPr/>
      <dgm:t>
        <a:bodyPr/>
        <a:lstStyle/>
        <a:p>
          <a:endParaRPr lang="ru-RU"/>
        </a:p>
      </dgm:t>
    </dgm:pt>
    <dgm:pt modelId="{6374B926-534C-4DF7-8C8D-00FA9EF30797}" type="pres">
      <dgm:prSet presAssocID="{EAD8804A-D859-47F5-AAA9-26E480FB6A84}" presName="composite" presStyleCnt="0"/>
      <dgm:spPr/>
      <dgm:t>
        <a:bodyPr/>
        <a:lstStyle/>
        <a:p>
          <a:endParaRPr lang="ru-RU"/>
        </a:p>
      </dgm:t>
    </dgm:pt>
    <dgm:pt modelId="{9B03FBAE-916D-4227-8B18-27294D0DD1C8}" type="pres">
      <dgm:prSet presAssocID="{EAD8804A-D859-47F5-AAA9-26E480FB6A84}" presName="parTx" presStyleLbl="node1" presStyleIdx="0" presStyleCnt="3">
        <dgm:presLayoutVars>
          <dgm:chMax val="0"/>
          <dgm:chPref val="0"/>
          <dgm:bulletEnabled val="1"/>
        </dgm:presLayoutVars>
      </dgm:prSet>
      <dgm:spPr/>
      <dgm:t>
        <a:bodyPr/>
        <a:lstStyle/>
        <a:p>
          <a:endParaRPr lang="ru-RU"/>
        </a:p>
      </dgm:t>
    </dgm:pt>
    <dgm:pt modelId="{9F6AD580-259C-493B-A74E-7F5C857FE5EF}" type="pres">
      <dgm:prSet presAssocID="{EAD8804A-D859-47F5-AAA9-26E480FB6A84}" presName="parSh" presStyleLbl="node1" presStyleIdx="1" presStyleCnt="3"/>
      <dgm:spPr/>
      <dgm:t>
        <a:bodyPr/>
        <a:lstStyle/>
        <a:p>
          <a:endParaRPr lang="ru-RU"/>
        </a:p>
      </dgm:t>
    </dgm:pt>
    <dgm:pt modelId="{7FAB9409-D975-49CA-8577-1ACEEA8E498D}" type="pres">
      <dgm:prSet presAssocID="{EAD8804A-D859-47F5-AAA9-26E480FB6A84}" presName="desTx" presStyleLbl="fgAcc1" presStyleIdx="1" presStyleCnt="3">
        <dgm:presLayoutVars>
          <dgm:bulletEnabled val="1"/>
        </dgm:presLayoutVars>
      </dgm:prSet>
      <dgm:spPr/>
      <dgm:t>
        <a:bodyPr/>
        <a:lstStyle/>
        <a:p>
          <a:endParaRPr lang="ru-RU"/>
        </a:p>
      </dgm:t>
    </dgm:pt>
    <dgm:pt modelId="{75152237-0B25-4112-A7C3-20502F974846}" type="pres">
      <dgm:prSet presAssocID="{7792DEDF-380E-4AD9-8FA6-D07921C802BC}" presName="sibTrans" presStyleLbl="sibTrans2D1" presStyleIdx="1" presStyleCnt="2"/>
      <dgm:spPr/>
      <dgm:t>
        <a:bodyPr/>
        <a:lstStyle/>
        <a:p>
          <a:endParaRPr lang="ru-RU"/>
        </a:p>
      </dgm:t>
    </dgm:pt>
    <dgm:pt modelId="{57C71A26-0267-44F9-9521-0D1BA506CC4E}" type="pres">
      <dgm:prSet presAssocID="{7792DEDF-380E-4AD9-8FA6-D07921C802BC}" presName="connTx" presStyleLbl="sibTrans2D1" presStyleIdx="1" presStyleCnt="2"/>
      <dgm:spPr/>
      <dgm:t>
        <a:bodyPr/>
        <a:lstStyle/>
        <a:p>
          <a:endParaRPr lang="ru-RU"/>
        </a:p>
      </dgm:t>
    </dgm:pt>
    <dgm:pt modelId="{B21F5CA8-ED9C-4B5E-AB62-D57F18CFACBF}" type="pres">
      <dgm:prSet presAssocID="{D9D0DCC3-5624-4D39-86BE-045F853B25BD}" presName="composite" presStyleCnt="0"/>
      <dgm:spPr/>
      <dgm:t>
        <a:bodyPr/>
        <a:lstStyle/>
        <a:p>
          <a:endParaRPr lang="ru-RU"/>
        </a:p>
      </dgm:t>
    </dgm:pt>
    <dgm:pt modelId="{32CC978C-D55A-40D0-88EC-A8142EAF685D}" type="pres">
      <dgm:prSet presAssocID="{D9D0DCC3-5624-4D39-86BE-045F853B25BD}" presName="parTx" presStyleLbl="node1" presStyleIdx="1" presStyleCnt="3">
        <dgm:presLayoutVars>
          <dgm:chMax val="0"/>
          <dgm:chPref val="0"/>
          <dgm:bulletEnabled val="1"/>
        </dgm:presLayoutVars>
      </dgm:prSet>
      <dgm:spPr/>
      <dgm:t>
        <a:bodyPr/>
        <a:lstStyle/>
        <a:p>
          <a:endParaRPr lang="ru-RU"/>
        </a:p>
      </dgm:t>
    </dgm:pt>
    <dgm:pt modelId="{19EA85C9-D3D5-4CC2-8FCF-8F0A6C4335AD}" type="pres">
      <dgm:prSet presAssocID="{D9D0DCC3-5624-4D39-86BE-045F853B25BD}" presName="parSh" presStyleLbl="node1" presStyleIdx="2" presStyleCnt="3"/>
      <dgm:spPr/>
      <dgm:t>
        <a:bodyPr/>
        <a:lstStyle/>
        <a:p>
          <a:endParaRPr lang="ru-RU"/>
        </a:p>
      </dgm:t>
    </dgm:pt>
    <dgm:pt modelId="{046CC4C6-496F-4143-B77B-C3F88D7F393A}" type="pres">
      <dgm:prSet presAssocID="{D9D0DCC3-5624-4D39-86BE-045F853B25BD}" presName="desTx" presStyleLbl="fgAcc1" presStyleIdx="2" presStyleCnt="3">
        <dgm:presLayoutVars>
          <dgm:bulletEnabled val="1"/>
        </dgm:presLayoutVars>
      </dgm:prSet>
      <dgm:spPr/>
      <dgm:t>
        <a:bodyPr/>
        <a:lstStyle/>
        <a:p>
          <a:endParaRPr lang="ru-RU"/>
        </a:p>
      </dgm:t>
    </dgm:pt>
  </dgm:ptLst>
  <dgm:cxnLst>
    <dgm:cxn modelId="{666D7C04-447C-4CF2-860A-598695E653C4}" type="presOf" srcId="{B8B506E8-42D0-4F73-9A9C-DE3CA0B80E7B}" destId="{92D01F57-D8D9-424C-8375-234646DE2C58}" srcOrd="1" destOrd="0" presId="urn:microsoft.com/office/officeart/2005/8/layout/process3"/>
    <dgm:cxn modelId="{3A7A87F1-B00B-4CC9-BB6B-08E879DCADD2}" type="presOf" srcId="{961A2430-42FA-4A89-A05C-762F270C391C}" destId="{BECBB3E9-4D30-4F24-8DC8-A9A295055A26}" srcOrd="1" destOrd="0" presId="urn:microsoft.com/office/officeart/2005/8/layout/process3"/>
    <dgm:cxn modelId="{8AE9E5CF-A35D-4B98-BB23-0E9414BFFC86}" type="presOf" srcId="{7792DEDF-380E-4AD9-8FA6-D07921C802BC}" destId="{75152237-0B25-4112-A7C3-20502F974846}" srcOrd="0" destOrd="0" presId="urn:microsoft.com/office/officeart/2005/8/layout/process3"/>
    <dgm:cxn modelId="{F13AAF28-D05F-4942-B0C7-82ED4B0A7C52}" type="presOf" srcId="{D9D0DCC3-5624-4D39-86BE-045F853B25BD}" destId="{19EA85C9-D3D5-4CC2-8FCF-8F0A6C4335AD}" srcOrd="1" destOrd="0" presId="urn:microsoft.com/office/officeart/2005/8/layout/process3"/>
    <dgm:cxn modelId="{F6EABC1B-9A59-4E38-BA32-33E401016ECB}" type="presOf" srcId="{EAD8804A-D859-47F5-AAA9-26E480FB6A84}" destId="{9B03FBAE-916D-4227-8B18-27294D0DD1C8}" srcOrd="0" destOrd="0" presId="urn:microsoft.com/office/officeart/2005/8/layout/process3"/>
    <dgm:cxn modelId="{868518C1-286F-4E92-8769-B2044736D7B7}" srcId="{B8B506E8-42D0-4F73-9A9C-DE3CA0B80E7B}" destId="{EBC60F14-4CC9-468C-BE89-D41F6962F730}" srcOrd="0" destOrd="0" parTransId="{D00CD173-FFC8-4F82-AA20-A61BA3CF912B}" sibTransId="{FA0D7E2F-3764-427D-960C-E0FFD67DB996}"/>
    <dgm:cxn modelId="{F1A979E3-4B18-4ECA-A027-8CEC36C04972}" srcId="{112190C4-8EAD-469C-ABE1-905682519554}" destId="{B8B506E8-42D0-4F73-9A9C-DE3CA0B80E7B}" srcOrd="0" destOrd="0" parTransId="{C2675312-3796-470E-96E2-4389220854DD}" sibTransId="{961A2430-42FA-4A89-A05C-762F270C391C}"/>
    <dgm:cxn modelId="{EB3789CF-90AE-44EE-AD6F-25DE9C6BBCAE}" type="presOf" srcId="{195FCA1D-C7C2-43C3-B6F8-2986F129EC9B}" destId="{046CC4C6-496F-4143-B77B-C3F88D7F393A}" srcOrd="0" destOrd="0" presId="urn:microsoft.com/office/officeart/2005/8/layout/process3"/>
    <dgm:cxn modelId="{FB1823DE-F889-43B2-A325-87E362F35F7D}" type="presOf" srcId="{8FCDDBA8-17CE-4D3A-8AD6-575501D92280}" destId="{7FAB9409-D975-49CA-8577-1ACEEA8E498D}" srcOrd="0" destOrd="0" presId="urn:microsoft.com/office/officeart/2005/8/layout/process3"/>
    <dgm:cxn modelId="{4B34F56D-BD16-4CE8-B419-3B78BF32D9E9}" type="presOf" srcId="{B8B506E8-42D0-4F73-9A9C-DE3CA0B80E7B}" destId="{68D9300B-6B4B-4159-9FF9-6F8929B71959}" srcOrd="0" destOrd="0" presId="urn:microsoft.com/office/officeart/2005/8/layout/process3"/>
    <dgm:cxn modelId="{A4156A3D-DC18-41DE-B41F-6F983FC7FEF9}" srcId="{D9D0DCC3-5624-4D39-86BE-045F853B25BD}" destId="{195FCA1D-C7C2-43C3-B6F8-2986F129EC9B}" srcOrd="0" destOrd="0" parTransId="{0E019D5A-A1BF-420A-ABB6-20F63D1B73AD}" sibTransId="{4FA88E2B-8CED-4076-87F7-F5A289AC3B02}"/>
    <dgm:cxn modelId="{CD2AF375-0F9E-42F9-A4F5-496F0216E2F6}" type="presOf" srcId="{961A2430-42FA-4A89-A05C-762F270C391C}" destId="{FFE5239B-730D-4ED6-A4C7-8220D9AA4D05}" srcOrd="0" destOrd="0" presId="urn:microsoft.com/office/officeart/2005/8/layout/process3"/>
    <dgm:cxn modelId="{029F45D3-A614-45C6-AD4F-0C2A5AF904DA}" srcId="{112190C4-8EAD-469C-ABE1-905682519554}" destId="{EAD8804A-D859-47F5-AAA9-26E480FB6A84}" srcOrd="1" destOrd="0" parTransId="{B53B5EE0-6D23-4EE4-8C4C-FC34345117E7}" sibTransId="{7792DEDF-380E-4AD9-8FA6-D07921C802BC}"/>
    <dgm:cxn modelId="{C81A641D-594A-409B-AB29-FA04AB51CC30}" type="presOf" srcId="{EBC60F14-4CC9-468C-BE89-D41F6962F730}" destId="{CDB87897-61BB-4A9A-9F47-D02AA9D89940}" srcOrd="0" destOrd="0" presId="urn:microsoft.com/office/officeart/2005/8/layout/process3"/>
    <dgm:cxn modelId="{45B06949-7C75-4396-93D4-B7ED2609B2B9}" type="presOf" srcId="{D9D0DCC3-5624-4D39-86BE-045F853B25BD}" destId="{32CC978C-D55A-40D0-88EC-A8142EAF685D}" srcOrd="0" destOrd="0" presId="urn:microsoft.com/office/officeart/2005/8/layout/process3"/>
    <dgm:cxn modelId="{DBA41EEF-3F5A-4524-9F2D-7EF14B727230}" type="presOf" srcId="{7792DEDF-380E-4AD9-8FA6-D07921C802BC}" destId="{57C71A26-0267-44F9-9521-0D1BA506CC4E}" srcOrd="1" destOrd="0" presId="urn:microsoft.com/office/officeart/2005/8/layout/process3"/>
    <dgm:cxn modelId="{FBBB9065-BCF9-4435-A710-B955919D2D64}" type="presOf" srcId="{112190C4-8EAD-469C-ABE1-905682519554}" destId="{97AA7B71-68CF-4126-9A4E-D296EDA5E19A}" srcOrd="0" destOrd="0" presId="urn:microsoft.com/office/officeart/2005/8/layout/process3"/>
    <dgm:cxn modelId="{6A48A630-B24F-4F4B-90B0-E1C4054F6E68}" type="presOf" srcId="{EAD8804A-D859-47F5-AAA9-26E480FB6A84}" destId="{9F6AD580-259C-493B-A74E-7F5C857FE5EF}" srcOrd="1" destOrd="0" presId="urn:microsoft.com/office/officeart/2005/8/layout/process3"/>
    <dgm:cxn modelId="{8563C067-E9B8-4175-A87A-1021C5609FEC}" srcId="{EAD8804A-D859-47F5-AAA9-26E480FB6A84}" destId="{8FCDDBA8-17CE-4D3A-8AD6-575501D92280}" srcOrd="0" destOrd="0" parTransId="{A72A12BF-0AF8-4AA6-AB65-A581215BF13B}" sibTransId="{864BB468-CB99-42DF-8165-101C083A953D}"/>
    <dgm:cxn modelId="{5DF6F02C-BC5D-4E4D-8493-062331D22FEA}" srcId="{112190C4-8EAD-469C-ABE1-905682519554}" destId="{D9D0DCC3-5624-4D39-86BE-045F853B25BD}" srcOrd="2" destOrd="0" parTransId="{02D285EC-D371-4C47-934E-9132FA6ED0B8}" sibTransId="{696E7CCC-BA3E-42A7-81FC-6720118514E1}"/>
    <dgm:cxn modelId="{A792EB2B-4D9C-4A6B-8B94-C2ED056E0DE5}" type="presParOf" srcId="{97AA7B71-68CF-4126-9A4E-D296EDA5E19A}" destId="{C72A39E5-23F5-4239-903F-FF5CCE80F2FB}" srcOrd="0" destOrd="0" presId="urn:microsoft.com/office/officeart/2005/8/layout/process3"/>
    <dgm:cxn modelId="{9E7D6F68-1BC8-4187-BCBA-A3154DF41F09}" type="presParOf" srcId="{C72A39E5-23F5-4239-903F-FF5CCE80F2FB}" destId="{68D9300B-6B4B-4159-9FF9-6F8929B71959}" srcOrd="0" destOrd="0" presId="urn:microsoft.com/office/officeart/2005/8/layout/process3"/>
    <dgm:cxn modelId="{24A9FA77-DBE0-4545-AB2F-FFD644BF2CFC}" type="presParOf" srcId="{C72A39E5-23F5-4239-903F-FF5CCE80F2FB}" destId="{92D01F57-D8D9-424C-8375-234646DE2C58}" srcOrd="1" destOrd="0" presId="urn:microsoft.com/office/officeart/2005/8/layout/process3"/>
    <dgm:cxn modelId="{73EC91B5-A14F-4229-B0D0-8FB810964D1C}" type="presParOf" srcId="{C72A39E5-23F5-4239-903F-FF5CCE80F2FB}" destId="{CDB87897-61BB-4A9A-9F47-D02AA9D89940}" srcOrd="2" destOrd="0" presId="urn:microsoft.com/office/officeart/2005/8/layout/process3"/>
    <dgm:cxn modelId="{D487DB1B-E8BD-4AD5-A02E-16A6CAA5C1EF}" type="presParOf" srcId="{97AA7B71-68CF-4126-9A4E-D296EDA5E19A}" destId="{FFE5239B-730D-4ED6-A4C7-8220D9AA4D05}" srcOrd="1" destOrd="0" presId="urn:microsoft.com/office/officeart/2005/8/layout/process3"/>
    <dgm:cxn modelId="{B5DDBF05-6888-4AD1-8D40-D2B59F74D9B5}" type="presParOf" srcId="{FFE5239B-730D-4ED6-A4C7-8220D9AA4D05}" destId="{BECBB3E9-4D30-4F24-8DC8-A9A295055A26}" srcOrd="0" destOrd="0" presId="urn:microsoft.com/office/officeart/2005/8/layout/process3"/>
    <dgm:cxn modelId="{77F0B86E-D389-4630-8460-054183FABBF2}" type="presParOf" srcId="{97AA7B71-68CF-4126-9A4E-D296EDA5E19A}" destId="{6374B926-534C-4DF7-8C8D-00FA9EF30797}" srcOrd="2" destOrd="0" presId="urn:microsoft.com/office/officeart/2005/8/layout/process3"/>
    <dgm:cxn modelId="{07DACBAE-8A4F-4744-BFCD-28FFBEA1FE26}" type="presParOf" srcId="{6374B926-534C-4DF7-8C8D-00FA9EF30797}" destId="{9B03FBAE-916D-4227-8B18-27294D0DD1C8}" srcOrd="0" destOrd="0" presId="urn:microsoft.com/office/officeart/2005/8/layout/process3"/>
    <dgm:cxn modelId="{A00E3CE8-3FD9-4A1D-949B-FD9A0C43C3BF}" type="presParOf" srcId="{6374B926-534C-4DF7-8C8D-00FA9EF30797}" destId="{9F6AD580-259C-493B-A74E-7F5C857FE5EF}" srcOrd="1" destOrd="0" presId="urn:microsoft.com/office/officeart/2005/8/layout/process3"/>
    <dgm:cxn modelId="{5E1F07B3-A26F-43DE-BA15-3BAA8067C8C3}" type="presParOf" srcId="{6374B926-534C-4DF7-8C8D-00FA9EF30797}" destId="{7FAB9409-D975-49CA-8577-1ACEEA8E498D}" srcOrd="2" destOrd="0" presId="urn:microsoft.com/office/officeart/2005/8/layout/process3"/>
    <dgm:cxn modelId="{7342EFAA-4EBB-408F-A7F3-1BE758F76350}" type="presParOf" srcId="{97AA7B71-68CF-4126-9A4E-D296EDA5E19A}" destId="{75152237-0B25-4112-A7C3-20502F974846}" srcOrd="3" destOrd="0" presId="urn:microsoft.com/office/officeart/2005/8/layout/process3"/>
    <dgm:cxn modelId="{92A811D3-E192-4071-A165-8F4B1A19864F}" type="presParOf" srcId="{75152237-0B25-4112-A7C3-20502F974846}" destId="{57C71A26-0267-44F9-9521-0D1BA506CC4E}" srcOrd="0" destOrd="0" presId="urn:microsoft.com/office/officeart/2005/8/layout/process3"/>
    <dgm:cxn modelId="{C657C6BE-98F4-4F54-BEB0-4EED2F443FF5}" type="presParOf" srcId="{97AA7B71-68CF-4126-9A4E-D296EDA5E19A}" destId="{B21F5CA8-ED9C-4B5E-AB62-D57F18CFACBF}" srcOrd="4" destOrd="0" presId="urn:microsoft.com/office/officeart/2005/8/layout/process3"/>
    <dgm:cxn modelId="{58840902-7F78-4341-B536-0A86B941129E}" type="presParOf" srcId="{B21F5CA8-ED9C-4B5E-AB62-D57F18CFACBF}" destId="{32CC978C-D55A-40D0-88EC-A8142EAF685D}" srcOrd="0" destOrd="0" presId="urn:microsoft.com/office/officeart/2005/8/layout/process3"/>
    <dgm:cxn modelId="{16C0EEF6-3E63-44E7-9C3A-D20AB4E69DEE}" type="presParOf" srcId="{B21F5CA8-ED9C-4B5E-AB62-D57F18CFACBF}" destId="{19EA85C9-D3D5-4CC2-8FCF-8F0A6C4335AD}" srcOrd="1" destOrd="0" presId="urn:microsoft.com/office/officeart/2005/8/layout/process3"/>
    <dgm:cxn modelId="{11CC9E27-7430-4DEF-BB3F-7EAEECB3BD05}" type="presParOf" srcId="{B21F5CA8-ED9C-4B5E-AB62-D57F18CFACBF}" destId="{046CC4C6-496F-4143-B77B-C3F88D7F393A}" srcOrd="2" destOrd="0" presId="urn:microsoft.com/office/officeart/2005/8/layout/process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484BA55-E0E2-4FA0-8A69-285DC437EE4F}" type="doc">
      <dgm:prSet loTypeId="urn:microsoft.com/office/officeart/2005/8/layout/arrow2" loCatId="process" qsTypeId="urn:microsoft.com/office/officeart/2005/8/quickstyle/simple1" qsCatId="simple" csTypeId="urn:microsoft.com/office/officeart/2005/8/colors/accent1_2" csCatId="accent1" phldr="1"/>
      <dgm:spPr/>
      <dgm:t>
        <a:bodyPr/>
        <a:lstStyle/>
        <a:p>
          <a:endParaRPr lang="ru-RU"/>
        </a:p>
      </dgm:t>
    </dgm:pt>
    <dgm:pt modelId="{6C1F253D-98A4-4B15-9789-EF03908E60F2}">
      <dgm:prSet phldrT="[Текст]" custT="1"/>
      <dgm:spPr/>
      <dgm:t>
        <a:bodyPr/>
        <a:lstStyle/>
        <a:p>
          <a:r>
            <a:rPr lang="ru-RU" sz="1050" dirty="0" smtClean="0">
              <a:solidFill>
                <a:prstClr val="black"/>
              </a:solidFill>
              <a:latin typeface="Times New Roman" pitchFamily="18" charset="0"/>
              <a:cs typeface="Times New Roman" pitchFamily="18" charset="0"/>
            </a:rPr>
            <a:t>Спорт-норма жизни</a:t>
          </a:r>
          <a:endParaRPr lang="ru-RU" sz="1050" dirty="0"/>
        </a:p>
      </dgm:t>
    </dgm:pt>
    <dgm:pt modelId="{55773F1C-0486-4E92-8FC0-73A00C4A86E8}" type="parTrans" cxnId="{EC8E6AD3-9067-4A43-BC1C-89956333217C}">
      <dgm:prSet/>
      <dgm:spPr/>
      <dgm:t>
        <a:bodyPr/>
        <a:lstStyle/>
        <a:p>
          <a:endParaRPr lang="ru-RU" sz="1050"/>
        </a:p>
      </dgm:t>
    </dgm:pt>
    <dgm:pt modelId="{760B546F-D069-4D2A-87AB-9657EFAFED6C}" type="sibTrans" cxnId="{EC8E6AD3-9067-4A43-BC1C-89956333217C}">
      <dgm:prSet/>
      <dgm:spPr/>
      <dgm:t>
        <a:bodyPr/>
        <a:lstStyle/>
        <a:p>
          <a:endParaRPr lang="ru-RU" sz="1050"/>
        </a:p>
      </dgm:t>
    </dgm:pt>
    <dgm:pt modelId="{FF760171-9CDF-4B8E-AF5B-4002883F58F2}">
      <dgm:prSet phldrT="[Текст]" custT="1"/>
      <dgm:spPr/>
      <dgm:t>
        <a:bodyPr/>
        <a:lstStyle/>
        <a:p>
          <a:r>
            <a:rPr lang="ru-RU" sz="1050" dirty="0" smtClean="0">
              <a:solidFill>
                <a:prstClr val="black"/>
              </a:solidFill>
              <a:latin typeface="Times New Roman" pitchFamily="18" charset="0"/>
              <a:cs typeface="Times New Roman" pitchFamily="18" charset="0"/>
            </a:rPr>
            <a:t>Старшее поколение</a:t>
          </a:r>
          <a:endParaRPr lang="ru-RU" sz="1050" dirty="0"/>
        </a:p>
      </dgm:t>
    </dgm:pt>
    <dgm:pt modelId="{0303ADC9-50E9-4FAC-8919-4E6492F35FDB}" type="parTrans" cxnId="{EE15D854-3151-4C33-A15E-F9FD97F02BEF}">
      <dgm:prSet/>
      <dgm:spPr/>
      <dgm:t>
        <a:bodyPr/>
        <a:lstStyle/>
        <a:p>
          <a:endParaRPr lang="ru-RU" sz="1050"/>
        </a:p>
      </dgm:t>
    </dgm:pt>
    <dgm:pt modelId="{9C8E55BF-EDBE-4031-952B-CBFA3AF29951}" type="sibTrans" cxnId="{EE15D854-3151-4C33-A15E-F9FD97F02BEF}">
      <dgm:prSet/>
      <dgm:spPr/>
      <dgm:t>
        <a:bodyPr/>
        <a:lstStyle/>
        <a:p>
          <a:endParaRPr lang="ru-RU" sz="1050"/>
        </a:p>
      </dgm:t>
    </dgm:pt>
    <dgm:pt modelId="{090BC725-1C91-4FC9-9B21-3DC5B71764DD}">
      <dgm:prSet custT="1"/>
      <dgm:spPr/>
      <dgm:t>
        <a:bodyPr/>
        <a:lstStyle/>
        <a:p>
          <a:r>
            <a:rPr lang="ru-RU" sz="1050" dirty="0" smtClean="0">
              <a:solidFill>
                <a:prstClr val="black"/>
              </a:solidFill>
              <a:latin typeface="Times New Roman" pitchFamily="18" charset="0"/>
              <a:cs typeface="Times New Roman" pitchFamily="18" charset="0"/>
            </a:rPr>
            <a:t>Содействие занятости женщин - создание условий дошкольного образования для детей в возрасте до трех лет</a:t>
          </a:r>
          <a:endParaRPr lang="ru-RU" sz="1050" dirty="0"/>
        </a:p>
      </dgm:t>
    </dgm:pt>
    <dgm:pt modelId="{E7443E82-EA6E-483F-BC51-F3FA4FA619F2}" type="parTrans" cxnId="{CF0DC38B-CAD4-4A42-9ED7-D515F4059D66}">
      <dgm:prSet/>
      <dgm:spPr/>
      <dgm:t>
        <a:bodyPr/>
        <a:lstStyle/>
        <a:p>
          <a:endParaRPr lang="ru-RU" sz="1050"/>
        </a:p>
      </dgm:t>
    </dgm:pt>
    <dgm:pt modelId="{3EF73B77-8B58-47AD-A3EC-5C70373305C8}" type="sibTrans" cxnId="{CF0DC38B-CAD4-4A42-9ED7-D515F4059D66}">
      <dgm:prSet/>
      <dgm:spPr/>
      <dgm:t>
        <a:bodyPr/>
        <a:lstStyle/>
        <a:p>
          <a:endParaRPr lang="ru-RU" sz="1050"/>
        </a:p>
      </dgm:t>
    </dgm:pt>
    <dgm:pt modelId="{3A87EEB0-8DFF-4F93-B829-483D3DEE9A6D}">
      <dgm:prSet phldrT="[Текст]" custT="1"/>
      <dgm:spPr/>
      <dgm:t>
        <a:bodyPr/>
        <a:lstStyle/>
        <a:p>
          <a:r>
            <a:rPr lang="ru-RU" sz="1050" dirty="0" smtClean="0">
              <a:solidFill>
                <a:prstClr val="black"/>
              </a:solidFill>
              <a:latin typeface="Times New Roman" pitchFamily="18" charset="0"/>
              <a:cs typeface="Times New Roman" pitchFamily="18" charset="0"/>
            </a:rPr>
            <a:t>Финансовая поддержка семей при рождении детей</a:t>
          </a:r>
          <a:endParaRPr lang="ru-RU" sz="1050" dirty="0"/>
        </a:p>
      </dgm:t>
    </dgm:pt>
    <dgm:pt modelId="{C8B6064B-8A14-4BF3-9577-0B5016EF104B}" type="parTrans" cxnId="{A0C296F8-9970-4D01-A8BD-FD62CC3E59A4}">
      <dgm:prSet/>
      <dgm:spPr/>
      <dgm:t>
        <a:bodyPr/>
        <a:lstStyle/>
        <a:p>
          <a:endParaRPr lang="ru-RU" sz="1050"/>
        </a:p>
      </dgm:t>
    </dgm:pt>
    <dgm:pt modelId="{9CD6B133-0DE1-4808-A5AE-314B9F28768E}" type="sibTrans" cxnId="{A0C296F8-9970-4D01-A8BD-FD62CC3E59A4}">
      <dgm:prSet/>
      <dgm:spPr/>
      <dgm:t>
        <a:bodyPr/>
        <a:lstStyle/>
        <a:p>
          <a:endParaRPr lang="ru-RU" sz="1050"/>
        </a:p>
      </dgm:t>
    </dgm:pt>
    <dgm:pt modelId="{358A064B-F91B-4CA7-80C3-E50BDDF1B716}" type="pres">
      <dgm:prSet presAssocID="{0484BA55-E0E2-4FA0-8A69-285DC437EE4F}" presName="arrowDiagram" presStyleCnt="0">
        <dgm:presLayoutVars>
          <dgm:chMax val="5"/>
          <dgm:dir/>
          <dgm:resizeHandles val="exact"/>
        </dgm:presLayoutVars>
      </dgm:prSet>
      <dgm:spPr/>
      <dgm:t>
        <a:bodyPr/>
        <a:lstStyle/>
        <a:p>
          <a:endParaRPr lang="ru-RU"/>
        </a:p>
      </dgm:t>
    </dgm:pt>
    <dgm:pt modelId="{D7CB7C6C-1D6B-4CFF-B3BB-8F99642D6ED3}" type="pres">
      <dgm:prSet presAssocID="{0484BA55-E0E2-4FA0-8A69-285DC437EE4F}" presName="arrow" presStyleLbl="bgShp" presStyleIdx="0" presStyleCnt="1" custLinFactNeighborX="9450" custLinFactNeighborY="-1443"/>
      <dgm:spPr>
        <a:scene3d>
          <a:camera prst="orthographicFront"/>
          <a:lightRig rig="threePt" dir="t"/>
        </a:scene3d>
        <a:sp3d>
          <a:bevelT/>
        </a:sp3d>
      </dgm:spPr>
    </dgm:pt>
    <dgm:pt modelId="{8DA990D6-F031-4158-AE24-EE96E2508FFA}" type="pres">
      <dgm:prSet presAssocID="{0484BA55-E0E2-4FA0-8A69-285DC437EE4F}" presName="arrowDiagram4" presStyleCnt="0"/>
      <dgm:spPr/>
    </dgm:pt>
    <dgm:pt modelId="{7E2E06C1-1E5D-4BE0-ADA2-A5DA831E12DA}" type="pres">
      <dgm:prSet presAssocID="{6C1F253D-98A4-4B15-9789-EF03908E60F2}" presName="bullet4a" presStyleLbl="node1" presStyleIdx="0" presStyleCnt="4"/>
      <dgm:spPr>
        <a:scene3d>
          <a:camera prst="orthographicFront"/>
          <a:lightRig rig="threePt" dir="t"/>
        </a:scene3d>
        <a:sp3d>
          <a:bevelT/>
        </a:sp3d>
      </dgm:spPr>
    </dgm:pt>
    <dgm:pt modelId="{240A3762-A1E1-45C9-AF9D-DA7CA5F883A6}" type="pres">
      <dgm:prSet presAssocID="{6C1F253D-98A4-4B15-9789-EF03908E60F2}" presName="textBox4a" presStyleLbl="revTx" presStyleIdx="0" presStyleCnt="4">
        <dgm:presLayoutVars>
          <dgm:bulletEnabled val="1"/>
        </dgm:presLayoutVars>
      </dgm:prSet>
      <dgm:spPr/>
      <dgm:t>
        <a:bodyPr/>
        <a:lstStyle/>
        <a:p>
          <a:endParaRPr lang="ru-RU"/>
        </a:p>
      </dgm:t>
    </dgm:pt>
    <dgm:pt modelId="{4B7B4008-2902-45D9-B02B-7243C2618A13}" type="pres">
      <dgm:prSet presAssocID="{FF760171-9CDF-4B8E-AF5B-4002883F58F2}" presName="bullet4b" presStyleLbl="node1" presStyleIdx="1" presStyleCnt="4"/>
      <dgm:spPr>
        <a:scene3d>
          <a:camera prst="orthographicFront"/>
          <a:lightRig rig="threePt" dir="t"/>
        </a:scene3d>
        <a:sp3d>
          <a:bevelT/>
        </a:sp3d>
      </dgm:spPr>
    </dgm:pt>
    <dgm:pt modelId="{6FB49419-1E8C-443E-9EC9-BDE3CD5981F9}" type="pres">
      <dgm:prSet presAssocID="{FF760171-9CDF-4B8E-AF5B-4002883F58F2}" presName="textBox4b" presStyleLbl="revTx" presStyleIdx="1" presStyleCnt="4" custLinFactNeighborX="1405" custLinFactNeighborY="5719">
        <dgm:presLayoutVars>
          <dgm:bulletEnabled val="1"/>
        </dgm:presLayoutVars>
      </dgm:prSet>
      <dgm:spPr/>
      <dgm:t>
        <a:bodyPr/>
        <a:lstStyle/>
        <a:p>
          <a:endParaRPr lang="ru-RU"/>
        </a:p>
      </dgm:t>
    </dgm:pt>
    <dgm:pt modelId="{A87398D6-202A-42FE-AD36-F0EF1B503A31}" type="pres">
      <dgm:prSet presAssocID="{3A87EEB0-8DFF-4F93-B829-483D3DEE9A6D}" presName="bullet4c" presStyleLbl="node1" presStyleIdx="2" presStyleCnt="4"/>
      <dgm:spPr>
        <a:scene3d>
          <a:camera prst="orthographicFront"/>
          <a:lightRig rig="threePt" dir="t"/>
        </a:scene3d>
        <a:sp3d>
          <a:bevelT/>
        </a:sp3d>
      </dgm:spPr>
    </dgm:pt>
    <dgm:pt modelId="{AB51CF42-FF50-4561-A404-57552E099126}" type="pres">
      <dgm:prSet presAssocID="{3A87EEB0-8DFF-4F93-B829-483D3DEE9A6D}" presName="textBox4c" presStyleLbl="revTx" presStyleIdx="2" presStyleCnt="4" custLinFactNeighborX="-12316" custLinFactNeighborY="11103">
        <dgm:presLayoutVars>
          <dgm:bulletEnabled val="1"/>
        </dgm:presLayoutVars>
      </dgm:prSet>
      <dgm:spPr/>
      <dgm:t>
        <a:bodyPr/>
        <a:lstStyle/>
        <a:p>
          <a:endParaRPr lang="ru-RU"/>
        </a:p>
      </dgm:t>
    </dgm:pt>
    <dgm:pt modelId="{52E921C1-34CD-4FCE-8885-F63512F0C9C8}" type="pres">
      <dgm:prSet presAssocID="{090BC725-1C91-4FC9-9B21-3DC5B71764DD}" presName="bullet4d" presStyleLbl="node1" presStyleIdx="3" presStyleCnt="4"/>
      <dgm:spPr>
        <a:scene3d>
          <a:camera prst="orthographicFront"/>
          <a:lightRig rig="threePt" dir="t"/>
        </a:scene3d>
        <a:sp3d>
          <a:bevelT/>
        </a:sp3d>
      </dgm:spPr>
    </dgm:pt>
    <dgm:pt modelId="{833262A1-CD12-4435-9525-28A8ADC2DB22}" type="pres">
      <dgm:prSet presAssocID="{090BC725-1C91-4FC9-9B21-3DC5B71764DD}" presName="textBox4d" presStyleLbl="revTx" presStyleIdx="3" presStyleCnt="4" custScaleX="146914" custLinFactNeighborX="-823" custLinFactNeighborY="15113">
        <dgm:presLayoutVars>
          <dgm:bulletEnabled val="1"/>
        </dgm:presLayoutVars>
      </dgm:prSet>
      <dgm:spPr/>
      <dgm:t>
        <a:bodyPr/>
        <a:lstStyle/>
        <a:p>
          <a:endParaRPr lang="ru-RU"/>
        </a:p>
      </dgm:t>
    </dgm:pt>
  </dgm:ptLst>
  <dgm:cxnLst>
    <dgm:cxn modelId="{A0C296F8-9970-4D01-A8BD-FD62CC3E59A4}" srcId="{0484BA55-E0E2-4FA0-8A69-285DC437EE4F}" destId="{3A87EEB0-8DFF-4F93-B829-483D3DEE9A6D}" srcOrd="2" destOrd="0" parTransId="{C8B6064B-8A14-4BF3-9577-0B5016EF104B}" sibTransId="{9CD6B133-0DE1-4808-A5AE-314B9F28768E}"/>
    <dgm:cxn modelId="{E04A3FEA-50C0-4F72-B066-9C37325A5A07}" type="presOf" srcId="{FF760171-9CDF-4B8E-AF5B-4002883F58F2}" destId="{6FB49419-1E8C-443E-9EC9-BDE3CD5981F9}" srcOrd="0" destOrd="0" presId="urn:microsoft.com/office/officeart/2005/8/layout/arrow2"/>
    <dgm:cxn modelId="{EE15D854-3151-4C33-A15E-F9FD97F02BEF}" srcId="{0484BA55-E0E2-4FA0-8A69-285DC437EE4F}" destId="{FF760171-9CDF-4B8E-AF5B-4002883F58F2}" srcOrd="1" destOrd="0" parTransId="{0303ADC9-50E9-4FAC-8919-4E6492F35FDB}" sibTransId="{9C8E55BF-EDBE-4031-952B-CBFA3AF29951}"/>
    <dgm:cxn modelId="{0573EBE6-6D1E-4133-9A33-CF075DA72A2E}" type="presOf" srcId="{6C1F253D-98A4-4B15-9789-EF03908E60F2}" destId="{240A3762-A1E1-45C9-AF9D-DA7CA5F883A6}" srcOrd="0" destOrd="0" presId="urn:microsoft.com/office/officeart/2005/8/layout/arrow2"/>
    <dgm:cxn modelId="{CF0DC38B-CAD4-4A42-9ED7-D515F4059D66}" srcId="{0484BA55-E0E2-4FA0-8A69-285DC437EE4F}" destId="{090BC725-1C91-4FC9-9B21-3DC5B71764DD}" srcOrd="3" destOrd="0" parTransId="{E7443E82-EA6E-483F-BC51-F3FA4FA619F2}" sibTransId="{3EF73B77-8B58-47AD-A3EC-5C70373305C8}"/>
    <dgm:cxn modelId="{EC8E6AD3-9067-4A43-BC1C-89956333217C}" srcId="{0484BA55-E0E2-4FA0-8A69-285DC437EE4F}" destId="{6C1F253D-98A4-4B15-9789-EF03908E60F2}" srcOrd="0" destOrd="0" parTransId="{55773F1C-0486-4E92-8FC0-73A00C4A86E8}" sibTransId="{760B546F-D069-4D2A-87AB-9657EFAFED6C}"/>
    <dgm:cxn modelId="{860537BD-F623-41ED-B9CD-ADE126FA01AE}" type="presOf" srcId="{3A87EEB0-8DFF-4F93-B829-483D3DEE9A6D}" destId="{AB51CF42-FF50-4561-A404-57552E099126}" srcOrd="0" destOrd="0" presId="urn:microsoft.com/office/officeart/2005/8/layout/arrow2"/>
    <dgm:cxn modelId="{81FB8668-EB4E-48FF-990D-9A1B8017B679}" type="presOf" srcId="{090BC725-1C91-4FC9-9B21-3DC5B71764DD}" destId="{833262A1-CD12-4435-9525-28A8ADC2DB22}" srcOrd="0" destOrd="0" presId="urn:microsoft.com/office/officeart/2005/8/layout/arrow2"/>
    <dgm:cxn modelId="{840430FD-4ABE-43FB-8CB6-48F6B51286AC}" type="presOf" srcId="{0484BA55-E0E2-4FA0-8A69-285DC437EE4F}" destId="{358A064B-F91B-4CA7-80C3-E50BDDF1B716}" srcOrd="0" destOrd="0" presId="urn:microsoft.com/office/officeart/2005/8/layout/arrow2"/>
    <dgm:cxn modelId="{FD4CB519-0D95-4E9B-BAC4-46CD20FCE4D3}" type="presParOf" srcId="{358A064B-F91B-4CA7-80C3-E50BDDF1B716}" destId="{D7CB7C6C-1D6B-4CFF-B3BB-8F99642D6ED3}" srcOrd="0" destOrd="0" presId="urn:microsoft.com/office/officeart/2005/8/layout/arrow2"/>
    <dgm:cxn modelId="{F9AC64B8-E307-4F17-AE27-C05BD82B703A}" type="presParOf" srcId="{358A064B-F91B-4CA7-80C3-E50BDDF1B716}" destId="{8DA990D6-F031-4158-AE24-EE96E2508FFA}" srcOrd="1" destOrd="0" presId="urn:microsoft.com/office/officeart/2005/8/layout/arrow2"/>
    <dgm:cxn modelId="{EFEBFFE9-0A36-4EC1-A7F2-35171C978DF8}" type="presParOf" srcId="{8DA990D6-F031-4158-AE24-EE96E2508FFA}" destId="{7E2E06C1-1E5D-4BE0-ADA2-A5DA831E12DA}" srcOrd="0" destOrd="0" presId="urn:microsoft.com/office/officeart/2005/8/layout/arrow2"/>
    <dgm:cxn modelId="{821E688B-65A4-4464-A84E-E9351149DE05}" type="presParOf" srcId="{8DA990D6-F031-4158-AE24-EE96E2508FFA}" destId="{240A3762-A1E1-45C9-AF9D-DA7CA5F883A6}" srcOrd="1" destOrd="0" presId="urn:microsoft.com/office/officeart/2005/8/layout/arrow2"/>
    <dgm:cxn modelId="{664D8FBE-8D82-4EE8-941F-8C12D23D1523}" type="presParOf" srcId="{8DA990D6-F031-4158-AE24-EE96E2508FFA}" destId="{4B7B4008-2902-45D9-B02B-7243C2618A13}" srcOrd="2" destOrd="0" presId="urn:microsoft.com/office/officeart/2005/8/layout/arrow2"/>
    <dgm:cxn modelId="{E07B3D97-485F-495A-95B0-AA3B2C75B56B}" type="presParOf" srcId="{8DA990D6-F031-4158-AE24-EE96E2508FFA}" destId="{6FB49419-1E8C-443E-9EC9-BDE3CD5981F9}" srcOrd="3" destOrd="0" presId="urn:microsoft.com/office/officeart/2005/8/layout/arrow2"/>
    <dgm:cxn modelId="{EC93EE97-F989-49CD-A32C-8CC40D533496}" type="presParOf" srcId="{8DA990D6-F031-4158-AE24-EE96E2508FFA}" destId="{A87398D6-202A-42FE-AD36-F0EF1B503A31}" srcOrd="4" destOrd="0" presId="urn:microsoft.com/office/officeart/2005/8/layout/arrow2"/>
    <dgm:cxn modelId="{399799FA-4652-4A18-8FBD-C0566F7AA48B}" type="presParOf" srcId="{8DA990D6-F031-4158-AE24-EE96E2508FFA}" destId="{AB51CF42-FF50-4561-A404-57552E099126}" srcOrd="5" destOrd="0" presId="urn:microsoft.com/office/officeart/2005/8/layout/arrow2"/>
    <dgm:cxn modelId="{0608F049-0507-4A2B-9379-8902813AC5A5}" type="presParOf" srcId="{8DA990D6-F031-4158-AE24-EE96E2508FFA}" destId="{52E921C1-34CD-4FCE-8885-F63512F0C9C8}" srcOrd="6" destOrd="0" presId="urn:microsoft.com/office/officeart/2005/8/layout/arrow2"/>
    <dgm:cxn modelId="{0387B720-D695-4FD5-8907-436DC864FB8D}" type="presParOf" srcId="{8DA990D6-F031-4158-AE24-EE96E2508FFA}" destId="{833262A1-CD12-4435-9525-28A8ADC2DB22}" srcOrd="7" destOrd="0" presId="urn:microsoft.com/office/officeart/2005/8/layout/arrow2"/>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112190C4-8EAD-469C-ABE1-905682519554}" type="doc">
      <dgm:prSet loTypeId="urn:microsoft.com/office/officeart/2005/8/layout/process3" loCatId="process" qsTypeId="urn:microsoft.com/office/officeart/2005/8/quickstyle/3d2" qsCatId="3D" csTypeId="urn:microsoft.com/office/officeart/2005/8/colors/colorful3" csCatId="colorful" phldr="1"/>
      <dgm:spPr/>
      <dgm:t>
        <a:bodyPr/>
        <a:lstStyle/>
        <a:p>
          <a:endParaRPr lang="ru-RU"/>
        </a:p>
      </dgm:t>
    </dgm:pt>
    <dgm:pt modelId="{B8B506E8-42D0-4F73-9A9C-DE3CA0B80E7B}">
      <dgm:prSet phldrT="[Текст]"/>
      <dgm:spPr/>
      <dgm:t>
        <a:bodyPr/>
        <a:lstStyle/>
        <a:p>
          <a:r>
            <a:rPr lang="ru-RU" b="1" dirty="0" smtClean="0">
              <a:solidFill>
                <a:schemeClr val="tx1"/>
              </a:solidFill>
              <a:latin typeface="Times New Roman" pitchFamily="18" charset="0"/>
              <a:cs typeface="Times New Roman" pitchFamily="18" charset="0"/>
            </a:rPr>
            <a:t>2019</a:t>
          </a:r>
        </a:p>
      </dgm:t>
    </dgm:pt>
    <dgm:pt modelId="{C2675312-3796-470E-96E2-4389220854DD}" type="parTrans" cxnId="{F1A979E3-4B18-4ECA-A027-8CEC36C04972}">
      <dgm:prSet/>
      <dgm:spPr/>
      <dgm:t>
        <a:bodyPr/>
        <a:lstStyle/>
        <a:p>
          <a:endParaRPr lang="ru-RU" b="1">
            <a:solidFill>
              <a:schemeClr val="tx1"/>
            </a:solidFill>
            <a:latin typeface="Times New Roman" pitchFamily="18" charset="0"/>
            <a:cs typeface="Times New Roman" pitchFamily="18" charset="0"/>
          </a:endParaRPr>
        </a:p>
      </dgm:t>
    </dgm:pt>
    <dgm:pt modelId="{961A2430-42FA-4A89-A05C-762F270C391C}" type="sibTrans" cxnId="{F1A979E3-4B18-4ECA-A027-8CEC36C04972}">
      <dgm:prSet/>
      <dgm:spPr/>
      <dgm:t>
        <a:bodyPr/>
        <a:lstStyle/>
        <a:p>
          <a:endParaRPr lang="ru-RU" b="1">
            <a:solidFill>
              <a:schemeClr val="tx1"/>
            </a:solidFill>
            <a:latin typeface="Times New Roman" pitchFamily="18" charset="0"/>
            <a:cs typeface="Times New Roman" pitchFamily="18" charset="0"/>
          </a:endParaRPr>
        </a:p>
      </dgm:t>
    </dgm:pt>
    <dgm:pt modelId="{EBC60F14-4CC9-468C-BE89-D41F6962F730}">
      <dgm:prSet phldrT="[Текст]"/>
      <dgm:spPr/>
      <dgm:t>
        <a:bodyPr/>
        <a:lstStyle/>
        <a:p>
          <a:r>
            <a:rPr lang="ru-RU" b="1" i="0" u="none" dirty="0" smtClean="0">
              <a:solidFill>
                <a:schemeClr val="tx1"/>
              </a:solidFill>
              <a:latin typeface="Times New Roman" pitchFamily="18" charset="0"/>
              <a:cs typeface="Times New Roman" pitchFamily="18" charset="0"/>
            </a:rPr>
            <a:t>459,9 млн.рублей</a:t>
          </a:r>
          <a:endParaRPr lang="ru-RU" b="1" dirty="0">
            <a:solidFill>
              <a:schemeClr val="tx1"/>
            </a:solidFill>
            <a:latin typeface="Times New Roman" pitchFamily="18" charset="0"/>
            <a:cs typeface="Times New Roman" pitchFamily="18" charset="0"/>
          </a:endParaRPr>
        </a:p>
      </dgm:t>
    </dgm:pt>
    <dgm:pt modelId="{D00CD173-FFC8-4F82-AA20-A61BA3CF912B}" type="parTrans" cxnId="{868518C1-286F-4E92-8769-B2044736D7B7}">
      <dgm:prSet/>
      <dgm:spPr/>
      <dgm:t>
        <a:bodyPr/>
        <a:lstStyle/>
        <a:p>
          <a:endParaRPr lang="ru-RU" b="1">
            <a:solidFill>
              <a:schemeClr val="tx1"/>
            </a:solidFill>
            <a:latin typeface="Times New Roman" pitchFamily="18" charset="0"/>
            <a:cs typeface="Times New Roman" pitchFamily="18" charset="0"/>
          </a:endParaRPr>
        </a:p>
      </dgm:t>
    </dgm:pt>
    <dgm:pt modelId="{FA0D7E2F-3764-427D-960C-E0FFD67DB996}" type="sibTrans" cxnId="{868518C1-286F-4E92-8769-B2044736D7B7}">
      <dgm:prSet/>
      <dgm:spPr/>
      <dgm:t>
        <a:bodyPr/>
        <a:lstStyle/>
        <a:p>
          <a:endParaRPr lang="ru-RU" b="1">
            <a:solidFill>
              <a:schemeClr val="tx1"/>
            </a:solidFill>
            <a:latin typeface="Times New Roman" pitchFamily="18" charset="0"/>
            <a:cs typeface="Times New Roman" pitchFamily="18" charset="0"/>
          </a:endParaRPr>
        </a:p>
      </dgm:t>
    </dgm:pt>
    <dgm:pt modelId="{EAD8804A-D859-47F5-AAA9-26E480FB6A84}">
      <dgm:prSet phldrT="[Текст]"/>
      <dgm:spPr/>
      <dgm:t>
        <a:bodyPr/>
        <a:lstStyle/>
        <a:p>
          <a:r>
            <a:rPr lang="ru-RU" b="1" dirty="0" smtClean="0">
              <a:solidFill>
                <a:schemeClr val="tx1"/>
              </a:solidFill>
              <a:latin typeface="Times New Roman" pitchFamily="18" charset="0"/>
              <a:cs typeface="Times New Roman" pitchFamily="18" charset="0"/>
            </a:rPr>
            <a:t>2020</a:t>
          </a:r>
          <a:endParaRPr lang="ru-RU" b="1" dirty="0">
            <a:solidFill>
              <a:schemeClr val="tx1"/>
            </a:solidFill>
            <a:latin typeface="Times New Roman" pitchFamily="18" charset="0"/>
            <a:cs typeface="Times New Roman" pitchFamily="18" charset="0"/>
          </a:endParaRPr>
        </a:p>
      </dgm:t>
    </dgm:pt>
    <dgm:pt modelId="{B53B5EE0-6D23-4EE4-8C4C-FC34345117E7}" type="parTrans" cxnId="{029F45D3-A614-45C6-AD4F-0C2A5AF904DA}">
      <dgm:prSet/>
      <dgm:spPr/>
      <dgm:t>
        <a:bodyPr/>
        <a:lstStyle/>
        <a:p>
          <a:endParaRPr lang="ru-RU" b="1">
            <a:solidFill>
              <a:schemeClr val="tx1"/>
            </a:solidFill>
            <a:latin typeface="Times New Roman" pitchFamily="18" charset="0"/>
            <a:cs typeface="Times New Roman" pitchFamily="18" charset="0"/>
          </a:endParaRPr>
        </a:p>
      </dgm:t>
    </dgm:pt>
    <dgm:pt modelId="{7792DEDF-380E-4AD9-8FA6-D07921C802BC}" type="sibTrans" cxnId="{029F45D3-A614-45C6-AD4F-0C2A5AF904DA}">
      <dgm:prSet/>
      <dgm:spPr/>
      <dgm:t>
        <a:bodyPr/>
        <a:lstStyle/>
        <a:p>
          <a:endParaRPr lang="ru-RU" b="1">
            <a:solidFill>
              <a:schemeClr val="tx1"/>
            </a:solidFill>
            <a:latin typeface="Times New Roman" pitchFamily="18" charset="0"/>
            <a:cs typeface="Times New Roman" pitchFamily="18" charset="0"/>
          </a:endParaRPr>
        </a:p>
      </dgm:t>
    </dgm:pt>
    <dgm:pt modelId="{8FCDDBA8-17CE-4D3A-8AD6-575501D92280}">
      <dgm:prSet phldrT="[Текст]"/>
      <dgm:spPr/>
      <dgm:t>
        <a:bodyPr/>
        <a:lstStyle/>
        <a:p>
          <a:r>
            <a:rPr lang="ru-RU" b="1" dirty="0" smtClean="0">
              <a:solidFill>
                <a:schemeClr val="tx1"/>
              </a:solidFill>
              <a:latin typeface="Times New Roman" pitchFamily="18" charset="0"/>
              <a:cs typeface="Times New Roman" pitchFamily="18" charset="0"/>
            </a:rPr>
            <a:t>711,2 млн.рублей</a:t>
          </a:r>
          <a:endParaRPr lang="ru-RU" b="1" dirty="0">
            <a:solidFill>
              <a:schemeClr val="tx1"/>
            </a:solidFill>
            <a:latin typeface="Times New Roman" pitchFamily="18" charset="0"/>
            <a:cs typeface="Times New Roman" pitchFamily="18" charset="0"/>
          </a:endParaRPr>
        </a:p>
      </dgm:t>
    </dgm:pt>
    <dgm:pt modelId="{A72A12BF-0AF8-4AA6-AB65-A581215BF13B}" type="parTrans" cxnId="{8563C067-E9B8-4175-A87A-1021C5609FEC}">
      <dgm:prSet/>
      <dgm:spPr/>
      <dgm:t>
        <a:bodyPr/>
        <a:lstStyle/>
        <a:p>
          <a:endParaRPr lang="ru-RU" b="1">
            <a:solidFill>
              <a:schemeClr val="tx1"/>
            </a:solidFill>
            <a:latin typeface="Times New Roman" pitchFamily="18" charset="0"/>
            <a:cs typeface="Times New Roman" pitchFamily="18" charset="0"/>
          </a:endParaRPr>
        </a:p>
      </dgm:t>
    </dgm:pt>
    <dgm:pt modelId="{864BB468-CB99-42DF-8165-101C083A953D}" type="sibTrans" cxnId="{8563C067-E9B8-4175-A87A-1021C5609FEC}">
      <dgm:prSet/>
      <dgm:spPr/>
      <dgm:t>
        <a:bodyPr/>
        <a:lstStyle/>
        <a:p>
          <a:endParaRPr lang="ru-RU" b="1">
            <a:solidFill>
              <a:schemeClr val="tx1"/>
            </a:solidFill>
            <a:latin typeface="Times New Roman" pitchFamily="18" charset="0"/>
            <a:cs typeface="Times New Roman" pitchFamily="18" charset="0"/>
          </a:endParaRPr>
        </a:p>
      </dgm:t>
    </dgm:pt>
    <dgm:pt modelId="{D9D0DCC3-5624-4D39-86BE-045F853B25BD}">
      <dgm:prSet phldrT="[Текст]"/>
      <dgm:spPr/>
      <dgm:t>
        <a:bodyPr/>
        <a:lstStyle/>
        <a:p>
          <a:r>
            <a:rPr lang="ru-RU" b="1" dirty="0" smtClean="0">
              <a:solidFill>
                <a:schemeClr val="tx1"/>
              </a:solidFill>
              <a:latin typeface="Times New Roman" pitchFamily="18" charset="0"/>
              <a:cs typeface="Times New Roman" pitchFamily="18" charset="0"/>
            </a:rPr>
            <a:t>2021</a:t>
          </a:r>
          <a:endParaRPr lang="ru-RU" b="1" dirty="0">
            <a:solidFill>
              <a:schemeClr val="tx1"/>
            </a:solidFill>
            <a:latin typeface="Times New Roman" pitchFamily="18" charset="0"/>
            <a:cs typeface="Times New Roman" pitchFamily="18" charset="0"/>
          </a:endParaRPr>
        </a:p>
      </dgm:t>
    </dgm:pt>
    <dgm:pt modelId="{02D285EC-D371-4C47-934E-9132FA6ED0B8}" type="parTrans" cxnId="{5DF6F02C-BC5D-4E4D-8493-062331D22FEA}">
      <dgm:prSet/>
      <dgm:spPr/>
      <dgm:t>
        <a:bodyPr/>
        <a:lstStyle/>
        <a:p>
          <a:endParaRPr lang="ru-RU" b="1">
            <a:solidFill>
              <a:schemeClr val="tx1"/>
            </a:solidFill>
            <a:latin typeface="Times New Roman" pitchFamily="18" charset="0"/>
            <a:cs typeface="Times New Roman" pitchFamily="18" charset="0"/>
          </a:endParaRPr>
        </a:p>
      </dgm:t>
    </dgm:pt>
    <dgm:pt modelId="{696E7CCC-BA3E-42A7-81FC-6720118514E1}" type="sibTrans" cxnId="{5DF6F02C-BC5D-4E4D-8493-062331D22FEA}">
      <dgm:prSet/>
      <dgm:spPr/>
      <dgm:t>
        <a:bodyPr/>
        <a:lstStyle/>
        <a:p>
          <a:endParaRPr lang="ru-RU" b="1">
            <a:solidFill>
              <a:schemeClr val="tx1"/>
            </a:solidFill>
            <a:latin typeface="Times New Roman" pitchFamily="18" charset="0"/>
            <a:cs typeface="Times New Roman" pitchFamily="18" charset="0"/>
          </a:endParaRPr>
        </a:p>
      </dgm:t>
    </dgm:pt>
    <dgm:pt modelId="{195FCA1D-C7C2-43C3-B6F8-2986F129EC9B}">
      <dgm:prSet phldrT="[Текст]"/>
      <dgm:spPr/>
      <dgm:t>
        <a:bodyPr/>
        <a:lstStyle/>
        <a:p>
          <a:r>
            <a:rPr lang="ru-RU" b="1" dirty="0" smtClean="0">
              <a:solidFill>
                <a:schemeClr val="tx1"/>
              </a:solidFill>
              <a:latin typeface="Times New Roman" pitchFamily="18" charset="0"/>
              <a:cs typeface="Times New Roman" pitchFamily="18" charset="0"/>
            </a:rPr>
            <a:t>416,7 млн.рублей</a:t>
          </a:r>
          <a:endParaRPr lang="ru-RU" b="1" dirty="0">
            <a:solidFill>
              <a:schemeClr val="tx1"/>
            </a:solidFill>
            <a:latin typeface="Times New Roman" pitchFamily="18" charset="0"/>
            <a:cs typeface="Times New Roman" pitchFamily="18" charset="0"/>
          </a:endParaRPr>
        </a:p>
      </dgm:t>
    </dgm:pt>
    <dgm:pt modelId="{0E019D5A-A1BF-420A-ABB6-20F63D1B73AD}" type="parTrans" cxnId="{A4156A3D-DC18-41DE-B41F-6F983FC7FEF9}">
      <dgm:prSet/>
      <dgm:spPr/>
      <dgm:t>
        <a:bodyPr/>
        <a:lstStyle/>
        <a:p>
          <a:endParaRPr lang="ru-RU" b="1">
            <a:solidFill>
              <a:schemeClr val="tx1"/>
            </a:solidFill>
            <a:latin typeface="Times New Roman" pitchFamily="18" charset="0"/>
            <a:cs typeface="Times New Roman" pitchFamily="18" charset="0"/>
          </a:endParaRPr>
        </a:p>
      </dgm:t>
    </dgm:pt>
    <dgm:pt modelId="{4FA88E2B-8CED-4076-87F7-F5A289AC3B02}" type="sibTrans" cxnId="{A4156A3D-DC18-41DE-B41F-6F983FC7FEF9}">
      <dgm:prSet/>
      <dgm:spPr/>
      <dgm:t>
        <a:bodyPr/>
        <a:lstStyle/>
        <a:p>
          <a:endParaRPr lang="ru-RU" b="1">
            <a:solidFill>
              <a:schemeClr val="tx1"/>
            </a:solidFill>
            <a:latin typeface="Times New Roman" pitchFamily="18" charset="0"/>
            <a:cs typeface="Times New Roman" pitchFamily="18" charset="0"/>
          </a:endParaRPr>
        </a:p>
      </dgm:t>
    </dgm:pt>
    <dgm:pt modelId="{97AA7B71-68CF-4126-9A4E-D296EDA5E19A}" type="pres">
      <dgm:prSet presAssocID="{112190C4-8EAD-469C-ABE1-905682519554}" presName="linearFlow" presStyleCnt="0">
        <dgm:presLayoutVars>
          <dgm:dir/>
          <dgm:animLvl val="lvl"/>
          <dgm:resizeHandles val="exact"/>
        </dgm:presLayoutVars>
      </dgm:prSet>
      <dgm:spPr/>
      <dgm:t>
        <a:bodyPr/>
        <a:lstStyle/>
        <a:p>
          <a:endParaRPr lang="ru-RU"/>
        </a:p>
      </dgm:t>
    </dgm:pt>
    <dgm:pt modelId="{C72A39E5-23F5-4239-903F-FF5CCE80F2FB}" type="pres">
      <dgm:prSet presAssocID="{B8B506E8-42D0-4F73-9A9C-DE3CA0B80E7B}" presName="composite" presStyleCnt="0"/>
      <dgm:spPr/>
      <dgm:t>
        <a:bodyPr/>
        <a:lstStyle/>
        <a:p>
          <a:endParaRPr lang="ru-RU"/>
        </a:p>
      </dgm:t>
    </dgm:pt>
    <dgm:pt modelId="{68D9300B-6B4B-4159-9FF9-6F8929B71959}" type="pres">
      <dgm:prSet presAssocID="{B8B506E8-42D0-4F73-9A9C-DE3CA0B80E7B}" presName="parTx" presStyleLbl="node1" presStyleIdx="0" presStyleCnt="3">
        <dgm:presLayoutVars>
          <dgm:chMax val="0"/>
          <dgm:chPref val="0"/>
          <dgm:bulletEnabled val="1"/>
        </dgm:presLayoutVars>
      </dgm:prSet>
      <dgm:spPr/>
      <dgm:t>
        <a:bodyPr/>
        <a:lstStyle/>
        <a:p>
          <a:endParaRPr lang="ru-RU"/>
        </a:p>
      </dgm:t>
    </dgm:pt>
    <dgm:pt modelId="{92D01F57-D8D9-424C-8375-234646DE2C58}" type="pres">
      <dgm:prSet presAssocID="{B8B506E8-42D0-4F73-9A9C-DE3CA0B80E7B}" presName="parSh" presStyleLbl="node1" presStyleIdx="0" presStyleCnt="3"/>
      <dgm:spPr/>
      <dgm:t>
        <a:bodyPr/>
        <a:lstStyle/>
        <a:p>
          <a:endParaRPr lang="ru-RU"/>
        </a:p>
      </dgm:t>
    </dgm:pt>
    <dgm:pt modelId="{CDB87897-61BB-4A9A-9F47-D02AA9D89940}" type="pres">
      <dgm:prSet presAssocID="{B8B506E8-42D0-4F73-9A9C-DE3CA0B80E7B}" presName="desTx" presStyleLbl="fgAcc1" presStyleIdx="0" presStyleCnt="3">
        <dgm:presLayoutVars>
          <dgm:bulletEnabled val="1"/>
        </dgm:presLayoutVars>
      </dgm:prSet>
      <dgm:spPr/>
      <dgm:t>
        <a:bodyPr/>
        <a:lstStyle/>
        <a:p>
          <a:endParaRPr lang="ru-RU"/>
        </a:p>
      </dgm:t>
    </dgm:pt>
    <dgm:pt modelId="{FFE5239B-730D-4ED6-A4C7-8220D9AA4D05}" type="pres">
      <dgm:prSet presAssocID="{961A2430-42FA-4A89-A05C-762F270C391C}" presName="sibTrans" presStyleLbl="sibTrans2D1" presStyleIdx="0" presStyleCnt="2"/>
      <dgm:spPr/>
      <dgm:t>
        <a:bodyPr/>
        <a:lstStyle/>
        <a:p>
          <a:endParaRPr lang="ru-RU"/>
        </a:p>
      </dgm:t>
    </dgm:pt>
    <dgm:pt modelId="{BECBB3E9-4D30-4F24-8DC8-A9A295055A26}" type="pres">
      <dgm:prSet presAssocID="{961A2430-42FA-4A89-A05C-762F270C391C}" presName="connTx" presStyleLbl="sibTrans2D1" presStyleIdx="0" presStyleCnt="2"/>
      <dgm:spPr/>
      <dgm:t>
        <a:bodyPr/>
        <a:lstStyle/>
        <a:p>
          <a:endParaRPr lang="ru-RU"/>
        </a:p>
      </dgm:t>
    </dgm:pt>
    <dgm:pt modelId="{6374B926-534C-4DF7-8C8D-00FA9EF30797}" type="pres">
      <dgm:prSet presAssocID="{EAD8804A-D859-47F5-AAA9-26E480FB6A84}" presName="composite" presStyleCnt="0"/>
      <dgm:spPr/>
      <dgm:t>
        <a:bodyPr/>
        <a:lstStyle/>
        <a:p>
          <a:endParaRPr lang="ru-RU"/>
        </a:p>
      </dgm:t>
    </dgm:pt>
    <dgm:pt modelId="{9B03FBAE-916D-4227-8B18-27294D0DD1C8}" type="pres">
      <dgm:prSet presAssocID="{EAD8804A-D859-47F5-AAA9-26E480FB6A84}" presName="parTx" presStyleLbl="node1" presStyleIdx="0" presStyleCnt="3">
        <dgm:presLayoutVars>
          <dgm:chMax val="0"/>
          <dgm:chPref val="0"/>
          <dgm:bulletEnabled val="1"/>
        </dgm:presLayoutVars>
      </dgm:prSet>
      <dgm:spPr/>
      <dgm:t>
        <a:bodyPr/>
        <a:lstStyle/>
        <a:p>
          <a:endParaRPr lang="ru-RU"/>
        </a:p>
      </dgm:t>
    </dgm:pt>
    <dgm:pt modelId="{9F6AD580-259C-493B-A74E-7F5C857FE5EF}" type="pres">
      <dgm:prSet presAssocID="{EAD8804A-D859-47F5-AAA9-26E480FB6A84}" presName="parSh" presStyleLbl="node1" presStyleIdx="1" presStyleCnt="3"/>
      <dgm:spPr/>
      <dgm:t>
        <a:bodyPr/>
        <a:lstStyle/>
        <a:p>
          <a:endParaRPr lang="ru-RU"/>
        </a:p>
      </dgm:t>
    </dgm:pt>
    <dgm:pt modelId="{7FAB9409-D975-49CA-8577-1ACEEA8E498D}" type="pres">
      <dgm:prSet presAssocID="{EAD8804A-D859-47F5-AAA9-26E480FB6A84}" presName="desTx" presStyleLbl="fgAcc1" presStyleIdx="1" presStyleCnt="3">
        <dgm:presLayoutVars>
          <dgm:bulletEnabled val="1"/>
        </dgm:presLayoutVars>
      </dgm:prSet>
      <dgm:spPr/>
      <dgm:t>
        <a:bodyPr/>
        <a:lstStyle/>
        <a:p>
          <a:endParaRPr lang="ru-RU"/>
        </a:p>
      </dgm:t>
    </dgm:pt>
    <dgm:pt modelId="{75152237-0B25-4112-A7C3-20502F974846}" type="pres">
      <dgm:prSet presAssocID="{7792DEDF-380E-4AD9-8FA6-D07921C802BC}" presName="sibTrans" presStyleLbl="sibTrans2D1" presStyleIdx="1" presStyleCnt="2"/>
      <dgm:spPr/>
      <dgm:t>
        <a:bodyPr/>
        <a:lstStyle/>
        <a:p>
          <a:endParaRPr lang="ru-RU"/>
        </a:p>
      </dgm:t>
    </dgm:pt>
    <dgm:pt modelId="{57C71A26-0267-44F9-9521-0D1BA506CC4E}" type="pres">
      <dgm:prSet presAssocID="{7792DEDF-380E-4AD9-8FA6-D07921C802BC}" presName="connTx" presStyleLbl="sibTrans2D1" presStyleIdx="1" presStyleCnt="2"/>
      <dgm:spPr/>
      <dgm:t>
        <a:bodyPr/>
        <a:lstStyle/>
        <a:p>
          <a:endParaRPr lang="ru-RU"/>
        </a:p>
      </dgm:t>
    </dgm:pt>
    <dgm:pt modelId="{B21F5CA8-ED9C-4B5E-AB62-D57F18CFACBF}" type="pres">
      <dgm:prSet presAssocID="{D9D0DCC3-5624-4D39-86BE-045F853B25BD}" presName="composite" presStyleCnt="0"/>
      <dgm:spPr/>
      <dgm:t>
        <a:bodyPr/>
        <a:lstStyle/>
        <a:p>
          <a:endParaRPr lang="ru-RU"/>
        </a:p>
      </dgm:t>
    </dgm:pt>
    <dgm:pt modelId="{32CC978C-D55A-40D0-88EC-A8142EAF685D}" type="pres">
      <dgm:prSet presAssocID="{D9D0DCC3-5624-4D39-86BE-045F853B25BD}" presName="parTx" presStyleLbl="node1" presStyleIdx="1" presStyleCnt="3">
        <dgm:presLayoutVars>
          <dgm:chMax val="0"/>
          <dgm:chPref val="0"/>
          <dgm:bulletEnabled val="1"/>
        </dgm:presLayoutVars>
      </dgm:prSet>
      <dgm:spPr/>
      <dgm:t>
        <a:bodyPr/>
        <a:lstStyle/>
        <a:p>
          <a:endParaRPr lang="ru-RU"/>
        </a:p>
      </dgm:t>
    </dgm:pt>
    <dgm:pt modelId="{19EA85C9-D3D5-4CC2-8FCF-8F0A6C4335AD}" type="pres">
      <dgm:prSet presAssocID="{D9D0DCC3-5624-4D39-86BE-045F853B25BD}" presName="parSh" presStyleLbl="node1" presStyleIdx="2" presStyleCnt="3"/>
      <dgm:spPr/>
      <dgm:t>
        <a:bodyPr/>
        <a:lstStyle/>
        <a:p>
          <a:endParaRPr lang="ru-RU"/>
        </a:p>
      </dgm:t>
    </dgm:pt>
    <dgm:pt modelId="{046CC4C6-496F-4143-B77B-C3F88D7F393A}" type="pres">
      <dgm:prSet presAssocID="{D9D0DCC3-5624-4D39-86BE-045F853B25BD}" presName="desTx" presStyleLbl="fgAcc1" presStyleIdx="2" presStyleCnt="3">
        <dgm:presLayoutVars>
          <dgm:bulletEnabled val="1"/>
        </dgm:presLayoutVars>
      </dgm:prSet>
      <dgm:spPr/>
      <dgm:t>
        <a:bodyPr/>
        <a:lstStyle/>
        <a:p>
          <a:endParaRPr lang="ru-RU"/>
        </a:p>
      </dgm:t>
    </dgm:pt>
  </dgm:ptLst>
  <dgm:cxnLst>
    <dgm:cxn modelId="{CB0E86A4-7F50-4CA8-8164-D73A8FD489BC}" type="presOf" srcId="{7792DEDF-380E-4AD9-8FA6-D07921C802BC}" destId="{75152237-0B25-4112-A7C3-20502F974846}" srcOrd="0" destOrd="0" presId="urn:microsoft.com/office/officeart/2005/8/layout/process3"/>
    <dgm:cxn modelId="{DC232CFA-F1E3-4D47-81B9-895A94C64058}" type="presOf" srcId="{EBC60F14-4CC9-468C-BE89-D41F6962F730}" destId="{CDB87897-61BB-4A9A-9F47-D02AA9D89940}" srcOrd="0" destOrd="0" presId="urn:microsoft.com/office/officeart/2005/8/layout/process3"/>
    <dgm:cxn modelId="{5B395403-2162-4560-A876-135464B100A6}" type="presOf" srcId="{D9D0DCC3-5624-4D39-86BE-045F853B25BD}" destId="{32CC978C-D55A-40D0-88EC-A8142EAF685D}" srcOrd="0" destOrd="0" presId="urn:microsoft.com/office/officeart/2005/8/layout/process3"/>
    <dgm:cxn modelId="{DCAF4306-6F35-4CA2-BEDA-C5361A7BAAA4}" type="presOf" srcId="{961A2430-42FA-4A89-A05C-762F270C391C}" destId="{FFE5239B-730D-4ED6-A4C7-8220D9AA4D05}" srcOrd="0" destOrd="0" presId="urn:microsoft.com/office/officeart/2005/8/layout/process3"/>
    <dgm:cxn modelId="{868518C1-286F-4E92-8769-B2044736D7B7}" srcId="{B8B506E8-42D0-4F73-9A9C-DE3CA0B80E7B}" destId="{EBC60F14-4CC9-468C-BE89-D41F6962F730}" srcOrd="0" destOrd="0" parTransId="{D00CD173-FFC8-4F82-AA20-A61BA3CF912B}" sibTransId="{FA0D7E2F-3764-427D-960C-E0FFD67DB996}"/>
    <dgm:cxn modelId="{22279688-FD02-4DAE-A268-88BE2B4EA337}" type="presOf" srcId="{B8B506E8-42D0-4F73-9A9C-DE3CA0B80E7B}" destId="{68D9300B-6B4B-4159-9FF9-6F8929B71959}" srcOrd="0" destOrd="0" presId="urn:microsoft.com/office/officeart/2005/8/layout/process3"/>
    <dgm:cxn modelId="{68299256-0249-429D-BB01-559B79C3CD59}" type="presOf" srcId="{D9D0DCC3-5624-4D39-86BE-045F853B25BD}" destId="{19EA85C9-D3D5-4CC2-8FCF-8F0A6C4335AD}" srcOrd="1" destOrd="0" presId="urn:microsoft.com/office/officeart/2005/8/layout/process3"/>
    <dgm:cxn modelId="{F1A979E3-4B18-4ECA-A027-8CEC36C04972}" srcId="{112190C4-8EAD-469C-ABE1-905682519554}" destId="{B8B506E8-42D0-4F73-9A9C-DE3CA0B80E7B}" srcOrd="0" destOrd="0" parTransId="{C2675312-3796-470E-96E2-4389220854DD}" sibTransId="{961A2430-42FA-4A89-A05C-762F270C391C}"/>
    <dgm:cxn modelId="{9B24AF63-10AB-47B1-A1CA-64C0602C5135}" type="presOf" srcId="{195FCA1D-C7C2-43C3-B6F8-2986F129EC9B}" destId="{046CC4C6-496F-4143-B77B-C3F88D7F393A}" srcOrd="0" destOrd="0" presId="urn:microsoft.com/office/officeart/2005/8/layout/process3"/>
    <dgm:cxn modelId="{93DB0736-047C-402A-94FC-3039E4D38157}" type="presOf" srcId="{7792DEDF-380E-4AD9-8FA6-D07921C802BC}" destId="{57C71A26-0267-44F9-9521-0D1BA506CC4E}" srcOrd="1" destOrd="0" presId="urn:microsoft.com/office/officeart/2005/8/layout/process3"/>
    <dgm:cxn modelId="{9F689D92-59D9-448D-9D38-EF83B7AAD1AB}" type="presOf" srcId="{EAD8804A-D859-47F5-AAA9-26E480FB6A84}" destId="{9F6AD580-259C-493B-A74E-7F5C857FE5EF}" srcOrd="1" destOrd="0" presId="urn:microsoft.com/office/officeart/2005/8/layout/process3"/>
    <dgm:cxn modelId="{029F45D3-A614-45C6-AD4F-0C2A5AF904DA}" srcId="{112190C4-8EAD-469C-ABE1-905682519554}" destId="{EAD8804A-D859-47F5-AAA9-26E480FB6A84}" srcOrd="1" destOrd="0" parTransId="{B53B5EE0-6D23-4EE4-8C4C-FC34345117E7}" sibTransId="{7792DEDF-380E-4AD9-8FA6-D07921C802BC}"/>
    <dgm:cxn modelId="{A4156A3D-DC18-41DE-B41F-6F983FC7FEF9}" srcId="{D9D0DCC3-5624-4D39-86BE-045F853B25BD}" destId="{195FCA1D-C7C2-43C3-B6F8-2986F129EC9B}" srcOrd="0" destOrd="0" parTransId="{0E019D5A-A1BF-420A-ABB6-20F63D1B73AD}" sibTransId="{4FA88E2B-8CED-4076-87F7-F5A289AC3B02}"/>
    <dgm:cxn modelId="{B5C223B0-21C8-45DA-8C46-E63A54BF684C}" type="presOf" srcId="{B8B506E8-42D0-4F73-9A9C-DE3CA0B80E7B}" destId="{92D01F57-D8D9-424C-8375-234646DE2C58}" srcOrd="1" destOrd="0" presId="urn:microsoft.com/office/officeart/2005/8/layout/process3"/>
    <dgm:cxn modelId="{6941DAA4-52A2-4B89-AF6E-E590C25D1571}" type="presOf" srcId="{EAD8804A-D859-47F5-AAA9-26E480FB6A84}" destId="{9B03FBAE-916D-4227-8B18-27294D0DD1C8}" srcOrd="0" destOrd="0" presId="urn:microsoft.com/office/officeart/2005/8/layout/process3"/>
    <dgm:cxn modelId="{8563C067-E9B8-4175-A87A-1021C5609FEC}" srcId="{EAD8804A-D859-47F5-AAA9-26E480FB6A84}" destId="{8FCDDBA8-17CE-4D3A-8AD6-575501D92280}" srcOrd="0" destOrd="0" parTransId="{A72A12BF-0AF8-4AA6-AB65-A581215BF13B}" sibTransId="{864BB468-CB99-42DF-8165-101C083A953D}"/>
    <dgm:cxn modelId="{58F3A352-FE18-4F66-A607-997846D2DE17}" type="presOf" srcId="{112190C4-8EAD-469C-ABE1-905682519554}" destId="{97AA7B71-68CF-4126-9A4E-D296EDA5E19A}" srcOrd="0" destOrd="0" presId="urn:microsoft.com/office/officeart/2005/8/layout/process3"/>
    <dgm:cxn modelId="{069D07C8-47D8-4CFF-8E41-CE36432BAFD5}" type="presOf" srcId="{8FCDDBA8-17CE-4D3A-8AD6-575501D92280}" destId="{7FAB9409-D975-49CA-8577-1ACEEA8E498D}" srcOrd="0" destOrd="0" presId="urn:microsoft.com/office/officeart/2005/8/layout/process3"/>
    <dgm:cxn modelId="{5DF6F02C-BC5D-4E4D-8493-062331D22FEA}" srcId="{112190C4-8EAD-469C-ABE1-905682519554}" destId="{D9D0DCC3-5624-4D39-86BE-045F853B25BD}" srcOrd="2" destOrd="0" parTransId="{02D285EC-D371-4C47-934E-9132FA6ED0B8}" sibTransId="{696E7CCC-BA3E-42A7-81FC-6720118514E1}"/>
    <dgm:cxn modelId="{C169EDEC-171E-4415-9EBA-35B37CD82823}" type="presOf" srcId="{961A2430-42FA-4A89-A05C-762F270C391C}" destId="{BECBB3E9-4D30-4F24-8DC8-A9A295055A26}" srcOrd="1" destOrd="0" presId="urn:microsoft.com/office/officeart/2005/8/layout/process3"/>
    <dgm:cxn modelId="{35FAB297-0061-4FDB-94B5-2187EF9C6473}" type="presParOf" srcId="{97AA7B71-68CF-4126-9A4E-D296EDA5E19A}" destId="{C72A39E5-23F5-4239-903F-FF5CCE80F2FB}" srcOrd="0" destOrd="0" presId="urn:microsoft.com/office/officeart/2005/8/layout/process3"/>
    <dgm:cxn modelId="{E69051E6-82C2-44DE-9234-2D878CD037AF}" type="presParOf" srcId="{C72A39E5-23F5-4239-903F-FF5CCE80F2FB}" destId="{68D9300B-6B4B-4159-9FF9-6F8929B71959}" srcOrd="0" destOrd="0" presId="urn:microsoft.com/office/officeart/2005/8/layout/process3"/>
    <dgm:cxn modelId="{8624FD62-D2B2-4207-9F31-18657A9A0533}" type="presParOf" srcId="{C72A39E5-23F5-4239-903F-FF5CCE80F2FB}" destId="{92D01F57-D8D9-424C-8375-234646DE2C58}" srcOrd="1" destOrd="0" presId="urn:microsoft.com/office/officeart/2005/8/layout/process3"/>
    <dgm:cxn modelId="{CF0DEA69-629F-4D56-853C-23B75E8220F8}" type="presParOf" srcId="{C72A39E5-23F5-4239-903F-FF5CCE80F2FB}" destId="{CDB87897-61BB-4A9A-9F47-D02AA9D89940}" srcOrd="2" destOrd="0" presId="urn:microsoft.com/office/officeart/2005/8/layout/process3"/>
    <dgm:cxn modelId="{2C52B813-0002-411B-9866-A74EE3895D8F}" type="presParOf" srcId="{97AA7B71-68CF-4126-9A4E-D296EDA5E19A}" destId="{FFE5239B-730D-4ED6-A4C7-8220D9AA4D05}" srcOrd="1" destOrd="0" presId="urn:microsoft.com/office/officeart/2005/8/layout/process3"/>
    <dgm:cxn modelId="{0161CEBD-6D88-4477-A551-F12D9A7DCB6A}" type="presParOf" srcId="{FFE5239B-730D-4ED6-A4C7-8220D9AA4D05}" destId="{BECBB3E9-4D30-4F24-8DC8-A9A295055A26}" srcOrd="0" destOrd="0" presId="urn:microsoft.com/office/officeart/2005/8/layout/process3"/>
    <dgm:cxn modelId="{F944E209-CF3F-422F-BA0E-B9D93B8FEAC8}" type="presParOf" srcId="{97AA7B71-68CF-4126-9A4E-D296EDA5E19A}" destId="{6374B926-534C-4DF7-8C8D-00FA9EF30797}" srcOrd="2" destOrd="0" presId="urn:microsoft.com/office/officeart/2005/8/layout/process3"/>
    <dgm:cxn modelId="{14C3BF5A-2701-4681-9115-0C1D7175BF86}" type="presParOf" srcId="{6374B926-534C-4DF7-8C8D-00FA9EF30797}" destId="{9B03FBAE-916D-4227-8B18-27294D0DD1C8}" srcOrd="0" destOrd="0" presId="urn:microsoft.com/office/officeart/2005/8/layout/process3"/>
    <dgm:cxn modelId="{F7C9518C-487C-4689-868A-0323D578B6D9}" type="presParOf" srcId="{6374B926-534C-4DF7-8C8D-00FA9EF30797}" destId="{9F6AD580-259C-493B-A74E-7F5C857FE5EF}" srcOrd="1" destOrd="0" presId="urn:microsoft.com/office/officeart/2005/8/layout/process3"/>
    <dgm:cxn modelId="{80A69F90-3C5E-46A2-B18F-12B5FA0A5885}" type="presParOf" srcId="{6374B926-534C-4DF7-8C8D-00FA9EF30797}" destId="{7FAB9409-D975-49CA-8577-1ACEEA8E498D}" srcOrd="2" destOrd="0" presId="urn:microsoft.com/office/officeart/2005/8/layout/process3"/>
    <dgm:cxn modelId="{DBFCA12E-EF71-4BBB-AD0A-B7F29AD2BAE6}" type="presParOf" srcId="{97AA7B71-68CF-4126-9A4E-D296EDA5E19A}" destId="{75152237-0B25-4112-A7C3-20502F974846}" srcOrd="3" destOrd="0" presId="urn:microsoft.com/office/officeart/2005/8/layout/process3"/>
    <dgm:cxn modelId="{C6583E5A-50FF-49EE-A25A-E813FB65B5A3}" type="presParOf" srcId="{75152237-0B25-4112-A7C3-20502F974846}" destId="{57C71A26-0267-44F9-9521-0D1BA506CC4E}" srcOrd="0" destOrd="0" presId="urn:microsoft.com/office/officeart/2005/8/layout/process3"/>
    <dgm:cxn modelId="{0A969F23-14D2-4B4E-91DE-7F26530D3812}" type="presParOf" srcId="{97AA7B71-68CF-4126-9A4E-D296EDA5E19A}" destId="{B21F5CA8-ED9C-4B5E-AB62-D57F18CFACBF}" srcOrd="4" destOrd="0" presId="urn:microsoft.com/office/officeart/2005/8/layout/process3"/>
    <dgm:cxn modelId="{DBC44F8A-D71F-4DC7-B7C3-DA8C4AA097F8}" type="presParOf" srcId="{B21F5CA8-ED9C-4B5E-AB62-D57F18CFACBF}" destId="{32CC978C-D55A-40D0-88EC-A8142EAF685D}" srcOrd="0" destOrd="0" presId="urn:microsoft.com/office/officeart/2005/8/layout/process3"/>
    <dgm:cxn modelId="{94595293-C315-4B48-8931-BC09C6F9EB8A}" type="presParOf" srcId="{B21F5CA8-ED9C-4B5E-AB62-D57F18CFACBF}" destId="{19EA85C9-D3D5-4CC2-8FCF-8F0A6C4335AD}" srcOrd="1" destOrd="0" presId="urn:microsoft.com/office/officeart/2005/8/layout/process3"/>
    <dgm:cxn modelId="{153C0D36-9A62-4B1A-B21D-1EE5C68A8F3E}" type="presParOf" srcId="{B21F5CA8-ED9C-4B5E-AB62-D57F18CFACBF}" destId="{046CC4C6-496F-4143-B77B-C3F88D7F393A}" srcOrd="2" destOrd="0" presId="urn:microsoft.com/office/officeart/2005/8/layout/process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0484BA55-E0E2-4FA0-8A69-285DC437EE4F}" type="doc">
      <dgm:prSet loTypeId="urn:microsoft.com/office/officeart/2005/8/layout/arrow2" loCatId="process" qsTypeId="urn:microsoft.com/office/officeart/2005/8/quickstyle/simple1" qsCatId="simple" csTypeId="urn:microsoft.com/office/officeart/2005/8/colors/accent1_2" csCatId="accent1" phldr="1"/>
      <dgm:spPr/>
      <dgm:t>
        <a:bodyPr/>
        <a:lstStyle/>
        <a:p>
          <a:endParaRPr lang="ru-RU"/>
        </a:p>
      </dgm:t>
    </dgm:pt>
    <dgm:pt modelId="{6C1F253D-98A4-4B15-9789-EF03908E60F2}">
      <dgm:prSet phldrT="[Текст]" custT="1"/>
      <dgm:spPr/>
      <dgm:t>
        <a:bodyPr/>
        <a:lstStyle/>
        <a:p>
          <a:r>
            <a:rPr lang="ru-RU" sz="1050" dirty="0" smtClean="0">
              <a:latin typeface="Times New Roman" pitchFamily="18" charset="0"/>
              <a:cs typeface="Times New Roman" pitchFamily="18" charset="0"/>
            </a:rPr>
            <a:t>Развитие системы оказания первичной медико-санитарной помощи</a:t>
          </a:r>
          <a:endParaRPr lang="ru-RU" sz="1050" dirty="0"/>
        </a:p>
      </dgm:t>
    </dgm:pt>
    <dgm:pt modelId="{55773F1C-0486-4E92-8FC0-73A00C4A86E8}" type="parTrans" cxnId="{EC8E6AD3-9067-4A43-BC1C-89956333217C}">
      <dgm:prSet/>
      <dgm:spPr/>
      <dgm:t>
        <a:bodyPr/>
        <a:lstStyle/>
        <a:p>
          <a:endParaRPr lang="ru-RU" sz="1050"/>
        </a:p>
      </dgm:t>
    </dgm:pt>
    <dgm:pt modelId="{760B546F-D069-4D2A-87AB-9657EFAFED6C}" type="sibTrans" cxnId="{EC8E6AD3-9067-4A43-BC1C-89956333217C}">
      <dgm:prSet/>
      <dgm:spPr/>
      <dgm:t>
        <a:bodyPr/>
        <a:lstStyle/>
        <a:p>
          <a:endParaRPr lang="ru-RU" sz="1050"/>
        </a:p>
      </dgm:t>
    </dgm:pt>
    <dgm:pt modelId="{FF760171-9CDF-4B8E-AF5B-4002883F58F2}">
      <dgm:prSet phldrT="[Текст]" custT="1"/>
      <dgm:spPr/>
      <dgm:t>
        <a:bodyPr/>
        <a:lstStyle/>
        <a:p>
          <a:r>
            <a:rPr lang="ru-RU" sz="1050" dirty="0" smtClean="0">
              <a:latin typeface="Times New Roman" pitchFamily="18" charset="0"/>
              <a:cs typeface="Times New Roman" pitchFamily="18" charset="0"/>
            </a:rPr>
            <a:t>Борьба с онкологическими заболеваниями</a:t>
          </a:r>
          <a:endParaRPr lang="ru-RU" sz="1050" dirty="0"/>
        </a:p>
      </dgm:t>
    </dgm:pt>
    <dgm:pt modelId="{0303ADC9-50E9-4FAC-8919-4E6492F35FDB}" type="parTrans" cxnId="{EE15D854-3151-4C33-A15E-F9FD97F02BEF}">
      <dgm:prSet/>
      <dgm:spPr/>
      <dgm:t>
        <a:bodyPr/>
        <a:lstStyle/>
        <a:p>
          <a:endParaRPr lang="ru-RU" sz="1050"/>
        </a:p>
      </dgm:t>
    </dgm:pt>
    <dgm:pt modelId="{9C8E55BF-EDBE-4031-952B-CBFA3AF29951}" type="sibTrans" cxnId="{EE15D854-3151-4C33-A15E-F9FD97F02BEF}">
      <dgm:prSet/>
      <dgm:spPr/>
      <dgm:t>
        <a:bodyPr/>
        <a:lstStyle/>
        <a:p>
          <a:endParaRPr lang="ru-RU" sz="1050"/>
        </a:p>
      </dgm:t>
    </dgm:pt>
    <dgm:pt modelId="{090BC725-1C91-4FC9-9B21-3DC5B71764DD}">
      <dgm:prSet custT="1"/>
      <dgm:spPr/>
      <dgm:t>
        <a:bodyPr/>
        <a:lstStyle/>
        <a:p>
          <a:r>
            <a:rPr lang="ru-RU" sz="1050" dirty="0" smtClean="0">
              <a:latin typeface="Times New Roman" pitchFamily="18" charset="0"/>
              <a:cs typeface="Times New Roman" pitchFamily="18" charset="0"/>
            </a:rPr>
            <a:t>Создание единого цифрового контура в здравоохранении на основе единой государственной информационной системы здравоохранения (ЕГИСЗ)</a:t>
          </a:r>
          <a:endParaRPr lang="ru-RU" sz="1050" dirty="0"/>
        </a:p>
      </dgm:t>
    </dgm:pt>
    <dgm:pt modelId="{E7443E82-EA6E-483F-BC51-F3FA4FA619F2}" type="parTrans" cxnId="{CF0DC38B-CAD4-4A42-9ED7-D515F4059D66}">
      <dgm:prSet/>
      <dgm:spPr/>
      <dgm:t>
        <a:bodyPr/>
        <a:lstStyle/>
        <a:p>
          <a:endParaRPr lang="ru-RU" sz="1050"/>
        </a:p>
      </dgm:t>
    </dgm:pt>
    <dgm:pt modelId="{3EF73B77-8B58-47AD-A3EC-5C70373305C8}" type="sibTrans" cxnId="{CF0DC38B-CAD4-4A42-9ED7-D515F4059D66}">
      <dgm:prSet/>
      <dgm:spPr/>
      <dgm:t>
        <a:bodyPr/>
        <a:lstStyle/>
        <a:p>
          <a:endParaRPr lang="ru-RU" sz="1050"/>
        </a:p>
      </dgm:t>
    </dgm:pt>
    <dgm:pt modelId="{3A87EEB0-8DFF-4F93-B829-483D3DEE9A6D}">
      <dgm:prSet phldrT="[Текст]" custT="1"/>
      <dgm:spPr/>
      <dgm:t>
        <a:bodyPr/>
        <a:lstStyle/>
        <a:p>
          <a:r>
            <a:rPr lang="ru-RU" sz="1050" dirty="0" smtClean="0">
              <a:latin typeface="Times New Roman" pitchFamily="18" charset="0"/>
              <a:cs typeface="Times New Roman" pitchFamily="18" charset="0"/>
            </a:rPr>
            <a:t>Развитие детского здравоохранения, включая создание современной инфраструктуры оказания медицинской помощи детям</a:t>
          </a:r>
          <a:endParaRPr lang="ru-RU" sz="1050" dirty="0"/>
        </a:p>
      </dgm:t>
    </dgm:pt>
    <dgm:pt modelId="{C8B6064B-8A14-4BF3-9577-0B5016EF104B}" type="parTrans" cxnId="{A0C296F8-9970-4D01-A8BD-FD62CC3E59A4}">
      <dgm:prSet/>
      <dgm:spPr/>
      <dgm:t>
        <a:bodyPr/>
        <a:lstStyle/>
        <a:p>
          <a:endParaRPr lang="ru-RU" sz="1050"/>
        </a:p>
      </dgm:t>
    </dgm:pt>
    <dgm:pt modelId="{9CD6B133-0DE1-4808-A5AE-314B9F28768E}" type="sibTrans" cxnId="{A0C296F8-9970-4D01-A8BD-FD62CC3E59A4}">
      <dgm:prSet/>
      <dgm:spPr/>
      <dgm:t>
        <a:bodyPr/>
        <a:lstStyle/>
        <a:p>
          <a:endParaRPr lang="ru-RU" sz="1050"/>
        </a:p>
      </dgm:t>
    </dgm:pt>
    <dgm:pt modelId="{E619CDC9-CBA0-4850-9B7C-160120B3B1D5}">
      <dgm:prSet phldrT="[Текст]" custT="1"/>
      <dgm:spPr/>
      <dgm:t>
        <a:bodyPr/>
        <a:lstStyle/>
        <a:p>
          <a:r>
            <a:rPr lang="ru-RU" sz="1050" dirty="0" smtClean="0">
              <a:latin typeface="Times New Roman" pitchFamily="18" charset="0"/>
              <a:cs typeface="Times New Roman" pitchFamily="18" charset="0"/>
            </a:rPr>
            <a:t>Борьба с </a:t>
          </a:r>
          <a:r>
            <a:rPr lang="ru-RU" sz="1050" dirty="0" err="1" smtClean="0">
              <a:latin typeface="Times New Roman" pitchFamily="18" charset="0"/>
              <a:cs typeface="Times New Roman" pitchFamily="18" charset="0"/>
            </a:rPr>
            <a:t>сердечно-сосудистыми</a:t>
          </a:r>
          <a:r>
            <a:rPr lang="ru-RU" sz="1050" dirty="0" smtClean="0">
              <a:latin typeface="Times New Roman" pitchFamily="18" charset="0"/>
              <a:cs typeface="Times New Roman" pitchFamily="18" charset="0"/>
            </a:rPr>
            <a:t> заболеваниями</a:t>
          </a:r>
          <a:endParaRPr lang="ru-RU" sz="1050" dirty="0"/>
        </a:p>
      </dgm:t>
    </dgm:pt>
    <dgm:pt modelId="{8BFE3DDB-0877-4B0B-B0E5-6F3FAD928763}" type="parTrans" cxnId="{8DE0D401-BB82-4825-A309-C2A15BF45ED5}">
      <dgm:prSet/>
      <dgm:spPr/>
      <dgm:t>
        <a:bodyPr/>
        <a:lstStyle/>
        <a:p>
          <a:endParaRPr lang="ru-RU" sz="1050"/>
        </a:p>
      </dgm:t>
    </dgm:pt>
    <dgm:pt modelId="{6846711D-4B3A-43A9-93D5-DC8FBA39A470}" type="sibTrans" cxnId="{8DE0D401-BB82-4825-A309-C2A15BF45ED5}">
      <dgm:prSet/>
      <dgm:spPr/>
      <dgm:t>
        <a:bodyPr/>
        <a:lstStyle/>
        <a:p>
          <a:endParaRPr lang="ru-RU" sz="1050"/>
        </a:p>
      </dgm:t>
    </dgm:pt>
    <dgm:pt modelId="{358A064B-F91B-4CA7-80C3-E50BDDF1B716}" type="pres">
      <dgm:prSet presAssocID="{0484BA55-E0E2-4FA0-8A69-285DC437EE4F}" presName="arrowDiagram" presStyleCnt="0">
        <dgm:presLayoutVars>
          <dgm:chMax val="5"/>
          <dgm:dir/>
          <dgm:resizeHandles val="exact"/>
        </dgm:presLayoutVars>
      </dgm:prSet>
      <dgm:spPr/>
      <dgm:t>
        <a:bodyPr/>
        <a:lstStyle/>
        <a:p>
          <a:endParaRPr lang="ru-RU"/>
        </a:p>
      </dgm:t>
    </dgm:pt>
    <dgm:pt modelId="{D7CB7C6C-1D6B-4CFF-B3BB-8F99642D6ED3}" type="pres">
      <dgm:prSet presAssocID="{0484BA55-E0E2-4FA0-8A69-285DC437EE4F}" presName="arrow" presStyleLbl="bgShp" presStyleIdx="0" presStyleCnt="1" custLinFactNeighborX="9450" custLinFactNeighborY="-1443"/>
      <dgm:spPr>
        <a:scene3d>
          <a:camera prst="orthographicFront"/>
          <a:lightRig rig="threePt" dir="t"/>
        </a:scene3d>
        <a:sp3d>
          <a:bevelT/>
        </a:sp3d>
      </dgm:spPr>
      <dgm:t>
        <a:bodyPr/>
        <a:lstStyle/>
        <a:p>
          <a:endParaRPr lang="ru-RU"/>
        </a:p>
      </dgm:t>
    </dgm:pt>
    <dgm:pt modelId="{A86FEC84-C347-4A9C-86DC-F3BE672B2E48}" type="pres">
      <dgm:prSet presAssocID="{0484BA55-E0E2-4FA0-8A69-285DC437EE4F}" presName="arrowDiagram5" presStyleCnt="0"/>
      <dgm:spPr/>
    </dgm:pt>
    <dgm:pt modelId="{BEC225B0-DC68-4692-A40E-A1617BF53044}" type="pres">
      <dgm:prSet presAssocID="{6C1F253D-98A4-4B15-9789-EF03908E60F2}" presName="bullet5a" presStyleLbl="node1" presStyleIdx="0" presStyleCnt="5"/>
      <dgm:spPr>
        <a:scene3d>
          <a:camera prst="orthographicFront"/>
          <a:lightRig rig="threePt" dir="t"/>
        </a:scene3d>
        <a:sp3d>
          <a:bevelT/>
        </a:sp3d>
      </dgm:spPr>
      <dgm:t>
        <a:bodyPr/>
        <a:lstStyle/>
        <a:p>
          <a:endParaRPr lang="ru-RU"/>
        </a:p>
      </dgm:t>
    </dgm:pt>
    <dgm:pt modelId="{15F40099-216E-4902-BF1C-A8DB951848D5}" type="pres">
      <dgm:prSet presAssocID="{6C1F253D-98A4-4B15-9789-EF03908E60F2}" presName="textBox5a" presStyleLbl="revTx" presStyleIdx="0" presStyleCnt="5" custLinFactNeighborX="14439" custLinFactNeighborY="-739">
        <dgm:presLayoutVars>
          <dgm:bulletEnabled val="1"/>
        </dgm:presLayoutVars>
      </dgm:prSet>
      <dgm:spPr/>
      <dgm:t>
        <a:bodyPr/>
        <a:lstStyle/>
        <a:p>
          <a:endParaRPr lang="ru-RU"/>
        </a:p>
      </dgm:t>
    </dgm:pt>
    <dgm:pt modelId="{4F9B9B18-3A55-4A04-9379-72765D860603}" type="pres">
      <dgm:prSet presAssocID="{E619CDC9-CBA0-4850-9B7C-160120B3B1D5}" presName="bullet5b" presStyleLbl="node1" presStyleIdx="1" presStyleCnt="5"/>
      <dgm:spPr>
        <a:scene3d>
          <a:camera prst="orthographicFront"/>
          <a:lightRig rig="threePt" dir="t"/>
        </a:scene3d>
        <a:sp3d>
          <a:bevelT/>
        </a:sp3d>
      </dgm:spPr>
      <dgm:t>
        <a:bodyPr/>
        <a:lstStyle/>
        <a:p>
          <a:endParaRPr lang="ru-RU"/>
        </a:p>
      </dgm:t>
    </dgm:pt>
    <dgm:pt modelId="{26AF4567-D78D-4A25-AAE3-5F0BD8C2947C}" type="pres">
      <dgm:prSet presAssocID="{E619CDC9-CBA0-4850-9B7C-160120B3B1D5}" presName="textBox5b" presStyleLbl="revTx" presStyleIdx="1" presStyleCnt="5" custLinFactNeighborX="19575" custLinFactNeighborY="5972">
        <dgm:presLayoutVars>
          <dgm:bulletEnabled val="1"/>
        </dgm:presLayoutVars>
      </dgm:prSet>
      <dgm:spPr/>
      <dgm:t>
        <a:bodyPr/>
        <a:lstStyle/>
        <a:p>
          <a:endParaRPr lang="ru-RU"/>
        </a:p>
      </dgm:t>
    </dgm:pt>
    <dgm:pt modelId="{52EB736F-9328-4F4D-8ADD-094EB4400483}" type="pres">
      <dgm:prSet presAssocID="{FF760171-9CDF-4B8E-AF5B-4002883F58F2}" presName="bullet5c" presStyleLbl="node1" presStyleIdx="2" presStyleCnt="5"/>
      <dgm:spPr>
        <a:scene3d>
          <a:camera prst="orthographicFront"/>
          <a:lightRig rig="threePt" dir="t"/>
        </a:scene3d>
        <a:sp3d>
          <a:bevelT/>
        </a:sp3d>
      </dgm:spPr>
      <dgm:t>
        <a:bodyPr/>
        <a:lstStyle/>
        <a:p>
          <a:endParaRPr lang="ru-RU"/>
        </a:p>
      </dgm:t>
    </dgm:pt>
    <dgm:pt modelId="{B8B61E4D-88DC-45DD-98C9-1D04C605B4DE}" type="pres">
      <dgm:prSet presAssocID="{FF760171-9CDF-4B8E-AF5B-4002883F58F2}" presName="textBox5c" presStyleLbl="revTx" presStyleIdx="2" presStyleCnt="5" custLinFactNeighborX="-506" custLinFactNeighborY="9317">
        <dgm:presLayoutVars>
          <dgm:bulletEnabled val="1"/>
        </dgm:presLayoutVars>
      </dgm:prSet>
      <dgm:spPr/>
      <dgm:t>
        <a:bodyPr/>
        <a:lstStyle/>
        <a:p>
          <a:endParaRPr lang="ru-RU"/>
        </a:p>
      </dgm:t>
    </dgm:pt>
    <dgm:pt modelId="{D47E8654-20A5-4146-8488-E9F446AE3C1D}" type="pres">
      <dgm:prSet presAssocID="{3A87EEB0-8DFF-4F93-B829-483D3DEE9A6D}" presName="bullet5d" presStyleLbl="node1" presStyleIdx="3" presStyleCnt="5"/>
      <dgm:spPr>
        <a:scene3d>
          <a:camera prst="orthographicFront"/>
          <a:lightRig rig="threePt" dir="t"/>
        </a:scene3d>
        <a:sp3d>
          <a:bevelT/>
        </a:sp3d>
      </dgm:spPr>
      <dgm:t>
        <a:bodyPr/>
        <a:lstStyle/>
        <a:p>
          <a:endParaRPr lang="ru-RU"/>
        </a:p>
      </dgm:t>
    </dgm:pt>
    <dgm:pt modelId="{F4115A8D-481C-4542-B28F-C968E0C936A1}" type="pres">
      <dgm:prSet presAssocID="{3A87EEB0-8DFF-4F93-B829-483D3DEE9A6D}" presName="textBox5d" presStyleLbl="revTx" presStyleIdx="3" presStyleCnt="5" custScaleX="113253" custScaleY="55368" custLinFactNeighborX="0" custLinFactNeighborY="-9890">
        <dgm:presLayoutVars>
          <dgm:bulletEnabled val="1"/>
        </dgm:presLayoutVars>
      </dgm:prSet>
      <dgm:spPr/>
      <dgm:t>
        <a:bodyPr/>
        <a:lstStyle/>
        <a:p>
          <a:endParaRPr lang="ru-RU"/>
        </a:p>
      </dgm:t>
    </dgm:pt>
    <dgm:pt modelId="{E822EB20-3A29-4F62-BF3F-B6CE57FA6CEB}" type="pres">
      <dgm:prSet presAssocID="{090BC725-1C91-4FC9-9B21-3DC5B71764DD}" presName="bullet5e" presStyleLbl="node1" presStyleIdx="4" presStyleCnt="5"/>
      <dgm:spPr>
        <a:scene3d>
          <a:camera prst="orthographicFront"/>
          <a:lightRig rig="threePt" dir="t"/>
        </a:scene3d>
        <a:sp3d>
          <a:bevelT/>
        </a:sp3d>
      </dgm:spPr>
      <dgm:t>
        <a:bodyPr/>
        <a:lstStyle/>
        <a:p>
          <a:endParaRPr lang="ru-RU"/>
        </a:p>
      </dgm:t>
    </dgm:pt>
    <dgm:pt modelId="{7B475FE7-EBB2-43E8-98EE-55B3312DCCAA}" type="pres">
      <dgm:prSet presAssocID="{090BC725-1C91-4FC9-9B21-3DC5B71764DD}" presName="textBox5e" presStyleLbl="revTx" presStyleIdx="4" presStyleCnt="5" custScaleX="116867" custScaleY="76755" custLinFactNeighborX="-1808" custLinFactNeighborY="6037">
        <dgm:presLayoutVars>
          <dgm:bulletEnabled val="1"/>
        </dgm:presLayoutVars>
      </dgm:prSet>
      <dgm:spPr/>
      <dgm:t>
        <a:bodyPr/>
        <a:lstStyle/>
        <a:p>
          <a:endParaRPr lang="ru-RU"/>
        </a:p>
      </dgm:t>
    </dgm:pt>
  </dgm:ptLst>
  <dgm:cxnLst>
    <dgm:cxn modelId="{A0C296F8-9970-4D01-A8BD-FD62CC3E59A4}" srcId="{0484BA55-E0E2-4FA0-8A69-285DC437EE4F}" destId="{3A87EEB0-8DFF-4F93-B829-483D3DEE9A6D}" srcOrd="3" destOrd="0" parTransId="{C8B6064B-8A14-4BF3-9577-0B5016EF104B}" sibTransId="{9CD6B133-0DE1-4808-A5AE-314B9F28768E}"/>
    <dgm:cxn modelId="{24503457-D10F-44D9-BCC9-49AEB2480E70}" type="presOf" srcId="{0484BA55-E0E2-4FA0-8A69-285DC437EE4F}" destId="{358A064B-F91B-4CA7-80C3-E50BDDF1B716}" srcOrd="0" destOrd="0" presId="urn:microsoft.com/office/officeart/2005/8/layout/arrow2"/>
    <dgm:cxn modelId="{EBEB5A9A-D306-4F54-BAFE-EEE7CC1113E2}" type="presOf" srcId="{3A87EEB0-8DFF-4F93-B829-483D3DEE9A6D}" destId="{F4115A8D-481C-4542-B28F-C968E0C936A1}" srcOrd="0" destOrd="0" presId="urn:microsoft.com/office/officeart/2005/8/layout/arrow2"/>
    <dgm:cxn modelId="{EE15D854-3151-4C33-A15E-F9FD97F02BEF}" srcId="{0484BA55-E0E2-4FA0-8A69-285DC437EE4F}" destId="{FF760171-9CDF-4B8E-AF5B-4002883F58F2}" srcOrd="2" destOrd="0" parTransId="{0303ADC9-50E9-4FAC-8919-4E6492F35FDB}" sibTransId="{9C8E55BF-EDBE-4031-952B-CBFA3AF29951}"/>
    <dgm:cxn modelId="{EEEB462E-4C06-40F7-B197-F440AD029C3D}" type="presOf" srcId="{FF760171-9CDF-4B8E-AF5B-4002883F58F2}" destId="{B8B61E4D-88DC-45DD-98C9-1D04C605B4DE}" srcOrd="0" destOrd="0" presId="urn:microsoft.com/office/officeart/2005/8/layout/arrow2"/>
    <dgm:cxn modelId="{0057D653-066D-491C-87D0-AE6DEB2989BA}" type="presOf" srcId="{E619CDC9-CBA0-4850-9B7C-160120B3B1D5}" destId="{26AF4567-D78D-4A25-AAE3-5F0BD8C2947C}" srcOrd="0" destOrd="0" presId="urn:microsoft.com/office/officeart/2005/8/layout/arrow2"/>
    <dgm:cxn modelId="{CF0DC38B-CAD4-4A42-9ED7-D515F4059D66}" srcId="{0484BA55-E0E2-4FA0-8A69-285DC437EE4F}" destId="{090BC725-1C91-4FC9-9B21-3DC5B71764DD}" srcOrd="4" destOrd="0" parTransId="{E7443E82-EA6E-483F-BC51-F3FA4FA619F2}" sibTransId="{3EF73B77-8B58-47AD-A3EC-5C70373305C8}"/>
    <dgm:cxn modelId="{EC8E6AD3-9067-4A43-BC1C-89956333217C}" srcId="{0484BA55-E0E2-4FA0-8A69-285DC437EE4F}" destId="{6C1F253D-98A4-4B15-9789-EF03908E60F2}" srcOrd="0" destOrd="0" parTransId="{55773F1C-0486-4E92-8FC0-73A00C4A86E8}" sibTransId="{760B546F-D069-4D2A-87AB-9657EFAFED6C}"/>
    <dgm:cxn modelId="{FD4FC3D6-18F8-4191-BAFB-9A2C17F00005}" type="presOf" srcId="{090BC725-1C91-4FC9-9B21-3DC5B71764DD}" destId="{7B475FE7-EBB2-43E8-98EE-55B3312DCCAA}" srcOrd="0" destOrd="0" presId="urn:microsoft.com/office/officeart/2005/8/layout/arrow2"/>
    <dgm:cxn modelId="{8DE0D401-BB82-4825-A309-C2A15BF45ED5}" srcId="{0484BA55-E0E2-4FA0-8A69-285DC437EE4F}" destId="{E619CDC9-CBA0-4850-9B7C-160120B3B1D5}" srcOrd="1" destOrd="0" parTransId="{8BFE3DDB-0877-4B0B-B0E5-6F3FAD928763}" sibTransId="{6846711D-4B3A-43A9-93D5-DC8FBA39A470}"/>
    <dgm:cxn modelId="{9881971E-3A8A-44B6-B077-3D4317AF606E}" type="presOf" srcId="{6C1F253D-98A4-4B15-9789-EF03908E60F2}" destId="{15F40099-216E-4902-BF1C-A8DB951848D5}" srcOrd="0" destOrd="0" presId="urn:microsoft.com/office/officeart/2005/8/layout/arrow2"/>
    <dgm:cxn modelId="{2A74CB71-387A-4423-B8D3-F04217B47EA4}" type="presParOf" srcId="{358A064B-F91B-4CA7-80C3-E50BDDF1B716}" destId="{D7CB7C6C-1D6B-4CFF-B3BB-8F99642D6ED3}" srcOrd="0" destOrd="0" presId="urn:microsoft.com/office/officeart/2005/8/layout/arrow2"/>
    <dgm:cxn modelId="{3933927C-C325-4852-ADAF-83E2276B1166}" type="presParOf" srcId="{358A064B-F91B-4CA7-80C3-E50BDDF1B716}" destId="{A86FEC84-C347-4A9C-86DC-F3BE672B2E48}" srcOrd="1" destOrd="0" presId="urn:microsoft.com/office/officeart/2005/8/layout/arrow2"/>
    <dgm:cxn modelId="{4344242D-FA16-4061-8C22-72B51D0C7463}" type="presParOf" srcId="{A86FEC84-C347-4A9C-86DC-F3BE672B2E48}" destId="{BEC225B0-DC68-4692-A40E-A1617BF53044}" srcOrd="0" destOrd="0" presId="urn:microsoft.com/office/officeart/2005/8/layout/arrow2"/>
    <dgm:cxn modelId="{7C798E21-7C88-4BFE-BC51-728550E88308}" type="presParOf" srcId="{A86FEC84-C347-4A9C-86DC-F3BE672B2E48}" destId="{15F40099-216E-4902-BF1C-A8DB951848D5}" srcOrd="1" destOrd="0" presId="urn:microsoft.com/office/officeart/2005/8/layout/arrow2"/>
    <dgm:cxn modelId="{A3BB786E-29D2-4E12-94A5-E4759723A647}" type="presParOf" srcId="{A86FEC84-C347-4A9C-86DC-F3BE672B2E48}" destId="{4F9B9B18-3A55-4A04-9379-72765D860603}" srcOrd="2" destOrd="0" presId="urn:microsoft.com/office/officeart/2005/8/layout/arrow2"/>
    <dgm:cxn modelId="{F5F864FD-CC6F-4085-AB75-8390B171A5A2}" type="presParOf" srcId="{A86FEC84-C347-4A9C-86DC-F3BE672B2E48}" destId="{26AF4567-D78D-4A25-AAE3-5F0BD8C2947C}" srcOrd="3" destOrd="0" presId="urn:microsoft.com/office/officeart/2005/8/layout/arrow2"/>
    <dgm:cxn modelId="{D84F43DE-AD65-4A8B-B3F9-0AB27E639CA8}" type="presParOf" srcId="{A86FEC84-C347-4A9C-86DC-F3BE672B2E48}" destId="{52EB736F-9328-4F4D-8ADD-094EB4400483}" srcOrd="4" destOrd="0" presId="urn:microsoft.com/office/officeart/2005/8/layout/arrow2"/>
    <dgm:cxn modelId="{17D8D09C-01CB-42A0-A816-27E208034D92}" type="presParOf" srcId="{A86FEC84-C347-4A9C-86DC-F3BE672B2E48}" destId="{B8B61E4D-88DC-45DD-98C9-1D04C605B4DE}" srcOrd="5" destOrd="0" presId="urn:microsoft.com/office/officeart/2005/8/layout/arrow2"/>
    <dgm:cxn modelId="{C87B657D-6428-4E34-ABEA-C8C5F2C747C1}" type="presParOf" srcId="{A86FEC84-C347-4A9C-86DC-F3BE672B2E48}" destId="{D47E8654-20A5-4146-8488-E9F446AE3C1D}" srcOrd="6" destOrd="0" presId="urn:microsoft.com/office/officeart/2005/8/layout/arrow2"/>
    <dgm:cxn modelId="{57017C22-E6B1-436D-AE58-16D8A65BD2AC}" type="presParOf" srcId="{A86FEC84-C347-4A9C-86DC-F3BE672B2E48}" destId="{F4115A8D-481C-4542-B28F-C968E0C936A1}" srcOrd="7" destOrd="0" presId="urn:microsoft.com/office/officeart/2005/8/layout/arrow2"/>
    <dgm:cxn modelId="{E9B3BFF7-85E5-481B-8D53-228669CA990A}" type="presParOf" srcId="{A86FEC84-C347-4A9C-86DC-F3BE672B2E48}" destId="{E822EB20-3A29-4F62-BF3F-B6CE57FA6CEB}" srcOrd="8" destOrd="0" presId="urn:microsoft.com/office/officeart/2005/8/layout/arrow2"/>
    <dgm:cxn modelId="{759FA857-83FC-4564-8F2C-AC433DFC38CA}" type="presParOf" srcId="{A86FEC84-C347-4A9C-86DC-F3BE672B2E48}" destId="{7B475FE7-EBB2-43E8-98EE-55B3312DCCAA}" srcOrd="9" destOrd="0" presId="urn:microsoft.com/office/officeart/2005/8/layout/arrow2"/>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112190C4-8EAD-469C-ABE1-905682519554}" type="doc">
      <dgm:prSet loTypeId="urn:microsoft.com/office/officeart/2005/8/layout/process3" loCatId="process" qsTypeId="urn:microsoft.com/office/officeart/2005/8/quickstyle/3d2" qsCatId="3D" csTypeId="urn:microsoft.com/office/officeart/2005/8/colors/colorful3" csCatId="colorful" phldr="1"/>
      <dgm:spPr/>
      <dgm:t>
        <a:bodyPr/>
        <a:lstStyle/>
        <a:p>
          <a:endParaRPr lang="ru-RU"/>
        </a:p>
      </dgm:t>
    </dgm:pt>
    <dgm:pt modelId="{B8B506E8-42D0-4F73-9A9C-DE3CA0B80E7B}">
      <dgm:prSet phldrT="[Текст]"/>
      <dgm:spPr/>
      <dgm:t>
        <a:bodyPr/>
        <a:lstStyle/>
        <a:p>
          <a:r>
            <a:rPr lang="ru-RU" b="1" dirty="0" smtClean="0">
              <a:solidFill>
                <a:schemeClr val="tx1"/>
              </a:solidFill>
              <a:latin typeface="Times New Roman" pitchFamily="18" charset="0"/>
              <a:cs typeface="Times New Roman" pitchFamily="18" charset="0"/>
            </a:rPr>
            <a:t>2019</a:t>
          </a:r>
        </a:p>
      </dgm:t>
    </dgm:pt>
    <dgm:pt modelId="{C2675312-3796-470E-96E2-4389220854DD}" type="parTrans" cxnId="{F1A979E3-4B18-4ECA-A027-8CEC36C04972}">
      <dgm:prSet/>
      <dgm:spPr/>
      <dgm:t>
        <a:bodyPr/>
        <a:lstStyle/>
        <a:p>
          <a:endParaRPr lang="ru-RU" b="1">
            <a:solidFill>
              <a:schemeClr val="tx1"/>
            </a:solidFill>
            <a:latin typeface="Times New Roman" pitchFamily="18" charset="0"/>
            <a:cs typeface="Times New Roman" pitchFamily="18" charset="0"/>
          </a:endParaRPr>
        </a:p>
      </dgm:t>
    </dgm:pt>
    <dgm:pt modelId="{961A2430-42FA-4A89-A05C-762F270C391C}" type="sibTrans" cxnId="{F1A979E3-4B18-4ECA-A027-8CEC36C04972}">
      <dgm:prSet/>
      <dgm:spPr/>
      <dgm:t>
        <a:bodyPr/>
        <a:lstStyle/>
        <a:p>
          <a:endParaRPr lang="ru-RU" b="1">
            <a:solidFill>
              <a:schemeClr val="tx1"/>
            </a:solidFill>
            <a:latin typeface="Times New Roman" pitchFamily="18" charset="0"/>
            <a:cs typeface="Times New Roman" pitchFamily="18" charset="0"/>
          </a:endParaRPr>
        </a:p>
      </dgm:t>
    </dgm:pt>
    <dgm:pt modelId="{EBC60F14-4CC9-468C-BE89-D41F6962F730}">
      <dgm:prSet phldrT="[Текст]"/>
      <dgm:spPr/>
      <dgm:t>
        <a:bodyPr/>
        <a:lstStyle/>
        <a:p>
          <a:r>
            <a:rPr lang="ru-RU" b="1" i="0" u="none" dirty="0" smtClean="0">
              <a:solidFill>
                <a:schemeClr val="tx1"/>
              </a:solidFill>
              <a:latin typeface="Times New Roman" pitchFamily="18" charset="0"/>
              <a:cs typeface="Times New Roman" pitchFamily="18" charset="0"/>
            </a:rPr>
            <a:t>611,5 млн.рублей</a:t>
          </a:r>
          <a:endParaRPr lang="ru-RU" b="1" dirty="0">
            <a:solidFill>
              <a:schemeClr val="tx1"/>
            </a:solidFill>
            <a:latin typeface="Times New Roman" pitchFamily="18" charset="0"/>
            <a:cs typeface="Times New Roman" pitchFamily="18" charset="0"/>
          </a:endParaRPr>
        </a:p>
      </dgm:t>
    </dgm:pt>
    <dgm:pt modelId="{D00CD173-FFC8-4F82-AA20-A61BA3CF912B}" type="parTrans" cxnId="{868518C1-286F-4E92-8769-B2044736D7B7}">
      <dgm:prSet/>
      <dgm:spPr/>
      <dgm:t>
        <a:bodyPr/>
        <a:lstStyle/>
        <a:p>
          <a:endParaRPr lang="ru-RU" b="1">
            <a:solidFill>
              <a:schemeClr val="tx1"/>
            </a:solidFill>
            <a:latin typeface="Times New Roman" pitchFamily="18" charset="0"/>
            <a:cs typeface="Times New Roman" pitchFamily="18" charset="0"/>
          </a:endParaRPr>
        </a:p>
      </dgm:t>
    </dgm:pt>
    <dgm:pt modelId="{FA0D7E2F-3764-427D-960C-E0FFD67DB996}" type="sibTrans" cxnId="{868518C1-286F-4E92-8769-B2044736D7B7}">
      <dgm:prSet/>
      <dgm:spPr/>
      <dgm:t>
        <a:bodyPr/>
        <a:lstStyle/>
        <a:p>
          <a:endParaRPr lang="ru-RU" b="1">
            <a:solidFill>
              <a:schemeClr val="tx1"/>
            </a:solidFill>
            <a:latin typeface="Times New Roman" pitchFamily="18" charset="0"/>
            <a:cs typeface="Times New Roman" pitchFamily="18" charset="0"/>
          </a:endParaRPr>
        </a:p>
      </dgm:t>
    </dgm:pt>
    <dgm:pt modelId="{EAD8804A-D859-47F5-AAA9-26E480FB6A84}">
      <dgm:prSet phldrT="[Текст]"/>
      <dgm:spPr/>
      <dgm:t>
        <a:bodyPr/>
        <a:lstStyle/>
        <a:p>
          <a:r>
            <a:rPr lang="ru-RU" b="1" dirty="0" smtClean="0">
              <a:solidFill>
                <a:schemeClr val="tx1"/>
              </a:solidFill>
              <a:latin typeface="Times New Roman" pitchFamily="18" charset="0"/>
              <a:cs typeface="Times New Roman" pitchFamily="18" charset="0"/>
            </a:rPr>
            <a:t>2020</a:t>
          </a:r>
          <a:endParaRPr lang="ru-RU" b="1" dirty="0">
            <a:solidFill>
              <a:schemeClr val="tx1"/>
            </a:solidFill>
            <a:latin typeface="Times New Roman" pitchFamily="18" charset="0"/>
            <a:cs typeface="Times New Roman" pitchFamily="18" charset="0"/>
          </a:endParaRPr>
        </a:p>
      </dgm:t>
    </dgm:pt>
    <dgm:pt modelId="{B53B5EE0-6D23-4EE4-8C4C-FC34345117E7}" type="parTrans" cxnId="{029F45D3-A614-45C6-AD4F-0C2A5AF904DA}">
      <dgm:prSet/>
      <dgm:spPr/>
      <dgm:t>
        <a:bodyPr/>
        <a:lstStyle/>
        <a:p>
          <a:endParaRPr lang="ru-RU" b="1">
            <a:solidFill>
              <a:schemeClr val="tx1"/>
            </a:solidFill>
            <a:latin typeface="Times New Roman" pitchFamily="18" charset="0"/>
            <a:cs typeface="Times New Roman" pitchFamily="18" charset="0"/>
          </a:endParaRPr>
        </a:p>
      </dgm:t>
    </dgm:pt>
    <dgm:pt modelId="{7792DEDF-380E-4AD9-8FA6-D07921C802BC}" type="sibTrans" cxnId="{029F45D3-A614-45C6-AD4F-0C2A5AF904DA}">
      <dgm:prSet/>
      <dgm:spPr/>
      <dgm:t>
        <a:bodyPr/>
        <a:lstStyle/>
        <a:p>
          <a:endParaRPr lang="ru-RU" b="1">
            <a:solidFill>
              <a:schemeClr val="tx1"/>
            </a:solidFill>
            <a:latin typeface="Times New Roman" pitchFamily="18" charset="0"/>
            <a:cs typeface="Times New Roman" pitchFamily="18" charset="0"/>
          </a:endParaRPr>
        </a:p>
      </dgm:t>
    </dgm:pt>
    <dgm:pt modelId="{8FCDDBA8-17CE-4D3A-8AD6-575501D92280}">
      <dgm:prSet phldrT="[Текст]"/>
      <dgm:spPr/>
      <dgm:t>
        <a:bodyPr/>
        <a:lstStyle/>
        <a:p>
          <a:r>
            <a:rPr lang="ru-RU" b="1" dirty="0" smtClean="0">
              <a:solidFill>
                <a:schemeClr val="tx1"/>
              </a:solidFill>
              <a:latin typeface="Times New Roman" pitchFamily="18" charset="0"/>
              <a:cs typeface="Times New Roman" pitchFamily="18" charset="0"/>
            </a:rPr>
            <a:t>238,1 млн.рублей</a:t>
          </a:r>
          <a:endParaRPr lang="ru-RU" b="1" dirty="0">
            <a:solidFill>
              <a:schemeClr val="tx1"/>
            </a:solidFill>
            <a:latin typeface="Times New Roman" pitchFamily="18" charset="0"/>
            <a:cs typeface="Times New Roman" pitchFamily="18" charset="0"/>
          </a:endParaRPr>
        </a:p>
      </dgm:t>
    </dgm:pt>
    <dgm:pt modelId="{A72A12BF-0AF8-4AA6-AB65-A581215BF13B}" type="parTrans" cxnId="{8563C067-E9B8-4175-A87A-1021C5609FEC}">
      <dgm:prSet/>
      <dgm:spPr/>
      <dgm:t>
        <a:bodyPr/>
        <a:lstStyle/>
        <a:p>
          <a:endParaRPr lang="ru-RU" b="1">
            <a:solidFill>
              <a:schemeClr val="tx1"/>
            </a:solidFill>
            <a:latin typeface="Times New Roman" pitchFamily="18" charset="0"/>
            <a:cs typeface="Times New Roman" pitchFamily="18" charset="0"/>
          </a:endParaRPr>
        </a:p>
      </dgm:t>
    </dgm:pt>
    <dgm:pt modelId="{864BB468-CB99-42DF-8165-101C083A953D}" type="sibTrans" cxnId="{8563C067-E9B8-4175-A87A-1021C5609FEC}">
      <dgm:prSet/>
      <dgm:spPr/>
      <dgm:t>
        <a:bodyPr/>
        <a:lstStyle/>
        <a:p>
          <a:endParaRPr lang="ru-RU" b="1">
            <a:solidFill>
              <a:schemeClr val="tx1"/>
            </a:solidFill>
            <a:latin typeface="Times New Roman" pitchFamily="18" charset="0"/>
            <a:cs typeface="Times New Roman" pitchFamily="18" charset="0"/>
          </a:endParaRPr>
        </a:p>
      </dgm:t>
    </dgm:pt>
    <dgm:pt modelId="{D9D0DCC3-5624-4D39-86BE-045F853B25BD}">
      <dgm:prSet phldrT="[Текст]"/>
      <dgm:spPr/>
      <dgm:t>
        <a:bodyPr/>
        <a:lstStyle/>
        <a:p>
          <a:r>
            <a:rPr lang="ru-RU" b="1" dirty="0" smtClean="0">
              <a:solidFill>
                <a:schemeClr val="tx1"/>
              </a:solidFill>
              <a:latin typeface="Times New Roman" pitchFamily="18" charset="0"/>
              <a:cs typeface="Times New Roman" pitchFamily="18" charset="0"/>
            </a:rPr>
            <a:t>2021</a:t>
          </a:r>
          <a:endParaRPr lang="ru-RU" b="1" dirty="0">
            <a:solidFill>
              <a:schemeClr val="tx1"/>
            </a:solidFill>
            <a:latin typeface="Times New Roman" pitchFamily="18" charset="0"/>
            <a:cs typeface="Times New Roman" pitchFamily="18" charset="0"/>
          </a:endParaRPr>
        </a:p>
      </dgm:t>
    </dgm:pt>
    <dgm:pt modelId="{02D285EC-D371-4C47-934E-9132FA6ED0B8}" type="parTrans" cxnId="{5DF6F02C-BC5D-4E4D-8493-062331D22FEA}">
      <dgm:prSet/>
      <dgm:spPr/>
      <dgm:t>
        <a:bodyPr/>
        <a:lstStyle/>
        <a:p>
          <a:endParaRPr lang="ru-RU" b="1">
            <a:solidFill>
              <a:schemeClr val="tx1"/>
            </a:solidFill>
            <a:latin typeface="Times New Roman" pitchFamily="18" charset="0"/>
            <a:cs typeface="Times New Roman" pitchFamily="18" charset="0"/>
          </a:endParaRPr>
        </a:p>
      </dgm:t>
    </dgm:pt>
    <dgm:pt modelId="{696E7CCC-BA3E-42A7-81FC-6720118514E1}" type="sibTrans" cxnId="{5DF6F02C-BC5D-4E4D-8493-062331D22FEA}">
      <dgm:prSet/>
      <dgm:spPr/>
      <dgm:t>
        <a:bodyPr/>
        <a:lstStyle/>
        <a:p>
          <a:endParaRPr lang="ru-RU" b="1">
            <a:solidFill>
              <a:schemeClr val="tx1"/>
            </a:solidFill>
            <a:latin typeface="Times New Roman" pitchFamily="18" charset="0"/>
            <a:cs typeface="Times New Roman" pitchFamily="18" charset="0"/>
          </a:endParaRPr>
        </a:p>
      </dgm:t>
    </dgm:pt>
    <dgm:pt modelId="{195FCA1D-C7C2-43C3-B6F8-2986F129EC9B}">
      <dgm:prSet phldrT="[Текст]"/>
      <dgm:spPr/>
      <dgm:t>
        <a:bodyPr/>
        <a:lstStyle/>
        <a:p>
          <a:r>
            <a:rPr lang="ru-RU" b="1" dirty="0" smtClean="0">
              <a:solidFill>
                <a:schemeClr val="tx1"/>
              </a:solidFill>
              <a:latin typeface="Times New Roman" pitchFamily="18" charset="0"/>
              <a:cs typeface="Times New Roman" pitchFamily="18" charset="0"/>
            </a:rPr>
            <a:t>17,8 млн.рублей</a:t>
          </a:r>
          <a:endParaRPr lang="ru-RU" b="1" dirty="0">
            <a:solidFill>
              <a:schemeClr val="tx1"/>
            </a:solidFill>
            <a:latin typeface="Times New Roman" pitchFamily="18" charset="0"/>
            <a:cs typeface="Times New Roman" pitchFamily="18" charset="0"/>
          </a:endParaRPr>
        </a:p>
      </dgm:t>
    </dgm:pt>
    <dgm:pt modelId="{0E019D5A-A1BF-420A-ABB6-20F63D1B73AD}" type="parTrans" cxnId="{A4156A3D-DC18-41DE-B41F-6F983FC7FEF9}">
      <dgm:prSet/>
      <dgm:spPr/>
      <dgm:t>
        <a:bodyPr/>
        <a:lstStyle/>
        <a:p>
          <a:endParaRPr lang="ru-RU" b="1">
            <a:solidFill>
              <a:schemeClr val="tx1"/>
            </a:solidFill>
            <a:latin typeface="Times New Roman" pitchFamily="18" charset="0"/>
            <a:cs typeface="Times New Roman" pitchFamily="18" charset="0"/>
          </a:endParaRPr>
        </a:p>
      </dgm:t>
    </dgm:pt>
    <dgm:pt modelId="{4FA88E2B-8CED-4076-87F7-F5A289AC3B02}" type="sibTrans" cxnId="{A4156A3D-DC18-41DE-B41F-6F983FC7FEF9}">
      <dgm:prSet/>
      <dgm:spPr/>
      <dgm:t>
        <a:bodyPr/>
        <a:lstStyle/>
        <a:p>
          <a:endParaRPr lang="ru-RU" b="1">
            <a:solidFill>
              <a:schemeClr val="tx1"/>
            </a:solidFill>
            <a:latin typeface="Times New Roman" pitchFamily="18" charset="0"/>
            <a:cs typeface="Times New Roman" pitchFamily="18" charset="0"/>
          </a:endParaRPr>
        </a:p>
      </dgm:t>
    </dgm:pt>
    <dgm:pt modelId="{97AA7B71-68CF-4126-9A4E-D296EDA5E19A}" type="pres">
      <dgm:prSet presAssocID="{112190C4-8EAD-469C-ABE1-905682519554}" presName="linearFlow" presStyleCnt="0">
        <dgm:presLayoutVars>
          <dgm:dir/>
          <dgm:animLvl val="lvl"/>
          <dgm:resizeHandles val="exact"/>
        </dgm:presLayoutVars>
      </dgm:prSet>
      <dgm:spPr/>
      <dgm:t>
        <a:bodyPr/>
        <a:lstStyle/>
        <a:p>
          <a:endParaRPr lang="ru-RU"/>
        </a:p>
      </dgm:t>
    </dgm:pt>
    <dgm:pt modelId="{C72A39E5-23F5-4239-903F-FF5CCE80F2FB}" type="pres">
      <dgm:prSet presAssocID="{B8B506E8-42D0-4F73-9A9C-DE3CA0B80E7B}" presName="composite" presStyleCnt="0"/>
      <dgm:spPr/>
      <dgm:t>
        <a:bodyPr/>
        <a:lstStyle/>
        <a:p>
          <a:endParaRPr lang="ru-RU"/>
        </a:p>
      </dgm:t>
    </dgm:pt>
    <dgm:pt modelId="{68D9300B-6B4B-4159-9FF9-6F8929B71959}" type="pres">
      <dgm:prSet presAssocID="{B8B506E8-42D0-4F73-9A9C-DE3CA0B80E7B}" presName="parTx" presStyleLbl="node1" presStyleIdx="0" presStyleCnt="3">
        <dgm:presLayoutVars>
          <dgm:chMax val="0"/>
          <dgm:chPref val="0"/>
          <dgm:bulletEnabled val="1"/>
        </dgm:presLayoutVars>
      </dgm:prSet>
      <dgm:spPr/>
      <dgm:t>
        <a:bodyPr/>
        <a:lstStyle/>
        <a:p>
          <a:endParaRPr lang="ru-RU"/>
        </a:p>
      </dgm:t>
    </dgm:pt>
    <dgm:pt modelId="{92D01F57-D8D9-424C-8375-234646DE2C58}" type="pres">
      <dgm:prSet presAssocID="{B8B506E8-42D0-4F73-9A9C-DE3CA0B80E7B}" presName="parSh" presStyleLbl="node1" presStyleIdx="0" presStyleCnt="3"/>
      <dgm:spPr/>
      <dgm:t>
        <a:bodyPr/>
        <a:lstStyle/>
        <a:p>
          <a:endParaRPr lang="ru-RU"/>
        </a:p>
      </dgm:t>
    </dgm:pt>
    <dgm:pt modelId="{CDB87897-61BB-4A9A-9F47-D02AA9D89940}" type="pres">
      <dgm:prSet presAssocID="{B8B506E8-42D0-4F73-9A9C-DE3CA0B80E7B}" presName="desTx" presStyleLbl="fgAcc1" presStyleIdx="0" presStyleCnt="3">
        <dgm:presLayoutVars>
          <dgm:bulletEnabled val="1"/>
        </dgm:presLayoutVars>
      </dgm:prSet>
      <dgm:spPr/>
      <dgm:t>
        <a:bodyPr/>
        <a:lstStyle/>
        <a:p>
          <a:endParaRPr lang="ru-RU"/>
        </a:p>
      </dgm:t>
    </dgm:pt>
    <dgm:pt modelId="{FFE5239B-730D-4ED6-A4C7-8220D9AA4D05}" type="pres">
      <dgm:prSet presAssocID="{961A2430-42FA-4A89-A05C-762F270C391C}" presName="sibTrans" presStyleLbl="sibTrans2D1" presStyleIdx="0" presStyleCnt="2"/>
      <dgm:spPr/>
      <dgm:t>
        <a:bodyPr/>
        <a:lstStyle/>
        <a:p>
          <a:endParaRPr lang="ru-RU"/>
        </a:p>
      </dgm:t>
    </dgm:pt>
    <dgm:pt modelId="{BECBB3E9-4D30-4F24-8DC8-A9A295055A26}" type="pres">
      <dgm:prSet presAssocID="{961A2430-42FA-4A89-A05C-762F270C391C}" presName="connTx" presStyleLbl="sibTrans2D1" presStyleIdx="0" presStyleCnt="2"/>
      <dgm:spPr/>
      <dgm:t>
        <a:bodyPr/>
        <a:lstStyle/>
        <a:p>
          <a:endParaRPr lang="ru-RU"/>
        </a:p>
      </dgm:t>
    </dgm:pt>
    <dgm:pt modelId="{6374B926-534C-4DF7-8C8D-00FA9EF30797}" type="pres">
      <dgm:prSet presAssocID="{EAD8804A-D859-47F5-AAA9-26E480FB6A84}" presName="composite" presStyleCnt="0"/>
      <dgm:spPr/>
      <dgm:t>
        <a:bodyPr/>
        <a:lstStyle/>
        <a:p>
          <a:endParaRPr lang="ru-RU"/>
        </a:p>
      </dgm:t>
    </dgm:pt>
    <dgm:pt modelId="{9B03FBAE-916D-4227-8B18-27294D0DD1C8}" type="pres">
      <dgm:prSet presAssocID="{EAD8804A-D859-47F5-AAA9-26E480FB6A84}" presName="parTx" presStyleLbl="node1" presStyleIdx="0" presStyleCnt="3">
        <dgm:presLayoutVars>
          <dgm:chMax val="0"/>
          <dgm:chPref val="0"/>
          <dgm:bulletEnabled val="1"/>
        </dgm:presLayoutVars>
      </dgm:prSet>
      <dgm:spPr/>
      <dgm:t>
        <a:bodyPr/>
        <a:lstStyle/>
        <a:p>
          <a:endParaRPr lang="ru-RU"/>
        </a:p>
      </dgm:t>
    </dgm:pt>
    <dgm:pt modelId="{9F6AD580-259C-493B-A74E-7F5C857FE5EF}" type="pres">
      <dgm:prSet presAssocID="{EAD8804A-D859-47F5-AAA9-26E480FB6A84}" presName="parSh" presStyleLbl="node1" presStyleIdx="1" presStyleCnt="3"/>
      <dgm:spPr/>
      <dgm:t>
        <a:bodyPr/>
        <a:lstStyle/>
        <a:p>
          <a:endParaRPr lang="ru-RU"/>
        </a:p>
      </dgm:t>
    </dgm:pt>
    <dgm:pt modelId="{7FAB9409-D975-49CA-8577-1ACEEA8E498D}" type="pres">
      <dgm:prSet presAssocID="{EAD8804A-D859-47F5-AAA9-26E480FB6A84}" presName="desTx" presStyleLbl="fgAcc1" presStyleIdx="1" presStyleCnt="3">
        <dgm:presLayoutVars>
          <dgm:bulletEnabled val="1"/>
        </dgm:presLayoutVars>
      </dgm:prSet>
      <dgm:spPr/>
      <dgm:t>
        <a:bodyPr/>
        <a:lstStyle/>
        <a:p>
          <a:endParaRPr lang="ru-RU"/>
        </a:p>
      </dgm:t>
    </dgm:pt>
    <dgm:pt modelId="{75152237-0B25-4112-A7C3-20502F974846}" type="pres">
      <dgm:prSet presAssocID="{7792DEDF-380E-4AD9-8FA6-D07921C802BC}" presName="sibTrans" presStyleLbl="sibTrans2D1" presStyleIdx="1" presStyleCnt="2"/>
      <dgm:spPr/>
      <dgm:t>
        <a:bodyPr/>
        <a:lstStyle/>
        <a:p>
          <a:endParaRPr lang="ru-RU"/>
        </a:p>
      </dgm:t>
    </dgm:pt>
    <dgm:pt modelId="{57C71A26-0267-44F9-9521-0D1BA506CC4E}" type="pres">
      <dgm:prSet presAssocID="{7792DEDF-380E-4AD9-8FA6-D07921C802BC}" presName="connTx" presStyleLbl="sibTrans2D1" presStyleIdx="1" presStyleCnt="2"/>
      <dgm:spPr/>
      <dgm:t>
        <a:bodyPr/>
        <a:lstStyle/>
        <a:p>
          <a:endParaRPr lang="ru-RU"/>
        </a:p>
      </dgm:t>
    </dgm:pt>
    <dgm:pt modelId="{B21F5CA8-ED9C-4B5E-AB62-D57F18CFACBF}" type="pres">
      <dgm:prSet presAssocID="{D9D0DCC3-5624-4D39-86BE-045F853B25BD}" presName="composite" presStyleCnt="0"/>
      <dgm:spPr/>
      <dgm:t>
        <a:bodyPr/>
        <a:lstStyle/>
        <a:p>
          <a:endParaRPr lang="ru-RU"/>
        </a:p>
      </dgm:t>
    </dgm:pt>
    <dgm:pt modelId="{32CC978C-D55A-40D0-88EC-A8142EAF685D}" type="pres">
      <dgm:prSet presAssocID="{D9D0DCC3-5624-4D39-86BE-045F853B25BD}" presName="parTx" presStyleLbl="node1" presStyleIdx="1" presStyleCnt="3">
        <dgm:presLayoutVars>
          <dgm:chMax val="0"/>
          <dgm:chPref val="0"/>
          <dgm:bulletEnabled val="1"/>
        </dgm:presLayoutVars>
      </dgm:prSet>
      <dgm:spPr/>
      <dgm:t>
        <a:bodyPr/>
        <a:lstStyle/>
        <a:p>
          <a:endParaRPr lang="ru-RU"/>
        </a:p>
      </dgm:t>
    </dgm:pt>
    <dgm:pt modelId="{19EA85C9-D3D5-4CC2-8FCF-8F0A6C4335AD}" type="pres">
      <dgm:prSet presAssocID="{D9D0DCC3-5624-4D39-86BE-045F853B25BD}" presName="parSh" presStyleLbl="node1" presStyleIdx="2" presStyleCnt="3"/>
      <dgm:spPr/>
      <dgm:t>
        <a:bodyPr/>
        <a:lstStyle/>
        <a:p>
          <a:endParaRPr lang="ru-RU"/>
        </a:p>
      </dgm:t>
    </dgm:pt>
    <dgm:pt modelId="{046CC4C6-496F-4143-B77B-C3F88D7F393A}" type="pres">
      <dgm:prSet presAssocID="{D9D0DCC3-5624-4D39-86BE-045F853B25BD}" presName="desTx" presStyleLbl="fgAcc1" presStyleIdx="2" presStyleCnt="3">
        <dgm:presLayoutVars>
          <dgm:bulletEnabled val="1"/>
        </dgm:presLayoutVars>
      </dgm:prSet>
      <dgm:spPr/>
      <dgm:t>
        <a:bodyPr/>
        <a:lstStyle/>
        <a:p>
          <a:endParaRPr lang="ru-RU"/>
        </a:p>
      </dgm:t>
    </dgm:pt>
  </dgm:ptLst>
  <dgm:cxnLst>
    <dgm:cxn modelId="{42A76D37-B4BC-495E-B5A3-0F759BA31A2B}" type="presOf" srcId="{195FCA1D-C7C2-43C3-B6F8-2986F129EC9B}" destId="{046CC4C6-496F-4143-B77B-C3F88D7F393A}" srcOrd="0" destOrd="0" presId="urn:microsoft.com/office/officeart/2005/8/layout/process3"/>
    <dgm:cxn modelId="{A4EE99D6-07B1-48C1-A637-75E52BDC0569}" type="presOf" srcId="{EBC60F14-4CC9-468C-BE89-D41F6962F730}" destId="{CDB87897-61BB-4A9A-9F47-D02AA9D89940}" srcOrd="0" destOrd="0" presId="urn:microsoft.com/office/officeart/2005/8/layout/process3"/>
    <dgm:cxn modelId="{87FE38D5-80E9-4F7A-952C-7FB0EB645BB6}" type="presOf" srcId="{112190C4-8EAD-469C-ABE1-905682519554}" destId="{97AA7B71-68CF-4126-9A4E-D296EDA5E19A}" srcOrd="0" destOrd="0" presId="urn:microsoft.com/office/officeart/2005/8/layout/process3"/>
    <dgm:cxn modelId="{478EF160-17EB-4C81-8B9F-FDCE0D16A985}" type="presOf" srcId="{961A2430-42FA-4A89-A05C-762F270C391C}" destId="{FFE5239B-730D-4ED6-A4C7-8220D9AA4D05}" srcOrd="0" destOrd="0" presId="urn:microsoft.com/office/officeart/2005/8/layout/process3"/>
    <dgm:cxn modelId="{AAF9ED6F-6E54-46FE-8F71-A9883C4B1F3D}" type="presOf" srcId="{EAD8804A-D859-47F5-AAA9-26E480FB6A84}" destId="{9F6AD580-259C-493B-A74E-7F5C857FE5EF}" srcOrd="1" destOrd="0" presId="urn:microsoft.com/office/officeart/2005/8/layout/process3"/>
    <dgm:cxn modelId="{7A9E36A7-32AB-45C1-8EB9-2672897E7B09}" type="presOf" srcId="{EAD8804A-D859-47F5-AAA9-26E480FB6A84}" destId="{9B03FBAE-916D-4227-8B18-27294D0DD1C8}" srcOrd="0" destOrd="0" presId="urn:microsoft.com/office/officeart/2005/8/layout/process3"/>
    <dgm:cxn modelId="{868518C1-286F-4E92-8769-B2044736D7B7}" srcId="{B8B506E8-42D0-4F73-9A9C-DE3CA0B80E7B}" destId="{EBC60F14-4CC9-468C-BE89-D41F6962F730}" srcOrd="0" destOrd="0" parTransId="{D00CD173-FFC8-4F82-AA20-A61BA3CF912B}" sibTransId="{FA0D7E2F-3764-427D-960C-E0FFD67DB996}"/>
    <dgm:cxn modelId="{F1A979E3-4B18-4ECA-A027-8CEC36C04972}" srcId="{112190C4-8EAD-469C-ABE1-905682519554}" destId="{B8B506E8-42D0-4F73-9A9C-DE3CA0B80E7B}" srcOrd="0" destOrd="0" parTransId="{C2675312-3796-470E-96E2-4389220854DD}" sibTransId="{961A2430-42FA-4A89-A05C-762F270C391C}"/>
    <dgm:cxn modelId="{90933477-444E-475B-98DD-940D45C7FD9C}" type="presOf" srcId="{D9D0DCC3-5624-4D39-86BE-045F853B25BD}" destId="{32CC978C-D55A-40D0-88EC-A8142EAF685D}" srcOrd="0" destOrd="0" presId="urn:microsoft.com/office/officeart/2005/8/layout/process3"/>
    <dgm:cxn modelId="{8795DFC7-388D-432A-B195-7A451BB49C51}" type="presOf" srcId="{B8B506E8-42D0-4F73-9A9C-DE3CA0B80E7B}" destId="{68D9300B-6B4B-4159-9FF9-6F8929B71959}" srcOrd="0" destOrd="0" presId="urn:microsoft.com/office/officeart/2005/8/layout/process3"/>
    <dgm:cxn modelId="{A4156A3D-DC18-41DE-B41F-6F983FC7FEF9}" srcId="{D9D0DCC3-5624-4D39-86BE-045F853B25BD}" destId="{195FCA1D-C7C2-43C3-B6F8-2986F129EC9B}" srcOrd="0" destOrd="0" parTransId="{0E019D5A-A1BF-420A-ABB6-20F63D1B73AD}" sibTransId="{4FA88E2B-8CED-4076-87F7-F5A289AC3B02}"/>
    <dgm:cxn modelId="{029F45D3-A614-45C6-AD4F-0C2A5AF904DA}" srcId="{112190C4-8EAD-469C-ABE1-905682519554}" destId="{EAD8804A-D859-47F5-AAA9-26E480FB6A84}" srcOrd="1" destOrd="0" parTransId="{B53B5EE0-6D23-4EE4-8C4C-FC34345117E7}" sibTransId="{7792DEDF-380E-4AD9-8FA6-D07921C802BC}"/>
    <dgm:cxn modelId="{F010A3D3-5D39-407A-9905-C7E4AAB1D1E9}" type="presOf" srcId="{8FCDDBA8-17CE-4D3A-8AD6-575501D92280}" destId="{7FAB9409-D975-49CA-8577-1ACEEA8E498D}" srcOrd="0" destOrd="0" presId="urn:microsoft.com/office/officeart/2005/8/layout/process3"/>
    <dgm:cxn modelId="{95DDB10A-2D3E-4C35-B16C-06A0F9838701}" type="presOf" srcId="{B8B506E8-42D0-4F73-9A9C-DE3CA0B80E7B}" destId="{92D01F57-D8D9-424C-8375-234646DE2C58}" srcOrd="1" destOrd="0" presId="urn:microsoft.com/office/officeart/2005/8/layout/process3"/>
    <dgm:cxn modelId="{8563C067-E9B8-4175-A87A-1021C5609FEC}" srcId="{EAD8804A-D859-47F5-AAA9-26E480FB6A84}" destId="{8FCDDBA8-17CE-4D3A-8AD6-575501D92280}" srcOrd="0" destOrd="0" parTransId="{A72A12BF-0AF8-4AA6-AB65-A581215BF13B}" sibTransId="{864BB468-CB99-42DF-8165-101C083A953D}"/>
    <dgm:cxn modelId="{2172B879-85C5-4173-8F57-4E9B49E48526}" type="presOf" srcId="{D9D0DCC3-5624-4D39-86BE-045F853B25BD}" destId="{19EA85C9-D3D5-4CC2-8FCF-8F0A6C4335AD}" srcOrd="1" destOrd="0" presId="urn:microsoft.com/office/officeart/2005/8/layout/process3"/>
    <dgm:cxn modelId="{5DF6F02C-BC5D-4E4D-8493-062331D22FEA}" srcId="{112190C4-8EAD-469C-ABE1-905682519554}" destId="{D9D0DCC3-5624-4D39-86BE-045F853B25BD}" srcOrd="2" destOrd="0" parTransId="{02D285EC-D371-4C47-934E-9132FA6ED0B8}" sibTransId="{696E7CCC-BA3E-42A7-81FC-6720118514E1}"/>
    <dgm:cxn modelId="{1D65F2D7-C47C-400B-9655-209C0CD729AC}" type="presOf" srcId="{7792DEDF-380E-4AD9-8FA6-D07921C802BC}" destId="{57C71A26-0267-44F9-9521-0D1BA506CC4E}" srcOrd="1" destOrd="0" presId="urn:microsoft.com/office/officeart/2005/8/layout/process3"/>
    <dgm:cxn modelId="{671BE05C-65CB-465C-BBA8-861F8D6D0BB4}" type="presOf" srcId="{961A2430-42FA-4A89-A05C-762F270C391C}" destId="{BECBB3E9-4D30-4F24-8DC8-A9A295055A26}" srcOrd="1" destOrd="0" presId="urn:microsoft.com/office/officeart/2005/8/layout/process3"/>
    <dgm:cxn modelId="{432844BF-8422-406F-A9A0-331955714FE8}" type="presOf" srcId="{7792DEDF-380E-4AD9-8FA6-D07921C802BC}" destId="{75152237-0B25-4112-A7C3-20502F974846}" srcOrd="0" destOrd="0" presId="urn:microsoft.com/office/officeart/2005/8/layout/process3"/>
    <dgm:cxn modelId="{A45D1751-83A6-4F95-8CDF-6A1AD43219F0}" type="presParOf" srcId="{97AA7B71-68CF-4126-9A4E-D296EDA5E19A}" destId="{C72A39E5-23F5-4239-903F-FF5CCE80F2FB}" srcOrd="0" destOrd="0" presId="urn:microsoft.com/office/officeart/2005/8/layout/process3"/>
    <dgm:cxn modelId="{F86AA789-A207-4ED5-8B18-F4566CA43550}" type="presParOf" srcId="{C72A39E5-23F5-4239-903F-FF5CCE80F2FB}" destId="{68D9300B-6B4B-4159-9FF9-6F8929B71959}" srcOrd="0" destOrd="0" presId="urn:microsoft.com/office/officeart/2005/8/layout/process3"/>
    <dgm:cxn modelId="{4AD4FEDF-2D4A-4B75-98CE-D1FD6BFD1FB8}" type="presParOf" srcId="{C72A39E5-23F5-4239-903F-FF5CCE80F2FB}" destId="{92D01F57-D8D9-424C-8375-234646DE2C58}" srcOrd="1" destOrd="0" presId="urn:microsoft.com/office/officeart/2005/8/layout/process3"/>
    <dgm:cxn modelId="{87FCE6D7-D68E-4D6E-ACE4-81A6A4B77BBE}" type="presParOf" srcId="{C72A39E5-23F5-4239-903F-FF5CCE80F2FB}" destId="{CDB87897-61BB-4A9A-9F47-D02AA9D89940}" srcOrd="2" destOrd="0" presId="urn:microsoft.com/office/officeart/2005/8/layout/process3"/>
    <dgm:cxn modelId="{CC3F9917-A485-4119-87A9-6E0E6971AD34}" type="presParOf" srcId="{97AA7B71-68CF-4126-9A4E-D296EDA5E19A}" destId="{FFE5239B-730D-4ED6-A4C7-8220D9AA4D05}" srcOrd="1" destOrd="0" presId="urn:microsoft.com/office/officeart/2005/8/layout/process3"/>
    <dgm:cxn modelId="{C4E9648B-2265-4DB5-BDF1-9C44F228951F}" type="presParOf" srcId="{FFE5239B-730D-4ED6-A4C7-8220D9AA4D05}" destId="{BECBB3E9-4D30-4F24-8DC8-A9A295055A26}" srcOrd="0" destOrd="0" presId="urn:microsoft.com/office/officeart/2005/8/layout/process3"/>
    <dgm:cxn modelId="{F6A09B88-B535-492F-8A5D-A7F13AA3AA2F}" type="presParOf" srcId="{97AA7B71-68CF-4126-9A4E-D296EDA5E19A}" destId="{6374B926-534C-4DF7-8C8D-00FA9EF30797}" srcOrd="2" destOrd="0" presId="urn:microsoft.com/office/officeart/2005/8/layout/process3"/>
    <dgm:cxn modelId="{7996A9EB-C04C-4493-861A-A3FCA8F17367}" type="presParOf" srcId="{6374B926-534C-4DF7-8C8D-00FA9EF30797}" destId="{9B03FBAE-916D-4227-8B18-27294D0DD1C8}" srcOrd="0" destOrd="0" presId="urn:microsoft.com/office/officeart/2005/8/layout/process3"/>
    <dgm:cxn modelId="{D4BB38E8-8FCB-4A49-89FC-A73C35AF99AC}" type="presParOf" srcId="{6374B926-534C-4DF7-8C8D-00FA9EF30797}" destId="{9F6AD580-259C-493B-A74E-7F5C857FE5EF}" srcOrd="1" destOrd="0" presId="urn:microsoft.com/office/officeart/2005/8/layout/process3"/>
    <dgm:cxn modelId="{DE8C55B9-7DC2-44EE-841B-A875EC29CED0}" type="presParOf" srcId="{6374B926-534C-4DF7-8C8D-00FA9EF30797}" destId="{7FAB9409-D975-49CA-8577-1ACEEA8E498D}" srcOrd="2" destOrd="0" presId="urn:microsoft.com/office/officeart/2005/8/layout/process3"/>
    <dgm:cxn modelId="{29CEE0D1-16B4-4972-82E9-A918AEC55A45}" type="presParOf" srcId="{97AA7B71-68CF-4126-9A4E-D296EDA5E19A}" destId="{75152237-0B25-4112-A7C3-20502F974846}" srcOrd="3" destOrd="0" presId="urn:microsoft.com/office/officeart/2005/8/layout/process3"/>
    <dgm:cxn modelId="{446BA133-28CE-46AB-BCAB-C0F5544C58D0}" type="presParOf" srcId="{75152237-0B25-4112-A7C3-20502F974846}" destId="{57C71A26-0267-44F9-9521-0D1BA506CC4E}" srcOrd="0" destOrd="0" presId="urn:microsoft.com/office/officeart/2005/8/layout/process3"/>
    <dgm:cxn modelId="{98C565D3-9195-4BEC-A60A-6B4ACD25971A}" type="presParOf" srcId="{97AA7B71-68CF-4126-9A4E-D296EDA5E19A}" destId="{B21F5CA8-ED9C-4B5E-AB62-D57F18CFACBF}" srcOrd="4" destOrd="0" presId="urn:microsoft.com/office/officeart/2005/8/layout/process3"/>
    <dgm:cxn modelId="{732425BB-8B3A-4B11-A078-0A3692CCDF13}" type="presParOf" srcId="{B21F5CA8-ED9C-4B5E-AB62-D57F18CFACBF}" destId="{32CC978C-D55A-40D0-88EC-A8142EAF685D}" srcOrd="0" destOrd="0" presId="urn:microsoft.com/office/officeart/2005/8/layout/process3"/>
    <dgm:cxn modelId="{3ED4B716-0F13-4E5D-9312-54B385EC530F}" type="presParOf" srcId="{B21F5CA8-ED9C-4B5E-AB62-D57F18CFACBF}" destId="{19EA85C9-D3D5-4CC2-8FCF-8F0A6C4335AD}" srcOrd="1" destOrd="0" presId="urn:microsoft.com/office/officeart/2005/8/layout/process3"/>
    <dgm:cxn modelId="{D25DEB35-6FD1-4B2F-BCED-103C1E6CFF79}" type="presParOf" srcId="{B21F5CA8-ED9C-4B5E-AB62-D57F18CFACBF}" destId="{046CC4C6-496F-4143-B77B-C3F88D7F393A}" srcOrd="2" destOrd="0" presId="urn:microsoft.com/office/officeart/2005/8/layout/process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2174FB38-0316-44FD-BAF4-41D6F0C46681}" type="doc">
      <dgm:prSet loTypeId="urn:microsoft.com/office/officeart/2005/8/layout/pyramid2" loCatId="list" qsTypeId="urn:microsoft.com/office/officeart/2005/8/quickstyle/simple1" qsCatId="simple" csTypeId="urn:microsoft.com/office/officeart/2005/8/colors/accent1_2" csCatId="accent1" phldr="1"/>
      <dgm:spPr/>
    </dgm:pt>
    <dgm:pt modelId="{92FD1EEA-75A5-48EE-8B74-70B09AB33748}">
      <dgm:prSet phldrT="[Текст]"/>
      <dgm:spPr/>
      <dgm:t>
        <a:bodyPr/>
        <a:lstStyle/>
        <a:p>
          <a:r>
            <a:rPr lang="ru-RU" dirty="0" smtClean="0">
              <a:latin typeface="Times New Roman" pitchFamily="18" charset="0"/>
              <a:cs typeface="Times New Roman" pitchFamily="18" charset="0"/>
            </a:rPr>
            <a:t>Современная школа</a:t>
          </a:r>
          <a:endParaRPr lang="ru-RU" dirty="0"/>
        </a:p>
      </dgm:t>
    </dgm:pt>
    <dgm:pt modelId="{8C8C163C-A0C1-4E4A-8C18-F09895353979}" type="parTrans" cxnId="{CAE69DB0-4CD5-45AB-BB6C-963349C1D219}">
      <dgm:prSet/>
      <dgm:spPr/>
      <dgm:t>
        <a:bodyPr/>
        <a:lstStyle/>
        <a:p>
          <a:endParaRPr lang="ru-RU"/>
        </a:p>
      </dgm:t>
    </dgm:pt>
    <dgm:pt modelId="{101779E8-BFC0-4D45-954C-175D0F601718}" type="sibTrans" cxnId="{CAE69DB0-4CD5-45AB-BB6C-963349C1D219}">
      <dgm:prSet/>
      <dgm:spPr/>
      <dgm:t>
        <a:bodyPr/>
        <a:lstStyle/>
        <a:p>
          <a:endParaRPr lang="ru-RU"/>
        </a:p>
      </dgm:t>
    </dgm:pt>
    <dgm:pt modelId="{9D092A0C-8BDD-4636-898B-EA7E39DF384D}">
      <dgm:prSet phldrT="[Текст]"/>
      <dgm:spPr/>
      <dgm:t>
        <a:bodyPr/>
        <a:lstStyle/>
        <a:p>
          <a:r>
            <a:rPr lang="ru-RU" dirty="0" smtClean="0">
              <a:latin typeface="Times New Roman" pitchFamily="18" charset="0"/>
              <a:cs typeface="Times New Roman" pitchFamily="18" charset="0"/>
            </a:rPr>
            <a:t>Успех каждого ребенка</a:t>
          </a:r>
          <a:endParaRPr lang="ru-RU" dirty="0"/>
        </a:p>
      </dgm:t>
    </dgm:pt>
    <dgm:pt modelId="{F8CD0ED4-670E-416F-BE79-ECECB192A209}" type="parTrans" cxnId="{4F21F58D-B68A-4CB4-98EF-E5D78456B39F}">
      <dgm:prSet/>
      <dgm:spPr/>
      <dgm:t>
        <a:bodyPr/>
        <a:lstStyle/>
        <a:p>
          <a:endParaRPr lang="ru-RU"/>
        </a:p>
      </dgm:t>
    </dgm:pt>
    <dgm:pt modelId="{AF511450-E46B-4DAC-872D-07A2193E383A}" type="sibTrans" cxnId="{4F21F58D-B68A-4CB4-98EF-E5D78456B39F}">
      <dgm:prSet/>
      <dgm:spPr/>
      <dgm:t>
        <a:bodyPr/>
        <a:lstStyle/>
        <a:p>
          <a:endParaRPr lang="ru-RU"/>
        </a:p>
      </dgm:t>
    </dgm:pt>
    <dgm:pt modelId="{925B7428-99E2-4E4A-9F0C-038E3D78808E}">
      <dgm:prSet phldrT="[Текст]"/>
      <dgm:spPr/>
      <dgm:t>
        <a:bodyPr/>
        <a:lstStyle/>
        <a:p>
          <a:r>
            <a:rPr lang="ru-RU" dirty="0" smtClean="0">
              <a:latin typeface="Times New Roman" pitchFamily="18" charset="0"/>
              <a:cs typeface="Times New Roman" pitchFamily="18" charset="0"/>
            </a:rPr>
            <a:t>Поддержка семей, имеющих детей</a:t>
          </a:r>
          <a:endParaRPr lang="ru-RU" dirty="0"/>
        </a:p>
      </dgm:t>
    </dgm:pt>
    <dgm:pt modelId="{2589851F-C642-49FF-A1E2-DDEB15C00D64}" type="parTrans" cxnId="{BEA7641D-F2B6-4B2D-89D5-D23E7D9CF1DC}">
      <dgm:prSet/>
      <dgm:spPr/>
      <dgm:t>
        <a:bodyPr/>
        <a:lstStyle/>
        <a:p>
          <a:endParaRPr lang="ru-RU"/>
        </a:p>
      </dgm:t>
    </dgm:pt>
    <dgm:pt modelId="{1DABD609-C255-42D2-BD00-491A9C146EE3}" type="sibTrans" cxnId="{BEA7641D-F2B6-4B2D-89D5-D23E7D9CF1DC}">
      <dgm:prSet/>
      <dgm:spPr/>
      <dgm:t>
        <a:bodyPr/>
        <a:lstStyle/>
        <a:p>
          <a:endParaRPr lang="ru-RU"/>
        </a:p>
      </dgm:t>
    </dgm:pt>
    <dgm:pt modelId="{188AE2D3-F99B-4455-B906-01F6C6E0B9D1}">
      <dgm:prSet/>
      <dgm:spPr/>
      <dgm:t>
        <a:bodyPr/>
        <a:lstStyle/>
        <a:p>
          <a:r>
            <a:rPr lang="ru-RU" dirty="0" smtClean="0">
              <a:latin typeface="Times New Roman" pitchFamily="18" charset="0"/>
              <a:cs typeface="Times New Roman" pitchFamily="18" charset="0"/>
            </a:rPr>
            <a:t>Цифровая образовательная среда</a:t>
          </a:r>
          <a:endParaRPr lang="ru-RU" dirty="0"/>
        </a:p>
      </dgm:t>
    </dgm:pt>
    <dgm:pt modelId="{7C9869DE-561F-46ED-86F7-DF7EE0054491}" type="parTrans" cxnId="{14EDAEBA-1BAE-4938-9BBA-AA796A8B496E}">
      <dgm:prSet/>
      <dgm:spPr/>
      <dgm:t>
        <a:bodyPr/>
        <a:lstStyle/>
        <a:p>
          <a:endParaRPr lang="ru-RU"/>
        </a:p>
      </dgm:t>
    </dgm:pt>
    <dgm:pt modelId="{9DB65D7F-BB13-4763-8A82-C40096B36314}" type="sibTrans" cxnId="{14EDAEBA-1BAE-4938-9BBA-AA796A8B496E}">
      <dgm:prSet/>
      <dgm:spPr/>
      <dgm:t>
        <a:bodyPr/>
        <a:lstStyle/>
        <a:p>
          <a:endParaRPr lang="ru-RU"/>
        </a:p>
      </dgm:t>
    </dgm:pt>
    <dgm:pt modelId="{CBC921CD-33D6-4489-9A65-2322052C92AB}">
      <dgm:prSet/>
      <dgm:spPr/>
      <dgm:t>
        <a:bodyPr/>
        <a:lstStyle/>
        <a:p>
          <a:r>
            <a:rPr lang="ru-RU" dirty="0" smtClean="0">
              <a:latin typeface="Times New Roman" pitchFamily="18" charset="0"/>
              <a:cs typeface="Times New Roman" pitchFamily="18" charset="0"/>
            </a:rPr>
            <a:t>Учитель будущего</a:t>
          </a:r>
          <a:endParaRPr lang="ru-RU" dirty="0"/>
        </a:p>
      </dgm:t>
    </dgm:pt>
    <dgm:pt modelId="{D05F1D49-429D-4352-BE51-C9078E6FF7F9}" type="parTrans" cxnId="{FB80A15E-A860-4C2C-9E58-629BE5AD32A8}">
      <dgm:prSet/>
      <dgm:spPr/>
      <dgm:t>
        <a:bodyPr/>
        <a:lstStyle/>
        <a:p>
          <a:endParaRPr lang="ru-RU"/>
        </a:p>
      </dgm:t>
    </dgm:pt>
    <dgm:pt modelId="{E5DB0DF1-E311-4B7F-883E-A8F5B237091E}" type="sibTrans" cxnId="{FB80A15E-A860-4C2C-9E58-629BE5AD32A8}">
      <dgm:prSet/>
      <dgm:spPr/>
      <dgm:t>
        <a:bodyPr/>
        <a:lstStyle/>
        <a:p>
          <a:endParaRPr lang="ru-RU"/>
        </a:p>
      </dgm:t>
    </dgm:pt>
    <dgm:pt modelId="{6D6B7D14-0B69-4C20-A9A9-43FC2197AF1E}">
      <dgm:prSet/>
      <dgm:spPr/>
      <dgm:t>
        <a:bodyPr/>
        <a:lstStyle/>
        <a:p>
          <a:r>
            <a:rPr lang="ru-RU" dirty="0" smtClean="0">
              <a:latin typeface="Times New Roman" pitchFamily="18" charset="0"/>
              <a:cs typeface="Times New Roman" pitchFamily="18" charset="0"/>
            </a:rPr>
            <a:t>Молодые профессионалы</a:t>
          </a:r>
          <a:endParaRPr lang="ru-RU" dirty="0"/>
        </a:p>
      </dgm:t>
    </dgm:pt>
    <dgm:pt modelId="{D391515C-904B-42BD-AA1A-294FC7AEF84E}" type="parTrans" cxnId="{E853E300-2AB5-42FC-95F7-62AB384559B5}">
      <dgm:prSet/>
      <dgm:spPr/>
      <dgm:t>
        <a:bodyPr/>
        <a:lstStyle/>
        <a:p>
          <a:endParaRPr lang="ru-RU"/>
        </a:p>
      </dgm:t>
    </dgm:pt>
    <dgm:pt modelId="{AEC15F8E-E96C-4956-9811-C54C098B28BD}" type="sibTrans" cxnId="{E853E300-2AB5-42FC-95F7-62AB384559B5}">
      <dgm:prSet/>
      <dgm:spPr/>
      <dgm:t>
        <a:bodyPr/>
        <a:lstStyle/>
        <a:p>
          <a:endParaRPr lang="ru-RU"/>
        </a:p>
      </dgm:t>
    </dgm:pt>
    <dgm:pt modelId="{336F44E2-34A1-4827-B8F3-71CC29FE4D18}">
      <dgm:prSet/>
      <dgm:spPr/>
      <dgm:t>
        <a:bodyPr/>
        <a:lstStyle/>
        <a:p>
          <a:r>
            <a:rPr lang="ru-RU" dirty="0" smtClean="0">
              <a:latin typeface="Times New Roman" pitchFamily="18" charset="0"/>
              <a:cs typeface="Times New Roman" pitchFamily="18" charset="0"/>
            </a:rPr>
            <a:t>Новые возможности для каждого</a:t>
          </a:r>
          <a:endParaRPr lang="ru-RU" dirty="0"/>
        </a:p>
      </dgm:t>
    </dgm:pt>
    <dgm:pt modelId="{BAF6A79C-8AF7-4FEE-A180-F9DB3F18A1DB}" type="parTrans" cxnId="{B466B55C-28BB-4368-8F60-9114FF815F12}">
      <dgm:prSet/>
      <dgm:spPr/>
      <dgm:t>
        <a:bodyPr/>
        <a:lstStyle/>
        <a:p>
          <a:endParaRPr lang="ru-RU"/>
        </a:p>
      </dgm:t>
    </dgm:pt>
    <dgm:pt modelId="{F6D5EFF0-75E8-4536-BFE7-4B787EAF2C65}" type="sibTrans" cxnId="{B466B55C-28BB-4368-8F60-9114FF815F12}">
      <dgm:prSet/>
      <dgm:spPr/>
      <dgm:t>
        <a:bodyPr/>
        <a:lstStyle/>
        <a:p>
          <a:endParaRPr lang="ru-RU"/>
        </a:p>
      </dgm:t>
    </dgm:pt>
    <dgm:pt modelId="{C9F2904D-6E96-4711-8F7A-E61A2FC78420}">
      <dgm:prSet/>
      <dgm:spPr/>
      <dgm:t>
        <a:bodyPr/>
        <a:lstStyle/>
        <a:p>
          <a:r>
            <a:rPr lang="ru-RU" dirty="0" smtClean="0">
              <a:latin typeface="Times New Roman" pitchFamily="18" charset="0"/>
              <a:cs typeface="Times New Roman" pitchFamily="18" charset="0"/>
            </a:rPr>
            <a:t>Социальная активность</a:t>
          </a:r>
          <a:endParaRPr lang="ru-RU" dirty="0"/>
        </a:p>
      </dgm:t>
    </dgm:pt>
    <dgm:pt modelId="{042F229A-37B5-4BF7-A893-491B1590AEC5}" type="parTrans" cxnId="{1BF8FB0D-D253-42F0-B260-9AEE55FC8AB9}">
      <dgm:prSet/>
      <dgm:spPr/>
      <dgm:t>
        <a:bodyPr/>
        <a:lstStyle/>
        <a:p>
          <a:endParaRPr lang="ru-RU"/>
        </a:p>
      </dgm:t>
    </dgm:pt>
    <dgm:pt modelId="{AD5D68DB-E0B3-433C-AF94-55338046C517}" type="sibTrans" cxnId="{1BF8FB0D-D253-42F0-B260-9AEE55FC8AB9}">
      <dgm:prSet/>
      <dgm:spPr/>
      <dgm:t>
        <a:bodyPr/>
        <a:lstStyle/>
        <a:p>
          <a:endParaRPr lang="ru-RU"/>
        </a:p>
      </dgm:t>
    </dgm:pt>
    <dgm:pt modelId="{C0143DFA-2375-46DA-98C5-2B5C6CE3B569}" type="pres">
      <dgm:prSet presAssocID="{2174FB38-0316-44FD-BAF4-41D6F0C46681}" presName="compositeShape" presStyleCnt="0">
        <dgm:presLayoutVars>
          <dgm:dir/>
          <dgm:resizeHandles/>
        </dgm:presLayoutVars>
      </dgm:prSet>
      <dgm:spPr/>
    </dgm:pt>
    <dgm:pt modelId="{B2FB6149-40E4-4F0D-8102-A24D3EFDA53B}" type="pres">
      <dgm:prSet presAssocID="{2174FB38-0316-44FD-BAF4-41D6F0C46681}" presName="pyramid" presStyleLbl="node1" presStyleIdx="0" presStyleCnt="1" custLinFactNeighborX="-3325"/>
      <dgm:spPr>
        <a:scene3d>
          <a:camera prst="orthographicFront"/>
          <a:lightRig rig="threePt" dir="t"/>
        </a:scene3d>
        <a:sp3d>
          <a:bevelT/>
        </a:sp3d>
      </dgm:spPr>
    </dgm:pt>
    <dgm:pt modelId="{40392075-2903-4C61-924A-A08862B60F9C}" type="pres">
      <dgm:prSet presAssocID="{2174FB38-0316-44FD-BAF4-41D6F0C46681}" presName="theList" presStyleCnt="0"/>
      <dgm:spPr/>
    </dgm:pt>
    <dgm:pt modelId="{071BF8BC-613C-4FA3-8B61-F665CDB22211}" type="pres">
      <dgm:prSet presAssocID="{92FD1EEA-75A5-48EE-8B74-70B09AB33748}" presName="aNode" presStyleLbl="fgAcc1" presStyleIdx="0" presStyleCnt="8">
        <dgm:presLayoutVars>
          <dgm:bulletEnabled val="1"/>
        </dgm:presLayoutVars>
      </dgm:prSet>
      <dgm:spPr/>
      <dgm:t>
        <a:bodyPr/>
        <a:lstStyle/>
        <a:p>
          <a:endParaRPr lang="ru-RU"/>
        </a:p>
      </dgm:t>
    </dgm:pt>
    <dgm:pt modelId="{1EEAAD04-F9A0-4AF0-A97E-1AE16B22E50A}" type="pres">
      <dgm:prSet presAssocID="{92FD1EEA-75A5-48EE-8B74-70B09AB33748}" presName="aSpace" presStyleCnt="0"/>
      <dgm:spPr/>
    </dgm:pt>
    <dgm:pt modelId="{B6803638-A95F-4EDF-80AB-2F081B7DD8A4}" type="pres">
      <dgm:prSet presAssocID="{9D092A0C-8BDD-4636-898B-EA7E39DF384D}" presName="aNode" presStyleLbl="fgAcc1" presStyleIdx="1" presStyleCnt="8">
        <dgm:presLayoutVars>
          <dgm:bulletEnabled val="1"/>
        </dgm:presLayoutVars>
      </dgm:prSet>
      <dgm:spPr/>
      <dgm:t>
        <a:bodyPr/>
        <a:lstStyle/>
        <a:p>
          <a:endParaRPr lang="ru-RU"/>
        </a:p>
      </dgm:t>
    </dgm:pt>
    <dgm:pt modelId="{536F99E0-E757-4B79-A2AC-16012EDE62AC}" type="pres">
      <dgm:prSet presAssocID="{9D092A0C-8BDD-4636-898B-EA7E39DF384D}" presName="aSpace" presStyleCnt="0"/>
      <dgm:spPr/>
    </dgm:pt>
    <dgm:pt modelId="{23BF2B75-E1E7-43C0-8BC6-B69F7A62B63E}" type="pres">
      <dgm:prSet presAssocID="{925B7428-99E2-4E4A-9F0C-038E3D78808E}" presName="aNode" presStyleLbl="fgAcc1" presStyleIdx="2" presStyleCnt="8">
        <dgm:presLayoutVars>
          <dgm:bulletEnabled val="1"/>
        </dgm:presLayoutVars>
      </dgm:prSet>
      <dgm:spPr/>
      <dgm:t>
        <a:bodyPr/>
        <a:lstStyle/>
        <a:p>
          <a:endParaRPr lang="ru-RU"/>
        </a:p>
      </dgm:t>
    </dgm:pt>
    <dgm:pt modelId="{198C8DAA-E826-4F28-8B38-6460325D2679}" type="pres">
      <dgm:prSet presAssocID="{925B7428-99E2-4E4A-9F0C-038E3D78808E}" presName="aSpace" presStyleCnt="0"/>
      <dgm:spPr/>
    </dgm:pt>
    <dgm:pt modelId="{B167A16E-28E3-4A0B-8A9D-E98BC59AECC1}" type="pres">
      <dgm:prSet presAssocID="{188AE2D3-F99B-4455-B906-01F6C6E0B9D1}" presName="aNode" presStyleLbl="fgAcc1" presStyleIdx="3" presStyleCnt="8">
        <dgm:presLayoutVars>
          <dgm:bulletEnabled val="1"/>
        </dgm:presLayoutVars>
      </dgm:prSet>
      <dgm:spPr/>
      <dgm:t>
        <a:bodyPr/>
        <a:lstStyle/>
        <a:p>
          <a:endParaRPr lang="ru-RU"/>
        </a:p>
      </dgm:t>
    </dgm:pt>
    <dgm:pt modelId="{44A05783-2FD1-4098-8B9F-8F7D34C9179B}" type="pres">
      <dgm:prSet presAssocID="{188AE2D3-F99B-4455-B906-01F6C6E0B9D1}" presName="aSpace" presStyleCnt="0"/>
      <dgm:spPr/>
    </dgm:pt>
    <dgm:pt modelId="{7D2BDE5E-6D14-49DC-A782-58CE766695C1}" type="pres">
      <dgm:prSet presAssocID="{CBC921CD-33D6-4489-9A65-2322052C92AB}" presName="aNode" presStyleLbl="fgAcc1" presStyleIdx="4" presStyleCnt="8">
        <dgm:presLayoutVars>
          <dgm:bulletEnabled val="1"/>
        </dgm:presLayoutVars>
      </dgm:prSet>
      <dgm:spPr/>
      <dgm:t>
        <a:bodyPr/>
        <a:lstStyle/>
        <a:p>
          <a:endParaRPr lang="ru-RU"/>
        </a:p>
      </dgm:t>
    </dgm:pt>
    <dgm:pt modelId="{2EF86A4F-3CEA-4FB2-A54C-1EBADEC3CE55}" type="pres">
      <dgm:prSet presAssocID="{CBC921CD-33D6-4489-9A65-2322052C92AB}" presName="aSpace" presStyleCnt="0"/>
      <dgm:spPr/>
    </dgm:pt>
    <dgm:pt modelId="{E0F2E40C-A6C1-4C13-B324-676C828FA85D}" type="pres">
      <dgm:prSet presAssocID="{6D6B7D14-0B69-4C20-A9A9-43FC2197AF1E}" presName="aNode" presStyleLbl="fgAcc1" presStyleIdx="5" presStyleCnt="8">
        <dgm:presLayoutVars>
          <dgm:bulletEnabled val="1"/>
        </dgm:presLayoutVars>
      </dgm:prSet>
      <dgm:spPr/>
      <dgm:t>
        <a:bodyPr/>
        <a:lstStyle/>
        <a:p>
          <a:endParaRPr lang="ru-RU"/>
        </a:p>
      </dgm:t>
    </dgm:pt>
    <dgm:pt modelId="{22F27FD7-89DC-47FC-BFEA-3CD0258E2710}" type="pres">
      <dgm:prSet presAssocID="{6D6B7D14-0B69-4C20-A9A9-43FC2197AF1E}" presName="aSpace" presStyleCnt="0"/>
      <dgm:spPr/>
    </dgm:pt>
    <dgm:pt modelId="{C4FB2343-C704-4E7E-A5B3-C6FC01A84ADD}" type="pres">
      <dgm:prSet presAssocID="{336F44E2-34A1-4827-B8F3-71CC29FE4D18}" presName="aNode" presStyleLbl="fgAcc1" presStyleIdx="6" presStyleCnt="8">
        <dgm:presLayoutVars>
          <dgm:bulletEnabled val="1"/>
        </dgm:presLayoutVars>
      </dgm:prSet>
      <dgm:spPr/>
      <dgm:t>
        <a:bodyPr/>
        <a:lstStyle/>
        <a:p>
          <a:endParaRPr lang="ru-RU"/>
        </a:p>
      </dgm:t>
    </dgm:pt>
    <dgm:pt modelId="{FC2EB13D-0C3F-4EF1-8FCB-AF5C8C1CFB34}" type="pres">
      <dgm:prSet presAssocID="{336F44E2-34A1-4827-B8F3-71CC29FE4D18}" presName="aSpace" presStyleCnt="0"/>
      <dgm:spPr/>
    </dgm:pt>
    <dgm:pt modelId="{F0FD988D-CF09-4158-8582-05A4C8F24E83}" type="pres">
      <dgm:prSet presAssocID="{C9F2904D-6E96-4711-8F7A-E61A2FC78420}" presName="aNode" presStyleLbl="fgAcc1" presStyleIdx="7" presStyleCnt="8">
        <dgm:presLayoutVars>
          <dgm:bulletEnabled val="1"/>
        </dgm:presLayoutVars>
      </dgm:prSet>
      <dgm:spPr/>
      <dgm:t>
        <a:bodyPr/>
        <a:lstStyle/>
        <a:p>
          <a:endParaRPr lang="ru-RU"/>
        </a:p>
      </dgm:t>
    </dgm:pt>
    <dgm:pt modelId="{6E47E1DF-34FC-4B14-AA3B-09B2A7944C29}" type="pres">
      <dgm:prSet presAssocID="{C9F2904D-6E96-4711-8F7A-E61A2FC78420}" presName="aSpace" presStyleCnt="0"/>
      <dgm:spPr/>
    </dgm:pt>
  </dgm:ptLst>
  <dgm:cxnLst>
    <dgm:cxn modelId="{8A4B8E18-4A29-4DE0-83E2-F0E3A87BBED4}" type="presOf" srcId="{92FD1EEA-75A5-48EE-8B74-70B09AB33748}" destId="{071BF8BC-613C-4FA3-8B61-F665CDB22211}" srcOrd="0" destOrd="0" presId="urn:microsoft.com/office/officeart/2005/8/layout/pyramid2"/>
    <dgm:cxn modelId="{1A9BCE1F-4393-4D92-94C1-B7D0DE5070B4}" type="presOf" srcId="{2174FB38-0316-44FD-BAF4-41D6F0C46681}" destId="{C0143DFA-2375-46DA-98C5-2B5C6CE3B569}" srcOrd="0" destOrd="0" presId="urn:microsoft.com/office/officeart/2005/8/layout/pyramid2"/>
    <dgm:cxn modelId="{E853E300-2AB5-42FC-95F7-62AB384559B5}" srcId="{2174FB38-0316-44FD-BAF4-41D6F0C46681}" destId="{6D6B7D14-0B69-4C20-A9A9-43FC2197AF1E}" srcOrd="5" destOrd="0" parTransId="{D391515C-904B-42BD-AA1A-294FC7AEF84E}" sibTransId="{AEC15F8E-E96C-4956-9811-C54C098B28BD}"/>
    <dgm:cxn modelId="{CAE69DB0-4CD5-45AB-BB6C-963349C1D219}" srcId="{2174FB38-0316-44FD-BAF4-41D6F0C46681}" destId="{92FD1EEA-75A5-48EE-8B74-70B09AB33748}" srcOrd="0" destOrd="0" parTransId="{8C8C163C-A0C1-4E4A-8C18-F09895353979}" sibTransId="{101779E8-BFC0-4D45-954C-175D0F601718}"/>
    <dgm:cxn modelId="{B466B55C-28BB-4368-8F60-9114FF815F12}" srcId="{2174FB38-0316-44FD-BAF4-41D6F0C46681}" destId="{336F44E2-34A1-4827-B8F3-71CC29FE4D18}" srcOrd="6" destOrd="0" parTransId="{BAF6A79C-8AF7-4FEE-A180-F9DB3F18A1DB}" sibTransId="{F6D5EFF0-75E8-4536-BFE7-4B787EAF2C65}"/>
    <dgm:cxn modelId="{A36D4907-FDF8-4758-992F-F78B198BABF3}" type="presOf" srcId="{188AE2D3-F99B-4455-B906-01F6C6E0B9D1}" destId="{B167A16E-28E3-4A0B-8A9D-E98BC59AECC1}" srcOrd="0" destOrd="0" presId="urn:microsoft.com/office/officeart/2005/8/layout/pyramid2"/>
    <dgm:cxn modelId="{72D2F741-EFDD-4EDC-9843-E0071AB3F3B2}" type="presOf" srcId="{CBC921CD-33D6-4489-9A65-2322052C92AB}" destId="{7D2BDE5E-6D14-49DC-A782-58CE766695C1}" srcOrd="0" destOrd="0" presId="urn:microsoft.com/office/officeart/2005/8/layout/pyramid2"/>
    <dgm:cxn modelId="{4F21F58D-B68A-4CB4-98EF-E5D78456B39F}" srcId="{2174FB38-0316-44FD-BAF4-41D6F0C46681}" destId="{9D092A0C-8BDD-4636-898B-EA7E39DF384D}" srcOrd="1" destOrd="0" parTransId="{F8CD0ED4-670E-416F-BE79-ECECB192A209}" sibTransId="{AF511450-E46B-4DAC-872D-07A2193E383A}"/>
    <dgm:cxn modelId="{A580904B-FCF6-44F7-B9E3-09906A4EBB2C}" type="presOf" srcId="{336F44E2-34A1-4827-B8F3-71CC29FE4D18}" destId="{C4FB2343-C704-4E7E-A5B3-C6FC01A84ADD}" srcOrd="0" destOrd="0" presId="urn:microsoft.com/office/officeart/2005/8/layout/pyramid2"/>
    <dgm:cxn modelId="{BEA7641D-F2B6-4B2D-89D5-D23E7D9CF1DC}" srcId="{2174FB38-0316-44FD-BAF4-41D6F0C46681}" destId="{925B7428-99E2-4E4A-9F0C-038E3D78808E}" srcOrd="2" destOrd="0" parTransId="{2589851F-C642-49FF-A1E2-DDEB15C00D64}" sibTransId="{1DABD609-C255-42D2-BD00-491A9C146EE3}"/>
    <dgm:cxn modelId="{B824EFC2-2206-4066-8AC0-4F278B2EA688}" type="presOf" srcId="{6D6B7D14-0B69-4C20-A9A9-43FC2197AF1E}" destId="{E0F2E40C-A6C1-4C13-B324-676C828FA85D}" srcOrd="0" destOrd="0" presId="urn:microsoft.com/office/officeart/2005/8/layout/pyramid2"/>
    <dgm:cxn modelId="{8883963E-787C-49B1-A03F-A0A2870CE63D}" type="presOf" srcId="{925B7428-99E2-4E4A-9F0C-038E3D78808E}" destId="{23BF2B75-E1E7-43C0-8BC6-B69F7A62B63E}" srcOrd="0" destOrd="0" presId="urn:microsoft.com/office/officeart/2005/8/layout/pyramid2"/>
    <dgm:cxn modelId="{FB80A15E-A860-4C2C-9E58-629BE5AD32A8}" srcId="{2174FB38-0316-44FD-BAF4-41D6F0C46681}" destId="{CBC921CD-33D6-4489-9A65-2322052C92AB}" srcOrd="4" destOrd="0" parTransId="{D05F1D49-429D-4352-BE51-C9078E6FF7F9}" sibTransId="{E5DB0DF1-E311-4B7F-883E-A8F5B237091E}"/>
    <dgm:cxn modelId="{C51BFAD1-7814-45FF-A53B-76BF974CC44D}" type="presOf" srcId="{9D092A0C-8BDD-4636-898B-EA7E39DF384D}" destId="{B6803638-A95F-4EDF-80AB-2F081B7DD8A4}" srcOrd="0" destOrd="0" presId="urn:microsoft.com/office/officeart/2005/8/layout/pyramid2"/>
    <dgm:cxn modelId="{14EDAEBA-1BAE-4938-9BBA-AA796A8B496E}" srcId="{2174FB38-0316-44FD-BAF4-41D6F0C46681}" destId="{188AE2D3-F99B-4455-B906-01F6C6E0B9D1}" srcOrd="3" destOrd="0" parTransId="{7C9869DE-561F-46ED-86F7-DF7EE0054491}" sibTransId="{9DB65D7F-BB13-4763-8A82-C40096B36314}"/>
    <dgm:cxn modelId="{9F15C995-0225-499D-845A-DCDC636B1D34}" type="presOf" srcId="{C9F2904D-6E96-4711-8F7A-E61A2FC78420}" destId="{F0FD988D-CF09-4158-8582-05A4C8F24E83}" srcOrd="0" destOrd="0" presId="urn:microsoft.com/office/officeart/2005/8/layout/pyramid2"/>
    <dgm:cxn modelId="{1BF8FB0D-D253-42F0-B260-9AEE55FC8AB9}" srcId="{2174FB38-0316-44FD-BAF4-41D6F0C46681}" destId="{C9F2904D-6E96-4711-8F7A-E61A2FC78420}" srcOrd="7" destOrd="0" parTransId="{042F229A-37B5-4BF7-A893-491B1590AEC5}" sibTransId="{AD5D68DB-E0B3-433C-AF94-55338046C517}"/>
    <dgm:cxn modelId="{27FC4390-C1B7-4C0F-B11E-A299F534756D}" type="presParOf" srcId="{C0143DFA-2375-46DA-98C5-2B5C6CE3B569}" destId="{B2FB6149-40E4-4F0D-8102-A24D3EFDA53B}" srcOrd="0" destOrd="0" presId="urn:microsoft.com/office/officeart/2005/8/layout/pyramid2"/>
    <dgm:cxn modelId="{08DEF98E-9235-462D-A82E-A7A71A1EC3DD}" type="presParOf" srcId="{C0143DFA-2375-46DA-98C5-2B5C6CE3B569}" destId="{40392075-2903-4C61-924A-A08862B60F9C}" srcOrd="1" destOrd="0" presId="urn:microsoft.com/office/officeart/2005/8/layout/pyramid2"/>
    <dgm:cxn modelId="{899DC6FB-874C-4B70-8037-5B3FE4C8C6F4}" type="presParOf" srcId="{40392075-2903-4C61-924A-A08862B60F9C}" destId="{071BF8BC-613C-4FA3-8B61-F665CDB22211}" srcOrd="0" destOrd="0" presId="urn:microsoft.com/office/officeart/2005/8/layout/pyramid2"/>
    <dgm:cxn modelId="{B92622AA-B058-4B03-8B54-640249ADB59E}" type="presParOf" srcId="{40392075-2903-4C61-924A-A08862B60F9C}" destId="{1EEAAD04-F9A0-4AF0-A97E-1AE16B22E50A}" srcOrd="1" destOrd="0" presId="urn:microsoft.com/office/officeart/2005/8/layout/pyramid2"/>
    <dgm:cxn modelId="{4288E36F-5793-4C99-8498-2C4316868CDD}" type="presParOf" srcId="{40392075-2903-4C61-924A-A08862B60F9C}" destId="{B6803638-A95F-4EDF-80AB-2F081B7DD8A4}" srcOrd="2" destOrd="0" presId="urn:microsoft.com/office/officeart/2005/8/layout/pyramid2"/>
    <dgm:cxn modelId="{851F1AB5-D5D3-45B9-A4FC-9201B3FE078C}" type="presParOf" srcId="{40392075-2903-4C61-924A-A08862B60F9C}" destId="{536F99E0-E757-4B79-A2AC-16012EDE62AC}" srcOrd="3" destOrd="0" presId="urn:microsoft.com/office/officeart/2005/8/layout/pyramid2"/>
    <dgm:cxn modelId="{DEF2F5DA-8342-4170-BEDF-B164FD256089}" type="presParOf" srcId="{40392075-2903-4C61-924A-A08862B60F9C}" destId="{23BF2B75-E1E7-43C0-8BC6-B69F7A62B63E}" srcOrd="4" destOrd="0" presId="urn:microsoft.com/office/officeart/2005/8/layout/pyramid2"/>
    <dgm:cxn modelId="{F8323029-FF94-41AA-BAA2-98CDE030EF62}" type="presParOf" srcId="{40392075-2903-4C61-924A-A08862B60F9C}" destId="{198C8DAA-E826-4F28-8B38-6460325D2679}" srcOrd="5" destOrd="0" presId="urn:microsoft.com/office/officeart/2005/8/layout/pyramid2"/>
    <dgm:cxn modelId="{DF5FD644-A863-42AB-80BB-BB6B49B97A6D}" type="presParOf" srcId="{40392075-2903-4C61-924A-A08862B60F9C}" destId="{B167A16E-28E3-4A0B-8A9D-E98BC59AECC1}" srcOrd="6" destOrd="0" presId="urn:microsoft.com/office/officeart/2005/8/layout/pyramid2"/>
    <dgm:cxn modelId="{9C4968A7-AD7C-4830-A9B0-AB83204F2149}" type="presParOf" srcId="{40392075-2903-4C61-924A-A08862B60F9C}" destId="{44A05783-2FD1-4098-8B9F-8F7D34C9179B}" srcOrd="7" destOrd="0" presId="urn:microsoft.com/office/officeart/2005/8/layout/pyramid2"/>
    <dgm:cxn modelId="{8D10C5C6-6C13-4839-AB2F-4E41257F13A1}" type="presParOf" srcId="{40392075-2903-4C61-924A-A08862B60F9C}" destId="{7D2BDE5E-6D14-49DC-A782-58CE766695C1}" srcOrd="8" destOrd="0" presId="urn:microsoft.com/office/officeart/2005/8/layout/pyramid2"/>
    <dgm:cxn modelId="{4A50B31D-7C8D-4955-AECF-8F608475CC9D}" type="presParOf" srcId="{40392075-2903-4C61-924A-A08862B60F9C}" destId="{2EF86A4F-3CEA-4FB2-A54C-1EBADEC3CE55}" srcOrd="9" destOrd="0" presId="urn:microsoft.com/office/officeart/2005/8/layout/pyramid2"/>
    <dgm:cxn modelId="{9FDA3108-50B9-4DF2-9B17-A73A376BA2D2}" type="presParOf" srcId="{40392075-2903-4C61-924A-A08862B60F9C}" destId="{E0F2E40C-A6C1-4C13-B324-676C828FA85D}" srcOrd="10" destOrd="0" presId="urn:microsoft.com/office/officeart/2005/8/layout/pyramid2"/>
    <dgm:cxn modelId="{AD1CD5A6-CD1D-46A3-BDE8-C8AD322E49B7}" type="presParOf" srcId="{40392075-2903-4C61-924A-A08862B60F9C}" destId="{22F27FD7-89DC-47FC-BFEA-3CD0258E2710}" srcOrd="11" destOrd="0" presId="urn:microsoft.com/office/officeart/2005/8/layout/pyramid2"/>
    <dgm:cxn modelId="{22762CFE-5FA4-45EA-8481-52D08152656A}" type="presParOf" srcId="{40392075-2903-4C61-924A-A08862B60F9C}" destId="{C4FB2343-C704-4E7E-A5B3-C6FC01A84ADD}" srcOrd="12" destOrd="0" presId="urn:microsoft.com/office/officeart/2005/8/layout/pyramid2"/>
    <dgm:cxn modelId="{DBB68491-85C9-41DF-93F2-A43078E7A65B}" type="presParOf" srcId="{40392075-2903-4C61-924A-A08862B60F9C}" destId="{FC2EB13D-0C3F-4EF1-8FCB-AF5C8C1CFB34}" srcOrd="13" destOrd="0" presId="urn:microsoft.com/office/officeart/2005/8/layout/pyramid2"/>
    <dgm:cxn modelId="{2D127084-09DA-486D-ABF5-25A0488CBF32}" type="presParOf" srcId="{40392075-2903-4C61-924A-A08862B60F9C}" destId="{F0FD988D-CF09-4158-8582-05A4C8F24E83}" srcOrd="14" destOrd="0" presId="urn:microsoft.com/office/officeart/2005/8/layout/pyramid2"/>
    <dgm:cxn modelId="{9B4DAEE9-2CE5-47F3-93A4-FD0E6984E70A}" type="presParOf" srcId="{40392075-2903-4C61-924A-A08862B60F9C}" destId="{6E47E1DF-34FC-4B14-AA3B-09B2A7944C29}" srcOrd="15" destOrd="0" presId="urn:microsoft.com/office/officeart/2005/8/layout/pyramid2"/>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112190C4-8EAD-469C-ABE1-905682519554}" type="doc">
      <dgm:prSet loTypeId="urn:microsoft.com/office/officeart/2005/8/layout/process3" loCatId="process" qsTypeId="urn:microsoft.com/office/officeart/2005/8/quickstyle/3d2" qsCatId="3D" csTypeId="urn:microsoft.com/office/officeart/2005/8/colors/colorful3" csCatId="colorful" phldr="1"/>
      <dgm:spPr/>
      <dgm:t>
        <a:bodyPr/>
        <a:lstStyle/>
        <a:p>
          <a:endParaRPr lang="ru-RU"/>
        </a:p>
      </dgm:t>
    </dgm:pt>
    <dgm:pt modelId="{B8B506E8-42D0-4F73-9A9C-DE3CA0B80E7B}">
      <dgm:prSet phldrT="[Текст]"/>
      <dgm:spPr/>
      <dgm:t>
        <a:bodyPr/>
        <a:lstStyle/>
        <a:p>
          <a:r>
            <a:rPr lang="ru-RU" b="1" dirty="0" smtClean="0">
              <a:solidFill>
                <a:schemeClr val="tx1"/>
              </a:solidFill>
              <a:latin typeface="Times New Roman" pitchFamily="18" charset="0"/>
              <a:cs typeface="Times New Roman" pitchFamily="18" charset="0"/>
            </a:rPr>
            <a:t>2019</a:t>
          </a:r>
        </a:p>
      </dgm:t>
    </dgm:pt>
    <dgm:pt modelId="{C2675312-3796-470E-96E2-4389220854DD}" type="parTrans" cxnId="{F1A979E3-4B18-4ECA-A027-8CEC36C04972}">
      <dgm:prSet/>
      <dgm:spPr/>
      <dgm:t>
        <a:bodyPr/>
        <a:lstStyle/>
        <a:p>
          <a:endParaRPr lang="ru-RU" b="1">
            <a:solidFill>
              <a:schemeClr val="tx1"/>
            </a:solidFill>
            <a:latin typeface="Times New Roman" pitchFamily="18" charset="0"/>
            <a:cs typeface="Times New Roman" pitchFamily="18" charset="0"/>
          </a:endParaRPr>
        </a:p>
      </dgm:t>
    </dgm:pt>
    <dgm:pt modelId="{961A2430-42FA-4A89-A05C-762F270C391C}" type="sibTrans" cxnId="{F1A979E3-4B18-4ECA-A027-8CEC36C04972}">
      <dgm:prSet/>
      <dgm:spPr/>
      <dgm:t>
        <a:bodyPr/>
        <a:lstStyle/>
        <a:p>
          <a:endParaRPr lang="ru-RU" b="1">
            <a:solidFill>
              <a:schemeClr val="tx1"/>
            </a:solidFill>
            <a:latin typeface="Times New Roman" pitchFamily="18" charset="0"/>
            <a:cs typeface="Times New Roman" pitchFamily="18" charset="0"/>
          </a:endParaRPr>
        </a:p>
      </dgm:t>
    </dgm:pt>
    <dgm:pt modelId="{EBC60F14-4CC9-468C-BE89-D41F6962F730}">
      <dgm:prSet phldrT="[Текст]"/>
      <dgm:spPr/>
      <dgm:t>
        <a:bodyPr/>
        <a:lstStyle/>
        <a:p>
          <a:r>
            <a:rPr lang="ru-RU" b="1" i="0" u="none" dirty="0" smtClean="0">
              <a:solidFill>
                <a:schemeClr val="tx1"/>
              </a:solidFill>
              <a:latin typeface="Times New Roman" pitchFamily="18" charset="0"/>
              <a:cs typeface="Times New Roman" pitchFamily="18" charset="0"/>
            </a:rPr>
            <a:t>65,9 млн.рублей</a:t>
          </a:r>
          <a:endParaRPr lang="ru-RU" b="1" dirty="0">
            <a:solidFill>
              <a:schemeClr val="tx1"/>
            </a:solidFill>
            <a:latin typeface="Times New Roman" pitchFamily="18" charset="0"/>
            <a:cs typeface="Times New Roman" pitchFamily="18" charset="0"/>
          </a:endParaRPr>
        </a:p>
      </dgm:t>
    </dgm:pt>
    <dgm:pt modelId="{D00CD173-FFC8-4F82-AA20-A61BA3CF912B}" type="parTrans" cxnId="{868518C1-286F-4E92-8769-B2044736D7B7}">
      <dgm:prSet/>
      <dgm:spPr/>
      <dgm:t>
        <a:bodyPr/>
        <a:lstStyle/>
        <a:p>
          <a:endParaRPr lang="ru-RU" b="1">
            <a:solidFill>
              <a:schemeClr val="tx1"/>
            </a:solidFill>
            <a:latin typeface="Times New Roman" pitchFamily="18" charset="0"/>
            <a:cs typeface="Times New Roman" pitchFamily="18" charset="0"/>
          </a:endParaRPr>
        </a:p>
      </dgm:t>
    </dgm:pt>
    <dgm:pt modelId="{FA0D7E2F-3764-427D-960C-E0FFD67DB996}" type="sibTrans" cxnId="{868518C1-286F-4E92-8769-B2044736D7B7}">
      <dgm:prSet/>
      <dgm:spPr/>
      <dgm:t>
        <a:bodyPr/>
        <a:lstStyle/>
        <a:p>
          <a:endParaRPr lang="ru-RU" b="1">
            <a:solidFill>
              <a:schemeClr val="tx1"/>
            </a:solidFill>
            <a:latin typeface="Times New Roman" pitchFamily="18" charset="0"/>
            <a:cs typeface="Times New Roman" pitchFamily="18" charset="0"/>
          </a:endParaRPr>
        </a:p>
      </dgm:t>
    </dgm:pt>
    <dgm:pt modelId="{EAD8804A-D859-47F5-AAA9-26E480FB6A84}">
      <dgm:prSet phldrT="[Текст]"/>
      <dgm:spPr/>
      <dgm:t>
        <a:bodyPr/>
        <a:lstStyle/>
        <a:p>
          <a:r>
            <a:rPr lang="ru-RU" b="1" dirty="0" smtClean="0">
              <a:solidFill>
                <a:schemeClr val="tx1"/>
              </a:solidFill>
              <a:latin typeface="Times New Roman" pitchFamily="18" charset="0"/>
              <a:cs typeface="Times New Roman" pitchFamily="18" charset="0"/>
            </a:rPr>
            <a:t>2020</a:t>
          </a:r>
          <a:endParaRPr lang="ru-RU" b="1" dirty="0">
            <a:solidFill>
              <a:schemeClr val="tx1"/>
            </a:solidFill>
            <a:latin typeface="Times New Roman" pitchFamily="18" charset="0"/>
            <a:cs typeface="Times New Roman" pitchFamily="18" charset="0"/>
          </a:endParaRPr>
        </a:p>
      </dgm:t>
    </dgm:pt>
    <dgm:pt modelId="{B53B5EE0-6D23-4EE4-8C4C-FC34345117E7}" type="parTrans" cxnId="{029F45D3-A614-45C6-AD4F-0C2A5AF904DA}">
      <dgm:prSet/>
      <dgm:spPr/>
      <dgm:t>
        <a:bodyPr/>
        <a:lstStyle/>
        <a:p>
          <a:endParaRPr lang="ru-RU" b="1">
            <a:solidFill>
              <a:schemeClr val="tx1"/>
            </a:solidFill>
            <a:latin typeface="Times New Roman" pitchFamily="18" charset="0"/>
            <a:cs typeface="Times New Roman" pitchFamily="18" charset="0"/>
          </a:endParaRPr>
        </a:p>
      </dgm:t>
    </dgm:pt>
    <dgm:pt modelId="{7792DEDF-380E-4AD9-8FA6-D07921C802BC}" type="sibTrans" cxnId="{029F45D3-A614-45C6-AD4F-0C2A5AF904DA}">
      <dgm:prSet/>
      <dgm:spPr/>
      <dgm:t>
        <a:bodyPr/>
        <a:lstStyle/>
        <a:p>
          <a:endParaRPr lang="ru-RU" b="1">
            <a:solidFill>
              <a:schemeClr val="tx1"/>
            </a:solidFill>
            <a:latin typeface="Times New Roman" pitchFamily="18" charset="0"/>
            <a:cs typeface="Times New Roman" pitchFamily="18" charset="0"/>
          </a:endParaRPr>
        </a:p>
      </dgm:t>
    </dgm:pt>
    <dgm:pt modelId="{8FCDDBA8-17CE-4D3A-8AD6-575501D92280}">
      <dgm:prSet phldrT="[Текст]"/>
      <dgm:spPr/>
      <dgm:t>
        <a:bodyPr/>
        <a:lstStyle/>
        <a:p>
          <a:r>
            <a:rPr lang="ru-RU" b="1" dirty="0" smtClean="0">
              <a:solidFill>
                <a:schemeClr val="tx1"/>
              </a:solidFill>
              <a:latin typeface="Times New Roman" pitchFamily="18" charset="0"/>
              <a:cs typeface="Times New Roman" pitchFamily="18" charset="0"/>
            </a:rPr>
            <a:t>2,5 млн.рублей</a:t>
          </a:r>
          <a:endParaRPr lang="ru-RU" b="1" dirty="0">
            <a:solidFill>
              <a:schemeClr val="tx1"/>
            </a:solidFill>
            <a:latin typeface="Times New Roman" pitchFamily="18" charset="0"/>
            <a:cs typeface="Times New Roman" pitchFamily="18" charset="0"/>
          </a:endParaRPr>
        </a:p>
      </dgm:t>
    </dgm:pt>
    <dgm:pt modelId="{A72A12BF-0AF8-4AA6-AB65-A581215BF13B}" type="parTrans" cxnId="{8563C067-E9B8-4175-A87A-1021C5609FEC}">
      <dgm:prSet/>
      <dgm:spPr/>
      <dgm:t>
        <a:bodyPr/>
        <a:lstStyle/>
        <a:p>
          <a:endParaRPr lang="ru-RU" b="1">
            <a:solidFill>
              <a:schemeClr val="tx1"/>
            </a:solidFill>
            <a:latin typeface="Times New Roman" pitchFamily="18" charset="0"/>
            <a:cs typeface="Times New Roman" pitchFamily="18" charset="0"/>
          </a:endParaRPr>
        </a:p>
      </dgm:t>
    </dgm:pt>
    <dgm:pt modelId="{864BB468-CB99-42DF-8165-101C083A953D}" type="sibTrans" cxnId="{8563C067-E9B8-4175-A87A-1021C5609FEC}">
      <dgm:prSet/>
      <dgm:spPr/>
      <dgm:t>
        <a:bodyPr/>
        <a:lstStyle/>
        <a:p>
          <a:endParaRPr lang="ru-RU" b="1">
            <a:solidFill>
              <a:schemeClr val="tx1"/>
            </a:solidFill>
            <a:latin typeface="Times New Roman" pitchFamily="18" charset="0"/>
            <a:cs typeface="Times New Roman" pitchFamily="18" charset="0"/>
          </a:endParaRPr>
        </a:p>
      </dgm:t>
    </dgm:pt>
    <dgm:pt modelId="{D9D0DCC3-5624-4D39-86BE-045F853B25BD}">
      <dgm:prSet phldrT="[Текст]"/>
      <dgm:spPr/>
      <dgm:t>
        <a:bodyPr/>
        <a:lstStyle/>
        <a:p>
          <a:r>
            <a:rPr lang="ru-RU" b="1" dirty="0" smtClean="0">
              <a:solidFill>
                <a:schemeClr val="tx1"/>
              </a:solidFill>
              <a:latin typeface="Times New Roman" pitchFamily="18" charset="0"/>
              <a:cs typeface="Times New Roman" pitchFamily="18" charset="0"/>
            </a:rPr>
            <a:t>2021</a:t>
          </a:r>
          <a:endParaRPr lang="ru-RU" b="1" dirty="0">
            <a:solidFill>
              <a:schemeClr val="tx1"/>
            </a:solidFill>
            <a:latin typeface="Times New Roman" pitchFamily="18" charset="0"/>
            <a:cs typeface="Times New Roman" pitchFamily="18" charset="0"/>
          </a:endParaRPr>
        </a:p>
      </dgm:t>
    </dgm:pt>
    <dgm:pt modelId="{02D285EC-D371-4C47-934E-9132FA6ED0B8}" type="parTrans" cxnId="{5DF6F02C-BC5D-4E4D-8493-062331D22FEA}">
      <dgm:prSet/>
      <dgm:spPr/>
      <dgm:t>
        <a:bodyPr/>
        <a:lstStyle/>
        <a:p>
          <a:endParaRPr lang="ru-RU" b="1">
            <a:solidFill>
              <a:schemeClr val="tx1"/>
            </a:solidFill>
            <a:latin typeface="Times New Roman" pitchFamily="18" charset="0"/>
            <a:cs typeface="Times New Roman" pitchFamily="18" charset="0"/>
          </a:endParaRPr>
        </a:p>
      </dgm:t>
    </dgm:pt>
    <dgm:pt modelId="{696E7CCC-BA3E-42A7-81FC-6720118514E1}" type="sibTrans" cxnId="{5DF6F02C-BC5D-4E4D-8493-062331D22FEA}">
      <dgm:prSet/>
      <dgm:spPr/>
      <dgm:t>
        <a:bodyPr/>
        <a:lstStyle/>
        <a:p>
          <a:endParaRPr lang="ru-RU" b="1">
            <a:solidFill>
              <a:schemeClr val="tx1"/>
            </a:solidFill>
            <a:latin typeface="Times New Roman" pitchFamily="18" charset="0"/>
            <a:cs typeface="Times New Roman" pitchFamily="18" charset="0"/>
          </a:endParaRPr>
        </a:p>
      </dgm:t>
    </dgm:pt>
    <dgm:pt modelId="{195FCA1D-C7C2-43C3-B6F8-2986F129EC9B}">
      <dgm:prSet phldrT="[Текст]"/>
      <dgm:spPr/>
      <dgm:t>
        <a:bodyPr/>
        <a:lstStyle/>
        <a:p>
          <a:r>
            <a:rPr lang="ru-RU" b="1" dirty="0" smtClean="0">
              <a:solidFill>
                <a:schemeClr val="tx1"/>
              </a:solidFill>
              <a:latin typeface="Times New Roman" pitchFamily="18" charset="0"/>
              <a:cs typeface="Times New Roman" pitchFamily="18" charset="0"/>
            </a:rPr>
            <a:t>0,6 млн.рублей</a:t>
          </a:r>
          <a:endParaRPr lang="ru-RU" b="1" dirty="0">
            <a:solidFill>
              <a:schemeClr val="tx1"/>
            </a:solidFill>
            <a:latin typeface="Times New Roman" pitchFamily="18" charset="0"/>
            <a:cs typeface="Times New Roman" pitchFamily="18" charset="0"/>
          </a:endParaRPr>
        </a:p>
      </dgm:t>
    </dgm:pt>
    <dgm:pt modelId="{0E019D5A-A1BF-420A-ABB6-20F63D1B73AD}" type="parTrans" cxnId="{A4156A3D-DC18-41DE-B41F-6F983FC7FEF9}">
      <dgm:prSet/>
      <dgm:spPr/>
      <dgm:t>
        <a:bodyPr/>
        <a:lstStyle/>
        <a:p>
          <a:endParaRPr lang="ru-RU" b="1">
            <a:solidFill>
              <a:schemeClr val="tx1"/>
            </a:solidFill>
            <a:latin typeface="Times New Roman" pitchFamily="18" charset="0"/>
            <a:cs typeface="Times New Roman" pitchFamily="18" charset="0"/>
          </a:endParaRPr>
        </a:p>
      </dgm:t>
    </dgm:pt>
    <dgm:pt modelId="{4FA88E2B-8CED-4076-87F7-F5A289AC3B02}" type="sibTrans" cxnId="{A4156A3D-DC18-41DE-B41F-6F983FC7FEF9}">
      <dgm:prSet/>
      <dgm:spPr/>
      <dgm:t>
        <a:bodyPr/>
        <a:lstStyle/>
        <a:p>
          <a:endParaRPr lang="ru-RU" b="1">
            <a:solidFill>
              <a:schemeClr val="tx1"/>
            </a:solidFill>
            <a:latin typeface="Times New Roman" pitchFamily="18" charset="0"/>
            <a:cs typeface="Times New Roman" pitchFamily="18" charset="0"/>
          </a:endParaRPr>
        </a:p>
      </dgm:t>
    </dgm:pt>
    <dgm:pt modelId="{97AA7B71-68CF-4126-9A4E-D296EDA5E19A}" type="pres">
      <dgm:prSet presAssocID="{112190C4-8EAD-469C-ABE1-905682519554}" presName="linearFlow" presStyleCnt="0">
        <dgm:presLayoutVars>
          <dgm:dir/>
          <dgm:animLvl val="lvl"/>
          <dgm:resizeHandles val="exact"/>
        </dgm:presLayoutVars>
      </dgm:prSet>
      <dgm:spPr/>
      <dgm:t>
        <a:bodyPr/>
        <a:lstStyle/>
        <a:p>
          <a:endParaRPr lang="ru-RU"/>
        </a:p>
      </dgm:t>
    </dgm:pt>
    <dgm:pt modelId="{C72A39E5-23F5-4239-903F-FF5CCE80F2FB}" type="pres">
      <dgm:prSet presAssocID="{B8B506E8-42D0-4F73-9A9C-DE3CA0B80E7B}" presName="composite" presStyleCnt="0"/>
      <dgm:spPr/>
      <dgm:t>
        <a:bodyPr/>
        <a:lstStyle/>
        <a:p>
          <a:endParaRPr lang="ru-RU"/>
        </a:p>
      </dgm:t>
    </dgm:pt>
    <dgm:pt modelId="{68D9300B-6B4B-4159-9FF9-6F8929B71959}" type="pres">
      <dgm:prSet presAssocID="{B8B506E8-42D0-4F73-9A9C-DE3CA0B80E7B}" presName="parTx" presStyleLbl="node1" presStyleIdx="0" presStyleCnt="3">
        <dgm:presLayoutVars>
          <dgm:chMax val="0"/>
          <dgm:chPref val="0"/>
          <dgm:bulletEnabled val="1"/>
        </dgm:presLayoutVars>
      </dgm:prSet>
      <dgm:spPr/>
      <dgm:t>
        <a:bodyPr/>
        <a:lstStyle/>
        <a:p>
          <a:endParaRPr lang="ru-RU"/>
        </a:p>
      </dgm:t>
    </dgm:pt>
    <dgm:pt modelId="{92D01F57-D8D9-424C-8375-234646DE2C58}" type="pres">
      <dgm:prSet presAssocID="{B8B506E8-42D0-4F73-9A9C-DE3CA0B80E7B}" presName="parSh" presStyleLbl="node1" presStyleIdx="0" presStyleCnt="3"/>
      <dgm:spPr/>
      <dgm:t>
        <a:bodyPr/>
        <a:lstStyle/>
        <a:p>
          <a:endParaRPr lang="ru-RU"/>
        </a:p>
      </dgm:t>
    </dgm:pt>
    <dgm:pt modelId="{CDB87897-61BB-4A9A-9F47-D02AA9D89940}" type="pres">
      <dgm:prSet presAssocID="{B8B506E8-42D0-4F73-9A9C-DE3CA0B80E7B}" presName="desTx" presStyleLbl="fgAcc1" presStyleIdx="0" presStyleCnt="3">
        <dgm:presLayoutVars>
          <dgm:bulletEnabled val="1"/>
        </dgm:presLayoutVars>
      </dgm:prSet>
      <dgm:spPr/>
      <dgm:t>
        <a:bodyPr/>
        <a:lstStyle/>
        <a:p>
          <a:endParaRPr lang="ru-RU"/>
        </a:p>
      </dgm:t>
    </dgm:pt>
    <dgm:pt modelId="{FFE5239B-730D-4ED6-A4C7-8220D9AA4D05}" type="pres">
      <dgm:prSet presAssocID="{961A2430-42FA-4A89-A05C-762F270C391C}" presName="sibTrans" presStyleLbl="sibTrans2D1" presStyleIdx="0" presStyleCnt="2"/>
      <dgm:spPr/>
      <dgm:t>
        <a:bodyPr/>
        <a:lstStyle/>
        <a:p>
          <a:endParaRPr lang="ru-RU"/>
        </a:p>
      </dgm:t>
    </dgm:pt>
    <dgm:pt modelId="{BECBB3E9-4D30-4F24-8DC8-A9A295055A26}" type="pres">
      <dgm:prSet presAssocID="{961A2430-42FA-4A89-A05C-762F270C391C}" presName="connTx" presStyleLbl="sibTrans2D1" presStyleIdx="0" presStyleCnt="2"/>
      <dgm:spPr/>
      <dgm:t>
        <a:bodyPr/>
        <a:lstStyle/>
        <a:p>
          <a:endParaRPr lang="ru-RU"/>
        </a:p>
      </dgm:t>
    </dgm:pt>
    <dgm:pt modelId="{6374B926-534C-4DF7-8C8D-00FA9EF30797}" type="pres">
      <dgm:prSet presAssocID="{EAD8804A-D859-47F5-AAA9-26E480FB6A84}" presName="composite" presStyleCnt="0"/>
      <dgm:spPr/>
      <dgm:t>
        <a:bodyPr/>
        <a:lstStyle/>
        <a:p>
          <a:endParaRPr lang="ru-RU"/>
        </a:p>
      </dgm:t>
    </dgm:pt>
    <dgm:pt modelId="{9B03FBAE-916D-4227-8B18-27294D0DD1C8}" type="pres">
      <dgm:prSet presAssocID="{EAD8804A-D859-47F5-AAA9-26E480FB6A84}" presName="parTx" presStyleLbl="node1" presStyleIdx="0" presStyleCnt="3">
        <dgm:presLayoutVars>
          <dgm:chMax val="0"/>
          <dgm:chPref val="0"/>
          <dgm:bulletEnabled val="1"/>
        </dgm:presLayoutVars>
      </dgm:prSet>
      <dgm:spPr/>
      <dgm:t>
        <a:bodyPr/>
        <a:lstStyle/>
        <a:p>
          <a:endParaRPr lang="ru-RU"/>
        </a:p>
      </dgm:t>
    </dgm:pt>
    <dgm:pt modelId="{9F6AD580-259C-493B-A74E-7F5C857FE5EF}" type="pres">
      <dgm:prSet presAssocID="{EAD8804A-D859-47F5-AAA9-26E480FB6A84}" presName="parSh" presStyleLbl="node1" presStyleIdx="1" presStyleCnt="3"/>
      <dgm:spPr/>
      <dgm:t>
        <a:bodyPr/>
        <a:lstStyle/>
        <a:p>
          <a:endParaRPr lang="ru-RU"/>
        </a:p>
      </dgm:t>
    </dgm:pt>
    <dgm:pt modelId="{7FAB9409-D975-49CA-8577-1ACEEA8E498D}" type="pres">
      <dgm:prSet presAssocID="{EAD8804A-D859-47F5-AAA9-26E480FB6A84}" presName="desTx" presStyleLbl="fgAcc1" presStyleIdx="1" presStyleCnt="3">
        <dgm:presLayoutVars>
          <dgm:bulletEnabled val="1"/>
        </dgm:presLayoutVars>
      </dgm:prSet>
      <dgm:spPr/>
      <dgm:t>
        <a:bodyPr/>
        <a:lstStyle/>
        <a:p>
          <a:endParaRPr lang="ru-RU"/>
        </a:p>
      </dgm:t>
    </dgm:pt>
    <dgm:pt modelId="{75152237-0B25-4112-A7C3-20502F974846}" type="pres">
      <dgm:prSet presAssocID="{7792DEDF-380E-4AD9-8FA6-D07921C802BC}" presName="sibTrans" presStyleLbl="sibTrans2D1" presStyleIdx="1" presStyleCnt="2"/>
      <dgm:spPr/>
      <dgm:t>
        <a:bodyPr/>
        <a:lstStyle/>
        <a:p>
          <a:endParaRPr lang="ru-RU"/>
        </a:p>
      </dgm:t>
    </dgm:pt>
    <dgm:pt modelId="{57C71A26-0267-44F9-9521-0D1BA506CC4E}" type="pres">
      <dgm:prSet presAssocID="{7792DEDF-380E-4AD9-8FA6-D07921C802BC}" presName="connTx" presStyleLbl="sibTrans2D1" presStyleIdx="1" presStyleCnt="2"/>
      <dgm:spPr/>
      <dgm:t>
        <a:bodyPr/>
        <a:lstStyle/>
        <a:p>
          <a:endParaRPr lang="ru-RU"/>
        </a:p>
      </dgm:t>
    </dgm:pt>
    <dgm:pt modelId="{B21F5CA8-ED9C-4B5E-AB62-D57F18CFACBF}" type="pres">
      <dgm:prSet presAssocID="{D9D0DCC3-5624-4D39-86BE-045F853B25BD}" presName="composite" presStyleCnt="0"/>
      <dgm:spPr/>
      <dgm:t>
        <a:bodyPr/>
        <a:lstStyle/>
        <a:p>
          <a:endParaRPr lang="ru-RU"/>
        </a:p>
      </dgm:t>
    </dgm:pt>
    <dgm:pt modelId="{32CC978C-D55A-40D0-88EC-A8142EAF685D}" type="pres">
      <dgm:prSet presAssocID="{D9D0DCC3-5624-4D39-86BE-045F853B25BD}" presName="parTx" presStyleLbl="node1" presStyleIdx="1" presStyleCnt="3">
        <dgm:presLayoutVars>
          <dgm:chMax val="0"/>
          <dgm:chPref val="0"/>
          <dgm:bulletEnabled val="1"/>
        </dgm:presLayoutVars>
      </dgm:prSet>
      <dgm:spPr/>
      <dgm:t>
        <a:bodyPr/>
        <a:lstStyle/>
        <a:p>
          <a:endParaRPr lang="ru-RU"/>
        </a:p>
      </dgm:t>
    </dgm:pt>
    <dgm:pt modelId="{19EA85C9-D3D5-4CC2-8FCF-8F0A6C4335AD}" type="pres">
      <dgm:prSet presAssocID="{D9D0DCC3-5624-4D39-86BE-045F853B25BD}" presName="parSh" presStyleLbl="node1" presStyleIdx="2" presStyleCnt="3"/>
      <dgm:spPr/>
      <dgm:t>
        <a:bodyPr/>
        <a:lstStyle/>
        <a:p>
          <a:endParaRPr lang="ru-RU"/>
        </a:p>
      </dgm:t>
    </dgm:pt>
    <dgm:pt modelId="{046CC4C6-496F-4143-B77B-C3F88D7F393A}" type="pres">
      <dgm:prSet presAssocID="{D9D0DCC3-5624-4D39-86BE-045F853B25BD}" presName="desTx" presStyleLbl="fgAcc1" presStyleIdx="2" presStyleCnt="3">
        <dgm:presLayoutVars>
          <dgm:bulletEnabled val="1"/>
        </dgm:presLayoutVars>
      </dgm:prSet>
      <dgm:spPr/>
      <dgm:t>
        <a:bodyPr/>
        <a:lstStyle/>
        <a:p>
          <a:endParaRPr lang="ru-RU"/>
        </a:p>
      </dgm:t>
    </dgm:pt>
  </dgm:ptLst>
  <dgm:cxnLst>
    <dgm:cxn modelId="{59DD306A-F475-40B1-8CD5-2A5515559093}" type="presOf" srcId="{EAD8804A-D859-47F5-AAA9-26E480FB6A84}" destId="{9B03FBAE-916D-4227-8B18-27294D0DD1C8}" srcOrd="0" destOrd="0" presId="urn:microsoft.com/office/officeart/2005/8/layout/process3"/>
    <dgm:cxn modelId="{5544BF65-AE29-4929-A80F-1B22FD898CEF}" type="presOf" srcId="{D9D0DCC3-5624-4D39-86BE-045F853B25BD}" destId="{32CC978C-D55A-40D0-88EC-A8142EAF685D}" srcOrd="0" destOrd="0" presId="urn:microsoft.com/office/officeart/2005/8/layout/process3"/>
    <dgm:cxn modelId="{55C26931-C49E-4B0D-BEF6-460F4C93FA20}" type="presOf" srcId="{112190C4-8EAD-469C-ABE1-905682519554}" destId="{97AA7B71-68CF-4126-9A4E-D296EDA5E19A}" srcOrd="0" destOrd="0" presId="urn:microsoft.com/office/officeart/2005/8/layout/process3"/>
    <dgm:cxn modelId="{07825EB6-F587-4EF1-A05C-FDD41EDF83AE}" type="presOf" srcId="{7792DEDF-380E-4AD9-8FA6-D07921C802BC}" destId="{75152237-0B25-4112-A7C3-20502F974846}" srcOrd="0" destOrd="0" presId="urn:microsoft.com/office/officeart/2005/8/layout/process3"/>
    <dgm:cxn modelId="{11DA3578-06A8-4D45-9A86-AC54B99081B8}" type="presOf" srcId="{195FCA1D-C7C2-43C3-B6F8-2986F129EC9B}" destId="{046CC4C6-496F-4143-B77B-C3F88D7F393A}" srcOrd="0" destOrd="0" presId="urn:microsoft.com/office/officeart/2005/8/layout/process3"/>
    <dgm:cxn modelId="{868518C1-286F-4E92-8769-B2044736D7B7}" srcId="{B8B506E8-42D0-4F73-9A9C-DE3CA0B80E7B}" destId="{EBC60F14-4CC9-468C-BE89-D41F6962F730}" srcOrd="0" destOrd="0" parTransId="{D00CD173-FFC8-4F82-AA20-A61BA3CF912B}" sibTransId="{FA0D7E2F-3764-427D-960C-E0FFD67DB996}"/>
    <dgm:cxn modelId="{F1A979E3-4B18-4ECA-A027-8CEC36C04972}" srcId="{112190C4-8EAD-469C-ABE1-905682519554}" destId="{B8B506E8-42D0-4F73-9A9C-DE3CA0B80E7B}" srcOrd="0" destOrd="0" parTransId="{C2675312-3796-470E-96E2-4389220854DD}" sibTransId="{961A2430-42FA-4A89-A05C-762F270C391C}"/>
    <dgm:cxn modelId="{C4AC4116-A184-4178-90B2-92A08A58E91E}" type="presOf" srcId="{961A2430-42FA-4A89-A05C-762F270C391C}" destId="{BECBB3E9-4D30-4F24-8DC8-A9A295055A26}" srcOrd="1" destOrd="0" presId="urn:microsoft.com/office/officeart/2005/8/layout/process3"/>
    <dgm:cxn modelId="{FDBA5B77-9759-4A26-8AA9-15E1A2C1D9D7}" type="presOf" srcId="{EBC60F14-4CC9-468C-BE89-D41F6962F730}" destId="{CDB87897-61BB-4A9A-9F47-D02AA9D89940}" srcOrd="0" destOrd="0" presId="urn:microsoft.com/office/officeart/2005/8/layout/process3"/>
    <dgm:cxn modelId="{368F96D0-7313-46F7-86F4-A99536E196CB}" type="presOf" srcId="{EAD8804A-D859-47F5-AAA9-26E480FB6A84}" destId="{9F6AD580-259C-493B-A74E-7F5C857FE5EF}" srcOrd="1" destOrd="0" presId="urn:microsoft.com/office/officeart/2005/8/layout/process3"/>
    <dgm:cxn modelId="{A4156A3D-DC18-41DE-B41F-6F983FC7FEF9}" srcId="{D9D0DCC3-5624-4D39-86BE-045F853B25BD}" destId="{195FCA1D-C7C2-43C3-B6F8-2986F129EC9B}" srcOrd="0" destOrd="0" parTransId="{0E019D5A-A1BF-420A-ABB6-20F63D1B73AD}" sibTransId="{4FA88E2B-8CED-4076-87F7-F5A289AC3B02}"/>
    <dgm:cxn modelId="{029F45D3-A614-45C6-AD4F-0C2A5AF904DA}" srcId="{112190C4-8EAD-469C-ABE1-905682519554}" destId="{EAD8804A-D859-47F5-AAA9-26E480FB6A84}" srcOrd="1" destOrd="0" parTransId="{B53B5EE0-6D23-4EE4-8C4C-FC34345117E7}" sibTransId="{7792DEDF-380E-4AD9-8FA6-D07921C802BC}"/>
    <dgm:cxn modelId="{7CE84F2B-FFA1-48F8-83EE-AE62540B8224}" type="presOf" srcId="{7792DEDF-380E-4AD9-8FA6-D07921C802BC}" destId="{57C71A26-0267-44F9-9521-0D1BA506CC4E}" srcOrd="1" destOrd="0" presId="urn:microsoft.com/office/officeart/2005/8/layout/process3"/>
    <dgm:cxn modelId="{2102E3E0-0BB0-460A-9F45-FA10B10BA316}" type="presOf" srcId="{8FCDDBA8-17CE-4D3A-8AD6-575501D92280}" destId="{7FAB9409-D975-49CA-8577-1ACEEA8E498D}" srcOrd="0" destOrd="0" presId="urn:microsoft.com/office/officeart/2005/8/layout/process3"/>
    <dgm:cxn modelId="{8563C067-E9B8-4175-A87A-1021C5609FEC}" srcId="{EAD8804A-D859-47F5-AAA9-26E480FB6A84}" destId="{8FCDDBA8-17CE-4D3A-8AD6-575501D92280}" srcOrd="0" destOrd="0" parTransId="{A72A12BF-0AF8-4AA6-AB65-A581215BF13B}" sibTransId="{864BB468-CB99-42DF-8165-101C083A953D}"/>
    <dgm:cxn modelId="{B718E40B-5299-4CCC-B33E-A037B1C79951}" type="presOf" srcId="{961A2430-42FA-4A89-A05C-762F270C391C}" destId="{FFE5239B-730D-4ED6-A4C7-8220D9AA4D05}" srcOrd="0" destOrd="0" presId="urn:microsoft.com/office/officeart/2005/8/layout/process3"/>
    <dgm:cxn modelId="{613BF86C-D6BE-46F5-8C89-2DD95F367150}" type="presOf" srcId="{D9D0DCC3-5624-4D39-86BE-045F853B25BD}" destId="{19EA85C9-D3D5-4CC2-8FCF-8F0A6C4335AD}" srcOrd="1" destOrd="0" presId="urn:microsoft.com/office/officeart/2005/8/layout/process3"/>
    <dgm:cxn modelId="{5DF6F02C-BC5D-4E4D-8493-062331D22FEA}" srcId="{112190C4-8EAD-469C-ABE1-905682519554}" destId="{D9D0DCC3-5624-4D39-86BE-045F853B25BD}" srcOrd="2" destOrd="0" parTransId="{02D285EC-D371-4C47-934E-9132FA6ED0B8}" sibTransId="{696E7CCC-BA3E-42A7-81FC-6720118514E1}"/>
    <dgm:cxn modelId="{B58D0343-38B5-4445-93A1-541C408D6031}" type="presOf" srcId="{B8B506E8-42D0-4F73-9A9C-DE3CA0B80E7B}" destId="{92D01F57-D8D9-424C-8375-234646DE2C58}" srcOrd="1" destOrd="0" presId="urn:microsoft.com/office/officeart/2005/8/layout/process3"/>
    <dgm:cxn modelId="{3EDE19FC-B053-42C8-9594-E51E74E4F70B}" type="presOf" srcId="{B8B506E8-42D0-4F73-9A9C-DE3CA0B80E7B}" destId="{68D9300B-6B4B-4159-9FF9-6F8929B71959}" srcOrd="0" destOrd="0" presId="urn:microsoft.com/office/officeart/2005/8/layout/process3"/>
    <dgm:cxn modelId="{A633CA5F-8B65-435F-9DE2-FF580BA6D819}" type="presParOf" srcId="{97AA7B71-68CF-4126-9A4E-D296EDA5E19A}" destId="{C72A39E5-23F5-4239-903F-FF5CCE80F2FB}" srcOrd="0" destOrd="0" presId="urn:microsoft.com/office/officeart/2005/8/layout/process3"/>
    <dgm:cxn modelId="{267434F3-0CF7-4799-B40E-B5EE62A3EC3A}" type="presParOf" srcId="{C72A39E5-23F5-4239-903F-FF5CCE80F2FB}" destId="{68D9300B-6B4B-4159-9FF9-6F8929B71959}" srcOrd="0" destOrd="0" presId="urn:microsoft.com/office/officeart/2005/8/layout/process3"/>
    <dgm:cxn modelId="{F2465793-8056-4144-B3DB-67F1B2C42413}" type="presParOf" srcId="{C72A39E5-23F5-4239-903F-FF5CCE80F2FB}" destId="{92D01F57-D8D9-424C-8375-234646DE2C58}" srcOrd="1" destOrd="0" presId="urn:microsoft.com/office/officeart/2005/8/layout/process3"/>
    <dgm:cxn modelId="{59A5723C-A520-4EF0-9A75-53F6BFE21614}" type="presParOf" srcId="{C72A39E5-23F5-4239-903F-FF5CCE80F2FB}" destId="{CDB87897-61BB-4A9A-9F47-D02AA9D89940}" srcOrd="2" destOrd="0" presId="urn:microsoft.com/office/officeart/2005/8/layout/process3"/>
    <dgm:cxn modelId="{EA89CAB3-FF61-49F1-98F5-057AB62BC2A3}" type="presParOf" srcId="{97AA7B71-68CF-4126-9A4E-D296EDA5E19A}" destId="{FFE5239B-730D-4ED6-A4C7-8220D9AA4D05}" srcOrd="1" destOrd="0" presId="urn:microsoft.com/office/officeart/2005/8/layout/process3"/>
    <dgm:cxn modelId="{1BC7E52B-31E2-440A-BF3A-3B680ADCF907}" type="presParOf" srcId="{FFE5239B-730D-4ED6-A4C7-8220D9AA4D05}" destId="{BECBB3E9-4D30-4F24-8DC8-A9A295055A26}" srcOrd="0" destOrd="0" presId="urn:microsoft.com/office/officeart/2005/8/layout/process3"/>
    <dgm:cxn modelId="{F71C7795-D870-4268-BB5A-F6F71DA5AF95}" type="presParOf" srcId="{97AA7B71-68CF-4126-9A4E-D296EDA5E19A}" destId="{6374B926-534C-4DF7-8C8D-00FA9EF30797}" srcOrd="2" destOrd="0" presId="urn:microsoft.com/office/officeart/2005/8/layout/process3"/>
    <dgm:cxn modelId="{33CEA09D-15A0-4DCA-B61A-71333A30A4BD}" type="presParOf" srcId="{6374B926-534C-4DF7-8C8D-00FA9EF30797}" destId="{9B03FBAE-916D-4227-8B18-27294D0DD1C8}" srcOrd="0" destOrd="0" presId="urn:microsoft.com/office/officeart/2005/8/layout/process3"/>
    <dgm:cxn modelId="{EEEE0189-1261-45E7-854B-D5CC1AA0AC3F}" type="presParOf" srcId="{6374B926-534C-4DF7-8C8D-00FA9EF30797}" destId="{9F6AD580-259C-493B-A74E-7F5C857FE5EF}" srcOrd="1" destOrd="0" presId="urn:microsoft.com/office/officeart/2005/8/layout/process3"/>
    <dgm:cxn modelId="{89634AE6-FA3A-4138-8888-E2C7828B8BDD}" type="presParOf" srcId="{6374B926-534C-4DF7-8C8D-00FA9EF30797}" destId="{7FAB9409-D975-49CA-8577-1ACEEA8E498D}" srcOrd="2" destOrd="0" presId="urn:microsoft.com/office/officeart/2005/8/layout/process3"/>
    <dgm:cxn modelId="{807FF85A-ABA6-482F-BB6E-1A9E1AC86D93}" type="presParOf" srcId="{97AA7B71-68CF-4126-9A4E-D296EDA5E19A}" destId="{75152237-0B25-4112-A7C3-20502F974846}" srcOrd="3" destOrd="0" presId="urn:microsoft.com/office/officeart/2005/8/layout/process3"/>
    <dgm:cxn modelId="{32F0611F-35BC-4F90-9BAA-E0D852F59DEE}" type="presParOf" srcId="{75152237-0B25-4112-A7C3-20502F974846}" destId="{57C71A26-0267-44F9-9521-0D1BA506CC4E}" srcOrd="0" destOrd="0" presId="urn:microsoft.com/office/officeart/2005/8/layout/process3"/>
    <dgm:cxn modelId="{F3B1D161-4BFC-4506-8D89-28EE8A0ABA04}" type="presParOf" srcId="{97AA7B71-68CF-4126-9A4E-D296EDA5E19A}" destId="{B21F5CA8-ED9C-4B5E-AB62-D57F18CFACBF}" srcOrd="4" destOrd="0" presId="urn:microsoft.com/office/officeart/2005/8/layout/process3"/>
    <dgm:cxn modelId="{81F97C66-0B3F-4F6C-98C0-0605DC968E60}" type="presParOf" srcId="{B21F5CA8-ED9C-4B5E-AB62-D57F18CFACBF}" destId="{32CC978C-D55A-40D0-88EC-A8142EAF685D}" srcOrd="0" destOrd="0" presId="urn:microsoft.com/office/officeart/2005/8/layout/process3"/>
    <dgm:cxn modelId="{246925A8-9C1A-4B69-8F09-384EB1494AE6}" type="presParOf" srcId="{B21F5CA8-ED9C-4B5E-AB62-D57F18CFACBF}" destId="{19EA85C9-D3D5-4CC2-8FCF-8F0A6C4335AD}" srcOrd="1" destOrd="0" presId="urn:microsoft.com/office/officeart/2005/8/layout/process3"/>
    <dgm:cxn modelId="{FF48857A-0DD8-4E67-8219-0C21FF0D7DFF}" type="presParOf" srcId="{B21F5CA8-ED9C-4B5E-AB62-D57F18CFACBF}" destId="{046CC4C6-496F-4143-B77B-C3F88D7F393A}" srcOrd="2" destOrd="0" presId="urn:microsoft.com/office/officeart/2005/8/layout/process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112190C4-8EAD-469C-ABE1-905682519554}" type="doc">
      <dgm:prSet loTypeId="urn:microsoft.com/office/officeart/2005/8/layout/process3" loCatId="process" qsTypeId="urn:microsoft.com/office/officeart/2005/8/quickstyle/3d1" qsCatId="3D" csTypeId="urn:microsoft.com/office/officeart/2005/8/colors/colorful3" csCatId="colorful" phldr="1"/>
      <dgm:spPr/>
      <dgm:t>
        <a:bodyPr/>
        <a:lstStyle/>
        <a:p>
          <a:endParaRPr lang="ru-RU"/>
        </a:p>
      </dgm:t>
    </dgm:pt>
    <dgm:pt modelId="{B8B506E8-42D0-4F73-9A9C-DE3CA0B80E7B}">
      <dgm:prSet phldrT="[Текст]"/>
      <dgm:spPr/>
      <dgm:t>
        <a:bodyPr/>
        <a:lstStyle/>
        <a:p>
          <a:r>
            <a:rPr lang="ru-RU" b="1" dirty="0" smtClean="0">
              <a:solidFill>
                <a:schemeClr val="tx1"/>
              </a:solidFill>
              <a:latin typeface="Times New Roman" pitchFamily="18" charset="0"/>
              <a:cs typeface="Times New Roman" pitchFamily="18" charset="0"/>
            </a:rPr>
            <a:t>2019</a:t>
          </a:r>
        </a:p>
      </dgm:t>
    </dgm:pt>
    <dgm:pt modelId="{C2675312-3796-470E-96E2-4389220854DD}" type="parTrans" cxnId="{F1A979E3-4B18-4ECA-A027-8CEC36C04972}">
      <dgm:prSet/>
      <dgm:spPr/>
      <dgm:t>
        <a:bodyPr/>
        <a:lstStyle/>
        <a:p>
          <a:endParaRPr lang="ru-RU" b="1">
            <a:solidFill>
              <a:schemeClr val="tx1"/>
            </a:solidFill>
            <a:latin typeface="Times New Roman" pitchFamily="18" charset="0"/>
            <a:cs typeface="Times New Roman" pitchFamily="18" charset="0"/>
          </a:endParaRPr>
        </a:p>
      </dgm:t>
    </dgm:pt>
    <dgm:pt modelId="{961A2430-42FA-4A89-A05C-762F270C391C}" type="sibTrans" cxnId="{F1A979E3-4B18-4ECA-A027-8CEC36C04972}">
      <dgm:prSet/>
      <dgm:spPr/>
      <dgm:t>
        <a:bodyPr/>
        <a:lstStyle/>
        <a:p>
          <a:endParaRPr lang="ru-RU" b="1">
            <a:solidFill>
              <a:schemeClr val="tx1"/>
            </a:solidFill>
            <a:latin typeface="Times New Roman" pitchFamily="18" charset="0"/>
            <a:cs typeface="Times New Roman" pitchFamily="18" charset="0"/>
          </a:endParaRPr>
        </a:p>
      </dgm:t>
    </dgm:pt>
    <dgm:pt modelId="{EBC60F14-4CC9-468C-BE89-D41F6962F730}">
      <dgm:prSet phldrT="[Текст]"/>
      <dgm:spPr/>
      <dgm:t>
        <a:bodyPr/>
        <a:lstStyle/>
        <a:p>
          <a:r>
            <a:rPr lang="ru-RU" b="1" i="0" u="none" dirty="0" smtClean="0">
              <a:solidFill>
                <a:schemeClr val="tx1"/>
              </a:solidFill>
              <a:latin typeface="Times New Roman" pitchFamily="18" charset="0"/>
              <a:cs typeface="Times New Roman" pitchFamily="18" charset="0"/>
            </a:rPr>
            <a:t>90,3 млн.рублей</a:t>
          </a:r>
          <a:endParaRPr lang="ru-RU" b="1" dirty="0">
            <a:solidFill>
              <a:schemeClr val="tx1"/>
            </a:solidFill>
            <a:latin typeface="Times New Roman" pitchFamily="18" charset="0"/>
            <a:cs typeface="Times New Roman" pitchFamily="18" charset="0"/>
          </a:endParaRPr>
        </a:p>
      </dgm:t>
    </dgm:pt>
    <dgm:pt modelId="{D00CD173-FFC8-4F82-AA20-A61BA3CF912B}" type="parTrans" cxnId="{868518C1-286F-4E92-8769-B2044736D7B7}">
      <dgm:prSet/>
      <dgm:spPr/>
      <dgm:t>
        <a:bodyPr/>
        <a:lstStyle/>
        <a:p>
          <a:endParaRPr lang="ru-RU" b="1">
            <a:solidFill>
              <a:schemeClr val="tx1"/>
            </a:solidFill>
            <a:latin typeface="Times New Roman" pitchFamily="18" charset="0"/>
            <a:cs typeface="Times New Roman" pitchFamily="18" charset="0"/>
          </a:endParaRPr>
        </a:p>
      </dgm:t>
    </dgm:pt>
    <dgm:pt modelId="{FA0D7E2F-3764-427D-960C-E0FFD67DB996}" type="sibTrans" cxnId="{868518C1-286F-4E92-8769-B2044736D7B7}">
      <dgm:prSet/>
      <dgm:spPr/>
      <dgm:t>
        <a:bodyPr/>
        <a:lstStyle/>
        <a:p>
          <a:endParaRPr lang="ru-RU" b="1">
            <a:solidFill>
              <a:schemeClr val="tx1"/>
            </a:solidFill>
            <a:latin typeface="Times New Roman" pitchFamily="18" charset="0"/>
            <a:cs typeface="Times New Roman" pitchFamily="18" charset="0"/>
          </a:endParaRPr>
        </a:p>
      </dgm:t>
    </dgm:pt>
    <dgm:pt modelId="{EAD8804A-D859-47F5-AAA9-26E480FB6A84}">
      <dgm:prSet phldrT="[Текст]"/>
      <dgm:spPr/>
      <dgm:t>
        <a:bodyPr/>
        <a:lstStyle/>
        <a:p>
          <a:r>
            <a:rPr lang="ru-RU" b="1" dirty="0" smtClean="0">
              <a:solidFill>
                <a:schemeClr val="tx1"/>
              </a:solidFill>
              <a:latin typeface="Times New Roman" pitchFamily="18" charset="0"/>
              <a:cs typeface="Times New Roman" pitchFamily="18" charset="0"/>
            </a:rPr>
            <a:t>2020</a:t>
          </a:r>
          <a:endParaRPr lang="ru-RU" b="1" dirty="0">
            <a:solidFill>
              <a:schemeClr val="tx1"/>
            </a:solidFill>
            <a:latin typeface="Times New Roman" pitchFamily="18" charset="0"/>
            <a:cs typeface="Times New Roman" pitchFamily="18" charset="0"/>
          </a:endParaRPr>
        </a:p>
      </dgm:t>
    </dgm:pt>
    <dgm:pt modelId="{B53B5EE0-6D23-4EE4-8C4C-FC34345117E7}" type="parTrans" cxnId="{029F45D3-A614-45C6-AD4F-0C2A5AF904DA}">
      <dgm:prSet/>
      <dgm:spPr/>
      <dgm:t>
        <a:bodyPr/>
        <a:lstStyle/>
        <a:p>
          <a:endParaRPr lang="ru-RU" b="1">
            <a:solidFill>
              <a:schemeClr val="tx1"/>
            </a:solidFill>
            <a:latin typeface="Times New Roman" pitchFamily="18" charset="0"/>
            <a:cs typeface="Times New Roman" pitchFamily="18" charset="0"/>
          </a:endParaRPr>
        </a:p>
      </dgm:t>
    </dgm:pt>
    <dgm:pt modelId="{7792DEDF-380E-4AD9-8FA6-D07921C802BC}" type="sibTrans" cxnId="{029F45D3-A614-45C6-AD4F-0C2A5AF904DA}">
      <dgm:prSet/>
      <dgm:spPr/>
      <dgm:t>
        <a:bodyPr/>
        <a:lstStyle/>
        <a:p>
          <a:endParaRPr lang="ru-RU" b="1">
            <a:solidFill>
              <a:schemeClr val="tx1"/>
            </a:solidFill>
            <a:latin typeface="Times New Roman" pitchFamily="18" charset="0"/>
            <a:cs typeface="Times New Roman" pitchFamily="18" charset="0"/>
          </a:endParaRPr>
        </a:p>
      </dgm:t>
    </dgm:pt>
    <dgm:pt modelId="{8FCDDBA8-17CE-4D3A-8AD6-575501D92280}">
      <dgm:prSet phldrT="[Текст]"/>
      <dgm:spPr/>
      <dgm:t>
        <a:bodyPr/>
        <a:lstStyle/>
        <a:p>
          <a:r>
            <a:rPr lang="ru-RU" b="1" dirty="0" smtClean="0">
              <a:solidFill>
                <a:schemeClr val="tx1"/>
              </a:solidFill>
              <a:latin typeface="Times New Roman" pitchFamily="18" charset="0"/>
              <a:cs typeface="Times New Roman" pitchFamily="18" charset="0"/>
            </a:rPr>
            <a:t>334,7 млн.рублей</a:t>
          </a:r>
          <a:endParaRPr lang="ru-RU" b="1" dirty="0">
            <a:solidFill>
              <a:schemeClr val="tx1"/>
            </a:solidFill>
            <a:latin typeface="Times New Roman" pitchFamily="18" charset="0"/>
            <a:cs typeface="Times New Roman" pitchFamily="18" charset="0"/>
          </a:endParaRPr>
        </a:p>
      </dgm:t>
    </dgm:pt>
    <dgm:pt modelId="{A72A12BF-0AF8-4AA6-AB65-A581215BF13B}" type="parTrans" cxnId="{8563C067-E9B8-4175-A87A-1021C5609FEC}">
      <dgm:prSet/>
      <dgm:spPr/>
      <dgm:t>
        <a:bodyPr/>
        <a:lstStyle/>
        <a:p>
          <a:endParaRPr lang="ru-RU" b="1">
            <a:solidFill>
              <a:schemeClr val="tx1"/>
            </a:solidFill>
            <a:latin typeface="Times New Roman" pitchFamily="18" charset="0"/>
            <a:cs typeface="Times New Roman" pitchFamily="18" charset="0"/>
          </a:endParaRPr>
        </a:p>
      </dgm:t>
    </dgm:pt>
    <dgm:pt modelId="{864BB468-CB99-42DF-8165-101C083A953D}" type="sibTrans" cxnId="{8563C067-E9B8-4175-A87A-1021C5609FEC}">
      <dgm:prSet/>
      <dgm:spPr/>
      <dgm:t>
        <a:bodyPr/>
        <a:lstStyle/>
        <a:p>
          <a:endParaRPr lang="ru-RU" b="1">
            <a:solidFill>
              <a:schemeClr val="tx1"/>
            </a:solidFill>
            <a:latin typeface="Times New Roman" pitchFamily="18" charset="0"/>
            <a:cs typeface="Times New Roman" pitchFamily="18" charset="0"/>
          </a:endParaRPr>
        </a:p>
      </dgm:t>
    </dgm:pt>
    <dgm:pt modelId="{D9D0DCC3-5624-4D39-86BE-045F853B25BD}">
      <dgm:prSet phldrT="[Текст]"/>
      <dgm:spPr/>
      <dgm:t>
        <a:bodyPr/>
        <a:lstStyle/>
        <a:p>
          <a:r>
            <a:rPr lang="ru-RU" b="1" dirty="0" smtClean="0">
              <a:solidFill>
                <a:schemeClr val="tx1"/>
              </a:solidFill>
              <a:latin typeface="Times New Roman" pitchFamily="18" charset="0"/>
              <a:cs typeface="Times New Roman" pitchFamily="18" charset="0"/>
            </a:rPr>
            <a:t>2021</a:t>
          </a:r>
          <a:endParaRPr lang="ru-RU" b="1" dirty="0">
            <a:solidFill>
              <a:schemeClr val="tx1"/>
            </a:solidFill>
            <a:latin typeface="Times New Roman" pitchFamily="18" charset="0"/>
            <a:cs typeface="Times New Roman" pitchFamily="18" charset="0"/>
          </a:endParaRPr>
        </a:p>
      </dgm:t>
    </dgm:pt>
    <dgm:pt modelId="{02D285EC-D371-4C47-934E-9132FA6ED0B8}" type="parTrans" cxnId="{5DF6F02C-BC5D-4E4D-8493-062331D22FEA}">
      <dgm:prSet/>
      <dgm:spPr/>
      <dgm:t>
        <a:bodyPr/>
        <a:lstStyle/>
        <a:p>
          <a:endParaRPr lang="ru-RU" b="1">
            <a:solidFill>
              <a:schemeClr val="tx1"/>
            </a:solidFill>
            <a:latin typeface="Times New Roman" pitchFamily="18" charset="0"/>
            <a:cs typeface="Times New Roman" pitchFamily="18" charset="0"/>
          </a:endParaRPr>
        </a:p>
      </dgm:t>
    </dgm:pt>
    <dgm:pt modelId="{696E7CCC-BA3E-42A7-81FC-6720118514E1}" type="sibTrans" cxnId="{5DF6F02C-BC5D-4E4D-8493-062331D22FEA}">
      <dgm:prSet/>
      <dgm:spPr/>
      <dgm:t>
        <a:bodyPr/>
        <a:lstStyle/>
        <a:p>
          <a:endParaRPr lang="ru-RU" b="1">
            <a:solidFill>
              <a:schemeClr val="tx1"/>
            </a:solidFill>
            <a:latin typeface="Times New Roman" pitchFamily="18" charset="0"/>
            <a:cs typeface="Times New Roman" pitchFamily="18" charset="0"/>
          </a:endParaRPr>
        </a:p>
      </dgm:t>
    </dgm:pt>
    <dgm:pt modelId="{195FCA1D-C7C2-43C3-B6F8-2986F129EC9B}">
      <dgm:prSet phldrT="[Текст]"/>
      <dgm:spPr/>
      <dgm:t>
        <a:bodyPr/>
        <a:lstStyle/>
        <a:p>
          <a:r>
            <a:rPr lang="ru-RU" b="1" dirty="0" smtClean="0">
              <a:solidFill>
                <a:schemeClr val="tx1"/>
              </a:solidFill>
              <a:latin typeface="Times New Roman" pitchFamily="18" charset="0"/>
              <a:cs typeface="Times New Roman" pitchFamily="18" charset="0"/>
            </a:rPr>
            <a:t>376,0 млн.рублей</a:t>
          </a:r>
          <a:endParaRPr lang="ru-RU" b="1" dirty="0">
            <a:solidFill>
              <a:schemeClr val="tx1"/>
            </a:solidFill>
            <a:latin typeface="Times New Roman" pitchFamily="18" charset="0"/>
            <a:cs typeface="Times New Roman" pitchFamily="18" charset="0"/>
          </a:endParaRPr>
        </a:p>
      </dgm:t>
    </dgm:pt>
    <dgm:pt modelId="{0E019D5A-A1BF-420A-ABB6-20F63D1B73AD}" type="parTrans" cxnId="{A4156A3D-DC18-41DE-B41F-6F983FC7FEF9}">
      <dgm:prSet/>
      <dgm:spPr/>
      <dgm:t>
        <a:bodyPr/>
        <a:lstStyle/>
        <a:p>
          <a:endParaRPr lang="ru-RU" b="1">
            <a:solidFill>
              <a:schemeClr val="tx1"/>
            </a:solidFill>
            <a:latin typeface="Times New Roman" pitchFamily="18" charset="0"/>
            <a:cs typeface="Times New Roman" pitchFamily="18" charset="0"/>
          </a:endParaRPr>
        </a:p>
      </dgm:t>
    </dgm:pt>
    <dgm:pt modelId="{4FA88E2B-8CED-4076-87F7-F5A289AC3B02}" type="sibTrans" cxnId="{A4156A3D-DC18-41DE-B41F-6F983FC7FEF9}">
      <dgm:prSet/>
      <dgm:spPr/>
      <dgm:t>
        <a:bodyPr/>
        <a:lstStyle/>
        <a:p>
          <a:endParaRPr lang="ru-RU" b="1">
            <a:solidFill>
              <a:schemeClr val="tx1"/>
            </a:solidFill>
            <a:latin typeface="Times New Roman" pitchFamily="18" charset="0"/>
            <a:cs typeface="Times New Roman" pitchFamily="18" charset="0"/>
          </a:endParaRPr>
        </a:p>
      </dgm:t>
    </dgm:pt>
    <dgm:pt modelId="{97AA7B71-68CF-4126-9A4E-D296EDA5E19A}" type="pres">
      <dgm:prSet presAssocID="{112190C4-8EAD-469C-ABE1-905682519554}" presName="linearFlow" presStyleCnt="0">
        <dgm:presLayoutVars>
          <dgm:dir/>
          <dgm:animLvl val="lvl"/>
          <dgm:resizeHandles val="exact"/>
        </dgm:presLayoutVars>
      </dgm:prSet>
      <dgm:spPr/>
      <dgm:t>
        <a:bodyPr/>
        <a:lstStyle/>
        <a:p>
          <a:endParaRPr lang="ru-RU"/>
        </a:p>
      </dgm:t>
    </dgm:pt>
    <dgm:pt modelId="{C72A39E5-23F5-4239-903F-FF5CCE80F2FB}" type="pres">
      <dgm:prSet presAssocID="{B8B506E8-42D0-4F73-9A9C-DE3CA0B80E7B}" presName="composite" presStyleCnt="0"/>
      <dgm:spPr/>
      <dgm:t>
        <a:bodyPr/>
        <a:lstStyle/>
        <a:p>
          <a:endParaRPr lang="ru-RU"/>
        </a:p>
      </dgm:t>
    </dgm:pt>
    <dgm:pt modelId="{68D9300B-6B4B-4159-9FF9-6F8929B71959}" type="pres">
      <dgm:prSet presAssocID="{B8B506E8-42D0-4F73-9A9C-DE3CA0B80E7B}" presName="parTx" presStyleLbl="node1" presStyleIdx="0" presStyleCnt="3">
        <dgm:presLayoutVars>
          <dgm:chMax val="0"/>
          <dgm:chPref val="0"/>
          <dgm:bulletEnabled val="1"/>
        </dgm:presLayoutVars>
      </dgm:prSet>
      <dgm:spPr/>
      <dgm:t>
        <a:bodyPr/>
        <a:lstStyle/>
        <a:p>
          <a:endParaRPr lang="ru-RU"/>
        </a:p>
      </dgm:t>
    </dgm:pt>
    <dgm:pt modelId="{92D01F57-D8D9-424C-8375-234646DE2C58}" type="pres">
      <dgm:prSet presAssocID="{B8B506E8-42D0-4F73-9A9C-DE3CA0B80E7B}" presName="parSh" presStyleLbl="node1" presStyleIdx="0" presStyleCnt="3"/>
      <dgm:spPr/>
      <dgm:t>
        <a:bodyPr/>
        <a:lstStyle/>
        <a:p>
          <a:endParaRPr lang="ru-RU"/>
        </a:p>
      </dgm:t>
    </dgm:pt>
    <dgm:pt modelId="{CDB87897-61BB-4A9A-9F47-D02AA9D89940}" type="pres">
      <dgm:prSet presAssocID="{B8B506E8-42D0-4F73-9A9C-DE3CA0B80E7B}" presName="desTx" presStyleLbl="fgAcc1" presStyleIdx="0" presStyleCnt="3">
        <dgm:presLayoutVars>
          <dgm:bulletEnabled val="1"/>
        </dgm:presLayoutVars>
      </dgm:prSet>
      <dgm:spPr/>
      <dgm:t>
        <a:bodyPr/>
        <a:lstStyle/>
        <a:p>
          <a:endParaRPr lang="ru-RU"/>
        </a:p>
      </dgm:t>
    </dgm:pt>
    <dgm:pt modelId="{FFE5239B-730D-4ED6-A4C7-8220D9AA4D05}" type="pres">
      <dgm:prSet presAssocID="{961A2430-42FA-4A89-A05C-762F270C391C}" presName="sibTrans" presStyleLbl="sibTrans2D1" presStyleIdx="0" presStyleCnt="2"/>
      <dgm:spPr/>
      <dgm:t>
        <a:bodyPr/>
        <a:lstStyle/>
        <a:p>
          <a:endParaRPr lang="ru-RU"/>
        </a:p>
      </dgm:t>
    </dgm:pt>
    <dgm:pt modelId="{BECBB3E9-4D30-4F24-8DC8-A9A295055A26}" type="pres">
      <dgm:prSet presAssocID="{961A2430-42FA-4A89-A05C-762F270C391C}" presName="connTx" presStyleLbl="sibTrans2D1" presStyleIdx="0" presStyleCnt="2"/>
      <dgm:spPr/>
      <dgm:t>
        <a:bodyPr/>
        <a:lstStyle/>
        <a:p>
          <a:endParaRPr lang="ru-RU"/>
        </a:p>
      </dgm:t>
    </dgm:pt>
    <dgm:pt modelId="{6374B926-534C-4DF7-8C8D-00FA9EF30797}" type="pres">
      <dgm:prSet presAssocID="{EAD8804A-D859-47F5-AAA9-26E480FB6A84}" presName="composite" presStyleCnt="0"/>
      <dgm:spPr/>
      <dgm:t>
        <a:bodyPr/>
        <a:lstStyle/>
        <a:p>
          <a:endParaRPr lang="ru-RU"/>
        </a:p>
      </dgm:t>
    </dgm:pt>
    <dgm:pt modelId="{9B03FBAE-916D-4227-8B18-27294D0DD1C8}" type="pres">
      <dgm:prSet presAssocID="{EAD8804A-D859-47F5-AAA9-26E480FB6A84}" presName="parTx" presStyleLbl="node1" presStyleIdx="0" presStyleCnt="3">
        <dgm:presLayoutVars>
          <dgm:chMax val="0"/>
          <dgm:chPref val="0"/>
          <dgm:bulletEnabled val="1"/>
        </dgm:presLayoutVars>
      </dgm:prSet>
      <dgm:spPr/>
      <dgm:t>
        <a:bodyPr/>
        <a:lstStyle/>
        <a:p>
          <a:endParaRPr lang="ru-RU"/>
        </a:p>
      </dgm:t>
    </dgm:pt>
    <dgm:pt modelId="{9F6AD580-259C-493B-A74E-7F5C857FE5EF}" type="pres">
      <dgm:prSet presAssocID="{EAD8804A-D859-47F5-AAA9-26E480FB6A84}" presName="parSh" presStyleLbl="node1" presStyleIdx="1" presStyleCnt="3"/>
      <dgm:spPr/>
      <dgm:t>
        <a:bodyPr/>
        <a:lstStyle/>
        <a:p>
          <a:endParaRPr lang="ru-RU"/>
        </a:p>
      </dgm:t>
    </dgm:pt>
    <dgm:pt modelId="{7FAB9409-D975-49CA-8577-1ACEEA8E498D}" type="pres">
      <dgm:prSet presAssocID="{EAD8804A-D859-47F5-AAA9-26E480FB6A84}" presName="desTx" presStyleLbl="fgAcc1" presStyleIdx="1" presStyleCnt="3">
        <dgm:presLayoutVars>
          <dgm:bulletEnabled val="1"/>
        </dgm:presLayoutVars>
      </dgm:prSet>
      <dgm:spPr/>
      <dgm:t>
        <a:bodyPr/>
        <a:lstStyle/>
        <a:p>
          <a:endParaRPr lang="ru-RU"/>
        </a:p>
      </dgm:t>
    </dgm:pt>
    <dgm:pt modelId="{75152237-0B25-4112-A7C3-20502F974846}" type="pres">
      <dgm:prSet presAssocID="{7792DEDF-380E-4AD9-8FA6-D07921C802BC}" presName="sibTrans" presStyleLbl="sibTrans2D1" presStyleIdx="1" presStyleCnt="2"/>
      <dgm:spPr/>
      <dgm:t>
        <a:bodyPr/>
        <a:lstStyle/>
        <a:p>
          <a:endParaRPr lang="ru-RU"/>
        </a:p>
      </dgm:t>
    </dgm:pt>
    <dgm:pt modelId="{57C71A26-0267-44F9-9521-0D1BA506CC4E}" type="pres">
      <dgm:prSet presAssocID="{7792DEDF-380E-4AD9-8FA6-D07921C802BC}" presName="connTx" presStyleLbl="sibTrans2D1" presStyleIdx="1" presStyleCnt="2"/>
      <dgm:spPr/>
      <dgm:t>
        <a:bodyPr/>
        <a:lstStyle/>
        <a:p>
          <a:endParaRPr lang="ru-RU"/>
        </a:p>
      </dgm:t>
    </dgm:pt>
    <dgm:pt modelId="{B21F5CA8-ED9C-4B5E-AB62-D57F18CFACBF}" type="pres">
      <dgm:prSet presAssocID="{D9D0DCC3-5624-4D39-86BE-045F853B25BD}" presName="composite" presStyleCnt="0"/>
      <dgm:spPr/>
      <dgm:t>
        <a:bodyPr/>
        <a:lstStyle/>
        <a:p>
          <a:endParaRPr lang="ru-RU"/>
        </a:p>
      </dgm:t>
    </dgm:pt>
    <dgm:pt modelId="{32CC978C-D55A-40D0-88EC-A8142EAF685D}" type="pres">
      <dgm:prSet presAssocID="{D9D0DCC3-5624-4D39-86BE-045F853B25BD}" presName="parTx" presStyleLbl="node1" presStyleIdx="1" presStyleCnt="3">
        <dgm:presLayoutVars>
          <dgm:chMax val="0"/>
          <dgm:chPref val="0"/>
          <dgm:bulletEnabled val="1"/>
        </dgm:presLayoutVars>
      </dgm:prSet>
      <dgm:spPr/>
      <dgm:t>
        <a:bodyPr/>
        <a:lstStyle/>
        <a:p>
          <a:endParaRPr lang="ru-RU"/>
        </a:p>
      </dgm:t>
    </dgm:pt>
    <dgm:pt modelId="{19EA85C9-D3D5-4CC2-8FCF-8F0A6C4335AD}" type="pres">
      <dgm:prSet presAssocID="{D9D0DCC3-5624-4D39-86BE-045F853B25BD}" presName="parSh" presStyleLbl="node1" presStyleIdx="2" presStyleCnt="3"/>
      <dgm:spPr/>
      <dgm:t>
        <a:bodyPr/>
        <a:lstStyle/>
        <a:p>
          <a:endParaRPr lang="ru-RU"/>
        </a:p>
      </dgm:t>
    </dgm:pt>
    <dgm:pt modelId="{046CC4C6-496F-4143-B77B-C3F88D7F393A}" type="pres">
      <dgm:prSet presAssocID="{D9D0DCC3-5624-4D39-86BE-045F853B25BD}" presName="desTx" presStyleLbl="fgAcc1" presStyleIdx="2" presStyleCnt="3">
        <dgm:presLayoutVars>
          <dgm:bulletEnabled val="1"/>
        </dgm:presLayoutVars>
      </dgm:prSet>
      <dgm:spPr/>
      <dgm:t>
        <a:bodyPr/>
        <a:lstStyle/>
        <a:p>
          <a:endParaRPr lang="ru-RU"/>
        </a:p>
      </dgm:t>
    </dgm:pt>
  </dgm:ptLst>
  <dgm:cxnLst>
    <dgm:cxn modelId="{B21CE3F1-2A91-4BEC-BAF2-17B5DA97C237}" type="presOf" srcId="{112190C4-8EAD-469C-ABE1-905682519554}" destId="{97AA7B71-68CF-4126-9A4E-D296EDA5E19A}" srcOrd="0" destOrd="0" presId="urn:microsoft.com/office/officeart/2005/8/layout/process3"/>
    <dgm:cxn modelId="{27781B6E-7725-4B14-9115-02889A34A8AD}" type="presOf" srcId="{EBC60F14-4CC9-468C-BE89-D41F6962F730}" destId="{CDB87897-61BB-4A9A-9F47-D02AA9D89940}" srcOrd="0" destOrd="0" presId="urn:microsoft.com/office/officeart/2005/8/layout/process3"/>
    <dgm:cxn modelId="{868518C1-286F-4E92-8769-B2044736D7B7}" srcId="{B8B506E8-42D0-4F73-9A9C-DE3CA0B80E7B}" destId="{EBC60F14-4CC9-468C-BE89-D41F6962F730}" srcOrd="0" destOrd="0" parTransId="{D00CD173-FFC8-4F82-AA20-A61BA3CF912B}" sibTransId="{FA0D7E2F-3764-427D-960C-E0FFD67DB996}"/>
    <dgm:cxn modelId="{F1A979E3-4B18-4ECA-A027-8CEC36C04972}" srcId="{112190C4-8EAD-469C-ABE1-905682519554}" destId="{B8B506E8-42D0-4F73-9A9C-DE3CA0B80E7B}" srcOrd="0" destOrd="0" parTransId="{C2675312-3796-470E-96E2-4389220854DD}" sibTransId="{961A2430-42FA-4A89-A05C-762F270C391C}"/>
    <dgm:cxn modelId="{E24E9049-E40C-487F-874B-859782B6C670}" type="presOf" srcId="{D9D0DCC3-5624-4D39-86BE-045F853B25BD}" destId="{19EA85C9-D3D5-4CC2-8FCF-8F0A6C4335AD}" srcOrd="1" destOrd="0" presId="urn:microsoft.com/office/officeart/2005/8/layout/process3"/>
    <dgm:cxn modelId="{80DE7BD1-030F-45ED-9A61-14DF7E8D77F8}" type="presOf" srcId="{961A2430-42FA-4A89-A05C-762F270C391C}" destId="{BECBB3E9-4D30-4F24-8DC8-A9A295055A26}" srcOrd="1" destOrd="0" presId="urn:microsoft.com/office/officeart/2005/8/layout/process3"/>
    <dgm:cxn modelId="{B37DF8B2-FB16-47A0-BC82-34622D4772B3}" type="presOf" srcId="{8FCDDBA8-17CE-4D3A-8AD6-575501D92280}" destId="{7FAB9409-D975-49CA-8577-1ACEEA8E498D}" srcOrd="0" destOrd="0" presId="urn:microsoft.com/office/officeart/2005/8/layout/process3"/>
    <dgm:cxn modelId="{029F45D3-A614-45C6-AD4F-0C2A5AF904DA}" srcId="{112190C4-8EAD-469C-ABE1-905682519554}" destId="{EAD8804A-D859-47F5-AAA9-26E480FB6A84}" srcOrd="1" destOrd="0" parTransId="{B53B5EE0-6D23-4EE4-8C4C-FC34345117E7}" sibTransId="{7792DEDF-380E-4AD9-8FA6-D07921C802BC}"/>
    <dgm:cxn modelId="{0E1E2EEA-4847-49D6-8B36-2DF6C2747270}" type="presOf" srcId="{B8B506E8-42D0-4F73-9A9C-DE3CA0B80E7B}" destId="{68D9300B-6B4B-4159-9FF9-6F8929B71959}" srcOrd="0" destOrd="0" presId="urn:microsoft.com/office/officeart/2005/8/layout/process3"/>
    <dgm:cxn modelId="{A4156A3D-DC18-41DE-B41F-6F983FC7FEF9}" srcId="{D9D0DCC3-5624-4D39-86BE-045F853B25BD}" destId="{195FCA1D-C7C2-43C3-B6F8-2986F129EC9B}" srcOrd="0" destOrd="0" parTransId="{0E019D5A-A1BF-420A-ABB6-20F63D1B73AD}" sibTransId="{4FA88E2B-8CED-4076-87F7-F5A289AC3B02}"/>
    <dgm:cxn modelId="{D533FDB4-EA72-4C64-ACD3-C20BAA7FA2BE}" type="presOf" srcId="{EAD8804A-D859-47F5-AAA9-26E480FB6A84}" destId="{9F6AD580-259C-493B-A74E-7F5C857FE5EF}" srcOrd="1" destOrd="0" presId="urn:microsoft.com/office/officeart/2005/8/layout/process3"/>
    <dgm:cxn modelId="{81967176-26E7-498C-A1F0-01D599E4A771}" type="presOf" srcId="{D9D0DCC3-5624-4D39-86BE-045F853B25BD}" destId="{32CC978C-D55A-40D0-88EC-A8142EAF685D}" srcOrd="0" destOrd="0" presId="urn:microsoft.com/office/officeart/2005/8/layout/process3"/>
    <dgm:cxn modelId="{D5869DDF-3B45-4CC1-84D6-2855FD6687F8}" type="presOf" srcId="{961A2430-42FA-4A89-A05C-762F270C391C}" destId="{FFE5239B-730D-4ED6-A4C7-8220D9AA4D05}" srcOrd="0" destOrd="0" presId="urn:microsoft.com/office/officeart/2005/8/layout/process3"/>
    <dgm:cxn modelId="{8563C067-E9B8-4175-A87A-1021C5609FEC}" srcId="{EAD8804A-D859-47F5-AAA9-26E480FB6A84}" destId="{8FCDDBA8-17CE-4D3A-8AD6-575501D92280}" srcOrd="0" destOrd="0" parTransId="{A72A12BF-0AF8-4AA6-AB65-A581215BF13B}" sibTransId="{864BB468-CB99-42DF-8165-101C083A953D}"/>
    <dgm:cxn modelId="{F7759194-8122-4ED1-B316-5BCF23ABB817}" type="presOf" srcId="{7792DEDF-380E-4AD9-8FA6-D07921C802BC}" destId="{75152237-0B25-4112-A7C3-20502F974846}" srcOrd="0" destOrd="0" presId="urn:microsoft.com/office/officeart/2005/8/layout/process3"/>
    <dgm:cxn modelId="{33679AD2-198E-411A-AE01-FCAB9B5CC0A4}" type="presOf" srcId="{B8B506E8-42D0-4F73-9A9C-DE3CA0B80E7B}" destId="{92D01F57-D8D9-424C-8375-234646DE2C58}" srcOrd="1" destOrd="0" presId="urn:microsoft.com/office/officeart/2005/8/layout/process3"/>
    <dgm:cxn modelId="{06CDC74F-5A3C-427B-B569-492A60B5EE2D}" type="presOf" srcId="{EAD8804A-D859-47F5-AAA9-26E480FB6A84}" destId="{9B03FBAE-916D-4227-8B18-27294D0DD1C8}" srcOrd="0" destOrd="0" presId="urn:microsoft.com/office/officeart/2005/8/layout/process3"/>
    <dgm:cxn modelId="{35D3A0B7-8F12-4D39-BF97-9FC2FA48BCB6}" type="presOf" srcId="{7792DEDF-380E-4AD9-8FA6-D07921C802BC}" destId="{57C71A26-0267-44F9-9521-0D1BA506CC4E}" srcOrd="1" destOrd="0" presId="urn:microsoft.com/office/officeart/2005/8/layout/process3"/>
    <dgm:cxn modelId="{5DF6F02C-BC5D-4E4D-8493-062331D22FEA}" srcId="{112190C4-8EAD-469C-ABE1-905682519554}" destId="{D9D0DCC3-5624-4D39-86BE-045F853B25BD}" srcOrd="2" destOrd="0" parTransId="{02D285EC-D371-4C47-934E-9132FA6ED0B8}" sibTransId="{696E7CCC-BA3E-42A7-81FC-6720118514E1}"/>
    <dgm:cxn modelId="{D2C3DFF5-8381-48BB-B5D2-480D0166FF50}" type="presOf" srcId="{195FCA1D-C7C2-43C3-B6F8-2986F129EC9B}" destId="{046CC4C6-496F-4143-B77B-C3F88D7F393A}" srcOrd="0" destOrd="0" presId="urn:microsoft.com/office/officeart/2005/8/layout/process3"/>
    <dgm:cxn modelId="{99EE5D16-29A1-4A49-97F6-493260A1E14E}" type="presParOf" srcId="{97AA7B71-68CF-4126-9A4E-D296EDA5E19A}" destId="{C72A39E5-23F5-4239-903F-FF5CCE80F2FB}" srcOrd="0" destOrd="0" presId="urn:microsoft.com/office/officeart/2005/8/layout/process3"/>
    <dgm:cxn modelId="{360A1E52-8BEE-44EE-9905-B2962BB21132}" type="presParOf" srcId="{C72A39E5-23F5-4239-903F-FF5CCE80F2FB}" destId="{68D9300B-6B4B-4159-9FF9-6F8929B71959}" srcOrd="0" destOrd="0" presId="urn:microsoft.com/office/officeart/2005/8/layout/process3"/>
    <dgm:cxn modelId="{1B3D0DBA-8D84-4366-B5E5-F1A60022324D}" type="presParOf" srcId="{C72A39E5-23F5-4239-903F-FF5CCE80F2FB}" destId="{92D01F57-D8D9-424C-8375-234646DE2C58}" srcOrd="1" destOrd="0" presId="urn:microsoft.com/office/officeart/2005/8/layout/process3"/>
    <dgm:cxn modelId="{420ED860-85B3-410C-A610-F5A043008A9B}" type="presParOf" srcId="{C72A39E5-23F5-4239-903F-FF5CCE80F2FB}" destId="{CDB87897-61BB-4A9A-9F47-D02AA9D89940}" srcOrd="2" destOrd="0" presId="urn:microsoft.com/office/officeart/2005/8/layout/process3"/>
    <dgm:cxn modelId="{3929D99F-B1EA-4CFB-8720-15F877861F21}" type="presParOf" srcId="{97AA7B71-68CF-4126-9A4E-D296EDA5E19A}" destId="{FFE5239B-730D-4ED6-A4C7-8220D9AA4D05}" srcOrd="1" destOrd="0" presId="urn:microsoft.com/office/officeart/2005/8/layout/process3"/>
    <dgm:cxn modelId="{42D111F3-26D8-40AC-8378-170A7071F32D}" type="presParOf" srcId="{FFE5239B-730D-4ED6-A4C7-8220D9AA4D05}" destId="{BECBB3E9-4D30-4F24-8DC8-A9A295055A26}" srcOrd="0" destOrd="0" presId="urn:microsoft.com/office/officeart/2005/8/layout/process3"/>
    <dgm:cxn modelId="{09FBCC77-7ADE-4555-B651-D3E4ACAD0246}" type="presParOf" srcId="{97AA7B71-68CF-4126-9A4E-D296EDA5E19A}" destId="{6374B926-534C-4DF7-8C8D-00FA9EF30797}" srcOrd="2" destOrd="0" presId="urn:microsoft.com/office/officeart/2005/8/layout/process3"/>
    <dgm:cxn modelId="{7263D9CB-AC5A-4334-B14F-937CDF377BC9}" type="presParOf" srcId="{6374B926-534C-4DF7-8C8D-00FA9EF30797}" destId="{9B03FBAE-916D-4227-8B18-27294D0DD1C8}" srcOrd="0" destOrd="0" presId="urn:microsoft.com/office/officeart/2005/8/layout/process3"/>
    <dgm:cxn modelId="{3B690D9C-E1A0-43FF-A2C7-A71FB6E50EF3}" type="presParOf" srcId="{6374B926-534C-4DF7-8C8D-00FA9EF30797}" destId="{9F6AD580-259C-493B-A74E-7F5C857FE5EF}" srcOrd="1" destOrd="0" presId="urn:microsoft.com/office/officeart/2005/8/layout/process3"/>
    <dgm:cxn modelId="{7A6A6F15-F251-4C54-B2E6-3573E56407F1}" type="presParOf" srcId="{6374B926-534C-4DF7-8C8D-00FA9EF30797}" destId="{7FAB9409-D975-49CA-8577-1ACEEA8E498D}" srcOrd="2" destOrd="0" presId="urn:microsoft.com/office/officeart/2005/8/layout/process3"/>
    <dgm:cxn modelId="{DA8378A6-69E8-49AC-9881-3094BA89587B}" type="presParOf" srcId="{97AA7B71-68CF-4126-9A4E-D296EDA5E19A}" destId="{75152237-0B25-4112-A7C3-20502F974846}" srcOrd="3" destOrd="0" presId="urn:microsoft.com/office/officeart/2005/8/layout/process3"/>
    <dgm:cxn modelId="{7A76725F-7ADE-490F-A77D-503B26DF9A59}" type="presParOf" srcId="{75152237-0B25-4112-A7C3-20502F974846}" destId="{57C71A26-0267-44F9-9521-0D1BA506CC4E}" srcOrd="0" destOrd="0" presId="urn:microsoft.com/office/officeart/2005/8/layout/process3"/>
    <dgm:cxn modelId="{43A34D0E-D0F7-400F-A286-D27312972FA4}" type="presParOf" srcId="{97AA7B71-68CF-4126-9A4E-D296EDA5E19A}" destId="{B21F5CA8-ED9C-4B5E-AB62-D57F18CFACBF}" srcOrd="4" destOrd="0" presId="urn:microsoft.com/office/officeart/2005/8/layout/process3"/>
    <dgm:cxn modelId="{247FDB58-766A-4DF5-907B-F9170226E577}" type="presParOf" srcId="{B21F5CA8-ED9C-4B5E-AB62-D57F18CFACBF}" destId="{32CC978C-D55A-40D0-88EC-A8142EAF685D}" srcOrd="0" destOrd="0" presId="urn:microsoft.com/office/officeart/2005/8/layout/process3"/>
    <dgm:cxn modelId="{20BB00E7-2DC9-42EA-BDB5-970201C0D993}" type="presParOf" srcId="{B21F5CA8-ED9C-4B5E-AB62-D57F18CFACBF}" destId="{19EA85C9-D3D5-4CC2-8FCF-8F0A6C4335AD}" srcOrd="1" destOrd="0" presId="urn:microsoft.com/office/officeart/2005/8/layout/process3"/>
    <dgm:cxn modelId="{65215820-CC29-4551-A6AE-BD2DB7CB3D51}" type="presParOf" srcId="{B21F5CA8-ED9C-4B5E-AB62-D57F18CFACBF}" destId="{046CC4C6-496F-4143-B77B-C3F88D7F393A}" srcOrd="2" destOrd="0" presId="urn:microsoft.com/office/officeart/2005/8/layout/process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AFCA2E16-6FCC-4D07-8BFA-AD80A5DD2411}" type="doc">
      <dgm:prSet loTypeId="urn:microsoft.com/office/officeart/2005/8/layout/arrow2" loCatId="process" qsTypeId="urn:microsoft.com/office/officeart/2005/8/quickstyle/simple1" qsCatId="simple" csTypeId="urn:microsoft.com/office/officeart/2005/8/colors/accent1_2" csCatId="accent1" phldr="1"/>
      <dgm:spPr/>
    </dgm:pt>
    <dgm:pt modelId="{9BC713E5-7B60-4A52-92F6-E1A499456D86}">
      <dgm:prSet phldrT="[Текст]" custT="1"/>
      <dgm:spPr>
        <a:scene3d>
          <a:camera prst="orthographicFront"/>
          <a:lightRig rig="threePt" dir="t"/>
        </a:scene3d>
        <a:sp3d>
          <a:bevelT/>
        </a:sp3d>
      </dgm:spPr>
      <dgm:t>
        <a:bodyPr/>
        <a:lstStyle/>
        <a:p>
          <a:r>
            <a:rPr lang="ru-RU" sz="1200" dirty="0" smtClean="0">
              <a:latin typeface="Times New Roman" pitchFamily="18" charset="0"/>
              <a:cs typeface="Times New Roman" pitchFamily="18" charset="0"/>
            </a:rPr>
            <a:t>Чистая страна</a:t>
          </a:r>
          <a:endParaRPr lang="ru-RU" sz="1200" dirty="0">
            <a:latin typeface="Times New Roman" pitchFamily="18" charset="0"/>
            <a:cs typeface="Times New Roman" pitchFamily="18" charset="0"/>
          </a:endParaRPr>
        </a:p>
      </dgm:t>
    </dgm:pt>
    <dgm:pt modelId="{F019DCB7-3B3B-4637-848B-69DBD34B9581}" type="parTrans" cxnId="{3C6D8294-0782-4167-AB3E-EA830AC4358E}">
      <dgm:prSet/>
      <dgm:spPr/>
      <dgm:t>
        <a:bodyPr/>
        <a:lstStyle/>
        <a:p>
          <a:endParaRPr lang="ru-RU">
            <a:latin typeface="Times New Roman" pitchFamily="18" charset="0"/>
            <a:cs typeface="Times New Roman" pitchFamily="18" charset="0"/>
          </a:endParaRPr>
        </a:p>
      </dgm:t>
    </dgm:pt>
    <dgm:pt modelId="{BEAB8238-657F-45A0-90AD-16DAD51CE10A}" type="sibTrans" cxnId="{3C6D8294-0782-4167-AB3E-EA830AC4358E}">
      <dgm:prSet/>
      <dgm:spPr/>
      <dgm:t>
        <a:bodyPr/>
        <a:lstStyle/>
        <a:p>
          <a:endParaRPr lang="ru-RU">
            <a:latin typeface="Times New Roman" pitchFamily="18" charset="0"/>
            <a:cs typeface="Times New Roman" pitchFamily="18" charset="0"/>
          </a:endParaRPr>
        </a:p>
      </dgm:t>
    </dgm:pt>
    <dgm:pt modelId="{4949B46D-43EE-477E-A89E-142F5EB554EC}">
      <dgm:prSet custT="1"/>
      <dgm:spPr>
        <a:scene3d>
          <a:camera prst="orthographicFront"/>
          <a:lightRig rig="threePt" dir="t"/>
        </a:scene3d>
        <a:sp3d>
          <a:bevelT/>
        </a:sp3d>
      </dgm:spPr>
      <dgm:t>
        <a:bodyPr/>
        <a:lstStyle/>
        <a:p>
          <a:r>
            <a:rPr lang="ru-RU" sz="1200" dirty="0" smtClean="0">
              <a:latin typeface="Times New Roman" pitchFamily="18" charset="0"/>
              <a:cs typeface="Times New Roman" pitchFamily="18" charset="0"/>
            </a:rPr>
            <a:t>Чистая вода</a:t>
          </a:r>
        </a:p>
      </dgm:t>
    </dgm:pt>
    <dgm:pt modelId="{45FCFE2E-0023-496C-9DBF-B699E02DAB58}" type="parTrans" cxnId="{D3D2A645-0ACD-4A8F-9C13-FAEE642795B6}">
      <dgm:prSet/>
      <dgm:spPr/>
      <dgm:t>
        <a:bodyPr/>
        <a:lstStyle/>
        <a:p>
          <a:endParaRPr lang="ru-RU">
            <a:latin typeface="Times New Roman" pitchFamily="18" charset="0"/>
            <a:cs typeface="Times New Roman" pitchFamily="18" charset="0"/>
          </a:endParaRPr>
        </a:p>
      </dgm:t>
    </dgm:pt>
    <dgm:pt modelId="{ECC65F20-34E6-4793-A021-48951E88A16F}" type="sibTrans" cxnId="{D3D2A645-0ACD-4A8F-9C13-FAEE642795B6}">
      <dgm:prSet/>
      <dgm:spPr/>
      <dgm:t>
        <a:bodyPr/>
        <a:lstStyle/>
        <a:p>
          <a:endParaRPr lang="ru-RU">
            <a:latin typeface="Times New Roman" pitchFamily="18" charset="0"/>
            <a:cs typeface="Times New Roman" pitchFamily="18" charset="0"/>
          </a:endParaRPr>
        </a:p>
      </dgm:t>
    </dgm:pt>
    <dgm:pt modelId="{05488334-85C2-4072-820C-BE79DDEC827B}">
      <dgm:prSet custT="1"/>
      <dgm:spPr>
        <a:scene3d>
          <a:camera prst="orthographicFront"/>
          <a:lightRig rig="threePt" dir="t"/>
        </a:scene3d>
        <a:sp3d>
          <a:bevelT/>
        </a:sp3d>
      </dgm:spPr>
      <dgm:t>
        <a:bodyPr/>
        <a:lstStyle/>
        <a:p>
          <a:r>
            <a:rPr lang="ru-RU" sz="1200" dirty="0" smtClean="0">
              <a:latin typeface="Times New Roman" pitchFamily="18" charset="0"/>
              <a:cs typeface="Times New Roman" pitchFamily="18" charset="0"/>
            </a:rPr>
            <a:t>Сохранение лесов</a:t>
          </a:r>
        </a:p>
      </dgm:t>
    </dgm:pt>
    <dgm:pt modelId="{9EF3AA04-8932-4594-8D9B-A2FEA82CFF4C}" type="parTrans" cxnId="{53B5FBF9-22EF-44F6-BBA9-35CDA234449D}">
      <dgm:prSet/>
      <dgm:spPr/>
      <dgm:t>
        <a:bodyPr/>
        <a:lstStyle/>
        <a:p>
          <a:endParaRPr lang="ru-RU">
            <a:latin typeface="Times New Roman" pitchFamily="18" charset="0"/>
            <a:cs typeface="Times New Roman" pitchFamily="18" charset="0"/>
          </a:endParaRPr>
        </a:p>
      </dgm:t>
    </dgm:pt>
    <dgm:pt modelId="{2B8F2F6E-3523-44A7-A922-801A1377F28E}" type="sibTrans" cxnId="{53B5FBF9-22EF-44F6-BBA9-35CDA234449D}">
      <dgm:prSet/>
      <dgm:spPr/>
      <dgm:t>
        <a:bodyPr/>
        <a:lstStyle/>
        <a:p>
          <a:endParaRPr lang="ru-RU">
            <a:latin typeface="Times New Roman" pitchFamily="18" charset="0"/>
            <a:cs typeface="Times New Roman" pitchFamily="18" charset="0"/>
          </a:endParaRPr>
        </a:p>
      </dgm:t>
    </dgm:pt>
    <dgm:pt modelId="{D915556E-31C0-4D9D-AD50-DBF2FBF618A3}" type="pres">
      <dgm:prSet presAssocID="{AFCA2E16-6FCC-4D07-8BFA-AD80A5DD2411}" presName="arrowDiagram" presStyleCnt="0">
        <dgm:presLayoutVars>
          <dgm:chMax val="5"/>
          <dgm:dir/>
          <dgm:resizeHandles val="exact"/>
        </dgm:presLayoutVars>
      </dgm:prSet>
      <dgm:spPr/>
    </dgm:pt>
    <dgm:pt modelId="{9245BBB0-23BC-4D4B-A576-8A434EF0C6C5}" type="pres">
      <dgm:prSet presAssocID="{AFCA2E16-6FCC-4D07-8BFA-AD80A5DD2411}" presName="arrow" presStyleLbl="bgShp" presStyleIdx="0" presStyleCnt="1" custLinFactNeighborX="1429" custLinFactNeighborY="356"/>
      <dgm:spPr>
        <a:scene3d>
          <a:camera prst="orthographicFront"/>
          <a:lightRig rig="threePt" dir="t"/>
        </a:scene3d>
        <a:sp3d>
          <a:bevelT/>
        </a:sp3d>
      </dgm:spPr>
      <dgm:t>
        <a:bodyPr/>
        <a:lstStyle/>
        <a:p>
          <a:endParaRPr lang="ru-RU"/>
        </a:p>
      </dgm:t>
    </dgm:pt>
    <dgm:pt modelId="{91EF7800-E92D-4985-94AE-98AD5105BE6D}" type="pres">
      <dgm:prSet presAssocID="{AFCA2E16-6FCC-4D07-8BFA-AD80A5DD2411}" presName="arrowDiagram3" presStyleCnt="0"/>
      <dgm:spPr>
        <a:scene3d>
          <a:camera prst="orthographicFront"/>
          <a:lightRig rig="threePt" dir="t"/>
        </a:scene3d>
        <a:sp3d>
          <a:bevelT/>
        </a:sp3d>
      </dgm:spPr>
    </dgm:pt>
    <dgm:pt modelId="{EB4D98B1-4C1A-4917-AF99-003CA4B48DDF}" type="pres">
      <dgm:prSet presAssocID="{9BC713E5-7B60-4A52-92F6-E1A499456D86}" presName="bullet3a" presStyleLbl="node1" presStyleIdx="0" presStyleCnt="3"/>
      <dgm:spPr>
        <a:scene3d>
          <a:camera prst="orthographicFront"/>
          <a:lightRig rig="threePt" dir="t"/>
        </a:scene3d>
        <a:sp3d>
          <a:bevelT/>
        </a:sp3d>
      </dgm:spPr>
    </dgm:pt>
    <dgm:pt modelId="{D1939EA1-C58F-43E8-8677-4487779DB9E8}" type="pres">
      <dgm:prSet presAssocID="{9BC713E5-7B60-4A52-92F6-E1A499456D86}" presName="textBox3a" presStyleLbl="revTx" presStyleIdx="0" presStyleCnt="3">
        <dgm:presLayoutVars>
          <dgm:bulletEnabled val="1"/>
        </dgm:presLayoutVars>
      </dgm:prSet>
      <dgm:spPr/>
      <dgm:t>
        <a:bodyPr/>
        <a:lstStyle/>
        <a:p>
          <a:endParaRPr lang="ru-RU"/>
        </a:p>
      </dgm:t>
    </dgm:pt>
    <dgm:pt modelId="{6F5FAC36-347E-42DA-BAF3-717630EDB4F9}" type="pres">
      <dgm:prSet presAssocID="{4949B46D-43EE-477E-A89E-142F5EB554EC}" presName="bullet3b" presStyleLbl="node1" presStyleIdx="1" presStyleCnt="3"/>
      <dgm:spPr>
        <a:scene3d>
          <a:camera prst="orthographicFront"/>
          <a:lightRig rig="threePt" dir="t"/>
        </a:scene3d>
        <a:sp3d>
          <a:bevelT/>
        </a:sp3d>
      </dgm:spPr>
    </dgm:pt>
    <dgm:pt modelId="{433A7B82-6DBC-42E4-8908-5B17F9376A1A}" type="pres">
      <dgm:prSet presAssocID="{4949B46D-43EE-477E-A89E-142F5EB554EC}" presName="textBox3b" presStyleLbl="revTx" presStyleIdx="1" presStyleCnt="3" custLinFactNeighborX="7011" custLinFactNeighborY="11734">
        <dgm:presLayoutVars>
          <dgm:bulletEnabled val="1"/>
        </dgm:presLayoutVars>
      </dgm:prSet>
      <dgm:spPr/>
      <dgm:t>
        <a:bodyPr/>
        <a:lstStyle/>
        <a:p>
          <a:endParaRPr lang="ru-RU"/>
        </a:p>
      </dgm:t>
    </dgm:pt>
    <dgm:pt modelId="{E3E2400C-950C-4C96-A5C6-754DB31EE4F9}" type="pres">
      <dgm:prSet presAssocID="{05488334-85C2-4072-820C-BE79DDEC827B}" presName="bullet3c" presStyleLbl="node1" presStyleIdx="2" presStyleCnt="3"/>
      <dgm:spPr>
        <a:scene3d>
          <a:camera prst="orthographicFront"/>
          <a:lightRig rig="threePt" dir="t"/>
        </a:scene3d>
        <a:sp3d>
          <a:bevelT/>
        </a:sp3d>
      </dgm:spPr>
    </dgm:pt>
    <dgm:pt modelId="{B1BDF54A-F6E6-430F-B7C5-2BC1CE74A681}" type="pres">
      <dgm:prSet presAssocID="{05488334-85C2-4072-820C-BE79DDEC827B}" presName="textBox3c" presStyleLbl="revTx" presStyleIdx="2" presStyleCnt="3" custScaleX="139484" custScaleY="60256" custLinFactNeighborX="-25860" custLinFactNeighborY="-3578">
        <dgm:presLayoutVars>
          <dgm:bulletEnabled val="1"/>
        </dgm:presLayoutVars>
      </dgm:prSet>
      <dgm:spPr/>
      <dgm:t>
        <a:bodyPr/>
        <a:lstStyle/>
        <a:p>
          <a:endParaRPr lang="ru-RU"/>
        </a:p>
      </dgm:t>
    </dgm:pt>
  </dgm:ptLst>
  <dgm:cxnLst>
    <dgm:cxn modelId="{BDD5D3C6-BC90-4FBC-986B-F2772282370B}" type="presOf" srcId="{9BC713E5-7B60-4A52-92F6-E1A499456D86}" destId="{D1939EA1-C58F-43E8-8677-4487779DB9E8}" srcOrd="0" destOrd="0" presId="urn:microsoft.com/office/officeart/2005/8/layout/arrow2"/>
    <dgm:cxn modelId="{871998BF-8399-4C59-AE47-003F9F8693D6}" type="presOf" srcId="{4949B46D-43EE-477E-A89E-142F5EB554EC}" destId="{433A7B82-6DBC-42E4-8908-5B17F9376A1A}" srcOrd="0" destOrd="0" presId="urn:microsoft.com/office/officeart/2005/8/layout/arrow2"/>
    <dgm:cxn modelId="{3C6D8294-0782-4167-AB3E-EA830AC4358E}" srcId="{AFCA2E16-6FCC-4D07-8BFA-AD80A5DD2411}" destId="{9BC713E5-7B60-4A52-92F6-E1A499456D86}" srcOrd="0" destOrd="0" parTransId="{F019DCB7-3B3B-4637-848B-69DBD34B9581}" sibTransId="{BEAB8238-657F-45A0-90AD-16DAD51CE10A}"/>
    <dgm:cxn modelId="{38996CE2-4DC9-4BB4-A9AE-118E6E0E4B71}" type="presOf" srcId="{AFCA2E16-6FCC-4D07-8BFA-AD80A5DD2411}" destId="{D915556E-31C0-4D9D-AD50-DBF2FBF618A3}" srcOrd="0" destOrd="0" presId="urn:microsoft.com/office/officeart/2005/8/layout/arrow2"/>
    <dgm:cxn modelId="{D3D2A645-0ACD-4A8F-9C13-FAEE642795B6}" srcId="{AFCA2E16-6FCC-4D07-8BFA-AD80A5DD2411}" destId="{4949B46D-43EE-477E-A89E-142F5EB554EC}" srcOrd="1" destOrd="0" parTransId="{45FCFE2E-0023-496C-9DBF-B699E02DAB58}" sibTransId="{ECC65F20-34E6-4793-A021-48951E88A16F}"/>
    <dgm:cxn modelId="{E8B1D61B-5429-45C9-ADAC-D0022F9F5385}" type="presOf" srcId="{05488334-85C2-4072-820C-BE79DDEC827B}" destId="{B1BDF54A-F6E6-430F-B7C5-2BC1CE74A681}" srcOrd="0" destOrd="0" presId="urn:microsoft.com/office/officeart/2005/8/layout/arrow2"/>
    <dgm:cxn modelId="{53B5FBF9-22EF-44F6-BBA9-35CDA234449D}" srcId="{AFCA2E16-6FCC-4D07-8BFA-AD80A5DD2411}" destId="{05488334-85C2-4072-820C-BE79DDEC827B}" srcOrd="2" destOrd="0" parTransId="{9EF3AA04-8932-4594-8D9B-A2FEA82CFF4C}" sibTransId="{2B8F2F6E-3523-44A7-A922-801A1377F28E}"/>
    <dgm:cxn modelId="{01C47C75-5918-480E-9C3F-EEC785E2C50A}" type="presParOf" srcId="{D915556E-31C0-4D9D-AD50-DBF2FBF618A3}" destId="{9245BBB0-23BC-4D4B-A576-8A434EF0C6C5}" srcOrd="0" destOrd="0" presId="urn:microsoft.com/office/officeart/2005/8/layout/arrow2"/>
    <dgm:cxn modelId="{AC47E48F-4357-4A80-B2D0-978F1C117F3F}" type="presParOf" srcId="{D915556E-31C0-4D9D-AD50-DBF2FBF618A3}" destId="{91EF7800-E92D-4985-94AE-98AD5105BE6D}" srcOrd="1" destOrd="0" presId="urn:microsoft.com/office/officeart/2005/8/layout/arrow2"/>
    <dgm:cxn modelId="{8D44EC44-F90A-4EBE-A832-7F6504341BFC}" type="presParOf" srcId="{91EF7800-E92D-4985-94AE-98AD5105BE6D}" destId="{EB4D98B1-4C1A-4917-AF99-003CA4B48DDF}" srcOrd="0" destOrd="0" presId="urn:microsoft.com/office/officeart/2005/8/layout/arrow2"/>
    <dgm:cxn modelId="{4C80DC7B-BF5D-4E9E-A24D-F93C0DFCB7E3}" type="presParOf" srcId="{91EF7800-E92D-4985-94AE-98AD5105BE6D}" destId="{D1939EA1-C58F-43E8-8677-4487779DB9E8}" srcOrd="1" destOrd="0" presId="urn:microsoft.com/office/officeart/2005/8/layout/arrow2"/>
    <dgm:cxn modelId="{A2BBF392-B18A-4E5C-80FE-5D224DCE5F39}" type="presParOf" srcId="{91EF7800-E92D-4985-94AE-98AD5105BE6D}" destId="{6F5FAC36-347E-42DA-BAF3-717630EDB4F9}" srcOrd="2" destOrd="0" presId="urn:microsoft.com/office/officeart/2005/8/layout/arrow2"/>
    <dgm:cxn modelId="{9AD2A138-2A19-443A-9A5C-40EBA44359ED}" type="presParOf" srcId="{91EF7800-E92D-4985-94AE-98AD5105BE6D}" destId="{433A7B82-6DBC-42E4-8908-5B17F9376A1A}" srcOrd="3" destOrd="0" presId="urn:microsoft.com/office/officeart/2005/8/layout/arrow2"/>
    <dgm:cxn modelId="{55F8FC5B-880C-4CE8-A75B-A5636EB91B33}" type="presParOf" srcId="{91EF7800-E92D-4985-94AE-98AD5105BE6D}" destId="{E3E2400C-950C-4C96-A5C6-754DB31EE4F9}" srcOrd="4" destOrd="0" presId="urn:microsoft.com/office/officeart/2005/8/layout/arrow2"/>
    <dgm:cxn modelId="{187109EC-EFF2-4DE0-86DE-91784CFF5942}" type="presParOf" srcId="{91EF7800-E92D-4985-94AE-98AD5105BE6D}" destId="{B1BDF54A-F6E6-430F-B7C5-2BC1CE74A681}" srcOrd="5" destOrd="0" presId="urn:microsoft.com/office/officeart/2005/8/layout/arrow2"/>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112190C4-8EAD-469C-ABE1-905682519554}" type="doc">
      <dgm:prSet loTypeId="urn:microsoft.com/office/officeart/2005/8/layout/process3" loCatId="process" qsTypeId="urn:microsoft.com/office/officeart/2005/8/quickstyle/3d2" qsCatId="3D" csTypeId="urn:microsoft.com/office/officeart/2005/8/colors/colorful3" csCatId="colorful" phldr="1"/>
      <dgm:spPr/>
      <dgm:t>
        <a:bodyPr/>
        <a:lstStyle/>
        <a:p>
          <a:endParaRPr lang="ru-RU"/>
        </a:p>
      </dgm:t>
    </dgm:pt>
    <dgm:pt modelId="{B8B506E8-42D0-4F73-9A9C-DE3CA0B80E7B}">
      <dgm:prSet phldrT="[Текст]"/>
      <dgm:spPr/>
      <dgm:t>
        <a:bodyPr/>
        <a:lstStyle/>
        <a:p>
          <a:r>
            <a:rPr lang="ru-RU" b="1" dirty="0" smtClean="0">
              <a:solidFill>
                <a:schemeClr val="tx1"/>
              </a:solidFill>
              <a:latin typeface="Times New Roman" pitchFamily="18" charset="0"/>
              <a:cs typeface="Times New Roman" pitchFamily="18" charset="0"/>
            </a:rPr>
            <a:t>2019</a:t>
          </a:r>
        </a:p>
      </dgm:t>
    </dgm:pt>
    <dgm:pt modelId="{C2675312-3796-470E-96E2-4389220854DD}" type="parTrans" cxnId="{F1A979E3-4B18-4ECA-A027-8CEC36C04972}">
      <dgm:prSet/>
      <dgm:spPr/>
      <dgm:t>
        <a:bodyPr/>
        <a:lstStyle/>
        <a:p>
          <a:endParaRPr lang="ru-RU" b="1">
            <a:solidFill>
              <a:schemeClr val="tx1"/>
            </a:solidFill>
            <a:latin typeface="Times New Roman" pitchFamily="18" charset="0"/>
            <a:cs typeface="Times New Roman" pitchFamily="18" charset="0"/>
          </a:endParaRPr>
        </a:p>
      </dgm:t>
    </dgm:pt>
    <dgm:pt modelId="{961A2430-42FA-4A89-A05C-762F270C391C}" type="sibTrans" cxnId="{F1A979E3-4B18-4ECA-A027-8CEC36C04972}">
      <dgm:prSet/>
      <dgm:spPr/>
      <dgm:t>
        <a:bodyPr/>
        <a:lstStyle/>
        <a:p>
          <a:endParaRPr lang="ru-RU" b="1">
            <a:solidFill>
              <a:schemeClr val="tx1"/>
            </a:solidFill>
            <a:latin typeface="Times New Roman" pitchFamily="18" charset="0"/>
            <a:cs typeface="Times New Roman" pitchFamily="18" charset="0"/>
          </a:endParaRPr>
        </a:p>
      </dgm:t>
    </dgm:pt>
    <dgm:pt modelId="{EBC60F14-4CC9-468C-BE89-D41F6962F730}">
      <dgm:prSet phldrT="[Текст]"/>
      <dgm:spPr/>
      <dgm:t>
        <a:bodyPr/>
        <a:lstStyle/>
        <a:p>
          <a:r>
            <a:rPr lang="ru-RU" b="1" i="0" u="none" dirty="0" smtClean="0">
              <a:solidFill>
                <a:schemeClr val="tx1"/>
              </a:solidFill>
              <a:latin typeface="Times New Roman" pitchFamily="18" charset="0"/>
              <a:cs typeface="Times New Roman" pitchFamily="18" charset="0"/>
            </a:rPr>
            <a:t>696,4 млн.рублей</a:t>
          </a:r>
          <a:endParaRPr lang="ru-RU" b="1" dirty="0">
            <a:solidFill>
              <a:schemeClr val="tx1"/>
            </a:solidFill>
            <a:latin typeface="Times New Roman" pitchFamily="18" charset="0"/>
            <a:cs typeface="Times New Roman" pitchFamily="18" charset="0"/>
          </a:endParaRPr>
        </a:p>
      </dgm:t>
    </dgm:pt>
    <dgm:pt modelId="{D00CD173-FFC8-4F82-AA20-A61BA3CF912B}" type="parTrans" cxnId="{868518C1-286F-4E92-8769-B2044736D7B7}">
      <dgm:prSet/>
      <dgm:spPr/>
      <dgm:t>
        <a:bodyPr/>
        <a:lstStyle/>
        <a:p>
          <a:endParaRPr lang="ru-RU" b="1">
            <a:solidFill>
              <a:schemeClr val="tx1"/>
            </a:solidFill>
            <a:latin typeface="Times New Roman" pitchFamily="18" charset="0"/>
            <a:cs typeface="Times New Roman" pitchFamily="18" charset="0"/>
          </a:endParaRPr>
        </a:p>
      </dgm:t>
    </dgm:pt>
    <dgm:pt modelId="{FA0D7E2F-3764-427D-960C-E0FFD67DB996}" type="sibTrans" cxnId="{868518C1-286F-4E92-8769-B2044736D7B7}">
      <dgm:prSet/>
      <dgm:spPr/>
      <dgm:t>
        <a:bodyPr/>
        <a:lstStyle/>
        <a:p>
          <a:endParaRPr lang="ru-RU" b="1">
            <a:solidFill>
              <a:schemeClr val="tx1"/>
            </a:solidFill>
            <a:latin typeface="Times New Roman" pitchFamily="18" charset="0"/>
            <a:cs typeface="Times New Roman" pitchFamily="18" charset="0"/>
          </a:endParaRPr>
        </a:p>
      </dgm:t>
    </dgm:pt>
    <dgm:pt modelId="{EAD8804A-D859-47F5-AAA9-26E480FB6A84}">
      <dgm:prSet phldrT="[Текст]"/>
      <dgm:spPr/>
      <dgm:t>
        <a:bodyPr/>
        <a:lstStyle/>
        <a:p>
          <a:r>
            <a:rPr lang="ru-RU" b="1" dirty="0" smtClean="0">
              <a:solidFill>
                <a:schemeClr val="tx1"/>
              </a:solidFill>
              <a:latin typeface="Times New Roman" pitchFamily="18" charset="0"/>
              <a:cs typeface="Times New Roman" pitchFamily="18" charset="0"/>
            </a:rPr>
            <a:t>2020</a:t>
          </a:r>
          <a:endParaRPr lang="ru-RU" b="1" dirty="0">
            <a:solidFill>
              <a:schemeClr val="tx1"/>
            </a:solidFill>
            <a:latin typeface="Times New Roman" pitchFamily="18" charset="0"/>
            <a:cs typeface="Times New Roman" pitchFamily="18" charset="0"/>
          </a:endParaRPr>
        </a:p>
      </dgm:t>
    </dgm:pt>
    <dgm:pt modelId="{B53B5EE0-6D23-4EE4-8C4C-FC34345117E7}" type="parTrans" cxnId="{029F45D3-A614-45C6-AD4F-0C2A5AF904DA}">
      <dgm:prSet/>
      <dgm:spPr/>
      <dgm:t>
        <a:bodyPr/>
        <a:lstStyle/>
        <a:p>
          <a:endParaRPr lang="ru-RU" b="1">
            <a:solidFill>
              <a:schemeClr val="tx1"/>
            </a:solidFill>
            <a:latin typeface="Times New Roman" pitchFamily="18" charset="0"/>
            <a:cs typeface="Times New Roman" pitchFamily="18" charset="0"/>
          </a:endParaRPr>
        </a:p>
      </dgm:t>
    </dgm:pt>
    <dgm:pt modelId="{7792DEDF-380E-4AD9-8FA6-D07921C802BC}" type="sibTrans" cxnId="{029F45D3-A614-45C6-AD4F-0C2A5AF904DA}">
      <dgm:prSet/>
      <dgm:spPr/>
      <dgm:t>
        <a:bodyPr/>
        <a:lstStyle/>
        <a:p>
          <a:endParaRPr lang="ru-RU" b="1">
            <a:solidFill>
              <a:schemeClr val="tx1"/>
            </a:solidFill>
            <a:latin typeface="Times New Roman" pitchFamily="18" charset="0"/>
            <a:cs typeface="Times New Roman" pitchFamily="18" charset="0"/>
          </a:endParaRPr>
        </a:p>
      </dgm:t>
    </dgm:pt>
    <dgm:pt modelId="{8FCDDBA8-17CE-4D3A-8AD6-575501D92280}">
      <dgm:prSet phldrT="[Текст]"/>
      <dgm:spPr/>
      <dgm:t>
        <a:bodyPr/>
        <a:lstStyle/>
        <a:p>
          <a:r>
            <a:rPr lang="ru-RU" b="1" dirty="0" smtClean="0">
              <a:solidFill>
                <a:schemeClr val="tx1"/>
              </a:solidFill>
              <a:latin typeface="Times New Roman" pitchFamily="18" charset="0"/>
              <a:cs typeface="Times New Roman" pitchFamily="18" charset="0"/>
            </a:rPr>
            <a:t>131,3 млн.рублей</a:t>
          </a:r>
          <a:endParaRPr lang="ru-RU" b="1" dirty="0">
            <a:solidFill>
              <a:schemeClr val="tx1"/>
            </a:solidFill>
            <a:latin typeface="Times New Roman" pitchFamily="18" charset="0"/>
            <a:cs typeface="Times New Roman" pitchFamily="18" charset="0"/>
          </a:endParaRPr>
        </a:p>
      </dgm:t>
    </dgm:pt>
    <dgm:pt modelId="{A72A12BF-0AF8-4AA6-AB65-A581215BF13B}" type="parTrans" cxnId="{8563C067-E9B8-4175-A87A-1021C5609FEC}">
      <dgm:prSet/>
      <dgm:spPr/>
      <dgm:t>
        <a:bodyPr/>
        <a:lstStyle/>
        <a:p>
          <a:endParaRPr lang="ru-RU" b="1">
            <a:solidFill>
              <a:schemeClr val="tx1"/>
            </a:solidFill>
            <a:latin typeface="Times New Roman" pitchFamily="18" charset="0"/>
            <a:cs typeface="Times New Roman" pitchFamily="18" charset="0"/>
          </a:endParaRPr>
        </a:p>
      </dgm:t>
    </dgm:pt>
    <dgm:pt modelId="{864BB468-CB99-42DF-8165-101C083A953D}" type="sibTrans" cxnId="{8563C067-E9B8-4175-A87A-1021C5609FEC}">
      <dgm:prSet/>
      <dgm:spPr/>
      <dgm:t>
        <a:bodyPr/>
        <a:lstStyle/>
        <a:p>
          <a:endParaRPr lang="ru-RU" b="1">
            <a:solidFill>
              <a:schemeClr val="tx1"/>
            </a:solidFill>
            <a:latin typeface="Times New Roman" pitchFamily="18" charset="0"/>
            <a:cs typeface="Times New Roman" pitchFamily="18" charset="0"/>
          </a:endParaRPr>
        </a:p>
      </dgm:t>
    </dgm:pt>
    <dgm:pt modelId="{D9D0DCC3-5624-4D39-86BE-045F853B25BD}">
      <dgm:prSet phldrT="[Текст]"/>
      <dgm:spPr/>
      <dgm:t>
        <a:bodyPr/>
        <a:lstStyle/>
        <a:p>
          <a:r>
            <a:rPr lang="ru-RU" b="1" dirty="0" smtClean="0">
              <a:solidFill>
                <a:schemeClr val="tx1"/>
              </a:solidFill>
              <a:latin typeface="Times New Roman" pitchFamily="18" charset="0"/>
              <a:cs typeface="Times New Roman" pitchFamily="18" charset="0"/>
            </a:rPr>
            <a:t>2021</a:t>
          </a:r>
          <a:endParaRPr lang="ru-RU" b="1" dirty="0">
            <a:solidFill>
              <a:schemeClr val="tx1"/>
            </a:solidFill>
            <a:latin typeface="Times New Roman" pitchFamily="18" charset="0"/>
            <a:cs typeface="Times New Roman" pitchFamily="18" charset="0"/>
          </a:endParaRPr>
        </a:p>
      </dgm:t>
    </dgm:pt>
    <dgm:pt modelId="{02D285EC-D371-4C47-934E-9132FA6ED0B8}" type="parTrans" cxnId="{5DF6F02C-BC5D-4E4D-8493-062331D22FEA}">
      <dgm:prSet/>
      <dgm:spPr/>
      <dgm:t>
        <a:bodyPr/>
        <a:lstStyle/>
        <a:p>
          <a:endParaRPr lang="ru-RU" b="1">
            <a:solidFill>
              <a:schemeClr val="tx1"/>
            </a:solidFill>
            <a:latin typeface="Times New Roman" pitchFamily="18" charset="0"/>
            <a:cs typeface="Times New Roman" pitchFamily="18" charset="0"/>
          </a:endParaRPr>
        </a:p>
      </dgm:t>
    </dgm:pt>
    <dgm:pt modelId="{696E7CCC-BA3E-42A7-81FC-6720118514E1}" type="sibTrans" cxnId="{5DF6F02C-BC5D-4E4D-8493-062331D22FEA}">
      <dgm:prSet/>
      <dgm:spPr/>
      <dgm:t>
        <a:bodyPr/>
        <a:lstStyle/>
        <a:p>
          <a:endParaRPr lang="ru-RU" b="1">
            <a:solidFill>
              <a:schemeClr val="tx1"/>
            </a:solidFill>
            <a:latin typeface="Times New Roman" pitchFamily="18" charset="0"/>
            <a:cs typeface="Times New Roman" pitchFamily="18" charset="0"/>
          </a:endParaRPr>
        </a:p>
      </dgm:t>
    </dgm:pt>
    <dgm:pt modelId="{195FCA1D-C7C2-43C3-B6F8-2986F129EC9B}">
      <dgm:prSet phldrT="[Текст]"/>
      <dgm:spPr/>
      <dgm:t>
        <a:bodyPr/>
        <a:lstStyle/>
        <a:p>
          <a:r>
            <a:rPr lang="ru-RU" b="1" dirty="0" smtClean="0">
              <a:solidFill>
                <a:schemeClr val="tx1"/>
              </a:solidFill>
              <a:latin typeface="Times New Roman" pitchFamily="18" charset="0"/>
              <a:cs typeface="Times New Roman" pitchFamily="18" charset="0"/>
            </a:rPr>
            <a:t>131,3 млн.рублей</a:t>
          </a:r>
          <a:endParaRPr lang="ru-RU" b="1" dirty="0">
            <a:solidFill>
              <a:schemeClr val="tx1"/>
            </a:solidFill>
            <a:latin typeface="Times New Roman" pitchFamily="18" charset="0"/>
            <a:cs typeface="Times New Roman" pitchFamily="18" charset="0"/>
          </a:endParaRPr>
        </a:p>
      </dgm:t>
    </dgm:pt>
    <dgm:pt modelId="{0E019D5A-A1BF-420A-ABB6-20F63D1B73AD}" type="parTrans" cxnId="{A4156A3D-DC18-41DE-B41F-6F983FC7FEF9}">
      <dgm:prSet/>
      <dgm:spPr/>
      <dgm:t>
        <a:bodyPr/>
        <a:lstStyle/>
        <a:p>
          <a:endParaRPr lang="ru-RU" b="1">
            <a:solidFill>
              <a:schemeClr val="tx1"/>
            </a:solidFill>
            <a:latin typeface="Times New Roman" pitchFamily="18" charset="0"/>
            <a:cs typeface="Times New Roman" pitchFamily="18" charset="0"/>
          </a:endParaRPr>
        </a:p>
      </dgm:t>
    </dgm:pt>
    <dgm:pt modelId="{4FA88E2B-8CED-4076-87F7-F5A289AC3B02}" type="sibTrans" cxnId="{A4156A3D-DC18-41DE-B41F-6F983FC7FEF9}">
      <dgm:prSet/>
      <dgm:spPr/>
      <dgm:t>
        <a:bodyPr/>
        <a:lstStyle/>
        <a:p>
          <a:endParaRPr lang="ru-RU" b="1">
            <a:solidFill>
              <a:schemeClr val="tx1"/>
            </a:solidFill>
            <a:latin typeface="Times New Roman" pitchFamily="18" charset="0"/>
            <a:cs typeface="Times New Roman" pitchFamily="18" charset="0"/>
          </a:endParaRPr>
        </a:p>
      </dgm:t>
    </dgm:pt>
    <dgm:pt modelId="{97AA7B71-68CF-4126-9A4E-D296EDA5E19A}" type="pres">
      <dgm:prSet presAssocID="{112190C4-8EAD-469C-ABE1-905682519554}" presName="linearFlow" presStyleCnt="0">
        <dgm:presLayoutVars>
          <dgm:dir/>
          <dgm:animLvl val="lvl"/>
          <dgm:resizeHandles val="exact"/>
        </dgm:presLayoutVars>
      </dgm:prSet>
      <dgm:spPr/>
      <dgm:t>
        <a:bodyPr/>
        <a:lstStyle/>
        <a:p>
          <a:endParaRPr lang="ru-RU"/>
        </a:p>
      </dgm:t>
    </dgm:pt>
    <dgm:pt modelId="{C72A39E5-23F5-4239-903F-FF5CCE80F2FB}" type="pres">
      <dgm:prSet presAssocID="{B8B506E8-42D0-4F73-9A9C-DE3CA0B80E7B}" presName="composite" presStyleCnt="0"/>
      <dgm:spPr/>
      <dgm:t>
        <a:bodyPr/>
        <a:lstStyle/>
        <a:p>
          <a:endParaRPr lang="ru-RU"/>
        </a:p>
      </dgm:t>
    </dgm:pt>
    <dgm:pt modelId="{68D9300B-6B4B-4159-9FF9-6F8929B71959}" type="pres">
      <dgm:prSet presAssocID="{B8B506E8-42D0-4F73-9A9C-DE3CA0B80E7B}" presName="parTx" presStyleLbl="node1" presStyleIdx="0" presStyleCnt="3">
        <dgm:presLayoutVars>
          <dgm:chMax val="0"/>
          <dgm:chPref val="0"/>
          <dgm:bulletEnabled val="1"/>
        </dgm:presLayoutVars>
      </dgm:prSet>
      <dgm:spPr/>
      <dgm:t>
        <a:bodyPr/>
        <a:lstStyle/>
        <a:p>
          <a:endParaRPr lang="ru-RU"/>
        </a:p>
      </dgm:t>
    </dgm:pt>
    <dgm:pt modelId="{92D01F57-D8D9-424C-8375-234646DE2C58}" type="pres">
      <dgm:prSet presAssocID="{B8B506E8-42D0-4F73-9A9C-DE3CA0B80E7B}" presName="parSh" presStyleLbl="node1" presStyleIdx="0" presStyleCnt="3"/>
      <dgm:spPr/>
      <dgm:t>
        <a:bodyPr/>
        <a:lstStyle/>
        <a:p>
          <a:endParaRPr lang="ru-RU"/>
        </a:p>
      </dgm:t>
    </dgm:pt>
    <dgm:pt modelId="{CDB87897-61BB-4A9A-9F47-D02AA9D89940}" type="pres">
      <dgm:prSet presAssocID="{B8B506E8-42D0-4F73-9A9C-DE3CA0B80E7B}" presName="desTx" presStyleLbl="fgAcc1" presStyleIdx="0" presStyleCnt="3">
        <dgm:presLayoutVars>
          <dgm:bulletEnabled val="1"/>
        </dgm:presLayoutVars>
      </dgm:prSet>
      <dgm:spPr/>
      <dgm:t>
        <a:bodyPr/>
        <a:lstStyle/>
        <a:p>
          <a:endParaRPr lang="ru-RU"/>
        </a:p>
      </dgm:t>
    </dgm:pt>
    <dgm:pt modelId="{FFE5239B-730D-4ED6-A4C7-8220D9AA4D05}" type="pres">
      <dgm:prSet presAssocID="{961A2430-42FA-4A89-A05C-762F270C391C}" presName="sibTrans" presStyleLbl="sibTrans2D1" presStyleIdx="0" presStyleCnt="2"/>
      <dgm:spPr/>
      <dgm:t>
        <a:bodyPr/>
        <a:lstStyle/>
        <a:p>
          <a:endParaRPr lang="ru-RU"/>
        </a:p>
      </dgm:t>
    </dgm:pt>
    <dgm:pt modelId="{BECBB3E9-4D30-4F24-8DC8-A9A295055A26}" type="pres">
      <dgm:prSet presAssocID="{961A2430-42FA-4A89-A05C-762F270C391C}" presName="connTx" presStyleLbl="sibTrans2D1" presStyleIdx="0" presStyleCnt="2"/>
      <dgm:spPr/>
      <dgm:t>
        <a:bodyPr/>
        <a:lstStyle/>
        <a:p>
          <a:endParaRPr lang="ru-RU"/>
        </a:p>
      </dgm:t>
    </dgm:pt>
    <dgm:pt modelId="{6374B926-534C-4DF7-8C8D-00FA9EF30797}" type="pres">
      <dgm:prSet presAssocID="{EAD8804A-D859-47F5-AAA9-26E480FB6A84}" presName="composite" presStyleCnt="0"/>
      <dgm:spPr/>
      <dgm:t>
        <a:bodyPr/>
        <a:lstStyle/>
        <a:p>
          <a:endParaRPr lang="ru-RU"/>
        </a:p>
      </dgm:t>
    </dgm:pt>
    <dgm:pt modelId="{9B03FBAE-916D-4227-8B18-27294D0DD1C8}" type="pres">
      <dgm:prSet presAssocID="{EAD8804A-D859-47F5-AAA9-26E480FB6A84}" presName="parTx" presStyleLbl="node1" presStyleIdx="0" presStyleCnt="3">
        <dgm:presLayoutVars>
          <dgm:chMax val="0"/>
          <dgm:chPref val="0"/>
          <dgm:bulletEnabled val="1"/>
        </dgm:presLayoutVars>
      </dgm:prSet>
      <dgm:spPr/>
      <dgm:t>
        <a:bodyPr/>
        <a:lstStyle/>
        <a:p>
          <a:endParaRPr lang="ru-RU"/>
        </a:p>
      </dgm:t>
    </dgm:pt>
    <dgm:pt modelId="{9F6AD580-259C-493B-A74E-7F5C857FE5EF}" type="pres">
      <dgm:prSet presAssocID="{EAD8804A-D859-47F5-AAA9-26E480FB6A84}" presName="parSh" presStyleLbl="node1" presStyleIdx="1" presStyleCnt="3"/>
      <dgm:spPr/>
      <dgm:t>
        <a:bodyPr/>
        <a:lstStyle/>
        <a:p>
          <a:endParaRPr lang="ru-RU"/>
        </a:p>
      </dgm:t>
    </dgm:pt>
    <dgm:pt modelId="{7FAB9409-D975-49CA-8577-1ACEEA8E498D}" type="pres">
      <dgm:prSet presAssocID="{EAD8804A-D859-47F5-AAA9-26E480FB6A84}" presName="desTx" presStyleLbl="fgAcc1" presStyleIdx="1" presStyleCnt="3">
        <dgm:presLayoutVars>
          <dgm:bulletEnabled val="1"/>
        </dgm:presLayoutVars>
      </dgm:prSet>
      <dgm:spPr/>
      <dgm:t>
        <a:bodyPr/>
        <a:lstStyle/>
        <a:p>
          <a:endParaRPr lang="ru-RU"/>
        </a:p>
      </dgm:t>
    </dgm:pt>
    <dgm:pt modelId="{75152237-0B25-4112-A7C3-20502F974846}" type="pres">
      <dgm:prSet presAssocID="{7792DEDF-380E-4AD9-8FA6-D07921C802BC}" presName="sibTrans" presStyleLbl="sibTrans2D1" presStyleIdx="1" presStyleCnt="2"/>
      <dgm:spPr/>
      <dgm:t>
        <a:bodyPr/>
        <a:lstStyle/>
        <a:p>
          <a:endParaRPr lang="ru-RU"/>
        </a:p>
      </dgm:t>
    </dgm:pt>
    <dgm:pt modelId="{57C71A26-0267-44F9-9521-0D1BA506CC4E}" type="pres">
      <dgm:prSet presAssocID="{7792DEDF-380E-4AD9-8FA6-D07921C802BC}" presName="connTx" presStyleLbl="sibTrans2D1" presStyleIdx="1" presStyleCnt="2"/>
      <dgm:spPr/>
      <dgm:t>
        <a:bodyPr/>
        <a:lstStyle/>
        <a:p>
          <a:endParaRPr lang="ru-RU"/>
        </a:p>
      </dgm:t>
    </dgm:pt>
    <dgm:pt modelId="{B21F5CA8-ED9C-4B5E-AB62-D57F18CFACBF}" type="pres">
      <dgm:prSet presAssocID="{D9D0DCC3-5624-4D39-86BE-045F853B25BD}" presName="composite" presStyleCnt="0"/>
      <dgm:spPr/>
      <dgm:t>
        <a:bodyPr/>
        <a:lstStyle/>
        <a:p>
          <a:endParaRPr lang="ru-RU"/>
        </a:p>
      </dgm:t>
    </dgm:pt>
    <dgm:pt modelId="{32CC978C-D55A-40D0-88EC-A8142EAF685D}" type="pres">
      <dgm:prSet presAssocID="{D9D0DCC3-5624-4D39-86BE-045F853B25BD}" presName="parTx" presStyleLbl="node1" presStyleIdx="1" presStyleCnt="3">
        <dgm:presLayoutVars>
          <dgm:chMax val="0"/>
          <dgm:chPref val="0"/>
          <dgm:bulletEnabled val="1"/>
        </dgm:presLayoutVars>
      </dgm:prSet>
      <dgm:spPr/>
      <dgm:t>
        <a:bodyPr/>
        <a:lstStyle/>
        <a:p>
          <a:endParaRPr lang="ru-RU"/>
        </a:p>
      </dgm:t>
    </dgm:pt>
    <dgm:pt modelId="{19EA85C9-D3D5-4CC2-8FCF-8F0A6C4335AD}" type="pres">
      <dgm:prSet presAssocID="{D9D0DCC3-5624-4D39-86BE-045F853B25BD}" presName="parSh" presStyleLbl="node1" presStyleIdx="2" presStyleCnt="3"/>
      <dgm:spPr/>
      <dgm:t>
        <a:bodyPr/>
        <a:lstStyle/>
        <a:p>
          <a:endParaRPr lang="ru-RU"/>
        </a:p>
      </dgm:t>
    </dgm:pt>
    <dgm:pt modelId="{046CC4C6-496F-4143-B77B-C3F88D7F393A}" type="pres">
      <dgm:prSet presAssocID="{D9D0DCC3-5624-4D39-86BE-045F853B25BD}" presName="desTx" presStyleLbl="fgAcc1" presStyleIdx="2" presStyleCnt="3">
        <dgm:presLayoutVars>
          <dgm:bulletEnabled val="1"/>
        </dgm:presLayoutVars>
      </dgm:prSet>
      <dgm:spPr/>
      <dgm:t>
        <a:bodyPr/>
        <a:lstStyle/>
        <a:p>
          <a:endParaRPr lang="ru-RU"/>
        </a:p>
      </dgm:t>
    </dgm:pt>
  </dgm:ptLst>
  <dgm:cxnLst>
    <dgm:cxn modelId="{5F9815A7-2E9F-4DA3-BA65-9FB922970A00}" type="presOf" srcId="{961A2430-42FA-4A89-A05C-762F270C391C}" destId="{BECBB3E9-4D30-4F24-8DC8-A9A295055A26}" srcOrd="1" destOrd="0" presId="urn:microsoft.com/office/officeart/2005/8/layout/process3"/>
    <dgm:cxn modelId="{86C0D2D8-A22C-4C55-A5BE-41E8F6D0F562}" type="presOf" srcId="{8FCDDBA8-17CE-4D3A-8AD6-575501D92280}" destId="{7FAB9409-D975-49CA-8577-1ACEEA8E498D}" srcOrd="0" destOrd="0" presId="urn:microsoft.com/office/officeart/2005/8/layout/process3"/>
    <dgm:cxn modelId="{6228A274-F462-427C-B538-DA853D620A33}" type="presOf" srcId="{7792DEDF-380E-4AD9-8FA6-D07921C802BC}" destId="{57C71A26-0267-44F9-9521-0D1BA506CC4E}" srcOrd="1" destOrd="0" presId="urn:microsoft.com/office/officeart/2005/8/layout/process3"/>
    <dgm:cxn modelId="{52DF8E6C-76D4-411F-8FB3-895C857D3FC0}" type="presOf" srcId="{EAD8804A-D859-47F5-AAA9-26E480FB6A84}" destId="{9F6AD580-259C-493B-A74E-7F5C857FE5EF}" srcOrd="1" destOrd="0" presId="urn:microsoft.com/office/officeart/2005/8/layout/process3"/>
    <dgm:cxn modelId="{2B287960-238A-4308-A328-B1A69EBDD00D}" type="presOf" srcId="{961A2430-42FA-4A89-A05C-762F270C391C}" destId="{FFE5239B-730D-4ED6-A4C7-8220D9AA4D05}" srcOrd="0" destOrd="0" presId="urn:microsoft.com/office/officeart/2005/8/layout/process3"/>
    <dgm:cxn modelId="{3E048D24-DBBB-4FC2-A1A9-0F3A39217E1E}" type="presOf" srcId="{112190C4-8EAD-469C-ABE1-905682519554}" destId="{97AA7B71-68CF-4126-9A4E-D296EDA5E19A}" srcOrd="0" destOrd="0" presId="urn:microsoft.com/office/officeart/2005/8/layout/process3"/>
    <dgm:cxn modelId="{868518C1-286F-4E92-8769-B2044736D7B7}" srcId="{B8B506E8-42D0-4F73-9A9C-DE3CA0B80E7B}" destId="{EBC60F14-4CC9-468C-BE89-D41F6962F730}" srcOrd="0" destOrd="0" parTransId="{D00CD173-FFC8-4F82-AA20-A61BA3CF912B}" sibTransId="{FA0D7E2F-3764-427D-960C-E0FFD67DB996}"/>
    <dgm:cxn modelId="{6773EF0C-5550-4639-8EC8-35A7A3C352C5}" type="presOf" srcId="{D9D0DCC3-5624-4D39-86BE-045F853B25BD}" destId="{32CC978C-D55A-40D0-88EC-A8142EAF685D}" srcOrd="0" destOrd="0" presId="urn:microsoft.com/office/officeart/2005/8/layout/process3"/>
    <dgm:cxn modelId="{F1A979E3-4B18-4ECA-A027-8CEC36C04972}" srcId="{112190C4-8EAD-469C-ABE1-905682519554}" destId="{B8B506E8-42D0-4F73-9A9C-DE3CA0B80E7B}" srcOrd="0" destOrd="0" parTransId="{C2675312-3796-470E-96E2-4389220854DD}" sibTransId="{961A2430-42FA-4A89-A05C-762F270C391C}"/>
    <dgm:cxn modelId="{9AFC402A-0350-41A1-A20A-481BEFD32A87}" type="presOf" srcId="{B8B506E8-42D0-4F73-9A9C-DE3CA0B80E7B}" destId="{92D01F57-D8D9-424C-8375-234646DE2C58}" srcOrd="1" destOrd="0" presId="urn:microsoft.com/office/officeart/2005/8/layout/process3"/>
    <dgm:cxn modelId="{BAFAD2A1-6581-4C66-84B9-4FCFF23A9DCA}" type="presOf" srcId="{D9D0DCC3-5624-4D39-86BE-045F853B25BD}" destId="{19EA85C9-D3D5-4CC2-8FCF-8F0A6C4335AD}" srcOrd="1" destOrd="0" presId="urn:microsoft.com/office/officeart/2005/8/layout/process3"/>
    <dgm:cxn modelId="{12F5EDD3-2107-4C8F-A4F2-7FF03B2060B9}" type="presOf" srcId="{EAD8804A-D859-47F5-AAA9-26E480FB6A84}" destId="{9B03FBAE-916D-4227-8B18-27294D0DD1C8}" srcOrd="0" destOrd="0" presId="urn:microsoft.com/office/officeart/2005/8/layout/process3"/>
    <dgm:cxn modelId="{A4156A3D-DC18-41DE-B41F-6F983FC7FEF9}" srcId="{D9D0DCC3-5624-4D39-86BE-045F853B25BD}" destId="{195FCA1D-C7C2-43C3-B6F8-2986F129EC9B}" srcOrd="0" destOrd="0" parTransId="{0E019D5A-A1BF-420A-ABB6-20F63D1B73AD}" sibTransId="{4FA88E2B-8CED-4076-87F7-F5A289AC3B02}"/>
    <dgm:cxn modelId="{029F45D3-A614-45C6-AD4F-0C2A5AF904DA}" srcId="{112190C4-8EAD-469C-ABE1-905682519554}" destId="{EAD8804A-D859-47F5-AAA9-26E480FB6A84}" srcOrd="1" destOrd="0" parTransId="{B53B5EE0-6D23-4EE4-8C4C-FC34345117E7}" sibTransId="{7792DEDF-380E-4AD9-8FA6-D07921C802BC}"/>
    <dgm:cxn modelId="{E7A0DC17-12C9-4721-9DDA-7B71A088ACB4}" type="presOf" srcId="{EBC60F14-4CC9-468C-BE89-D41F6962F730}" destId="{CDB87897-61BB-4A9A-9F47-D02AA9D89940}" srcOrd="0" destOrd="0" presId="urn:microsoft.com/office/officeart/2005/8/layout/process3"/>
    <dgm:cxn modelId="{8563C067-E9B8-4175-A87A-1021C5609FEC}" srcId="{EAD8804A-D859-47F5-AAA9-26E480FB6A84}" destId="{8FCDDBA8-17CE-4D3A-8AD6-575501D92280}" srcOrd="0" destOrd="0" parTransId="{A72A12BF-0AF8-4AA6-AB65-A581215BF13B}" sibTransId="{864BB468-CB99-42DF-8165-101C083A953D}"/>
    <dgm:cxn modelId="{B8A12ECD-85EB-42FA-991F-1B3A10E46BA9}" type="presOf" srcId="{B8B506E8-42D0-4F73-9A9C-DE3CA0B80E7B}" destId="{68D9300B-6B4B-4159-9FF9-6F8929B71959}" srcOrd="0" destOrd="0" presId="urn:microsoft.com/office/officeart/2005/8/layout/process3"/>
    <dgm:cxn modelId="{6E96182D-E37C-4CED-8682-D9E4E4D91CD9}" type="presOf" srcId="{195FCA1D-C7C2-43C3-B6F8-2986F129EC9B}" destId="{046CC4C6-496F-4143-B77B-C3F88D7F393A}" srcOrd="0" destOrd="0" presId="urn:microsoft.com/office/officeart/2005/8/layout/process3"/>
    <dgm:cxn modelId="{699DE4B3-D9AC-465F-B558-5BA2189D0AC1}" type="presOf" srcId="{7792DEDF-380E-4AD9-8FA6-D07921C802BC}" destId="{75152237-0B25-4112-A7C3-20502F974846}" srcOrd="0" destOrd="0" presId="urn:microsoft.com/office/officeart/2005/8/layout/process3"/>
    <dgm:cxn modelId="{5DF6F02C-BC5D-4E4D-8493-062331D22FEA}" srcId="{112190C4-8EAD-469C-ABE1-905682519554}" destId="{D9D0DCC3-5624-4D39-86BE-045F853B25BD}" srcOrd="2" destOrd="0" parTransId="{02D285EC-D371-4C47-934E-9132FA6ED0B8}" sibTransId="{696E7CCC-BA3E-42A7-81FC-6720118514E1}"/>
    <dgm:cxn modelId="{4D771919-A861-4705-96F9-2451A59F9594}" type="presParOf" srcId="{97AA7B71-68CF-4126-9A4E-D296EDA5E19A}" destId="{C72A39E5-23F5-4239-903F-FF5CCE80F2FB}" srcOrd="0" destOrd="0" presId="urn:microsoft.com/office/officeart/2005/8/layout/process3"/>
    <dgm:cxn modelId="{BFB88EB5-16FE-4E0A-80F8-6407C1009C5F}" type="presParOf" srcId="{C72A39E5-23F5-4239-903F-FF5CCE80F2FB}" destId="{68D9300B-6B4B-4159-9FF9-6F8929B71959}" srcOrd="0" destOrd="0" presId="urn:microsoft.com/office/officeart/2005/8/layout/process3"/>
    <dgm:cxn modelId="{750F9928-0B3F-4D51-8AFB-786E00A39396}" type="presParOf" srcId="{C72A39E5-23F5-4239-903F-FF5CCE80F2FB}" destId="{92D01F57-D8D9-424C-8375-234646DE2C58}" srcOrd="1" destOrd="0" presId="urn:microsoft.com/office/officeart/2005/8/layout/process3"/>
    <dgm:cxn modelId="{51423DB3-1B1E-4CE3-A299-6A3E27C7DA62}" type="presParOf" srcId="{C72A39E5-23F5-4239-903F-FF5CCE80F2FB}" destId="{CDB87897-61BB-4A9A-9F47-D02AA9D89940}" srcOrd="2" destOrd="0" presId="urn:microsoft.com/office/officeart/2005/8/layout/process3"/>
    <dgm:cxn modelId="{9D5FE9BD-3626-432A-9FAF-397E5573DAE6}" type="presParOf" srcId="{97AA7B71-68CF-4126-9A4E-D296EDA5E19A}" destId="{FFE5239B-730D-4ED6-A4C7-8220D9AA4D05}" srcOrd="1" destOrd="0" presId="urn:microsoft.com/office/officeart/2005/8/layout/process3"/>
    <dgm:cxn modelId="{F4F0C5DB-7F7D-4CA6-B10E-B2E871A78796}" type="presParOf" srcId="{FFE5239B-730D-4ED6-A4C7-8220D9AA4D05}" destId="{BECBB3E9-4D30-4F24-8DC8-A9A295055A26}" srcOrd="0" destOrd="0" presId="urn:microsoft.com/office/officeart/2005/8/layout/process3"/>
    <dgm:cxn modelId="{5A67E2E5-EB6B-48CD-BDB8-40E48497C560}" type="presParOf" srcId="{97AA7B71-68CF-4126-9A4E-D296EDA5E19A}" destId="{6374B926-534C-4DF7-8C8D-00FA9EF30797}" srcOrd="2" destOrd="0" presId="urn:microsoft.com/office/officeart/2005/8/layout/process3"/>
    <dgm:cxn modelId="{2A2DA5D0-F20A-42FC-9FB7-E0448978069F}" type="presParOf" srcId="{6374B926-534C-4DF7-8C8D-00FA9EF30797}" destId="{9B03FBAE-916D-4227-8B18-27294D0DD1C8}" srcOrd="0" destOrd="0" presId="urn:microsoft.com/office/officeart/2005/8/layout/process3"/>
    <dgm:cxn modelId="{94CDEB2A-5E68-4B5A-A323-AA4A306F0E5F}" type="presParOf" srcId="{6374B926-534C-4DF7-8C8D-00FA9EF30797}" destId="{9F6AD580-259C-493B-A74E-7F5C857FE5EF}" srcOrd="1" destOrd="0" presId="urn:microsoft.com/office/officeart/2005/8/layout/process3"/>
    <dgm:cxn modelId="{691AF18A-4586-40A6-AB05-D19125624E65}" type="presParOf" srcId="{6374B926-534C-4DF7-8C8D-00FA9EF30797}" destId="{7FAB9409-D975-49CA-8577-1ACEEA8E498D}" srcOrd="2" destOrd="0" presId="urn:microsoft.com/office/officeart/2005/8/layout/process3"/>
    <dgm:cxn modelId="{9D3EC6F9-1F75-4E66-98C1-6188FFAB8853}" type="presParOf" srcId="{97AA7B71-68CF-4126-9A4E-D296EDA5E19A}" destId="{75152237-0B25-4112-A7C3-20502F974846}" srcOrd="3" destOrd="0" presId="urn:microsoft.com/office/officeart/2005/8/layout/process3"/>
    <dgm:cxn modelId="{DA05A99E-5B94-4665-8D7F-1C96B84712AB}" type="presParOf" srcId="{75152237-0B25-4112-A7C3-20502F974846}" destId="{57C71A26-0267-44F9-9521-0D1BA506CC4E}" srcOrd="0" destOrd="0" presId="urn:microsoft.com/office/officeart/2005/8/layout/process3"/>
    <dgm:cxn modelId="{F597AC18-7A7F-4679-832D-598130CA04FA}" type="presParOf" srcId="{97AA7B71-68CF-4126-9A4E-D296EDA5E19A}" destId="{B21F5CA8-ED9C-4B5E-AB62-D57F18CFACBF}" srcOrd="4" destOrd="0" presId="urn:microsoft.com/office/officeart/2005/8/layout/process3"/>
    <dgm:cxn modelId="{B8D9D8B8-9E33-49B4-BF76-6CC6BFA3728B}" type="presParOf" srcId="{B21F5CA8-ED9C-4B5E-AB62-D57F18CFACBF}" destId="{32CC978C-D55A-40D0-88EC-A8142EAF685D}" srcOrd="0" destOrd="0" presId="urn:microsoft.com/office/officeart/2005/8/layout/process3"/>
    <dgm:cxn modelId="{8C464254-C370-4DC1-94EC-910FA8755B3C}" type="presParOf" srcId="{B21F5CA8-ED9C-4B5E-AB62-D57F18CFACBF}" destId="{19EA85C9-D3D5-4CC2-8FCF-8F0A6C4335AD}" srcOrd="1" destOrd="0" presId="urn:microsoft.com/office/officeart/2005/8/layout/process3"/>
    <dgm:cxn modelId="{D2203D7E-1A41-48CD-9BE6-42B1A18AA081}" type="presParOf" srcId="{B21F5CA8-ED9C-4B5E-AB62-D57F18CFACBF}" destId="{046CC4C6-496F-4143-B77B-C3F88D7F393A}" srcOrd="2" destOrd="0" presId="urn:microsoft.com/office/officeart/2005/8/layout/process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6923BD3-8D19-4600-A11F-48AFC151D141}" type="doc">
      <dgm:prSet loTypeId="urn:microsoft.com/office/officeart/2005/8/layout/radial1" loCatId="cycle" qsTypeId="urn:microsoft.com/office/officeart/2005/8/quickstyle/simple1" qsCatId="simple" csTypeId="urn:microsoft.com/office/officeart/2005/8/colors/colorful2" csCatId="colorful" phldr="1"/>
      <dgm:spPr/>
      <dgm:t>
        <a:bodyPr/>
        <a:lstStyle/>
        <a:p>
          <a:endParaRPr lang="ru-RU"/>
        </a:p>
      </dgm:t>
    </dgm:pt>
    <dgm:pt modelId="{E510F78A-253E-49BB-A5D1-E6C869420AA7}" type="pres">
      <dgm:prSet presAssocID="{16923BD3-8D19-4600-A11F-48AFC151D141}" presName="cycle" presStyleCnt="0">
        <dgm:presLayoutVars>
          <dgm:chMax val="1"/>
          <dgm:dir/>
          <dgm:animLvl val="ctr"/>
          <dgm:resizeHandles val="exact"/>
        </dgm:presLayoutVars>
      </dgm:prSet>
      <dgm:spPr/>
      <dgm:t>
        <a:bodyPr/>
        <a:lstStyle/>
        <a:p>
          <a:endParaRPr lang="ru-RU"/>
        </a:p>
      </dgm:t>
    </dgm:pt>
  </dgm:ptLst>
  <dgm:cxnLst>
    <dgm:cxn modelId="{A413D1CD-55DD-47C8-8A3F-3B5C0D61B3E3}" type="presOf" srcId="{16923BD3-8D19-4600-A11F-48AFC151D141}" destId="{E510F78A-253E-49BB-A5D1-E6C869420AA7}" srcOrd="0" destOrd="0" presId="urn:microsoft.com/office/officeart/2005/8/layout/radial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112190C4-8EAD-469C-ABE1-905682519554}" type="doc">
      <dgm:prSet loTypeId="urn:microsoft.com/office/officeart/2005/8/layout/process3" loCatId="process" qsTypeId="urn:microsoft.com/office/officeart/2005/8/quickstyle/3d2" qsCatId="3D" csTypeId="urn:microsoft.com/office/officeart/2005/8/colors/colorful3" csCatId="colorful" phldr="1"/>
      <dgm:spPr/>
      <dgm:t>
        <a:bodyPr/>
        <a:lstStyle/>
        <a:p>
          <a:endParaRPr lang="ru-RU"/>
        </a:p>
      </dgm:t>
    </dgm:pt>
    <dgm:pt modelId="{EAD8804A-D859-47F5-AAA9-26E480FB6A84}">
      <dgm:prSet phldrT="[Текст]" custT="1"/>
      <dgm:spPr/>
      <dgm:t>
        <a:bodyPr/>
        <a:lstStyle/>
        <a:p>
          <a:r>
            <a:rPr lang="ru-RU" sz="1600" b="1" smtClean="0">
              <a:solidFill>
                <a:schemeClr val="tx1"/>
              </a:solidFill>
              <a:latin typeface="Times New Roman" pitchFamily="18" charset="0"/>
              <a:cs typeface="Times New Roman" pitchFamily="18" charset="0"/>
            </a:rPr>
            <a:t>2020</a:t>
          </a:r>
          <a:endParaRPr lang="ru-RU" sz="1600" b="1" dirty="0">
            <a:solidFill>
              <a:schemeClr val="tx1"/>
            </a:solidFill>
            <a:latin typeface="Times New Roman" pitchFamily="18" charset="0"/>
            <a:cs typeface="Times New Roman" pitchFamily="18" charset="0"/>
          </a:endParaRPr>
        </a:p>
      </dgm:t>
    </dgm:pt>
    <dgm:pt modelId="{B53B5EE0-6D23-4EE4-8C4C-FC34345117E7}" type="parTrans" cxnId="{029F45D3-A614-45C6-AD4F-0C2A5AF904DA}">
      <dgm:prSet/>
      <dgm:spPr/>
      <dgm:t>
        <a:bodyPr/>
        <a:lstStyle/>
        <a:p>
          <a:endParaRPr lang="ru-RU" sz="1600" b="1">
            <a:solidFill>
              <a:schemeClr val="tx1"/>
            </a:solidFill>
            <a:latin typeface="Times New Roman" pitchFamily="18" charset="0"/>
            <a:cs typeface="Times New Roman" pitchFamily="18" charset="0"/>
          </a:endParaRPr>
        </a:p>
      </dgm:t>
    </dgm:pt>
    <dgm:pt modelId="{7792DEDF-380E-4AD9-8FA6-D07921C802BC}" type="sibTrans" cxnId="{029F45D3-A614-45C6-AD4F-0C2A5AF904DA}">
      <dgm:prSet custT="1"/>
      <dgm:spPr/>
      <dgm:t>
        <a:bodyPr/>
        <a:lstStyle/>
        <a:p>
          <a:endParaRPr lang="ru-RU" sz="1600" b="1">
            <a:solidFill>
              <a:schemeClr val="tx1"/>
            </a:solidFill>
            <a:latin typeface="Times New Roman" pitchFamily="18" charset="0"/>
            <a:cs typeface="Times New Roman" pitchFamily="18" charset="0"/>
          </a:endParaRPr>
        </a:p>
      </dgm:t>
    </dgm:pt>
    <dgm:pt modelId="{8FCDDBA8-17CE-4D3A-8AD6-575501D92280}">
      <dgm:prSet phldrT="[Текст]" custT="1"/>
      <dgm:spPr/>
      <dgm:t>
        <a:bodyPr/>
        <a:lstStyle/>
        <a:p>
          <a:r>
            <a:rPr lang="ru-RU" sz="1600" b="1" smtClean="0">
              <a:solidFill>
                <a:schemeClr val="tx1"/>
              </a:solidFill>
              <a:latin typeface="Times New Roman" pitchFamily="18" charset="0"/>
              <a:cs typeface="Times New Roman" pitchFamily="18" charset="0"/>
            </a:rPr>
            <a:t>1,6 млн.рублей</a:t>
          </a:r>
          <a:endParaRPr lang="ru-RU" sz="1600" b="1" dirty="0">
            <a:solidFill>
              <a:schemeClr val="tx1"/>
            </a:solidFill>
            <a:latin typeface="Times New Roman" pitchFamily="18" charset="0"/>
            <a:cs typeface="Times New Roman" pitchFamily="18" charset="0"/>
          </a:endParaRPr>
        </a:p>
      </dgm:t>
    </dgm:pt>
    <dgm:pt modelId="{A72A12BF-0AF8-4AA6-AB65-A581215BF13B}" type="parTrans" cxnId="{8563C067-E9B8-4175-A87A-1021C5609FEC}">
      <dgm:prSet/>
      <dgm:spPr/>
      <dgm:t>
        <a:bodyPr/>
        <a:lstStyle/>
        <a:p>
          <a:endParaRPr lang="ru-RU" sz="1600" b="1">
            <a:solidFill>
              <a:schemeClr val="tx1"/>
            </a:solidFill>
            <a:latin typeface="Times New Roman" pitchFamily="18" charset="0"/>
            <a:cs typeface="Times New Roman" pitchFamily="18" charset="0"/>
          </a:endParaRPr>
        </a:p>
      </dgm:t>
    </dgm:pt>
    <dgm:pt modelId="{864BB468-CB99-42DF-8165-101C083A953D}" type="sibTrans" cxnId="{8563C067-E9B8-4175-A87A-1021C5609FEC}">
      <dgm:prSet/>
      <dgm:spPr/>
      <dgm:t>
        <a:bodyPr/>
        <a:lstStyle/>
        <a:p>
          <a:endParaRPr lang="ru-RU" sz="1600" b="1">
            <a:solidFill>
              <a:schemeClr val="tx1"/>
            </a:solidFill>
            <a:latin typeface="Times New Roman" pitchFamily="18" charset="0"/>
            <a:cs typeface="Times New Roman" pitchFamily="18" charset="0"/>
          </a:endParaRPr>
        </a:p>
      </dgm:t>
    </dgm:pt>
    <dgm:pt modelId="{D9D0DCC3-5624-4D39-86BE-045F853B25BD}">
      <dgm:prSet phldrT="[Текст]" custT="1"/>
      <dgm:spPr/>
      <dgm:t>
        <a:bodyPr/>
        <a:lstStyle/>
        <a:p>
          <a:r>
            <a:rPr lang="ru-RU" sz="1600" b="1" smtClean="0">
              <a:solidFill>
                <a:schemeClr val="tx1"/>
              </a:solidFill>
              <a:latin typeface="Times New Roman" pitchFamily="18" charset="0"/>
              <a:cs typeface="Times New Roman" pitchFamily="18" charset="0"/>
            </a:rPr>
            <a:t>2021</a:t>
          </a:r>
          <a:endParaRPr lang="ru-RU" sz="1600" b="1" dirty="0">
            <a:solidFill>
              <a:schemeClr val="tx1"/>
            </a:solidFill>
            <a:latin typeface="Times New Roman" pitchFamily="18" charset="0"/>
            <a:cs typeface="Times New Roman" pitchFamily="18" charset="0"/>
          </a:endParaRPr>
        </a:p>
      </dgm:t>
    </dgm:pt>
    <dgm:pt modelId="{02D285EC-D371-4C47-934E-9132FA6ED0B8}" type="parTrans" cxnId="{5DF6F02C-BC5D-4E4D-8493-062331D22FEA}">
      <dgm:prSet/>
      <dgm:spPr/>
      <dgm:t>
        <a:bodyPr/>
        <a:lstStyle/>
        <a:p>
          <a:endParaRPr lang="ru-RU" sz="1600" b="1">
            <a:solidFill>
              <a:schemeClr val="tx1"/>
            </a:solidFill>
            <a:latin typeface="Times New Roman" pitchFamily="18" charset="0"/>
            <a:cs typeface="Times New Roman" pitchFamily="18" charset="0"/>
          </a:endParaRPr>
        </a:p>
      </dgm:t>
    </dgm:pt>
    <dgm:pt modelId="{696E7CCC-BA3E-42A7-81FC-6720118514E1}" type="sibTrans" cxnId="{5DF6F02C-BC5D-4E4D-8493-062331D22FEA}">
      <dgm:prSet/>
      <dgm:spPr/>
      <dgm:t>
        <a:bodyPr/>
        <a:lstStyle/>
        <a:p>
          <a:endParaRPr lang="ru-RU" sz="1600" b="1">
            <a:solidFill>
              <a:schemeClr val="tx1"/>
            </a:solidFill>
            <a:latin typeface="Times New Roman" pitchFamily="18" charset="0"/>
            <a:cs typeface="Times New Roman" pitchFamily="18" charset="0"/>
          </a:endParaRPr>
        </a:p>
      </dgm:t>
    </dgm:pt>
    <dgm:pt modelId="{195FCA1D-C7C2-43C3-B6F8-2986F129EC9B}">
      <dgm:prSet phldrT="[Текст]" custT="1"/>
      <dgm:spPr/>
      <dgm:t>
        <a:bodyPr/>
        <a:lstStyle/>
        <a:p>
          <a:r>
            <a:rPr lang="ru-RU" sz="1600" b="1" smtClean="0">
              <a:solidFill>
                <a:schemeClr val="tx1"/>
              </a:solidFill>
              <a:latin typeface="Times New Roman" pitchFamily="18" charset="0"/>
              <a:cs typeface="Times New Roman" pitchFamily="18" charset="0"/>
            </a:rPr>
            <a:t>1,6 млн.рублей</a:t>
          </a:r>
          <a:endParaRPr lang="ru-RU" sz="1600" b="1" dirty="0">
            <a:solidFill>
              <a:schemeClr val="tx1"/>
            </a:solidFill>
            <a:latin typeface="Times New Roman" pitchFamily="18" charset="0"/>
            <a:cs typeface="Times New Roman" pitchFamily="18" charset="0"/>
          </a:endParaRPr>
        </a:p>
      </dgm:t>
    </dgm:pt>
    <dgm:pt modelId="{0E019D5A-A1BF-420A-ABB6-20F63D1B73AD}" type="parTrans" cxnId="{A4156A3D-DC18-41DE-B41F-6F983FC7FEF9}">
      <dgm:prSet/>
      <dgm:spPr/>
      <dgm:t>
        <a:bodyPr/>
        <a:lstStyle/>
        <a:p>
          <a:endParaRPr lang="ru-RU" sz="1600" b="1">
            <a:solidFill>
              <a:schemeClr val="tx1"/>
            </a:solidFill>
            <a:latin typeface="Times New Roman" pitchFamily="18" charset="0"/>
            <a:cs typeface="Times New Roman" pitchFamily="18" charset="0"/>
          </a:endParaRPr>
        </a:p>
      </dgm:t>
    </dgm:pt>
    <dgm:pt modelId="{4FA88E2B-8CED-4076-87F7-F5A289AC3B02}" type="sibTrans" cxnId="{A4156A3D-DC18-41DE-B41F-6F983FC7FEF9}">
      <dgm:prSet/>
      <dgm:spPr/>
      <dgm:t>
        <a:bodyPr/>
        <a:lstStyle/>
        <a:p>
          <a:endParaRPr lang="ru-RU" sz="1600" b="1">
            <a:solidFill>
              <a:schemeClr val="tx1"/>
            </a:solidFill>
            <a:latin typeface="Times New Roman" pitchFamily="18" charset="0"/>
            <a:cs typeface="Times New Roman" pitchFamily="18" charset="0"/>
          </a:endParaRPr>
        </a:p>
      </dgm:t>
    </dgm:pt>
    <dgm:pt modelId="{97AA7B71-68CF-4126-9A4E-D296EDA5E19A}" type="pres">
      <dgm:prSet presAssocID="{112190C4-8EAD-469C-ABE1-905682519554}" presName="linearFlow" presStyleCnt="0">
        <dgm:presLayoutVars>
          <dgm:dir/>
          <dgm:animLvl val="lvl"/>
          <dgm:resizeHandles val="exact"/>
        </dgm:presLayoutVars>
      </dgm:prSet>
      <dgm:spPr/>
      <dgm:t>
        <a:bodyPr/>
        <a:lstStyle/>
        <a:p>
          <a:endParaRPr lang="ru-RU"/>
        </a:p>
      </dgm:t>
    </dgm:pt>
    <dgm:pt modelId="{6374B926-534C-4DF7-8C8D-00FA9EF30797}" type="pres">
      <dgm:prSet presAssocID="{EAD8804A-D859-47F5-AAA9-26E480FB6A84}" presName="composite" presStyleCnt="0"/>
      <dgm:spPr/>
      <dgm:t>
        <a:bodyPr/>
        <a:lstStyle/>
        <a:p>
          <a:endParaRPr lang="ru-RU"/>
        </a:p>
      </dgm:t>
    </dgm:pt>
    <dgm:pt modelId="{9B03FBAE-916D-4227-8B18-27294D0DD1C8}" type="pres">
      <dgm:prSet presAssocID="{EAD8804A-D859-47F5-AAA9-26E480FB6A84}" presName="parTx" presStyleLbl="node1" presStyleIdx="0" presStyleCnt="2">
        <dgm:presLayoutVars>
          <dgm:chMax val="0"/>
          <dgm:chPref val="0"/>
          <dgm:bulletEnabled val="1"/>
        </dgm:presLayoutVars>
      </dgm:prSet>
      <dgm:spPr/>
      <dgm:t>
        <a:bodyPr/>
        <a:lstStyle/>
        <a:p>
          <a:endParaRPr lang="ru-RU"/>
        </a:p>
      </dgm:t>
    </dgm:pt>
    <dgm:pt modelId="{9F6AD580-259C-493B-A74E-7F5C857FE5EF}" type="pres">
      <dgm:prSet presAssocID="{EAD8804A-D859-47F5-AAA9-26E480FB6A84}" presName="parSh" presStyleLbl="node1" presStyleIdx="0" presStyleCnt="2"/>
      <dgm:spPr/>
      <dgm:t>
        <a:bodyPr/>
        <a:lstStyle/>
        <a:p>
          <a:endParaRPr lang="ru-RU"/>
        </a:p>
      </dgm:t>
    </dgm:pt>
    <dgm:pt modelId="{7FAB9409-D975-49CA-8577-1ACEEA8E498D}" type="pres">
      <dgm:prSet presAssocID="{EAD8804A-D859-47F5-AAA9-26E480FB6A84}" presName="desTx" presStyleLbl="fgAcc1" presStyleIdx="0" presStyleCnt="2">
        <dgm:presLayoutVars>
          <dgm:bulletEnabled val="1"/>
        </dgm:presLayoutVars>
      </dgm:prSet>
      <dgm:spPr/>
      <dgm:t>
        <a:bodyPr/>
        <a:lstStyle/>
        <a:p>
          <a:endParaRPr lang="ru-RU"/>
        </a:p>
      </dgm:t>
    </dgm:pt>
    <dgm:pt modelId="{75152237-0B25-4112-A7C3-20502F974846}" type="pres">
      <dgm:prSet presAssocID="{7792DEDF-380E-4AD9-8FA6-D07921C802BC}" presName="sibTrans" presStyleLbl="sibTrans2D1" presStyleIdx="0" presStyleCnt="1"/>
      <dgm:spPr/>
      <dgm:t>
        <a:bodyPr/>
        <a:lstStyle/>
        <a:p>
          <a:endParaRPr lang="ru-RU"/>
        </a:p>
      </dgm:t>
    </dgm:pt>
    <dgm:pt modelId="{57C71A26-0267-44F9-9521-0D1BA506CC4E}" type="pres">
      <dgm:prSet presAssocID="{7792DEDF-380E-4AD9-8FA6-D07921C802BC}" presName="connTx" presStyleLbl="sibTrans2D1" presStyleIdx="0" presStyleCnt="1"/>
      <dgm:spPr/>
      <dgm:t>
        <a:bodyPr/>
        <a:lstStyle/>
        <a:p>
          <a:endParaRPr lang="ru-RU"/>
        </a:p>
      </dgm:t>
    </dgm:pt>
    <dgm:pt modelId="{B21F5CA8-ED9C-4B5E-AB62-D57F18CFACBF}" type="pres">
      <dgm:prSet presAssocID="{D9D0DCC3-5624-4D39-86BE-045F853B25BD}" presName="composite" presStyleCnt="0"/>
      <dgm:spPr/>
      <dgm:t>
        <a:bodyPr/>
        <a:lstStyle/>
        <a:p>
          <a:endParaRPr lang="ru-RU"/>
        </a:p>
      </dgm:t>
    </dgm:pt>
    <dgm:pt modelId="{32CC978C-D55A-40D0-88EC-A8142EAF685D}" type="pres">
      <dgm:prSet presAssocID="{D9D0DCC3-5624-4D39-86BE-045F853B25BD}" presName="parTx" presStyleLbl="node1" presStyleIdx="0" presStyleCnt="2">
        <dgm:presLayoutVars>
          <dgm:chMax val="0"/>
          <dgm:chPref val="0"/>
          <dgm:bulletEnabled val="1"/>
        </dgm:presLayoutVars>
      </dgm:prSet>
      <dgm:spPr/>
      <dgm:t>
        <a:bodyPr/>
        <a:lstStyle/>
        <a:p>
          <a:endParaRPr lang="ru-RU"/>
        </a:p>
      </dgm:t>
    </dgm:pt>
    <dgm:pt modelId="{19EA85C9-D3D5-4CC2-8FCF-8F0A6C4335AD}" type="pres">
      <dgm:prSet presAssocID="{D9D0DCC3-5624-4D39-86BE-045F853B25BD}" presName="parSh" presStyleLbl="node1" presStyleIdx="1" presStyleCnt="2"/>
      <dgm:spPr/>
      <dgm:t>
        <a:bodyPr/>
        <a:lstStyle/>
        <a:p>
          <a:endParaRPr lang="ru-RU"/>
        </a:p>
      </dgm:t>
    </dgm:pt>
    <dgm:pt modelId="{046CC4C6-496F-4143-B77B-C3F88D7F393A}" type="pres">
      <dgm:prSet presAssocID="{D9D0DCC3-5624-4D39-86BE-045F853B25BD}" presName="desTx" presStyleLbl="fgAcc1" presStyleIdx="1" presStyleCnt="2">
        <dgm:presLayoutVars>
          <dgm:bulletEnabled val="1"/>
        </dgm:presLayoutVars>
      </dgm:prSet>
      <dgm:spPr/>
      <dgm:t>
        <a:bodyPr/>
        <a:lstStyle/>
        <a:p>
          <a:endParaRPr lang="ru-RU"/>
        </a:p>
      </dgm:t>
    </dgm:pt>
  </dgm:ptLst>
  <dgm:cxnLst>
    <dgm:cxn modelId="{52C4652F-571D-4D95-AE0E-DBE8F39FD28F}" type="presOf" srcId="{D9D0DCC3-5624-4D39-86BE-045F853B25BD}" destId="{32CC978C-D55A-40D0-88EC-A8142EAF685D}" srcOrd="0" destOrd="0" presId="urn:microsoft.com/office/officeart/2005/8/layout/process3"/>
    <dgm:cxn modelId="{A4156A3D-DC18-41DE-B41F-6F983FC7FEF9}" srcId="{D9D0DCC3-5624-4D39-86BE-045F853B25BD}" destId="{195FCA1D-C7C2-43C3-B6F8-2986F129EC9B}" srcOrd="0" destOrd="0" parTransId="{0E019D5A-A1BF-420A-ABB6-20F63D1B73AD}" sibTransId="{4FA88E2B-8CED-4076-87F7-F5A289AC3B02}"/>
    <dgm:cxn modelId="{25D88ECA-8818-4F26-AD49-D44F90F92D4D}" type="presOf" srcId="{112190C4-8EAD-469C-ABE1-905682519554}" destId="{97AA7B71-68CF-4126-9A4E-D296EDA5E19A}" srcOrd="0" destOrd="0" presId="urn:microsoft.com/office/officeart/2005/8/layout/process3"/>
    <dgm:cxn modelId="{D49075B3-3E84-40C5-84DE-7072DA9E8BE1}" type="presOf" srcId="{8FCDDBA8-17CE-4D3A-8AD6-575501D92280}" destId="{7FAB9409-D975-49CA-8577-1ACEEA8E498D}" srcOrd="0" destOrd="0" presId="urn:microsoft.com/office/officeart/2005/8/layout/process3"/>
    <dgm:cxn modelId="{B80F9710-4CC8-41A7-8D51-AB78B74D4748}" type="presOf" srcId="{7792DEDF-380E-4AD9-8FA6-D07921C802BC}" destId="{57C71A26-0267-44F9-9521-0D1BA506CC4E}" srcOrd="1" destOrd="0" presId="urn:microsoft.com/office/officeart/2005/8/layout/process3"/>
    <dgm:cxn modelId="{8563C067-E9B8-4175-A87A-1021C5609FEC}" srcId="{EAD8804A-D859-47F5-AAA9-26E480FB6A84}" destId="{8FCDDBA8-17CE-4D3A-8AD6-575501D92280}" srcOrd="0" destOrd="0" parTransId="{A72A12BF-0AF8-4AA6-AB65-A581215BF13B}" sibTransId="{864BB468-CB99-42DF-8165-101C083A953D}"/>
    <dgm:cxn modelId="{B52215FD-5540-45CA-8E5C-97629C5AF67E}" type="presOf" srcId="{D9D0DCC3-5624-4D39-86BE-045F853B25BD}" destId="{19EA85C9-D3D5-4CC2-8FCF-8F0A6C4335AD}" srcOrd="1" destOrd="0" presId="urn:microsoft.com/office/officeart/2005/8/layout/process3"/>
    <dgm:cxn modelId="{3674F867-08DC-4323-AAF8-59204DA89C0D}" type="presOf" srcId="{EAD8804A-D859-47F5-AAA9-26E480FB6A84}" destId="{9F6AD580-259C-493B-A74E-7F5C857FE5EF}" srcOrd="1" destOrd="0" presId="urn:microsoft.com/office/officeart/2005/8/layout/process3"/>
    <dgm:cxn modelId="{5DF6F02C-BC5D-4E4D-8493-062331D22FEA}" srcId="{112190C4-8EAD-469C-ABE1-905682519554}" destId="{D9D0DCC3-5624-4D39-86BE-045F853B25BD}" srcOrd="1" destOrd="0" parTransId="{02D285EC-D371-4C47-934E-9132FA6ED0B8}" sibTransId="{696E7CCC-BA3E-42A7-81FC-6720118514E1}"/>
    <dgm:cxn modelId="{029F45D3-A614-45C6-AD4F-0C2A5AF904DA}" srcId="{112190C4-8EAD-469C-ABE1-905682519554}" destId="{EAD8804A-D859-47F5-AAA9-26E480FB6A84}" srcOrd="0" destOrd="0" parTransId="{B53B5EE0-6D23-4EE4-8C4C-FC34345117E7}" sibTransId="{7792DEDF-380E-4AD9-8FA6-D07921C802BC}"/>
    <dgm:cxn modelId="{88BBA480-1347-4300-894F-EBF8FF28B9F5}" type="presOf" srcId="{EAD8804A-D859-47F5-AAA9-26E480FB6A84}" destId="{9B03FBAE-916D-4227-8B18-27294D0DD1C8}" srcOrd="0" destOrd="0" presId="urn:microsoft.com/office/officeart/2005/8/layout/process3"/>
    <dgm:cxn modelId="{D088A657-DFB9-4A28-B775-032B505A9EBF}" type="presOf" srcId="{7792DEDF-380E-4AD9-8FA6-D07921C802BC}" destId="{75152237-0B25-4112-A7C3-20502F974846}" srcOrd="0" destOrd="0" presId="urn:microsoft.com/office/officeart/2005/8/layout/process3"/>
    <dgm:cxn modelId="{55F3479D-B08E-46BA-9071-029926223F63}" type="presOf" srcId="{195FCA1D-C7C2-43C3-B6F8-2986F129EC9B}" destId="{046CC4C6-496F-4143-B77B-C3F88D7F393A}" srcOrd="0" destOrd="0" presId="urn:microsoft.com/office/officeart/2005/8/layout/process3"/>
    <dgm:cxn modelId="{CAC8BF8C-949E-41EF-9A11-4D8182FE480E}" type="presParOf" srcId="{97AA7B71-68CF-4126-9A4E-D296EDA5E19A}" destId="{6374B926-534C-4DF7-8C8D-00FA9EF30797}" srcOrd="0" destOrd="0" presId="urn:microsoft.com/office/officeart/2005/8/layout/process3"/>
    <dgm:cxn modelId="{2C6B2442-5362-41AB-8A6B-5AEAF3D8EA46}" type="presParOf" srcId="{6374B926-534C-4DF7-8C8D-00FA9EF30797}" destId="{9B03FBAE-916D-4227-8B18-27294D0DD1C8}" srcOrd="0" destOrd="0" presId="urn:microsoft.com/office/officeart/2005/8/layout/process3"/>
    <dgm:cxn modelId="{F1283541-5800-4B9D-AA5C-22193C53E642}" type="presParOf" srcId="{6374B926-534C-4DF7-8C8D-00FA9EF30797}" destId="{9F6AD580-259C-493B-A74E-7F5C857FE5EF}" srcOrd="1" destOrd="0" presId="urn:microsoft.com/office/officeart/2005/8/layout/process3"/>
    <dgm:cxn modelId="{F2BFDE1F-96D8-440D-B87C-8397D7B739B0}" type="presParOf" srcId="{6374B926-534C-4DF7-8C8D-00FA9EF30797}" destId="{7FAB9409-D975-49CA-8577-1ACEEA8E498D}" srcOrd="2" destOrd="0" presId="urn:microsoft.com/office/officeart/2005/8/layout/process3"/>
    <dgm:cxn modelId="{DA82AD65-FE94-489D-8741-83BFB49ED1E7}" type="presParOf" srcId="{97AA7B71-68CF-4126-9A4E-D296EDA5E19A}" destId="{75152237-0B25-4112-A7C3-20502F974846}" srcOrd="1" destOrd="0" presId="urn:microsoft.com/office/officeart/2005/8/layout/process3"/>
    <dgm:cxn modelId="{0BA1815C-479D-4AB9-A0B3-0CF412A40DA5}" type="presParOf" srcId="{75152237-0B25-4112-A7C3-20502F974846}" destId="{57C71A26-0267-44F9-9521-0D1BA506CC4E}" srcOrd="0" destOrd="0" presId="urn:microsoft.com/office/officeart/2005/8/layout/process3"/>
    <dgm:cxn modelId="{73129A7C-01D8-4811-B4A8-ADA5375817E4}" type="presParOf" srcId="{97AA7B71-68CF-4126-9A4E-D296EDA5E19A}" destId="{B21F5CA8-ED9C-4B5E-AB62-D57F18CFACBF}" srcOrd="2" destOrd="0" presId="urn:microsoft.com/office/officeart/2005/8/layout/process3"/>
    <dgm:cxn modelId="{3EA38F00-37CF-4A66-BBA1-58A86D9BC603}" type="presParOf" srcId="{B21F5CA8-ED9C-4B5E-AB62-D57F18CFACBF}" destId="{32CC978C-D55A-40D0-88EC-A8142EAF685D}" srcOrd="0" destOrd="0" presId="urn:microsoft.com/office/officeart/2005/8/layout/process3"/>
    <dgm:cxn modelId="{6CB4496C-40C7-4EC9-B48A-9A6780C5D7EA}" type="presParOf" srcId="{B21F5CA8-ED9C-4B5E-AB62-D57F18CFACBF}" destId="{19EA85C9-D3D5-4CC2-8FCF-8F0A6C4335AD}" srcOrd="1" destOrd="0" presId="urn:microsoft.com/office/officeart/2005/8/layout/process3"/>
    <dgm:cxn modelId="{92DE4EB0-AE89-4C2F-BF45-977DBA859C5A}" type="presParOf" srcId="{B21F5CA8-ED9C-4B5E-AB62-D57F18CFACBF}" destId="{046CC4C6-496F-4143-B77B-C3F88D7F393A}" srcOrd="2" destOrd="0" presId="urn:microsoft.com/office/officeart/2005/8/layout/process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112190C4-8EAD-469C-ABE1-905682519554}" type="doc">
      <dgm:prSet loTypeId="urn:microsoft.com/office/officeart/2005/8/layout/process3" loCatId="process" qsTypeId="urn:microsoft.com/office/officeart/2005/8/quickstyle/3d1" qsCatId="3D" csTypeId="urn:microsoft.com/office/officeart/2005/8/colors/colorful3" csCatId="colorful" phldr="1"/>
      <dgm:spPr/>
      <dgm:t>
        <a:bodyPr/>
        <a:lstStyle/>
        <a:p>
          <a:endParaRPr lang="ru-RU"/>
        </a:p>
      </dgm:t>
    </dgm:pt>
    <dgm:pt modelId="{B8B506E8-42D0-4F73-9A9C-DE3CA0B80E7B}">
      <dgm:prSet phldrT="[Текст]"/>
      <dgm:spPr/>
      <dgm:t>
        <a:bodyPr/>
        <a:lstStyle/>
        <a:p>
          <a:r>
            <a:rPr lang="ru-RU" b="1" dirty="0" smtClean="0">
              <a:solidFill>
                <a:schemeClr val="tx1"/>
              </a:solidFill>
              <a:latin typeface="Times New Roman" pitchFamily="18" charset="0"/>
              <a:cs typeface="Times New Roman" pitchFamily="18" charset="0"/>
            </a:rPr>
            <a:t>2019</a:t>
          </a:r>
        </a:p>
      </dgm:t>
    </dgm:pt>
    <dgm:pt modelId="{C2675312-3796-470E-96E2-4389220854DD}" type="parTrans" cxnId="{F1A979E3-4B18-4ECA-A027-8CEC36C04972}">
      <dgm:prSet/>
      <dgm:spPr/>
      <dgm:t>
        <a:bodyPr/>
        <a:lstStyle/>
        <a:p>
          <a:endParaRPr lang="ru-RU" b="1">
            <a:solidFill>
              <a:schemeClr val="tx1"/>
            </a:solidFill>
            <a:latin typeface="Times New Roman" pitchFamily="18" charset="0"/>
            <a:cs typeface="Times New Roman" pitchFamily="18" charset="0"/>
          </a:endParaRPr>
        </a:p>
      </dgm:t>
    </dgm:pt>
    <dgm:pt modelId="{961A2430-42FA-4A89-A05C-762F270C391C}" type="sibTrans" cxnId="{F1A979E3-4B18-4ECA-A027-8CEC36C04972}">
      <dgm:prSet/>
      <dgm:spPr/>
      <dgm:t>
        <a:bodyPr/>
        <a:lstStyle/>
        <a:p>
          <a:endParaRPr lang="ru-RU" b="1">
            <a:solidFill>
              <a:schemeClr val="tx1"/>
            </a:solidFill>
            <a:latin typeface="Times New Roman" pitchFamily="18" charset="0"/>
            <a:cs typeface="Times New Roman" pitchFamily="18" charset="0"/>
          </a:endParaRPr>
        </a:p>
      </dgm:t>
    </dgm:pt>
    <dgm:pt modelId="{EBC60F14-4CC9-468C-BE89-D41F6962F730}">
      <dgm:prSet phldrT="[Текст]"/>
      <dgm:spPr/>
      <dgm:t>
        <a:bodyPr/>
        <a:lstStyle/>
        <a:p>
          <a:r>
            <a:rPr lang="ru-RU" b="1" i="0" u="none" dirty="0" smtClean="0">
              <a:solidFill>
                <a:schemeClr val="tx1"/>
              </a:solidFill>
              <a:latin typeface="Times New Roman" pitchFamily="18" charset="0"/>
              <a:cs typeface="Times New Roman" pitchFamily="18" charset="0"/>
            </a:rPr>
            <a:t>3,8 млн.рублей</a:t>
          </a:r>
          <a:endParaRPr lang="ru-RU" b="1" dirty="0">
            <a:solidFill>
              <a:schemeClr val="tx1"/>
            </a:solidFill>
            <a:latin typeface="Times New Roman" pitchFamily="18" charset="0"/>
            <a:cs typeface="Times New Roman" pitchFamily="18" charset="0"/>
          </a:endParaRPr>
        </a:p>
      </dgm:t>
    </dgm:pt>
    <dgm:pt modelId="{D00CD173-FFC8-4F82-AA20-A61BA3CF912B}" type="parTrans" cxnId="{868518C1-286F-4E92-8769-B2044736D7B7}">
      <dgm:prSet/>
      <dgm:spPr/>
      <dgm:t>
        <a:bodyPr/>
        <a:lstStyle/>
        <a:p>
          <a:endParaRPr lang="ru-RU" b="1">
            <a:solidFill>
              <a:schemeClr val="tx1"/>
            </a:solidFill>
            <a:latin typeface="Times New Roman" pitchFamily="18" charset="0"/>
            <a:cs typeface="Times New Roman" pitchFamily="18" charset="0"/>
          </a:endParaRPr>
        </a:p>
      </dgm:t>
    </dgm:pt>
    <dgm:pt modelId="{FA0D7E2F-3764-427D-960C-E0FFD67DB996}" type="sibTrans" cxnId="{868518C1-286F-4E92-8769-B2044736D7B7}">
      <dgm:prSet/>
      <dgm:spPr/>
      <dgm:t>
        <a:bodyPr/>
        <a:lstStyle/>
        <a:p>
          <a:endParaRPr lang="ru-RU" b="1">
            <a:solidFill>
              <a:schemeClr val="tx1"/>
            </a:solidFill>
            <a:latin typeface="Times New Roman" pitchFamily="18" charset="0"/>
            <a:cs typeface="Times New Roman" pitchFamily="18" charset="0"/>
          </a:endParaRPr>
        </a:p>
      </dgm:t>
    </dgm:pt>
    <dgm:pt modelId="{EAD8804A-D859-47F5-AAA9-26E480FB6A84}">
      <dgm:prSet phldrT="[Текст]"/>
      <dgm:spPr/>
      <dgm:t>
        <a:bodyPr/>
        <a:lstStyle/>
        <a:p>
          <a:r>
            <a:rPr lang="ru-RU" b="1" dirty="0" smtClean="0">
              <a:solidFill>
                <a:schemeClr val="tx1"/>
              </a:solidFill>
              <a:latin typeface="Times New Roman" pitchFamily="18" charset="0"/>
              <a:cs typeface="Times New Roman" pitchFamily="18" charset="0"/>
            </a:rPr>
            <a:t>2020</a:t>
          </a:r>
          <a:endParaRPr lang="ru-RU" b="1" dirty="0">
            <a:solidFill>
              <a:schemeClr val="tx1"/>
            </a:solidFill>
            <a:latin typeface="Times New Roman" pitchFamily="18" charset="0"/>
            <a:cs typeface="Times New Roman" pitchFamily="18" charset="0"/>
          </a:endParaRPr>
        </a:p>
      </dgm:t>
    </dgm:pt>
    <dgm:pt modelId="{B53B5EE0-6D23-4EE4-8C4C-FC34345117E7}" type="parTrans" cxnId="{029F45D3-A614-45C6-AD4F-0C2A5AF904DA}">
      <dgm:prSet/>
      <dgm:spPr/>
      <dgm:t>
        <a:bodyPr/>
        <a:lstStyle/>
        <a:p>
          <a:endParaRPr lang="ru-RU" b="1">
            <a:solidFill>
              <a:schemeClr val="tx1"/>
            </a:solidFill>
            <a:latin typeface="Times New Roman" pitchFamily="18" charset="0"/>
            <a:cs typeface="Times New Roman" pitchFamily="18" charset="0"/>
          </a:endParaRPr>
        </a:p>
      </dgm:t>
    </dgm:pt>
    <dgm:pt modelId="{7792DEDF-380E-4AD9-8FA6-D07921C802BC}" type="sibTrans" cxnId="{029F45D3-A614-45C6-AD4F-0C2A5AF904DA}">
      <dgm:prSet/>
      <dgm:spPr/>
      <dgm:t>
        <a:bodyPr/>
        <a:lstStyle/>
        <a:p>
          <a:endParaRPr lang="ru-RU" b="1">
            <a:solidFill>
              <a:schemeClr val="tx1"/>
            </a:solidFill>
            <a:latin typeface="Times New Roman" pitchFamily="18" charset="0"/>
            <a:cs typeface="Times New Roman" pitchFamily="18" charset="0"/>
          </a:endParaRPr>
        </a:p>
      </dgm:t>
    </dgm:pt>
    <dgm:pt modelId="{8FCDDBA8-17CE-4D3A-8AD6-575501D92280}">
      <dgm:prSet phldrT="[Текст]"/>
      <dgm:spPr/>
      <dgm:t>
        <a:bodyPr/>
        <a:lstStyle/>
        <a:p>
          <a:r>
            <a:rPr lang="ru-RU" b="1" dirty="0" smtClean="0">
              <a:solidFill>
                <a:schemeClr val="tx1"/>
              </a:solidFill>
              <a:latin typeface="Times New Roman" pitchFamily="18" charset="0"/>
              <a:cs typeface="Times New Roman" pitchFamily="18" charset="0"/>
            </a:rPr>
            <a:t>2,8 млн.рублей</a:t>
          </a:r>
          <a:endParaRPr lang="ru-RU" b="1" dirty="0">
            <a:solidFill>
              <a:schemeClr val="tx1"/>
            </a:solidFill>
            <a:latin typeface="Times New Roman" pitchFamily="18" charset="0"/>
            <a:cs typeface="Times New Roman" pitchFamily="18" charset="0"/>
          </a:endParaRPr>
        </a:p>
      </dgm:t>
    </dgm:pt>
    <dgm:pt modelId="{A72A12BF-0AF8-4AA6-AB65-A581215BF13B}" type="parTrans" cxnId="{8563C067-E9B8-4175-A87A-1021C5609FEC}">
      <dgm:prSet/>
      <dgm:spPr/>
      <dgm:t>
        <a:bodyPr/>
        <a:lstStyle/>
        <a:p>
          <a:endParaRPr lang="ru-RU" b="1">
            <a:solidFill>
              <a:schemeClr val="tx1"/>
            </a:solidFill>
            <a:latin typeface="Times New Roman" pitchFamily="18" charset="0"/>
            <a:cs typeface="Times New Roman" pitchFamily="18" charset="0"/>
          </a:endParaRPr>
        </a:p>
      </dgm:t>
    </dgm:pt>
    <dgm:pt modelId="{864BB468-CB99-42DF-8165-101C083A953D}" type="sibTrans" cxnId="{8563C067-E9B8-4175-A87A-1021C5609FEC}">
      <dgm:prSet/>
      <dgm:spPr/>
      <dgm:t>
        <a:bodyPr/>
        <a:lstStyle/>
        <a:p>
          <a:endParaRPr lang="ru-RU" b="1">
            <a:solidFill>
              <a:schemeClr val="tx1"/>
            </a:solidFill>
            <a:latin typeface="Times New Roman" pitchFamily="18" charset="0"/>
            <a:cs typeface="Times New Roman" pitchFamily="18" charset="0"/>
          </a:endParaRPr>
        </a:p>
      </dgm:t>
    </dgm:pt>
    <dgm:pt modelId="{D9D0DCC3-5624-4D39-86BE-045F853B25BD}">
      <dgm:prSet phldrT="[Текст]"/>
      <dgm:spPr/>
      <dgm:t>
        <a:bodyPr/>
        <a:lstStyle/>
        <a:p>
          <a:r>
            <a:rPr lang="ru-RU" b="1" dirty="0" smtClean="0">
              <a:solidFill>
                <a:schemeClr val="tx1"/>
              </a:solidFill>
              <a:latin typeface="Times New Roman" pitchFamily="18" charset="0"/>
              <a:cs typeface="Times New Roman" pitchFamily="18" charset="0"/>
            </a:rPr>
            <a:t>2021</a:t>
          </a:r>
          <a:endParaRPr lang="ru-RU" b="1" dirty="0">
            <a:solidFill>
              <a:schemeClr val="tx1"/>
            </a:solidFill>
            <a:latin typeface="Times New Roman" pitchFamily="18" charset="0"/>
            <a:cs typeface="Times New Roman" pitchFamily="18" charset="0"/>
          </a:endParaRPr>
        </a:p>
      </dgm:t>
    </dgm:pt>
    <dgm:pt modelId="{02D285EC-D371-4C47-934E-9132FA6ED0B8}" type="parTrans" cxnId="{5DF6F02C-BC5D-4E4D-8493-062331D22FEA}">
      <dgm:prSet/>
      <dgm:spPr/>
      <dgm:t>
        <a:bodyPr/>
        <a:lstStyle/>
        <a:p>
          <a:endParaRPr lang="ru-RU" b="1">
            <a:solidFill>
              <a:schemeClr val="tx1"/>
            </a:solidFill>
            <a:latin typeface="Times New Roman" pitchFamily="18" charset="0"/>
            <a:cs typeface="Times New Roman" pitchFamily="18" charset="0"/>
          </a:endParaRPr>
        </a:p>
      </dgm:t>
    </dgm:pt>
    <dgm:pt modelId="{696E7CCC-BA3E-42A7-81FC-6720118514E1}" type="sibTrans" cxnId="{5DF6F02C-BC5D-4E4D-8493-062331D22FEA}">
      <dgm:prSet/>
      <dgm:spPr/>
      <dgm:t>
        <a:bodyPr/>
        <a:lstStyle/>
        <a:p>
          <a:endParaRPr lang="ru-RU" b="1">
            <a:solidFill>
              <a:schemeClr val="tx1"/>
            </a:solidFill>
            <a:latin typeface="Times New Roman" pitchFamily="18" charset="0"/>
            <a:cs typeface="Times New Roman" pitchFamily="18" charset="0"/>
          </a:endParaRPr>
        </a:p>
      </dgm:t>
    </dgm:pt>
    <dgm:pt modelId="{195FCA1D-C7C2-43C3-B6F8-2986F129EC9B}">
      <dgm:prSet phldrT="[Текст]"/>
      <dgm:spPr/>
      <dgm:t>
        <a:bodyPr/>
        <a:lstStyle/>
        <a:p>
          <a:r>
            <a:rPr lang="ru-RU" b="1" dirty="0" smtClean="0">
              <a:solidFill>
                <a:schemeClr val="tx1"/>
              </a:solidFill>
              <a:latin typeface="Times New Roman" pitchFamily="18" charset="0"/>
              <a:cs typeface="Times New Roman" pitchFamily="18" charset="0"/>
            </a:rPr>
            <a:t>2,5 млн.рублей</a:t>
          </a:r>
          <a:endParaRPr lang="ru-RU" b="1" dirty="0">
            <a:solidFill>
              <a:schemeClr val="tx1"/>
            </a:solidFill>
            <a:latin typeface="Times New Roman" pitchFamily="18" charset="0"/>
            <a:cs typeface="Times New Roman" pitchFamily="18" charset="0"/>
          </a:endParaRPr>
        </a:p>
      </dgm:t>
    </dgm:pt>
    <dgm:pt modelId="{0E019D5A-A1BF-420A-ABB6-20F63D1B73AD}" type="parTrans" cxnId="{A4156A3D-DC18-41DE-B41F-6F983FC7FEF9}">
      <dgm:prSet/>
      <dgm:spPr/>
      <dgm:t>
        <a:bodyPr/>
        <a:lstStyle/>
        <a:p>
          <a:endParaRPr lang="ru-RU" b="1">
            <a:solidFill>
              <a:schemeClr val="tx1"/>
            </a:solidFill>
            <a:latin typeface="Times New Roman" pitchFamily="18" charset="0"/>
            <a:cs typeface="Times New Roman" pitchFamily="18" charset="0"/>
          </a:endParaRPr>
        </a:p>
      </dgm:t>
    </dgm:pt>
    <dgm:pt modelId="{4FA88E2B-8CED-4076-87F7-F5A289AC3B02}" type="sibTrans" cxnId="{A4156A3D-DC18-41DE-B41F-6F983FC7FEF9}">
      <dgm:prSet/>
      <dgm:spPr/>
      <dgm:t>
        <a:bodyPr/>
        <a:lstStyle/>
        <a:p>
          <a:endParaRPr lang="ru-RU" b="1">
            <a:solidFill>
              <a:schemeClr val="tx1"/>
            </a:solidFill>
            <a:latin typeface="Times New Roman" pitchFamily="18" charset="0"/>
            <a:cs typeface="Times New Roman" pitchFamily="18" charset="0"/>
          </a:endParaRPr>
        </a:p>
      </dgm:t>
    </dgm:pt>
    <dgm:pt modelId="{97AA7B71-68CF-4126-9A4E-D296EDA5E19A}" type="pres">
      <dgm:prSet presAssocID="{112190C4-8EAD-469C-ABE1-905682519554}" presName="linearFlow" presStyleCnt="0">
        <dgm:presLayoutVars>
          <dgm:dir/>
          <dgm:animLvl val="lvl"/>
          <dgm:resizeHandles val="exact"/>
        </dgm:presLayoutVars>
      </dgm:prSet>
      <dgm:spPr/>
      <dgm:t>
        <a:bodyPr/>
        <a:lstStyle/>
        <a:p>
          <a:endParaRPr lang="ru-RU"/>
        </a:p>
      </dgm:t>
    </dgm:pt>
    <dgm:pt modelId="{C72A39E5-23F5-4239-903F-FF5CCE80F2FB}" type="pres">
      <dgm:prSet presAssocID="{B8B506E8-42D0-4F73-9A9C-DE3CA0B80E7B}" presName="composite" presStyleCnt="0"/>
      <dgm:spPr/>
      <dgm:t>
        <a:bodyPr/>
        <a:lstStyle/>
        <a:p>
          <a:endParaRPr lang="ru-RU"/>
        </a:p>
      </dgm:t>
    </dgm:pt>
    <dgm:pt modelId="{68D9300B-6B4B-4159-9FF9-6F8929B71959}" type="pres">
      <dgm:prSet presAssocID="{B8B506E8-42D0-4F73-9A9C-DE3CA0B80E7B}" presName="parTx" presStyleLbl="node1" presStyleIdx="0" presStyleCnt="3">
        <dgm:presLayoutVars>
          <dgm:chMax val="0"/>
          <dgm:chPref val="0"/>
          <dgm:bulletEnabled val="1"/>
        </dgm:presLayoutVars>
      </dgm:prSet>
      <dgm:spPr/>
      <dgm:t>
        <a:bodyPr/>
        <a:lstStyle/>
        <a:p>
          <a:endParaRPr lang="ru-RU"/>
        </a:p>
      </dgm:t>
    </dgm:pt>
    <dgm:pt modelId="{92D01F57-D8D9-424C-8375-234646DE2C58}" type="pres">
      <dgm:prSet presAssocID="{B8B506E8-42D0-4F73-9A9C-DE3CA0B80E7B}" presName="parSh" presStyleLbl="node1" presStyleIdx="0" presStyleCnt="3"/>
      <dgm:spPr/>
      <dgm:t>
        <a:bodyPr/>
        <a:lstStyle/>
        <a:p>
          <a:endParaRPr lang="ru-RU"/>
        </a:p>
      </dgm:t>
    </dgm:pt>
    <dgm:pt modelId="{CDB87897-61BB-4A9A-9F47-D02AA9D89940}" type="pres">
      <dgm:prSet presAssocID="{B8B506E8-42D0-4F73-9A9C-DE3CA0B80E7B}" presName="desTx" presStyleLbl="fgAcc1" presStyleIdx="0" presStyleCnt="3">
        <dgm:presLayoutVars>
          <dgm:bulletEnabled val="1"/>
        </dgm:presLayoutVars>
      </dgm:prSet>
      <dgm:spPr/>
      <dgm:t>
        <a:bodyPr/>
        <a:lstStyle/>
        <a:p>
          <a:endParaRPr lang="ru-RU"/>
        </a:p>
      </dgm:t>
    </dgm:pt>
    <dgm:pt modelId="{FFE5239B-730D-4ED6-A4C7-8220D9AA4D05}" type="pres">
      <dgm:prSet presAssocID="{961A2430-42FA-4A89-A05C-762F270C391C}" presName="sibTrans" presStyleLbl="sibTrans2D1" presStyleIdx="0" presStyleCnt="2"/>
      <dgm:spPr/>
      <dgm:t>
        <a:bodyPr/>
        <a:lstStyle/>
        <a:p>
          <a:endParaRPr lang="ru-RU"/>
        </a:p>
      </dgm:t>
    </dgm:pt>
    <dgm:pt modelId="{BECBB3E9-4D30-4F24-8DC8-A9A295055A26}" type="pres">
      <dgm:prSet presAssocID="{961A2430-42FA-4A89-A05C-762F270C391C}" presName="connTx" presStyleLbl="sibTrans2D1" presStyleIdx="0" presStyleCnt="2"/>
      <dgm:spPr/>
      <dgm:t>
        <a:bodyPr/>
        <a:lstStyle/>
        <a:p>
          <a:endParaRPr lang="ru-RU"/>
        </a:p>
      </dgm:t>
    </dgm:pt>
    <dgm:pt modelId="{6374B926-534C-4DF7-8C8D-00FA9EF30797}" type="pres">
      <dgm:prSet presAssocID="{EAD8804A-D859-47F5-AAA9-26E480FB6A84}" presName="composite" presStyleCnt="0"/>
      <dgm:spPr/>
      <dgm:t>
        <a:bodyPr/>
        <a:lstStyle/>
        <a:p>
          <a:endParaRPr lang="ru-RU"/>
        </a:p>
      </dgm:t>
    </dgm:pt>
    <dgm:pt modelId="{9B03FBAE-916D-4227-8B18-27294D0DD1C8}" type="pres">
      <dgm:prSet presAssocID="{EAD8804A-D859-47F5-AAA9-26E480FB6A84}" presName="parTx" presStyleLbl="node1" presStyleIdx="0" presStyleCnt="3">
        <dgm:presLayoutVars>
          <dgm:chMax val="0"/>
          <dgm:chPref val="0"/>
          <dgm:bulletEnabled val="1"/>
        </dgm:presLayoutVars>
      </dgm:prSet>
      <dgm:spPr/>
      <dgm:t>
        <a:bodyPr/>
        <a:lstStyle/>
        <a:p>
          <a:endParaRPr lang="ru-RU"/>
        </a:p>
      </dgm:t>
    </dgm:pt>
    <dgm:pt modelId="{9F6AD580-259C-493B-A74E-7F5C857FE5EF}" type="pres">
      <dgm:prSet presAssocID="{EAD8804A-D859-47F5-AAA9-26E480FB6A84}" presName="parSh" presStyleLbl="node1" presStyleIdx="1" presStyleCnt="3"/>
      <dgm:spPr/>
      <dgm:t>
        <a:bodyPr/>
        <a:lstStyle/>
        <a:p>
          <a:endParaRPr lang="ru-RU"/>
        </a:p>
      </dgm:t>
    </dgm:pt>
    <dgm:pt modelId="{7FAB9409-D975-49CA-8577-1ACEEA8E498D}" type="pres">
      <dgm:prSet presAssocID="{EAD8804A-D859-47F5-AAA9-26E480FB6A84}" presName="desTx" presStyleLbl="fgAcc1" presStyleIdx="1" presStyleCnt="3">
        <dgm:presLayoutVars>
          <dgm:bulletEnabled val="1"/>
        </dgm:presLayoutVars>
      </dgm:prSet>
      <dgm:spPr/>
      <dgm:t>
        <a:bodyPr/>
        <a:lstStyle/>
        <a:p>
          <a:endParaRPr lang="ru-RU"/>
        </a:p>
      </dgm:t>
    </dgm:pt>
    <dgm:pt modelId="{75152237-0B25-4112-A7C3-20502F974846}" type="pres">
      <dgm:prSet presAssocID="{7792DEDF-380E-4AD9-8FA6-D07921C802BC}" presName="sibTrans" presStyleLbl="sibTrans2D1" presStyleIdx="1" presStyleCnt="2"/>
      <dgm:spPr/>
      <dgm:t>
        <a:bodyPr/>
        <a:lstStyle/>
        <a:p>
          <a:endParaRPr lang="ru-RU"/>
        </a:p>
      </dgm:t>
    </dgm:pt>
    <dgm:pt modelId="{57C71A26-0267-44F9-9521-0D1BA506CC4E}" type="pres">
      <dgm:prSet presAssocID="{7792DEDF-380E-4AD9-8FA6-D07921C802BC}" presName="connTx" presStyleLbl="sibTrans2D1" presStyleIdx="1" presStyleCnt="2"/>
      <dgm:spPr/>
      <dgm:t>
        <a:bodyPr/>
        <a:lstStyle/>
        <a:p>
          <a:endParaRPr lang="ru-RU"/>
        </a:p>
      </dgm:t>
    </dgm:pt>
    <dgm:pt modelId="{B21F5CA8-ED9C-4B5E-AB62-D57F18CFACBF}" type="pres">
      <dgm:prSet presAssocID="{D9D0DCC3-5624-4D39-86BE-045F853B25BD}" presName="composite" presStyleCnt="0"/>
      <dgm:spPr/>
      <dgm:t>
        <a:bodyPr/>
        <a:lstStyle/>
        <a:p>
          <a:endParaRPr lang="ru-RU"/>
        </a:p>
      </dgm:t>
    </dgm:pt>
    <dgm:pt modelId="{32CC978C-D55A-40D0-88EC-A8142EAF685D}" type="pres">
      <dgm:prSet presAssocID="{D9D0DCC3-5624-4D39-86BE-045F853B25BD}" presName="parTx" presStyleLbl="node1" presStyleIdx="1" presStyleCnt="3">
        <dgm:presLayoutVars>
          <dgm:chMax val="0"/>
          <dgm:chPref val="0"/>
          <dgm:bulletEnabled val="1"/>
        </dgm:presLayoutVars>
      </dgm:prSet>
      <dgm:spPr/>
      <dgm:t>
        <a:bodyPr/>
        <a:lstStyle/>
        <a:p>
          <a:endParaRPr lang="ru-RU"/>
        </a:p>
      </dgm:t>
    </dgm:pt>
    <dgm:pt modelId="{19EA85C9-D3D5-4CC2-8FCF-8F0A6C4335AD}" type="pres">
      <dgm:prSet presAssocID="{D9D0DCC3-5624-4D39-86BE-045F853B25BD}" presName="parSh" presStyleLbl="node1" presStyleIdx="2" presStyleCnt="3"/>
      <dgm:spPr/>
      <dgm:t>
        <a:bodyPr/>
        <a:lstStyle/>
        <a:p>
          <a:endParaRPr lang="ru-RU"/>
        </a:p>
      </dgm:t>
    </dgm:pt>
    <dgm:pt modelId="{046CC4C6-496F-4143-B77B-C3F88D7F393A}" type="pres">
      <dgm:prSet presAssocID="{D9D0DCC3-5624-4D39-86BE-045F853B25BD}" presName="desTx" presStyleLbl="fgAcc1" presStyleIdx="2" presStyleCnt="3">
        <dgm:presLayoutVars>
          <dgm:bulletEnabled val="1"/>
        </dgm:presLayoutVars>
      </dgm:prSet>
      <dgm:spPr/>
      <dgm:t>
        <a:bodyPr/>
        <a:lstStyle/>
        <a:p>
          <a:endParaRPr lang="ru-RU"/>
        </a:p>
      </dgm:t>
    </dgm:pt>
  </dgm:ptLst>
  <dgm:cxnLst>
    <dgm:cxn modelId="{9E5EFD62-C942-452A-A030-2B0BA1FB715C}" type="presOf" srcId="{B8B506E8-42D0-4F73-9A9C-DE3CA0B80E7B}" destId="{92D01F57-D8D9-424C-8375-234646DE2C58}" srcOrd="1" destOrd="0" presId="urn:microsoft.com/office/officeart/2005/8/layout/process3"/>
    <dgm:cxn modelId="{60ABE96D-5FBF-4D17-9726-24C22334E9A3}" type="presOf" srcId="{B8B506E8-42D0-4F73-9A9C-DE3CA0B80E7B}" destId="{68D9300B-6B4B-4159-9FF9-6F8929B71959}" srcOrd="0" destOrd="0" presId="urn:microsoft.com/office/officeart/2005/8/layout/process3"/>
    <dgm:cxn modelId="{9CA98EDB-B399-41EE-B19D-8AD8806F2FE8}" type="presOf" srcId="{961A2430-42FA-4A89-A05C-762F270C391C}" destId="{BECBB3E9-4D30-4F24-8DC8-A9A295055A26}" srcOrd="1" destOrd="0" presId="urn:microsoft.com/office/officeart/2005/8/layout/process3"/>
    <dgm:cxn modelId="{30C5C33A-2E38-4DE5-9B48-26115E7034BF}" type="presOf" srcId="{EBC60F14-4CC9-468C-BE89-D41F6962F730}" destId="{CDB87897-61BB-4A9A-9F47-D02AA9D89940}" srcOrd="0" destOrd="0" presId="urn:microsoft.com/office/officeart/2005/8/layout/process3"/>
    <dgm:cxn modelId="{FBE4BBBB-161B-4BE3-9BFD-04F1C10C1830}" type="presOf" srcId="{7792DEDF-380E-4AD9-8FA6-D07921C802BC}" destId="{57C71A26-0267-44F9-9521-0D1BA506CC4E}" srcOrd="1" destOrd="0" presId="urn:microsoft.com/office/officeart/2005/8/layout/process3"/>
    <dgm:cxn modelId="{868518C1-286F-4E92-8769-B2044736D7B7}" srcId="{B8B506E8-42D0-4F73-9A9C-DE3CA0B80E7B}" destId="{EBC60F14-4CC9-468C-BE89-D41F6962F730}" srcOrd="0" destOrd="0" parTransId="{D00CD173-FFC8-4F82-AA20-A61BA3CF912B}" sibTransId="{FA0D7E2F-3764-427D-960C-E0FFD67DB996}"/>
    <dgm:cxn modelId="{BB94C27C-D4DE-4795-8BD7-FFB4A5CE27A3}" type="presOf" srcId="{112190C4-8EAD-469C-ABE1-905682519554}" destId="{97AA7B71-68CF-4126-9A4E-D296EDA5E19A}" srcOrd="0" destOrd="0" presId="urn:microsoft.com/office/officeart/2005/8/layout/process3"/>
    <dgm:cxn modelId="{F1A979E3-4B18-4ECA-A027-8CEC36C04972}" srcId="{112190C4-8EAD-469C-ABE1-905682519554}" destId="{B8B506E8-42D0-4F73-9A9C-DE3CA0B80E7B}" srcOrd="0" destOrd="0" parTransId="{C2675312-3796-470E-96E2-4389220854DD}" sibTransId="{961A2430-42FA-4A89-A05C-762F270C391C}"/>
    <dgm:cxn modelId="{F8612D28-81AB-4683-AE6B-D8076F42B70D}" type="presOf" srcId="{D9D0DCC3-5624-4D39-86BE-045F853B25BD}" destId="{32CC978C-D55A-40D0-88EC-A8142EAF685D}" srcOrd="0" destOrd="0" presId="urn:microsoft.com/office/officeart/2005/8/layout/process3"/>
    <dgm:cxn modelId="{5C545763-1635-417F-8B0B-29FC1CE01D45}" type="presOf" srcId="{7792DEDF-380E-4AD9-8FA6-D07921C802BC}" destId="{75152237-0B25-4112-A7C3-20502F974846}" srcOrd="0" destOrd="0" presId="urn:microsoft.com/office/officeart/2005/8/layout/process3"/>
    <dgm:cxn modelId="{1CBB0EF5-0F58-41B7-AC44-B7917145D49F}" type="presOf" srcId="{8FCDDBA8-17CE-4D3A-8AD6-575501D92280}" destId="{7FAB9409-D975-49CA-8577-1ACEEA8E498D}" srcOrd="0" destOrd="0" presId="urn:microsoft.com/office/officeart/2005/8/layout/process3"/>
    <dgm:cxn modelId="{5507AA1F-628F-42F3-98FE-43C2EB22FFBD}" type="presOf" srcId="{EAD8804A-D859-47F5-AAA9-26E480FB6A84}" destId="{9F6AD580-259C-493B-A74E-7F5C857FE5EF}" srcOrd="1" destOrd="0" presId="urn:microsoft.com/office/officeart/2005/8/layout/process3"/>
    <dgm:cxn modelId="{A1EB62BF-49D0-4E8A-8C25-55E4A2A777F8}" type="presOf" srcId="{D9D0DCC3-5624-4D39-86BE-045F853B25BD}" destId="{19EA85C9-D3D5-4CC2-8FCF-8F0A6C4335AD}" srcOrd="1" destOrd="0" presId="urn:microsoft.com/office/officeart/2005/8/layout/process3"/>
    <dgm:cxn modelId="{029F45D3-A614-45C6-AD4F-0C2A5AF904DA}" srcId="{112190C4-8EAD-469C-ABE1-905682519554}" destId="{EAD8804A-D859-47F5-AAA9-26E480FB6A84}" srcOrd="1" destOrd="0" parTransId="{B53B5EE0-6D23-4EE4-8C4C-FC34345117E7}" sibTransId="{7792DEDF-380E-4AD9-8FA6-D07921C802BC}"/>
    <dgm:cxn modelId="{A4156A3D-DC18-41DE-B41F-6F983FC7FEF9}" srcId="{D9D0DCC3-5624-4D39-86BE-045F853B25BD}" destId="{195FCA1D-C7C2-43C3-B6F8-2986F129EC9B}" srcOrd="0" destOrd="0" parTransId="{0E019D5A-A1BF-420A-ABB6-20F63D1B73AD}" sibTransId="{4FA88E2B-8CED-4076-87F7-F5A289AC3B02}"/>
    <dgm:cxn modelId="{55AEBF3E-511F-45C1-B2D4-5F8B64BF1D31}" type="presOf" srcId="{EAD8804A-D859-47F5-AAA9-26E480FB6A84}" destId="{9B03FBAE-916D-4227-8B18-27294D0DD1C8}" srcOrd="0" destOrd="0" presId="urn:microsoft.com/office/officeart/2005/8/layout/process3"/>
    <dgm:cxn modelId="{DE757C8C-B265-45AC-BBF2-BD74FDD9A87B}" type="presOf" srcId="{961A2430-42FA-4A89-A05C-762F270C391C}" destId="{FFE5239B-730D-4ED6-A4C7-8220D9AA4D05}" srcOrd="0" destOrd="0" presId="urn:microsoft.com/office/officeart/2005/8/layout/process3"/>
    <dgm:cxn modelId="{8563C067-E9B8-4175-A87A-1021C5609FEC}" srcId="{EAD8804A-D859-47F5-AAA9-26E480FB6A84}" destId="{8FCDDBA8-17CE-4D3A-8AD6-575501D92280}" srcOrd="0" destOrd="0" parTransId="{A72A12BF-0AF8-4AA6-AB65-A581215BF13B}" sibTransId="{864BB468-CB99-42DF-8165-101C083A953D}"/>
    <dgm:cxn modelId="{176FE130-016E-4E15-8041-86B9311ADE8B}" type="presOf" srcId="{195FCA1D-C7C2-43C3-B6F8-2986F129EC9B}" destId="{046CC4C6-496F-4143-B77B-C3F88D7F393A}" srcOrd="0" destOrd="0" presId="urn:microsoft.com/office/officeart/2005/8/layout/process3"/>
    <dgm:cxn modelId="{5DF6F02C-BC5D-4E4D-8493-062331D22FEA}" srcId="{112190C4-8EAD-469C-ABE1-905682519554}" destId="{D9D0DCC3-5624-4D39-86BE-045F853B25BD}" srcOrd="2" destOrd="0" parTransId="{02D285EC-D371-4C47-934E-9132FA6ED0B8}" sibTransId="{696E7CCC-BA3E-42A7-81FC-6720118514E1}"/>
    <dgm:cxn modelId="{724E8F25-AD90-4F98-BF2D-8AD70E2A9D6E}" type="presParOf" srcId="{97AA7B71-68CF-4126-9A4E-D296EDA5E19A}" destId="{C72A39E5-23F5-4239-903F-FF5CCE80F2FB}" srcOrd="0" destOrd="0" presId="urn:microsoft.com/office/officeart/2005/8/layout/process3"/>
    <dgm:cxn modelId="{8D5B090C-F700-4772-93A1-5A3834F18508}" type="presParOf" srcId="{C72A39E5-23F5-4239-903F-FF5CCE80F2FB}" destId="{68D9300B-6B4B-4159-9FF9-6F8929B71959}" srcOrd="0" destOrd="0" presId="urn:microsoft.com/office/officeart/2005/8/layout/process3"/>
    <dgm:cxn modelId="{290A456B-5CE9-495E-8B03-CE06FAE52E4C}" type="presParOf" srcId="{C72A39E5-23F5-4239-903F-FF5CCE80F2FB}" destId="{92D01F57-D8D9-424C-8375-234646DE2C58}" srcOrd="1" destOrd="0" presId="urn:microsoft.com/office/officeart/2005/8/layout/process3"/>
    <dgm:cxn modelId="{8663E00C-F136-4863-9635-6D9AAA734427}" type="presParOf" srcId="{C72A39E5-23F5-4239-903F-FF5CCE80F2FB}" destId="{CDB87897-61BB-4A9A-9F47-D02AA9D89940}" srcOrd="2" destOrd="0" presId="urn:microsoft.com/office/officeart/2005/8/layout/process3"/>
    <dgm:cxn modelId="{CCABA350-7E93-4853-9FD6-0708D0CAAC8E}" type="presParOf" srcId="{97AA7B71-68CF-4126-9A4E-D296EDA5E19A}" destId="{FFE5239B-730D-4ED6-A4C7-8220D9AA4D05}" srcOrd="1" destOrd="0" presId="urn:microsoft.com/office/officeart/2005/8/layout/process3"/>
    <dgm:cxn modelId="{27843932-6782-47C7-9A37-2087DBC3C1DC}" type="presParOf" srcId="{FFE5239B-730D-4ED6-A4C7-8220D9AA4D05}" destId="{BECBB3E9-4D30-4F24-8DC8-A9A295055A26}" srcOrd="0" destOrd="0" presId="urn:microsoft.com/office/officeart/2005/8/layout/process3"/>
    <dgm:cxn modelId="{0A599A52-6175-44DD-9107-79D279C1A95C}" type="presParOf" srcId="{97AA7B71-68CF-4126-9A4E-D296EDA5E19A}" destId="{6374B926-534C-4DF7-8C8D-00FA9EF30797}" srcOrd="2" destOrd="0" presId="urn:microsoft.com/office/officeart/2005/8/layout/process3"/>
    <dgm:cxn modelId="{05DA8406-CBBC-48DA-B493-E4B8A82CA856}" type="presParOf" srcId="{6374B926-534C-4DF7-8C8D-00FA9EF30797}" destId="{9B03FBAE-916D-4227-8B18-27294D0DD1C8}" srcOrd="0" destOrd="0" presId="urn:microsoft.com/office/officeart/2005/8/layout/process3"/>
    <dgm:cxn modelId="{18AA7A73-0FD1-466A-BDEA-9777E027B091}" type="presParOf" srcId="{6374B926-534C-4DF7-8C8D-00FA9EF30797}" destId="{9F6AD580-259C-493B-A74E-7F5C857FE5EF}" srcOrd="1" destOrd="0" presId="urn:microsoft.com/office/officeart/2005/8/layout/process3"/>
    <dgm:cxn modelId="{41E600B5-ED68-439E-9589-1F5142582856}" type="presParOf" srcId="{6374B926-534C-4DF7-8C8D-00FA9EF30797}" destId="{7FAB9409-D975-49CA-8577-1ACEEA8E498D}" srcOrd="2" destOrd="0" presId="urn:microsoft.com/office/officeart/2005/8/layout/process3"/>
    <dgm:cxn modelId="{C63234A4-EC31-4CFA-98A5-2823818059C5}" type="presParOf" srcId="{97AA7B71-68CF-4126-9A4E-D296EDA5E19A}" destId="{75152237-0B25-4112-A7C3-20502F974846}" srcOrd="3" destOrd="0" presId="urn:microsoft.com/office/officeart/2005/8/layout/process3"/>
    <dgm:cxn modelId="{E3731B8D-7941-4806-B91E-73EC9AA88877}" type="presParOf" srcId="{75152237-0B25-4112-A7C3-20502F974846}" destId="{57C71A26-0267-44F9-9521-0D1BA506CC4E}" srcOrd="0" destOrd="0" presId="urn:microsoft.com/office/officeart/2005/8/layout/process3"/>
    <dgm:cxn modelId="{45AAFC2E-DA21-413F-A22F-2FAC657E3325}" type="presParOf" srcId="{97AA7B71-68CF-4126-9A4E-D296EDA5E19A}" destId="{B21F5CA8-ED9C-4B5E-AB62-D57F18CFACBF}" srcOrd="4" destOrd="0" presId="urn:microsoft.com/office/officeart/2005/8/layout/process3"/>
    <dgm:cxn modelId="{920B9760-0EE7-4A98-9079-6A172A8C3FD4}" type="presParOf" srcId="{B21F5CA8-ED9C-4B5E-AB62-D57F18CFACBF}" destId="{32CC978C-D55A-40D0-88EC-A8142EAF685D}" srcOrd="0" destOrd="0" presId="urn:microsoft.com/office/officeart/2005/8/layout/process3"/>
    <dgm:cxn modelId="{A6D70A15-908D-4A79-A204-5B90FE53CE07}" type="presParOf" srcId="{B21F5CA8-ED9C-4B5E-AB62-D57F18CFACBF}" destId="{19EA85C9-D3D5-4CC2-8FCF-8F0A6C4335AD}" srcOrd="1" destOrd="0" presId="urn:microsoft.com/office/officeart/2005/8/layout/process3"/>
    <dgm:cxn modelId="{796F64E8-7F63-4BB7-BB8C-10DE420FC845}" type="presParOf" srcId="{B21F5CA8-ED9C-4B5E-AB62-D57F18CFACBF}" destId="{046CC4C6-496F-4143-B77B-C3F88D7F393A}" srcOrd="2" destOrd="0" presId="urn:microsoft.com/office/officeart/2005/8/layout/process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AFCA2E16-6FCC-4D07-8BFA-AD80A5DD2411}" type="doc">
      <dgm:prSet loTypeId="urn:microsoft.com/office/officeart/2005/8/layout/arrow2" loCatId="process" qsTypeId="urn:microsoft.com/office/officeart/2005/8/quickstyle/simple1" qsCatId="simple" csTypeId="urn:microsoft.com/office/officeart/2005/8/colors/accent1_2" csCatId="accent1" phldr="1"/>
      <dgm:spPr/>
    </dgm:pt>
    <dgm:pt modelId="{9BC713E5-7B60-4A52-92F6-E1A499456D86}">
      <dgm:prSet phldrT="[Текст]" custT="1"/>
      <dgm:spPr/>
      <dgm:t>
        <a:bodyPr/>
        <a:lstStyle/>
        <a:p>
          <a:r>
            <a:rPr lang="ru-RU" sz="1200" dirty="0" smtClean="0">
              <a:latin typeface="Times New Roman" pitchFamily="18" charset="0"/>
              <a:cs typeface="Times New Roman" pitchFamily="18" charset="0"/>
            </a:rPr>
            <a:t>Информационная инфраструктура</a:t>
          </a:r>
          <a:endParaRPr lang="ru-RU" sz="1200" dirty="0">
            <a:latin typeface="Times New Roman" pitchFamily="18" charset="0"/>
            <a:cs typeface="Times New Roman" pitchFamily="18" charset="0"/>
          </a:endParaRPr>
        </a:p>
      </dgm:t>
    </dgm:pt>
    <dgm:pt modelId="{F019DCB7-3B3B-4637-848B-69DBD34B9581}" type="parTrans" cxnId="{3C6D8294-0782-4167-AB3E-EA830AC4358E}">
      <dgm:prSet/>
      <dgm:spPr/>
      <dgm:t>
        <a:bodyPr/>
        <a:lstStyle/>
        <a:p>
          <a:endParaRPr lang="ru-RU">
            <a:latin typeface="Times New Roman" pitchFamily="18" charset="0"/>
            <a:cs typeface="Times New Roman" pitchFamily="18" charset="0"/>
          </a:endParaRPr>
        </a:p>
      </dgm:t>
    </dgm:pt>
    <dgm:pt modelId="{BEAB8238-657F-45A0-90AD-16DAD51CE10A}" type="sibTrans" cxnId="{3C6D8294-0782-4167-AB3E-EA830AC4358E}">
      <dgm:prSet/>
      <dgm:spPr/>
      <dgm:t>
        <a:bodyPr/>
        <a:lstStyle/>
        <a:p>
          <a:endParaRPr lang="ru-RU">
            <a:latin typeface="Times New Roman" pitchFamily="18" charset="0"/>
            <a:cs typeface="Times New Roman" pitchFamily="18" charset="0"/>
          </a:endParaRPr>
        </a:p>
      </dgm:t>
    </dgm:pt>
    <dgm:pt modelId="{CE8788D2-9779-45F5-A224-F875249FF4B2}">
      <dgm:prSet custT="1"/>
      <dgm:spPr>
        <a:scene3d>
          <a:camera prst="orthographicFront"/>
          <a:lightRig rig="threePt" dir="t"/>
        </a:scene3d>
        <a:sp3d>
          <a:bevelT/>
        </a:sp3d>
      </dgm:spPr>
      <dgm:t>
        <a:bodyPr/>
        <a:lstStyle/>
        <a:p>
          <a:r>
            <a:rPr lang="ru-RU" sz="1200" dirty="0" smtClean="0">
              <a:latin typeface="Times New Roman" pitchFamily="18" charset="0"/>
              <a:cs typeface="Times New Roman" pitchFamily="18" charset="0"/>
            </a:rPr>
            <a:t>Кадры для цифровой экономики</a:t>
          </a:r>
        </a:p>
      </dgm:t>
    </dgm:pt>
    <dgm:pt modelId="{8ECD9184-6B66-4E70-82C2-E6F6A123C3D8}" type="parTrans" cxnId="{2B71BC4B-C05B-45A5-A4CB-B6F07935B165}">
      <dgm:prSet/>
      <dgm:spPr/>
      <dgm:t>
        <a:bodyPr/>
        <a:lstStyle/>
        <a:p>
          <a:endParaRPr lang="ru-RU">
            <a:latin typeface="Times New Roman" pitchFamily="18" charset="0"/>
            <a:cs typeface="Times New Roman" pitchFamily="18" charset="0"/>
          </a:endParaRPr>
        </a:p>
      </dgm:t>
    </dgm:pt>
    <dgm:pt modelId="{91E3CCC3-999E-4F93-9D58-45B5F52249B7}" type="sibTrans" cxnId="{2B71BC4B-C05B-45A5-A4CB-B6F07935B165}">
      <dgm:prSet/>
      <dgm:spPr/>
      <dgm:t>
        <a:bodyPr/>
        <a:lstStyle/>
        <a:p>
          <a:endParaRPr lang="ru-RU">
            <a:latin typeface="Times New Roman" pitchFamily="18" charset="0"/>
            <a:cs typeface="Times New Roman" pitchFamily="18" charset="0"/>
          </a:endParaRPr>
        </a:p>
      </dgm:t>
    </dgm:pt>
    <dgm:pt modelId="{62296C99-9C9F-4379-9BFE-2C62B7845D41}">
      <dgm:prSet custT="1"/>
      <dgm:spPr/>
      <dgm:t>
        <a:bodyPr/>
        <a:lstStyle/>
        <a:p>
          <a:r>
            <a:rPr lang="ru-RU" sz="1200" dirty="0" smtClean="0">
              <a:latin typeface="Times New Roman" pitchFamily="18" charset="0"/>
              <a:cs typeface="Times New Roman" pitchFamily="18" charset="0"/>
            </a:rPr>
            <a:t>Информационная безопасность</a:t>
          </a:r>
        </a:p>
      </dgm:t>
    </dgm:pt>
    <dgm:pt modelId="{4E9ABF71-9025-4FDB-9286-3DBBB92AD2B3}" type="parTrans" cxnId="{36438D29-1059-484D-8398-E179E9A485B9}">
      <dgm:prSet/>
      <dgm:spPr/>
      <dgm:t>
        <a:bodyPr/>
        <a:lstStyle/>
        <a:p>
          <a:endParaRPr lang="ru-RU">
            <a:latin typeface="Times New Roman" pitchFamily="18" charset="0"/>
            <a:cs typeface="Times New Roman" pitchFamily="18" charset="0"/>
          </a:endParaRPr>
        </a:p>
      </dgm:t>
    </dgm:pt>
    <dgm:pt modelId="{A4D46E55-045D-4BB3-B707-D40B6884372B}" type="sibTrans" cxnId="{36438D29-1059-484D-8398-E179E9A485B9}">
      <dgm:prSet/>
      <dgm:spPr/>
      <dgm:t>
        <a:bodyPr/>
        <a:lstStyle/>
        <a:p>
          <a:endParaRPr lang="ru-RU">
            <a:latin typeface="Times New Roman" pitchFamily="18" charset="0"/>
            <a:cs typeface="Times New Roman" pitchFamily="18" charset="0"/>
          </a:endParaRPr>
        </a:p>
      </dgm:t>
    </dgm:pt>
    <dgm:pt modelId="{7BA69CFA-36CD-4BAD-8390-7B04CA032B4B}">
      <dgm:prSet custT="1"/>
      <dgm:spPr/>
      <dgm:t>
        <a:bodyPr/>
        <a:lstStyle/>
        <a:p>
          <a:r>
            <a:rPr lang="ru-RU" sz="1200" dirty="0" smtClean="0">
              <a:latin typeface="Times New Roman" pitchFamily="18" charset="0"/>
              <a:cs typeface="Times New Roman" pitchFamily="18" charset="0"/>
            </a:rPr>
            <a:t>Цифровое государственное управление</a:t>
          </a:r>
        </a:p>
      </dgm:t>
    </dgm:pt>
    <dgm:pt modelId="{B1D89483-9770-4ACE-A97A-A80BEB695A3C}" type="parTrans" cxnId="{C88C9067-1714-44C9-9DFF-F107E0236331}">
      <dgm:prSet/>
      <dgm:spPr/>
      <dgm:t>
        <a:bodyPr/>
        <a:lstStyle/>
        <a:p>
          <a:endParaRPr lang="ru-RU"/>
        </a:p>
      </dgm:t>
    </dgm:pt>
    <dgm:pt modelId="{51D21A0F-F629-47E4-B058-21ED4FFFBF21}" type="sibTrans" cxnId="{C88C9067-1714-44C9-9DFF-F107E0236331}">
      <dgm:prSet/>
      <dgm:spPr/>
      <dgm:t>
        <a:bodyPr/>
        <a:lstStyle/>
        <a:p>
          <a:endParaRPr lang="ru-RU"/>
        </a:p>
      </dgm:t>
    </dgm:pt>
    <dgm:pt modelId="{D915556E-31C0-4D9D-AD50-DBF2FBF618A3}" type="pres">
      <dgm:prSet presAssocID="{AFCA2E16-6FCC-4D07-8BFA-AD80A5DD2411}" presName="arrowDiagram" presStyleCnt="0">
        <dgm:presLayoutVars>
          <dgm:chMax val="5"/>
          <dgm:dir/>
          <dgm:resizeHandles val="exact"/>
        </dgm:presLayoutVars>
      </dgm:prSet>
      <dgm:spPr/>
    </dgm:pt>
    <dgm:pt modelId="{9245BBB0-23BC-4D4B-A576-8A434EF0C6C5}" type="pres">
      <dgm:prSet presAssocID="{AFCA2E16-6FCC-4D07-8BFA-AD80A5DD2411}" presName="arrow" presStyleLbl="bgShp" presStyleIdx="0" presStyleCnt="1"/>
      <dgm:spPr>
        <a:scene3d>
          <a:camera prst="orthographicFront"/>
          <a:lightRig rig="threePt" dir="t"/>
        </a:scene3d>
        <a:sp3d>
          <a:bevelT/>
        </a:sp3d>
      </dgm:spPr>
      <dgm:t>
        <a:bodyPr/>
        <a:lstStyle/>
        <a:p>
          <a:endParaRPr lang="ru-RU"/>
        </a:p>
      </dgm:t>
    </dgm:pt>
    <dgm:pt modelId="{8F749B10-427D-4CF7-A2AB-45063B63994E}" type="pres">
      <dgm:prSet presAssocID="{AFCA2E16-6FCC-4D07-8BFA-AD80A5DD2411}" presName="arrowDiagram4" presStyleCnt="0"/>
      <dgm:spPr/>
    </dgm:pt>
    <dgm:pt modelId="{430377D6-0340-47D5-BBEB-F44A66ACDCCE}" type="pres">
      <dgm:prSet presAssocID="{9BC713E5-7B60-4A52-92F6-E1A499456D86}" presName="bullet4a" presStyleLbl="node1" presStyleIdx="0" presStyleCnt="4"/>
      <dgm:spPr>
        <a:scene3d>
          <a:camera prst="orthographicFront"/>
          <a:lightRig rig="threePt" dir="t"/>
        </a:scene3d>
        <a:sp3d>
          <a:bevelT/>
        </a:sp3d>
      </dgm:spPr>
    </dgm:pt>
    <dgm:pt modelId="{557340AE-3878-4023-A6D0-ED08194ED560}" type="pres">
      <dgm:prSet presAssocID="{9BC713E5-7B60-4A52-92F6-E1A499456D86}" presName="textBox4a" presStyleLbl="revTx" presStyleIdx="0" presStyleCnt="4" custScaleX="172348" custLinFactNeighborX="47035" custLinFactNeighborY="3058">
        <dgm:presLayoutVars>
          <dgm:bulletEnabled val="1"/>
        </dgm:presLayoutVars>
      </dgm:prSet>
      <dgm:spPr/>
      <dgm:t>
        <a:bodyPr/>
        <a:lstStyle/>
        <a:p>
          <a:endParaRPr lang="ru-RU"/>
        </a:p>
      </dgm:t>
    </dgm:pt>
    <dgm:pt modelId="{FFD97D1B-9633-49EC-95DB-29DE4F977C9D}" type="pres">
      <dgm:prSet presAssocID="{CE8788D2-9779-45F5-A224-F875249FF4B2}" presName="bullet4b" presStyleLbl="node1" presStyleIdx="1" presStyleCnt="4"/>
      <dgm:spPr>
        <a:scene3d>
          <a:camera prst="orthographicFront"/>
          <a:lightRig rig="threePt" dir="t"/>
        </a:scene3d>
        <a:sp3d>
          <a:bevelT/>
        </a:sp3d>
      </dgm:spPr>
    </dgm:pt>
    <dgm:pt modelId="{D9418C26-8F06-43BB-BB86-BCB056AE4B1C}" type="pres">
      <dgm:prSet presAssocID="{CE8788D2-9779-45F5-A224-F875249FF4B2}" presName="textBox4b" presStyleLbl="revTx" presStyleIdx="1" presStyleCnt="4" custLinFactNeighborX="9048" custLinFactNeighborY="9501">
        <dgm:presLayoutVars>
          <dgm:bulletEnabled val="1"/>
        </dgm:presLayoutVars>
      </dgm:prSet>
      <dgm:spPr/>
      <dgm:t>
        <a:bodyPr/>
        <a:lstStyle/>
        <a:p>
          <a:endParaRPr lang="ru-RU"/>
        </a:p>
      </dgm:t>
    </dgm:pt>
    <dgm:pt modelId="{21759BB2-5943-459A-907C-3160219C96C5}" type="pres">
      <dgm:prSet presAssocID="{62296C99-9C9F-4379-9BFE-2C62B7845D41}" presName="bullet4c" presStyleLbl="node1" presStyleIdx="2" presStyleCnt="4"/>
      <dgm:spPr>
        <a:scene3d>
          <a:camera prst="orthographicFront"/>
          <a:lightRig rig="threePt" dir="t"/>
        </a:scene3d>
        <a:sp3d>
          <a:bevelT/>
        </a:sp3d>
      </dgm:spPr>
    </dgm:pt>
    <dgm:pt modelId="{DA0F2A57-15BD-4B73-AE27-40F5F99BCD1E}" type="pres">
      <dgm:prSet presAssocID="{62296C99-9C9F-4379-9BFE-2C62B7845D41}" presName="textBox4c" presStyleLbl="revTx" presStyleIdx="2" presStyleCnt="4" custScaleX="122449" custLinFactNeighborX="0" custLinFactNeighborY="14585">
        <dgm:presLayoutVars>
          <dgm:bulletEnabled val="1"/>
        </dgm:presLayoutVars>
      </dgm:prSet>
      <dgm:spPr/>
      <dgm:t>
        <a:bodyPr/>
        <a:lstStyle/>
        <a:p>
          <a:endParaRPr lang="ru-RU"/>
        </a:p>
      </dgm:t>
    </dgm:pt>
    <dgm:pt modelId="{F4C48464-EE85-424D-A816-E255122C0321}" type="pres">
      <dgm:prSet presAssocID="{7BA69CFA-36CD-4BAD-8390-7B04CA032B4B}" presName="bullet4d" presStyleLbl="node1" presStyleIdx="3" presStyleCnt="4"/>
      <dgm:spPr>
        <a:scene3d>
          <a:camera prst="orthographicFront"/>
          <a:lightRig rig="threePt" dir="t"/>
        </a:scene3d>
        <a:sp3d>
          <a:bevelT/>
        </a:sp3d>
      </dgm:spPr>
    </dgm:pt>
    <dgm:pt modelId="{A1B0FA77-0D3E-4FE7-8184-E0EFC44338F7}" type="pres">
      <dgm:prSet presAssocID="{7BA69CFA-36CD-4BAD-8390-7B04CA032B4B}" presName="textBox4d" presStyleLbl="revTx" presStyleIdx="3" presStyleCnt="4" custScaleX="131292" custScaleY="87691" custLinFactNeighborX="8163" custLinFactNeighborY="16815">
        <dgm:presLayoutVars>
          <dgm:bulletEnabled val="1"/>
        </dgm:presLayoutVars>
      </dgm:prSet>
      <dgm:spPr/>
      <dgm:t>
        <a:bodyPr/>
        <a:lstStyle/>
        <a:p>
          <a:endParaRPr lang="ru-RU"/>
        </a:p>
      </dgm:t>
    </dgm:pt>
  </dgm:ptLst>
  <dgm:cxnLst>
    <dgm:cxn modelId="{13664727-4B1F-48EA-9150-82AA73A62E7D}" type="presOf" srcId="{AFCA2E16-6FCC-4D07-8BFA-AD80A5DD2411}" destId="{D915556E-31C0-4D9D-AD50-DBF2FBF618A3}" srcOrd="0" destOrd="0" presId="urn:microsoft.com/office/officeart/2005/8/layout/arrow2"/>
    <dgm:cxn modelId="{3C6D8294-0782-4167-AB3E-EA830AC4358E}" srcId="{AFCA2E16-6FCC-4D07-8BFA-AD80A5DD2411}" destId="{9BC713E5-7B60-4A52-92F6-E1A499456D86}" srcOrd="0" destOrd="0" parTransId="{F019DCB7-3B3B-4637-848B-69DBD34B9581}" sibTransId="{BEAB8238-657F-45A0-90AD-16DAD51CE10A}"/>
    <dgm:cxn modelId="{2B71BC4B-C05B-45A5-A4CB-B6F07935B165}" srcId="{AFCA2E16-6FCC-4D07-8BFA-AD80A5DD2411}" destId="{CE8788D2-9779-45F5-A224-F875249FF4B2}" srcOrd="1" destOrd="0" parTransId="{8ECD9184-6B66-4E70-82C2-E6F6A123C3D8}" sibTransId="{91E3CCC3-999E-4F93-9D58-45B5F52249B7}"/>
    <dgm:cxn modelId="{0757E424-5DE7-4C09-A265-130B176488D6}" type="presOf" srcId="{CE8788D2-9779-45F5-A224-F875249FF4B2}" destId="{D9418C26-8F06-43BB-BB86-BCB056AE4B1C}" srcOrd="0" destOrd="0" presId="urn:microsoft.com/office/officeart/2005/8/layout/arrow2"/>
    <dgm:cxn modelId="{36438D29-1059-484D-8398-E179E9A485B9}" srcId="{AFCA2E16-6FCC-4D07-8BFA-AD80A5DD2411}" destId="{62296C99-9C9F-4379-9BFE-2C62B7845D41}" srcOrd="2" destOrd="0" parTransId="{4E9ABF71-9025-4FDB-9286-3DBBB92AD2B3}" sibTransId="{A4D46E55-045D-4BB3-B707-D40B6884372B}"/>
    <dgm:cxn modelId="{C88C9067-1714-44C9-9DFF-F107E0236331}" srcId="{AFCA2E16-6FCC-4D07-8BFA-AD80A5DD2411}" destId="{7BA69CFA-36CD-4BAD-8390-7B04CA032B4B}" srcOrd="3" destOrd="0" parTransId="{B1D89483-9770-4ACE-A97A-A80BEB695A3C}" sibTransId="{51D21A0F-F629-47E4-B058-21ED4FFFBF21}"/>
    <dgm:cxn modelId="{E25C94A6-D0A5-449F-A6A9-8877C4DD990F}" type="presOf" srcId="{62296C99-9C9F-4379-9BFE-2C62B7845D41}" destId="{DA0F2A57-15BD-4B73-AE27-40F5F99BCD1E}" srcOrd="0" destOrd="0" presId="urn:microsoft.com/office/officeart/2005/8/layout/arrow2"/>
    <dgm:cxn modelId="{BD1DDDFA-0866-4C79-BC82-C89ECF40DBC6}" type="presOf" srcId="{9BC713E5-7B60-4A52-92F6-E1A499456D86}" destId="{557340AE-3878-4023-A6D0-ED08194ED560}" srcOrd="0" destOrd="0" presId="urn:microsoft.com/office/officeart/2005/8/layout/arrow2"/>
    <dgm:cxn modelId="{31C3AB86-FFCD-4613-801A-EB78D3799123}" type="presOf" srcId="{7BA69CFA-36CD-4BAD-8390-7B04CA032B4B}" destId="{A1B0FA77-0D3E-4FE7-8184-E0EFC44338F7}" srcOrd="0" destOrd="0" presId="urn:microsoft.com/office/officeart/2005/8/layout/arrow2"/>
    <dgm:cxn modelId="{1486F919-28BB-4876-B6D1-06434EB4B535}" type="presParOf" srcId="{D915556E-31C0-4D9D-AD50-DBF2FBF618A3}" destId="{9245BBB0-23BC-4D4B-A576-8A434EF0C6C5}" srcOrd="0" destOrd="0" presId="urn:microsoft.com/office/officeart/2005/8/layout/arrow2"/>
    <dgm:cxn modelId="{BFD2B1B5-60AC-4A17-944A-7A8CC3EB3AC2}" type="presParOf" srcId="{D915556E-31C0-4D9D-AD50-DBF2FBF618A3}" destId="{8F749B10-427D-4CF7-A2AB-45063B63994E}" srcOrd="1" destOrd="0" presId="urn:microsoft.com/office/officeart/2005/8/layout/arrow2"/>
    <dgm:cxn modelId="{C30DEAFF-A509-4CA5-8F21-F9029715EDD4}" type="presParOf" srcId="{8F749B10-427D-4CF7-A2AB-45063B63994E}" destId="{430377D6-0340-47D5-BBEB-F44A66ACDCCE}" srcOrd="0" destOrd="0" presId="urn:microsoft.com/office/officeart/2005/8/layout/arrow2"/>
    <dgm:cxn modelId="{4DE4D2FB-BB52-4235-9E2F-FCC420E1577B}" type="presParOf" srcId="{8F749B10-427D-4CF7-A2AB-45063B63994E}" destId="{557340AE-3878-4023-A6D0-ED08194ED560}" srcOrd="1" destOrd="0" presId="urn:microsoft.com/office/officeart/2005/8/layout/arrow2"/>
    <dgm:cxn modelId="{40FE9AD7-8FC4-4D32-A074-5BBC9D2A35D9}" type="presParOf" srcId="{8F749B10-427D-4CF7-A2AB-45063B63994E}" destId="{FFD97D1B-9633-49EC-95DB-29DE4F977C9D}" srcOrd="2" destOrd="0" presId="urn:microsoft.com/office/officeart/2005/8/layout/arrow2"/>
    <dgm:cxn modelId="{C4DE6755-B2B9-4ECD-BE62-2D18278646DD}" type="presParOf" srcId="{8F749B10-427D-4CF7-A2AB-45063B63994E}" destId="{D9418C26-8F06-43BB-BB86-BCB056AE4B1C}" srcOrd="3" destOrd="0" presId="urn:microsoft.com/office/officeart/2005/8/layout/arrow2"/>
    <dgm:cxn modelId="{CA09BC56-B128-4492-A5F9-7F1AD3724F9F}" type="presParOf" srcId="{8F749B10-427D-4CF7-A2AB-45063B63994E}" destId="{21759BB2-5943-459A-907C-3160219C96C5}" srcOrd="4" destOrd="0" presId="urn:microsoft.com/office/officeart/2005/8/layout/arrow2"/>
    <dgm:cxn modelId="{BA296F82-CA0E-4B42-9B3D-E4445C746112}" type="presParOf" srcId="{8F749B10-427D-4CF7-A2AB-45063B63994E}" destId="{DA0F2A57-15BD-4B73-AE27-40F5F99BCD1E}" srcOrd="5" destOrd="0" presId="urn:microsoft.com/office/officeart/2005/8/layout/arrow2"/>
    <dgm:cxn modelId="{F6F94773-1225-4FA6-9FAE-83B56FF3FAE2}" type="presParOf" srcId="{8F749B10-427D-4CF7-A2AB-45063B63994E}" destId="{F4C48464-EE85-424D-A816-E255122C0321}" srcOrd="6" destOrd="0" presId="urn:microsoft.com/office/officeart/2005/8/layout/arrow2"/>
    <dgm:cxn modelId="{164A8E91-4CF0-4E02-9BE6-B32AB44A2D70}" type="presParOf" srcId="{8F749B10-427D-4CF7-A2AB-45063B63994E}" destId="{A1B0FA77-0D3E-4FE7-8184-E0EFC44338F7}" srcOrd="7" destOrd="0" presId="urn:microsoft.com/office/officeart/2005/8/layout/arrow2"/>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112190C4-8EAD-469C-ABE1-905682519554}" type="doc">
      <dgm:prSet loTypeId="urn:microsoft.com/office/officeart/2005/8/layout/process3" loCatId="process" qsTypeId="urn:microsoft.com/office/officeart/2005/8/quickstyle/3d2" qsCatId="3D" csTypeId="urn:microsoft.com/office/officeart/2005/8/colors/colorful3" csCatId="colorful" phldr="1"/>
      <dgm:spPr/>
      <dgm:t>
        <a:bodyPr/>
        <a:lstStyle/>
        <a:p>
          <a:endParaRPr lang="ru-RU"/>
        </a:p>
      </dgm:t>
    </dgm:pt>
    <dgm:pt modelId="{B8B506E8-42D0-4F73-9A9C-DE3CA0B80E7B}">
      <dgm:prSet phldrT="[Текст]"/>
      <dgm:spPr/>
      <dgm:t>
        <a:bodyPr/>
        <a:lstStyle/>
        <a:p>
          <a:r>
            <a:rPr lang="ru-RU" b="1" dirty="0" smtClean="0">
              <a:solidFill>
                <a:schemeClr val="tx1"/>
              </a:solidFill>
              <a:latin typeface="Times New Roman" pitchFamily="18" charset="0"/>
              <a:cs typeface="Times New Roman" pitchFamily="18" charset="0"/>
            </a:rPr>
            <a:t>2019</a:t>
          </a:r>
        </a:p>
      </dgm:t>
    </dgm:pt>
    <dgm:pt modelId="{C2675312-3796-470E-96E2-4389220854DD}" type="parTrans" cxnId="{F1A979E3-4B18-4ECA-A027-8CEC36C04972}">
      <dgm:prSet/>
      <dgm:spPr/>
      <dgm:t>
        <a:bodyPr/>
        <a:lstStyle/>
        <a:p>
          <a:endParaRPr lang="ru-RU" b="1">
            <a:solidFill>
              <a:schemeClr val="tx1"/>
            </a:solidFill>
            <a:latin typeface="Times New Roman" pitchFamily="18" charset="0"/>
            <a:cs typeface="Times New Roman" pitchFamily="18" charset="0"/>
          </a:endParaRPr>
        </a:p>
      </dgm:t>
    </dgm:pt>
    <dgm:pt modelId="{961A2430-42FA-4A89-A05C-762F270C391C}" type="sibTrans" cxnId="{F1A979E3-4B18-4ECA-A027-8CEC36C04972}">
      <dgm:prSet/>
      <dgm:spPr/>
      <dgm:t>
        <a:bodyPr/>
        <a:lstStyle/>
        <a:p>
          <a:endParaRPr lang="ru-RU" b="1">
            <a:solidFill>
              <a:schemeClr val="tx1"/>
            </a:solidFill>
            <a:latin typeface="Times New Roman" pitchFamily="18" charset="0"/>
            <a:cs typeface="Times New Roman" pitchFamily="18" charset="0"/>
          </a:endParaRPr>
        </a:p>
      </dgm:t>
    </dgm:pt>
    <dgm:pt modelId="{EBC60F14-4CC9-468C-BE89-D41F6962F730}">
      <dgm:prSet phldrT="[Текст]"/>
      <dgm:spPr/>
      <dgm:t>
        <a:bodyPr/>
        <a:lstStyle/>
        <a:p>
          <a:r>
            <a:rPr lang="ru-RU" b="1" i="0" u="none" dirty="0" smtClean="0">
              <a:solidFill>
                <a:schemeClr val="tx1"/>
              </a:solidFill>
              <a:latin typeface="Times New Roman" pitchFamily="18" charset="0"/>
              <a:cs typeface="Times New Roman" pitchFamily="18" charset="0"/>
            </a:rPr>
            <a:t>75,3 млн.рублей</a:t>
          </a:r>
          <a:endParaRPr lang="ru-RU" b="1" dirty="0">
            <a:solidFill>
              <a:schemeClr val="tx1"/>
            </a:solidFill>
            <a:latin typeface="Times New Roman" pitchFamily="18" charset="0"/>
            <a:cs typeface="Times New Roman" pitchFamily="18" charset="0"/>
          </a:endParaRPr>
        </a:p>
      </dgm:t>
    </dgm:pt>
    <dgm:pt modelId="{D00CD173-FFC8-4F82-AA20-A61BA3CF912B}" type="parTrans" cxnId="{868518C1-286F-4E92-8769-B2044736D7B7}">
      <dgm:prSet/>
      <dgm:spPr/>
      <dgm:t>
        <a:bodyPr/>
        <a:lstStyle/>
        <a:p>
          <a:endParaRPr lang="ru-RU" b="1">
            <a:solidFill>
              <a:schemeClr val="tx1"/>
            </a:solidFill>
            <a:latin typeface="Times New Roman" pitchFamily="18" charset="0"/>
            <a:cs typeface="Times New Roman" pitchFamily="18" charset="0"/>
          </a:endParaRPr>
        </a:p>
      </dgm:t>
    </dgm:pt>
    <dgm:pt modelId="{FA0D7E2F-3764-427D-960C-E0FFD67DB996}" type="sibTrans" cxnId="{868518C1-286F-4E92-8769-B2044736D7B7}">
      <dgm:prSet/>
      <dgm:spPr/>
      <dgm:t>
        <a:bodyPr/>
        <a:lstStyle/>
        <a:p>
          <a:endParaRPr lang="ru-RU" b="1">
            <a:solidFill>
              <a:schemeClr val="tx1"/>
            </a:solidFill>
            <a:latin typeface="Times New Roman" pitchFamily="18" charset="0"/>
            <a:cs typeface="Times New Roman" pitchFamily="18" charset="0"/>
          </a:endParaRPr>
        </a:p>
      </dgm:t>
    </dgm:pt>
    <dgm:pt modelId="{EAD8804A-D859-47F5-AAA9-26E480FB6A84}">
      <dgm:prSet phldrT="[Текст]"/>
      <dgm:spPr/>
      <dgm:t>
        <a:bodyPr/>
        <a:lstStyle/>
        <a:p>
          <a:r>
            <a:rPr lang="ru-RU" b="1" dirty="0" smtClean="0">
              <a:solidFill>
                <a:schemeClr val="tx1"/>
              </a:solidFill>
              <a:latin typeface="Times New Roman" pitchFamily="18" charset="0"/>
              <a:cs typeface="Times New Roman" pitchFamily="18" charset="0"/>
            </a:rPr>
            <a:t>2020</a:t>
          </a:r>
          <a:endParaRPr lang="ru-RU" b="1" dirty="0">
            <a:solidFill>
              <a:schemeClr val="tx1"/>
            </a:solidFill>
            <a:latin typeface="Times New Roman" pitchFamily="18" charset="0"/>
            <a:cs typeface="Times New Roman" pitchFamily="18" charset="0"/>
          </a:endParaRPr>
        </a:p>
      </dgm:t>
    </dgm:pt>
    <dgm:pt modelId="{B53B5EE0-6D23-4EE4-8C4C-FC34345117E7}" type="parTrans" cxnId="{029F45D3-A614-45C6-AD4F-0C2A5AF904DA}">
      <dgm:prSet/>
      <dgm:spPr/>
      <dgm:t>
        <a:bodyPr/>
        <a:lstStyle/>
        <a:p>
          <a:endParaRPr lang="ru-RU" b="1">
            <a:solidFill>
              <a:schemeClr val="tx1"/>
            </a:solidFill>
            <a:latin typeface="Times New Roman" pitchFamily="18" charset="0"/>
            <a:cs typeface="Times New Roman" pitchFamily="18" charset="0"/>
          </a:endParaRPr>
        </a:p>
      </dgm:t>
    </dgm:pt>
    <dgm:pt modelId="{7792DEDF-380E-4AD9-8FA6-D07921C802BC}" type="sibTrans" cxnId="{029F45D3-A614-45C6-AD4F-0C2A5AF904DA}">
      <dgm:prSet/>
      <dgm:spPr/>
      <dgm:t>
        <a:bodyPr/>
        <a:lstStyle/>
        <a:p>
          <a:endParaRPr lang="ru-RU" b="1">
            <a:solidFill>
              <a:schemeClr val="tx1"/>
            </a:solidFill>
            <a:latin typeface="Times New Roman" pitchFamily="18" charset="0"/>
            <a:cs typeface="Times New Roman" pitchFamily="18" charset="0"/>
          </a:endParaRPr>
        </a:p>
      </dgm:t>
    </dgm:pt>
    <dgm:pt modelId="{8FCDDBA8-17CE-4D3A-8AD6-575501D92280}">
      <dgm:prSet phldrT="[Текст]"/>
      <dgm:spPr/>
      <dgm:t>
        <a:bodyPr/>
        <a:lstStyle/>
        <a:p>
          <a:r>
            <a:rPr lang="ru-RU" b="1" dirty="0" smtClean="0">
              <a:solidFill>
                <a:schemeClr val="tx1"/>
              </a:solidFill>
              <a:latin typeface="Times New Roman" pitchFamily="18" charset="0"/>
              <a:cs typeface="Times New Roman" pitchFamily="18" charset="0"/>
            </a:rPr>
            <a:t>1,9 млн.рублей</a:t>
          </a:r>
          <a:endParaRPr lang="ru-RU" b="1" dirty="0">
            <a:solidFill>
              <a:schemeClr val="tx1"/>
            </a:solidFill>
            <a:latin typeface="Times New Roman" pitchFamily="18" charset="0"/>
            <a:cs typeface="Times New Roman" pitchFamily="18" charset="0"/>
          </a:endParaRPr>
        </a:p>
      </dgm:t>
    </dgm:pt>
    <dgm:pt modelId="{A72A12BF-0AF8-4AA6-AB65-A581215BF13B}" type="parTrans" cxnId="{8563C067-E9B8-4175-A87A-1021C5609FEC}">
      <dgm:prSet/>
      <dgm:spPr/>
      <dgm:t>
        <a:bodyPr/>
        <a:lstStyle/>
        <a:p>
          <a:endParaRPr lang="ru-RU" b="1">
            <a:solidFill>
              <a:schemeClr val="tx1"/>
            </a:solidFill>
            <a:latin typeface="Times New Roman" pitchFamily="18" charset="0"/>
            <a:cs typeface="Times New Roman" pitchFamily="18" charset="0"/>
          </a:endParaRPr>
        </a:p>
      </dgm:t>
    </dgm:pt>
    <dgm:pt modelId="{864BB468-CB99-42DF-8165-101C083A953D}" type="sibTrans" cxnId="{8563C067-E9B8-4175-A87A-1021C5609FEC}">
      <dgm:prSet/>
      <dgm:spPr/>
      <dgm:t>
        <a:bodyPr/>
        <a:lstStyle/>
        <a:p>
          <a:endParaRPr lang="ru-RU" b="1">
            <a:solidFill>
              <a:schemeClr val="tx1"/>
            </a:solidFill>
            <a:latin typeface="Times New Roman" pitchFamily="18" charset="0"/>
            <a:cs typeface="Times New Roman" pitchFamily="18" charset="0"/>
          </a:endParaRPr>
        </a:p>
      </dgm:t>
    </dgm:pt>
    <dgm:pt modelId="{D9D0DCC3-5624-4D39-86BE-045F853B25BD}">
      <dgm:prSet phldrT="[Текст]"/>
      <dgm:spPr/>
      <dgm:t>
        <a:bodyPr/>
        <a:lstStyle/>
        <a:p>
          <a:r>
            <a:rPr lang="ru-RU" b="1" dirty="0" smtClean="0">
              <a:solidFill>
                <a:schemeClr val="tx1"/>
              </a:solidFill>
              <a:latin typeface="Times New Roman" pitchFamily="18" charset="0"/>
              <a:cs typeface="Times New Roman" pitchFamily="18" charset="0"/>
            </a:rPr>
            <a:t>2021</a:t>
          </a:r>
          <a:endParaRPr lang="ru-RU" b="1" dirty="0">
            <a:solidFill>
              <a:schemeClr val="tx1"/>
            </a:solidFill>
            <a:latin typeface="Times New Roman" pitchFamily="18" charset="0"/>
            <a:cs typeface="Times New Roman" pitchFamily="18" charset="0"/>
          </a:endParaRPr>
        </a:p>
      </dgm:t>
    </dgm:pt>
    <dgm:pt modelId="{02D285EC-D371-4C47-934E-9132FA6ED0B8}" type="parTrans" cxnId="{5DF6F02C-BC5D-4E4D-8493-062331D22FEA}">
      <dgm:prSet/>
      <dgm:spPr/>
      <dgm:t>
        <a:bodyPr/>
        <a:lstStyle/>
        <a:p>
          <a:endParaRPr lang="ru-RU" b="1">
            <a:solidFill>
              <a:schemeClr val="tx1"/>
            </a:solidFill>
            <a:latin typeface="Times New Roman" pitchFamily="18" charset="0"/>
            <a:cs typeface="Times New Roman" pitchFamily="18" charset="0"/>
          </a:endParaRPr>
        </a:p>
      </dgm:t>
    </dgm:pt>
    <dgm:pt modelId="{696E7CCC-BA3E-42A7-81FC-6720118514E1}" type="sibTrans" cxnId="{5DF6F02C-BC5D-4E4D-8493-062331D22FEA}">
      <dgm:prSet/>
      <dgm:spPr/>
      <dgm:t>
        <a:bodyPr/>
        <a:lstStyle/>
        <a:p>
          <a:endParaRPr lang="ru-RU" b="1">
            <a:solidFill>
              <a:schemeClr val="tx1"/>
            </a:solidFill>
            <a:latin typeface="Times New Roman" pitchFamily="18" charset="0"/>
            <a:cs typeface="Times New Roman" pitchFamily="18" charset="0"/>
          </a:endParaRPr>
        </a:p>
      </dgm:t>
    </dgm:pt>
    <dgm:pt modelId="{195FCA1D-C7C2-43C3-B6F8-2986F129EC9B}">
      <dgm:prSet phldrT="[Текст]"/>
      <dgm:spPr/>
      <dgm:t>
        <a:bodyPr/>
        <a:lstStyle/>
        <a:p>
          <a:r>
            <a:rPr lang="ru-RU" b="1" dirty="0" smtClean="0">
              <a:solidFill>
                <a:schemeClr val="tx1"/>
              </a:solidFill>
              <a:latin typeface="Times New Roman" pitchFamily="18" charset="0"/>
              <a:cs typeface="Times New Roman" pitchFamily="18" charset="0"/>
            </a:rPr>
            <a:t>1,8 млн.рублей</a:t>
          </a:r>
          <a:endParaRPr lang="ru-RU" b="1" dirty="0">
            <a:solidFill>
              <a:schemeClr val="tx1"/>
            </a:solidFill>
            <a:latin typeface="Times New Roman" pitchFamily="18" charset="0"/>
            <a:cs typeface="Times New Roman" pitchFamily="18" charset="0"/>
          </a:endParaRPr>
        </a:p>
      </dgm:t>
    </dgm:pt>
    <dgm:pt modelId="{0E019D5A-A1BF-420A-ABB6-20F63D1B73AD}" type="parTrans" cxnId="{A4156A3D-DC18-41DE-B41F-6F983FC7FEF9}">
      <dgm:prSet/>
      <dgm:spPr/>
      <dgm:t>
        <a:bodyPr/>
        <a:lstStyle/>
        <a:p>
          <a:endParaRPr lang="ru-RU" b="1">
            <a:solidFill>
              <a:schemeClr val="tx1"/>
            </a:solidFill>
            <a:latin typeface="Times New Roman" pitchFamily="18" charset="0"/>
            <a:cs typeface="Times New Roman" pitchFamily="18" charset="0"/>
          </a:endParaRPr>
        </a:p>
      </dgm:t>
    </dgm:pt>
    <dgm:pt modelId="{4FA88E2B-8CED-4076-87F7-F5A289AC3B02}" type="sibTrans" cxnId="{A4156A3D-DC18-41DE-B41F-6F983FC7FEF9}">
      <dgm:prSet/>
      <dgm:spPr/>
      <dgm:t>
        <a:bodyPr/>
        <a:lstStyle/>
        <a:p>
          <a:endParaRPr lang="ru-RU" b="1">
            <a:solidFill>
              <a:schemeClr val="tx1"/>
            </a:solidFill>
            <a:latin typeface="Times New Roman" pitchFamily="18" charset="0"/>
            <a:cs typeface="Times New Roman" pitchFamily="18" charset="0"/>
          </a:endParaRPr>
        </a:p>
      </dgm:t>
    </dgm:pt>
    <dgm:pt modelId="{97AA7B71-68CF-4126-9A4E-D296EDA5E19A}" type="pres">
      <dgm:prSet presAssocID="{112190C4-8EAD-469C-ABE1-905682519554}" presName="linearFlow" presStyleCnt="0">
        <dgm:presLayoutVars>
          <dgm:dir/>
          <dgm:animLvl val="lvl"/>
          <dgm:resizeHandles val="exact"/>
        </dgm:presLayoutVars>
      </dgm:prSet>
      <dgm:spPr/>
      <dgm:t>
        <a:bodyPr/>
        <a:lstStyle/>
        <a:p>
          <a:endParaRPr lang="ru-RU"/>
        </a:p>
      </dgm:t>
    </dgm:pt>
    <dgm:pt modelId="{C72A39E5-23F5-4239-903F-FF5CCE80F2FB}" type="pres">
      <dgm:prSet presAssocID="{B8B506E8-42D0-4F73-9A9C-DE3CA0B80E7B}" presName="composite" presStyleCnt="0"/>
      <dgm:spPr/>
      <dgm:t>
        <a:bodyPr/>
        <a:lstStyle/>
        <a:p>
          <a:endParaRPr lang="ru-RU"/>
        </a:p>
      </dgm:t>
    </dgm:pt>
    <dgm:pt modelId="{68D9300B-6B4B-4159-9FF9-6F8929B71959}" type="pres">
      <dgm:prSet presAssocID="{B8B506E8-42D0-4F73-9A9C-DE3CA0B80E7B}" presName="parTx" presStyleLbl="node1" presStyleIdx="0" presStyleCnt="3">
        <dgm:presLayoutVars>
          <dgm:chMax val="0"/>
          <dgm:chPref val="0"/>
          <dgm:bulletEnabled val="1"/>
        </dgm:presLayoutVars>
      </dgm:prSet>
      <dgm:spPr/>
      <dgm:t>
        <a:bodyPr/>
        <a:lstStyle/>
        <a:p>
          <a:endParaRPr lang="ru-RU"/>
        </a:p>
      </dgm:t>
    </dgm:pt>
    <dgm:pt modelId="{92D01F57-D8D9-424C-8375-234646DE2C58}" type="pres">
      <dgm:prSet presAssocID="{B8B506E8-42D0-4F73-9A9C-DE3CA0B80E7B}" presName="parSh" presStyleLbl="node1" presStyleIdx="0" presStyleCnt="3"/>
      <dgm:spPr/>
      <dgm:t>
        <a:bodyPr/>
        <a:lstStyle/>
        <a:p>
          <a:endParaRPr lang="ru-RU"/>
        </a:p>
      </dgm:t>
    </dgm:pt>
    <dgm:pt modelId="{CDB87897-61BB-4A9A-9F47-D02AA9D89940}" type="pres">
      <dgm:prSet presAssocID="{B8B506E8-42D0-4F73-9A9C-DE3CA0B80E7B}" presName="desTx" presStyleLbl="fgAcc1" presStyleIdx="0" presStyleCnt="3">
        <dgm:presLayoutVars>
          <dgm:bulletEnabled val="1"/>
        </dgm:presLayoutVars>
      </dgm:prSet>
      <dgm:spPr/>
      <dgm:t>
        <a:bodyPr/>
        <a:lstStyle/>
        <a:p>
          <a:endParaRPr lang="ru-RU"/>
        </a:p>
      </dgm:t>
    </dgm:pt>
    <dgm:pt modelId="{FFE5239B-730D-4ED6-A4C7-8220D9AA4D05}" type="pres">
      <dgm:prSet presAssocID="{961A2430-42FA-4A89-A05C-762F270C391C}" presName="sibTrans" presStyleLbl="sibTrans2D1" presStyleIdx="0" presStyleCnt="2"/>
      <dgm:spPr/>
      <dgm:t>
        <a:bodyPr/>
        <a:lstStyle/>
        <a:p>
          <a:endParaRPr lang="ru-RU"/>
        </a:p>
      </dgm:t>
    </dgm:pt>
    <dgm:pt modelId="{BECBB3E9-4D30-4F24-8DC8-A9A295055A26}" type="pres">
      <dgm:prSet presAssocID="{961A2430-42FA-4A89-A05C-762F270C391C}" presName="connTx" presStyleLbl="sibTrans2D1" presStyleIdx="0" presStyleCnt="2"/>
      <dgm:spPr/>
      <dgm:t>
        <a:bodyPr/>
        <a:lstStyle/>
        <a:p>
          <a:endParaRPr lang="ru-RU"/>
        </a:p>
      </dgm:t>
    </dgm:pt>
    <dgm:pt modelId="{6374B926-534C-4DF7-8C8D-00FA9EF30797}" type="pres">
      <dgm:prSet presAssocID="{EAD8804A-D859-47F5-AAA9-26E480FB6A84}" presName="composite" presStyleCnt="0"/>
      <dgm:spPr/>
      <dgm:t>
        <a:bodyPr/>
        <a:lstStyle/>
        <a:p>
          <a:endParaRPr lang="ru-RU"/>
        </a:p>
      </dgm:t>
    </dgm:pt>
    <dgm:pt modelId="{9B03FBAE-916D-4227-8B18-27294D0DD1C8}" type="pres">
      <dgm:prSet presAssocID="{EAD8804A-D859-47F5-AAA9-26E480FB6A84}" presName="parTx" presStyleLbl="node1" presStyleIdx="0" presStyleCnt="3">
        <dgm:presLayoutVars>
          <dgm:chMax val="0"/>
          <dgm:chPref val="0"/>
          <dgm:bulletEnabled val="1"/>
        </dgm:presLayoutVars>
      </dgm:prSet>
      <dgm:spPr/>
      <dgm:t>
        <a:bodyPr/>
        <a:lstStyle/>
        <a:p>
          <a:endParaRPr lang="ru-RU"/>
        </a:p>
      </dgm:t>
    </dgm:pt>
    <dgm:pt modelId="{9F6AD580-259C-493B-A74E-7F5C857FE5EF}" type="pres">
      <dgm:prSet presAssocID="{EAD8804A-D859-47F5-AAA9-26E480FB6A84}" presName="parSh" presStyleLbl="node1" presStyleIdx="1" presStyleCnt="3"/>
      <dgm:spPr/>
      <dgm:t>
        <a:bodyPr/>
        <a:lstStyle/>
        <a:p>
          <a:endParaRPr lang="ru-RU"/>
        </a:p>
      </dgm:t>
    </dgm:pt>
    <dgm:pt modelId="{7FAB9409-D975-49CA-8577-1ACEEA8E498D}" type="pres">
      <dgm:prSet presAssocID="{EAD8804A-D859-47F5-AAA9-26E480FB6A84}" presName="desTx" presStyleLbl="fgAcc1" presStyleIdx="1" presStyleCnt="3">
        <dgm:presLayoutVars>
          <dgm:bulletEnabled val="1"/>
        </dgm:presLayoutVars>
      </dgm:prSet>
      <dgm:spPr/>
      <dgm:t>
        <a:bodyPr/>
        <a:lstStyle/>
        <a:p>
          <a:endParaRPr lang="ru-RU"/>
        </a:p>
      </dgm:t>
    </dgm:pt>
    <dgm:pt modelId="{75152237-0B25-4112-A7C3-20502F974846}" type="pres">
      <dgm:prSet presAssocID="{7792DEDF-380E-4AD9-8FA6-D07921C802BC}" presName="sibTrans" presStyleLbl="sibTrans2D1" presStyleIdx="1" presStyleCnt="2"/>
      <dgm:spPr/>
      <dgm:t>
        <a:bodyPr/>
        <a:lstStyle/>
        <a:p>
          <a:endParaRPr lang="ru-RU"/>
        </a:p>
      </dgm:t>
    </dgm:pt>
    <dgm:pt modelId="{57C71A26-0267-44F9-9521-0D1BA506CC4E}" type="pres">
      <dgm:prSet presAssocID="{7792DEDF-380E-4AD9-8FA6-D07921C802BC}" presName="connTx" presStyleLbl="sibTrans2D1" presStyleIdx="1" presStyleCnt="2"/>
      <dgm:spPr/>
      <dgm:t>
        <a:bodyPr/>
        <a:lstStyle/>
        <a:p>
          <a:endParaRPr lang="ru-RU"/>
        </a:p>
      </dgm:t>
    </dgm:pt>
    <dgm:pt modelId="{B21F5CA8-ED9C-4B5E-AB62-D57F18CFACBF}" type="pres">
      <dgm:prSet presAssocID="{D9D0DCC3-5624-4D39-86BE-045F853B25BD}" presName="composite" presStyleCnt="0"/>
      <dgm:spPr/>
      <dgm:t>
        <a:bodyPr/>
        <a:lstStyle/>
        <a:p>
          <a:endParaRPr lang="ru-RU"/>
        </a:p>
      </dgm:t>
    </dgm:pt>
    <dgm:pt modelId="{32CC978C-D55A-40D0-88EC-A8142EAF685D}" type="pres">
      <dgm:prSet presAssocID="{D9D0DCC3-5624-4D39-86BE-045F853B25BD}" presName="parTx" presStyleLbl="node1" presStyleIdx="1" presStyleCnt="3">
        <dgm:presLayoutVars>
          <dgm:chMax val="0"/>
          <dgm:chPref val="0"/>
          <dgm:bulletEnabled val="1"/>
        </dgm:presLayoutVars>
      </dgm:prSet>
      <dgm:spPr/>
      <dgm:t>
        <a:bodyPr/>
        <a:lstStyle/>
        <a:p>
          <a:endParaRPr lang="ru-RU"/>
        </a:p>
      </dgm:t>
    </dgm:pt>
    <dgm:pt modelId="{19EA85C9-D3D5-4CC2-8FCF-8F0A6C4335AD}" type="pres">
      <dgm:prSet presAssocID="{D9D0DCC3-5624-4D39-86BE-045F853B25BD}" presName="parSh" presStyleLbl="node1" presStyleIdx="2" presStyleCnt="3"/>
      <dgm:spPr/>
      <dgm:t>
        <a:bodyPr/>
        <a:lstStyle/>
        <a:p>
          <a:endParaRPr lang="ru-RU"/>
        </a:p>
      </dgm:t>
    </dgm:pt>
    <dgm:pt modelId="{046CC4C6-496F-4143-B77B-C3F88D7F393A}" type="pres">
      <dgm:prSet presAssocID="{D9D0DCC3-5624-4D39-86BE-045F853B25BD}" presName="desTx" presStyleLbl="fgAcc1" presStyleIdx="2" presStyleCnt="3">
        <dgm:presLayoutVars>
          <dgm:bulletEnabled val="1"/>
        </dgm:presLayoutVars>
      </dgm:prSet>
      <dgm:spPr/>
      <dgm:t>
        <a:bodyPr/>
        <a:lstStyle/>
        <a:p>
          <a:endParaRPr lang="ru-RU"/>
        </a:p>
      </dgm:t>
    </dgm:pt>
  </dgm:ptLst>
  <dgm:cxnLst>
    <dgm:cxn modelId="{8682BFFC-73AF-4E06-B525-2211725FB074}" type="presOf" srcId="{8FCDDBA8-17CE-4D3A-8AD6-575501D92280}" destId="{7FAB9409-D975-49CA-8577-1ACEEA8E498D}" srcOrd="0" destOrd="0" presId="urn:microsoft.com/office/officeart/2005/8/layout/process3"/>
    <dgm:cxn modelId="{0FE8CB27-B99F-4AD2-B24B-7882BA953FC9}" type="presOf" srcId="{B8B506E8-42D0-4F73-9A9C-DE3CA0B80E7B}" destId="{68D9300B-6B4B-4159-9FF9-6F8929B71959}" srcOrd="0" destOrd="0" presId="urn:microsoft.com/office/officeart/2005/8/layout/process3"/>
    <dgm:cxn modelId="{CE8D6B9C-15D1-4BB0-B1BD-7A8C4E75C1AA}" type="presOf" srcId="{7792DEDF-380E-4AD9-8FA6-D07921C802BC}" destId="{57C71A26-0267-44F9-9521-0D1BA506CC4E}" srcOrd="1" destOrd="0" presId="urn:microsoft.com/office/officeart/2005/8/layout/process3"/>
    <dgm:cxn modelId="{868518C1-286F-4E92-8769-B2044736D7B7}" srcId="{B8B506E8-42D0-4F73-9A9C-DE3CA0B80E7B}" destId="{EBC60F14-4CC9-468C-BE89-D41F6962F730}" srcOrd="0" destOrd="0" parTransId="{D00CD173-FFC8-4F82-AA20-A61BA3CF912B}" sibTransId="{FA0D7E2F-3764-427D-960C-E0FFD67DB996}"/>
    <dgm:cxn modelId="{F1A979E3-4B18-4ECA-A027-8CEC36C04972}" srcId="{112190C4-8EAD-469C-ABE1-905682519554}" destId="{B8B506E8-42D0-4F73-9A9C-DE3CA0B80E7B}" srcOrd="0" destOrd="0" parTransId="{C2675312-3796-470E-96E2-4389220854DD}" sibTransId="{961A2430-42FA-4A89-A05C-762F270C391C}"/>
    <dgm:cxn modelId="{362901A7-4FD0-4CFC-B583-2FE4536F5D1A}" type="presOf" srcId="{B8B506E8-42D0-4F73-9A9C-DE3CA0B80E7B}" destId="{92D01F57-D8D9-424C-8375-234646DE2C58}" srcOrd="1" destOrd="0" presId="urn:microsoft.com/office/officeart/2005/8/layout/process3"/>
    <dgm:cxn modelId="{6C0D888C-1A98-47BA-8E1E-8E08429F58BB}" type="presOf" srcId="{961A2430-42FA-4A89-A05C-762F270C391C}" destId="{BECBB3E9-4D30-4F24-8DC8-A9A295055A26}" srcOrd="1" destOrd="0" presId="urn:microsoft.com/office/officeart/2005/8/layout/process3"/>
    <dgm:cxn modelId="{92875E87-66EF-4AE9-A281-42E044837132}" type="presOf" srcId="{EAD8804A-D859-47F5-AAA9-26E480FB6A84}" destId="{9F6AD580-259C-493B-A74E-7F5C857FE5EF}" srcOrd="1" destOrd="0" presId="urn:microsoft.com/office/officeart/2005/8/layout/process3"/>
    <dgm:cxn modelId="{A4156A3D-DC18-41DE-B41F-6F983FC7FEF9}" srcId="{D9D0DCC3-5624-4D39-86BE-045F853B25BD}" destId="{195FCA1D-C7C2-43C3-B6F8-2986F129EC9B}" srcOrd="0" destOrd="0" parTransId="{0E019D5A-A1BF-420A-ABB6-20F63D1B73AD}" sibTransId="{4FA88E2B-8CED-4076-87F7-F5A289AC3B02}"/>
    <dgm:cxn modelId="{B1ADACE5-C5B1-4227-B54E-0A6B3905508E}" type="presOf" srcId="{EAD8804A-D859-47F5-AAA9-26E480FB6A84}" destId="{9B03FBAE-916D-4227-8B18-27294D0DD1C8}" srcOrd="0" destOrd="0" presId="urn:microsoft.com/office/officeart/2005/8/layout/process3"/>
    <dgm:cxn modelId="{029F45D3-A614-45C6-AD4F-0C2A5AF904DA}" srcId="{112190C4-8EAD-469C-ABE1-905682519554}" destId="{EAD8804A-D859-47F5-AAA9-26E480FB6A84}" srcOrd="1" destOrd="0" parTransId="{B53B5EE0-6D23-4EE4-8C4C-FC34345117E7}" sibTransId="{7792DEDF-380E-4AD9-8FA6-D07921C802BC}"/>
    <dgm:cxn modelId="{90EE655D-2358-4B98-B6E7-F478286C3268}" type="presOf" srcId="{D9D0DCC3-5624-4D39-86BE-045F853B25BD}" destId="{32CC978C-D55A-40D0-88EC-A8142EAF685D}" srcOrd="0" destOrd="0" presId="urn:microsoft.com/office/officeart/2005/8/layout/process3"/>
    <dgm:cxn modelId="{F88EBF50-F571-4FA6-A144-03B3DE5864EE}" type="presOf" srcId="{7792DEDF-380E-4AD9-8FA6-D07921C802BC}" destId="{75152237-0B25-4112-A7C3-20502F974846}" srcOrd="0" destOrd="0" presId="urn:microsoft.com/office/officeart/2005/8/layout/process3"/>
    <dgm:cxn modelId="{8563C067-E9B8-4175-A87A-1021C5609FEC}" srcId="{EAD8804A-D859-47F5-AAA9-26E480FB6A84}" destId="{8FCDDBA8-17CE-4D3A-8AD6-575501D92280}" srcOrd="0" destOrd="0" parTransId="{A72A12BF-0AF8-4AA6-AB65-A581215BF13B}" sibTransId="{864BB468-CB99-42DF-8165-101C083A953D}"/>
    <dgm:cxn modelId="{9A0E43D6-A855-43B1-B72B-9D655702234E}" type="presOf" srcId="{961A2430-42FA-4A89-A05C-762F270C391C}" destId="{FFE5239B-730D-4ED6-A4C7-8220D9AA4D05}" srcOrd="0" destOrd="0" presId="urn:microsoft.com/office/officeart/2005/8/layout/process3"/>
    <dgm:cxn modelId="{73AF947D-3938-41A1-AACE-AF08FA3301D8}" type="presOf" srcId="{EBC60F14-4CC9-468C-BE89-D41F6962F730}" destId="{CDB87897-61BB-4A9A-9F47-D02AA9D89940}" srcOrd="0" destOrd="0" presId="urn:microsoft.com/office/officeart/2005/8/layout/process3"/>
    <dgm:cxn modelId="{953F297D-6C92-41EB-A5E8-4CC1C5863C06}" type="presOf" srcId="{D9D0DCC3-5624-4D39-86BE-045F853B25BD}" destId="{19EA85C9-D3D5-4CC2-8FCF-8F0A6C4335AD}" srcOrd="1" destOrd="0" presId="urn:microsoft.com/office/officeart/2005/8/layout/process3"/>
    <dgm:cxn modelId="{64A7F47D-4072-4329-8774-7B906946485B}" type="presOf" srcId="{195FCA1D-C7C2-43C3-B6F8-2986F129EC9B}" destId="{046CC4C6-496F-4143-B77B-C3F88D7F393A}" srcOrd="0" destOrd="0" presId="urn:microsoft.com/office/officeart/2005/8/layout/process3"/>
    <dgm:cxn modelId="{5DF6F02C-BC5D-4E4D-8493-062331D22FEA}" srcId="{112190C4-8EAD-469C-ABE1-905682519554}" destId="{D9D0DCC3-5624-4D39-86BE-045F853B25BD}" srcOrd="2" destOrd="0" parTransId="{02D285EC-D371-4C47-934E-9132FA6ED0B8}" sibTransId="{696E7CCC-BA3E-42A7-81FC-6720118514E1}"/>
    <dgm:cxn modelId="{5F0EDC2A-6A00-4F1C-84D1-5F2F0A8B5A5B}" type="presOf" srcId="{112190C4-8EAD-469C-ABE1-905682519554}" destId="{97AA7B71-68CF-4126-9A4E-D296EDA5E19A}" srcOrd="0" destOrd="0" presId="urn:microsoft.com/office/officeart/2005/8/layout/process3"/>
    <dgm:cxn modelId="{DC54E94D-1EE1-4FC9-B6FD-2801A4CD9232}" type="presParOf" srcId="{97AA7B71-68CF-4126-9A4E-D296EDA5E19A}" destId="{C72A39E5-23F5-4239-903F-FF5CCE80F2FB}" srcOrd="0" destOrd="0" presId="urn:microsoft.com/office/officeart/2005/8/layout/process3"/>
    <dgm:cxn modelId="{7DEAD5B4-FDEA-4ED4-A751-1F01E706B00F}" type="presParOf" srcId="{C72A39E5-23F5-4239-903F-FF5CCE80F2FB}" destId="{68D9300B-6B4B-4159-9FF9-6F8929B71959}" srcOrd="0" destOrd="0" presId="urn:microsoft.com/office/officeart/2005/8/layout/process3"/>
    <dgm:cxn modelId="{3F05DC3D-88DD-4A37-89B9-3F1325D02437}" type="presParOf" srcId="{C72A39E5-23F5-4239-903F-FF5CCE80F2FB}" destId="{92D01F57-D8D9-424C-8375-234646DE2C58}" srcOrd="1" destOrd="0" presId="urn:microsoft.com/office/officeart/2005/8/layout/process3"/>
    <dgm:cxn modelId="{05F3D8E8-5294-44A9-8B73-3CE2FD840ABC}" type="presParOf" srcId="{C72A39E5-23F5-4239-903F-FF5CCE80F2FB}" destId="{CDB87897-61BB-4A9A-9F47-D02AA9D89940}" srcOrd="2" destOrd="0" presId="urn:microsoft.com/office/officeart/2005/8/layout/process3"/>
    <dgm:cxn modelId="{DD12366F-1053-4BCA-B614-2CBD62C40741}" type="presParOf" srcId="{97AA7B71-68CF-4126-9A4E-D296EDA5E19A}" destId="{FFE5239B-730D-4ED6-A4C7-8220D9AA4D05}" srcOrd="1" destOrd="0" presId="urn:microsoft.com/office/officeart/2005/8/layout/process3"/>
    <dgm:cxn modelId="{81CFC04F-FB9A-4C6A-9620-E5AC0A533F0F}" type="presParOf" srcId="{FFE5239B-730D-4ED6-A4C7-8220D9AA4D05}" destId="{BECBB3E9-4D30-4F24-8DC8-A9A295055A26}" srcOrd="0" destOrd="0" presId="urn:microsoft.com/office/officeart/2005/8/layout/process3"/>
    <dgm:cxn modelId="{DB9DBCF0-63E0-4E23-B260-F53187FF85CB}" type="presParOf" srcId="{97AA7B71-68CF-4126-9A4E-D296EDA5E19A}" destId="{6374B926-534C-4DF7-8C8D-00FA9EF30797}" srcOrd="2" destOrd="0" presId="urn:microsoft.com/office/officeart/2005/8/layout/process3"/>
    <dgm:cxn modelId="{3B2135D0-7134-4D7D-B37F-E548EE039E34}" type="presParOf" srcId="{6374B926-534C-4DF7-8C8D-00FA9EF30797}" destId="{9B03FBAE-916D-4227-8B18-27294D0DD1C8}" srcOrd="0" destOrd="0" presId="urn:microsoft.com/office/officeart/2005/8/layout/process3"/>
    <dgm:cxn modelId="{53CE2151-B248-429F-BC0C-0FE42611962F}" type="presParOf" srcId="{6374B926-534C-4DF7-8C8D-00FA9EF30797}" destId="{9F6AD580-259C-493B-A74E-7F5C857FE5EF}" srcOrd="1" destOrd="0" presId="urn:microsoft.com/office/officeart/2005/8/layout/process3"/>
    <dgm:cxn modelId="{EB9721A3-95F5-432D-9C8D-2528ADD80F0A}" type="presParOf" srcId="{6374B926-534C-4DF7-8C8D-00FA9EF30797}" destId="{7FAB9409-D975-49CA-8577-1ACEEA8E498D}" srcOrd="2" destOrd="0" presId="urn:microsoft.com/office/officeart/2005/8/layout/process3"/>
    <dgm:cxn modelId="{4A16C365-ED47-461F-A5BC-ABD17AB87F65}" type="presParOf" srcId="{97AA7B71-68CF-4126-9A4E-D296EDA5E19A}" destId="{75152237-0B25-4112-A7C3-20502F974846}" srcOrd="3" destOrd="0" presId="urn:microsoft.com/office/officeart/2005/8/layout/process3"/>
    <dgm:cxn modelId="{7875D824-9A8B-45EA-ACAD-E62146263FEF}" type="presParOf" srcId="{75152237-0B25-4112-A7C3-20502F974846}" destId="{57C71A26-0267-44F9-9521-0D1BA506CC4E}" srcOrd="0" destOrd="0" presId="urn:microsoft.com/office/officeart/2005/8/layout/process3"/>
    <dgm:cxn modelId="{BC7F2AEF-E4DA-492B-BA10-4511E006FC01}" type="presParOf" srcId="{97AA7B71-68CF-4126-9A4E-D296EDA5E19A}" destId="{B21F5CA8-ED9C-4B5E-AB62-D57F18CFACBF}" srcOrd="4" destOrd="0" presId="urn:microsoft.com/office/officeart/2005/8/layout/process3"/>
    <dgm:cxn modelId="{17BBCDA2-B5BC-4B5F-84B3-5F51A35FF634}" type="presParOf" srcId="{B21F5CA8-ED9C-4B5E-AB62-D57F18CFACBF}" destId="{32CC978C-D55A-40D0-88EC-A8142EAF685D}" srcOrd="0" destOrd="0" presId="urn:microsoft.com/office/officeart/2005/8/layout/process3"/>
    <dgm:cxn modelId="{498B2397-6657-4E3B-89BE-D02FBAC709E7}" type="presParOf" srcId="{B21F5CA8-ED9C-4B5E-AB62-D57F18CFACBF}" destId="{19EA85C9-D3D5-4CC2-8FCF-8F0A6C4335AD}" srcOrd="1" destOrd="0" presId="urn:microsoft.com/office/officeart/2005/8/layout/process3"/>
    <dgm:cxn modelId="{AC297D60-9457-402F-9FCB-BB720F7DBC3F}" type="presParOf" srcId="{B21F5CA8-ED9C-4B5E-AB62-D57F18CFACBF}" destId="{046CC4C6-496F-4143-B77B-C3F88D7F393A}" srcOrd="2" destOrd="0" presId="urn:microsoft.com/office/officeart/2005/8/layout/process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112190C4-8EAD-469C-ABE1-905682519554}" type="doc">
      <dgm:prSet loTypeId="urn:microsoft.com/office/officeart/2005/8/layout/process3" loCatId="process" qsTypeId="urn:microsoft.com/office/officeart/2005/8/quickstyle/3d1" qsCatId="3D" csTypeId="urn:microsoft.com/office/officeart/2005/8/colors/colorful3" csCatId="colorful" phldr="1"/>
      <dgm:spPr/>
      <dgm:t>
        <a:bodyPr/>
        <a:lstStyle/>
        <a:p>
          <a:endParaRPr lang="ru-RU"/>
        </a:p>
      </dgm:t>
    </dgm:pt>
    <dgm:pt modelId="{B8B506E8-42D0-4F73-9A9C-DE3CA0B80E7B}">
      <dgm:prSet phldrT="[Текст]" custT="1"/>
      <dgm:spPr/>
      <dgm:t>
        <a:bodyPr/>
        <a:lstStyle/>
        <a:p>
          <a:r>
            <a:rPr lang="ru-RU" sz="1200" b="1" dirty="0" smtClean="0">
              <a:solidFill>
                <a:schemeClr val="tx1"/>
              </a:solidFill>
              <a:latin typeface="Times New Roman" pitchFamily="18" charset="0"/>
              <a:cs typeface="Times New Roman" pitchFamily="18" charset="0"/>
            </a:rPr>
            <a:t>2019</a:t>
          </a:r>
        </a:p>
      </dgm:t>
    </dgm:pt>
    <dgm:pt modelId="{C2675312-3796-470E-96E2-4389220854DD}" type="parTrans" cxnId="{F1A979E3-4B18-4ECA-A027-8CEC36C04972}">
      <dgm:prSet/>
      <dgm:spPr/>
      <dgm:t>
        <a:bodyPr/>
        <a:lstStyle/>
        <a:p>
          <a:endParaRPr lang="ru-RU" sz="1200" b="1">
            <a:solidFill>
              <a:schemeClr val="tx1"/>
            </a:solidFill>
            <a:latin typeface="Times New Roman" pitchFamily="18" charset="0"/>
            <a:cs typeface="Times New Roman" pitchFamily="18" charset="0"/>
          </a:endParaRPr>
        </a:p>
      </dgm:t>
    </dgm:pt>
    <dgm:pt modelId="{961A2430-42FA-4A89-A05C-762F270C391C}" type="sibTrans" cxnId="{F1A979E3-4B18-4ECA-A027-8CEC36C04972}">
      <dgm:prSet custT="1"/>
      <dgm:spPr/>
      <dgm:t>
        <a:bodyPr/>
        <a:lstStyle/>
        <a:p>
          <a:endParaRPr lang="ru-RU" sz="1200" b="1">
            <a:solidFill>
              <a:schemeClr val="tx1"/>
            </a:solidFill>
            <a:latin typeface="Times New Roman" pitchFamily="18" charset="0"/>
            <a:cs typeface="Times New Roman" pitchFamily="18" charset="0"/>
          </a:endParaRPr>
        </a:p>
      </dgm:t>
    </dgm:pt>
    <dgm:pt modelId="{EBC60F14-4CC9-468C-BE89-D41F6962F730}">
      <dgm:prSet phldrT="[Текст]" custT="1"/>
      <dgm:spPr/>
      <dgm:t>
        <a:bodyPr/>
        <a:lstStyle/>
        <a:p>
          <a:r>
            <a:rPr lang="ru-RU" sz="1200" b="1" i="0" u="none" dirty="0" smtClean="0">
              <a:solidFill>
                <a:schemeClr val="tx1"/>
              </a:solidFill>
              <a:latin typeface="Times New Roman" pitchFamily="18" charset="0"/>
              <a:cs typeface="Times New Roman" pitchFamily="18" charset="0"/>
            </a:rPr>
            <a:t>80,4 млн.рублей</a:t>
          </a:r>
          <a:endParaRPr lang="ru-RU" sz="1200" b="1" dirty="0">
            <a:solidFill>
              <a:schemeClr val="tx1"/>
            </a:solidFill>
            <a:latin typeface="Times New Roman" pitchFamily="18" charset="0"/>
            <a:cs typeface="Times New Roman" pitchFamily="18" charset="0"/>
          </a:endParaRPr>
        </a:p>
      </dgm:t>
    </dgm:pt>
    <dgm:pt modelId="{D00CD173-FFC8-4F82-AA20-A61BA3CF912B}" type="parTrans" cxnId="{868518C1-286F-4E92-8769-B2044736D7B7}">
      <dgm:prSet/>
      <dgm:spPr/>
      <dgm:t>
        <a:bodyPr/>
        <a:lstStyle/>
        <a:p>
          <a:endParaRPr lang="ru-RU" sz="1200" b="1">
            <a:solidFill>
              <a:schemeClr val="tx1"/>
            </a:solidFill>
            <a:latin typeface="Times New Roman" pitchFamily="18" charset="0"/>
            <a:cs typeface="Times New Roman" pitchFamily="18" charset="0"/>
          </a:endParaRPr>
        </a:p>
      </dgm:t>
    </dgm:pt>
    <dgm:pt modelId="{FA0D7E2F-3764-427D-960C-E0FFD67DB996}" type="sibTrans" cxnId="{868518C1-286F-4E92-8769-B2044736D7B7}">
      <dgm:prSet/>
      <dgm:spPr/>
      <dgm:t>
        <a:bodyPr/>
        <a:lstStyle/>
        <a:p>
          <a:endParaRPr lang="ru-RU" sz="1200" b="1">
            <a:solidFill>
              <a:schemeClr val="tx1"/>
            </a:solidFill>
            <a:latin typeface="Times New Roman" pitchFamily="18" charset="0"/>
            <a:cs typeface="Times New Roman" pitchFamily="18" charset="0"/>
          </a:endParaRPr>
        </a:p>
      </dgm:t>
    </dgm:pt>
    <dgm:pt modelId="{EAD8804A-D859-47F5-AAA9-26E480FB6A84}">
      <dgm:prSet phldrT="[Текст]" custT="1"/>
      <dgm:spPr/>
      <dgm:t>
        <a:bodyPr/>
        <a:lstStyle/>
        <a:p>
          <a:r>
            <a:rPr lang="ru-RU" sz="1200" b="1" dirty="0" smtClean="0">
              <a:solidFill>
                <a:schemeClr val="tx1"/>
              </a:solidFill>
              <a:latin typeface="Times New Roman" pitchFamily="18" charset="0"/>
              <a:cs typeface="Times New Roman" pitchFamily="18" charset="0"/>
            </a:rPr>
            <a:t>2020</a:t>
          </a:r>
          <a:endParaRPr lang="ru-RU" sz="1200" b="1" dirty="0">
            <a:solidFill>
              <a:schemeClr val="tx1"/>
            </a:solidFill>
            <a:latin typeface="Times New Roman" pitchFamily="18" charset="0"/>
            <a:cs typeface="Times New Roman" pitchFamily="18" charset="0"/>
          </a:endParaRPr>
        </a:p>
      </dgm:t>
    </dgm:pt>
    <dgm:pt modelId="{B53B5EE0-6D23-4EE4-8C4C-FC34345117E7}" type="parTrans" cxnId="{029F45D3-A614-45C6-AD4F-0C2A5AF904DA}">
      <dgm:prSet/>
      <dgm:spPr/>
      <dgm:t>
        <a:bodyPr/>
        <a:lstStyle/>
        <a:p>
          <a:endParaRPr lang="ru-RU" sz="1200" b="1">
            <a:solidFill>
              <a:schemeClr val="tx1"/>
            </a:solidFill>
            <a:latin typeface="Times New Roman" pitchFamily="18" charset="0"/>
            <a:cs typeface="Times New Roman" pitchFamily="18" charset="0"/>
          </a:endParaRPr>
        </a:p>
      </dgm:t>
    </dgm:pt>
    <dgm:pt modelId="{7792DEDF-380E-4AD9-8FA6-D07921C802BC}" type="sibTrans" cxnId="{029F45D3-A614-45C6-AD4F-0C2A5AF904DA}">
      <dgm:prSet custT="1"/>
      <dgm:spPr/>
      <dgm:t>
        <a:bodyPr/>
        <a:lstStyle/>
        <a:p>
          <a:endParaRPr lang="ru-RU" sz="1200" b="1">
            <a:solidFill>
              <a:schemeClr val="tx1"/>
            </a:solidFill>
            <a:latin typeface="Times New Roman" pitchFamily="18" charset="0"/>
            <a:cs typeface="Times New Roman" pitchFamily="18" charset="0"/>
          </a:endParaRPr>
        </a:p>
      </dgm:t>
    </dgm:pt>
    <dgm:pt modelId="{8FCDDBA8-17CE-4D3A-8AD6-575501D92280}">
      <dgm:prSet phldrT="[Текст]" custT="1"/>
      <dgm:spPr/>
      <dgm:t>
        <a:bodyPr/>
        <a:lstStyle/>
        <a:p>
          <a:r>
            <a:rPr lang="ru-RU" sz="1200" b="1" dirty="0" smtClean="0">
              <a:solidFill>
                <a:schemeClr val="tx1"/>
              </a:solidFill>
              <a:latin typeface="Times New Roman" pitchFamily="18" charset="0"/>
              <a:cs typeface="Times New Roman" pitchFamily="18" charset="0"/>
            </a:rPr>
            <a:t>30,3 млн.рублей</a:t>
          </a:r>
          <a:endParaRPr lang="ru-RU" sz="1200" b="1" dirty="0">
            <a:solidFill>
              <a:schemeClr val="tx1"/>
            </a:solidFill>
            <a:latin typeface="Times New Roman" pitchFamily="18" charset="0"/>
            <a:cs typeface="Times New Roman" pitchFamily="18" charset="0"/>
          </a:endParaRPr>
        </a:p>
      </dgm:t>
    </dgm:pt>
    <dgm:pt modelId="{A72A12BF-0AF8-4AA6-AB65-A581215BF13B}" type="parTrans" cxnId="{8563C067-E9B8-4175-A87A-1021C5609FEC}">
      <dgm:prSet/>
      <dgm:spPr/>
      <dgm:t>
        <a:bodyPr/>
        <a:lstStyle/>
        <a:p>
          <a:endParaRPr lang="ru-RU" sz="1200" b="1">
            <a:solidFill>
              <a:schemeClr val="tx1"/>
            </a:solidFill>
            <a:latin typeface="Times New Roman" pitchFamily="18" charset="0"/>
            <a:cs typeface="Times New Roman" pitchFamily="18" charset="0"/>
          </a:endParaRPr>
        </a:p>
      </dgm:t>
    </dgm:pt>
    <dgm:pt modelId="{864BB468-CB99-42DF-8165-101C083A953D}" type="sibTrans" cxnId="{8563C067-E9B8-4175-A87A-1021C5609FEC}">
      <dgm:prSet/>
      <dgm:spPr/>
      <dgm:t>
        <a:bodyPr/>
        <a:lstStyle/>
        <a:p>
          <a:endParaRPr lang="ru-RU" sz="1200" b="1">
            <a:solidFill>
              <a:schemeClr val="tx1"/>
            </a:solidFill>
            <a:latin typeface="Times New Roman" pitchFamily="18" charset="0"/>
            <a:cs typeface="Times New Roman" pitchFamily="18" charset="0"/>
          </a:endParaRPr>
        </a:p>
      </dgm:t>
    </dgm:pt>
    <dgm:pt modelId="{D9D0DCC3-5624-4D39-86BE-045F853B25BD}">
      <dgm:prSet phldrT="[Текст]" custT="1"/>
      <dgm:spPr/>
      <dgm:t>
        <a:bodyPr/>
        <a:lstStyle/>
        <a:p>
          <a:r>
            <a:rPr lang="ru-RU" sz="1200" b="1" dirty="0" smtClean="0">
              <a:solidFill>
                <a:schemeClr val="tx1"/>
              </a:solidFill>
              <a:latin typeface="Times New Roman" pitchFamily="18" charset="0"/>
              <a:cs typeface="Times New Roman" pitchFamily="18" charset="0"/>
            </a:rPr>
            <a:t>2021</a:t>
          </a:r>
          <a:endParaRPr lang="ru-RU" sz="1200" b="1" dirty="0">
            <a:solidFill>
              <a:schemeClr val="tx1"/>
            </a:solidFill>
            <a:latin typeface="Times New Roman" pitchFamily="18" charset="0"/>
            <a:cs typeface="Times New Roman" pitchFamily="18" charset="0"/>
          </a:endParaRPr>
        </a:p>
      </dgm:t>
    </dgm:pt>
    <dgm:pt modelId="{02D285EC-D371-4C47-934E-9132FA6ED0B8}" type="parTrans" cxnId="{5DF6F02C-BC5D-4E4D-8493-062331D22FEA}">
      <dgm:prSet/>
      <dgm:spPr/>
      <dgm:t>
        <a:bodyPr/>
        <a:lstStyle/>
        <a:p>
          <a:endParaRPr lang="ru-RU" sz="1200" b="1">
            <a:solidFill>
              <a:schemeClr val="tx1"/>
            </a:solidFill>
            <a:latin typeface="Times New Roman" pitchFamily="18" charset="0"/>
            <a:cs typeface="Times New Roman" pitchFamily="18" charset="0"/>
          </a:endParaRPr>
        </a:p>
      </dgm:t>
    </dgm:pt>
    <dgm:pt modelId="{696E7CCC-BA3E-42A7-81FC-6720118514E1}" type="sibTrans" cxnId="{5DF6F02C-BC5D-4E4D-8493-062331D22FEA}">
      <dgm:prSet/>
      <dgm:spPr/>
      <dgm:t>
        <a:bodyPr/>
        <a:lstStyle/>
        <a:p>
          <a:endParaRPr lang="ru-RU" sz="1200" b="1">
            <a:solidFill>
              <a:schemeClr val="tx1"/>
            </a:solidFill>
            <a:latin typeface="Times New Roman" pitchFamily="18" charset="0"/>
            <a:cs typeface="Times New Roman" pitchFamily="18" charset="0"/>
          </a:endParaRPr>
        </a:p>
      </dgm:t>
    </dgm:pt>
    <dgm:pt modelId="{195FCA1D-C7C2-43C3-B6F8-2986F129EC9B}">
      <dgm:prSet phldrT="[Текст]" custT="1"/>
      <dgm:spPr/>
      <dgm:t>
        <a:bodyPr/>
        <a:lstStyle/>
        <a:p>
          <a:r>
            <a:rPr lang="ru-RU" sz="1200" b="1" dirty="0" smtClean="0">
              <a:solidFill>
                <a:schemeClr val="tx1"/>
              </a:solidFill>
              <a:latin typeface="Times New Roman" pitchFamily="18" charset="0"/>
              <a:cs typeface="Times New Roman" pitchFamily="18" charset="0"/>
            </a:rPr>
            <a:t>36,0 млн.рублей</a:t>
          </a:r>
          <a:endParaRPr lang="ru-RU" sz="1200" b="1" dirty="0">
            <a:solidFill>
              <a:schemeClr val="tx1"/>
            </a:solidFill>
            <a:latin typeface="Times New Roman" pitchFamily="18" charset="0"/>
            <a:cs typeface="Times New Roman" pitchFamily="18" charset="0"/>
          </a:endParaRPr>
        </a:p>
      </dgm:t>
    </dgm:pt>
    <dgm:pt modelId="{0E019D5A-A1BF-420A-ABB6-20F63D1B73AD}" type="parTrans" cxnId="{A4156A3D-DC18-41DE-B41F-6F983FC7FEF9}">
      <dgm:prSet/>
      <dgm:spPr/>
      <dgm:t>
        <a:bodyPr/>
        <a:lstStyle/>
        <a:p>
          <a:endParaRPr lang="ru-RU" sz="1200" b="1">
            <a:solidFill>
              <a:schemeClr val="tx1"/>
            </a:solidFill>
            <a:latin typeface="Times New Roman" pitchFamily="18" charset="0"/>
            <a:cs typeface="Times New Roman" pitchFamily="18" charset="0"/>
          </a:endParaRPr>
        </a:p>
      </dgm:t>
    </dgm:pt>
    <dgm:pt modelId="{4FA88E2B-8CED-4076-87F7-F5A289AC3B02}" type="sibTrans" cxnId="{A4156A3D-DC18-41DE-B41F-6F983FC7FEF9}">
      <dgm:prSet/>
      <dgm:spPr/>
      <dgm:t>
        <a:bodyPr/>
        <a:lstStyle/>
        <a:p>
          <a:endParaRPr lang="ru-RU" sz="1200" b="1">
            <a:solidFill>
              <a:schemeClr val="tx1"/>
            </a:solidFill>
            <a:latin typeface="Times New Roman" pitchFamily="18" charset="0"/>
            <a:cs typeface="Times New Roman" pitchFamily="18" charset="0"/>
          </a:endParaRPr>
        </a:p>
      </dgm:t>
    </dgm:pt>
    <dgm:pt modelId="{97AA7B71-68CF-4126-9A4E-D296EDA5E19A}" type="pres">
      <dgm:prSet presAssocID="{112190C4-8EAD-469C-ABE1-905682519554}" presName="linearFlow" presStyleCnt="0">
        <dgm:presLayoutVars>
          <dgm:dir/>
          <dgm:animLvl val="lvl"/>
          <dgm:resizeHandles val="exact"/>
        </dgm:presLayoutVars>
      </dgm:prSet>
      <dgm:spPr/>
      <dgm:t>
        <a:bodyPr/>
        <a:lstStyle/>
        <a:p>
          <a:endParaRPr lang="ru-RU"/>
        </a:p>
      </dgm:t>
    </dgm:pt>
    <dgm:pt modelId="{C72A39E5-23F5-4239-903F-FF5CCE80F2FB}" type="pres">
      <dgm:prSet presAssocID="{B8B506E8-42D0-4F73-9A9C-DE3CA0B80E7B}" presName="composite" presStyleCnt="0"/>
      <dgm:spPr/>
      <dgm:t>
        <a:bodyPr/>
        <a:lstStyle/>
        <a:p>
          <a:endParaRPr lang="ru-RU"/>
        </a:p>
      </dgm:t>
    </dgm:pt>
    <dgm:pt modelId="{68D9300B-6B4B-4159-9FF9-6F8929B71959}" type="pres">
      <dgm:prSet presAssocID="{B8B506E8-42D0-4F73-9A9C-DE3CA0B80E7B}" presName="parTx" presStyleLbl="node1" presStyleIdx="0" presStyleCnt="3">
        <dgm:presLayoutVars>
          <dgm:chMax val="0"/>
          <dgm:chPref val="0"/>
          <dgm:bulletEnabled val="1"/>
        </dgm:presLayoutVars>
      </dgm:prSet>
      <dgm:spPr/>
      <dgm:t>
        <a:bodyPr/>
        <a:lstStyle/>
        <a:p>
          <a:endParaRPr lang="ru-RU"/>
        </a:p>
      </dgm:t>
    </dgm:pt>
    <dgm:pt modelId="{92D01F57-D8D9-424C-8375-234646DE2C58}" type="pres">
      <dgm:prSet presAssocID="{B8B506E8-42D0-4F73-9A9C-DE3CA0B80E7B}" presName="parSh" presStyleLbl="node1" presStyleIdx="0" presStyleCnt="3"/>
      <dgm:spPr/>
      <dgm:t>
        <a:bodyPr/>
        <a:lstStyle/>
        <a:p>
          <a:endParaRPr lang="ru-RU"/>
        </a:p>
      </dgm:t>
    </dgm:pt>
    <dgm:pt modelId="{CDB87897-61BB-4A9A-9F47-D02AA9D89940}" type="pres">
      <dgm:prSet presAssocID="{B8B506E8-42D0-4F73-9A9C-DE3CA0B80E7B}" presName="desTx" presStyleLbl="fgAcc1" presStyleIdx="0" presStyleCnt="3">
        <dgm:presLayoutVars>
          <dgm:bulletEnabled val="1"/>
        </dgm:presLayoutVars>
      </dgm:prSet>
      <dgm:spPr/>
      <dgm:t>
        <a:bodyPr/>
        <a:lstStyle/>
        <a:p>
          <a:endParaRPr lang="ru-RU"/>
        </a:p>
      </dgm:t>
    </dgm:pt>
    <dgm:pt modelId="{FFE5239B-730D-4ED6-A4C7-8220D9AA4D05}" type="pres">
      <dgm:prSet presAssocID="{961A2430-42FA-4A89-A05C-762F270C391C}" presName="sibTrans" presStyleLbl="sibTrans2D1" presStyleIdx="0" presStyleCnt="2"/>
      <dgm:spPr/>
      <dgm:t>
        <a:bodyPr/>
        <a:lstStyle/>
        <a:p>
          <a:endParaRPr lang="ru-RU"/>
        </a:p>
      </dgm:t>
    </dgm:pt>
    <dgm:pt modelId="{BECBB3E9-4D30-4F24-8DC8-A9A295055A26}" type="pres">
      <dgm:prSet presAssocID="{961A2430-42FA-4A89-A05C-762F270C391C}" presName="connTx" presStyleLbl="sibTrans2D1" presStyleIdx="0" presStyleCnt="2"/>
      <dgm:spPr/>
      <dgm:t>
        <a:bodyPr/>
        <a:lstStyle/>
        <a:p>
          <a:endParaRPr lang="ru-RU"/>
        </a:p>
      </dgm:t>
    </dgm:pt>
    <dgm:pt modelId="{6374B926-534C-4DF7-8C8D-00FA9EF30797}" type="pres">
      <dgm:prSet presAssocID="{EAD8804A-D859-47F5-AAA9-26E480FB6A84}" presName="composite" presStyleCnt="0"/>
      <dgm:spPr/>
      <dgm:t>
        <a:bodyPr/>
        <a:lstStyle/>
        <a:p>
          <a:endParaRPr lang="ru-RU"/>
        </a:p>
      </dgm:t>
    </dgm:pt>
    <dgm:pt modelId="{9B03FBAE-916D-4227-8B18-27294D0DD1C8}" type="pres">
      <dgm:prSet presAssocID="{EAD8804A-D859-47F5-AAA9-26E480FB6A84}" presName="parTx" presStyleLbl="node1" presStyleIdx="0" presStyleCnt="3">
        <dgm:presLayoutVars>
          <dgm:chMax val="0"/>
          <dgm:chPref val="0"/>
          <dgm:bulletEnabled val="1"/>
        </dgm:presLayoutVars>
      </dgm:prSet>
      <dgm:spPr/>
      <dgm:t>
        <a:bodyPr/>
        <a:lstStyle/>
        <a:p>
          <a:endParaRPr lang="ru-RU"/>
        </a:p>
      </dgm:t>
    </dgm:pt>
    <dgm:pt modelId="{9F6AD580-259C-493B-A74E-7F5C857FE5EF}" type="pres">
      <dgm:prSet presAssocID="{EAD8804A-D859-47F5-AAA9-26E480FB6A84}" presName="parSh" presStyleLbl="node1" presStyleIdx="1" presStyleCnt="3"/>
      <dgm:spPr/>
      <dgm:t>
        <a:bodyPr/>
        <a:lstStyle/>
        <a:p>
          <a:endParaRPr lang="ru-RU"/>
        </a:p>
      </dgm:t>
    </dgm:pt>
    <dgm:pt modelId="{7FAB9409-D975-49CA-8577-1ACEEA8E498D}" type="pres">
      <dgm:prSet presAssocID="{EAD8804A-D859-47F5-AAA9-26E480FB6A84}" presName="desTx" presStyleLbl="fgAcc1" presStyleIdx="1" presStyleCnt="3">
        <dgm:presLayoutVars>
          <dgm:bulletEnabled val="1"/>
        </dgm:presLayoutVars>
      </dgm:prSet>
      <dgm:spPr/>
      <dgm:t>
        <a:bodyPr/>
        <a:lstStyle/>
        <a:p>
          <a:endParaRPr lang="ru-RU"/>
        </a:p>
      </dgm:t>
    </dgm:pt>
    <dgm:pt modelId="{75152237-0B25-4112-A7C3-20502F974846}" type="pres">
      <dgm:prSet presAssocID="{7792DEDF-380E-4AD9-8FA6-D07921C802BC}" presName="sibTrans" presStyleLbl="sibTrans2D1" presStyleIdx="1" presStyleCnt="2"/>
      <dgm:spPr/>
      <dgm:t>
        <a:bodyPr/>
        <a:lstStyle/>
        <a:p>
          <a:endParaRPr lang="ru-RU"/>
        </a:p>
      </dgm:t>
    </dgm:pt>
    <dgm:pt modelId="{57C71A26-0267-44F9-9521-0D1BA506CC4E}" type="pres">
      <dgm:prSet presAssocID="{7792DEDF-380E-4AD9-8FA6-D07921C802BC}" presName="connTx" presStyleLbl="sibTrans2D1" presStyleIdx="1" presStyleCnt="2"/>
      <dgm:spPr/>
      <dgm:t>
        <a:bodyPr/>
        <a:lstStyle/>
        <a:p>
          <a:endParaRPr lang="ru-RU"/>
        </a:p>
      </dgm:t>
    </dgm:pt>
    <dgm:pt modelId="{B21F5CA8-ED9C-4B5E-AB62-D57F18CFACBF}" type="pres">
      <dgm:prSet presAssocID="{D9D0DCC3-5624-4D39-86BE-045F853B25BD}" presName="composite" presStyleCnt="0"/>
      <dgm:spPr/>
      <dgm:t>
        <a:bodyPr/>
        <a:lstStyle/>
        <a:p>
          <a:endParaRPr lang="ru-RU"/>
        </a:p>
      </dgm:t>
    </dgm:pt>
    <dgm:pt modelId="{32CC978C-D55A-40D0-88EC-A8142EAF685D}" type="pres">
      <dgm:prSet presAssocID="{D9D0DCC3-5624-4D39-86BE-045F853B25BD}" presName="parTx" presStyleLbl="node1" presStyleIdx="1" presStyleCnt="3">
        <dgm:presLayoutVars>
          <dgm:chMax val="0"/>
          <dgm:chPref val="0"/>
          <dgm:bulletEnabled val="1"/>
        </dgm:presLayoutVars>
      </dgm:prSet>
      <dgm:spPr/>
      <dgm:t>
        <a:bodyPr/>
        <a:lstStyle/>
        <a:p>
          <a:endParaRPr lang="ru-RU"/>
        </a:p>
      </dgm:t>
    </dgm:pt>
    <dgm:pt modelId="{19EA85C9-D3D5-4CC2-8FCF-8F0A6C4335AD}" type="pres">
      <dgm:prSet presAssocID="{D9D0DCC3-5624-4D39-86BE-045F853B25BD}" presName="parSh" presStyleLbl="node1" presStyleIdx="2" presStyleCnt="3"/>
      <dgm:spPr/>
      <dgm:t>
        <a:bodyPr/>
        <a:lstStyle/>
        <a:p>
          <a:endParaRPr lang="ru-RU"/>
        </a:p>
      </dgm:t>
    </dgm:pt>
    <dgm:pt modelId="{046CC4C6-496F-4143-B77B-C3F88D7F393A}" type="pres">
      <dgm:prSet presAssocID="{D9D0DCC3-5624-4D39-86BE-045F853B25BD}" presName="desTx" presStyleLbl="fgAcc1" presStyleIdx="2" presStyleCnt="3">
        <dgm:presLayoutVars>
          <dgm:bulletEnabled val="1"/>
        </dgm:presLayoutVars>
      </dgm:prSet>
      <dgm:spPr/>
      <dgm:t>
        <a:bodyPr/>
        <a:lstStyle/>
        <a:p>
          <a:endParaRPr lang="ru-RU"/>
        </a:p>
      </dgm:t>
    </dgm:pt>
  </dgm:ptLst>
  <dgm:cxnLst>
    <dgm:cxn modelId="{4B189406-7F54-47CF-8BE6-C98AE837AAE7}" type="presOf" srcId="{B8B506E8-42D0-4F73-9A9C-DE3CA0B80E7B}" destId="{68D9300B-6B4B-4159-9FF9-6F8929B71959}" srcOrd="0" destOrd="0" presId="urn:microsoft.com/office/officeart/2005/8/layout/process3"/>
    <dgm:cxn modelId="{41D7A221-53C0-4EF9-AFF6-B448DD1D2071}" type="presOf" srcId="{8FCDDBA8-17CE-4D3A-8AD6-575501D92280}" destId="{7FAB9409-D975-49CA-8577-1ACEEA8E498D}" srcOrd="0" destOrd="0" presId="urn:microsoft.com/office/officeart/2005/8/layout/process3"/>
    <dgm:cxn modelId="{B253CACB-F79A-48A1-9473-90CA7734E8D7}" type="presOf" srcId="{EBC60F14-4CC9-468C-BE89-D41F6962F730}" destId="{CDB87897-61BB-4A9A-9F47-D02AA9D89940}" srcOrd="0" destOrd="0" presId="urn:microsoft.com/office/officeart/2005/8/layout/process3"/>
    <dgm:cxn modelId="{89C8DA46-9E1D-4829-ADA7-D511BE0EC694}" type="presOf" srcId="{D9D0DCC3-5624-4D39-86BE-045F853B25BD}" destId="{32CC978C-D55A-40D0-88EC-A8142EAF685D}" srcOrd="0" destOrd="0" presId="urn:microsoft.com/office/officeart/2005/8/layout/process3"/>
    <dgm:cxn modelId="{E8939615-59AE-4759-BDF9-110095B7BF3A}" type="presOf" srcId="{D9D0DCC3-5624-4D39-86BE-045F853B25BD}" destId="{19EA85C9-D3D5-4CC2-8FCF-8F0A6C4335AD}" srcOrd="1" destOrd="0" presId="urn:microsoft.com/office/officeart/2005/8/layout/process3"/>
    <dgm:cxn modelId="{FB503CE2-965E-4CAB-A527-F66F5B5D5EFE}" type="presOf" srcId="{7792DEDF-380E-4AD9-8FA6-D07921C802BC}" destId="{57C71A26-0267-44F9-9521-0D1BA506CC4E}" srcOrd="1" destOrd="0" presId="urn:microsoft.com/office/officeart/2005/8/layout/process3"/>
    <dgm:cxn modelId="{33F7BCF7-514A-4E17-8743-03AFB351DCC3}" type="presOf" srcId="{961A2430-42FA-4A89-A05C-762F270C391C}" destId="{FFE5239B-730D-4ED6-A4C7-8220D9AA4D05}" srcOrd="0" destOrd="0" presId="urn:microsoft.com/office/officeart/2005/8/layout/process3"/>
    <dgm:cxn modelId="{FA7530BD-AB51-4861-B257-E90C2B96C104}" type="presOf" srcId="{112190C4-8EAD-469C-ABE1-905682519554}" destId="{97AA7B71-68CF-4126-9A4E-D296EDA5E19A}" srcOrd="0" destOrd="0" presId="urn:microsoft.com/office/officeart/2005/8/layout/process3"/>
    <dgm:cxn modelId="{868518C1-286F-4E92-8769-B2044736D7B7}" srcId="{B8B506E8-42D0-4F73-9A9C-DE3CA0B80E7B}" destId="{EBC60F14-4CC9-468C-BE89-D41F6962F730}" srcOrd="0" destOrd="0" parTransId="{D00CD173-FFC8-4F82-AA20-A61BA3CF912B}" sibTransId="{FA0D7E2F-3764-427D-960C-E0FFD67DB996}"/>
    <dgm:cxn modelId="{F1A979E3-4B18-4ECA-A027-8CEC36C04972}" srcId="{112190C4-8EAD-469C-ABE1-905682519554}" destId="{B8B506E8-42D0-4F73-9A9C-DE3CA0B80E7B}" srcOrd="0" destOrd="0" parTransId="{C2675312-3796-470E-96E2-4389220854DD}" sibTransId="{961A2430-42FA-4A89-A05C-762F270C391C}"/>
    <dgm:cxn modelId="{8248CC08-DD6A-4A4C-B853-E93C8539BE51}" type="presOf" srcId="{195FCA1D-C7C2-43C3-B6F8-2986F129EC9B}" destId="{046CC4C6-496F-4143-B77B-C3F88D7F393A}" srcOrd="0" destOrd="0" presId="urn:microsoft.com/office/officeart/2005/8/layout/process3"/>
    <dgm:cxn modelId="{00C0142F-5E67-456C-AA64-327179B9DF61}" type="presOf" srcId="{B8B506E8-42D0-4F73-9A9C-DE3CA0B80E7B}" destId="{92D01F57-D8D9-424C-8375-234646DE2C58}" srcOrd="1" destOrd="0" presId="urn:microsoft.com/office/officeart/2005/8/layout/process3"/>
    <dgm:cxn modelId="{072C9F96-2B54-4A9D-A6D0-86053B0C6AE6}" type="presOf" srcId="{961A2430-42FA-4A89-A05C-762F270C391C}" destId="{BECBB3E9-4D30-4F24-8DC8-A9A295055A26}" srcOrd="1" destOrd="0" presId="urn:microsoft.com/office/officeart/2005/8/layout/process3"/>
    <dgm:cxn modelId="{A4156A3D-DC18-41DE-B41F-6F983FC7FEF9}" srcId="{D9D0DCC3-5624-4D39-86BE-045F853B25BD}" destId="{195FCA1D-C7C2-43C3-B6F8-2986F129EC9B}" srcOrd="0" destOrd="0" parTransId="{0E019D5A-A1BF-420A-ABB6-20F63D1B73AD}" sibTransId="{4FA88E2B-8CED-4076-87F7-F5A289AC3B02}"/>
    <dgm:cxn modelId="{029F45D3-A614-45C6-AD4F-0C2A5AF904DA}" srcId="{112190C4-8EAD-469C-ABE1-905682519554}" destId="{EAD8804A-D859-47F5-AAA9-26E480FB6A84}" srcOrd="1" destOrd="0" parTransId="{B53B5EE0-6D23-4EE4-8C4C-FC34345117E7}" sibTransId="{7792DEDF-380E-4AD9-8FA6-D07921C802BC}"/>
    <dgm:cxn modelId="{8563C067-E9B8-4175-A87A-1021C5609FEC}" srcId="{EAD8804A-D859-47F5-AAA9-26E480FB6A84}" destId="{8FCDDBA8-17CE-4D3A-8AD6-575501D92280}" srcOrd="0" destOrd="0" parTransId="{A72A12BF-0AF8-4AA6-AB65-A581215BF13B}" sibTransId="{864BB468-CB99-42DF-8165-101C083A953D}"/>
    <dgm:cxn modelId="{5E547E65-E2AA-402C-B5E4-CE6AF6FE81E6}" type="presOf" srcId="{7792DEDF-380E-4AD9-8FA6-D07921C802BC}" destId="{75152237-0B25-4112-A7C3-20502F974846}" srcOrd="0" destOrd="0" presId="urn:microsoft.com/office/officeart/2005/8/layout/process3"/>
    <dgm:cxn modelId="{3A548335-6FC2-44AE-99A1-68CBC3AD70B2}" type="presOf" srcId="{EAD8804A-D859-47F5-AAA9-26E480FB6A84}" destId="{9F6AD580-259C-493B-A74E-7F5C857FE5EF}" srcOrd="1" destOrd="0" presId="urn:microsoft.com/office/officeart/2005/8/layout/process3"/>
    <dgm:cxn modelId="{F088CCBF-74F7-4B2C-81C3-61A531FE7093}" type="presOf" srcId="{EAD8804A-D859-47F5-AAA9-26E480FB6A84}" destId="{9B03FBAE-916D-4227-8B18-27294D0DD1C8}" srcOrd="0" destOrd="0" presId="urn:microsoft.com/office/officeart/2005/8/layout/process3"/>
    <dgm:cxn modelId="{5DF6F02C-BC5D-4E4D-8493-062331D22FEA}" srcId="{112190C4-8EAD-469C-ABE1-905682519554}" destId="{D9D0DCC3-5624-4D39-86BE-045F853B25BD}" srcOrd="2" destOrd="0" parTransId="{02D285EC-D371-4C47-934E-9132FA6ED0B8}" sibTransId="{696E7CCC-BA3E-42A7-81FC-6720118514E1}"/>
    <dgm:cxn modelId="{D218BA25-2381-43D1-9471-E8B5D3C7F0A2}" type="presParOf" srcId="{97AA7B71-68CF-4126-9A4E-D296EDA5E19A}" destId="{C72A39E5-23F5-4239-903F-FF5CCE80F2FB}" srcOrd="0" destOrd="0" presId="urn:microsoft.com/office/officeart/2005/8/layout/process3"/>
    <dgm:cxn modelId="{7FF29770-5454-41A6-B870-1B01BC6202F2}" type="presParOf" srcId="{C72A39E5-23F5-4239-903F-FF5CCE80F2FB}" destId="{68D9300B-6B4B-4159-9FF9-6F8929B71959}" srcOrd="0" destOrd="0" presId="urn:microsoft.com/office/officeart/2005/8/layout/process3"/>
    <dgm:cxn modelId="{DC216E8D-0DFA-4CE9-8605-7CB8CB3C68A6}" type="presParOf" srcId="{C72A39E5-23F5-4239-903F-FF5CCE80F2FB}" destId="{92D01F57-D8D9-424C-8375-234646DE2C58}" srcOrd="1" destOrd="0" presId="urn:microsoft.com/office/officeart/2005/8/layout/process3"/>
    <dgm:cxn modelId="{E5172EFE-44D0-435B-9D7B-BFE7A90C931B}" type="presParOf" srcId="{C72A39E5-23F5-4239-903F-FF5CCE80F2FB}" destId="{CDB87897-61BB-4A9A-9F47-D02AA9D89940}" srcOrd="2" destOrd="0" presId="urn:microsoft.com/office/officeart/2005/8/layout/process3"/>
    <dgm:cxn modelId="{D6B132B6-23D5-4A2A-961A-72B4B46FA969}" type="presParOf" srcId="{97AA7B71-68CF-4126-9A4E-D296EDA5E19A}" destId="{FFE5239B-730D-4ED6-A4C7-8220D9AA4D05}" srcOrd="1" destOrd="0" presId="urn:microsoft.com/office/officeart/2005/8/layout/process3"/>
    <dgm:cxn modelId="{DCD13E8F-8418-4A99-88C2-B9D162B3D9FB}" type="presParOf" srcId="{FFE5239B-730D-4ED6-A4C7-8220D9AA4D05}" destId="{BECBB3E9-4D30-4F24-8DC8-A9A295055A26}" srcOrd="0" destOrd="0" presId="urn:microsoft.com/office/officeart/2005/8/layout/process3"/>
    <dgm:cxn modelId="{82476390-7334-4B0B-9CE8-DA9B243C6B5D}" type="presParOf" srcId="{97AA7B71-68CF-4126-9A4E-D296EDA5E19A}" destId="{6374B926-534C-4DF7-8C8D-00FA9EF30797}" srcOrd="2" destOrd="0" presId="urn:microsoft.com/office/officeart/2005/8/layout/process3"/>
    <dgm:cxn modelId="{7A3196D0-C385-44E1-B411-BAC42B77DBC8}" type="presParOf" srcId="{6374B926-534C-4DF7-8C8D-00FA9EF30797}" destId="{9B03FBAE-916D-4227-8B18-27294D0DD1C8}" srcOrd="0" destOrd="0" presId="urn:microsoft.com/office/officeart/2005/8/layout/process3"/>
    <dgm:cxn modelId="{27A50383-D8BC-4E06-927B-BE2AEF6E817A}" type="presParOf" srcId="{6374B926-534C-4DF7-8C8D-00FA9EF30797}" destId="{9F6AD580-259C-493B-A74E-7F5C857FE5EF}" srcOrd="1" destOrd="0" presId="urn:microsoft.com/office/officeart/2005/8/layout/process3"/>
    <dgm:cxn modelId="{96A18663-D4C2-44E4-9BA6-5F1118A96042}" type="presParOf" srcId="{6374B926-534C-4DF7-8C8D-00FA9EF30797}" destId="{7FAB9409-D975-49CA-8577-1ACEEA8E498D}" srcOrd="2" destOrd="0" presId="urn:microsoft.com/office/officeart/2005/8/layout/process3"/>
    <dgm:cxn modelId="{57980E3C-41F2-4C06-903E-382D50EC7E9F}" type="presParOf" srcId="{97AA7B71-68CF-4126-9A4E-D296EDA5E19A}" destId="{75152237-0B25-4112-A7C3-20502F974846}" srcOrd="3" destOrd="0" presId="urn:microsoft.com/office/officeart/2005/8/layout/process3"/>
    <dgm:cxn modelId="{546E8C9B-9903-4A54-BA59-7BAD5284F4FA}" type="presParOf" srcId="{75152237-0B25-4112-A7C3-20502F974846}" destId="{57C71A26-0267-44F9-9521-0D1BA506CC4E}" srcOrd="0" destOrd="0" presId="urn:microsoft.com/office/officeart/2005/8/layout/process3"/>
    <dgm:cxn modelId="{2AD744BE-33C3-49D6-8014-1E69A9368E7E}" type="presParOf" srcId="{97AA7B71-68CF-4126-9A4E-D296EDA5E19A}" destId="{B21F5CA8-ED9C-4B5E-AB62-D57F18CFACBF}" srcOrd="4" destOrd="0" presId="urn:microsoft.com/office/officeart/2005/8/layout/process3"/>
    <dgm:cxn modelId="{08967CA6-03E2-430A-BE0A-85EBEE0B1176}" type="presParOf" srcId="{B21F5CA8-ED9C-4B5E-AB62-D57F18CFACBF}" destId="{32CC978C-D55A-40D0-88EC-A8142EAF685D}" srcOrd="0" destOrd="0" presId="urn:microsoft.com/office/officeart/2005/8/layout/process3"/>
    <dgm:cxn modelId="{F554ECE4-C64A-41B2-99AD-319B7B405FFB}" type="presParOf" srcId="{B21F5CA8-ED9C-4B5E-AB62-D57F18CFACBF}" destId="{19EA85C9-D3D5-4CC2-8FCF-8F0A6C4335AD}" srcOrd="1" destOrd="0" presId="urn:microsoft.com/office/officeart/2005/8/layout/process3"/>
    <dgm:cxn modelId="{EBB9954F-9C27-438F-BE3D-D1921724431D}" type="presParOf" srcId="{B21F5CA8-ED9C-4B5E-AB62-D57F18CFACBF}" destId="{046CC4C6-496F-4143-B77B-C3F88D7F393A}" srcOrd="2" destOrd="0" presId="urn:microsoft.com/office/officeart/2005/8/layout/process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AFCA2E16-6FCC-4D07-8BFA-AD80A5DD2411}" type="doc">
      <dgm:prSet loTypeId="urn:microsoft.com/office/officeart/2005/8/layout/arrow2" loCatId="process" qsTypeId="urn:microsoft.com/office/officeart/2005/8/quickstyle/simple1" qsCatId="simple" csTypeId="urn:microsoft.com/office/officeart/2005/8/colors/accent1_2" csCatId="accent1" phldr="1"/>
      <dgm:spPr/>
    </dgm:pt>
    <dgm:pt modelId="{F3023FC8-BD01-4221-A7E1-67B6A39C06EC}">
      <dgm:prSet phldrT="[Текст]" custT="1"/>
      <dgm:spPr/>
      <dgm:t>
        <a:bodyPr/>
        <a:lstStyle/>
        <a:p>
          <a:r>
            <a:rPr lang="ru-RU" sz="1100" dirty="0" smtClean="0">
              <a:latin typeface="Times New Roman" pitchFamily="18" charset="0"/>
              <a:cs typeface="Times New Roman" pitchFamily="18" charset="0"/>
            </a:rPr>
            <a:t>Расширение доступа субъектов МСП к финансовой поддержке, в том числе к льготному финансированию</a:t>
          </a:r>
          <a:endParaRPr lang="ru-RU" sz="1100" dirty="0">
            <a:latin typeface="Times New Roman" pitchFamily="18" charset="0"/>
            <a:cs typeface="Times New Roman" pitchFamily="18" charset="0"/>
          </a:endParaRPr>
        </a:p>
      </dgm:t>
    </dgm:pt>
    <dgm:pt modelId="{E831BA39-A490-4824-9317-6422754688EB}" type="parTrans" cxnId="{1F7719B7-9768-4536-B103-DA7027EF78B2}">
      <dgm:prSet/>
      <dgm:spPr/>
      <dgm:t>
        <a:bodyPr/>
        <a:lstStyle/>
        <a:p>
          <a:endParaRPr lang="ru-RU" sz="1100">
            <a:latin typeface="Times New Roman" pitchFamily="18" charset="0"/>
            <a:cs typeface="Times New Roman" pitchFamily="18" charset="0"/>
          </a:endParaRPr>
        </a:p>
      </dgm:t>
    </dgm:pt>
    <dgm:pt modelId="{9950F8B6-6FF1-4A46-BD75-1716578C86EE}" type="sibTrans" cxnId="{1F7719B7-9768-4536-B103-DA7027EF78B2}">
      <dgm:prSet/>
      <dgm:spPr/>
      <dgm:t>
        <a:bodyPr/>
        <a:lstStyle/>
        <a:p>
          <a:endParaRPr lang="ru-RU" sz="1100">
            <a:latin typeface="Times New Roman" pitchFamily="18" charset="0"/>
            <a:cs typeface="Times New Roman" pitchFamily="18" charset="0"/>
          </a:endParaRPr>
        </a:p>
      </dgm:t>
    </dgm:pt>
    <dgm:pt modelId="{2C8FDB99-B571-4679-B4AA-F8FB9100C658}">
      <dgm:prSet phldrT="[Текст]" custT="1"/>
      <dgm:spPr/>
      <dgm:t>
        <a:bodyPr/>
        <a:lstStyle/>
        <a:p>
          <a:r>
            <a:rPr lang="ru-RU" sz="1100" dirty="0" smtClean="0">
              <a:latin typeface="Times New Roman" pitchFamily="18" charset="0"/>
              <a:cs typeface="Times New Roman" pitchFamily="18" charset="0"/>
            </a:rPr>
            <a:t>Акселерации субъектов малого и среднего предпринимательства</a:t>
          </a:r>
          <a:endParaRPr lang="ru-RU" sz="1100" dirty="0">
            <a:latin typeface="Times New Roman" pitchFamily="18" charset="0"/>
            <a:cs typeface="Times New Roman" pitchFamily="18" charset="0"/>
          </a:endParaRPr>
        </a:p>
      </dgm:t>
    </dgm:pt>
    <dgm:pt modelId="{BB3C25E5-0C99-498F-A307-0CC7149255A5}" type="parTrans" cxnId="{FAC7C241-5B28-4809-A642-37BD4E253FA2}">
      <dgm:prSet/>
      <dgm:spPr/>
      <dgm:t>
        <a:bodyPr/>
        <a:lstStyle/>
        <a:p>
          <a:endParaRPr lang="ru-RU" sz="1100">
            <a:latin typeface="Times New Roman" pitchFamily="18" charset="0"/>
            <a:cs typeface="Times New Roman" pitchFamily="18" charset="0"/>
          </a:endParaRPr>
        </a:p>
      </dgm:t>
    </dgm:pt>
    <dgm:pt modelId="{01027845-9131-46D1-8684-2138A705D718}" type="sibTrans" cxnId="{FAC7C241-5B28-4809-A642-37BD4E253FA2}">
      <dgm:prSet/>
      <dgm:spPr/>
      <dgm:t>
        <a:bodyPr/>
        <a:lstStyle/>
        <a:p>
          <a:endParaRPr lang="ru-RU" sz="1100">
            <a:latin typeface="Times New Roman" pitchFamily="18" charset="0"/>
            <a:cs typeface="Times New Roman" pitchFamily="18" charset="0"/>
          </a:endParaRPr>
        </a:p>
      </dgm:t>
    </dgm:pt>
    <dgm:pt modelId="{02AD4983-B7AA-4ED2-8D7D-74B9885A0098}">
      <dgm:prSet phldrT="[Текст]" custT="1"/>
      <dgm:spPr/>
      <dgm:t>
        <a:bodyPr/>
        <a:lstStyle/>
        <a:p>
          <a:r>
            <a:rPr lang="ru-RU" sz="1100" dirty="0" smtClean="0">
              <a:latin typeface="Times New Roman" pitchFamily="18" charset="0"/>
              <a:cs typeface="Times New Roman" pitchFamily="18" charset="0"/>
            </a:rPr>
            <a:t>Создание системы поддержки фермеров и развитие сельской кооперации</a:t>
          </a:r>
          <a:endParaRPr lang="ru-RU" sz="1100" dirty="0">
            <a:latin typeface="Times New Roman" pitchFamily="18" charset="0"/>
            <a:cs typeface="Times New Roman" pitchFamily="18" charset="0"/>
          </a:endParaRPr>
        </a:p>
      </dgm:t>
    </dgm:pt>
    <dgm:pt modelId="{D4CB738C-A3E4-4909-A3DA-53EE01B8DBB1}" type="parTrans" cxnId="{CE1A2238-7D6A-4C97-9EA5-544B6494CC06}">
      <dgm:prSet/>
      <dgm:spPr/>
      <dgm:t>
        <a:bodyPr/>
        <a:lstStyle/>
        <a:p>
          <a:endParaRPr lang="ru-RU" sz="1100">
            <a:latin typeface="Times New Roman" pitchFamily="18" charset="0"/>
            <a:cs typeface="Times New Roman" pitchFamily="18" charset="0"/>
          </a:endParaRPr>
        </a:p>
      </dgm:t>
    </dgm:pt>
    <dgm:pt modelId="{23103B41-F184-4822-A4B8-CBC8EBED9FE2}" type="sibTrans" cxnId="{CE1A2238-7D6A-4C97-9EA5-544B6494CC06}">
      <dgm:prSet/>
      <dgm:spPr/>
      <dgm:t>
        <a:bodyPr/>
        <a:lstStyle/>
        <a:p>
          <a:endParaRPr lang="ru-RU" sz="1100">
            <a:latin typeface="Times New Roman" pitchFamily="18" charset="0"/>
            <a:cs typeface="Times New Roman" pitchFamily="18" charset="0"/>
          </a:endParaRPr>
        </a:p>
      </dgm:t>
    </dgm:pt>
    <dgm:pt modelId="{6891AB52-BBE7-4646-BA9D-7E352A76EB61}">
      <dgm:prSet phldrT="[Текст]" custT="1"/>
      <dgm:spPr/>
      <dgm:t>
        <a:bodyPr/>
        <a:lstStyle/>
        <a:p>
          <a:r>
            <a:rPr lang="ru-RU" sz="1100" dirty="0" smtClean="0">
              <a:latin typeface="Times New Roman" pitchFamily="18" charset="0"/>
              <a:cs typeface="Times New Roman" pitchFamily="18" charset="0"/>
            </a:rPr>
            <a:t>Популяризация предпринимательства</a:t>
          </a:r>
          <a:endParaRPr lang="ru-RU" sz="1100" dirty="0">
            <a:latin typeface="Times New Roman" pitchFamily="18" charset="0"/>
            <a:cs typeface="Times New Roman" pitchFamily="18" charset="0"/>
          </a:endParaRPr>
        </a:p>
      </dgm:t>
    </dgm:pt>
    <dgm:pt modelId="{76B61092-1D73-46BA-9BDE-5616CB894B54}" type="parTrans" cxnId="{8F35DDA6-B694-4762-B628-12258D10647D}">
      <dgm:prSet/>
      <dgm:spPr/>
      <dgm:t>
        <a:bodyPr/>
        <a:lstStyle/>
        <a:p>
          <a:endParaRPr lang="ru-RU" sz="1100">
            <a:latin typeface="Times New Roman" pitchFamily="18" charset="0"/>
            <a:cs typeface="Times New Roman" pitchFamily="18" charset="0"/>
          </a:endParaRPr>
        </a:p>
      </dgm:t>
    </dgm:pt>
    <dgm:pt modelId="{A6784ED8-56FE-4949-91D2-18487773BB1D}" type="sibTrans" cxnId="{8F35DDA6-B694-4762-B628-12258D10647D}">
      <dgm:prSet/>
      <dgm:spPr/>
      <dgm:t>
        <a:bodyPr/>
        <a:lstStyle/>
        <a:p>
          <a:endParaRPr lang="ru-RU" sz="1100">
            <a:latin typeface="Times New Roman" pitchFamily="18" charset="0"/>
            <a:cs typeface="Times New Roman" pitchFamily="18" charset="0"/>
          </a:endParaRPr>
        </a:p>
      </dgm:t>
    </dgm:pt>
    <dgm:pt modelId="{D915556E-31C0-4D9D-AD50-DBF2FBF618A3}" type="pres">
      <dgm:prSet presAssocID="{AFCA2E16-6FCC-4D07-8BFA-AD80A5DD2411}" presName="arrowDiagram" presStyleCnt="0">
        <dgm:presLayoutVars>
          <dgm:chMax val="5"/>
          <dgm:dir/>
          <dgm:resizeHandles val="exact"/>
        </dgm:presLayoutVars>
      </dgm:prSet>
      <dgm:spPr/>
    </dgm:pt>
    <dgm:pt modelId="{9245BBB0-23BC-4D4B-A576-8A434EF0C6C5}" type="pres">
      <dgm:prSet presAssocID="{AFCA2E16-6FCC-4D07-8BFA-AD80A5DD2411}" presName="arrow" presStyleLbl="bgShp" presStyleIdx="0" presStyleCnt="1"/>
      <dgm:spPr>
        <a:scene3d>
          <a:camera prst="orthographicFront"/>
          <a:lightRig rig="threePt" dir="t"/>
        </a:scene3d>
        <a:sp3d>
          <a:bevelT/>
        </a:sp3d>
      </dgm:spPr>
    </dgm:pt>
    <dgm:pt modelId="{8F749B10-427D-4CF7-A2AB-45063B63994E}" type="pres">
      <dgm:prSet presAssocID="{AFCA2E16-6FCC-4D07-8BFA-AD80A5DD2411}" presName="arrowDiagram4" presStyleCnt="0"/>
      <dgm:spPr/>
    </dgm:pt>
    <dgm:pt modelId="{419F679B-57B1-4C2A-B6EC-7349CDEE5FCC}" type="pres">
      <dgm:prSet presAssocID="{F3023FC8-BD01-4221-A7E1-67B6A39C06EC}" presName="bullet4a" presStyleLbl="node1" presStyleIdx="0" presStyleCnt="4"/>
      <dgm:spPr/>
    </dgm:pt>
    <dgm:pt modelId="{28C2FF00-2E47-4AF9-8533-61DF36689BB4}" type="pres">
      <dgm:prSet presAssocID="{F3023FC8-BD01-4221-A7E1-67B6A39C06EC}" presName="textBox4a" presStyleLbl="revTx" presStyleIdx="0" presStyleCnt="4" custScaleX="124451">
        <dgm:presLayoutVars>
          <dgm:bulletEnabled val="1"/>
        </dgm:presLayoutVars>
      </dgm:prSet>
      <dgm:spPr/>
      <dgm:t>
        <a:bodyPr/>
        <a:lstStyle/>
        <a:p>
          <a:endParaRPr lang="ru-RU"/>
        </a:p>
      </dgm:t>
    </dgm:pt>
    <dgm:pt modelId="{E597B939-1AE0-4B27-85E3-00D2904D22F0}" type="pres">
      <dgm:prSet presAssocID="{2C8FDB99-B571-4679-B4AA-F8FB9100C658}" presName="bullet4b" presStyleLbl="node1" presStyleIdx="1" presStyleCnt="4"/>
      <dgm:spPr/>
    </dgm:pt>
    <dgm:pt modelId="{DEADADBE-08E9-4FCF-9E54-78C2049F4944}" type="pres">
      <dgm:prSet presAssocID="{2C8FDB99-B571-4679-B4AA-F8FB9100C658}" presName="textBox4b" presStyleLbl="revTx" presStyleIdx="1" presStyleCnt="4">
        <dgm:presLayoutVars>
          <dgm:bulletEnabled val="1"/>
        </dgm:presLayoutVars>
      </dgm:prSet>
      <dgm:spPr/>
      <dgm:t>
        <a:bodyPr/>
        <a:lstStyle/>
        <a:p>
          <a:endParaRPr lang="ru-RU"/>
        </a:p>
      </dgm:t>
    </dgm:pt>
    <dgm:pt modelId="{FA6ADBA0-F647-4A0D-B020-9AB827AE365E}" type="pres">
      <dgm:prSet presAssocID="{02AD4983-B7AA-4ED2-8D7D-74B9885A0098}" presName="bullet4c" presStyleLbl="node1" presStyleIdx="2" presStyleCnt="4"/>
      <dgm:spPr/>
    </dgm:pt>
    <dgm:pt modelId="{EBBC608C-A175-4DC3-90F5-2320DECEB88B}" type="pres">
      <dgm:prSet presAssocID="{02AD4983-B7AA-4ED2-8D7D-74B9885A0098}" presName="textBox4c" presStyleLbl="revTx" presStyleIdx="2" presStyleCnt="4">
        <dgm:presLayoutVars>
          <dgm:bulletEnabled val="1"/>
        </dgm:presLayoutVars>
      </dgm:prSet>
      <dgm:spPr/>
      <dgm:t>
        <a:bodyPr/>
        <a:lstStyle/>
        <a:p>
          <a:endParaRPr lang="ru-RU"/>
        </a:p>
      </dgm:t>
    </dgm:pt>
    <dgm:pt modelId="{8A4DF9AB-7B0B-483A-A7CA-A13BC25200E2}" type="pres">
      <dgm:prSet presAssocID="{6891AB52-BBE7-4646-BA9D-7E352A76EB61}" presName="bullet4d" presStyleLbl="node1" presStyleIdx="3" presStyleCnt="4"/>
      <dgm:spPr/>
    </dgm:pt>
    <dgm:pt modelId="{E82A428F-5426-4AD5-872A-ED692E449FDC}" type="pres">
      <dgm:prSet presAssocID="{6891AB52-BBE7-4646-BA9D-7E352A76EB61}" presName="textBox4d" presStyleLbl="revTx" presStyleIdx="3" presStyleCnt="4" custScaleX="171472" custScaleY="79920" custLinFactNeighborX="22640" custLinFactNeighborY="2967">
        <dgm:presLayoutVars>
          <dgm:bulletEnabled val="1"/>
        </dgm:presLayoutVars>
      </dgm:prSet>
      <dgm:spPr/>
      <dgm:t>
        <a:bodyPr/>
        <a:lstStyle/>
        <a:p>
          <a:endParaRPr lang="ru-RU"/>
        </a:p>
      </dgm:t>
    </dgm:pt>
  </dgm:ptLst>
  <dgm:cxnLst>
    <dgm:cxn modelId="{C387B5DF-5DD1-45DC-800C-98FD55C1BC85}" type="presOf" srcId="{2C8FDB99-B571-4679-B4AA-F8FB9100C658}" destId="{DEADADBE-08E9-4FCF-9E54-78C2049F4944}" srcOrd="0" destOrd="0" presId="urn:microsoft.com/office/officeart/2005/8/layout/arrow2"/>
    <dgm:cxn modelId="{1F7719B7-9768-4536-B103-DA7027EF78B2}" srcId="{AFCA2E16-6FCC-4D07-8BFA-AD80A5DD2411}" destId="{F3023FC8-BD01-4221-A7E1-67B6A39C06EC}" srcOrd="0" destOrd="0" parTransId="{E831BA39-A490-4824-9317-6422754688EB}" sibTransId="{9950F8B6-6FF1-4A46-BD75-1716578C86EE}"/>
    <dgm:cxn modelId="{BDB2D543-9D7D-42D6-B279-9E5D448DF32A}" type="presOf" srcId="{F3023FC8-BD01-4221-A7E1-67B6A39C06EC}" destId="{28C2FF00-2E47-4AF9-8533-61DF36689BB4}" srcOrd="0" destOrd="0" presId="urn:microsoft.com/office/officeart/2005/8/layout/arrow2"/>
    <dgm:cxn modelId="{FAC7C241-5B28-4809-A642-37BD4E253FA2}" srcId="{AFCA2E16-6FCC-4D07-8BFA-AD80A5DD2411}" destId="{2C8FDB99-B571-4679-B4AA-F8FB9100C658}" srcOrd="1" destOrd="0" parTransId="{BB3C25E5-0C99-498F-A307-0CC7149255A5}" sibTransId="{01027845-9131-46D1-8684-2138A705D718}"/>
    <dgm:cxn modelId="{D3900A8E-5827-4AF9-AE55-D31D96033773}" type="presOf" srcId="{AFCA2E16-6FCC-4D07-8BFA-AD80A5DD2411}" destId="{D915556E-31C0-4D9D-AD50-DBF2FBF618A3}" srcOrd="0" destOrd="0" presId="urn:microsoft.com/office/officeart/2005/8/layout/arrow2"/>
    <dgm:cxn modelId="{8F35DDA6-B694-4762-B628-12258D10647D}" srcId="{AFCA2E16-6FCC-4D07-8BFA-AD80A5DD2411}" destId="{6891AB52-BBE7-4646-BA9D-7E352A76EB61}" srcOrd="3" destOrd="0" parTransId="{76B61092-1D73-46BA-9BDE-5616CB894B54}" sibTransId="{A6784ED8-56FE-4949-91D2-18487773BB1D}"/>
    <dgm:cxn modelId="{31E9F854-D755-40FC-9215-B4F2FE2CCDCB}" type="presOf" srcId="{02AD4983-B7AA-4ED2-8D7D-74B9885A0098}" destId="{EBBC608C-A175-4DC3-90F5-2320DECEB88B}" srcOrd="0" destOrd="0" presId="urn:microsoft.com/office/officeart/2005/8/layout/arrow2"/>
    <dgm:cxn modelId="{237B5F77-08CB-42FC-8701-C6EA296AEE5A}" type="presOf" srcId="{6891AB52-BBE7-4646-BA9D-7E352A76EB61}" destId="{E82A428F-5426-4AD5-872A-ED692E449FDC}" srcOrd="0" destOrd="0" presId="urn:microsoft.com/office/officeart/2005/8/layout/arrow2"/>
    <dgm:cxn modelId="{CE1A2238-7D6A-4C97-9EA5-544B6494CC06}" srcId="{AFCA2E16-6FCC-4D07-8BFA-AD80A5DD2411}" destId="{02AD4983-B7AA-4ED2-8D7D-74B9885A0098}" srcOrd="2" destOrd="0" parTransId="{D4CB738C-A3E4-4909-A3DA-53EE01B8DBB1}" sibTransId="{23103B41-F184-4822-A4B8-CBC8EBED9FE2}"/>
    <dgm:cxn modelId="{0018BB46-EBAE-4B51-99F6-932F1597E9C0}" type="presParOf" srcId="{D915556E-31C0-4D9D-AD50-DBF2FBF618A3}" destId="{9245BBB0-23BC-4D4B-A576-8A434EF0C6C5}" srcOrd="0" destOrd="0" presId="urn:microsoft.com/office/officeart/2005/8/layout/arrow2"/>
    <dgm:cxn modelId="{592484DD-268E-4AB6-B654-9244322803A9}" type="presParOf" srcId="{D915556E-31C0-4D9D-AD50-DBF2FBF618A3}" destId="{8F749B10-427D-4CF7-A2AB-45063B63994E}" srcOrd="1" destOrd="0" presId="urn:microsoft.com/office/officeart/2005/8/layout/arrow2"/>
    <dgm:cxn modelId="{45912A0E-994B-4A00-9875-E1F4B8624428}" type="presParOf" srcId="{8F749B10-427D-4CF7-A2AB-45063B63994E}" destId="{419F679B-57B1-4C2A-B6EC-7349CDEE5FCC}" srcOrd="0" destOrd="0" presId="urn:microsoft.com/office/officeart/2005/8/layout/arrow2"/>
    <dgm:cxn modelId="{BD021216-FF3E-4271-8304-C8D2AC9761AE}" type="presParOf" srcId="{8F749B10-427D-4CF7-A2AB-45063B63994E}" destId="{28C2FF00-2E47-4AF9-8533-61DF36689BB4}" srcOrd="1" destOrd="0" presId="urn:microsoft.com/office/officeart/2005/8/layout/arrow2"/>
    <dgm:cxn modelId="{6E5BD04C-984A-468B-8F9D-6C09B9A39EE9}" type="presParOf" srcId="{8F749B10-427D-4CF7-A2AB-45063B63994E}" destId="{E597B939-1AE0-4B27-85E3-00D2904D22F0}" srcOrd="2" destOrd="0" presId="urn:microsoft.com/office/officeart/2005/8/layout/arrow2"/>
    <dgm:cxn modelId="{8227A361-3F62-4EFA-B7C4-B6A423B15614}" type="presParOf" srcId="{8F749B10-427D-4CF7-A2AB-45063B63994E}" destId="{DEADADBE-08E9-4FCF-9E54-78C2049F4944}" srcOrd="3" destOrd="0" presId="urn:microsoft.com/office/officeart/2005/8/layout/arrow2"/>
    <dgm:cxn modelId="{702CF8CD-AF66-4227-BCED-63224909C560}" type="presParOf" srcId="{8F749B10-427D-4CF7-A2AB-45063B63994E}" destId="{FA6ADBA0-F647-4A0D-B020-9AB827AE365E}" srcOrd="4" destOrd="0" presId="urn:microsoft.com/office/officeart/2005/8/layout/arrow2"/>
    <dgm:cxn modelId="{B05DBF8E-7CFB-4A1D-87F0-4C559AE1D257}" type="presParOf" srcId="{8F749B10-427D-4CF7-A2AB-45063B63994E}" destId="{EBBC608C-A175-4DC3-90F5-2320DECEB88B}" srcOrd="5" destOrd="0" presId="urn:microsoft.com/office/officeart/2005/8/layout/arrow2"/>
    <dgm:cxn modelId="{1E7FEE74-36D5-4D21-8A9E-0C006E3BCF58}" type="presParOf" srcId="{8F749B10-427D-4CF7-A2AB-45063B63994E}" destId="{8A4DF9AB-7B0B-483A-A7CA-A13BC25200E2}" srcOrd="6" destOrd="0" presId="urn:microsoft.com/office/officeart/2005/8/layout/arrow2"/>
    <dgm:cxn modelId="{73DB1E2F-AA77-4C69-A5AE-4BA2220DD590}" type="presParOf" srcId="{8F749B10-427D-4CF7-A2AB-45063B63994E}" destId="{E82A428F-5426-4AD5-872A-ED692E449FDC}" srcOrd="7" destOrd="0" presId="urn:microsoft.com/office/officeart/2005/8/layout/arrow2"/>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A4F5CF64-6B11-4F37-A85B-2993767FB1F1}" type="doc">
      <dgm:prSet loTypeId="urn:microsoft.com/office/officeart/2005/8/layout/radial5" loCatId="cycle" qsTypeId="urn:microsoft.com/office/officeart/2005/8/quickstyle/simple3" qsCatId="simple" csTypeId="urn:microsoft.com/office/officeart/2005/8/colors/colorful1#2" csCatId="colorful" phldr="1"/>
      <dgm:spPr/>
      <dgm:t>
        <a:bodyPr/>
        <a:lstStyle/>
        <a:p>
          <a:endParaRPr lang="ru-RU"/>
        </a:p>
      </dgm:t>
    </dgm:pt>
    <dgm:pt modelId="{FFA219AA-CD76-4D85-9DDD-ACD05BFCA8A4}">
      <dgm:prSet phldrT="[Текст]" custT="1"/>
      <dgm:spPr/>
      <dgm:t>
        <a:bodyPr/>
        <a:lstStyle/>
        <a:p>
          <a:r>
            <a:rPr lang="ru-RU" sz="1500" b="1" dirty="0" smtClean="0">
              <a:latin typeface="Times New Roman" pitchFamily="18" charset="0"/>
              <a:cs typeface="Times New Roman" pitchFamily="18" charset="0"/>
            </a:rPr>
            <a:t>2019 ГОД</a:t>
          </a:r>
        </a:p>
        <a:p>
          <a:r>
            <a:rPr lang="ru-RU" sz="1300" b="1" dirty="0" smtClean="0">
              <a:latin typeface="Times New Roman" pitchFamily="18" charset="0"/>
              <a:cs typeface="Times New Roman" pitchFamily="18" charset="0"/>
            </a:rPr>
            <a:t>1 208 008,1 тыс. рублей</a:t>
          </a:r>
        </a:p>
      </dgm:t>
    </dgm:pt>
    <dgm:pt modelId="{E30E9C45-8402-4AFB-B17A-75E94A6FD28B}" type="parTrans" cxnId="{D6FDCE59-F2B2-40C3-90CE-7EC6F8E32017}">
      <dgm:prSet/>
      <dgm:spPr/>
      <dgm:t>
        <a:bodyPr/>
        <a:lstStyle/>
        <a:p>
          <a:endParaRPr lang="ru-RU" b="1">
            <a:latin typeface="Times New Roman" pitchFamily="18" charset="0"/>
            <a:cs typeface="Times New Roman" pitchFamily="18" charset="0"/>
          </a:endParaRPr>
        </a:p>
      </dgm:t>
    </dgm:pt>
    <dgm:pt modelId="{727383A2-71B6-49E1-8596-4147CB2B4F50}" type="sibTrans" cxnId="{D6FDCE59-F2B2-40C3-90CE-7EC6F8E32017}">
      <dgm:prSet/>
      <dgm:spPr/>
      <dgm:t>
        <a:bodyPr/>
        <a:lstStyle/>
        <a:p>
          <a:endParaRPr lang="ru-RU" b="1">
            <a:latin typeface="Times New Roman" pitchFamily="18" charset="0"/>
            <a:cs typeface="Times New Roman" pitchFamily="18" charset="0"/>
          </a:endParaRPr>
        </a:p>
      </dgm:t>
    </dgm:pt>
    <dgm:pt modelId="{C75574E9-7449-4F33-B2F8-23627750920F}">
      <dgm:prSet phldrT="[Текст]" custT="1">
        <dgm:style>
          <a:lnRef idx="3">
            <a:schemeClr val="lt1"/>
          </a:lnRef>
          <a:fillRef idx="1">
            <a:schemeClr val="accent5"/>
          </a:fillRef>
          <a:effectRef idx="1">
            <a:schemeClr val="accent5"/>
          </a:effectRef>
          <a:fontRef idx="minor">
            <a:schemeClr val="lt1"/>
          </a:fontRef>
        </dgm:style>
      </dgm:prSet>
      <dgm:spPr/>
      <dgm:t>
        <a:bodyPr/>
        <a:lstStyle/>
        <a:p>
          <a:r>
            <a:rPr lang="ru-RU" sz="1050" b="1" dirty="0" smtClean="0">
              <a:latin typeface="Times New Roman" pitchFamily="18" charset="0"/>
              <a:cs typeface="Times New Roman" pitchFamily="18" charset="0"/>
            </a:rPr>
            <a:t>Здравоохранение</a:t>
          </a:r>
        </a:p>
        <a:p>
          <a:r>
            <a:rPr lang="ru-RU" sz="1050" b="1" dirty="0" smtClean="0">
              <a:latin typeface="Times New Roman" pitchFamily="18" charset="0"/>
              <a:cs typeface="Times New Roman" pitchFamily="18" charset="0"/>
            </a:rPr>
            <a:t>25 127,0 тыс.рублей</a:t>
          </a:r>
        </a:p>
      </dgm:t>
    </dgm:pt>
    <dgm:pt modelId="{A41EAF74-B7AB-44FC-A98F-53DA78883A8F}" type="parTrans" cxnId="{FEE547C1-2822-4066-92B6-EDEE6EF087AE}">
      <dgm:prSet/>
      <dgm:spPr/>
      <dgm:t>
        <a:bodyPr/>
        <a:lstStyle/>
        <a:p>
          <a:endParaRPr lang="ru-RU" b="1">
            <a:latin typeface="Times New Roman" pitchFamily="18" charset="0"/>
            <a:cs typeface="Times New Roman" pitchFamily="18" charset="0"/>
          </a:endParaRPr>
        </a:p>
      </dgm:t>
    </dgm:pt>
    <dgm:pt modelId="{503C6062-DBA2-4230-866E-4B1A0E37A700}" type="sibTrans" cxnId="{FEE547C1-2822-4066-92B6-EDEE6EF087AE}">
      <dgm:prSet/>
      <dgm:spPr/>
      <dgm:t>
        <a:bodyPr/>
        <a:lstStyle/>
        <a:p>
          <a:endParaRPr lang="ru-RU" b="1">
            <a:latin typeface="Times New Roman" pitchFamily="18" charset="0"/>
            <a:cs typeface="Times New Roman" pitchFamily="18" charset="0"/>
          </a:endParaRPr>
        </a:p>
      </dgm:t>
    </dgm:pt>
    <dgm:pt modelId="{EF38628F-DC8D-474B-A71B-1086CA09F105}">
      <dgm:prSet phldrT="[Текст]" custT="1">
        <dgm:style>
          <a:lnRef idx="3">
            <a:schemeClr val="lt1"/>
          </a:lnRef>
          <a:fillRef idx="1">
            <a:schemeClr val="accent3"/>
          </a:fillRef>
          <a:effectRef idx="1">
            <a:schemeClr val="accent3"/>
          </a:effectRef>
          <a:fontRef idx="minor">
            <a:schemeClr val="lt1"/>
          </a:fontRef>
        </dgm:style>
      </dgm:prSet>
      <dgm:spPr/>
      <dgm:t>
        <a:bodyPr/>
        <a:lstStyle/>
        <a:p>
          <a:r>
            <a:rPr lang="ru-RU" sz="1200" b="1" dirty="0" smtClean="0">
              <a:latin typeface="Times New Roman" pitchFamily="18" charset="0"/>
              <a:cs typeface="Times New Roman" pitchFamily="18" charset="0"/>
            </a:rPr>
            <a:t>Социальная политика</a:t>
          </a:r>
        </a:p>
        <a:p>
          <a:r>
            <a:rPr lang="ru-RU" sz="1050" b="1" dirty="0" smtClean="0">
              <a:latin typeface="Times New Roman" pitchFamily="18" charset="0"/>
              <a:cs typeface="Times New Roman" pitchFamily="18" charset="0"/>
            </a:rPr>
            <a:t>584 347,2 тыс.рублей</a:t>
          </a:r>
        </a:p>
      </dgm:t>
    </dgm:pt>
    <dgm:pt modelId="{B68F39C9-CD98-424B-87B5-86288D337996}" type="parTrans" cxnId="{518BC641-1CDE-4264-80A8-ADD2ABFD7FBC}">
      <dgm:prSet/>
      <dgm:spPr/>
      <dgm:t>
        <a:bodyPr/>
        <a:lstStyle/>
        <a:p>
          <a:endParaRPr lang="ru-RU" b="1">
            <a:latin typeface="Times New Roman" pitchFamily="18" charset="0"/>
            <a:cs typeface="Times New Roman" pitchFamily="18" charset="0"/>
          </a:endParaRPr>
        </a:p>
      </dgm:t>
    </dgm:pt>
    <dgm:pt modelId="{7B8DD23F-A81C-49EA-9C07-97485ABAAD2E}" type="sibTrans" cxnId="{518BC641-1CDE-4264-80A8-ADD2ABFD7FBC}">
      <dgm:prSet/>
      <dgm:spPr/>
      <dgm:t>
        <a:bodyPr/>
        <a:lstStyle/>
        <a:p>
          <a:endParaRPr lang="ru-RU" b="1">
            <a:latin typeface="Times New Roman" pitchFamily="18" charset="0"/>
            <a:cs typeface="Times New Roman" pitchFamily="18" charset="0"/>
          </a:endParaRPr>
        </a:p>
      </dgm:t>
    </dgm:pt>
    <dgm:pt modelId="{26F07259-CF8C-416F-B1CD-AB3231F0ECDE}">
      <dgm:prSet phldrT="[Текст]" custT="1">
        <dgm:style>
          <a:lnRef idx="3">
            <a:schemeClr val="lt1"/>
          </a:lnRef>
          <a:fillRef idx="1">
            <a:schemeClr val="accent4"/>
          </a:fillRef>
          <a:effectRef idx="1">
            <a:schemeClr val="accent4"/>
          </a:effectRef>
          <a:fontRef idx="minor">
            <a:schemeClr val="lt1"/>
          </a:fontRef>
        </dgm:style>
      </dgm:prSet>
      <dgm:spPr/>
      <dgm:t>
        <a:bodyPr/>
        <a:lstStyle/>
        <a:p>
          <a:r>
            <a:rPr lang="ru-RU" sz="1200" b="1" dirty="0" smtClean="0">
              <a:latin typeface="Times New Roman" pitchFamily="18" charset="0"/>
              <a:cs typeface="Times New Roman" pitchFamily="18" charset="0"/>
            </a:rPr>
            <a:t>Образование</a:t>
          </a:r>
        </a:p>
        <a:p>
          <a:r>
            <a:rPr lang="ru-RU" sz="1050" b="1" dirty="0" smtClean="0">
              <a:latin typeface="Times New Roman" pitchFamily="18" charset="0"/>
              <a:cs typeface="Times New Roman" pitchFamily="18" charset="0"/>
            </a:rPr>
            <a:t>72 925,8 тыс. рублей</a:t>
          </a:r>
        </a:p>
      </dgm:t>
    </dgm:pt>
    <dgm:pt modelId="{2AC8E6CA-71D4-4DD6-BCE9-1573B381C6FC}" type="parTrans" cxnId="{D2043752-772A-4BA4-9632-7E9D4AD90FDF}">
      <dgm:prSet/>
      <dgm:spPr/>
      <dgm:t>
        <a:bodyPr/>
        <a:lstStyle/>
        <a:p>
          <a:endParaRPr lang="ru-RU" b="1">
            <a:latin typeface="Times New Roman" pitchFamily="18" charset="0"/>
            <a:cs typeface="Times New Roman" pitchFamily="18" charset="0"/>
          </a:endParaRPr>
        </a:p>
      </dgm:t>
    </dgm:pt>
    <dgm:pt modelId="{FC9D9E69-A915-4597-8503-BAAE93FDE90D}" type="sibTrans" cxnId="{D2043752-772A-4BA4-9632-7E9D4AD90FDF}">
      <dgm:prSet/>
      <dgm:spPr/>
      <dgm:t>
        <a:bodyPr/>
        <a:lstStyle/>
        <a:p>
          <a:endParaRPr lang="ru-RU" b="1">
            <a:latin typeface="Times New Roman" pitchFamily="18" charset="0"/>
            <a:cs typeface="Times New Roman" pitchFamily="18" charset="0"/>
          </a:endParaRPr>
        </a:p>
      </dgm:t>
    </dgm:pt>
    <dgm:pt modelId="{D16B0FA7-0C58-4C35-91FA-62EEC0F36070}">
      <dgm:prSet phldrT="[Текст]" custT="1">
        <dgm:style>
          <a:lnRef idx="3">
            <a:schemeClr val="lt1"/>
          </a:lnRef>
          <a:fillRef idx="1">
            <a:schemeClr val="accent2"/>
          </a:fillRef>
          <a:effectRef idx="1">
            <a:schemeClr val="accent2"/>
          </a:effectRef>
          <a:fontRef idx="minor">
            <a:schemeClr val="lt1"/>
          </a:fontRef>
        </dgm:style>
      </dgm:prSet>
      <dgm:spPr/>
      <dgm:t>
        <a:bodyPr/>
        <a:lstStyle/>
        <a:p>
          <a:r>
            <a:rPr lang="ru-RU" sz="1200" b="1" dirty="0" smtClean="0">
              <a:latin typeface="Times New Roman" pitchFamily="18" charset="0"/>
              <a:cs typeface="Times New Roman" pitchFamily="18" charset="0"/>
            </a:rPr>
            <a:t>Поддержка детей-сирот</a:t>
          </a:r>
        </a:p>
        <a:p>
          <a:r>
            <a:rPr lang="ru-RU" sz="1050" b="1" dirty="0" smtClean="0">
              <a:latin typeface="Times New Roman" pitchFamily="18" charset="0"/>
              <a:cs typeface="Times New Roman" pitchFamily="18" charset="0"/>
            </a:rPr>
            <a:t>415 770,0 тыс.рублей</a:t>
          </a:r>
        </a:p>
      </dgm:t>
    </dgm:pt>
    <dgm:pt modelId="{EF27901B-DC8F-4499-8FCC-4FC0995B3433}" type="parTrans" cxnId="{8FEF1C1B-7BAF-479A-B355-522412096DE7}">
      <dgm:prSet/>
      <dgm:spPr/>
      <dgm:t>
        <a:bodyPr/>
        <a:lstStyle/>
        <a:p>
          <a:endParaRPr lang="ru-RU" b="1">
            <a:latin typeface="Times New Roman" pitchFamily="18" charset="0"/>
            <a:cs typeface="Times New Roman" pitchFamily="18" charset="0"/>
          </a:endParaRPr>
        </a:p>
      </dgm:t>
    </dgm:pt>
    <dgm:pt modelId="{69844B5D-1CC3-421D-97C0-D5DB39AC5590}" type="sibTrans" cxnId="{8FEF1C1B-7BAF-479A-B355-522412096DE7}">
      <dgm:prSet/>
      <dgm:spPr/>
      <dgm:t>
        <a:bodyPr/>
        <a:lstStyle/>
        <a:p>
          <a:endParaRPr lang="ru-RU" b="1">
            <a:latin typeface="Times New Roman" pitchFamily="18" charset="0"/>
            <a:cs typeface="Times New Roman" pitchFamily="18" charset="0"/>
          </a:endParaRPr>
        </a:p>
      </dgm:t>
    </dgm:pt>
    <dgm:pt modelId="{D9517A98-C8F8-4E8B-9573-82140425B4C8}">
      <dgm:prSet custT="1">
        <dgm:style>
          <a:lnRef idx="3">
            <a:schemeClr val="lt1"/>
          </a:lnRef>
          <a:fillRef idx="1">
            <a:schemeClr val="accent1"/>
          </a:fillRef>
          <a:effectRef idx="1">
            <a:schemeClr val="accent1"/>
          </a:effectRef>
          <a:fontRef idx="minor">
            <a:schemeClr val="lt1"/>
          </a:fontRef>
        </dgm:style>
      </dgm:prSet>
      <dgm:spPr/>
      <dgm:t>
        <a:bodyPr/>
        <a:lstStyle/>
        <a:p>
          <a:r>
            <a:rPr lang="ru-RU" sz="1200" b="1" dirty="0" smtClean="0">
              <a:latin typeface="Times New Roman" pitchFamily="18" charset="0"/>
              <a:cs typeface="Times New Roman" pitchFamily="18" charset="0"/>
            </a:rPr>
            <a:t>Обеспечение жильем семей</a:t>
          </a:r>
        </a:p>
        <a:p>
          <a:r>
            <a:rPr lang="ru-RU" sz="1050" b="1" dirty="0" smtClean="0">
              <a:latin typeface="Times New Roman" pitchFamily="18" charset="0"/>
              <a:cs typeface="Times New Roman" pitchFamily="18" charset="0"/>
            </a:rPr>
            <a:t>57 604,1 тыс. рублей</a:t>
          </a:r>
        </a:p>
      </dgm:t>
    </dgm:pt>
    <dgm:pt modelId="{40AB1611-69D0-46D2-945D-3F89E4D55F13}" type="parTrans" cxnId="{87E98C2B-0D28-413D-9C1A-4DD35A26C6E3}">
      <dgm:prSet/>
      <dgm:spPr/>
      <dgm:t>
        <a:bodyPr/>
        <a:lstStyle/>
        <a:p>
          <a:endParaRPr lang="ru-RU" b="1">
            <a:latin typeface="Times New Roman" pitchFamily="18" charset="0"/>
            <a:cs typeface="Times New Roman" pitchFamily="18" charset="0"/>
          </a:endParaRPr>
        </a:p>
      </dgm:t>
    </dgm:pt>
    <dgm:pt modelId="{8656F1CB-61B1-40FD-9404-A9CC8E7BD874}" type="sibTrans" cxnId="{87E98C2B-0D28-413D-9C1A-4DD35A26C6E3}">
      <dgm:prSet/>
      <dgm:spPr/>
      <dgm:t>
        <a:bodyPr/>
        <a:lstStyle/>
        <a:p>
          <a:endParaRPr lang="ru-RU" b="1">
            <a:latin typeface="Times New Roman" pitchFamily="18" charset="0"/>
            <a:cs typeface="Times New Roman" pitchFamily="18" charset="0"/>
          </a:endParaRPr>
        </a:p>
      </dgm:t>
    </dgm:pt>
    <dgm:pt modelId="{AC1219C1-21A4-4E29-9433-2CC1BCEA1010}">
      <dgm:prSet custT="1">
        <dgm:style>
          <a:lnRef idx="3">
            <a:schemeClr val="lt1"/>
          </a:lnRef>
          <a:fillRef idx="1">
            <a:schemeClr val="accent6"/>
          </a:fillRef>
          <a:effectRef idx="1">
            <a:schemeClr val="accent6"/>
          </a:effectRef>
          <a:fontRef idx="minor">
            <a:schemeClr val="lt1"/>
          </a:fontRef>
        </dgm:style>
      </dgm:prSet>
      <dgm:spPr/>
      <dgm:t>
        <a:bodyPr/>
        <a:lstStyle/>
        <a:p>
          <a:r>
            <a:rPr lang="ru-RU" sz="1200" b="1" dirty="0" smtClean="0">
              <a:latin typeface="Times New Roman" pitchFamily="18" charset="0"/>
              <a:cs typeface="Times New Roman" pitchFamily="18" charset="0"/>
            </a:rPr>
            <a:t>Оздоровление детей</a:t>
          </a:r>
        </a:p>
        <a:p>
          <a:r>
            <a:rPr lang="ru-RU" sz="1050" b="1" dirty="0" smtClean="0">
              <a:latin typeface="Times New Roman" pitchFamily="18" charset="0"/>
              <a:cs typeface="Times New Roman" pitchFamily="18" charset="0"/>
            </a:rPr>
            <a:t>52 234,0 тыс. рублей</a:t>
          </a:r>
        </a:p>
      </dgm:t>
    </dgm:pt>
    <dgm:pt modelId="{7E8A2522-FB57-44AC-8F16-A92B5FEEBDD4}" type="parTrans" cxnId="{5AD808E5-58CC-4190-B68D-4F1CB508A231}">
      <dgm:prSet/>
      <dgm:spPr/>
      <dgm:t>
        <a:bodyPr/>
        <a:lstStyle/>
        <a:p>
          <a:endParaRPr lang="ru-RU" b="1">
            <a:latin typeface="Times New Roman" pitchFamily="18" charset="0"/>
            <a:cs typeface="Times New Roman" pitchFamily="18" charset="0"/>
          </a:endParaRPr>
        </a:p>
      </dgm:t>
    </dgm:pt>
    <dgm:pt modelId="{FA060D74-BB99-4ED7-86CD-EDAC71F81E65}" type="sibTrans" cxnId="{5AD808E5-58CC-4190-B68D-4F1CB508A231}">
      <dgm:prSet/>
      <dgm:spPr/>
      <dgm:t>
        <a:bodyPr/>
        <a:lstStyle/>
        <a:p>
          <a:endParaRPr lang="ru-RU" b="1">
            <a:latin typeface="Times New Roman" pitchFamily="18" charset="0"/>
            <a:cs typeface="Times New Roman" pitchFamily="18" charset="0"/>
          </a:endParaRPr>
        </a:p>
      </dgm:t>
    </dgm:pt>
    <dgm:pt modelId="{06F5E8BB-1521-4904-AFFD-E8CAA27A7B90}" type="pres">
      <dgm:prSet presAssocID="{A4F5CF64-6B11-4F37-A85B-2993767FB1F1}" presName="Name0" presStyleCnt="0">
        <dgm:presLayoutVars>
          <dgm:chMax val="1"/>
          <dgm:dir/>
          <dgm:animLvl val="ctr"/>
          <dgm:resizeHandles val="exact"/>
        </dgm:presLayoutVars>
      </dgm:prSet>
      <dgm:spPr/>
      <dgm:t>
        <a:bodyPr/>
        <a:lstStyle/>
        <a:p>
          <a:endParaRPr lang="ru-RU"/>
        </a:p>
      </dgm:t>
    </dgm:pt>
    <dgm:pt modelId="{8B617346-081C-4A3A-9E92-4E9D9CBFC39B}" type="pres">
      <dgm:prSet presAssocID="{FFA219AA-CD76-4D85-9DDD-ACD05BFCA8A4}" presName="centerShape" presStyleLbl="node0" presStyleIdx="0" presStyleCnt="1"/>
      <dgm:spPr/>
      <dgm:t>
        <a:bodyPr/>
        <a:lstStyle/>
        <a:p>
          <a:endParaRPr lang="ru-RU"/>
        </a:p>
      </dgm:t>
    </dgm:pt>
    <dgm:pt modelId="{C1A886B8-BE47-4FA9-8B7D-068CE784E798}" type="pres">
      <dgm:prSet presAssocID="{A41EAF74-B7AB-44FC-A98F-53DA78883A8F}" presName="parTrans" presStyleLbl="sibTrans2D1" presStyleIdx="0" presStyleCnt="6"/>
      <dgm:spPr/>
      <dgm:t>
        <a:bodyPr/>
        <a:lstStyle/>
        <a:p>
          <a:endParaRPr lang="ru-RU"/>
        </a:p>
      </dgm:t>
    </dgm:pt>
    <dgm:pt modelId="{EF8945DB-B75A-429F-99E1-1AA66D88257E}" type="pres">
      <dgm:prSet presAssocID="{A41EAF74-B7AB-44FC-A98F-53DA78883A8F}" presName="connectorText" presStyleLbl="sibTrans2D1" presStyleIdx="0" presStyleCnt="6"/>
      <dgm:spPr/>
      <dgm:t>
        <a:bodyPr/>
        <a:lstStyle/>
        <a:p>
          <a:endParaRPr lang="ru-RU"/>
        </a:p>
      </dgm:t>
    </dgm:pt>
    <dgm:pt modelId="{A17F13E3-5626-401F-AD21-AB0537CC6F50}" type="pres">
      <dgm:prSet presAssocID="{C75574E9-7449-4F33-B2F8-23627750920F}" presName="node" presStyleLbl="node1" presStyleIdx="0" presStyleCnt="6" custScaleX="103293">
        <dgm:presLayoutVars>
          <dgm:bulletEnabled val="1"/>
        </dgm:presLayoutVars>
      </dgm:prSet>
      <dgm:spPr/>
      <dgm:t>
        <a:bodyPr/>
        <a:lstStyle/>
        <a:p>
          <a:endParaRPr lang="ru-RU"/>
        </a:p>
      </dgm:t>
    </dgm:pt>
    <dgm:pt modelId="{5780519C-F94A-4185-B503-ACF42B8C346D}" type="pres">
      <dgm:prSet presAssocID="{B68F39C9-CD98-424B-87B5-86288D337996}" presName="parTrans" presStyleLbl="sibTrans2D1" presStyleIdx="1" presStyleCnt="6"/>
      <dgm:spPr/>
      <dgm:t>
        <a:bodyPr/>
        <a:lstStyle/>
        <a:p>
          <a:endParaRPr lang="ru-RU"/>
        </a:p>
      </dgm:t>
    </dgm:pt>
    <dgm:pt modelId="{CF8C24B3-2A6E-471D-8D2A-3DE493989B6D}" type="pres">
      <dgm:prSet presAssocID="{B68F39C9-CD98-424B-87B5-86288D337996}" presName="connectorText" presStyleLbl="sibTrans2D1" presStyleIdx="1" presStyleCnt="6"/>
      <dgm:spPr/>
      <dgm:t>
        <a:bodyPr/>
        <a:lstStyle/>
        <a:p>
          <a:endParaRPr lang="ru-RU"/>
        </a:p>
      </dgm:t>
    </dgm:pt>
    <dgm:pt modelId="{EC4CE9B7-C7CB-451A-ABA3-29C71187651B}" type="pres">
      <dgm:prSet presAssocID="{EF38628F-DC8D-474B-A71B-1086CA09F105}" presName="node" presStyleLbl="node1" presStyleIdx="1" presStyleCnt="6">
        <dgm:presLayoutVars>
          <dgm:bulletEnabled val="1"/>
        </dgm:presLayoutVars>
      </dgm:prSet>
      <dgm:spPr/>
      <dgm:t>
        <a:bodyPr/>
        <a:lstStyle/>
        <a:p>
          <a:endParaRPr lang="ru-RU"/>
        </a:p>
      </dgm:t>
    </dgm:pt>
    <dgm:pt modelId="{66CB5393-6F04-41EF-9007-FA4A504FCE9A}" type="pres">
      <dgm:prSet presAssocID="{2AC8E6CA-71D4-4DD6-BCE9-1573B381C6FC}" presName="parTrans" presStyleLbl="sibTrans2D1" presStyleIdx="2" presStyleCnt="6"/>
      <dgm:spPr/>
      <dgm:t>
        <a:bodyPr/>
        <a:lstStyle/>
        <a:p>
          <a:endParaRPr lang="ru-RU"/>
        </a:p>
      </dgm:t>
    </dgm:pt>
    <dgm:pt modelId="{AD7ED05C-0E0C-479A-B65D-15C04F062C23}" type="pres">
      <dgm:prSet presAssocID="{2AC8E6CA-71D4-4DD6-BCE9-1573B381C6FC}" presName="connectorText" presStyleLbl="sibTrans2D1" presStyleIdx="2" presStyleCnt="6"/>
      <dgm:spPr/>
      <dgm:t>
        <a:bodyPr/>
        <a:lstStyle/>
        <a:p>
          <a:endParaRPr lang="ru-RU"/>
        </a:p>
      </dgm:t>
    </dgm:pt>
    <dgm:pt modelId="{BE053001-037A-458E-8823-F33F4C2544B0}" type="pres">
      <dgm:prSet presAssocID="{26F07259-CF8C-416F-B1CD-AB3231F0ECDE}" presName="node" presStyleLbl="node1" presStyleIdx="2" presStyleCnt="6">
        <dgm:presLayoutVars>
          <dgm:bulletEnabled val="1"/>
        </dgm:presLayoutVars>
      </dgm:prSet>
      <dgm:spPr/>
      <dgm:t>
        <a:bodyPr/>
        <a:lstStyle/>
        <a:p>
          <a:endParaRPr lang="ru-RU"/>
        </a:p>
      </dgm:t>
    </dgm:pt>
    <dgm:pt modelId="{3A10B8A8-366D-449C-AFBD-8E7DE5C1B362}" type="pres">
      <dgm:prSet presAssocID="{40AB1611-69D0-46D2-945D-3F89E4D55F13}" presName="parTrans" presStyleLbl="sibTrans2D1" presStyleIdx="3" presStyleCnt="6"/>
      <dgm:spPr/>
      <dgm:t>
        <a:bodyPr/>
        <a:lstStyle/>
        <a:p>
          <a:endParaRPr lang="ru-RU"/>
        </a:p>
      </dgm:t>
    </dgm:pt>
    <dgm:pt modelId="{41C7BDC2-9A8F-4117-8DC4-7E19E1D1C7CA}" type="pres">
      <dgm:prSet presAssocID="{40AB1611-69D0-46D2-945D-3F89E4D55F13}" presName="connectorText" presStyleLbl="sibTrans2D1" presStyleIdx="3" presStyleCnt="6"/>
      <dgm:spPr/>
      <dgm:t>
        <a:bodyPr/>
        <a:lstStyle/>
        <a:p>
          <a:endParaRPr lang="ru-RU"/>
        </a:p>
      </dgm:t>
    </dgm:pt>
    <dgm:pt modelId="{77BFE6FF-2EF0-466D-B6D1-B62E8F503F73}" type="pres">
      <dgm:prSet presAssocID="{D9517A98-C8F8-4E8B-9573-82140425B4C8}" presName="node" presStyleLbl="node1" presStyleIdx="3" presStyleCnt="6">
        <dgm:presLayoutVars>
          <dgm:bulletEnabled val="1"/>
        </dgm:presLayoutVars>
      </dgm:prSet>
      <dgm:spPr/>
      <dgm:t>
        <a:bodyPr/>
        <a:lstStyle/>
        <a:p>
          <a:endParaRPr lang="ru-RU"/>
        </a:p>
      </dgm:t>
    </dgm:pt>
    <dgm:pt modelId="{445E07C8-7765-414D-A0FF-F195E7037486}" type="pres">
      <dgm:prSet presAssocID="{7E8A2522-FB57-44AC-8F16-A92B5FEEBDD4}" presName="parTrans" presStyleLbl="sibTrans2D1" presStyleIdx="4" presStyleCnt="6"/>
      <dgm:spPr/>
      <dgm:t>
        <a:bodyPr/>
        <a:lstStyle/>
        <a:p>
          <a:endParaRPr lang="ru-RU"/>
        </a:p>
      </dgm:t>
    </dgm:pt>
    <dgm:pt modelId="{1F644F74-61CA-463F-A9EF-58C8C7223D02}" type="pres">
      <dgm:prSet presAssocID="{7E8A2522-FB57-44AC-8F16-A92B5FEEBDD4}" presName="connectorText" presStyleLbl="sibTrans2D1" presStyleIdx="4" presStyleCnt="6"/>
      <dgm:spPr/>
      <dgm:t>
        <a:bodyPr/>
        <a:lstStyle/>
        <a:p>
          <a:endParaRPr lang="ru-RU"/>
        </a:p>
      </dgm:t>
    </dgm:pt>
    <dgm:pt modelId="{1FA489C9-AB7C-4E0C-9235-67842F2A66DE}" type="pres">
      <dgm:prSet presAssocID="{AC1219C1-21A4-4E29-9433-2CC1BCEA1010}" presName="node" presStyleLbl="node1" presStyleIdx="4" presStyleCnt="6">
        <dgm:presLayoutVars>
          <dgm:bulletEnabled val="1"/>
        </dgm:presLayoutVars>
      </dgm:prSet>
      <dgm:spPr/>
      <dgm:t>
        <a:bodyPr/>
        <a:lstStyle/>
        <a:p>
          <a:endParaRPr lang="ru-RU"/>
        </a:p>
      </dgm:t>
    </dgm:pt>
    <dgm:pt modelId="{3C356FE5-EEE9-45E4-8917-9CD3DB6D1809}" type="pres">
      <dgm:prSet presAssocID="{EF27901B-DC8F-4499-8FCC-4FC0995B3433}" presName="parTrans" presStyleLbl="sibTrans2D1" presStyleIdx="5" presStyleCnt="6"/>
      <dgm:spPr/>
      <dgm:t>
        <a:bodyPr/>
        <a:lstStyle/>
        <a:p>
          <a:endParaRPr lang="ru-RU"/>
        </a:p>
      </dgm:t>
    </dgm:pt>
    <dgm:pt modelId="{05501805-A431-486E-94A3-B7CD432C280F}" type="pres">
      <dgm:prSet presAssocID="{EF27901B-DC8F-4499-8FCC-4FC0995B3433}" presName="connectorText" presStyleLbl="sibTrans2D1" presStyleIdx="5" presStyleCnt="6"/>
      <dgm:spPr/>
      <dgm:t>
        <a:bodyPr/>
        <a:lstStyle/>
        <a:p>
          <a:endParaRPr lang="ru-RU"/>
        </a:p>
      </dgm:t>
    </dgm:pt>
    <dgm:pt modelId="{DEBA02FE-73B4-4838-A77B-2434B00EDB9B}" type="pres">
      <dgm:prSet presAssocID="{D16B0FA7-0C58-4C35-91FA-62EEC0F36070}" presName="node" presStyleLbl="node1" presStyleIdx="5" presStyleCnt="6">
        <dgm:presLayoutVars>
          <dgm:bulletEnabled val="1"/>
        </dgm:presLayoutVars>
      </dgm:prSet>
      <dgm:spPr/>
      <dgm:t>
        <a:bodyPr/>
        <a:lstStyle/>
        <a:p>
          <a:endParaRPr lang="ru-RU"/>
        </a:p>
      </dgm:t>
    </dgm:pt>
  </dgm:ptLst>
  <dgm:cxnLst>
    <dgm:cxn modelId="{62274B40-7750-4F2C-A26B-B549DCBDC9BB}" type="presOf" srcId="{FFA219AA-CD76-4D85-9DDD-ACD05BFCA8A4}" destId="{8B617346-081C-4A3A-9E92-4E9D9CBFC39B}" srcOrd="0" destOrd="0" presId="urn:microsoft.com/office/officeart/2005/8/layout/radial5"/>
    <dgm:cxn modelId="{8FEF1C1B-7BAF-479A-B355-522412096DE7}" srcId="{FFA219AA-CD76-4D85-9DDD-ACD05BFCA8A4}" destId="{D16B0FA7-0C58-4C35-91FA-62EEC0F36070}" srcOrd="5" destOrd="0" parTransId="{EF27901B-DC8F-4499-8FCC-4FC0995B3433}" sibTransId="{69844B5D-1CC3-421D-97C0-D5DB39AC5590}"/>
    <dgm:cxn modelId="{996B1485-AEF9-4386-9A3D-3B4F00B7ECAF}" type="presOf" srcId="{B68F39C9-CD98-424B-87B5-86288D337996}" destId="{5780519C-F94A-4185-B503-ACF42B8C346D}" srcOrd="0" destOrd="0" presId="urn:microsoft.com/office/officeart/2005/8/layout/radial5"/>
    <dgm:cxn modelId="{55A4AF60-1AFF-4D17-96B0-8AB505B2CBC5}" type="presOf" srcId="{2AC8E6CA-71D4-4DD6-BCE9-1573B381C6FC}" destId="{AD7ED05C-0E0C-479A-B65D-15C04F062C23}" srcOrd="1" destOrd="0" presId="urn:microsoft.com/office/officeart/2005/8/layout/radial5"/>
    <dgm:cxn modelId="{28FDF45D-323E-4D0A-B5C3-54FFC5FCAD07}" type="presOf" srcId="{C75574E9-7449-4F33-B2F8-23627750920F}" destId="{A17F13E3-5626-401F-AD21-AB0537CC6F50}" srcOrd="0" destOrd="0" presId="urn:microsoft.com/office/officeart/2005/8/layout/radial5"/>
    <dgm:cxn modelId="{9D37D8B4-2B5C-423E-84EC-838A8ACF8BBE}" type="presOf" srcId="{7E8A2522-FB57-44AC-8F16-A92B5FEEBDD4}" destId="{445E07C8-7765-414D-A0FF-F195E7037486}" srcOrd="0" destOrd="0" presId="urn:microsoft.com/office/officeart/2005/8/layout/radial5"/>
    <dgm:cxn modelId="{7CF47D7E-C3B2-4C9B-8DC4-95BB7A07C9B1}" type="presOf" srcId="{40AB1611-69D0-46D2-945D-3F89E4D55F13}" destId="{41C7BDC2-9A8F-4117-8DC4-7E19E1D1C7CA}" srcOrd="1" destOrd="0" presId="urn:microsoft.com/office/officeart/2005/8/layout/radial5"/>
    <dgm:cxn modelId="{89342A4E-194E-49D5-98DC-2D2FC006C582}" type="presOf" srcId="{A41EAF74-B7AB-44FC-A98F-53DA78883A8F}" destId="{EF8945DB-B75A-429F-99E1-1AA66D88257E}" srcOrd="1" destOrd="0" presId="urn:microsoft.com/office/officeart/2005/8/layout/radial5"/>
    <dgm:cxn modelId="{5AD808E5-58CC-4190-B68D-4F1CB508A231}" srcId="{FFA219AA-CD76-4D85-9DDD-ACD05BFCA8A4}" destId="{AC1219C1-21A4-4E29-9433-2CC1BCEA1010}" srcOrd="4" destOrd="0" parTransId="{7E8A2522-FB57-44AC-8F16-A92B5FEEBDD4}" sibTransId="{FA060D74-BB99-4ED7-86CD-EDAC71F81E65}"/>
    <dgm:cxn modelId="{627EDE6B-239E-48CE-AF26-202B06345997}" type="presOf" srcId="{EF38628F-DC8D-474B-A71B-1086CA09F105}" destId="{EC4CE9B7-C7CB-451A-ABA3-29C71187651B}" srcOrd="0" destOrd="0" presId="urn:microsoft.com/office/officeart/2005/8/layout/radial5"/>
    <dgm:cxn modelId="{96335410-CFD9-4FC8-980E-94292A55393A}" type="presOf" srcId="{2AC8E6CA-71D4-4DD6-BCE9-1573B381C6FC}" destId="{66CB5393-6F04-41EF-9007-FA4A504FCE9A}" srcOrd="0" destOrd="0" presId="urn:microsoft.com/office/officeart/2005/8/layout/radial5"/>
    <dgm:cxn modelId="{D6FDCE59-F2B2-40C3-90CE-7EC6F8E32017}" srcId="{A4F5CF64-6B11-4F37-A85B-2993767FB1F1}" destId="{FFA219AA-CD76-4D85-9DDD-ACD05BFCA8A4}" srcOrd="0" destOrd="0" parTransId="{E30E9C45-8402-4AFB-B17A-75E94A6FD28B}" sibTransId="{727383A2-71B6-49E1-8596-4147CB2B4F50}"/>
    <dgm:cxn modelId="{5B7E4F5B-4025-4067-B461-EDE2799D80DE}" type="presOf" srcId="{26F07259-CF8C-416F-B1CD-AB3231F0ECDE}" destId="{BE053001-037A-458E-8823-F33F4C2544B0}" srcOrd="0" destOrd="0" presId="urn:microsoft.com/office/officeart/2005/8/layout/radial5"/>
    <dgm:cxn modelId="{FEE547C1-2822-4066-92B6-EDEE6EF087AE}" srcId="{FFA219AA-CD76-4D85-9DDD-ACD05BFCA8A4}" destId="{C75574E9-7449-4F33-B2F8-23627750920F}" srcOrd="0" destOrd="0" parTransId="{A41EAF74-B7AB-44FC-A98F-53DA78883A8F}" sibTransId="{503C6062-DBA2-4230-866E-4B1A0E37A700}"/>
    <dgm:cxn modelId="{A80E47AD-34FD-4AF4-A137-CA19C40C6A7B}" type="presOf" srcId="{EF27901B-DC8F-4499-8FCC-4FC0995B3433}" destId="{05501805-A431-486E-94A3-B7CD432C280F}" srcOrd="1" destOrd="0" presId="urn:microsoft.com/office/officeart/2005/8/layout/radial5"/>
    <dgm:cxn modelId="{4055119A-06C2-4416-95F6-D42664269BC8}" type="presOf" srcId="{EF27901B-DC8F-4499-8FCC-4FC0995B3433}" destId="{3C356FE5-EEE9-45E4-8917-9CD3DB6D1809}" srcOrd="0" destOrd="0" presId="urn:microsoft.com/office/officeart/2005/8/layout/radial5"/>
    <dgm:cxn modelId="{2C11C3F7-8D5C-4151-884A-22E5A0346F48}" type="presOf" srcId="{A41EAF74-B7AB-44FC-A98F-53DA78883A8F}" destId="{C1A886B8-BE47-4FA9-8B7D-068CE784E798}" srcOrd="0" destOrd="0" presId="urn:microsoft.com/office/officeart/2005/8/layout/radial5"/>
    <dgm:cxn modelId="{518BC641-1CDE-4264-80A8-ADD2ABFD7FBC}" srcId="{FFA219AA-CD76-4D85-9DDD-ACD05BFCA8A4}" destId="{EF38628F-DC8D-474B-A71B-1086CA09F105}" srcOrd="1" destOrd="0" parTransId="{B68F39C9-CD98-424B-87B5-86288D337996}" sibTransId="{7B8DD23F-A81C-49EA-9C07-97485ABAAD2E}"/>
    <dgm:cxn modelId="{565EE703-A425-4937-97DD-8DA139B57670}" type="presOf" srcId="{D16B0FA7-0C58-4C35-91FA-62EEC0F36070}" destId="{DEBA02FE-73B4-4838-A77B-2434B00EDB9B}" srcOrd="0" destOrd="0" presId="urn:microsoft.com/office/officeart/2005/8/layout/radial5"/>
    <dgm:cxn modelId="{64F89B1C-5E11-4D88-94A0-96FB5A8ABCEC}" type="presOf" srcId="{A4F5CF64-6B11-4F37-A85B-2993767FB1F1}" destId="{06F5E8BB-1521-4904-AFFD-E8CAA27A7B90}" srcOrd="0" destOrd="0" presId="urn:microsoft.com/office/officeart/2005/8/layout/radial5"/>
    <dgm:cxn modelId="{D2043752-772A-4BA4-9632-7E9D4AD90FDF}" srcId="{FFA219AA-CD76-4D85-9DDD-ACD05BFCA8A4}" destId="{26F07259-CF8C-416F-B1CD-AB3231F0ECDE}" srcOrd="2" destOrd="0" parTransId="{2AC8E6CA-71D4-4DD6-BCE9-1573B381C6FC}" sibTransId="{FC9D9E69-A915-4597-8503-BAAE93FDE90D}"/>
    <dgm:cxn modelId="{7C1B2E1F-9C53-4FC3-95E3-D48C4C688E82}" type="presOf" srcId="{B68F39C9-CD98-424B-87B5-86288D337996}" destId="{CF8C24B3-2A6E-471D-8D2A-3DE493989B6D}" srcOrd="1" destOrd="0" presId="urn:microsoft.com/office/officeart/2005/8/layout/radial5"/>
    <dgm:cxn modelId="{43A47FBB-89A5-4D2D-B4B2-66933BB98ECF}" type="presOf" srcId="{AC1219C1-21A4-4E29-9433-2CC1BCEA1010}" destId="{1FA489C9-AB7C-4E0C-9235-67842F2A66DE}" srcOrd="0" destOrd="0" presId="urn:microsoft.com/office/officeart/2005/8/layout/radial5"/>
    <dgm:cxn modelId="{5EB2C820-C23B-4570-8106-20D1DEBCBC62}" type="presOf" srcId="{7E8A2522-FB57-44AC-8F16-A92B5FEEBDD4}" destId="{1F644F74-61CA-463F-A9EF-58C8C7223D02}" srcOrd="1" destOrd="0" presId="urn:microsoft.com/office/officeart/2005/8/layout/radial5"/>
    <dgm:cxn modelId="{87E98C2B-0D28-413D-9C1A-4DD35A26C6E3}" srcId="{FFA219AA-CD76-4D85-9DDD-ACD05BFCA8A4}" destId="{D9517A98-C8F8-4E8B-9573-82140425B4C8}" srcOrd="3" destOrd="0" parTransId="{40AB1611-69D0-46D2-945D-3F89E4D55F13}" sibTransId="{8656F1CB-61B1-40FD-9404-A9CC8E7BD874}"/>
    <dgm:cxn modelId="{B2082CBD-BB8E-480A-AA26-F84E5FBD8E51}" type="presOf" srcId="{40AB1611-69D0-46D2-945D-3F89E4D55F13}" destId="{3A10B8A8-366D-449C-AFBD-8E7DE5C1B362}" srcOrd="0" destOrd="0" presId="urn:microsoft.com/office/officeart/2005/8/layout/radial5"/>
    <dgm:cxn modelId="{35E3A224-4BA0-4845-B859-8F00DE50578D}" type="presOf" srcId="{D9517A98-C8F8-4E8B-9573-82140425B4C8}" destId="{77BFE6FF-2EF0-466D-B6D1-B62E8F503F73}" srcOrd="0" destOrd="0" presId="urn:microsoft.com/office/officeart/2005/8/layout/radial5"/>
    <dgm:cxn modelId="{C7063FFA-1112-4E21-B8BA-B3E26CAE5CEE}" type="presParOf" srcId="{06F5E8BB-1521-4904-AFFD-E8CAA27A7B90}" destId="{8B617346-081C-4A3A-9E92-4E9D9CBFC39B}" srcOrd="0" destOrd="0" presId="urn:microsoft.com/office/officeart/2005/8/layout/radial5"/>
    <dgm:cxn modelId="{7F67FC69-2677-4B0C-A837-3FE46902EA4A}" type="presParOf" srcId="{06F5E8BB-1521-4904-AFFD-E8CAA27A7B90}" destId="{C1A886B8-BE47-4FA9-8B7D-068CE784E798}" srcOrd="1" destOrd="0" presId="urn:microsoft.com/office/officeart/2005/8/layout/radial5"/>
    <dgm:cxn modelId="{30E768B7-A1AD-433A-B7B2-11CF612C90D1}" type="presParOf" srcId="{C1A886B8-BE47-4FA9-8B7D-068CE784E798}" destId="{EF8945DB-B75A-429F-99E1-1AA66D88257E}" srcOrd="0" destOrd="0" presId="urn:microsoft.com/office/officeart/2005/8/layout/radial5"/>
    <dgm:cxn modelId="{C3A898B8-A47A-4D57-AA20-6F7F33B9280E}" type="presParOf" srcId="{06F5E8BB-1521-4904-AFFD-E8CAA27A7B90}" destId="{A17F13E3-5626-401F-AD21-AB0537CC6F50}" srcOrd="2" destOrd="0" presId="urn:microsoft.com/office/officeart/2005/8/layout/radial5"/>
    <dgm:cxn modelId="{5153E94D-4C4F-4104-89EF-9F1339FB94BB}" type="presParOf" srcId="{06F5E8BB-1521-4904-AFFD-E8CAA27A7B90}" destId="{5780519C-F94A-4185-B503-ACF42B8C346D}" srcOrd="3" destOrd="0" presId="urn:microsoft.com/office/officeart/2005/8/layout/radial5"/>
    <dgm:cxn modelId="{90C8A323-8584-4117-90DC-6C391AA2BF74}" type="presParOf" srcId="{5780519C-F94A-4185-B503-ACF42B8C346D}" destId="{CF8C24B3-2A6E-471D-8D2A-3DE493989B6D}" srcOrd="0" destOrd="0" presId="urn:microsoft.com/office/officeart/2005/8/layout/radial5"/>
    <dgm:cxn modelId="{21045E7F-EE87-4298-BBFE-4D61CE93B10F}" type="presParOf" srcId="{06F5E8BB-1521-4904-AFFD-E8CAA27A7B90}" destId="{EC4CE9B7-C7CB-451A-ABA3-29C71187651B}" srcOrd="4" destOrd="0" presId="urn:microsoft.com/office/officeart/2005/8/layout/radial5"/>
    <dgm:cxn modelId="{8D8C71EC-9A45-4EFC-8487-54BB6F7F47C3}" type="presParOf" srcId="{06F5E8BB-1521-4904-AFFD-E8CAA27A7B90}" destId="{66CB5393-6F04-41EF-9007-FA4A504FCE9A}" srcOrd="5" destOrd="0" presId="urn:microsoft.com/office/officeart/2005/8/layout/radial5"/>
    <dgm:cxn modelId="{094D3817-0FFB-4247-AFEA-77FB6F73CF82}" type="presParOf" srcId="{66CB5393-6F04-41EF-9007-FA4A504FCE9A}" destId="{AD7ED05C-0E0C-479A-B65D-15C04F062C23}" srcOrd="0" destOrd="0" presId="urn:microsoft.com/office/officeart/2005/8/layout/radial5"/>
    <dgm:cxn modelId="{26A208CA-9AB1-4E63-A7A7-ED6891EDDB26}" type="presParOf" srcId="{06F5E8BB-1521-4904-AFFD-E8CAA27A7B90}" destId="{BE053001-037A-458E-8823-F33F4C2544B0}" srcOrd="6" destOrd="0" presId="urn:microsoft.com/office/officeart/2005/8/layout/radial5"/>
    <dgm:cxn modelId="{5042E537-45E9-4759-913F-221185094559}" type="presParOf" srcId="{06F5E8BB-1521-4904-AFFD-E8CAA27A7B90}" destId="{3A10B8A8-366D-449C-AFBD-8E7DE5C1B362}" srcOrd="7" destOrd="0" presId="urn:microsoft.com/office/officeart/2005/8/layout/radial5"/>
    <dgm:cxn modelId="{A2E012AD-5A3D-4D3B-B2C4-FD23FF1D8232}" type="presParOf" srcId="{3A10B8A8-366D-449C-AFBD-8E7DE5C1B362}" destId="{41C7BDC2-9A8F-4117-8DC4-7E19E1D1C7CA}" srcOrd="0" destOrd="0" presId="urn:microsoft.com/office/officeart/2005/8/layout/radial5"/>
    <dgm:cxn modelId="{ED65C30E-D5A7-4DEE-AA33-5E51716105D1}" type="presParOf" srcId="{06F5E8BB-1521-4904-AFFD-E8CAA27A7B90}" destId="{77BFE6FF-2EF0-466D-B6D1-B62E8F503F73}" srcOrd="8" destOrd="0" presId="urn:microsoft.com/office/officeart/2005/8/layout/radial5"/>
    <dgm:cxn modelId="{19E162DA-BD47-48FA-AFA1-68C26BA4DBEF}" type="presParOf" srcId="{06F5E8BB-1521-4904-AFFD-E8CAA27A7B90}" destId="{445E07C8-7765-414D-A0FF-F195E7037486}" srcOrd="9" destOrd="0" presId="urn:microsoft.com/office/officeart/2005/8/layout/radial5"/>
    <dgm:cxn modelId="{5AE3A335-1E96-49C9-82B5-13647A06E67F}" type="presParOf" srcId="{445E07C8-7765-414D-A0FF-F195E7037486}" destId="{1F644F74-61CA-463F-A9EF-58C8C7223D02}" srcOrd="0" destOrd="0" presId="urn:microsoft.com/office/officeart/2005/8/layout/radial5"/>
    <dgm:cxn modelId="{CE6C2572-1CA4-4DC0-A815-2314DFBE7572}" type="presParOf" srcId="{06F5E8BB-1521-4904-AFFD-E8CAA27A7B90}" destId="{1FA489C9-AB7C-4E0C-9235-67842F2A66DE}" srcOrd="10" destOrd="0" presId="urn:microsoft.com/office/officeart/2005/8/layout/radial5"/>
    <dgm:cxn modelId="{3FA779F8-88BB-4288-BEAB-1BC6A4A7BB23}" type="presParOf" srcId="{06F5E8BB-1521-4904-AFFD-E8CAA27A7B90}" destId="{3C356FE5-EEE9-45E4-8917-9CD3DB6D1809}" srcOrd="11" destOrd="0" presId="urn:microsoft.com/office/officeart/2005/8/layout/radial5"/>
    <dgm:cxn modelId="{4F71F844-2683-4345-BCA2-133BF5346719}" type="presParOf" srcId="{3C356FE5-EEE9-45E4-8917-9CD3DB6D1809}" destId="{05501805-A431-486E-94A3-B7CD432C280F}" srcOrd="0" destOrd="0" presId="urn:microsoft.com/office/officeart/2005/8/layout/radial5"/>
    <dgm:cxn modelId="{E0BFEF20-7A43-48FB-8F55-9391CB4A867C}" type="presParOf" srcId="{06F5E8BB-1521-4904-AFFD-E8CAA27A7B90}" destId="{DEBA02FE-73B4-4838-A77B-2434B00EDB9B}" srcOrd="12" destOrd="0" presId="urn:microsoft.com/office/officeart/2005/8/layout/radial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66273606-E945-4F79-AB2B-57F8DAFBEA57}" type="doc">
      <dgm:prSet loTypeId="urn:microsoft.com/office/officeart/2005/8/layout/matrix1" loCatId="matrix" qsTypeId="urn:microsoft.com/office/officeart/2005/8/quickstyle/simple3" qsCatId="simple" csTypeId="urn:microsoft.com/office/officeart/2005/8/colors/accent3_3" csCatId="accent3" phldr="1"/>
      <dgm:spPr/>
      <dgm:t>
        <a:bodyPr/>
        <a:lstStyle/>
        <a:p>
          <a:endParaRPr lang="ru-RU"/>
        </a:p>
      </dgm:t>
    </dgm:pt>
    <dgm:pt modelId="{2161AC8F-B5B1-403F-87AE-EC8E65172C34}">
      <dgm:prSet phldrT="[Текст]" custT="1"/>
      <dgm:spPr/>
      <dgm:t>
        <a:bodyPr/>
        <a:lstStyle/>
        <a:p>
          <a:r>
            <a:rPr lang="ru-RU" sz="1100" dirty="0" smtClean="0">
              <a:latin typeface="Times New Roman" pitchFamily="18" charset="0"/>
              <a:cs typeface="Times New Roman" pitchFamily="18" charset="0"/>
            </a:rPr>
            <a:t>Целевые группы, на которые ориентирована реализация ГП</a:t>
          </a:r>
          <a:endParaRPr lang="ru-RU" sz="1100" dirty="0">
            <a:latin typeface="Times New Roman" pitchFamily="18" charset="0"/>
            <a:cs typeface="Times New Roman" pitchFamily="18" charset="0"/>
          </a:endParaRPr>
        </a:p>
      </dgm:t>
    </dgm:pt>
    <dgm:pt modelId="{B7E899E4-C096-4A41-B78C-24ABD2B0F41E}" type="parTrans" cxnId="{EF9F3672-2337-4402-AF05-17DA8CF47248}">
      <dgm:prSet/>
      <dgm:spPr/>
      <dgm:t>
        <a:bodyPr/>
        <a:lstStyle/>
        <a:p>
          <a:endParaRPr lang="ru-RU" sz="1100">
            <a:latin typeface="Times New Roman" pitchFamily="18" charset="0"/>
            <a:cs typeface="Times New Roman" pitchFamily="18" charset="0"/>
          </a:endParaRPr>
        </a:p>
      </dgm:t>
    </dgm:pt>
    <dgm:pt modelId="{57FB782C-1958-4D63-9E28-CF2F1BD5ADB4}" type="sibTrans" cxnId="{EF9F3672-2337-4402-AF05-17DA8CF47248}">
      <dgm:prSet/>
      <dgm:spPr/>
      <dgm:t>
        <a:bodyPr/>
        <a:lstStyle/>
        <a:p>
          <a:endParaRPr lang="ru-RU" sz="1100">
            <a:latin typeface="Times New Roman" pitchFamily="18" charset="0"/>
            <a:cs typeface="Times New Roman" pitchFamily="18" charset="0"/>
          </a:endParaRPr>
        </a:p>
      </dgm:t>
    </dgm:pt>
    <dgm:pt modelId="{19DDB408-4C2F-4ECA-AFAE-5F2665C642BE}">
      <dgm:prSet phldrT="[Текст]" custT="1"/>
      <dgm:spPr/>
      <dgm:t>
        <a:bodyPr/>
        <a:lstStyle/>
        <a:p>
          <a:pPr>
            <a:lnSpc>
              <a:spcPct val="100000"/>
            </a:lnSpc>
            <a:spcAft>
              <a:spcPts val="0"/>
            </a:spcAft>
          </a:pPr>
          <a:r>
            <a:rPr lang="ru-RU" sz="1100" dirty="0" smtClean="0">
              <a:latin typeface="Times New Roman" pitchFamily="18" charset="0"/>
              <a:cs typeface="Times New Roman" pitchFamily="18" charset="0"/>
            </a:rPr>
            <a:t>Население</a:t>
          </a:r>
        </a:p>
        <a:p>
          <a:pPr>
            <a:lnSpc>
              <a:spcPct val="100000"/>
            </a:lnSpc>
            <a:spcAft>
              <a:spcPts val="0"/>
            </a:spcAft>
          </a:pPr>
          <a:r>
            <a:rPr lang="ru-RU" sz="1100" dirty="0" smtClean="0">
              <a:latin typeface="Times New Roman" pitchFamily="18" charset="0"/>
              <a:cs typeface="Times New Roman" pitchFamily="18" charset="0"/>
            </a:rPr>
            <a:t>Республики Алтай </a:t>
          </a:r>
        </a:p>
        <a:p>
          <a:pPr>
            <a:lnSpc>
              <a:spcPct val="100000"/>
            </a:lnSpc>
            <a:spcAft>
              <a:spcPts val="0"/>
            </a:spcAft>
          </a:pPr>
          <a:r>
            <a:rPr lang="ru-RU" sz="1100" dirty="0" smtClean="0">
              <a:latin typeface="Times New Roman" pitchFamily="18" charset="0"/>
              <a:cs typeface="Times New Roman" pitchFamily="18" charset="0"/>
            </a:rPr>
            <a:t>в целом </a:t>
          </a:r>
          <a:endParaRPr lang="ru-RU" sz="1100" dirty="0">
            <a:latin typeface="Times New Roman" pitchFamily="18" charset="0"/>
            <a:cs typeface="Times New Roman" pitchFamily="18" charset="0"/>
          </a:endParaRPr>
        </a:p>
      </dgm:t>
    </dgm:pt>
    <dgm:pt modelId="{15DCFA0D-345F-4FBF-9DEE-6724004255B0}" type="parTrans" cxnId="{B67A20B4-EE10-45D8-A235-BD7EF00AB6AF}">
      <dgm:prSet/>
      <dgm:spPr/>
      <dgm:t>
        <a:bodyPr/>
        <a:lstStyle/>
        <a:p>
          <a:endParaRPr lang="ru-RU" sz="1100">
            <a:latin typeface="Times New Roman" pitchFamily="18" charset="0"/>
            <a:cs typeface="Times New Roman" pitchFamily="18" charset="0"/>
          </a:endParaRPr>
        </a:p>
      </dgm:t>
    </dgm:pt>
    <dgm:pt modelId="{B5A01415-8969-4A7D-9D57-317F7818C425}" type="sibTrans" cxnId="{B67A20B4-EE10-45D8-A235-BD7EF00AB6AF}">
      <dgm:prSet/>
      <dgm:spPr/>
      <dgm:t>
        <a:bodyPr/>
        <a:lstStyle/>
        <a:p>
          <a:endParaRPr lang="ru-RU" sz="1100">
            <a:latin typeface="Times New Roman" pitchFamily="18" charset="0"/>
            <a:cs typeface="Times New Roman" pitchFamily="18" charset="0"/>
          </a:endParaRPr>
        </a:p>
      </dgm:t>
    </dgm:pt>
    <dgm:pt modelId="{854B08E6-0DA7-4EDE-B8C1-B0BA1C50944B}">
      <dgm:prSet phldrT="[Текст]" custT="1"/>
      <dgm:spPr/>
      <dgm:t>
        <a:bodyPr/>
        <a:lstStyle/>
        <a:p>
          <a:r>
            <a:rPr lang="ru-RU" sz="1100" dirty="0" smtClean="0">
              <a:latin typeface="Times New Roman" pitchFamily="18" charset="0"/>
              <a:cs typeface="Times New Roman" pitchFamily="18" charset="0"/>
            </a:rPr>
            <a:t>Население, </a:t>
          </a:r>
        </a:p>
        <a:p>
          <a:r>
            <a:rPr lang="ru-RU" sz="1100" dirty="0" smtClean="0">
              <a:latin typeface="Times New Roman" pitchFamily="18" charset="0"/>
              <a:cs typeface="Times New Roman" pitchFamily="18" charset="0"/>
            </a:rPr>
            <a:t>пострадавшее </a:t>
          </a:r>
        </a:p>
        <a:p>
          <a:r>
            <a:rPr lang="ru-RU" sz="1100" dirty="0" smtClean="0">
              <a:latin typeface="Times New Roman" pitchFamily="18" charset="0"/>
              <a:cs typeface="Times New Roman" pitchFamily="18" charset="0"/>
            </a:rPr>
            <a:t>при ЧС</a:t>
          </a:r>
          <a:endParaRPr lang="ru-RU" sz="1100" dirty="0">
            <a:latin typeface="Times New Roman" pitchFamily="18" charset="0"/>
            <a:cs typeface="Times New Roman" pitchFamily="18" charset="0"/>
          </a:endParaRPr>
        </a:p>
      </dgm:t>
    </dgm:pt>
    <dgm:pt modelId="{D900D250-92D3-4E51-8DB4-D3A927C9EE5D}" type="parTrans" cxnId="{7C69AF2E-E162-4203-8979-C2B4F86385BB}">
      <dgm:prSet/>
      <dgm:spPr/>
      <dgm:t>
        <a:bodyPr/>
        <a:lstStyle/>
        <a:p>
          <a:endParaRPr lang="ru-RU" sz="1100">
            <a:latin typeface="Times New Roman" pitchFamily="18" charset="0"/>
            <a:cs typeface="Times New Roman" pitchFamily="18" charset="0"/>
          </a:endParaRPr>
        </a:p>
      </dgm:t>
    </dgm:pt>
    <dgm:pt modelId="{543F2BBD-B59D-44AC-A556-FC49D9D9F32A}" type="sibTrans" cxnId="{7C69AF2E-E162-4203-8979-C2B4F86385BB}">
      <dgm:prSet/>
      <dgm:spPr/>
      <dgm:t>
        <a:bodyPr/>
        <a:lstStyle/>
        <a:p>
          <a:endParaRPr lang="ru-RU" sz="1100">
            <a:latin typeface="Times New Roman" pitchFamily="18" charset="0"/>
            <a:cs typeface="Times New Roman" pitchFamily="18" charset="0"/>
          </a:endParaRPr>
        </a:p>
      </dgm:t>
    </dgm:pt>
    <dgm:pt modelId="{B37DD3F0-B0DA-4A73-AF60-D981F33931D9}">
      <dgm:prSet phldrT="[Текст]" custT="1"/>
      <dgm:spPr/>
      <dgm:t>
        <a:bodyPr/>
        <a:lstStyle/>
        <a:p>
          <a:r>
            <a:rPr lang="ru-RU" sz="1100" dirty="0" smtClean="0">
              <a:latin typeface="Times New Roman" pitchFamily="18" charset="0"/>
              <a:cs typeface="Times New Roman" pitchFamily="18" charset="0"/>
            </a:rPr>
            <a:t>Несовершеннолетние, потерпевшие от преступных посягательств в Республике Алтай</a:t>
          </a:r>
          <a:endParaRPr lang="ru-RU" sz="1100" dirty="0">
            <a:latin typeface="Times New Roman" pitchFamily="18" charset="0"/>
            <a:cs typeface="Times New Roman" pitchFamily="18" charset="0"/>
          </a:endParaRPr>
        </a:p>
      </dgm:t>
    </dgm:pt>
    <dgm:pt modelId="{F149BDDD-A68E-4231-85BE-468DEB9B05E3}" type="parTrans" cxnId="{AD550DEA-C206-4ABA-A682-903D0CDD711F}">
      <dgm:prSet/>
      <dgm:spPr/>
      <dgm:t>
        <a:bodyPr/>
        <a:lstStyle/>
        <a:p>
          <a:endParaRPr lang="ru-RU" sz="1100">
            <a:latin typeface="Times New Roman" pitchFamily="18" charset="0"/>
            <a:cs typeface="Times New Roman" pitchFamily="18" charset="0"/>
          </a:endParaRPr>
        </a:p>
      </dgm:t>
    </dgm:pt>
    <dgm:pt modelId="{653EE873-E2D4-47B8-A82E-AF8F2D7B29E5}" type="sibTrans" cxnId="{AD550DEA-C206-4ABA-A682-903D0CDD711F}">
      <dgm:prSet/>
      <dgm:spPr/>
      <dgm:t>
        <a:bodyPr/>
        <a:lstStyle/>
        <a:p>
          <a:endParaRPr lang="ru-RU" sz="1100">
            <a:latin typeface="Times New Roman" pitchFamily="18" charset="0"/>
            <a:cs typeface="Times New Roman" pitchFamily="18" charset="0"/>
          </a:endParaRPr>
        </a:p>
      </dgm:t>
    </dgm:pt>
    <dgm:pt modelId="{F47D431A-6238-4CF7-A5FC-23F3707A2EF0}">
      <dgm:prSet phldrT="[Текст]" custT="1"/>
      <dgm:spPr/>
      <dgm:t>
        <a:bodyPr/>
        <a:lstStyle/>
        <a:p>
          <a:r>
            <a:rPr lang="ru-RU" sz="1100" dirty="0" smtClean="0">
              <a:latin typeface="Times New Roman" pitchFamily="18" charset="0"/>
              <a:cs typeface="Times New Roman" pitchFamily="18" charset="0"/>
            </a:rPr>
            <a:t>Несовершеннолетние, совершившие преступления или принявших в них участие, состоящие</a:t>
          </a:r>
        </a:p>
        <a:p>
          <a:r>
            <a:rPr lang="ru-RU" sz="1100" dirty="0" smtClean="0">
              <a:latin typeface="Times New Roman" pitchFamily="18" charset="0"/>
              <a:cs typeface="Times New Roman" pitchFamily="18" charset="0"/>
            </a:rPr>
            <a:t>на учете в комиссиях по делам несовершеннолетних и защите их прав.</a:t>
          </a:r>
          <a:endParaRPr lang="ru-RU" sz="1100" dirty="0">
            <a:latin typeface="Times New Roman" pitchFamily="18" charset="0"/>
            <a:cs typeface="Times New Roman" pitchFamily="18" charset="0"/>
          </a:endParaRPr>
        </a:p>
      </dgm:t>
    </dgm:pt>
    <dgm:pt modelId="{5B21E56D-3D08-4A21-B172-04985F0E86DA}" type="parTrans" cxnId="{B4BE6CC1-2EE8-4DF2-888D-CAC9BF024F63}">
      <dgm:prSet/>
      <dgm:spPr/>
      <dgm:t>
        <a:bodyPr/>
        <a:lstStyle/>
        <a:p>
          <a:endParaRPr lang="ru-RU" sz="1100">
            <a:latin typeface="Times New Roman" pitchFamily="18" charset="0"/>
            <a:cs typeface="Times New Roman" pitchFamily="18" charset="0"/>
          </a:endParaRPr>
        </a:p>
      </dgm:t>
    </dgm:pt>
    <dgm:pt modelId="{15100968-99B5-4EBD-9C2E-051F7A090E9C}" type="sibTrans" cxnId="{B4BE6CC1-2EE8-4DF2-888D-CAC9BF024F63}">
      <dgm:prSet/>
      <dgm:spPr/>
      <dgm:t>
        <a:bodyPr/>
        <a:lstStyle/>
        <a:p>
          <a:endParaRPr lang="ru-RU" sz="1100">
            <a:latin typeface="Times New Roman" pitchFamily="18" charset="0"/>
            <a:cs typeface="Times New Roman" pitchFamily="18" charset="0"/>
          </a:endParaRPr>
        </a:p>
      </dgm:t>
    </dgm:pt>
    <dgm:pt modelId="{25F0BCA6-5196-4ADA-985D-D3DAF3FE7472}" type="pres">
      <dgm:prSet presAssocID="{66273606-E945-4F79-AB2B-57F8DAFBEA57}" presName="diagram" presStyleCnt="0">
        <dgm:presLayoutVars>
          <dgm:chMax val="1"/>
          <dgm:dir/>
          <dgm:animLvl val="ctr"/>
          <dgm:resizeHandles val="exact"/>
        </dgm:presLayoutVars>
      </dgm:prSet>
      <dgm:spPr/>
      <dgm:t>
        <a:bodyPr/>
        <a:lstStyle/>
        <a:p>
          <a:endParaRPr lang="ru-RU"/>
        </a:p>
      </dgm:t>
    </dgm:pt>
    <dgm:pt modelId="{EAAB821C-B7B4-4E9A-B9F7-4B4676EB5084}" type="pres">
      <dgm:prSet presAssocID="{66273606-E945-4F79-AB2B-57F8DAFBEA57}" presName="matrix" presStyleCnt="0"/>
      <dgm:spPr/>
    </dgm:pt>
    <dgm:pt modelId="{B78D7638-9FEF-4FE5-BF45-44DAAE750FA2}" type="pres">
      <dgm:prSet presAssocID="{66273606-E945-4F79-AB2B-57F8DAFBEA57}" presName="tile1" presStyleLbl="node1" presStyleIdx="0" presStyleCnt="4"/>
      <dgm:spPr/>
      <dgm:t>
        <a:bodyPr/>
        <a:lstStyle/>
        <a:p>
          <a:endParaRPr lang="ru-RU"/>
        </a:p>
      </dgm:t>
    </dgm:pt>
    <dgm:pt modelId="{BC053C45-ECA8-48C6-9658-942792DC4996}" type="pres">
      <dgm:prSet presAssocID="{66273606-E945-4F79-AB2B-57F8DAFBEA57}" presName="tile1text" presStyleLbl="node1" presStyleIdx="0" presStyleCnt="4">
        <dgm:presLayoutVars>
          <dgm:chMax val="0"/>
          <dgm:chPref val="0"/>
          <dgm:bulletEnabled val="1"/>
        </dgm:presLayoutVars>
      </dgm:prSet>
      <dgm:spPr/>
      <dgm:t>
        <a:bodyPr/>
        <a:lstStyle/>
        <a:p>
          <a:endParaRPr lang="ru-RU"/>
        </a:p>
      </dgm:t>
    </dgm:pt>
    <dgm:pt modelId="{93BD2E50-12CE-47E2-8C08-E1FE99A1B20C}" type="pres">
      <dgm:prSet presAssocID="{66273606-E945-4F79-AB2B-57F8DAFBEA57}" presName="tile2" presStyleLbl="node1" presStyleIdx="1" presStyleCnt="4"/>
      <dgm:spPr/>
      <dgm:t>
        <a:bodyPr/>
        <a:lstStyle/>
        <a:p>
          <a:endParaRPr lang="ru-RU"/>
        </a:p>
      </dgm:t>
    </dgm:pt>
    <dgm:pt modelId="{FA5BBDD5-5284-409C-BF90-790477F97A79}" type="pres">
      <dgm:prSet presAssocID="{66273606-E945-4F79-AB2B-57F8DAFBEA57}" presName="tile2text" presStyleLbl="node1" presStyleIdx="1" presStyleCnt="4">
        <dgm:presLayoutVars>
          <dgm:chMax val="0"/>
          <dgm:chPref val="0"/>
          <dgm:bulletEnabled val="1"/>
        </dgm:presLayoutVars>
      </dgm:prSet>
      <dgm:spPr/>
      <dgm:t>
        <a:bodyPr/>
        <a:lstStyle/>
        <a:p>
          <a:endParaRPr lang="ru-RU"/>
        </a:p>
      </dgm:t>
    </dgm:pt>
    <dgm:pt modelId="{DDD9E288-7815-4ADB-B3A9-63C448EB9BFC}" type="pres">
      <dgm:prSet presAssocID="{66273606-E945-4F79-AB2B-57F8DAFBEA57}" presName="tile3" presStyleLbl="node1" presStyleIdx="2" presStyleCnt="4"/>
      <dgm:spPr/>
      <dgm:t>
        <a:bodyPr/>
        <a:lstStyle/>
        <a:p>
          <a:endParaRPr lang="ru-RU"/>
        </a:p>
      </dgm:t>
    </dgm:pt>
    <dgm:pt modelId="{96BFB16D-B511-4273-97F3-2FE3EB3A8130}" type="pres">
      <dgm:prSet presAssocID="{66273606-E945-4F79-AB2B-57F8DAFBEA57}" presName="tile3text" presStyleLbl="node1" presStyleIdx="2" presStyleCnt="4">
        <dgm:presLayoutVars>
          <dgm:chMax val="0"/>
          <dgm:chPref val="0"/>
          <dgm:bulletEnabled val="1"/>
        </dgm:presLayoutVars>
      </dgm:prSet>
      <dgm:spPr/>
      <dgm:t>
        <a:bodyPr/>
        <a:lstStyle/>
        <a:p>
          <a:endParaRPr lang="ru-RU"/>
        </a:p>
      </dgm:t>
    </dgm:pt>
    <dgm:pt modelId="{F7D70B33-89E6-4423-8F93-0A4C98BDBEE5}" type="pres">
      <dgm:prSet presAssocID="{66273606-E945-4F79-AB2B-57F8DAFBEA57}" presName="tile4" presStyleLbl="node1" presStyleIdx="3" presStyleCnt="4"/>
      <dgm:spPr/>
      <dgm:t>
        <a:bodyPr/>
        <a:lstStyle/>
        <a:p>
          <a:endParaRPr lang="ru-RU"/>
        </a:p>
      </dgm:t>
    </dgm:pt>
    <dgm:pt modelId="{B86E6BB3-5127-44B3-8C91-00E5C5CCA9A3}" type="pres">
      <dgm:prSet presAssocID="{66273606-E945-4F79-AB2B-57F8DAFBEA57}" presName="tile4text" presStyleLbl="node1" presStyleIdx="3" presStyleCnt="4">
        <dgm:presLayoutVars>
          <dgm:chMax val="0"/>
          <dgm:chPref val="0"/>
          <dgm:bulletEnabled val="1"/>
        </dgm:presLayoutVars>
      </dgm:prSet>
      <dgm:spPr/>
      <dgm:t>
        <a:bodyPr/>
        <a:lstStyle/>
        <a:p>
          <a:endParaRPr lang="ru-RU"/>
        </a:p>
      </dgm:t>
    </dgm:pt>
    <dgm:pt modelId="{CA01C0EA-71A5-4D46-8F0D-5CF9D70CEDB8}" type="pres">
      <dgm:prSet presAssocID="{66273606-E945-4F79-AB2B-57F8DAFBEA57}" presName="centerTile" presStyleLbl="fgShp" presStyleIdx="0" presStyleCnt="1" custScaleX="222222" custScaleY="104348" custLinFactNeighborX="0" custLinFactNeighborY="-8696">
        <dgm:presLayoutVars>
          <dgm:chMax val="0"/>
          <dgm:chPref val="0"/>
        </dgm:presLayoutVars>
      </dgm:prSet>
      <dgm:spPr/>
      <dgm:t>
        <a:bodyPr/>
        <a:lstStyle/>
        <a:p>
          <a:endParaRPr lang="ru-RU"/>
        </a:p>
      </dgm:t>
    </dgm:pt>
  </dgm:ptLst>
  <dgm:cxnLst>
    <dgm:cxn modelId="{6787AE7F-C2B6-4038-AE2A-EE257B8C56C7}" type="presOf" srcId="{F47D431A-6238-4CF7-A5FC-23F3707A2EF0}" destId="{F7D70B33-89E6-4423-8F93-0A4C98BDBEE5}" srcOrd="0" destOrd="0" presId="urn:microsoft.com/office/officeart/2005/8/layout/matrix1"/>
    <dgm:cxn modelId="{EF9F3672-2337-4402-AF05-17DA8CF47248}" srcId="{66273606-E945-4F79-AB2B-57F8DAFBEA57}" destId="{2161AC8F-B5B1-403F-87AE-EC8E65172C34}" srcOrd="0" destOrd="0" parTransId="{B7E899E4-C096-4A41-B78C-24ABD2B0F41E}" sibTransId="{57FB782C-1958-4D63-9E28-CF2F1BD5ADB4}"/>
    <dgm:cxn modelId="{9F1E0262-F725-4392-A93A-11421A259139}" type="presOf" srcId="{19DDB408-4C2F-4ECA-AFAE-5F2665C642BE}" destId="{BC053C45-ECA8-48C6-9658-942792DC4996}" srcOrd="1" destOrd="0" presId="urn:microsoft.com/office/officeart/2005/8/layout/matrix1"/>
    <dgm:cxn modelId="{A104BB2B-3D7F-4A52-A841-FBD1C82E4935}" type="presOf" srcId="{B37DD3F0-B0DA-4A73-AF60-D981F33931D9}" destId="{DDD9E288-7815-4ADB-B3A9-63C448EB9BFC}" srcOrd="0" destOrd="0" presId="urn:microsoft.com/office/officeart/2005/8/layout/matrix1"/>
    <dgm:cxn modelId="{7C69AF2E-E162-4203-8979-C2B4F86385BB}" srcId="{2161AC8F-B5B1-403F-87AE-EC8E65172C34}" destId="{854B08E6-0DA7-4EDE-B8C1-B0BA1C50944B}" srcOrd="1" destOrd="0" parTransId="{D900D250-92D3-4E51-8DB4-D3A927C9EE5D}" sibTransId="{543F2BBD-B59D-44AC-A556-FC49D9D9F32A}"/>
    <dgm:cxn modelId="{5A4F6575-BDB5-4224-9409-13D435B4C44E}" type="presOf" srcId="{F47D431A-6238-4CF7-A5FC-23F3707A2EF0}" destId="{B86E6BB3-5127-44B3-8C91-00E5C5CCA9A3}" srcOrd="1" destOrd="0" presId="urn:microsoft.com/office/officeart/2005/8/layout/matrix1"/>
    <dgm:cxn modelId="{33D82873-3D2F-43C9-AA79-4D6ADF3263DF}" type="presOf" srcId="{19DDB408-4C2F-4ECA-AFAE-5F2665C642BE}" destId="{B78D7638-9FEF-4FE5-BF45-44DAAE750FA2}" srcOrd="0" destOrd="0" presId="urn:microsoft.com/office/officeart/2005/8/layout/matrix1"/>
    <dgm:cxn modelId="{DA438FCA-12F4-48CA-B171-52BBA9806765}" type="presOf" srcId="{854B08E6-0DA7-4EDE-B8C1-B0BA1C50944B}" destId="{FA5BBDD5-5284-409C-BF90-790477F97A79}" srcOrd="1" destOrd="0" presId="urn:microsoft.com/office/officeart/2005/8/layout/matrix1"/>
    <dgm:cxn modelId="{4A134F74-0FE6-45F7-8BA1-D8076C63D63E}" type="presOf" srcId="{B37DD3F0-B0DA-4A73-AF60-D981F33931D9}" destId="{96BFB16D-B511-4273-97F3-2FE3EB3A8130}" srcOrd="1" destOrd="0" presId="urn:microsoft.com/office/officeart/2005/8/layout/matrix1"/>
    <dgm:cxn modelId="{3A3A092C-13AA-4313-987D-3DCD42CBED2E}" type="presOf" srcId="{2161AC8F-B5B1-403F-87AE-EC8E65172C34}" destId="{CA01C0EA-71A5-4D46-8F0D-5CF9D70CEDB8}" srcOrd="0" destOrd="0" presId="urn:microsoft.com/office/officeart/2005/8/layout/matrix1"/>
    <dgm:cxn modelId="{41DCB492-5652-4717-88EC-48A32CB59139}" type="presOf" srcId="{854B08E6-0DA7-4EDE-B8C1-B0BA1C50944B}" destId="{93BD2E50-12CE-47E2-8C08-E1FE99A1B20C}" srcOrd="0" destOrd="0" presId="urn:microsoft.com/office/officeart/2005/8/layout/matrix1"/>
    <dgm:cxn modelId="{B4BE6CC1-2EE8-4DF2-888D-CAC9BF024F63}" srcId="{2161AC8F-B5B1-403F-87AE-EC8E65172C34}" destId="{F47D431A-6238-4CF7-A5FC-23F3707A2EF0}" srcOrd="3" destOrd="0" parTransId="{5B21E56D-3D08-4A21-B172-04985F0E86DA}" sibTransId="{15100968-99B5-4EBD-9C2E-051F7A090E9C}"/>
    <dgm:cxn modelId="{AD550DEA-C206-4ABA-A682-903D0CDD711F}" srcId="{2161AC8F-B5B1-403F-87AE-EC8E65172C34}" destId="{B37DD3F0-B0DA-4A73-AF60-D981F33931D9}" srcOrd="2" destOrd="0" parTransId="{F149BDDD-A68E-4231-85BE-468DEB9B05E3}" sibTransId="{653EE873-E2D4-47B8-A82E-AF8F2D7B29E5}"/>
    <dgm:cxn modelId="{B67A20B4-EE10-45D8-A235-BD7EF00AB6AF}" srcId="{2161AC8F-B5B1-403F-87AE-EC8E65172C34}" destId="{19DDB408-4C2F-4ECA-AFAE-5F2665C642BE}" srcOrd="0" destOrd="0" parTransId="{15DCFA0D-345F-4FBF-9DEE-6724004255B0}" sibTransId="{B5A01415-8969-4A7D-9D57-317F7818C425}"/>
    <dgm:cxn modelId="{A461B5D2-1929-4366-8BFE-E1C338125B17}" type="presOf" srcId="{66273606-E945-4F79-AB2B-57F8DAFBEA57}" destId="{25F0BCA6-5196-4ADA-985D-D3DAF3FE7472}" srcOrd="0" destOrd="0" presId="urn:microsoft.com/office/officeart/2005/8/layout/matrix1"/>
    <dgm:cxn modelId="{3318B2BD-2304-46EC-B46D-82359EA80844}" type="presParOf" srcId="{25F0BCA6-5196-4ADA-985D-D3DAF3FE7472}" destId="{EAAB821C-B7B4-4E9A-B9F7-4B4676EB5084}" srcOrd="0" destOrd="0" presId="urn:microsoft.com/office/officeart/2005/8/layout/matrix1"/>
    <dgm:cxn modelId="{6530E5EC-547E-4DEC-A3DC-2F738DD668BA}" type="presParOf" srcId="{EAAB821C-B7B4-4E9A-B9F7-4B4676EB5084}" destId="{B78D7638-9FEF-4FE5-BF45-44DAAE750FA2}" srcOrd="0" destOrd="0" presId="urn:microsoft.com/office/officeart/2005/8/layout/matrix1"/>
    <dgm:cxn modelId="{8D8B9EF3-2BB8-4CD9-8C6E-48C165F6EF97}" type="presParOf" srcId="{EAAB821C-B7B4-4E9A-B9F7-4B4676EB5084}" destId="{BC053C45-ECA8-48C6-9658-942792DC4996}" srcOrd="1" destOrd="0" presId="urn:microsoft.com/office/officeart/2005/8/layout/matrix1"/>
    <dgm:cxn modelId="{B3C0D16C-59CF-4E28-952E-F3EAB8ED5A0F}" type="presParOf" srcId="{EAAB821C-B7B4-4E9A-B9F7-4B4676EB5084}" destId="{93BD2E50-12CE-47E2-8C08-E1FE99A1B20C}" srcOrd="2" destOrd="0" presId="urn:microsoft.com/office/officeart/2005/8/layout/matrix1"/>
    <dgm:cxn modelId="{3CEDEB31-FC7C-4701-BC9D-E2505E59F9A4}" type="presParOf" srcId="{EAAB821C-B7B4-4E9A-B9F7-4B4676EB5084}" destId="{FA5BBDD5-5284-409C-BF90-790477F97A79}" srcOrd="3" destOrd="0" presId="urn:microsoft.com/office/officeart/2005/8/layout/matrix1"/>
    <dgm:cxn modelId="{44962553-707D-494A-AA9C-6C2C543E414D}" type="presParOf" srcId="{EAAB821C-B7B4-4E9A-B9F7-4B4676EB5084}" destId="{DDD9E288-7815-4ADB-B3A9-63C448EB9BFC}" srcOrd="4" destOrd="0" presId="urn:microsoft.com/office/officeart/2005/8/layout/matrix1"/>
    <dgm:cxn modelId="{FBBC9F4B-AD3D-4E9E-AF4A-90BA519F4D6E}" type="presParOf" srcId="{EAAB821C-B7B4-4E9A-B9F7-4B4676EB5084}" destId="{96BFB16D-B511-4273-97F3-2FE3EB3A8130}" srcOrd="5" destOrd="0" presId="urn:microsoft.com/office/officeart/2005/8/layout/matrix1"/>
    <dgm:cxn modelId="{A225FCA0-39E0-4022-8425-A3B7DF739DA5}" type="presParOf" srcId="{EAAB821C-B7B4-4E9A-B9F7-4B4676EB5084}" destId="{F7D70B33-89E6-4423-8F93-0A4C98BDBEE5}" srcOrd="6" destOrd="0" presId="urn:microsoft.com/office/officeart/2005/8/layout/matrix1"/>
    <dgm:cxn modelId="{9BD08FE4-EE6A-42E2-AF2B-D1B5B32323D0}" type="presParOf" srcId="{EAAB821C-B7B4-4E9A-B9F7-4B4676EB5084}" destId="{B86E6BB3-5127-44B3-8C91-00E5C5CCA9A3}" srcOrd="7" destOrd="0" presId="urn:microsoft.com/office/officeart/2005/8/layout/matrix1"/>
    <dgm:cxn modelId="{EC063290-1983-4963-AF02-987731BE99E8}" type="presParOf" srcId="{25F0BCA6-5196-4ADA-985D-D3DAF3FE7472}" destId="{CA01C0EA-71A5-4D46-8F0D-5CF9D70CEDB8}" srcOrd="1" destOrd="0" presId="urn:microsoft.com/office/officeart/2005/8/layout/matrix1"/>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10C34CAB-1366-4A7D-99C0-E08CB37F077F}" type="doc">
      <dgm:prSet loTypeId="urn:microsoft.com/office/officeart/2005/8/layout/chevron2" loCatId="list" qsTypeId="urn:microsoft.com/office/officeart/2005/8/quickstyle/simple1" qsCatId="simple" csTypeId="urn:microsoft.com/office/officeart/2005/8/colors/colorful2" csCatId="colorful" phldr="1"/>
      <dgm:spPr/>
      <dgm:t>
        <a:bodyPr/>
        <a:lstStyle/>
        <a:p>
          <a:endParaRPr lang="ru-RU"/>
        </a:p>
      </dgm:t>
    </dgm:pt>
    <dgm:pt modelId="{C19B2100-9D3D-493F-B990-FF8CCAB5E101}">
      <dgm:prSet phldrT="[Текст]" custT="1"/>
      <dgm:spPr/>
      <dgm:t>
        <a:bodyPr/>
        <a:lstStyle/>
        <a:p>
          <a:pPr>
            <a:lnSpc>
              <a:spcPct val="100000"/>
            </a:lnSpc>
            <a:spcAft>
              <a:spcPts val="0"/>
            </a:spcAft>
          </a:pPr>
          <a:r>
            <a:rPr lang="en-US" sz="3200" dirty="0" smtClean="0">
              <a:latin typeface="Times New Roman" pitchFamily="18" charset="0"/>
              <a:cs typeface="Times New Roman" pitchFamily="18" charset="0"/>
            </a:rPr>
            <a:t>1</a:t>
          </a:r>
          <a:r>
            <a:rPr lang="ru-RU" sz="3200" dirty="0" smtClean="0">
              <a:latin typeface="Times New Roman" pitchFamily="18" charset="0"/>
              <a:cs typeface="Times New Roman" pitchFamily="18" charset="0"/>
            </a:rPr>
            <a:t> </a:t>
          </a:r>
        </a:p>
        <a:p>
          <a:pPr>
            <a:lnSpc>
              <a:spcPct val="90000"/>
            </a:lnSpc>
            <a:spcAft>
              <a:spcPct val="35000"/>
            </a:spcAft>
          </a:pPr>
          <a:r>
            <a:rPr lang="ru-RU" sz="1400" dirty="0" smtClean="0">
              <a:latin typeface="Times New Roman" pitchFamily="18" charset="0"/>
              <a:cs typeface="Times New Roman" pitchFamily="18" charset="0"/>
            </a:rPr>
            <a:t>этап</a:t>
          </a:r>
          <a:endParaRPr lang="ru-RU" sz="1400" dirty="0">
            <a:latin typeface="Times New Roman" pitchFamily="18" charset="0"/>
            <a:cs typeface="Times New Roman" pitchFamily="18" charset="0"/>
          </a:endParaRPr>
        </a:p>
      </dgm:t>
    </dgm:pt>
    <dgm:pt modelId="{3B8F5AC1-C9BF-4A21-AC9A-BC5ACFA6C24E}" type="parTrans" cxnId="{CCC3D177-6931-46C1-AAAC-69DF487324A1}">
      <dgm:prSet/>
      <dgm:spPr/>
      <dgm:t>
        <a:bodyPr/>
        <a:lstStyle/>
        <a:p>
          <a:endParaRPr lang="ru-RU">
            <a:latin typeface="Times New Roman" pitchFamily="18" charset="0"/>
            <a:cs typeface="Times New Roman" pitchFamily="18" charset="0"/>
          </a:endParaRPr>
        </a:p>
      </dgm:t>
    </dgm:pt>
    <dgm:pt modelId="{37C56785-BA8D-44DD-80A7-A96CB16C3031}" type="sibTrans" cxnId="{CCC3D177-6931-46C1-AAAC-69DF487324A1}">
      <dgm:prSet/>
      <dgm:spPr/>
      <dgm:t>
        <a:bodyPr/>
        <a:lstStyle/>
        <a:p>
          <a:endParaRPr lang="ru-RU">
            <a:latin typeface="Times New Roman" pitchFamily="18" charset="0"/>
            <a:cs typeface="Times New Roman" pitchFamily="18" charset="0"/>
          </a:endParaRPr>
        </a:p>
      </dgm:t>
    </dgm:pt>
    <dgm:pt modelId="{28F6F0E6-388B-4B35-808F-3EF0401D3B8F}">
      <dgm:prSet phldrT="[Текст]"/>
      <dgm:spPr/>
      <dgm:t>
        <a:bodyPr lIns="144000" rIns="108000"/>
        <a:lstStyle/>
        <a:p>
          <a:pPr algn="l"/>
          <a:r>
            <a:rPr lang="ru-RU" b="0" i="0" dirty="0" smtClean="0">
              <a:latin typeface="Times New Roman" pitchFamily="18" charset="0"/>
              <a:cs typeface="Times New Roman" pitchFamily="18" charset="0"/>
            </a:rPr>
            <a:t>Народное голосование                                  </a:t>
          </a:r>
          <a:r>
            <a:rPr lang="ru-RU" b="0" i="1" dirty="0" smtClean="0">
              <a:latin typeface="Times New Roman" pitchFamily="18" charset="0"/>
              <a:cs typeface="Times New Roman" pitchFamily="18" charset="0"/>
            </a:rPr>
            <a:t>(</a:t>
          </a:r>
          <a:r>
            <a:rPr lang="ru-RU" b="0" i="1" dirty="0" err="1" smtClean="0">
              <a:latin typeface="Times New Roman" pitchFamily="18" charset="0"/>
              <a:cs typeface="Times New Roman" pitchFamily="18" charset="0"/>
            </a:rPr>
            <a:t>Онлайн</a:t>
          </a:r>
          <a:r>
            <a:rPr lang="ru-RU" b="0" i="1" dirty="0" smtClean="0">
              <a:latin typeface="Times New Roman" pitchFamily="18" charset="0"/>
              <a:cs typeface="Times New Roman" pitchFamily="18" charset="0"/>
            </a:rPr>
            <a:t> голосование на официальном сайте Премии)</a:t>
          </a:r>
        </a:p>
      </dgm:t>
    </dgm:pt>
    <dgm:pt modelId="{1AFCC277-E384-4027-9790-7E68CD89613F}" type="parTrans" cxnId="{169829DF-D943-421B-A5EC-8B0394E2B62C}">
      <dgm:prSet/>
      <dgm:spPr/>
      <dgm:t>
        <a:bodyPr/>
        <a:lstStyle/>
        <a:p>
          <a:endParaRPr lang="ru-RU">
            <a:latin typeface="Times New Roman" pitchFamily="18" charset="0"/>
            <a:cs typeface="Times New Roman" pitchFamily="18" charset="0"/>
          </a:endParaRPr>
        </a:p>
      </dgm:t>
    </dgm:pt>
    <dgm:pt modelId="{27288A6D-C5D5-49DC-8B7D-DAA69FFF5AB0}" type="sibTrans" cxnId="{169829DF-D943-421B-A5EC-8B0394E2B62C}">
      <dgm:prSet/>
      <dgm:spPr/>
      <dgm:t>
        <a:bodyPr/>
        <a:lstStyle/>
        <a:p>
          <a:endParaRPr lang="ru-RU">
            <a:latin typeface="Times New Roman" pitchFamily="18" charset="0"/>
            <a:cs typeface="Times New Roman" pitchFamily="18" charset="0"/>
          </a:endParaRPr>
        </a:p>
      </dgm:t>
    </dgm:pt>
    <dgm:pt modelId="{8DA88ED5-1500-4077-B255-B01FC32A82D0}">
      <dgm:prSet phldrT="[Текст]" custT="1"/>
      <dgm:spPr/>
      <dgm:t>
        <a:bodyPr/>
        <a:lstStyle/>
        <a:p>
          <a:pPr>
            <a:lnSpc>
              <a:spcPct val="100000"/>
            </a:lnSpc>
            <a:spcAft>
              <a:spcPts val="0"/>
            </a:spcAft>
          </a:pPr>
          <a:r>
            <a:rPr lang="ru-RU" sz="3200" dirty="0" smtClean="0">
              <a:latin typeface="Times New Roman" pitchFamily="18" charset="0"/>
              <a:cs typeface="Times New Roman" pitchFamily="18" charset="0"/>
            </a:rPr>
            <a:t>2</a:t>
          </a:r>
          <a:r>
            <a:rPr lang="ru-RU" sz="1400" dirty="0" smtClean="0">
              <a:latin typeface="Times New Roman" pitchFamily="18" charset="0"/>
              <a:cs typeface="Times New Roman" pitchFamily="18" charset="0"/>
            </a:rPr>
            <a:t> </a:t>
          </a:r>
        </a:p>
        <a:p>
          <a:pPr>
            <a:lnSpc>
              <a:spcPct val="90000"/>
            </a:lnSpc>
            <a:spcAft>
              <a:spcPct val="35000"/>
            </a:spcAft>
          </a:pPr>
          <a:r>
            <a:rPr lang="ru-RU" sz="1400" dirty="0" smtClean="0">
              <a:latin typeface="Times New Roman" pitchFamily="18" charset="0"/>
              <a:cs typeface="Times New Roman" pitchFamily="18" charset="0"/>
            </a:rPr>
            <a:t>этап</a:t>
          </a:r>
          <a:endParaRPr lang="ru-RU" sz="1400" dirty="0">
            <a:latin typeface="Times New Roman" pitchFamily="18" charset="0"/>
            <a:cs typeface="Times New Roman" pitchFamily="18" charset="0"/>
          </a:endParaRPr>
        </a:p>
      </dgm:t>
    </dgm:pt>
    <dgm:pt modelId="{003DCB99-9894-45B0-952D-8F24BA72A3E7}" type="parTrans" cxnId="{9BDC065D-01F0-4510-B427-8CD9903ECD53}">
      <dgm:prSet/>
      <dgm:spPr/>
      <dgm:t>
        <a:bodyPr/>
        <a:lstStyle/>
        <a:p>
          <a:endParaRPr lang="ru-RU">
            <a:latin typeface="Times New Roman" pitchFamily="18" charset="0"/>
            <a:cs typeface="Times New Roman" pitchFamily="18" charset="0"/>
          </a:endParaRPr>
        </a:p>
      </dgm:t>
    </dgm:pt>
    <dgm:pt modelId="{F1CA4D86-A220-48D6-BC7E-921A80898A0E}" type="sibTrans" cxnId="{9BDC065D-01F0-4510-B427-8CD9903ECD53}">
      <dgm:prSet/>
      <dgm:spPr/>
      <dgm:t>
        <a:bodyPr/>
        <a:lstStyle/>
        <a:p>
          <a:endParaRPr lang="ru-RU">
            <a:latin typeface="Times New Roman" pitchFamily="18" charset="0"/>
            <a:cs typeface="Times New Roman" pitchFamily="18" charset="0"/>
          </a:endParaRPr>
        </a:p>
      </dgm:t>
    </dgm:pt>
    <dgm:pt modelId="{0AE9152C-F077-4EE3-AC35-FD08706753C9}">
      <dgm:prSet phldrT="[Текст]"/>
      <dgm:spPr/>
      <dgm:t>
        <a:bodyPr/>
        <a:lstStyle/>
        <a:p>
          <a:r>
            <a:rPr lang="ru-RU" b="0" i="0" dirty="0" smtClean="0">
              <a:latin typeface="Times New Roman" pitchFamily="18" charset="0"/>
              <a:cs typeface="Times New Roman" pitchFamily="18" charset="0"/>
            </a:rPr>
            <a:t>Независимая проверка                             </a:t>
          </a:r>
          <a:r>
            <a:rPr lang="ru-RU" b="0" i="1" dirty="0" smtClean="0">
              <a:latin typeface="Times New Roman" pitchFamily="18" charset="0"/>
              <a:cs typeface="Times New Roman" pitchFamily="18" charset="0"/>
            </a:rPr>
            <a:t>(Независимые проверки и контрольные закупки услуг финансовых организаций)</a:t>
          </a:r>
          <a:endParaRPr lang="ru-RU" i="1" dirty="0">
            <a:latin typeface="Times New Roman" pitchFamily="18" charset="0"/>
            <a:cs typeface="Times New Roman" pitchFamily="18" charset="0"/>
          </a:endParaRPr>
        </a:p>
      </dgm:t>
    </dgm:pt>
    <dgm:pt modelId="{32814130-5D6B-4FC7-8E3F-EE135026B48C}" type="parTrans" cxnId="{6338DC70-246A-4D87-83AF-E426F1119621}">
      <dgm:prSet/>
      <dgm:spPr/>
      <dgm:t>
        <a:bodyPr/>
        <a:lstStyle/>
        <a:p>
          <a:endParaRPr lang="ru-RU">
            <a:latin typeface="Times New Roman" pitchFamily="18" charset="0"/>
            <a:cs typeface="Times New Roman" pitchFamily="18" charset="0"/>
          </a:endParaRPr>
        </a:p>
      </dgm:t>
    </dgm:pt>
    <dgm:pt modelId="{2551F2CB-93FA-4118-889E-B1B72A31FD12}" type="sibTrans" cxnId="{6338DC70-246A-4D87-83AF-E426F1119621}">
      <dgm:prSet/>
      <dgm:spPr/>
      <dgm:t>
        <a:bodyPr/>
        <a:lstStyle/>
        <a:p>
          <a:endParaRPr lang="ru-RU">
            <a:latin typeface="Times New Roman" pitchFamily="18" charset="0"/>
            <a:cs typeface="Times New Roman" pitchFamily="18" charset="0"/>
          </a:endParaRPr>
        </a:p>
      </dgm:t>
    </dgm:pt>
    <dgm:pt modelId="{6CE581D8-83D9-4422-8ED8-54FCD8D40BA5}">
      <dgm:prSet phldrT="[Текст]" custT="1"/>
      <dgm:spPr/>
      <dgm:t>
        <a:bodyPr/>
        <a:lstStyle/>
        <a:p>
          <a:pPr>
            <a:lnSpc>
              <a:spcPct val="100000"/>
            </a:lnSpc>
            <a:spcAft>
              <a:spcPts val="0"/>
            </a:spcAft>
          </a:pPr>
          <a:r>
            <a:rPr lang="ru-RU" sz="3200" dirty="0" smtClean="0">
              <a:latin typeface="Times New Roman" pitchFamily="18" charset="0"/>
              <a:cs typeface="Times New Roman" pitchFamily="18" charset="0"/>
            </a:rPr>
            <a:t>3 </a:t>
          </a:r>
        </a:p>
        <a:p>
          <a:pPr>
            <a:lnSpc>
              <a:spcPct val="90000"/>
            </a:lnSpc>
            <a:spcAft>
              <a:spcPct val="35000"/>
            </a:spcAft>
          </a:pPr>
          <a:r>
            <a:rPr lang="ru-RU" sz="1400" dirty="0" smtClean="0">
              <a:latin typeface="Times New Roman" pitchFamily="18" charset="0"/>
              <a:cs typeface="Times New Roman" pitchFamily="18" charset="0"/>
            </a:rPr>
            <a:t>этап</a:t>
          </a:r>
          <a:endParaRPr lang="ru-RU" sz="1400" dirty="0">
            <a:latin typeface="Times New Roman" pitchFamily="18" charset="0"/>
            <a:cs typeface="Times New Roman" pitchFamily="18" charset="0"/>
          </a:endParaRPr>
        </a:p>
      </dgm:t>
    </dgm:pt>
    <dgm:pt modelId="{1A7DAC97-889E-4FD1-B0D8-00690AEEFCDA}" type="parTrans" cxnId="{66E092D3-6AEA-4335-872E-30A87BF68B5B}">
      <dgm:prSet/>
      <dgm:spPr/>
      <dgm:t>
        <a:bodyPr/>
        <a:lstStyle/>
        <a:p>
          <a:endParaRPr lang="ru-RU">
            <a:latin typeface="Times New Roman" pitchFamily="18" charset="0"/>
            <a:cs typeface="Times New Roman" pitchFamily="18" charset="0"/>
          </a:endParaRPr>
        </a:p>
      </dgm:t>
    </dgm:pt>
    <dgm:pt modelId="{AC444F9C-0B48-49CD-95C7-122823D35193}" type="sibTrans" cxnId="{66E092D3-6AEA-4335-872E-30A87BF68B5B}">
      <dgm:prSet/>
      <dgm:spPr/>
      <dgm:t>
        <a:bodyPr/>
        <a:lstStyle/>
        <a:p>
          <a:endParaRPr lang="ru-RU">
            <a:latin typeface="Times New Roman" pitchFamily="18" charset="0"/>
            <a:cs typeface="Times New Roman" pitchFamily="18" charset="0"/>
          </a:endParaRPr>
        </a:p>
      </dgm:t>
    </dgm:pt>
    <dgm:pt modelId="{89F1F33D-4146-4DA6-B135-2217DA75E0A6}">
      <dgm:prSet phldrT="[Текст]"/>
      <dgm:spPr/>
      <dgm:t>
        <a:bodyPr/>
        <a:lstStyle/>
        <a:p>
          <a:r>
            <a:rPr lang="ru-RU" b="0" i="0" dirty="0" smtClean="0">
              <a:latin typeface="Times New Roman" pitchFamily="18" charset="0"/>
              <a:cs typeface="Times New Roman" pitchFamily="18" charset="0"/>
            </a:rPr>
            <a:t>Подведение итогов                   </a:t>
          </a:r>
          <a:r>
            <a:rPr lang="ru-RU" b="0" i="1" dirty="0" smtClean="0">
              <a:latin typeface="Times New Roman" pitchFamily="18" charset="0"/>
              <a:cs typeface="Times New Roman" pitchFamily="18" charset="0"/>
            </a:rPr>
            <a:t>(</a:t>
          </a:r>
          <a:r>
            <a:rPr lang="ru-RU" i="1" dirty="0" smtClean="0">
              <a:latin typeface="Times New Roman" pitchFamily="18" charset="0"/>
              <a:cs typeface="Times New Roman" pitchFamily="18" charset="0"/>
            </a:rPr>
            <a:t>Определение победителей по результатам двух предыдущих этапов)</a:t>
          </a:r>
          <a:endParaRPr lang="ru-RU" i="1" dirty="0">
            <a:latin typeface="Times New Roman" pitchFamily="18" charset="0"/>
            <a:cs typeface="Times New Roman" pitchFamily="18" charset="0"/>
          </a:endParaRPr>
        </a:p>
      </dgm:t>
    </dgm:pt>
    <dgm:pt modelId="{E5295D54-F886-4B8C-8390-A0896AB56C34}" type="parTrans" cxnId="{560E6F57-12EE-4CD3-AA9A-FBC34A7ADA13}">
      <dgm:prSet/>
      <dgm:spPr/>
      <dgm:t>
        <a:bodyPr/>
        <a:lstStyle/>
        <a:p>
          <a:endParaRPr lang="ru-RU">
            <a:latin typeface="Times New Roman" pitchFamily="18" charset="0"/>
            <a:cs typeface="Times New Roman" pitchFamily="18" charset="0"/>
          </a:endParaRPr>
        </a:p>
      </dgm:t>
    </dgm:pt>
    <dgm:pt modelId="{7D708718-4EC5-4C8C-9B91-9EC302C4121C}" type="sibTrans" cxnId="{560E6F57-12EE-4CD3-AA9A-FBC34A7ADA13}">
      <dgm:prSet/>
      <dgm:spPr/>
      <dgm:t>
        <a:bodyPr/>
        <a:lstStyle/>
        <a:p>
          <a:endParaRPr lang="ru-RU">
            <a:latin typeface="Times New Roman" pitchFamily="18" charset="0"/>
            <a:cs typeface="Times New Roman" pitchFamily="18" charset="0"/>
          </a:endParaRPr>
        </a:p>
      </dgm:t>
    </dgm:pt>
    <dgm:pt modelId="{C9940110-C1FC-4999-A9B7-8BBE4A0E2A41}" type="pres">
      <dgm:prSet presAssocID="{10C34CAB-1366-4A7D-99C0-E08CB37F077F}" presName="linearFlow" presStyleCnt="0">
        <dgm:presLayoutVars>
          <dgm:dir/>
          <dgm:animLvl val="lvl"/>
          <dgm:resizeHandles val="exact"/>
        </dgm:presLayoutVars>
      </dgm:prSet>
      <dgm:spPr/>
      <dgm:t>
        <a:bodyPr/>
        <a:lstStyle/>
        <a:p>
          <a:endParaRPr lang="ru-RU"/>
        </a:p>
      </dgm:t>
    </dgm:pt>
    <dgm:pt modelId="{85BC984D-B9FE-4BF4-8EF7-4C7C7C06BA2B}" type="pres">
      <dgm:prSet presAssocID="{C19B2100-9D3D-493F-B990-FF8CCAB5E101}" presName="composite" presStyleCnt="0"/>
      <dgm:spPr/>
    </dgm:pt>
    <dgm:pt modelId="{A3E97F9F-A444-4DA4-A383-EAF8E15ACDD9}" type="pres">
      <dgm:prSet presAssocID="{C19B2100-9D3D-493F-B990-FF8CCAB5E101}" presName="parentText" presStyleLbl="alignNode1" presStyleIdx="0" presStyleCnt="3">
        <dgm:presLayoutVars>
          <dgm:chMax val="1"/>
          <dgm:bulletEnabled val="1"/>
        </dgm:presLayoutVars>
      </dgm:prSet>
      <dgm:spPr/>
      <dgm:t>
        <a:bodyPr/>
        <a:lstStyle/>
        <a:p>
          <a:endParaRPr lang="ru-RU"/>
        </a:p>
      </dgm:t>
    </dgm:pt>
    <dgm:pt modelId="{2A9C91D4-2A47-4313-AF65-8787104A6B5A}" type="pres">
      <dgm:prSet presAssocID="{C19B2100-9D3D-493F-B990-FF8CCAB5E101}" presName="descendantText" presStyleLbl="alignAcc1" presStyleIdx="0" presStyleCnt="3" custLinFactNeighborX="2882" custLinFactNeighborY="-273">
        <dgm:presLayoutVars>
          <dgm:bulletEnabled val="1"/>
        </dgm:presLayoutVars>
      </dgm:prSet>
      <dgm:spPr/>
      <dgm:t>
        <a:bodyPr/>
        <a:lstStyle/>
        <a:p>
          <a:endParaRPr lang="ru-RU"/>
        </a:p>
      </dgm:t>
    </dgm:pt>
    <dgm:pt modelId="{F52D80BA-DE30-434B-B5B9-D19E97C0183A}" type="pres">
      <dgm:prSet presAssocID="{37C56785-BA8D-44DD-80A7-A96CB16C3031}" presName="sp" presStyleCnt="0"/>
      <dgm:spPr/>
    </dgm:pt>
    <dgm:pt modelId="{F30BD3DB-4923-4241-BB4E-AB702E018EAF}" type="pres">
      <dgm:prSet presAssocID="{8DA88ED5-1500-4077-B255-B01FC32A82D0}" presName="composite" presStyleCnt="0"/>
      <dgm:spPr/>
    </dgm:pt>
    <dgm:pt modelId="{74801B5E-8C93-40FC-86ED-C15AF5708CA6}" type="pres">
      <dgm:prSet presAssocID="{8DA88ED5-1500-4077-B255-B01FC32A82D0}" presName="parentText" presStyleLbl="alignNode1" presStyleIdx="1" presStyleCnt="3">
        <dgm:presLayoutVars>
          <dgm:chMax val="1"/>
          <dgm:bulletEnabled val="1"/>
        </dgm:presLayoutVars>
      </dgm:prSet>
      <dgm:spPr/>
      <dgm:t>
        <a:bodyPr/>
        <a:lstStyle/>
        <a:p>
          <a:endParaRPr lang="ru-RU"/>
        </a:p>
      </dgm:t>
    </dgm:pt>
    <dgm:pt modelId="{70803919-59CD-4063-A1CF-7F4AFA2D4CCC}" type="pres">
      <dgm:prSet presAssocID="{8DA88ED5-1500-4077-B255-B01FC32A82D0}" presName="descendantText" presStyleLbl="alignAcc1" presStyleIdx="1" presStyleCnt="3">
        <dgm:presLayoutVars>
          <dgm:bulletEnabled val="1"/>
        </dgm:presLayoutVars>
      </dgm:prSet>
      <dgm:spPr/>
      <dgm:t>
        <a:bodyPr/>
        <a:lstStyle/>
        <a:p>
          <a:endParaRPr lang="ru-RU"/>
        </a:p>
      </dgm:t>
    </dgm:pt>
    <dgm:pt modelId="{636B6932-1771-42BE-960B-6C7DCB276AC0}" type="pres">
      <dgm:prSet presAssocID="{F1CA4D86-A220-48D6-BC7E-921A80898A0E}" presName="sp" presStyleCnt="0"/>
      <dgm:spPr/>
    </dgm:pt>
    <dgm:pt modelId="{EAA14FE4-82DA-4A0E-8948-8C6A5004DFD6}" type="pres">
      <dgm:prSet presAssocID="{6CE581D8-83D9-4422-8ED8-54FCD8D40BA5}" presName="composite" presStyleCnt="0"/>
      <dgm:spPr/>
    </dgm:pt>
    <dgm:pt modelId="{E7E9597B-AF0A-4985-ACF4-A43071B3F115}" type="pres">
      <dgm:prSet presAssocID="{6CE581D8-83D9-4422-8ED8-54FCD8D40BA5}" presName="parentText" presStyleLbl="alignNode1" presStyleIdx="2" presStyleCnt="3">
        <dgm:presLayoutVars>
          <dgm:chMax val="1"/>
          <dgm:bulletEnabled val="1"/>
        </dgm:presLayoutVars>
      </dgm:prSet>
      <dgm:spPr/>
      <dgm:t>
        <a:bodyPr/>
        <a:lstStyle/>
        <a:p>
          <a:endParaRPr lang="ru-RU"/>
        </a:p>
      </dgm:t>
    </dgm:pt>
    <dgm:pt modelId="{0E527ADE-38FB-4FC0-8839-B198C7734207}" type="pres">
      <dgm:prSet presAssocID="{6CE581D8-83D9-4422-8ED8-54FCD8D40BA5}" presName="descendantText" presStyleLbl="alignAcc1" presStyleIdx="2" presStyleCnt="3">
        <dgm:presLayoutVars>
          <dgm:bulletEnabled val="1"/>
        </dgm:presLayoutVars>
      </dgm:prSet>
      <dgm:spPr/>
      <dgm:t>
        <a:bodyPr/>
        <a:lstStyle/>
        <a:p>
          <a:endParaRPr lang="ru-RU"/>
        </a:p>
      </dgm:t>
    </dgm:pt>
  </dgm:ptLst>
  <dgm:cxnLst>
    <dgm:cxn modelId="{CDE0A352-26F3-45A1-8006-4964C301B0DC}" type="presOf" srcId="{0AE9152C-F077-4EE3-AC35-FD08706753C9}" destId="{70803919-59CD-4063-A1CF-7F4AFA2D4CCC}" srcOrd="0" destOrd="0" presId="urn:microsoft.com/office/officeart/2005/8/layout/chevron2"/>
    <dgm:cxn modelId="{437C5A91-6FC5-4147-9D28-0D36407610C0}" type="presOf" srcId="{C19B2100-9D3D-493F-B990-FF8CCAB5E101}" destId="{A3E97F9F-A444-4DA4-A383-EAF8E15ACDD9}" srcOrd="0" destOrd="0" presId="urn:microsoft.com/office/officeart/2005/8/layout/chevron2"/>
    <dgm:cxn modelId="{CCC3D177-6931-46C1-AAAC-69DF487324A1}" srcId="{10C34CAB-1366-4A7D-99C0-E08CB37F077F}" destId="{C19B2100-9D3D-493F-B990-FF8CCAB5E101}" srcOrd="0" destOrd="0" parTransId="{3B8F5AC1-C9BF-4A21-AC9A-BC5ACFA6C24E}" sibTransId="{37C56785-BA8D-44DD-80A7-A96CB16C3031}"/>
    <dgm:cxn modelId="{586A5537-04C3-422C-8C0A-F9211FD2A081}" type="presOf" srcId="{89F1F33D-4146-4DA6-B135-2217DA75E0A6}" destId="{0E527ADE-38FB-4FC0-8839-B198C7734207}" srcOrd="0" destOrd="0" presId="urn:microsoft.com/office/officeart/2005/8/layout/chevron2"/>
    <dgm:cxn modelId="{3C74E791-644A-4007-A886-914D90E3DBFA}" type="presOf" srcId="{8DA88ED5-1500-4077-B255-B01FC32A82D0}" destId="{74801B5E-8C93-40FC-86ED-C15AF5708CA6}" srcOrd="0" destOrd="0" presId="urn:microsoft.com/office/officeart/2005/8/layout/chevron2"/>
    <dgm:cxn modelId="{F314285B-480A-4191-B810-42C2BDEAD0BF}" type="presOf" srcId="{10C34CAB-1366-4A7D-99C0-E08CB37F077F}" destId="{C9940110-C1FC-4999-A9B7-8BBE4A0E2A41}" srcOrd="0" destOrd="0" presId="urn:microsoft.com/office/officeart/2005/8/layout/chevron2"/>
    <dgm:cxn modelId="{5D6C9ACA-15F1-458B-A5F6-F7D0165C01C2}" type="presOf" srcId="{6CE581D8-83D9-4422-8ED8-54FCD8D40BA5}" destId="{E7E9597B-AF0A-4985-ACF4-A43071B3F115}" srcOrd="0" destOrd="0" presId="urn:microsoft.com/office/officeart/2005/8/layout/chevron2"/>
    <dgm:cxn modelId="{169829DF-D943-421B-A5EC-8B0394E2B62C}" srcId="{C19B2100-9D3D-493F-B990-FF8CCAB5E101}" destId="{28F6F0E6-388B-4B35-808F-3EF0401D3B8F}" srcOrd="0" destOrd="0" parTransId="{1AFCC277-E384-4027-9790-7E68CD89613F}" sibTransId="{27288A6D-C5D5-49DC-8B7D-DAA69FFF5AB0}"/>
    <dgm:cxn modelId="{66E092D3-6AEA-4335-872E-30A87BF68B5B}" srcId="{10C34CAB-1366-4A7D-99C0-E08CB37F077F}" destId="{6CE581D8-83D9-4422-8ED8-54FCD8D40BA5}" srcOrd="2" destOrd="0" parTransId="{1A7DAC97-889E-4FD1-B0D8-00690AEEFCDA}" sibTransId="{AC444F9C-0B48-49CD-95C7-122823D35193}"/>
    <dgm:cxn modelId="{560E6F57-12EE-4CD3-AA9A-FBC34A7ADA13}" srcId="{6CE581D8-83D9-4422-8ED8-54FCD8D40BA5}" destId="{89F1F33D-4146-4DA6-B135-2217DA75E0A6}" srcOrd="0" destOrd="0" parTransId="{E5295D54-F886-4B8C-8390-A0896AB56C34}" sibTransId="{7D708718-4EC5-4C8C-9B91-9EC302C4121C}"/>
    <dgm:cxn modelId="{6338DC70-246A-4D87-83AF-E426F1119621}" srcId="{8DA88ED5-1500-4077-B255-B01FC32A82D0}" destId="{0AE9152C-F077-4EE3-AC35-FD08706753C9}" srcOrd="0" destOrd="0" parTransId="{32814130-5D6B-4FC7-8E3F-EE135026B48C}" sibTransId="{2551F2CB-93FA-4118-889E-B1B72A31FD12}"/>
    <dgm:cxn modelId="{0CBB8199-C57F-49B2-91BA-5D72069E6A77}" type="presOf" srcId="{28F6F0E6-388B-4B35-808F-3EF0401D3B8F}" destId="{2A9C91D4-2A47-4313-AF65-8787104A6B5A}" srcOrd="0" destOrd="0" presId="urn:microsoft.com/office/officeart/2005/8/layout/chevron2"/>
    <dgm:cxn modelId="{9BDC065D-01F0-4510-B427-8CD9903ECD53}" srcId="{10C34CAB-1366-4A7D-99C0-E08CB37F077F}" destId="{8DA88ED5-1500-4077-B255-B01FC32A82D0}" srcOrd="1" destOrd="0" parTransId="{003DCB99-9894-45B0-952D-8F24BA72A3E7}" sibTransId="{F1CA4D86-A220-48D6-BC7E-921A80898A0E}"/>
    <dgm:cxn modelId="{9837E260-BAF8-4EB8-B4B9-135DD3E59AA7}" type="presParOf" srcId="{C9940110-C1FC-4999-A9B7-8BBE4A0E2A41}" destId="{85BC984D-B9FE-4BF4-8EF7-4C7C7C06BA2B}" srcOrd="0" destOrd="0" presId="urn:microsoft.com/office/officeart/2005/8/layout/chevron2"/>
    <dgm:cxn modelId="{0068866C-9676-4B90-9F13-DEF8FEC8887F}" type="presParOf" srcId="{85BC984D-B9FE-4BF4-8EF7-4C7C7C06BA2B}" destId="{A3E97F9F-A444-4DA4-A383-EAF8E15ACDD9}" srcOrd="0" destOrd="0" presId="urn:microsoft.com/office/officeart/2005/8/layout/chevron2"/>
    <dgm:cxn modelId="{F4A428CD-28EB-4BBC-A186-9B470637C845}" type="presParOf" srcId="{85BC984D-B9FE-4BF4-8EF7-4C7C7C06BA2B}" destId="{2A9C91D4-2A47-4313-AF65-8787104A6B5A}" srcOrd="1" destOrd="0" presId="urn:microsoft.com/office/officeart/2005/8/layout/chevron2"/>
    <dgm:cxn modelId="{4888F9A7-9B0F-4A62-89D1-5E2234A8C025}" type="presParOf" srcId="{C9940110-C1FC-4999-A9B7-8BBE4A0E2A41}" destId="{F52D80BA-DE30-434B-B5B9-D19E97C0183A}" srcOrd="1" destOrd="0" presId="urn:microsoft.com/office/officeart/2005/8/layout/chevron2"/>
    <dgm:cxn modelId="{B5BD2E05-BB88-4F6F-8C89-881EABA062E8}" type="presParOf" srcId="{C9940110-C1FC-4999-A9B7-8BBE4A0E2A41}" destId="{F30BD3DB-4923-4241-BB4E-AB702E018EAF}" srcOrd="2" destOrd="0" presId="urn:microsoft.com/office/officeart/2005/8/layout/chevron2"/>
    <dgm:cxn modelId="{0C64380F-1616-4A8F-99D8-0CE59F4338A7}" type="presParOf" srcId="{F30BD3DB-4923-4241-BB4E-AB702E018EAF}" destId="{74801B5E-8C93-40FC-86ED-C15AF5708CA6}" srcOrd="0" destOrd="0" presId="urn:microsoft.com/office/officeart/2005/8/layout/chevron2"/>
    <dgm:cxn modelId="{BC0F31C1-ECD9-4603-B67B-A92FFD8E478A}" type="presParOf" srcId="{F30BD3DB-4923-4241-BB4E-AB702E018EAF}" destId="{70803919-59CD-4063-A1CF-7F4AFA2D4CCC}" srcOrd="1" destOrd="0" presId="urn:microsoft.com/office/officeart/2005/8/layout/chevron2"/>
    <dgm:cxn modelId="{9A1C6936-C908-4233-A771-DFA5309EDB8A}" type="presParOf" srcId="{C9940110-C1FC-4999-A9B7-8BBE4A0E2A41}" destId="{636B6932-1771-42BE-960B-6C7DCB276AC0}" srcOrd="3" destOrd="0" presId="urn:microsoft.com/office/officeart/2005/8/layout/chevron2"/>
    <dgm:cxn modelId="{CDFC7259-975B-4BDF-AF11-CECAF2B5BF09}" type="presParOf" srcId="{C9940110-C1FC-4999-A9B7-8BBE4A0E2A41}" destId="{EAA14FE4-82DA-4A0E-8948-8C6A5004DFD6}" srcOrd="4" destOrd="0" presId="urn:microsoft.com/office/officeart/2005/8/layout/chevron2"/>
    <dgm:cxn modelId="{19926620-5F93-4B86-8D18-F2DAA4ED42B8}" type="presParOf" srcId="{EAA14FE4-82DA-4A0E-8948-8C6A5004DFD6}" destId="{E7E9597B-AF0A-4985-ACF4-A43071B3F115}" srcOrd="0" destOrd="0" presId="urn:microsoft.com/office/officeart/2005/8/layout/chevron2"/>
    <dgm:cxn modelId="{7AA3C9A8-9D32-4EEF-B95B-B1CE2D5F59B3}" type="presParOf" srcId="{EAA14FE4-82DA-4A0E-8948-8C6A5004DFD6}" destId="{0E527ADE-38FB-4FC0-8839-B198C7734207}"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6923BD3-8D19-4600-A11F-48AFC151D141}" type="doc">
      <dgm:prSet loTypeId="urn:microsoft.com/office/officeart/2005/8/layout/radial1" loCatId="cycle" qsTypeId="urn:microsoft.com/office/officeart/2005/8/quickstyle/simple1" qsCatId="simple" csTypeId="urn:microsoft.com/office/officeart/2005/8/colors/colorful2" csCatId="colorful" phldr="1"/>
      <dgm:spPr/>
      <dgm:t>
        <a:bodyPr/>
        <a:lstStyle/>
        <a:p>
          <a:endParaRPr lang="ru-RU"/>
        </a:p>
      </dgm:t>
    </dgm:pt>
    <dgm:pt modelId="{E510F78A-253E-49BB-A5D1-E6C869420AA7}" type="pres">
      <dgm:prSet presAssocID="{16923BD3-8D19-4600-A11F-48AFC151D141}" presName="cycle" presStyleCnt="0">
        <dgm:presLayoutVars>
          <dgm:chMax val="1"/>
          <dgm:dir/>
          <dgm:animLvl val="ctr"/>
          <dgm:resizeHandles val="exact"/>
        </dgm:presLayoutVars>
      </dgm:prSet>
      <dgm:spPr/>
      <dgm:t>
        <a:bodyPr/>
        <a:lstStyle/>
        <a:p>
          <a:endParaRPr lang="ru-RU"/>
        </a:p>
      </dgm:t>
    </dgm:pt>
  </dgm:ptLst>
  <dgm:cxnLst>
    <dgm:cxn modelId="{2D1DAB11-6512-45D0-9800-4F12A793D073}" type="presOf" srcId="{16923BD3-8D19-4600-A11F-48AFC151D141}" destId="{E510F78A-253E-49BB-A5D1-E6C869420AA7}" srcOrd="0" destOrd="0" presId="urn:microsoft.com/office/officeart/2005/8/layout/radial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14A91C6-0E40-428F-9461-D9976282D630}" type="doc">
      <dgm:prSet loTypeId="urn:microsoft.com/office/officeart/2005/8/layout/vList5" loCatId="list" qsTypeId="urn:microsoft.com/office/officeart/2005/8/quickstyle/simple1" qsCatId="simple" csTypeId="urn:microsoft.com/office/officeart/2005/8/colors/accent2_2" csCatId="accent2" phldr="1"/>
      <dgm:spPr/>
      <dgm:t>
        <a:bodyPr/>
        <a:lstStyle/>
        <a:p>
          <a:endParaRPr lang="ru-RU"/>
        </a:p>
      </dgm:t>
    </dgm:pt>
    <dgm:pt modelId="{93D10203-F1EE-44F7-B35A-5B9FBAED016F}">
      <dgm:prSet phldrT="[Текст]" custT="1"/>
      <dgm:spPr/>
      <dgm:t>
        <a:bodyPr/>
        <a:lstStyle/>
        <a:p>
          <a:r>
            <a:rPr lang="ru-RU" sz="1000" b="1" dirty="0" smtClean="0">
              <a:latin typeface="Times New Roman" pitchFamily="18" charset="0"/>
              <a:cs typeface="Times New Roman" pitchFamily="18" charset="0"/>
            </a:rPr>
            <a:t>Риск  </a:t>
          </a:r>
          <a:r>
            <a:rPr lang="ru-RU" sz="1000" b="1" dirty="0" err="1" smtClean="0">
              <a:latin typeface="Times New Roman" pitchFamily="18" charset="0"/>
              <a:cs typeface="Times New Roman" pitchFamily="18" charset="0"/>
            </a:rPr>
            <a:t>недопоступления</a:t>
          </a:r>
          <a:r>
            <a:rPr lang="ru-RU" sz="1000" b="1" dirty="0" smtClean="0">
              <a:latin typeface="Times New Roman" pitchFamily="18" charset="0"/>
              <a:cs typeface="Times New Roman" pitchFamily="18" charset="0"/>
            </a:rPr>
            <a:t> налоговых и неналоговых доходов консолидированного бюджета РА</a:t>
          </a:r>
          <a:endParaRPr lang="ru-RU" sz="1000" b="1" dirty="0">
            <a:latin typeface="Times New Roman" pitchFamily="18" charset="0"/>
            <a:cs typeface="Times New Roman" pitchFamily="18" charset="0"/>
          </a:endParaRPr>
        </a:p>
      </dgm:t>
    </dgm:pt>
    <dgm:pt modelId="{91AF14B8-DEB9-4D10-A16E-AD7CA479AABF}" type="parTrans" cxnId="{AA5912D0-0D42-411D-A81B-21BF8E2A1D40}">
      <dgm:prSet/>
      <dgm:spPr/>
      <dgm:t>
        <a:bodyPr/>
        <a:lstStyle/>
        <a:p>
          <a:endParaRPr lang="ru-RU"/>
        </a:p>
      </dgm:t>
    </dgm:pt>
    <dgm:pt modelId="{56E84360-03AC-4665-B7A1-7D24ED624D01}" type="sibTrans" cxnId="{AA5912D0-0D42-411D-A81B-21BF8E2A1D40}">
      <dgm:prSet/>
      <dgm:spPr/>
      <dgm:t>
        <a:bodyPr/>
        <a:lstStyle/>
        <a:p>
          <a:endParaRPr lang="ru-RU"/>
        </a:p>
      </dgm:t>
    </dgm:pt>
    <dgm:pt modelId="{1F51FBFD-0817-4C2E-8091-33CA5973609A}">
      <dgm:prSet phldrT="[Текст]" custT="1"/>
      <dgm:spPr/>
      <dgm:t>
        <a:bodyPr/>
        <a:lstStyle/>
        <a:p>
          <a:r>
            <a:rPr lang="ru-RU" sz="900" dirty="0" smtClean="0">
              <a:latin typeface="Times New Roman" pitchFamily="18" charset="0"/>
              <a:cs typeface="Times New Roman" pitchFamily="18" charset="0"/>
            </a:rPr>
            <a:t>Осуществление мониторинга поступления налогов в республиканский бюджет РА в разрезе основных налогоплательщиков;</a:t>
          </a:r>
          <a:endParaRPr lang="ru-RU" sz="900" dirty="0">
            <a:latin typeface="Times New Roman" pitchFamily="18" charset="0"/>
            <a:cs typeface="Times New Roman" pitchFamily="18" charset="0"/>
          </a:endParaRPr>
        </a:p>
      </dgm:t>
    </dgm:pt>
    <dgm:pt modelId="{D853D651-1CC0-4AB0-AC88-E5282C4CEA2D}" type="parTrans" cxnId="{EA2CB094-0504-4EEC-AA36-56644F367777}">
      <dgm:prSet/>
      <dgm:spPr/>
      <dgm:t>
        <a:bodyPr/>
        <a:lstStyle/>
        <a:p>
          <a:endParaRPr lang="ru-RU"/>
        </a:p>
      </dgm:t>
    </dgm:pt>
    <dgm:pt modelId="{0995A2DC-0EF4-452F-9D39-857AD02C651D}" type="sibTrans" cxnId="{EA2CB094-0504-4EEC-AA36-56644F367777}">
      <dgm:prSet/>
      <dgm:spPr/>
      <dgm:t>
        <a:bodyPr/>
        <a:lstStyle/>
        <a:p>
          <a:endParaRPr lang="ru-RU"/>
        </a:p>
      </dgm:t>
    </dgm:pt>
    <dgm:pt modelId="{58262CAE-11C8-46F8-8D7C-98F379B958AB}">
      <dgm:prSet phldrT="[Текст]" custT="1"/>
      <dgm:spPr/>
      <dgm:t>
        <a:bodyPr/>
        <a:lstStyle/>
        <a:p>
          <a:r>
            <a:rPr lang="ru-RU" sz="1000" b="1" smtClean="0">
              <a:latin typeface="Times New Roman" pitchFamily="18" charset="0"/>
              <a:cs typeface="Times New Roman" pitchFamily="18" charset="0"/>
            </a:rPr>
            <a:t>Риск принятия необеспеченных  расходных обязательств и возникновения неэффективного использования средств бюджета</a:t>
          </a:r>
          <a:endParaRPr lang="ru-RU" sz="1000" b="1" dirty="0">
            <a:latin typeface="Times New Roman" pitchFamily="18" charset="0"/>
            <a:cs typeface="Times New Roman" pitchFamily="18" charset="0"/>
          </a:endParaRPr>
        </a:p>
      </dgm:t>
    </dgm:pt>
    <dgm:pt modelId="{924BD91D-DB8E-403E-8BCE-2ED3A9E882DA}" type="parTrans" cxnId="{17511CA5-FC18-45AE-8D0C-52D7D148E613}">
      <dgm:prSet/>
      <dgm:spPr/>
      <dgm:t>
        <a:bodyPr/>
        <a:lstStyle/>
        <a:p>
          <a:endParaRPr lang="ru-RU"/>
        </a:p>
      </dgm:t>
    </dgm:pt>
    <dgm:pt modelId="{50E7D9C0-DFCF-467C-8255-BBDD3729246A}" type="sibTrans" cxnId="{17511CA5-FC18-45AE-8D0C-52D7D148E613}">
      <dgm:prSet/>
      <dgm:spPr/>
      <dgm:t>
        <a:bodyPr/>
        <a:lstStyle/>
        <a:p>
          <a:endParaRPr lang="ru-RU"/>
        </a:p>
      </dgm:t>
    </dgm:pt>
    <dgm:pt modelId="{50220644-835F-4FF3-8C03-B41E5DD43C0C}">
      <dgm:prSet phldrT="[Текст]" custT="1"/>
      <dgm:spPr/>
      <dgm:t>
        <a:bodyPr/>
        <a:lstStyle/>
        <a:p>
          <a:r>
            <a:rPr lang="ru-RU" sz="900" dirty="0" smtClean="0">
              <a:latin typeface="Times New Roman" pitchFamily="18" charset="0"/>
              <a:cs typeface="Times New Roman" pitchFamily="18" charset="0"/>
            </a:rPr>
            <a:t>Мониторинг достижения целевых показателей оптимизации сети государственных учреждений на 2015 - 2018 годы, обеспечивающих треть средств, необходимых на повышение оплаты труда отдельных категорий работников бюджетной сферы;</a:t>
          </a:r>
          <a:endParaRPr lang="ru-RU" sz="900" dirty="0">
            <a:latin typeface="Times New Roman" pitchFamily="18" charset="0"/>
            <a:cs typeface="Times New Roman" pitchFamily="18" charset="0"/>
          </a:endParaRPr>
        </a:p>
      </dgm:t>
    </dgm:pt>
    <dgm:pt modelId="{A91AEF29-16FA-4DDD-AACF-CC391C0AFB5A}" type="parTrans" cxnId="{5E4461C6-1613-4451-96C4-29E4582786FA}">
      <dgm:prSet/>
      <dgm:spPr/>
      <dgm:t>
        <a:bodyPr/>
        <a:lstStyle/>
        <a:p>
          <a:endParaRPr lang="ru-RU"/>
        </a:p>
      </dgm:t>
    </dgm:pt>
    <dgm:pt modelId="{0D9EB33E-DC62-4C94-B109-47B4B6948130}" type="sibTrans" cxnId="{5E4461C6-1613-4451-96C4-29E4582786FA}">
      <dgm:prSet/>
      <dgm:spPr/>
      <dgm:t>
        <a:bodyPr/>
        <a:lstStyle/>
        <a:p>
          <a:endParaRPr lang="ru-RU"/>
        </a:p>
      </dgm:t>
    </dgm:pt>
    <dgm:pt modelId="{5D3D3F31-BC1B-4251-B98C-693159BC185F}">
      <dgm:prSet phldrT="[Текст]" custT="1"/>
      <dgm:spPr/>
      <dgm:t>
        <a:bodyPr/>
        <a:lstStyle/>
        <a:p>
          <a:r>
            <a:rPr lang="ru-RU" sz="1000" b="1" smtClean="0">
              <a:latin typeface="Times New Roman" pitchFamily="18" charset="0"/>
              <a:cs typeface="Times New Roman" pitchFamily="18" charset="0"/>
            </a:rPr>
            <a:t>Риск увеличения долговой нагрузки республиканского бюджета РА</a:t>
          </a:r>
          <a:endParaRPr lang="ru-RU" sz="1000" b="1" dirty="0">
            <a:latin typeface="Times New Roman" pitchFamily="18" charset="0"/>
            <a:cs typeface="Times New Roman" pitchFamily="18" charset="0"/>
          </a:endParaRPr>
        </a:p>
      </dgm:t>
    </dgm:pt>
    <dgm:pt modelId="{C6E52B4B-E498-498B-AEAD-A4259ADD775A}" type="parTrans" cxnId="{42C458E1-1FEA-40E7-A553-72B664F7D386}">
      <dgm:prSet/>
      <dgm:spPr/>
      <dgm:t>
        <a:bodyPr/>
        <a:lstStyle/>
        <a:p>
          <a:endParaRPr lang="ru-RU"/>
        </a:p>
      </dgm:t>
    </dgm:pt>
    <dgm:pt modelId="{996792BB-4BE0-4375-94B7-28BB16392FBC}" type="sibTrans" cxnId="{42C458E1-1FEA-40E7-A553-72B664F7D386}">
      <dgm:prSet/>
      <dgm:spPr/>
      <dgm:t>
        <a:bodyPr/>
        <a:lstStyle/>
        <a:p>
          <a:endParaRPr lang="ru-RU"/>
        </a:p>
      </dgm:t>
    </dgm:pt>
    <dgm:pt modelId="{A1741372-0298-496D-9B3B-9CAFBB80EDFF}">
      <dgm:prSet phldrT="[Текст]" custT="1"/>
      <dgm:spPr/>
      <dgm:t>
        <a:bodyPr/>
        <a:lstStyle/>
        <a:p>
          <a:r>
            <a:rPr lang="ru-RU" sz="900" dirty="0" smtClean="0">
              <a:latin typeface="Times New Roman" pitchFamily="18" charset="0"/>
              <a:cs typeface="Times New Roman" pitchFamily="18" charset="0"/>
            </a:rPr>
            <a:t>Разработка основных направлений долговой политики РА на очередной финансовый год и плановый период;</a:t>
          </a:r>
          <a:endParaRPr lang="ru-RU" sz="900" dirty="0">
            <a:latin typeface="Times New Roman" pitchFamily="18" charset="0"/>
            <a:cs typeface="Times New Roman" pitchFamily="18" charset="0"/>
          </a:endParaRPr>
        </a:p>
      </dgm:t>
    </dgm:pt>
    <dgm:pt modelId="{39EB1008-3957-4ED9-948C-8F67568A40D3}" type="parTrans" cxnId="{DF405825-0D82-4350-AAA1-736572A6D7BA}">
      <dgm:prSet/>
      <dgm:spPr/>
      <dgm:t>
        <a:bodyPr/>
        <a:lstStyle/>
        <a:p>
          <a:endParaRPr lang="ru-RU"/>
        </a:p>
      </dgm:t>
    </dgm:pt>
    <dgm:pt modelId="{88CC46F1-FEB3-453D-A5A4-8B07EB112C23}" type="sibTrans" cxnId="{DF405825-0D82-4350-AAA1-736572A6D7BA}">
      <dgm:prSet/>
      <dgm:spPr/>
      <dgm:t>
        <a:bodyPr/>
        <a:lstStyle/>
        <a:p>
          <a:endParaRPr lang="ru-RU"/>
        </a:p>
      </dgm:t>
    </dgm:pt>
    <dgm:pt modelId="{FF76D786-999D-4906-AF21-FA700F853C98}">
      <dgm:prSet custT="1"/>
      <dgm:spPr/>
      <dgm:t>
        <a:bodyPr/>
        <a:lstStyle/>
        <a:p>
          <a:r>
            <a:rPr lang="ru-RU" sz="900" dirty="0" smtClean="0">
              <a:latin typeface="Times New Roman" pitchFamily="18" charset="0"/>
              <a:cs typeface="Times New Roman" pitchFamily="18" charset="0"/>
            </a:rPr>
            <a:t>Осуществление планирования привлечения бюджетных кредитов из федерального бюджета после принятия соответствующего решения на федеральном уровне;</a:t>
          </a:r>
          <a:endParaRPr lang="ru-RU" sz="900" dirty="0">
            <a:latin typeface="Times New Roman" pitchFamily="18" charset="0"/>
            <a:cs typeface="Times New Roman" pitchFamily="18" charset="0"/>
          </a:endParaRPr>
        </a:p>
      </dgm:t>
    </dgm:pt>
    <dgm:pt modelId="{C17CE474-380B-42C5-ADDB-1A4E4EC43CFB}" type="parTrans" cxnId="{B0707979-D7CC-463B-98E4-BEE100FDA1BC}">
      <dgm:prSet/>
      <dgm:spPr/>
      <dgm:t>
        <a:bodyPr/>
        <a:lstStyle/>
        <a:p>
          <a:endParaRPr lang="ru-RU"/>
        </a:p>
      </dgm:t>
    </dgm:pt>
    <dgm:pt modelId="{51B1679F-6907-4BF7-A6B3-9E3014DD2DDD}" type="sibTrans" cxnId="{B0707979-D7CC-463B-98E4-BEE100FDA1BC}">
      <dgm:prSet/>
      <dgm:spPr/>
      <dgm:t>
        <a:bodyPr/>
        <a:lstStyle/>
        <a:p>
          <a:endParaRPr lang="ru-RU"/>
        </a:p>
      </dgm:t>
    </dgm:pt>
    <dgm:pt modelId="{BEBA3D8E-5BB3-4BC0-9931-90223C6528A7}">
      <dgm:prSet custT="1"/>
      <dgm:spPr/>
      <dgm:t>
        <a:bodyPr/>
        <a:lstStyle/>
        <a:p>
          <a:r>
            <a:rPr lang="ru-RU" sz="900" dirty="0" smtClean="0">
              <a:latin typeface="Times New Roman" pitchFamily="18" charset="0"/>
              <a:cs typeface="Times New Roman" pitchFamily="18" charset="0"/>
            </a:rPr>
            <a:t>Обеспечение контроля за своевременным и полным возвратом бюджетных кредитов, предоставленных из республиканского бюджета бюджетам муниципальных образований;</a:t>
          </a:r>
          <a:endParaRPr lang="ru-RU" sz="900" dirty="0">
            <a:latin typeface="Times New Roman" pitchFamily="18" charset="0"/>
            <a:cs typeface="Times New Roman" pitchFamily="18" charset="0"/>
          </a:endParaRPr>
        </a:p>
      </dgm:t>
    </dgm:pt>
    <dgm:pt modelId="{05A0E1EF-B8CC-4D3B-88B6-35985F6D5007}" type="parTrans" cxnId="{D46DE82F-D882-430E-96BB-BAAB983DD88F}">
      <dgm:prSet/>
      <dgm:spPr/>
      <dgm:t>
        <a:bodyPr/>
        <a:lstStyle/>
        <a:p>
          <a:endParaRPr lang="ru-RU"/>
        </a:p>
      </dgm:t>
    </dgm:pt>
    <dgm:pt modelId="{A1E2B3BE-3BA8-4114-B362-784BC9C1C96F}" type="sibTrans" cxnId="{D46DE82F-D882-430E-96BB-BAAB983DD88F}">
      <dgm:prSet/>
      <dgm:spPr/>
      <dgm:t>
        <a:bodyPr/>
        <a:lstStyle/>
        <a:p>
          <a:endParaRPr lang="ru-RU"/>
        </a:p>
      </dgm:t>
    </dgm:pt>
    <dgm:pt modelId="{A236212B-54AA-4A10-AF2B-F03C87E277FF}">
      <dgm:prSet custT="1"/>
      <dgm:spPr/>
      <dgm:t>
        <a:bodyPr/>
        <a:lstStyle/>
        <a:p>
          <a:r>
            <a:rPr lang="ru-RU" sz="900" dirty="0" smtClean="0">
              <a:latin typeface="Times New Roman" pitchFamily="18" charset="0"/>
              <a:cs typeface="Times New Roman" pitchFamily="18" charset="0"/>
            </a:rPr>
            <a:t>Проведение анализа объема и структуры долговых обязательств РА;</a:t>
          </a:r>
          <a:endParaRPr lang="ru-RU" sz="900" dirty="0">
            <a:latin typeface="Times New Roman" pitchFamily="18" charset="0"/>
            <a:cs typeface="Times New Roman" pitchFamily="18" charset="0"/>
          </a:endParaRPr>
        </a:p>
      </dgm:t>
    </dgm:pt>
    <dgm:pt modelId="{6BD70014-4F6D-4ED8-82D7-5232282F63D7}" type="parTrans" cxnId="{F2E90C19-0C25-4AFB-920A-AB61A61D08B8}">
      <dgm:prSet/>
      <dgm:spPr/>
      <dgm:t>
        <a:bodyPr/>
        <a:lstStyle/>
        <a:p>
          <a:endParaRPr lang="ru-RU"/>
        </a:p>
      </dgm:t>
    </dgm:pt>
    <dgm:pt modelId="{8F917AA7-81B5-4BAA-887C-86E76AA980C9}" type="sibTrans" cxnId="{F2E90C19-0C25-4AFB-920A-AB61A61D08B8}">
      <dgm:prSet/>
      <dgm:spPr/>
      <dgm:t>
        <a:bodyPr/>
        <a:lstStyle/>
        <a:p>
          <a:endParaRPr lang="ru-RU"/>
        </a:p>
      </dgm:t>
    </dgm:pt>
    <dgm:pt modelId="{19CD0B8A-956B-46C2-A1FD-2FC30F90AAC7}">
      <dgm:prSet custT="1"/>
      <dgm:spPr/>
      <dgm:t>
        <a:bodyPr/>
        <a:lstStyle/>
        <a:p>
          <a:r>
            <a:rPr lang="ru-RU" sz="900" dirty="0" smtClean="0">
              <a:latin typeface="Times New Roman" pitchFamily="18" charset="0"/>
              <a:cs typeface="Times New Roman" pitchFamily="18" charset="0"/>
            </a:rPr>
            <a:t>Осуществление привлечения кредитных ресурсов в качестве источника финансирования дефицита республиканского бюджета РА по наиболее выгодным условиям их предоставления;</a:t>
          </a:r>
          <a:endParaRPr lang="ru-RU" sz="900" dirty="0">
            <a:latin typeface="Times New Roman" pitchFamily="18" charset="0"/>
            <a:cs typeface="Times New Roman" pitchFamily="18" charset="0"/>
          </a:endParaRPr>
        </a:p>
      </dgm:t>
    </dgm:pt>
    <dgm:pt modelId="{BC0A555B-9DB9-4FCF-AEAF-9156303322F1}" type="parTrans" cxnId="{6B33A23D-B704-4B65-9CB8-955ECA8EDE50}">
      <dgm:prSet/>
      <dgm:spPr/>
      <dgm:t>
        <a:bodyPr/>
        <a:lstStyle/>
        <a:p>
          <a:endParaRPr lang="ru-RU"/>
        </a:p>
      </dgm:t>
    </dgm:pt>
    <dgm:pt modelId="{45B802EC-24E1-442B-8E4D-718CBCC7FD3D}" type="sibTrans" cxnId="{6B33A23D-B704-4B65-9CB8-955ECA8EDE50}">
      <dgm:prSet/>
      <dgm:spPr/>
      <dgm:t>
        <a:bodyPr/>
        <a:lstStyle/>
        <a:p>
          <a:endParaRPr lang="ru-RU"/>
        </a:p>
      </dgm:t>
    </dgm:pt>
    <dgm:pt modelId="{8FF8FA73-6B1D-4B66-A052-FAF63218230F}">
      <dgm:prSet custT="1"/>
      <dgm:spPr/>
      <dgm:t>
        <a:bodyPr/>
        <a:lstStyle/>
        <a:p>
          <a:r>
            <a:rPr lang="ru-RU" sz="900" dirty="0" smtClean="0">
              <a:latin typeface="Times New Roman" pitchFamily="18" charset="0"/>
              <a:cs typeface="Times New Roman" pitchFamily="18" charset="0"/>
            </a:rPr>
            <a:t>Осуществление привлечения кредитных ресурсов в объеме, не превышающем потребность средств на погашение ранее осуществленных заимствований;</a:t>
          </a:r>
          <a:endParaRPr lang="ru-RU" sz="900" dirty="0">
            <a:latin typeface="Times New Roman" pitchFamily="18" charset="0"/>
            <a:cs typeface="Times New Roman" pitchFamily="18" charset="0"/>
          </a:endParaRPr>
        </a:p>
      </dgm:t>
    </dgm:pt>
    <dgm:pt modelId="{1DC89387-40D2-4386-BCD9-5E3411FEF97E}" type="parTrans" cxnId="{91A4FFCB-003C-4504-99D7-6142D5321EB6}">
      <dgm:prSet/>
      <dgm:spPr/>
      <dgm:t>
        <a:bodyPr/>
        <a:lstStyle/>
        <a:p>
          <a:endParaRPr lang="ru-RU"/>
        </a:p>
      </dgm:t>
    </dgm:pt>
    <dgm:pt modelId="{A583CD86-28F6-4927-9355-B838240B0367}" type="sibTrans" cxnId="{91A4FFCB-003C-4504-99D7-6142D5321EB6}">
      <dgm:prSet/>
      <dgm:spPr/>
      <dgm:t>
        <a:bodyPr/>
        <a:lstStyle/>
        <a:p>
          <a:endParaRPr lang="ru-RU"/>
        </a:p>
      </dgm:t>
    </dgm:pt>
    <dgm:pt modelId="{57216309-C105-4598-9785-747D87616C5E}">
      <dgm:prSet custT="1"/>
      <dgm:spPr/>
      <dgm:t>
        <a:bodyPr/>
        <a:lstStyle/>
        <a:p>
          <a:r>
            <a:rPr lang="ru-RU" sz="900" dirty="0" smtClean="0">
              <a:latin typeface="Times New Roman" pitchFamily="18" charset="0"/>
              <a:cs typeface="Times New Roman" pitchFamily="18" charset="0"/>
            </a:rPr>
            <a:t>Направление временно свободных остатков средств на счетах по учету средств республиканского бюджета РА на досрочное погашение долговых обязательств РА.</a:t>
          </a:r>
          <a:endParaRPr lang="ru-RU" sz="900" dirty="0">
            <a:latin typeface="Times New Roman" pitchFamily="18" charset="0"/>
            <a:cs typeface="Times New Roman" pitchFamily="18" charset="0"/>
          </a:endParaRPr>
        </a:p>
      </dgm:t>
    </dgm:pt>
    <dgm:pt modelId="{5B2A2FC2-9B97-466B-9EDB-781862AB4BD8}" type="parTrans" cxnId="{4BC7CE6D-CB07-4769-B8EC-934D3139E923}">
      <dgm:prSet/>
      <dgm:spPr/>
      <dgm:t>
        <a:bodyPr/>
        <a:lstStyle/>
        <a:p>
          <a:endParaRPr lang="ru-RU"/>
        </a:p>
      </dgm:t>
    </dgm:pt>
    <dgm:pt modelId="{1102E3C6-ABE5-46F3-9B25-C3839FB55D7B}" type="sibTrans" cxnId="{4BC7CE6D-CB07-4769-B8EC-934D3139E923}">
      <dgm:prSet/>
      <dgm:spPr/>
      <dgm:t>
        <a:bodyPr/>
        <a:lstStyle/>
        <a:p>
          <a:endParaRPr lang="ru-RU"/>
        </a:p>
      </dgm:t>
    </dgm:pt>
    <dgm:pt modelId="{5CD61D14-9B9A-4988-924B-F4B2EC24E15C}">
      <dgm:prSet custT="1"/>
      <dgm:spPr/>
      <dgm:t>
        <a:bodyPr/>
        <a:lstStyle/>
        <a:p>
          <a:r>
            <a:rPr lang="ru-RU" sz="900" dirty="0" smtClean="0">
              <a:latin typeface="Times New Roman" pitchFamily="18" charset="0"/>
              <a:cs typeface="Times New Roman" pitchFamily="18" charset="0"/>
            </a:rPr>
            <a:t> Контроль за недопущением образования просроченной кредиторской задолженности;</a:t>
          </a:r>
          <a:endParaRPr lang="ru-RU" sz="900" dirty="0">
            <a:latin typeface="Times New Roman" pitchFamily="18" charset="0"/>
            <a:cs typeface="Times New Roman" pitchFamily="18" charset="0"/>
          </a:endParaRPr>
        </a:p>
      </dgm:t>
    </dgm:pt>
    <dgm:pt modelId="{E655D7CD-D820-488B-BEA6-A0FCE46BB077}" type="parTrans" cxnId="{D6E9828D-0CC8-40F0-A4B4-A715C4F1B825}">
      <dgm:prSet/>
      <dgm:spPr/>
      <dgm:t>
        <a:bodyPr/>
        <a:lstStyle/>
        <a:p>
          <a:endParaRPr lang="ru-RU"/>
        </a:p>
      </dgm:t>
    </dgm:pt>
    <dgm:pt modelId="{B253D9A5-2A44-46C9-95DA-6121CF85C4E6}" type="sibTrans" cxnId="{D6E9828D-0CC8-40F0-A4B4-A715C4F1B825}">
      <dgm:prSet/>
      <dgm:spPr/>
      <dgm:t>
        <a:bodyPr/>
        <a:lstStyle/>
        <a:p>
          <a:endParaRPr lang="ru-RU"/>
        </a:p>
      </dgm:t>
    </dgm:pt>
    <dgm:pt modelId="{445E8227-6CA5-4EC2-B6B5-6750E5A90110}">
      <dgm:prSet custT="1"/>
      <dgm:spPr/>
      <dgm:t>
        <a:bodyPr/>
        <a:lstStyle/>
        <a:p>
          <a:r>
            <a:rPr lang="ru-RU" sz="900" dirty="0" smtClean="0">
              <a:latin typeface="Times New Roman" pitchFamily="18" charset="0"/>
              <a:cs typeface="Times New Roman" pitchFamily="18" charset="0"/>
            </a:rPr>
            <a:t>Контроль расходов на оплату труда работников органов государственной власти РА;</a:t>
          </a:r>
          <a:endParaRPr lang="ru-RU" sz="900" dirty="0">
            <a:latin typeface="Times New Roman" pitchFamily="18" charset="0"/>
            <a:cs typeface="Times New Roman" pitchFamily="18" charset="0"/>
          </a:endParaRPr>
        </a:p>
      </dgm:t>
    </dgm:pt>
    <dgm:pt modelId="{C4D39832-8E6E-4657-9E4B-0452B26845A4}" type="parTrans" cxnId="{0A35F038-313A-49A4-9822-983722176BC1}">
      <dgm:prSet/>
      <dgm:spPr/>
      <dgm:t>
        <a:bodyPr/>
        <a:lstStyle/>
        <a:p>
          <a:endParaRPr lang="ru-RU"/>
        </a:p>
      </dgm:t>
    </dgm:pt>
    <dgm:pt modelId="{52E226BF-378D-4019-B7DC-61313D31C309}" type="sibTrans" cxnId="{0A35F038-313A-49A4-9822-983722176BC1}">
      <dgm:prSet/>
      <dgm:spPr/>
      <dgm:t>
        <a:bodyPr/>
        <a:lstStyle/>
        <a:p>
          <a:endParaRPr lang="ru-RU"/>
        </a:p>
      </dgm:t>
    </dgm:pt>
    <dgm:pt modelId="{52F9EB89-D239-43D9-803E-14DAEB02C414}">
      <dgm:prSet custT="1"/>
      <dgm:spPr/>
      <dgm:t>
        <a:bodyPr/>
        <a:lstStyle/>
        <a:p>
          <a:r>
            <a:rPr lang="ru-RU" sz="900" dirty="0" smtClean="0">
              <a:latin typeface="Times New Roman" pitchFamily="18" charset="0"/>
              <a:cs typeface="Times New Roman" pitchFamily="18" charset="0"/>
            </a:rPr>
            <a:t>Своевременное распределение межбюджетных трансфертов;</a:t>
          </a:r>
          <a:endParaRPr lang="ru-RU" sz="900" dirty="0">
            <a:latin typeface="Times New Roman" pitchFamily="18" charset="0"/>
            <a:cs typeface="Times New Roman" pitchFamily="18" charset="0"/>
          </a:endParaRPr>
        </a:p>
      </dgm:t>
    </dgm:pt>
    <dgm:pt modelId="{FEB0CE1A-73B1-44A3-9BB0-D30D1836BB40}" type="parTrans" cxnId="{9593D233-5FD7-4C3E-A187-FB9987681535}">
      <dgm:prSet/>
      <dgm:spPr/>
      <dgm:t>
        <a:bodyPr/>
        <a:lstStyle/>
        <a:p>
          <a:endParaRPr lang="ru-RU"/>
        </a:p>
      </dgm:t>
    </dgm:pt>
    <dgm:pt modelId="{97E44E80-35D4-4086-A28C-84F604214398}" type="sibTrans" cxnId="{9593D233-5FD7-4C3E-A187-FB9987681535}">
      <dgm:prSet/>
      <dgm:spPr/>
      <dgm:t>
        <a:bodyPr/>
        <a:lstStyle/>
        <a:p>
          <a:endParaRPr lang="ru-RU"/>
        </a:p>
      </dgm:t>
    </dgm:pt>
    <dgm:pt modelId="{497C9530-A2A0-4E59-8E0B-FC8FF09714D1}">
      <dgm:prSet custT="1"/>
      <dgm:spPr/>
      <dgm:t>
        <a:bodyPr/>
        <a:lstStyle/>
        <a:p>
          <a:r>
            <a:rPr lang="ru-RU" sz="900" dirty="0" smtClean="0">
              <a:latin typeface="Times New Roman" pitchFamily="18" charset="0"/>
              <a:cs typeface="Times New Roman" pitchFamily="18" charset="0"/>
            </a:rPr>
            <a:t>Предоставление мер социальной поддержки отдельным категориям граждан с учетом  критериев нуждаемости;</a:t>
          </a:r>
          <a:endParaRPr lang="ru-RU" sz="900" dirty="0">
            <a:latin typeface="Times New Roman" pitchFamily="18" charset="0"/>
            <a:cs typeface="Times New Roman" pitchFamily="18" charset="0"/>
          </a:endParaRPr>
        </a:p>
      </dgm:t>
    </dgm:pt>
    <dgm:pt modelId="{13552F42-4BD0-4C33-A0F3-7EB43F3A6652}" type="parTrans" cxnId="{ED75320C-FA1E-49E3-86FC-B027F7D4C6FC}">
      <dgm:prSet/>
      <dgm:spPr/>
      <dgm:t>
        <a:bodyPr/>
        <a:lstStyle/>
        <a:p>
          <a:endParaRPr lang="ru-RU"/>
        </a:p>
      </dgm:t>
    </dgm:pt>
    <dgm:pt modelId="{9E09FCA4-1F96-42E0-B8D2-14C42763A19E}" type="sibTrans" cxnId="{ED75320C-FA1E-49E3-86FC-B027F7D4C6FC}">
      <dgm:prSet/>
      <dgm:spPr/>
      <dgm:t>
        <a:bodyPr/>
        <a:lstStyle/>
        <a:p>
          <a:endParaRPr lang="ru-RU"/>
        </a:p>
      </dgm:t>
    </dgm:pt>
    <dgm:pt modelId="{E2D1B171-30F7-4D3A-B0B1-4D292C2C84A9}">
      <dgm:prSet custT="1"/>
      <dgm:spPr/>
      <dgm:t>
        <a:bodyPr/>
        <a:lstStyle/>
        <a:p>
          <a:r>
            <a:rPr lang="ru-RU" sz="900" dirty="0" smtClean="0">
              <a:latin typeface="Times New Roman" pitchFamily="18" charset="0"/>
              <a:cs typeface="Times New Roman" pitchFamily="18" charset="0"/>
            </a:rPr>
            <a:t>Оценка эффективности предоставления субсидий социально ориентированным некоммерческим организациям в РА;</a:t>
          </a:r>
          <a:endParaRPr lang="ru-RU" sz="900" dirty="0">
            <a:latin typeface="Times New Roman" pitchFamily="18" charset="0"/>
            <a:cs typeface="Times New Roman" pitchFamily="18" charset="0"/>
          </a:endParaRPr>
        </a:p>
      </dgm:t>
    </dgm:pt>
    <dgm:pt modelId="{CED8F164-FCD1-4AD6-A9E0-AF50D6C0B77C}" type="parTrans" cxnId="{9FA94CB3-B3A3-4D87-BF65-434113444DF3}">
      <dgm:prSet/>
      <dgm:spPr/>
      <dgm:t>
        <a:bodyPr/>
        <a:lstStyle/>
        <a:p>
          <a:endParaRPr lang="ru-RU"/>
        </a:p>
      </dgm:t>
    </dgm:pt>
    <dgm:pt modelId="{B1BA6143-05A8-44BD-8EDD-F303358F0C96}" type="sibTrans" cxnId="{9FA94CB3-B3A3-4D87-BF65-434113444DF3}">
      <dgm:prSet/>
      <dgm:spPr/>
      <dgm:t>
        <a:bodyPr/>
        <a:lstStyle/>
        <a:p>
          <a:endParaRPr lang="ru-RU"/>
        </a:p>
      </dgm:t>
    </dgm:pt>
    <dgm:pt modelId="{088F0933-4ADF-4C44-B9BB-1833CB5DA5C6}">
      <dgm:prSet custT="1"/>
      <dgm:spPr/>
      <dgm:t>
        <a:bodyPr/>
        <a:lstStyle/>
        <a:p>
          <a:r>
            <a:rPr lang="ru-RU" sz="900" dirty="0" smtClean="0">
              <a:latin typeface="Times New Roman" pitchFamily="18" charset="0"/>
              <a:cs typeface="Times New Roman" pitchFamily="18" charset="0"/>
            </a:rPr>
            <a:t>Установление государственных заданий  исключительно в соответствии с региональным перечнем (классификатором) ‎государственных (муниципальных) услуг, не включенных в общероссийские базовые (отраслевые) перечни (классификаторы) государственных и муниципальных услуг, и работ, оказываемых и выполняемых государственными (муниципальными) учреждениями РА, а также с общероссийскими базовыми (отраслевыми) перечнями (классификаторами) государственных и муниципальных услуг, определение объема финансового обеспечения госзаданий  с учетом нормативов затрат на единицу услуги, организация контроля за выполнением показателей, установленных в госзаданиях;</a:t>
          </a:r>
          <a:endParaRPr lang="ru-RU" sz="900" dirty="0">
            <a:latin typeface="Times New Roman" pitchFamily="18" charset="0"/>
            <a:cs typeface="Times New Roman" pitchFamily="18" charset="0"/>
          </a:endParaRPr>
        </a:p>
      </dgm:t>
    </dgm:pt>
    <dgm:pt modelId="{3FEC05D4-1A68-4495-9070-A5B1643426CD}" type="parTrans" cxnId="{5BB9BF6F-FC40-4605-8726-9310F5297193}">
      <dgm:prSet/>
      <dgm:spPr/>
      <dgm:t>
        <a:bodyPr/>
        <a:lstStyle/>
        <a:p>
          <a:endParaRPr lang="ru-RU"/>
        </a:p>
      </dgm:t>
    </dgm:pt>
    <dgm:pt modelId="{518419B7-C306-44A9-AC2B-0AED18E4799B}" type="sibTrans" cxnId="{5BB9BF6F-FC40-4605-8726-9310F5297193}">
      <dgm:prSet/>
      <dgm:spPr/>
      <dgm:t>
        <a:bodyPr/>
        <a:lstStyle/>
        <a:p>
          <a:endParaRPr lang="ru-RU"/>
        </a:p>
      </dgm:t>
    </dgm:pt>
    <dgm:pt modelId="{9C35D05C-8331-47D0-B891-44C6591A90B8}">
      <dgm:prSet custT="1"/>
      <dgm:spPr/>
      <dgm:t>
        <a:bodyPr/>
        <a:lstStyle/>
        <a:p>
          <a:r>
            <a:rPr lang="ru-RU" sz="900" dirty="0" smtClean="0">
              <a:latin typeface="Times New Roman" pitchFamily="18" charset="0"/>
              <a:cs typeface="Times New Roman" pitchFamily="18" charset="0"/>
            </a:rPr>
            <a:t>Применение нормирования в сфере закупок товаров, работ, услуг для нужд РА и контроль за их соблюдением.</a:t>
          </a:r>
          <a:endParaRPr lang="ru-RU" sz="900" dirty="0">
            <a:latin typeface="Times New Roman" pitchFamily="18" charset="0"/>
            <a:cs typeface="Times New Roman" pitchFamily="18" charset="0"/>
          </a:endParaRPr>
        </a:p>
      </dgm:t>
    </dgm:pt>
    <dgm:pt modelId="{8A6C321C-F194-40CD-B3C2-823C3CDB1E03}" type="parTrans" cxnId="{7D365984-F54A-4CE0-983C-4E359A636C97}">
      <dgm:prSet/>
      <dgm:spPr/>
      <dgm:t>
        <a:bodyPr/>
        <a:lstStyle/>
        <a:p>
          <a:endParaRPr lang="ru-RU"/>
        </a:p>
      </dgm:t>
    </dgm:pt>
    <dgm:pt modelId="{A0A25BE8-7FCE-4DC4-A5C7-83EA8451D366}" type="sibTrans" cxnId="{7D365984-F54A-4CE0-983C-4E359A636C97}">
      <dgm:prSet/>
      <dgm:spPr/>
      <dgm:t>
        <a:bodyPr/>
        <a:lstStyle/>
        <a:p>
          <a:endParaRPr lang="ru-RU"/>
        </a:p>
      </dgm:t>
    </dgm:pt>
    <dgm:pt modelId="{E193E057-EA54-4859-A3B0-18C25C00AA45}">
      <dgm:prSet custT="1"/>
      <dgm:spPr/>
      <dgm:t>
        <a:bodyPr/>
        <a:lstStyle/>
        <a:p>
          <a:r>
            <a:rPr lang="ru-RU" sz="900" dirty="0" smtClean="0">
              <a:latin typeface="Times New Roman" pitchFamily="18" charset="0"/>
              <a:cs typeface="Times New Roman" pitchFamily="18" charset="0"/>
            </a:rPr>
            <a:t>Осуществление оценки эффективности использования налоговых льгот, установленных законами РА;</a:t>
          </a:r>
          <a:endParaRPr lang="ru-RU" sz="900" dirty="0">
            <a:latin typeface="Times New Roman" pitchFamily="18" charset="0"/>
            <a:cs typeface="Times New Roman" pitchFamily="18" charset="0"/>
          </a:endParaRPr>
        </a:p>
      </dgm:t>
    </dgm:pt>
    <dgm:pt modelId="{F7093DA7-5B4F-43DD-9533-F625B8110107}" type="parTrans" cxnId="{2C3274C7-0669-4572-A01A-6ECBDF20E0EC}">
      <dgm:prSet/>
      <dgm:spPr/>
      <dgm:t>
        <a:bodyPr/>
        <a:lstStyle/>
        <a:p>
          <a:endParaRPr lang="ru-RU"/>
        </a:p>
      </dgm:t>
    </dgm:pt>
    <dgm:pt modelId="{022949F5-532C-46CB-BE12-C828139E9664}" type="sibTrans" cxnId="{2C3274C7-0669-4572-A01A-6ECBDF20E0EC}">
      <dgm:prSet/>
      <dgm:spPr/>
      <dgm:t>
        <a:bodyPr/>
        <a:lstStyle/>
        <a:p>
          <a:endParaRPr lang="ru-RU"/>
        </a:p>
      </dgm:t>
    </dgm:pt>
    <dgm:pt modelId="{E8D57863-E706-4864-B15D-A8EDEFD153E1}">
      <dgm:prSet custT="1"/>
      <dgm:spPr/>
      <dgm:t>
        <a:bodyPr/>
        <a:lstStyle/>
        <a:p>
          <a:r>
            <a:rPr lang="ru-RU" sz="900" dirty="0" smtClean="0">
              <a:latin typeface="Times New Roman" pitchFamily="18" charset="0"/>
              <a:cs typeface="Times New Roman" pitchFamily="18" charset="0"/>
            </a:rPr>
            <a:t>Проведение инвентаризации имущества, находящегося в государственной  собственности РА, выявление неиспользуемых основных фондов, закрепленных на праве оперативного управления за государственными учреждениями РА;</a:t>
          </a:r>
          <a:endParaRPr lang="ru-RU" sz="900" dirty="0">
            <a:latin typeface="Times New Roman" pitchFamily="18" charset="0"/>
            <a:cs typeface="Times New Roman" pitchFamily="18" charset="0"/>
          </a:endParaRPr>
        </a:p>
      </dgm:t>
    </dgm:pt>
    <dgm:pt modelId="{BD624041-0670-499F-ADAC-5589EA664FAE}" type="parTrans" cxnId="{E2E0FB9A-4416-4DEB-B3CF-7783D859C9ED}">
      <dgm:prSet/>
      <dgm:spPr/>
      <dgm:t>
        <a:bodyPr/>
        <a:lstStyle/>
        <a:p>
          <a:endParaRPr lang="ru-RU"/>
        </a:p>
      </dgm:t>
    </dgm:pt>
    <dgm:pt modelId="{18A71F31-0ACB-4162-9DCA-8296BDE5546F}" type="sibTrans" cxnId="{E2E0FB9A-4416-4DEB-B3CF-7783D859C9ED}">
      <dgm:prSet/>
      <dgm:spPr/>
      <dgm:t>
        <a:bodyPr/>
        <a:lstStyle/>
        <a:p>
          <a:endParaRPr lang="ru-RU"/>
        </a:p>
      </dgm:t>
    </dgm:pt>
    <dgm:pt modelId="{240ECC49-BCDB-4418-BA80-949FA8126331}">
      <dgm:prSet custT="1"/>
      <dgm:spPr/>
      <dgm:t>
        <a:bodyPr/>
        <a:lstStyle/>
        <a:p>
          <a:r>
            <a:rPr lang="ru-RU" sz="900" dirty="0" smtClean="0">
              <a:latin typeface="Times New Roman" pitchFamily="18" charset="0"/>
              <a:cs typeface="Times New Roman" pitchFamily="18" charset="0"/>
            </a:rPr>
            <a:t>Принятие мер по сокращению задолженности перед республиканским бюджетом по неналоговым доходам, администрируемых исполнительными органами государственной власти РА;</a:t>
          </a:r>
          <a:endParaRPr lang="ru-RU" sz="900" dirty="0">
            <a:latin typeface="Times New Roman" pitchFamily="18" charset="0"/>
            <a:cs typeface="Times New Roman" pitchFamily="18" charset="0"/>
          </a:endParaRPr>
        </a:p>
      </dgm:t>
    </dgm:pt>
    <dgm:pt modelId="{451C20E6-A16D-4547-8437-E6F9CD148FC7}" type="parTrans" cxnId="{E96539EF-8D42-4A41-862D-5685621FBE28}">
      <dgm:prSet/>
      <dgm:spPr/>
      <dgm:t>
        <a:bodyPr/>
        <a:lstStyle/>
        <a:p>
          <a:endParaRPr lang="ru-RU"/>
        </a:p>
      </dgm:t>
    </dgm:pt>
    <dgm:pt modelId="{2F908AEF-719D-4386-BCB2-2372A901F2D1}" type="sibTrans" cxnId="{E96539EF-8D42-4A41-862D-5685621FBE28}">
      <dgm:prSet/>
      <dgm:spPr/>
      <dgm:t>
        <a:bodyPr/>
        <a:lstStyle/>
        <a:p>
          <a:endParaRPr lang="ru-RU"/>
        </a:p>
      </dgm:t>
    </dgm:pt>
    <dgm:pt modelId="{68E430F9-4DD7-469A-BA7C-4AB4FC5FA4DA}">
      <dgm:prSet custT="1"/>
      <dgm:spPr/>
      <dgm:t>
        <a:bodyPr/>
        <a:lstStyle/>
        <a:p>
          <a:r>
            <a:rPr lang="ru-RU" sz="900" dirty="0" smtClean="0">
              <a:latin typeface="Times New Roman" pitchFamily="18" charset="0"/>
              <a:cs typeface="Times New Roman" pitchFamily="18" charset="0"/>
            </a:rPr>
            <a:t>Оказание методологической помощи органам местного самоуправления в РА в части принятия мер по увеличению налоговых и неналоговых доходов местных бюджетов в РА;</a:t>
          </a:r>
          <a:endParaRPr lang="ru-RU" sz="900" dirty="0">
            <a:latin typeface="Times New Roman" pitchFamily="18" charset="0"/>
            <a:cs typeface="Times New Roman" pitchFamily="18" charset="0"/>
          </a:endParaRPr>
        </a:p>
      </dgm:t>
    </dgm:pt>
    <dgm:pt modelId="{8786DCF1-B1FF-465F-94AC-6376AABCB198}" type="parTrans" cxnId="{BFD9AAEC-81CF-44D8-BFE2-5150DBC65519}">
      <dgm:prSet/>
      <dgm:spPr/>
      <dgm:t>
        <a:bodyPr/>
        <a:lstStyle/>
        <a:p>
          <a:endParaRPr lang="ru-RU"/>
        </a:p>
      </dgm:t>
    </dgm:pt>
    <dgm:pt modelId="{E5875B45-BB9E-4D80-B373-16829DE85A66}" type="sibTrans" cxnId="{BFD9AAEC-81CF-44D8-BFE2-5150DBC65519}">
      <dgm:prSet/>
      <dgm:spPr/>
      <dgm:t>
        <a:bodyPr/>
        <a:lstStyle/>
        <a:p>
          <a:endParaRPr lang="ru-RU"/>
        </a:p>
      </dgm:t>
    </dgm:pt>
    <dgm:pt modelId="{16AB64AA-CDA4-437A-AB44-BC5D1C8763F1}">
      <dgm:prSet custT="1"/>
      <dgm:spPr/>
      <dgm:t>
        <a:bodyPr/>
        <a:lstStyle/>
        <a:p>
          <a:r>
            <a:rPr lang="ru-RU" sz="900" dirty="0" smtClean="0">
              <a:latin typeface="Times New Roman" pitchFamily="18" charset="0"/>
              <a:cs typeface="Times New Roman" pitchFamily="18" charset="0"/>
            </a:rPr>
            <a:t>Проведение органами местного самоуправления в РА мероприятий по выявлению собственников земельных участков и другого недвижимого имущества и привлечения их к налогообложению, содействие в оформлении прав собственности на земельные участки и имущество физическими лицами;</a:t>
          </a:r>
          <a:endParaRPr lang="ru-RU" sz="900" dirty="0">
            <a:latin typeface="Times New Roman" pitchFamily="18" charset="0"/>
            <a:cs typeface="Times New Roman" pitchFamily="18" charset="0"/>
          </a:endParaRPr>
        </a:p>
      </dgm:t>
    </dgm:pt>
    <dgm:pt modelId="{48B1450F-AB7F-4BA0-A1F1-6B0CCC88965A}" type="parTrans" cxnId="{1F389327-C7C6-47A1-A4FA-68EDC7BAD6C1}">
      <dgm:prSet/>
      <dgm:spPr/>
      <dgm:t>
        <a:bodyPr/>
        <a:lstStyle/>
        <a:p>
          <a:endParaRPr lang="ru-RU"/>
        </a:p>
      </dgm:t>
    </dgm:pt>
    <dgm:pt modelId="{F3F7E4F3-9083-4EDE-824F-0517A792D82D}" type="sibTrans" cxnId="{1F389327-C7C6-47A1-A4FA-68EDC7BAD6C1}">
      <dgm:prSet/>
      <dgm:spPr/>
      <dgm:t>
        <a:bodyPr/>
        <a:lstStyle/>
        <a:p>
          <a:endParaRPr lang="ru-RU"/>
        </a:p>
      </dgm:t>
    </dgm:pt>
    <dgm:pt modelId="{579801D9-60FB-4C4E-8F44-618A7F97EC53}">
      <dgm:prSet custT="1"/>
      <dgm:spPr/>
      <dgm:t>
        <a:bodyPr/>
        <a:lstStyle/>
        <a:p>
          <a:r>
            <a:rPr lang="ru-RU" sz="900" dirty="0" smtClean="0">
              <a:latin typeface="Times New Roman" pitchFamily="18" charset="0"/>
              <a:cs typeface="Times New Roman" pitchFamily="18" charset="0"/>
            </a:rPr>
            <a:t>Разработка и реализация плана мероприятий по увеличению имущественных налогов консолидированного бюджета РА.</a:t>
          </a:r>
          <a:endParaRPr lang="ru-RU" sz="900" dirty="0">
            <a:latin typeface="Times New Roman" pitchFamily="18" charset="0"/>
            <a:cs typeface="Times New Roman" pitchFamily="18" charset="0"/>
          </a:endParaRPr>
        </a:p>
      </dgm:t>
    </dgm:pt>
    <dgm:pt modelId="{128CCD1D-7D74-4070-AEF0-787052D1D25E}" type="parTrans" cxnId="{8E867926-9F6D-4A6C-AB83-3A2C60CFBDC7}">
      <dgm:prSet/>
      <dgm:spPr/>
      <dgm:t>
        <a:bodyPr/>
        <a:lstStyle/>
        <a:p>
          <a:endParaRPr lang="ru-RU"/>
        </a:p>
      </dgm:t>
    </dgm:pt>
    <dgm:pt modelId="{F6B15644-F55F-4C55-A40D-E6A76B44463F}" type="sibTrans" cxnId="{8E867926-9F6D-4A6C-AB83-3A2C60CFBDC7}">
      <dgm:prSet/>
      <dgm:spPr/>
      <dgm:t>
        <a:bodyPr/>
        <a:lstStyle/>
        <a:p>
          <a:endParaRPr lang="ru-RU"/>
        </a:p>
      </dgm:t>
    </dgm:pt>
    <dgm:pt modelId="{E61731A8-23C6-41DB-B85E-AB04721EDF32}">
      <dgm:prSet phldrT="[Текст]" custT="1"/>
      <dgm:spPr/>
      <dgm:t>
        <a:bodyPr/>
        <a:lstStyle/>
        <a:p>
          <a:r>
            <a:rPr lang="ru-RU" sz="800" dirty="0" smtClean="0">
              <a:latin typeface="Times New Roman" pitchFamily="18" charset="0"/>
              <a:cs typeface="Times New Roman" pitchFamily="18" charset="0"/>
            </a:rPr>
            <a:t> </a:t>
          </a:r>
          <a:r>
            <a:rPr lang="ru-RU" sz="900" dirty="0" smtClean="0">
              <a:latin typeface="Times New Roman" pitchFamily="18" charset="0"/>
              <a:cs typeface="Times New Roman" pitchFamily="18" charset="0"/>
            </a:rPr>
            <a:t>Разработка основных направлений бюджетной политики РА; </a:t>
          </a:r>
          <a:endParaRPr lang="ru-RU" sz="900" dirty="0">
            <a:latin typeface="Times New Roman" pitchFamily="18" charset="0"/>
            <a:cs typeface="Times New Roman" pitchFamily="18" charset="0"/>
          </a:endParaRPr>
        </a:p>
      </dgm:t>
    </dgm:pt>
    <dgm:pt modelId="{505005CF-9494-47EA-AE43-92FEAC333053}" type="parTrans" cxnId="{CC79D81F-9B2D-40DC-AB74-ED3FB9A08A4D}">
      <dgm:prSet/>
      <dgm:spPr/>
      <dgm:t>
        <a:bodyPr/>
        <a:lstStyle/>
        <a:p>
          <a:endParaRPr lang="ru-RU"/>
        </a:p>
      </dgm:t>
    </dgm:pt>
    <dgm:pt modelId="{EEB49BAB-EE6E-4739-8F9D-339B26CE8F04}" type="sibTrans" cxnId="{CC79D81F-9B2D-40DC-AB74-ED3FB9A08A4D}">
      <dgm:prSet/>
      <dgm:spPr/>
      <dgm:t>
        <a:bodyPr/>
        <a:lstStyle/>
        <a:p>
          <a:endParaRPr lang="ru-RU"/>
        </a:p>
      </dgm:t>
    </dgm:pt>
    <dgm:pt modelId="{C7F3E25D-E185-4713-8018-F590B7B0A020}">
      <dgm:prSet phldrT="[Текст]" custT="1"/>
      <dgm:spPr/>
      <dgm:t>
        <a:bodyPr/>
        <a:lstStyle/>
        <a:p>
          <a:r>
            <a:rPr lang="ru-RU" sz="900" dirty="0" smtClean="0">
              <a:latin typeface="Times New Roman" pitchFamily="18" charset="0"/>
              <a:cs typeface="Times New Roman" pitchFamily="18" charset="0"/>
            </a:rPr>
            <a:t>Мониторинг реализации Плана мероприятий по повышению эффективности использования бюджетных средств и увеличению поступлений налоговых и неналоговых доходов республиканского бюджета РА и муниципальных образований в РА;</a:t>
          </a:r>
          <a:endParaRPr lang="ru-RU" sz="900" dirty="0">
            <a:latin typeface="Times New Roman" pitchFamily="18" charset="0"/>
            <a:cs typeface="Times New Roman" pitchFamily="18" charset="0"/>
          </a:endParaRPr>
        </a:p>
      </dgm:t>
    </dgm:pt>
    <dgm:pt modelId="{7523ECD4-34C5-4444-833A-DB3EBA375018}" type="parTrans" cxnId="{D03421F6-8A29-4586-8F46-DBD72FB533EC}">
      <dgm:prSet/>
      <dgm:spPr/>
      <dgm:t>
        <a:bodyPr/>
        <a:lstStyle/>
        <a:p>
          <a:endParaRPr lang="ru-RU"/>
        </a:p>
      </dgm:t>
    </dgm:pt>
    <dgm:pt modelId="{B255FA5A-842F-4FD1-9A4D-C6BAB2922000}" type="sibTrans" cxnId="{D03421F6-8A29-4586-8F46-DBD72FB533EC}">
      <dgm:prSet/>
      <dgm:spPr/>
      <dgm:t>
        <a:bodyPr/>
        <a:lstStyle/>
        <a:p>
          <a:endParaRPr lang="ru-RU"/>
        </a:p>
      </dgm:t>
    </dgm:pt>
    <dgm:pt modelId="{CD34CBC8-81BB-410B-B52E-331D8DC63BA6}">
      <dgm:prSet phldrT="[Текст]" custT="1"/>
      <dgm:spPr/>
      <dgm:t>
        <a:bodyPr/>
        <a:lstStyle/>
        <a:p>
          <a:r>
            <a:rPr lang="ru-RU" sz="900" dirty="0" smtClean="0">
              <a:latin typeface="Times New Roman" pitchFamily="18" charset="0"/>
              <a:cs typeface="Times New Roman" pitchFamily="18" charset="0"/>
            </a:rPr>
            <a:t>Разработка основных направлений налоговой политики РА ;</a:t>
          </a:r>
          <a:endParaRPr lang="ru-RU" sz="900" dirty="0">
            <a:latin typeface="Times New Roman" pitchFamily="18" charset="0"/>
            <a:cs typeface="Times New Roman" pitchFamily="18" charset="0"/>
          </a:endParaRPr>
        </a:p>
      </dgm:t>
    </dgm:pt>
    <dgm:pt modelId="{4E42E468-6B96-428B-832D-DB732F99F9C2}" type="parTrans" cxnId="{BEF9CB87-3129-47F7-85D0-DA1FC33E9F9E}">
      <dgm:prSet/>
      <dgm:spPr/>
      <dgm:t>
        <a:bodyPr/>
        <a:lstStyle/>
        <a:p>
          <a:endParaRPr lang="ru-RU"/>
        </a:p>
      </dgm:t>
    </dgm:pt>
    <dgm:pt modelId="{80B931A1-C61A-4A6D-B6D3-9C5C8F9A52FE}" type="sibTrans" cxnId="{BEF9CB87-3129-47F7-85D0-DA1FC33E9F9E}">
      <dgm:prSet/>
      <dgm:spPr/>
      <dgm:t>
        <a:bodyPr/>
        <a:lstStyle/>
        <a:p>
          <a:endParaRPr lang="ru-RU"/>
        </a:p>
      </dgm:t>
    </dgm:pt>
    <dgm:pt modelId="{648B1AEF-B8F3-4927-A1A0-41E34660A58C}" type="pres">
      <dgm:prSet presAssocID="{314A91C6-0E40-428F-9461-D9976282D630}" presName="Name0" presStyleCnt="0">
        <dgm:presLayoutVars>
          <dgm:dir/>
          <dgm:animLvl val="lvl"/>
          <dgm:resizeHandles val="exact"/>
        </dgm:presLayoutVars>
      </dgm:prSet>
      <dgm:spPr/>
      <dgm:t>
        <a:bodyPr/>
        <a:lstStyle/>
        <a:p>
          <a:endParaRPr lang="ru-RU"/>
        </a:p>
      </dgm:t>
    </dgm:pt>
    <dgm:pt modelId="{D4A581E7-20DD-4C8A-B2DF-81C33287E9E9}" type="pres">
      <dgm:prSet presAssocID="{93D10203-F1EE-44F7-B35A-5B9FBAED016F}" presName="linNode" presStyleCnt="0"/>
      <dgm:spPr/>
      <dgm:t>
        <a:bodyPr/>
        <a:lstStyle/>
        <a:p>
          <a:endParaRPr lang="ru-RU"/>
        </a:p>
      </dgm:t>
    </dgm:pt>
    <dgm:pt modelId="{A4BB76A0-DFB1-4AF2-89BC-A6D28CBA8BA5}" type="pres">
      <dgm:prSet presAssocID="{93D10203-F1EE-44F7-B35A-5B9FBAED016F}" presName="parentText" presStyleLbl="node1" presStyleIdx="0" presStyleCnt="3" custScaleX="69420" custScaleY="66569" custLinFactNeighborX="-8" custLinFactNeighborY="-405">
        <dgm:presLayoutVars>
          <dgm:chMax val="1"/>
          <dgm:bulletEnabled val="1"/>
        </dgm:presLayoutVars>
      </dgm:prSet>
      <dgm:spPr/>
      <dgm:t>
        <a:bodyPr/>
        <a:lstStyle/>
        <a:p>
          <a:endParaRPr lang="ru-RU"/>
        </a:p>
      </dgm:t>
    </dgm:pt>
    <dgm:pt modelId="{768EF281-607F-464D-A206-EE5D2544C047}" type="pres">
      <dgm:prSet presAssocID="{93D10203-F1EE-44F7-B35A-5B9FBAED016F}" presName="descendantText" presStyleLbl="alignAccFollowNode1" presStyleIdx="0" presStyleCnt="3" custScaleX="224503" custScaleY="98128">
        <dgm:presLayoutVars>
          <dgm:bulletEnabled val="1"/>
        </dgm:presLayoutVars>
      </dgm:prSet>
      <dgm:spPr>
        <a:prstGeom prst="roundRect">
          <a:avLst/>
        </a:prstGeom>
      </dgm:spPr>
      <dgm:t>
        <a:bodyPr/>
        <a:lstStyle/>
        <a:p>
          <a:endParaRPr lang="ru-RU"/>
        </a:p>
      </dgm:t>
    </dgm:pt>
    <dgm:pt modelId="{D9569EBB-11DD-4CE4-A64A-E667CB23C48E}" type="pres">
      <dgm:prSet presAssocID="{56E84360-03AC-4665-B7A1-7D24ED624D01}" presName="sp" presStyleCnt="0"/>
      <dgm:spPr/>
      <dgm:t>
        <a:bodyPr/>
        <a:lstStyle/>
        <a:p>
          <a:endParaRPr lang="ru-RU"/>
        </a:p>
      </dgm:t>
    </dgm:pt>
    <dgm:pt modelId="{F0BFC4E3-CF92-42FA-A4FE-7EAAFF8AB49C}" type="pres">
      <dgm:prSet presAssocID="{58262CAE-11C8-46F8-8D7C-98F379B958AB}" presName="linNode" presStyleCnt="0"/>
      <dgm:spPr/>
      <dgm:t>
        <a:bodyPr/>
        <a:lstStyle/>
        <a:p>
          <a:endParaRPr lang="ru-RU"/>
        </a:p>
      </dgm:t>
    </dgm:pt>
    <dgm:pt modelId="{7E9EF8D2-5FF9-4305-8C15-6D9D78DB5293}" type="pres">
      <dgm:prSet presAssocID="{58262CAE-11C8-46F8-8D7C-98F379B958AB}" presName="parentText" presStyleLbl="node1" presStyleIdx="1" presStyleCnt="3" custScaleX="39215" custScaleY="74394">
        <dgm:presLayoutVars>
          <dgm:chMax val="1"/>
          <dgm:bulletEnabled val="1"/>
        </dgm:presLayoutVars>
      </dgm:prSet>
      <dgm:spPr/>
      <dgm:t>
        <a:bodyPr/>
        <a:lstStyle/>
        <a:p>
          <a:endParaRPr lang="ru-RU"/>
        </a:p>
      </dgm:t>
    </dgm:pt>
    <dgm:pt modelId="{A9404C7F-ED36-4900-97E0-A2458F9AF3D8}" type="pres">
      <dgm:prSet presAssocID="{58262CAE-11C8-46F8-8D7C-98F379B958AB}" presName="descendantText" presStyleLbl="alignAccFollowNode1" presStyleIdx="1" presStyleCnt="3" custScaleX="136651" custScaleY="128381">
        <dgm:presLayoutVars>
          <dgm:bulletEnabled val="1"/>
        </dgm:presLayoutVars>
      </dgm:prSet>
      <dgm:spPr>
        <a:prstGeom prst="roundRect">
          <a:avLst/>
        </a:prstGeom>
      </dgm:spPr>
      <dgm:t>
        <a:bodyPr/>
        <a:lstStyle/>
        <a:p>
          <a:endParaRPr lang="ru-RU"/>
        </a:p>
      </dgm:t>
    </dgm:pt>
    <dgm:pt modelId="{24D616B7-A04D-473C-A85E-48F7E135FECC}" type="pres">
      <dgm:prSet presAssocID="{50E7D9C0-DFCF-467C-8255-BBDD3729246A}" presName="sp" presStyleCnt="0"/>
      <dgm:spPr/>
      <dgm:t>
        <a:bodyPr/>
        <a:lstStyle/>
        <a:p>
          <a:endParaRPr lang="ru-RU"/>
        </a:p>
      </dgm:t>
    </dgm:pt>
    <dgm:pt modelId="{BF1DA57D-ECB6-4B28-A4D9-8BC504CDA69A}" type="pres">
      <dgm:prSet presAssocID="{5D3D3F31-BC1B-4251-B98C-693159BC185F}" presName="linNode" presStyleCnt="0"/>
      <dgm:spPr/>
      <dgm:t>
        <a:bodyPr/>
        <a:lstStyle/>
        <a:p>
          <a:endParaRPr lang="ru-RU"/>
        </a:p>
      </dgm:t>
    </dgm:pt>
    <dgm:pt modelId="{2C2E7193-2C17-42AB-BD10-6732ABFA7014}" type="pres">
      <dgm:prSet presAssocID="{5D3D3F31-BC1B-4251-B98C-693159BC185F}" presName="parentText" presStyleLbl="node1" presStyleIdx="2" presStyleCnt="3" custScaleX="40503" custScaleY="70864">
        <dgm:presLayoutVars>
          <dgm:chMax val="1"/>
          <dgm:bulletEnabled val="1"/>
        </dgm:presLayoutVars>
      </dgm:prSet>
      <dgm:spPr/>
      <dgm:t>
        <a:bodyPr/>
        <a:lstStyle/>
        <a:p>
          <a:endParaRPr lang="ru-RU"/>
        </a:p>
      </dgm:t>
    </dgm:pt>
    <dgm:pt modelId="{DA0C211B-97FF-4785-9ABC-87B5C91253EA}" type="pres">
      <dgm:prSet presAssocID="{5D3D3F31-BC1B-4251-B98C-693159BC185F}" presName="descendantText" presStyleLbl="alignAccFollowNode1" presStyleIdx="2" presStyleCnt="3" custScaleX="139409">
        <dgm:presLayoutVars>
          <dgm:bulletEnabled val="1"/>
        </dgm:presLayoutVars>
      </dgm:prSet>
      <dgm:spPr>
        <a:prstGeom prst="roundRect">
          <a:avLst/>
        </a:prstGeom>
      </dgm:spPr>
      <dgm:t>
        <a:bodyPr/>
        <a:lstStyle/>
        <a:p>
          <a:endParaRPr lang="ru-RU"/>
        </a:p>
      </dgm:t>
    </dgm:pt>
  </dgm:ptLst>
  <dgm:cxnLst>
    <dgm:cxn modelId="{65642D6E-563D-4371-9F19-A2BAB05B8CB3}" type="presOf" srcId="{68E430F9-4DD7-469A-BA7C-4AB4FC5FA4DA}" destId="{768EF281-607F-464D-A206-EE5D2544C047}" srcOrd="0" destOrd="5" presId="urn:microsoft.com/office/officeart/2005/8/layout/vList5"/>
    <dgm:cxn modelId="{5E4461C6-1613-4451-96C4-29E4582786FA}" srcId="{58262CAE-11C8-46F8-8D7C-98F379B958AB}" destId="{50220644-835F-4FF3-8C03-B41E5DD43C0C}" srcOrd="2" destOrd="0" parTransId="{A91AEF29-16FA-4DDD-AACF-CC391C0AFB5A}" sibTransId="{0D9EB33E-DC62-4C94-B109-47B4B6948130}"/>
    <dgm:cxn modelId="{9593D233-5FD7-4C3E-A187-FB9987681535}" srcId="{58262CAE-11C8-46F8-8D7C-98F379B958AB}" destId="{52F9EB89-D239-43D9-803E-14DAEB02C414}" srcOrd="5" destOrd="0" parTransId="{FEB0CE1A-73B1-44A3-9BB0-D30D1836BB40}" sibTransId="{97E44E80-35D4-4086-A28C-84F604214398}"/>
    <dgm:cxn modelId="{A9C641C9-76E4-4570-8FBD-A8D1DD9A12F9}" type="presOf" srcId="{497C9530-A2A0-4E59-8E0B-FC8FF09714D1}" destId="{A9404C7F-ED36-4900-97E0-A2458F9AF3D8}" srcOrd="0" destOrd="6" presId="urn:microsoft.com/office/officeart/2005/8/layout/vList5"/>
    <dgm:cxn modelId="{D6E9828D-0CC8-40F0-A4B4-A715C4F1B825}" srcId="{58262CAE-11C8-46F8-8D7C-98F379B958AB}" destId="{5CD61D14-9B9A-4988-924B-F4B2EC24E15C}" srcOrd="3" destOrd="0" parTransId="{E655D7CD-D820-488B-BEA6-A0FCE46BB077}" sibTransId="{B253D9A5-2A44-46C9-95DA-6121CF85C4E6}"/>
    <dgm:cxn modelId="{17511CA5-FC18-45AE-8D0C-52D7D148E613}" srcId="{314A91C6-0E40-428F-9461-D9976282D630}" destId="{58262CAE-11C8-46F8-8D7C-98F379B958AB}" srcOrd="1" destOrd="0" parTransId="{924BD91D-DB8E-403E-8BCE-2ED3A9E882DA}" sibTransId="{50E7D9C0-DFCF-467C-8255-BBDD3729246A}"/>
    <dgm:cxn modelId="{CC79D81F-9B2D-40DC-AB74-ED3FB9A08A4D}" srcId="{58262CAE-11C8-46F8-8D7C-98F379B958AB}" destId="{E61731A8-23C6-41DB-B85E-AB04721EDF32}" srcOrd="0" destOrd="0" parTransId="{505005CF-9494-47EA-AE43-92FEAC333053}" sibTransId="{EEB49BAB-EE6E-4739-8F9D-339B26CE8F04}"/>
    <dgm:cxn modelId="{3EBEF158-CD11-4FF7-A9A8-CE9616F810CC}" type="presOf" srcId="{93D10203-F1EE-44F7-B35A-5B9FBAED016F}" destId="{A4BB76A0-DFB1-4AF2-89BC-A6D28CBA8BA5}" srcOrd="0" destOrd="0" presId="urn:microsoft.com/office/officeart/2005/8/layout/vList5"/>
    <dgm:cxn modelId="{BFD9AAEC-81CF-44D8-BFE2-5150DBC65519}" srcId="{93D10203-F1EE-44F7-B35A-5B9FBAED016F}" destId="{68E430F9-4DD7-469A-BA7C-4AB4FC5FA4DA}" srcOrd="5" destOrd="0" parTransId="{8786DCF1-B1FF-465F-94AC-6376AABCB198}" sibTransId="{E5875B45-BB9E-4D80-B373-16829DE85A66}"/>
    <dgm:cxn modelId="{CBF91B54-2797-452D-A6C4-D61D884E61E3}" type="presOf" srcId="{C7F3E25D-E185-4713-8018-F590B7B0A020}" destId="{A9404C7F-ED36-4900-97E0-A2458F9AF3D8}" srcOrd="0" destOrd="1" presId="urn:microsoft.com/office/officeart/2005/8/layout/vList5"/>
    <dgm:cxn modelId="{6B33A23D-B704-4B65-9CB8-955ECA8EDE50}" srcId="{5D3D3F31-BC1B-4251-B98C-693159BC185F}" destId="{19CD0B8A-956B-46C2-A1FD-2FC30F90AAC7}" srcOrd="4" destOrd="0" parTransId="{BC0A555B-9DB9-4FCF-AEAF-9156303322F1}" sibTransId="{45B802EC-24E1-442B-8E4D-718CBCC7FD3D}"/>
    <dgm:cxn modelId="{D46DE82F-D882-430E-96BB-BAAB983DD88F}" srcId="{5D3D3F31-BC1B-4251-B98C-693159BC185F}" destId="{BEBA3D8E-5BB3-4BC0-9931-90223C6528A7}" srcOrd="2" destOrd="0" parTransId="{05A0E1EF-B8CC-4D3B-88B6-35985F6D5007}" sibTransId="{A1E2B3BE-3BA8-4114-B362-784BC9C1C96F}"/>
    <dgm:cxn modelId="{32A0A3D1-B8E2-4278-B105-C5953668F1E4}" type="presOf" srcId="{240ECC49-BCDB-4418-BA80-949FA8126331}" destId="{768EF281-607F-464D-A206-EE5D2544C047}" srcOrd="0" destOrd="4" presId="urn:microsoft.com/office/officeart/2005/8/layout/vList5"/>
    <dgm:cxn modelId="{9F72FF5E-8C4E-43F0-A0FB-7383EDBBB433}" type="presOf" srcId="{E193E057-EA54-4859-A3B0-18C25C00AA45}" destId="{768EF281-607F-464D-A206-EE5D2544C047}" srcOrd="0" destOrd="2" presId="urn:microsoft.com/office/officeart/2005/8/layout/vList5"/>
    <dgm:cxn modelId="{7C1FFDA3-8D92-4301-B4BF-91789B788152}" type="presOf" srcId="{8FF8FA73-6B1D-4B66-A052-FAF63218230F}" destId="{DA0C211B-97FF-4785-9ABC-87B5C91253EA}" srcOrd="0" destOrd="5" presId="urn:microsoft.com/office/officeart/2005/8/layout/vList5"/>
    <dgm:cxn modelId="{D03421F6-8A29-4586-8F46-DBD72FB533EC}" srcId="{58262CAE-11C8-46F8-8D7C-98F379B958AB}" destId="{C7F3E25D-E185-4713-8018-F590B7B0A020}" srcOrd="1" destOrd="0" parTransId="{7523ECD4-34C5-4444-833A-DB3EBA375018}" sibTransId="{B255FA5A-842F-4FD1-9A4D-C6BAB2922000}"/>
    <dgm:cxn modelId="{867EDF74-3D95-4F17-9830-277F0F0AC18B}" type="presOf" srcId="{088F0933-4ADF-4C44-B9BB-1833CB5DA5C6}" destId="{A9404C7F-ED36-4900-97E0-A2458F9AF3D8}" srcOrd="0" destOrd="8" presId="urn:microsoft.com/office/officeart/2005/8/layout/vList5"/>
    <dgm:cxn modelId="{EA2CB094-0504-4EEC-AA36-56644F367777}" srcId="{93D10203-F1EE-44F7-B35A-5B9FBAED016F}" destId="{1F51FBFD-0817-4C2E-8091-33CA5973609A}" srcOrd="1" destOrd="0" parTransId="{D853D651-1CC0-4AB0-AC88-E5282C4CEA2D}" sibTransId="{0995A2DC-0EF4-452F-9D39-857AD02C651D}"/>
    <dgm:cxn modelId="{5C381573-200F-442D-B9BF-C0C38B22CDE5}" type="presOf" srcId="{19CD0B8A-956B-46C2-A1FD-2FC30F90AAC7}" destId="{DA0C211B-97FF-4785-9ABC-87B5C91253EA}" srcOrd="0" destOrd="4" presId="urn:microsoft.com/office/officeart/2005/8/layout/vList5"/>
    <dgm:cxn modelId="{4BC7CE6D-CB07-4769-B8EC-934D3139E923}" srcId="{5D3D3F31-BC1B-4251-B98C-693159BC185F}" destId="{57216309-C105-4598-9785-747D87616C5E}" srcOrd="6" destOrd="0" parTransId="{5B2A2FC2-9B97-466B-9EDB-781862AB4BD8}" sibTransId="{1102E3C6-ABE5-46F3-9B25-C3839FB55D7B}"/>
    <dgm:cxn modelId="{E96539EF-8D42-4A41-862D-5685621FBE28}" srcId="{93D10203-F1EE-44F7-B35A-5B9FBAED016F}" destId="{240ECC49-BCDB-4418-BA80-949FA8126331}" srcOrd="4" destOrd="0" parTransId="{451C20E6-A16D-4547-8437-E6F9CD148FC7}" sibTransId="{2F908AEF-719D-4386-BCB2-2372A901F2D1}"/>
    <dgm:cxn modelId="{71F4A0A8-DC73-4D58-B6E2-74ECC4471FFD}" type="presOf" srcId="{CD34CBC8-81BB-410B-B52E-331D8DC63BA6}" destId="{768EF281-607F-464D-A206-EE5D2544C047}" srcOrd="0" destOrd="0" presId="urn:microsoft.com/office/officeart/2005/8/layout/vList5"/>
    <dgm:cxn modelId="{8E867926-9F6D-4A6C-AB83-3A2C60CFBDC7}" srcId="{93D10203-F1EE-44F7-B35A-5B9FBAED016F}" destId="{579801D9-60FB-4C4E-8F44-618A7F97EC53}" srcOrd="7" destOrd="0" parTransId="{128CCD1D-7D74-4070-AEF0-787052D1D25E}" sibTransId="{F6B15644-F55F-4C55-A40D-E6A76B44463F}"/>
    <dgm:cxn modelId="{E2E0FB9A-4416-4DEB-B3CF-7783D859C9ED}" srcId="{93D10203-F1EE-44F7-B35A-5B9FBAED016F}" destId="{E8D57863-E706-4864-B15D-A8EDEFD153E1}" srcOrd="3" destOrd="0" parTransId="{BD624041-0670-499F-ADAC-5589EA664FAE}" sibTransId="{18A71F31-0ACB-4162-9DCA-8296BDE5546F}"/>
    <dgm:cxn modelId="{A1D79F17-67CC-4994-A1C3-1C7A669B074D}" type="presOf" srcId="{579801D9-60FB-4C4E-8F44-618A7F97EC53}" destId="{768EF281-607F-464D-A206-EE5D2544C047}" srcOrd="0" destOrd="7" presId="urn:microsoft.com/office/officeart/2005/8/layout/vList5"/>
    <dgm:cxn modelId="{97CA9D7E-F4CE-47D9-B985-6278749D7928}" type="presOf" srcId="{5CD61D14-9B9A-4988-924B-F4B2EC24E15C}" destId="{A9404C7F-ED36-4900-97E0-A2458F9AF3D8}" srcOrd="0" destOrd="3" presId="urn:microsoft.com/office/officeart/2005/8/layout/vList5"/>
    <dgm:cxn modelId="{9EE7CEDE-2E08-4FF9-B3F0-7837F7B3AB62}" type="presOf" srcId="{FF76D786-999D-4906-AF21-FA700F853C98}" destId="{DA0C211B-97FF-4785-9ABC-87B5C91253EA}" srcOrd="0" destOrd="1" presId="urn:microsoft.com/office/officeart/2005/8/layout/vList5"/>
    <dgm:cxn modelId="{CB328FD2-02CB-4C95-BA53-68C11236AFE1}" type="presOf" srcId="{9C35D05C-8331-47D0-B891-44C6591A90B8}" destId="{A9404C7F-ED36-4900-97E0-A2458F9AF3D8}" srcOrd="0" destOrd="9" presId="urn:microsoft.com/office/officeart/2005/8/layout/vList5"/>
    <dgm:cxn modelId="{3E8947E2-CE79-4072-AC8E-7ACA94AD4424}" type="presOf" srcId="{BEBA3D8E-5BB3-4BC0-9931-90223C6528A7}" destId="{DA0C211B-97FF-4785-9ABC-87B5C91253EA}" srcOrd="0" destOrd="2" presId="urn:microsoft.com/office/officeart/2005/8/layout/vList5"/>
    <dgm:cxn modelId="{A469D3A6-1C31-4B53-A446-BAC8665D7E34}" type="presOf" srcId="{52F9EB89-D239-43D9-803E-14DAEB02C414}" destId="{A9404C7F-ED36-4900-97E0-A2458F9AF3D8}" srcOrd="0" destOrd="5" presId="urn:microsoft.com/office/officeart/2005/8/layout/vList5"/>
    <dgm:cxn modelId="{1F389327-C7C6-47A1-A4FA-68EDC7BAD6C1}" srcId="{93D10203-F1EE-44F7-B35A-5B9FBAED016F}" destId="{16AB64AA-CDA4-437A-AB44-BC5D1C8763F1}" srcOrd="6" destOrd="0" parTransId="{48B1450F-AB7F-4BA0-A1F1-6B0CCC88965A}" sibTransId="{F3F7E4F3-9083-4EDE-824F-0517A792D82D}"/>
    <dgm:cxn modelId="{0A35F038-313A-49A4-9822-983722176BC1}" srcId="{58262CAE-11C8-46F8-8D7C-98F379B958AB}" destId="{445E8227-6CA5-4EC2-B6B5-6750E5A90110}" srcOrd="4" destOrd="0" parTransId="{C4D39832-8E6E-4657-9E4B-0452B26845A4}" sibTransId="{52E226BF-378D-4019-B7DC-61313D31C309}"/>
    <dgm:cxn modelId="{4DC0968B-256B-48AA-9A53-3690C768BD7E}" type="presOf" srcId="{57216309-C105-4598-9785-747D87616C5E}" destId="{DA0C211B-97FF-4785-9ABC-87B5C91253EA}" srcOrd="0" destOrd="6" presId="urn:microsoft.com/office/officeart/2005/8/layout/vList5"/>
    <dgm:cxn modelId="{42C458E1-1FEA-40E7-A553-72B664F7D386}" srcId="{314A91C6-0E40-428F-9461-D9976282D630}" destId="{5D3D3F31-BC1B-4251-B98C-693159BC185F}" srcOrd="2" destOrd="0" parTransId="{C6E52B4B-E498-498B-AEAD-A4259ADD775A}" sibTransId="{996792BB-4BE0-4375-94B7-28BB16392FBC}"/>
    <dgm:cxn modelId="{D66BC9B8-F449-4983-8064-BFFC69129C48}" type="presOf" srcId="{58262CAE-11C8-46F8-8D7C-98F379B958AB}" destId="{7E9EF8D2-5FF9-4305-8C15-6D9D78DB5293}" srcOrd="0" destOrd="0" presId="urn:microsoft.com/office/officeart/2005/8/layout/vList5"/>
    <dgm:cxn modelId="{161B69AE-FD38-47D7-B85D-3574C9C35430}" type="presOf" srcId="{5D3D3F31-BC1B-4251-B98C-693159BC185F}" destId="{2C2E7193-2C17-42AB-BD10-6732ABFA7014}" srcOrd="0" destOrd="0" presId="urn:microsoft.com/office/officeart/2005/8/layout/vList5"/>
    <dgm:cxn modelId="{DF405825-0D82-4350-AAA1-736572A6D7BA}" srcId="{5D3D3F31-BC1B-4251-B98C-693159BC185F}" destId="{A1741372-0298-496D-9B3B-9CAFBB80EDFF}" srcOrd="0" destOrd="0" parTransId="{39EB1008-3957-4ED9-948C-8F67568A40D3}" sibTransId="{88CC46F1-FEB3-453D-A5A4-8B07EB112C23}"/>
    <dgm:cxn modelId="{61986FEA-B3BE-4358-80BA-517E99D7C82C}" type="presOf" srcId="{50220644-835F-4FF3-8C03-B41E5DD43C0C}" destId="{A9404C7F-ED36-4900-97E0-A2458F9AF3D8}" srcOrd="0" destOrd="2" presId="urn:microsoft.com/office/officeart/2005/8/layout/vList5"/>
    <dgm:cxn modelId="{7D365984-F54A-4CE0-983C-4E359A636C97}" srcId="{58262CAE-11C8-46F8-8D7C-98F379B958AB}" destId="{9C35D05C-8331-47D0-B891-44C6591A90B8}" srcOrd="9" destOrd="0" parTransId="{8A6C321C-F194-40CD-B3C2-823C3CDB1E03}" sibTransId="{A0A25BE8-7FCE-4DC4-A5C7-83EA8451D366}"/>
    <dgm:cxn modelId="{40629094-38AB-42E8-88AF-B78C2B78EE0F}" type="presOf" srcId="{A236212B-54AA-4A10-AF2B-F03C87E277FF}" destId="{DA0C211B-97FF-4785-9ABC-87B5C91253EA}" srcOrd="0" destOrd="3" presId="urn:microsoft.com/office/officeart/2005/8/layout/vList5"/>
    <dgm:cxn modelId="{F2E90C19-0C25-4AFB-920A-AB61A61D08B8}" srcId="{5D3D3F31-BC1B-4251-B98C-693159BC185F}" destId="{A236212B-54AA-4A10-AF2B-F03C87E277FF}" srcOrd="3" destOrd="0" parTransId="{6BD70014-4F6D-4ED8-82D7-5232282F63D7}" sibTransId="{8F917AA7-81B5-4BAA-887C-86E76AA980C9}"/>
    <dgm:cxn modelId="{F9588A5F-0B8F-40EB-A84B-FD499FF60091}" type="presOf" srcId="{A1741372-0298-496D-9B3B-9CAFBB80EDFF}" destId="{DA0C211B-97FF-4785-9ABC-87B5C91253EA}" srcOrd="0" destOrd="0" presId="urn:microsoft.com/office/officeart/2005/8/layout/vList5"/>
    <dgm:cxn modelId="{09982CAF-40E9-4CDB-95AE-2E4F5D836138}" type="presOf" srcId="{E61731A8-23C6-41DB-B85E-AB04721EDF32}" destId="{A9404C7F-ED36-4900-97E0-A2458F9AF3D8}" srcOrd="0" destOrd="0" presId="urn:microsoft.com/office/officeart/2005/8/layout/vList5"/>
    <dgm:cxn modelId="{B53A9560-E9C4-45C2-9ADB-33E14B712468}" type="presOf" srcId="{1F51FBFD-0817-4C2E-8091-33CA5973609A}" destId="{768EF281-607F-464D-A206-EE5D2544C047}" srcOrd="0" destOrd="1" presId="urn:microsoft.com/office/officeart/2005/8/layout/vList5"/>
    <dgm:cxn modelId="{9797F552-7D8B-45F6-B336-34F5ABBBBBBF}" type="presOf" srcId="{16AB64AA-CDA4-437A-AB44-BC5D1C8763F1}" destId="{768EF281-607F-464D-A206-EE5D2544C047}" srcOrd="0" destOrd="6" presId="urn:microsoft.com/office/officeart/2005/8/layout/vList5"/>
    <dgm:cxn modelId="{294BB25F-CBB6-4219-8611-C0CE1682FB27}" type="presOf" srcId="{445E8227-6CA5-4EC2-B6B5-6750E5A90110}" destId="{A9404C7F-ED36-4900-97E0-A2458F9AF3D8}" srcOrd="0" destOrd="4" presId="urn:microsoft.com/office/officeart/2005/8/layout/vList5"/>
    <dgm:cxn modelId="{91A4FFCB-003C-4504-99D7-6142D5321EB6}" srcId="{5D3D3F31-BC1B-4251-B98C-693159BC185F}" destId="{8FF8FA73-6B1D-4B66-A052-FAF63218230F}" srcOrd="5" destOrd="0" parTransId="{1DC89387-40D2-4386-BCD9-5E3411FEF97E}" sibTransId="{A583CD86-28F6-4927-9355-B838240B0367}"/>
    <dgm:cxn modelId="{67A502C5-1D79-4B62-8823-820CFB4C7794}" type="presOf" srcId="{E8D57863-E706-4864-B15D-A8EDEFD153E1}" destId="{768EF281-607F-464D-A206-EE5D2544C047}" srcOrd="0" destOrd="3" presId="urn:microsoft.com/office/officeart/2005/8/layout/vList5"/>
    <dgm:cxn modelId="{2C3274C7-0669-4572-A01A-6ECBDF20E0EC}" srcId="{93D10203-F1EE-44F7-B35A-5B9FBAED016F}" destId="{E193E057-EA54-4859-A3B0-18C25C00AA45}" srcOrd="2" destOrd="0" parTransId="{F7093DA7-5B4F-43DD-9533-F625B8110107}" sibTransId="{022949F5-532C-46CB-BE12-C828139E9664}"/>
    <dgm:cxn modelId="{B0707979-D7CC-463B-98E4-BEE100FDA1BC}" srcId="{5D3D3F31-BC1B-4251-B98C-693159BC185F}" destId="{FF76D786-999D-4906-AF21-FA700F853C98}" srcOrd="1" destOrd="0" parTransId="{C17CE474-380B-42C5-ADDB-1A4E4EC43CFB}" sibTransId="{51B1679F-6907-4BF7-A6B3-9E3014DD2DDD}"/>
    <dgm:cxn modelId="{5BB9BF6F-FC40-4605-8726-9310F5297193}" srcId="{58262CAE-11C8-46F8-8D7C-98F379B958AB}" destId="{088F0933-4ADF-4C44-B9BB-1833CB5DA5C6}" srcOrd="8" destOrd="0" parTransId="{3FEC05D4-1A68-4495-9070-A5B1643426CD}" sibTransId="{518419B7-C306-44A9-AC2B-0AED18E4799B}"/>
    <dgm:cxn modelId="{AA5912D0-0D42-411D-A81B-21BF8E2A1D40}" srcId="{314A91C6-0E40-428F-9461-D9976282D630}" destId="{93D10203-F1EE-44F7-B35A-5B9FBAED016F}" srcOrd="0" destOrd="0" parTransId="{91AF14B8-DEB9-4D10-A16E-AD7CA479AABF}" sibTransId="{56E84360-03AC-4665-B7A1-7D24ED624D01}"/>
    <dgm:cxn modelId="{9FA94CB3-B3A3-4D87-BF65-434113444DF3}" srcId="{58262CAE-11C8-46F8-8D7C-98F379B958AB}" destId="{E2D1B171-30F7-4D3A-B0B1-4D292C2C84A9}" srcOrd="7" destOrd="0" parTransId="{CED8F164-FCD1-4AD6-A9E0-AF50D6C0B77C}" sibTransId="{B1BA6143-05A8-44BD-8EDD-F303358F0C96}"/>
    <dgm:cxn modelId="{D5442577-96B9-43EC-8466-25A6DFD567FD}" type="presOf" srcId="{314A91C6-0E40-428F-9461-D9976282D630}" destId="{648B1AEF-B8F3-4927-A1A0-41E34660A58C}" srcOrd="0" destOrd="0" presId="urn:microsoft.com/office/officeart/2005/8/layout/vList5"/>
    <dgm:cxn modelId="{BEF9CB87-3129-47F7-85D0-DA1FC33E9F9E}" srcId="{93D10203-F1EE-44F7-B35A-5B9FBAED016F}" destId="{CD34CBC8-81BB-410B-B52E-331D8DC63BA6}" srcOrd="0" destOrd="0" parTransId="{4E42E468-6B96-428B-832D-DB732F99F9C2}" sibTransId="{80B931A1-C61A-4A6D-B6D3-9C5C8F9A52FE}"/>
    <dgm:cxn modelId="{00E14EF1-B42A-4A2A-9E6D-1F0D9303081A}" type="presOf" srcId="{E2D1B171-30F7-4D3A-B0B1-4D292C2C84A9}" destId="{A9404C7F-ED36-4900-97E0-A2458F9AF3D8}" srcOrd="0" destOrd="7" presId="urn:microsoft.com/office/officeart/2005/8/layout/vList5"/>
    <dgm:cxn modelId="{ED75320C-FA1E-49E3-86FC-B027F7D4C6FC}" srcId="{58262CAE-11C8-46F8-8D7C-98F379B958AB}" destId="{497C9530-A2A0-4E59-8E0B-FC8FF09714D1}" srcOrd="6" destOrd="0" parTransId="{13552F42-4BD0-4C33-A0F3-7EB43F3A6652}" sibTransId="{9E09FCA4-1F96-42E0-B8D2-14C42763A19E}"/>
    <dgm:cxn modelId="{7C5E0600-50BB-4426-80E5-341EDDCE4EB6}" type="presParOf" srcId="{648B1AEF-B8F3-4927-A1A0-41E34660A58C}" destId="{D4A581E7-20DD-4C8A-B2DF-81C33287E9E9}" srcOrd="0" destOrd="0" presId="urn:microsoft.com/office/officeart/2005/8/layout/vList5"/>
    <dgm:cxn modelId="{8E9EE73F-7FF2-4871-90EB-5A4BC551769A}" type="presParOf" srcId="{D4A581E7-20DD-4C8A-B2DF-81C33287E9E9}" destId="{A4BB76A0-DFB1-4AF2-89BC-A6D28CBA8BA5}" srcOrd="0" destOrd="0" presId="urn:microsoft.com/office/officeart/2005/8/layout/vList5"/>
    <dgm:cxn modelId="{4899909C-657C-4677-BEFA-786A24FF1CF2}" type="presParOf" srcId="{D4A581E7-20DD-4C8A-B2DF-81C33287E9E9}" destId="{768EF281-607F-464D-A206-EE5D2544C047}" srcOrd="1" destOrd="0" presId="urn:microsoft.com/office/officeart/2005/8/layout/vList5"/>
    <dgm:cxn modelId="{00D1725D-525A-4264-BDE2-47821D8EBA94}" type="presParOf" srcId="{648B1AEF-B8F3-4927-A1A0-41E34660A58C}" destId="{D9569EBB-11DD-4CE4-A64A-E667CB23C48E}" srcOrd="1" destOrd="0" presId="urn:microsoft.com/office/officeart/2005/8/layout/vList5"/>
    <dgm:cxn modelId="{7F07E349-072D-4DC5-A707-765A24B543EC}" type="presParOf" srcId="{648B1AEF-B8F3-4927-A1A0-41E34660A58C}" destId="{F0BFC4E3-CF92-42FA-A4FE-7EAAFF8AB49C}" srcOrd="2" destOrd="0" presId="urn:microsoft.com/office/officeart/2005/8/layout/vList5"/>
    <dgm:cxn modelId="{DDF6EA7D-F69B-4B4C-939E-7CDD1E09B975}" type="presParOf" srcId="{F0BFC4E3-CF92-42FA-A4FE-7EAAFF8AB49C}" destId="{7E9EF8D2-5FF9-4305-8C15-6D9D78DB5293}" srcOrd="0" destOrd="0" presId="urn:microsoft.com/office/officeart/2005/8/layout/vList5"/>
    <dgm:cxn modelId="{B075A341-9EBF-4814-835D-CE8136C4CCF3}" type="presParOf" srcId="{F0BFC4E3-CF92-42FA-A4FE-7EAAFF8AB49C}" destId="{A9404C7F-ED36-4900-97E0-A2458F9AF3D8}" srcOrd="1" destOrd="0" presId="urn:microsoft.com/office/officeart/2005/8/layout/vList5"/>
    <dgm:cxn modelId="{0B666AA1-55AA-468B-BCC9-D2A48F10B06F}" type="presParOf" srcId="{648B1AEF-B8F3-4927-A1A0-41E34660A58C}" destId="{24D616B7-A04D-473C-A85E-48F7E135FECC}" srcOrd="3" destOrd="0" presId="urn:microsoft.com/office/officeart/2005/8/layout/vList5"/>
    <dgm:cxn modelId="{DF30800E-D98E-41DC-9DC5-B61BA2480BCB}" type="presParOf" srcId="{648B1AEF-B8F3-4927-A1A0-41E34660A58C}" destId="{BF1DA57D-ECB6-4B28-A4D9-8BC504CDA69A}" srcOrd="4" destOrd="0" presId="urn:microsoft.com/office/officeart/2005/8/layout/vList5"/>
    <dgm:cxn modelId="{339F37F4-402F-4936-8636-E6D103E1962C}" type="presParOf" srcId="{BF1DA57D-ECB6-4B28-A4D9-8BC504CDA69A}" destId="{2C2E7193-2C17-42AB-BD10-6732ABFA7014}" srcOrd="0" destOrd="0" presId="urn:microsoft.com/office/officeart/2005/8/layout/vList5"/>
    <dgm:cxn modelId="{7E2C52D1-2478-4901-AF5A-B535D468308E}" type="presParOf" srcId="{BF1DA57D-ECB6-4B28-A4D9-8BC504CDA69A}" destId="{DA0C211B-97FF-4785-9ABC-87B5C91253EA}"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BD6428D-4873-405A-B6CB-B3EA87E2DC96}" type="doc">
      <dgm:prSet loTypeId="urn:microsoft.com/office/officeart/2005/8/layout/radial4" loCatId="relationship" qsTypeId="urn:microsoft.com/office/officeart/2005/8/quickstyle/simple3" qsCatId="simple" csTypeId="urn:microsoft.com/office/officeart/2005/8/colors/colorful2" csCatId="colorful" phldr="1"/>
      <dgm:spPr/>
      <dgm:t>
        <a:bodyPr/>
        <a:lstStyle/>
        <a:p>
          <a:endParaRPr lang="ru-RU"/>
        </a:p>
      </dgm:t>
    </dgm:pt>
    <dgm:pt modelId="{7889D6A9-F3BF-491A-9942-C7DEB42D6C8F}">
      <dgm:prSet phldrT="[Текст]" custT="1"/>
      <dgm:spPr/>
      <dgm:t>
        <a:bodyPr/>
        <a:lstStyle/>
        <a:p>
          <a:r>
            <a:rPr lang="ru-RU" sz="2000" b="1" i="0" dirty="0" smtClean="0">
              <a:solidFill>
                <a:schemeClr val="accent1">
                  <a:lumMod val="75000"/>
                </a:schemeClr>
              </a:solidFill>
              <a:latin typeface="Times New Roman" pitchFamily="18" charset="0"/>
              <a:cs typeface="Times New Roman" pitchFamily="18" charset="0"/>
            </a:rPr>
            <a:t>КАЗНАЧЕЙСКОЕ СОПРОВОЖДЕНИЕ</a:t>
          </a:r>
          <a:endParaRPr lang="ru-RU" sz="2000" b="1" i="0" dirty="0">
            <a:solidFill>
              <a:schemeClr val="accent1">
                <a:lumMod val="75000"/>
              </a:schemeClr>
            </a:solidFill>
            <a:latin typeface="Times New Roman" pitchFamily="18" charset="0"/>
            <a:cs typeface="Times New Roman" pitchFamily="18" charset="0"/>
          </a:endParaRPr>
        </a:p>
      </dgm:t>
    </dgm:pt>
    <dgm:pt modelId="{5A6B0C24-10A4-444D-9088-0B1E9161CD9E}" type="parTrans" cxnId="{C00A3E7C-8AA8-4840-9C2C-84A5BFABD5E9}">
      <dgm:prSet/>
      <dgm:spPr/>
      <dgm:t>
        <a:bodyPr/>
        <a:lstStyle/>
        <a:p>
          <a:endParaRPr lang="ru-RU"/>
        </a:p>
      </dgm:t>
    </dgm:pt>
    <dgm:pt modelId="{FD4C4CF0-F9D4-471B-B1A1-9EA16EED64C0}" type="sibTrans" cxnId="{C00A3E7C-8AA8-4840-9C2C-84A5BFABD5E9}">
      <dgm:prSet/>
      <dgm:spPr/>
      <dgm:t>
        <a:bodyPr/>
        <a:lstStyle/>
        <a:p>
          <a:endParaRPr lang="ru-RU"/>
        </a:p>
      </dgm:t>
    </dgm:pt>
    <dgm:pt modelId="{B6BD77C1-2C67-44DD-9049-CF85B305704F}">
      <dgm:prSet phldrT="[Текст]" custT="1"/>
      <dgm:spPr/>
      <dgm:t>
        <a:bodyPr/>
        <a:lstStyle/>
        <a:p>
          <a:r>
            <a:rPr lang="ru-RU" sz="1300" dirty="0" smtClean="0">
              <a:latin typeface="Times New Roman" pitchFamily="18" charset="0"/>
              <a:cs typeface="Times New Roman" pitchFamily="18" charset="0"/>
            </a:rPr>
            <a:t>Субсидии, предоставляемые из республиканского бюджета Республики Алтай юридическим лицам, крестьянским (фермерским) хозяйствам, индивидуальным предпринимателям, источником финансового обеспечения которых являются субсидии, предоставляемые из федерального бюджета бюджету Республики Алтай в целях софинансирования расходных обязательств Республики Алтай по поддержке отраслей промышленности и сельского хозяйства, а также авансы по контрактам (договорам), источником финансового обеспечения которых являются указанные субсидии, предоставление которых осуществляется на финансовое обеспечение затрат с последующим подтверждением их использования, в соответствии с условиями и (или) целями их предоставления</a:t>
          </a:r>
          <a:endParaRPr lang="ru-RU" sz="1300" dirty="0">
            <a:latin typeface="Times New Roman" pitchFamily="18" charset="0"/>
            <a:cs typeface="Times New Roman" pitchFamily="18" charset="0"/>
          </a:endParaRPr>
        </a:p>
      </dgm:t>
    </dgm:pt>
    <dgm:pt modelId="{3090D000-7475-4891-B830-9BF8478833FF}" type="parTrans" cxnId="{7FF4AC94-BEC5-4CD9-9092-283404BD1061}">
      <dgm:prSet/>
      <dgm:spPr/>
      <dgm:t>
        <a:bodyPr/>
        <a:lstStyle/>
        <a:p>
          <a:endParaRPr lang="ru-RU"/>
        </a:p>
      </dgm:t>
    </dgm:pt>
    <dgm:pt modelId="{84F1274D-DC35-4BB2-9DCD-0960F40CEE0E}" type="sibTrans" cxnId="{7FF4AC94-BEC5-4CD9-9092-283404BD1061}">
      <dgm:prSet/>
      <dgm:spPr/>
      <dgm:t>
        <a:bodyPr/>
        <a:lstStyle/>
        <a:p>
          <a:endParaRPr lang="ru-RU"/>
        </a:p>
      </dgm:t>
    </dgm:pt>
    <dgm:pt modelId="{96BC00FB-9F2C-46A1-8AD6-6627EFF4DE86}">
      <dgm:prSet phldrT="[Текст]" custT="1"/>
      <dgm:spPr/>
      <dgm:t>
        <a:bodyPr/>
        <a:lstStyle/>
        <a:p>
          <a:r>
            <a:rPr lang="ru-RU" sz="1300" dirty="0" smtClean="0">
              <a:latin typeface="Times New Roman" pitchFamily="18" charset="0"/>
              <a:cs typeface="Times New Roman" pitchFamily="18" charset="0"/>
            </a:rPr>
            <a:t>Субсидии некоммерческой организации  «Региональный фонд капитального ремонта многоквартирных домов на территории Республики Алтай» на обеспечение ее деятельности, средства получаемые ею за счет взносов на капитальный ремонт общего имущества в многоквартирных домах, уплаченных собственниками помещений в многоквартирных домах, а также расчетов связанных с исполнением контрактов (договоров), источником финансового обеспечения которых являются указанные субсидии и средства</a:t>
          </a:r>
          <a:endParaRPr lang="ru-RU" sz="1300" dirty="0">
            <a:latin typeface="Times New Roman" pitchFamily="18" charset="0"/>
            <a:cs typeface="Times New Roman" pitchFamily="18" charset="0"/>
          </a:endParaRPr>
        </a:p>
      </dgm:t>
    </dgm:pt>
    <dgm:pt modelId="{9F3F8DF6-3BE0-4274-A487-F83E90331BC0}" type="parTrans" cxnId="{2822AA41-F543-4610-BCBE-2EBEA727D21D}">
      <dgm:prSet/>
      <dgm:spPr/>
      <dgm:t>
        <a:bodyPr/>
        <a:lstStyle/>
        <a:p>
          <a:endParaRPr lang="ru-RU"/>
        </a:p>
      </dgm:t>
    </dgm:pt>
    <dgm:pt modelId="{BC55439D-FC4C-463C-9F11-9FA0D3871361}" type="sibTrans" cxnId="{2822AA41-F543-4610-BCBE-2EBEA727D21D}">
      <dgm:prSet/>
      <dgm:spPr/>
      <dgm:t>
        <a:bodyPr/>
        <a:lstStyle/>
        <a:p>
          <a:endParaRPr lang="ru-RU"/>
        </a:p>
      </dgm:t>
    </dgm:pt>
    <dgm:pt modelId="{395D96EC-B745-4B48-9388-3510C9B19089}">
      <dgm:prSet phldrT="[Текст]" custT="1"/>
      <dgm:spPr/>
      <dgm:t>
        <a:bodyPr/>
        <a:lstStyle/>
        <a:p>
          <a:r>
            <a:rPr lang="ru-RU" sz="1300" dirty="0" smtClean="0">
              <a:latin typeface="Times New Roman" pitchFamily="18" charset="0"/>
              <a:cs typeface="Times New Roman" pitchFamily="18" charset="0"/>
            </a:rPr>
            <a:t>Авансовые платежи по государственным контрактам о поставке товаров, выполнении работ, оказании услуг, заключаемым на сумму 100 000,0 тыс. рублей и более государственными заказчиками для обеспечения государственных нужд Республики Алтай, субсидии юридическим лицам, предоставляемые из республиканского бюджета, если источником финансового обеспечения расходных обязательств являются субсидии, предоставляемые из федерального бюджета бюджету Республики Алтай на софинансирование капитальных вложений в объекты государственной собственности Республики Алтай, а также авансовые платежи по контрактам (договорам) о поставке товаров, выполнении работ, оказании услуг, заключаемым исполнителями и соисполнителями в рамках исполнения указанных государственных контрактов (договоров) о поставке товаров, выполнении работ, оказании услуг, договоров (соглашений) о предоставлении субсидий</a:t>
          </a:r>
          <a:endParaRPr lang="ru-RU" sz="1300" dirty="0">
            <a:latin typeface="Times New Roman" pitchFamily="18" charset="0"/>
            <a:cs typeface="Times New Roman" pitchFamily="18" charset="0"/>
          </a:endParaRPr>
        </a:p>
      </dgm:t>
    </dgm:pt>
    <dgm:pt modelId="{1545A139-9FA6-440E-8F8B-826DD55BE39D}" type="parTrans" cxnId="{1E744BBC-5364-47FC-9F08-AC2AD044E252}">
      <dgm:prSet/>
      <dgm:spPr/>
      <dgm:t>
        <a:bodyPr/>
        <a:lstStyle/>
        <a:p>
          <a:endParaRPr lang="ru-RU"/>
        </a:p>
      </dgm:t>
    </dgm:pt>
    <dgm:pt modelId="{07F0C9A8-6051-4C1A-A16B-2FFFA5A61787}" type="sibTrans" cxnId="{1E744BBC-5364-47FC-9F08-AC2AD044E252}">
      <dgm:prSet/>
      <dgm:spPr/>
      <dgm:t>
        <a:bodyPr/>
        <a:lstStyle/>
        <a:p>
          <a:endParaRPr lang="ru-RU"/>
        </a:p>
      </dgm:t>
    </dgm:pt>
    <dgm:pt modelId="{293AAE2D-F2DC-4BAB-BBF3-2856C4274C3D}" type="pres">
      <dgm:prSet presAssocID="{5BD6428D-4873-405A-B6CB-B3EA87E2DC96}" presName="cycle" presStyleCnt="0">
        <dgm:presLayoutVars>
          <dgm:chMax val="1"/>
          <dgm:dir/>
          <dgm:animLvl val="ctr"/>
          <dgm:resizeHandles val="exact"/>
        </dgm:presLayoutVars>
      </dgm:prSet>
      <dgm:spPr/>
      <dgm:t>
        <a:bodyPr/>
        <a:lstStyle/>
        <a:p>
          <a:endParaRPr lang="ru-RU"/>
        </a:p>
      </dgm:t>
    </dgm:pt>
    <dgm:pt modelId="{BE146C70-F7C6-4FDA-AF01-7CB2BA996ED0}" type="pres">
      <dgm:prSet presAssocID="{7889D6A9-F3BF-491A-9942-C7DEB42D6C8F}" presName="centerShape" presStyleLbl="node0" presStyleIdx="0" presStyleCnt="1" custScaleX="171986" custScaleY="27283" custLinFactNeighborX="-463" custLinFactNeighborY="-69014"/>
      <dgm:spPr>
        <a:prstGeom prst="roundRect">
          <a:avLst/>
        </a:prstGeom>
      </dgm:spPr>
      <dgm:t>
        <a:bodyPr/>
        <a:lstStyle/>
        <a:p>
          <a:endParaRPr lang="ru-RU"/>
        </a:p>
      </dgm:t>
    </dgm:pt>
    <dgm:pt modelId="{033ACFDA-A8A7-4A0E-9414-BCE1694E4745}" type="pres">
      <dgm:prSet presAssocID="{3090D000-7475-4891-B830-9BF8478833FF}" presName="parTrans" presStyleLbl="bgSibTrans2D1" presStyleIdx="0" presStyleCnt="3" custAng="10667905" custScaleX="27006" custLinFactY="-13269" custLinFactNeighborX="17187" custLinFactNeighborY="-100000"/>
      <dgm:spPr/>
      <dgm:t>
        <a:bodyPr/>
        <a:lstStyle/>
        <a:p>
          <a:endParaRPr lang="ru-RU"/>
        </a:p>
      </dgm:t>
    </dgm:pt>
    <dgm:pt modelId="{A00DC669-DF05-495D-BCE4-738B763D3760}" type="pres">
      <dgm:prSet presAssocID="{B6BD77C1-2C67-44DD-9049-CF85B305704F}" presName="node" presStyleLbl="node1" presStyleIdx="0" presStyleCnt="3" custScaleX="100110" custScaleY="243813" custRadScaleRad="96152" custRadScaleInc="-2304">
        <dgm:presLayoutVars>
          <dgm:bulletEnabled val="1"/>
        </dgm:presLayoutVars>
      </dgm:prSet>
      <dgm:spPr/>
      <dgm:t>
        <a:bodyPr/>
        <a:lstStyle/>
        <a:p>
          <a:endParaRPr lang="ru-RU"/>
        </a:p>
      </dgm:t>
    </dgm:pt>
    <dgm:pt modelId="{42C74427-D08D-41A1-90AF-3041E33A1B9F}" type="pres">
      <dgm:prSet presAssocID="{9F3F8DF6-3BE0-4274-A487-F83E90331BC0}" presName="parTrans" presStyleLbl="bgSibTrans2D1" presStyleIdx="1" presStyleCnt="3" custAng="10811721" custScaleX="40729" custLinFactY="-21834" custLinFactNeighborX="-250" custLinFactNeighborY="-100000"/>
      <dgm:spPr/>
      <dgm:t>
        <a:bodyPr/>
        <a:lstStyle/>
        <a:p>
          <a:endParaRPr lang="ru-RU"/>
        </a:p>
      </dgm:t>
    </dgm:pt>
    <dgm:pt modelId="{D105FD08-2C73-47CC-927C-8764C5359F1F}" type="pres">
      <dgm:prSet presAssocID="{96BC00FB-9F2C-46A1-8AD6-6627EFF4DE86}" presName="node" presStyleLbl="node1" presStyleIdx="1" presStyleCnt="3" custScaleX="117439" custScaleY="163592" custRadScaleRad="32492" custRadScaleInc="-1664">
        <dgm:presLayoutVars>
          <dgm:bulletEnabled val="1"/>
        </dgm:presLayoutVars>
      </dgm:prSet>
      <dgm:spPr/>
      <dgm:t>
        <a:bodyPr/>
        <a:lstStyle/>
        <a:p>
          <a:endParaRPr lang="ru-RU"/>
        </a:p>
      </dgm:t>
    </dgm:pt>
    <dgm:pt modelId="{C9CE2315-EBC4-4B1D-B298-33BEDB06DC91}" type="pres">
      <dgm:prSet presAssocID="{1545A139-9FA6-440E-8F8B-826DD55BE39D}" presName="parTrans" presStyleLbl="bgSibTrans2D1" presStyleIdx="2" presStyleCnt="3" custAng="10860285" custScaleX="29049" custLinFactY="-8980" custLinFactNeighborX="-17299" custLinFactNeighborY="-100000"/>
      <dgm:spPr/>
      <dgm:t>
        <a:bodyPr/>
        <a:lstStyle/>
        <a:p>
          <a:endParaRPr lang="ru-RU"/>
        </a:p>
      </dgm:t>
    </dgm:pt>
    <dgm:pt modelId="{A87823CD-4E21-4983-8163-951FB891125E}" type="pres">
      <dgm:prSet presAssocID="{395D96EC-B745-4B48-9388-3510C9B19089}" presName="node" presStyleLbl="node1" presStyleIdx="2" presStyleCnt="3" custScaleX="101598" custScaleY="245460" custRadScaleRad="96348" custRadScaleInc="2907">
        <dgm:presLayoutVars>
          <dgm:bulletEnabled val="1"/>
        </dgm:presLayoutVars>
      </dgm:prSet>
      <dgm:spPr/>
      <dgm:t>
        <a:bodyPr/>
        <a:lstStyle/>
        <a:p>
          <a:endParaRPr lang="ru-RU"/>
        </a:p>
      </dgm:t>
    </dgm:pt>
  </dgm:ptLst>
  <dgm:cxnLst>
    <dgm:cxn modelId="{AD71DD5B-525E-4E36-8B1C-3D4C7F16C1B1}" type="presOf" srcId="{5BD6428D-4873-405A-B6CB-B3EA87E2DC96}" destId="{293AAE2D-F2DC-4BAB-BBF3-2856C4274C3D}" srcOrd="0" destOrd="0" presId="urn:microsoft.com/office/officeart/2005/8/layout/radial4"/>
    <dgm:cxn modelId="{1911B849-4FB0-4F73-8A34-E5DF80C72308}" type="presOf" srcId="{B6BD77C1-2C67-44DD-9049-CF85B305704F}" destId="{A00DC669-DF05-495D-BCE4-738B763D3760}" srcOrd="0" destOrd="0" presId="urn:microsoft.com/office/officeart/2005/8/layout/radial4"/>
    <dgm:cxn modelId="{2604770B-F47D-48A9-8AF2-CE9CEF27DC8F}" type="presOf" srcId="{9F3F8DF6-3BE0-4274-A487-F83E90331BC0}" destId="{42C74427-D08D-41A1-90AF-3041E33A1B9F}" srcOrd="0" destOrd="0" presId="urn:microsoft.com/office/officeart/2005/8/layout/radial4"/>
    <dgm:cxn modelId="{AE74C14E-64A8-4557-B6BC-224415E282A2}" type="presOf" srcId="{3090D000-7475-4891-B830-9BF8478833FF}" destId="{033ACFDA-A8A7-4A0E-9414-BCE1694E4745}" srcOrd="0" destOrd="0" presId="urn:microsoft.com/office/officeart/2005/8/layout/radial4"/>
    <dgm:cxn modelId="{2822AA41-F543-4610-BCBE-2EBEA727D21D}" srcId="{7889D6A9-F3BF-491A-9942-C7DEB42D6C8F}" destId="{96BC00FB-9F2C-46A1-8AD6-6627EFF4DE86}" srcOrd="1" destOrd="0" parTransId="{9F3F8DF6-3BE0-4274-A487-F83E90331BC0}" sibTransId="{BC55439D-FC4C-463C-9F11-9FA0D3871361}"/>
    <dgm:cxn modelId="{7FF4AC94-BEC5-4CD9-9092-283404BD1061}" srcId="{7889D6A9-F3BF-491A-9942-C7DEB42D6C8F}" destId="{B6BD77C1-2C67-44DD-9049-CF85B305704F}" srcOrd="0" destOrd="0" parTransId="{3090D000-7475-4891-B830-9BF8478833FF}" sibTransId="{84F1274D-DC35-4BB2-9DCD-0960F40CEE0E}"/>
    <dgm:cxn modelId="{1E744BBC-5364-47FC-9F08-AC2AD044E252}" srcId="{7889D6A9-F3BF-491A-9942-C7DEB42D6C8F}" destId="{395D96EC-B745-4B48-9388-3510C9B19089}" srcOrd="2" destOrd="0" parTransId="{1545A139-9FA6-440E-8F8B-826DD55BE39D}" sibTransId="{07F0C9A8-6051-4C1A-A16B-2FFFA5A61787}"/>
    <dgm:cxn modelId="{8A0F0D00-1A25-4457-A51D-9623346E18AA}" type="presOf" srcId="{96BC00FB-9F2C-46A1-8AD6-6627EFF4DE86}" destId="{D105FD08-2C73-47CC-927C-8764C5359F1F}" srcOrd="0" destOrd="0" presId="urn:microsoft.com/office/officeart/2005/8/layout/radial4"/>
    <dgm:cxn modelId="{CC45AEAB-36A6-4382-8CAA-4160660F22A4}" type="presOf" srcId="{395D96EC-B745-4B48-9388-3510C9B19089}" destId="{A87823CD-4E21-4983-8163-951FB891125E}" srcOrd="0" destOrd="0" presId="urn:microsoft.com/office/officeart/2005/8/layout/radial4"/>
    <dgm:cxn modelId="{6061390E-221E-4491-93E8-D3465A0D72F1}" type="presOf" srcId="{7889D6A9-F3BF-491A-9942-C7DEB42D6C8F}" destId="{BE146C70-F7C6-4FDA-AF01-7CB2BA996ED0}" srcOrd="0" destOrd="0" presId="urn:microsoft.com/office/officeart/2005/8/layout/radial4"/>
    <dgm:cxn modelId="{C00A3E7C-8AA8-4840-9C2C-84A5BFABD5E9}" srcId="{5BD6428D-4873-405A-B6CB-B3EA87E2DC96}" destId="{7889D6A9-F3BF-491A-9942-C7DEB42D6C8F}" srcOrd="0" destOrd="0" parTransId="{5A6B0C24-10A4-444D-9088-0B1E9161CD9E}" sibTransId="{FD4C4CF0-F9D4-471B-B1A1-9EA16EED64C0}"/>
    <dgm:cxn modelId="{6C8ADDA5-3FFC-43BD-8645-EDDA66963130}" type="presOf" srcId="{1545A139-9FA6-440E-8F8B-826DD55BE39D}" destId="{C9CE2315-EBC4-4B1D-B298-33BEDB06DC91}" srcOrd="0" destOrd="0" presId="urn:microsoft.com/office/officeart/2005/8/layout/radial4"/>
    <dgm:cxn modelId="{37E63539-03D1-4F59-85B1-9DD6C48AD4E1}" type="presParOf" srcId="{293AAE2D-F2DC-4BAB-BBF3-2856C4274C3D}" destId="{BE146C70-F7C6-4FDA-AF01-7CB2BA996ED0}" srcOrd="0" destOrd="0" presId="urn:microsoft.com/office/officeart/2005/8/layout/radial4"/>
    <dgm:cxn modelId="{85607AFC-2E4A-46A0-95E4-86371C4D304D}" type="presParOf" srcId="{293AAE2D-F2DC-4BAB-BBF3-2856C4274C3D}" destId="{033ACFDA-A8A7-4A0E-9414-BCE1694E4745}" srcOrd="1" destOrd="0" presId="urn:microsoft.com/office/officeart/2005/8/layout/radial4"/>
    <dgm:cxn modelId="{AB4FC099-555E-4FC7-AD4F-DC0737AAC2AB}" type="presParOf" srcId="{293AAE2D-F2DC-4BAB-BBF3-2856C4274C3D}" destId="{A00DC669-DF05-495D-BCE4-738B763D3760}" srcOrd="2" destOrd="0" presId="urn:microsoft.com/office/officeart/2005/8/layout/radial4"/>
    <dgm:cxn modelId="{91C2FEE4-4697-4016-8252-E4F03A7F996B}" type="presParOf" srcId="{293AAE2D-F2DC-4BAB-BBF3-2856C4274C3D}" destId="{42C74427-D08D-41A1-90AF-3041E33A1B9F}" srcOrd="3" destOrd="0" presId="urn:microsoft.com/office/officeart/2005/8/layout/radial4"/>
    <dgm:cxn modelId="{D7D6DA37-092F-494F-ABA8-93B0761A81DA}" type="presParOf" srcId="{293AAE2D-F2DC-4BAB-BBF3-2856C4274C3D}" destId="{D105FD08-2C73-47CC-927C-8764C5359F1F}" srcOrd="4" destOrd="0" presId="urn:microsoft.com/office/officeart/2005/8/layout/radial4"/>
    <dgm:cxn modelId="{6701491B-C9C2-4BA5-BF9A-DF2A83F09D64}" type="presParOf" srcId="{293AAE2D-F2DC-4BAB-BBF3-2856C4274C3D}" destId="{C9CE2315-EBC4-4B1D-B298-33BEDB06DC91}" srcOrd="5" destOrd="0" presId="urn:microsoft.com/office/officeart/2005/8/layout/radial4"/>
    <dgm:cxn modelId="{355EE979-F921-4F21-8F5C-180EFEFB3FCF}" type="presParOf" srcId="{293AAE2D-F2DC-4BAB-BBF3-2856C4274C3D}" destId="{A87823CD-4E21-4983-8163-951FB891125E}" srcOrd="6" destOrd="0" presId="urn:microsoft.com/office/officeart/2005/8/layout/radial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A0C4543-84CD-4A57-83C2-8ACE3A19768C}" type="doc">
      <dgm:prSet loTypeId="urn:microsoft.com/office/officeart/2005/8/layout/hList3" loCatId="list" qsTypeId="urn:microsoft.com/office/officeart/2005/8/quickstyle/simple3" qsCatId="simple" csTypeId="urn:microsoft.com/office/officeart/2005/8/colors/accent2_2" csCatId="accent2" phldr="1"/>
      <dgm:spPr/>
      <dgm:t>
        <a:bodyPr/>
        <a:lstStyle/>
        <a:p>
          <a:endParaRPr lang="ru-RU"/>
        </a:p>
      </dgm:t>
    </dgm:pt>
    <dgm:pt modelId="{72AC90D6-B4FA-4F10-AE5D-96B5E4F14C70}">
      <dgm:prSet phldrT="[Текст]" custT="1"/>
      <dgm:spPr/>
      <dgm:t>
        <a:bodyPr/>
        <a:lstStyle/>
        <a:p>
          <a:pPr>
            <a:lnSpc>
              <a:spcPct val="100000"/>
            </a:lnSpc>
            <a:spcBef>
              <a:spcPts val="0"/>
            </a:spcBef>
            <a:spcAft>
              <a:spcPts val="0"/>
            </a:spcAft>
          </a:pPr>
          <a:r>
            <a:rPr lang="ru-RU" sz="1800" b="1" dirty="0" smtClean="0">
              <a:latin typeface="Times New Roman" pitchFamily="18" charset="0"/>
              <a:cs typeface="Times New Roman" pitchFamily="18" charset="0"/>
            </a:rPr>
            <a:t>Межбюджетные трансферты – </a:t>
          </a:r>
        </a:p>
        <a:p>
          <a:pPr>
            <a:lnSpc>
              <a:spcPct val="100000"/>
            </a:lnSpc>
            <a:spcBef>
              <a:spcPts val="0"/>
            </a:spcBef>
            <a:spcAft>
              <a:spcPts val="0"/>
            </a:spcAft>
          </a:pPr>
          <a:r>
            <a:rPr lang="ru-RU" sz="1800" b="1" dirty="0" smtClean="0">
              <a:latin typeface="Times New Roman" pitchFamily="18" charset="0"/>
              <a:cs typeface="Times New Roman" pitchFamily="18" charset="0"/>
            </a:rPr>
            <a:t>средства, предоставляемые одним бюджетом бюджетной системы Российской Федерации другому бюджету бюджетной системы Российской Федерации</a:t>
          </a:r>
          <a:endParaRPr lang="ru-RU" sz="1800" b="1" dirty="0">
            <a:latin typeface="Times New Roman" pitchFamily="18" charset="0"/>
            <a:cs typeface="Times New Roman" pitchFamily="18" charset="0"/>
          </a:endParaRPr>
        </a:p>
      </dgm:t>
    </dgm:pt>
    <dgm:pt modelId="{B1CDCCC4-2C1A-4AB0-A6F0-472A2F58774F}" type="parTrans" cxnId="{9D152533-372D-47E6-9C9E-F7683EEAE737}">
      <dgm:prSet/>
      <dgm:spPr/>
      <dgm:t>
        <a:bodyPr/>
        <a:lstStyle/>
        <a:p>
          <a:pPr>
            <a:lnSpc>
              <a:spcPct val="100000"/>
            </a:lnSpc>
            <a:spcBef>
              <a:spcPts val="0"/>
            </a:spcBef>
            <a:spcAft>
              <a:spcPts val="0"/>
            </a:spcAft>
          </a:pPr>
          <a:endParaRPr lang="ru-RU">
            <a:solidFill>
              <a:schemeClr val="tx1"/>
            </a:solidFill>
            <a:latin typeface="Times New Roman" pitchFamily="18" charset="0"/>
            <a:cs typeface="Times New Roman" pitchFamily="18" charset="0"/>
          </a:endParaRPr>
        </a:p>
      </dgm:t>
    </dgm:pt>
    <dgm:pt modelId="{7A9023C2-926D-488C-86DC-7DA3AE4DF5D4}" type="sibTrans" cxnId="{9D152533-372D-47E6-9C9E-F7683EEAE737}">
      <dgm:prSet/>
      <dgm:spPr/>
      <dgm:t>
        <a:bodyPr/>
        <a:lstStyle/>
        <a:p>
          <a:pPr>
            <a:lnSpc>
              <a:spcPct val="100000"/>
            </a:lnSpc>
            <a:spcBef>
              <a:spcPts val="0"/>
            </a:spcBef>
            <a:spcAft>
              <a:spcPts val="0"/>
            </a:spcAft>
          </a:pPr>
          <a:endParaRPr lang="ru-RU">
            <a:solidFill>
              <a:schemeClr val="tx1"/>
            </a:solidFill>
            <a:latin typeface="Times New Roman" pitchFamily="18" charset="0"/>
            <a:cs typeface="Times New Roman" pitchFamily="18" charset="0"/>
          </a:endParaRPr>
        </a:p>
      </dgm:t>
    </dgm:pt>
    <dgm:pt modelId="{FF7FBB43-CE5C-476F-8F5D-413A05D55DDF}">
      <dgm:prSet phldrT="[Текст]" custT="1"/>
      <dgm:spPr/>
      <dgm:t>
        <a:bodyPr anchor="t"/>
        <a:lstStyle/>
        <a:p>
          <a:pPr>
            <a:lnSpc>
              <a:spcPct val="100000"/>
            </a:lnSpc>
            <a:spcBef>
              <a:spcPts val="0"/>
            </a:spcBef>
            <a:spcAft>
              <a:spcPts val="0"/>
            </a:spcAft>
          </a:pPr>
          <a:r>
            <a:rPr lang="ru-RU" sz="950" b="1" dirty="0" smtClean="0">
              <a:latin typeface="Times New Roman" pitchFamily="18" charset="0"/>
              <a:cs typeface="Times New Roman" pitchFamily="18" charset="0"/>
            </a:rPr>
            <a:t>ДОТАЦИИ </a:t>
          </a:r>
        </a:p>
        <a:p>
          <a:pPr>
            <a:lnSpc>
              <a:spcPct val="100000"/>
            </a:lnSpc>
            <a:spcBef>
              <a:spcPts val="0"/>
            </a:spcBef>
            <a:spcAft>
              <a:spcPts val="0"/>
            </a:spcAft>
          </a:pPr>
          <a:r>
            <a:rPr lang="ru-RU" sz="950" b="1" dirty="0" smtClean="0">
              <a:latin typeface="Times New Roman" pitchFamily="18" charset="0"/>
              <a:cs typeface="Times New Roman" pitchFamily="18" charset="0"/>
            </a:rPr>
            <a:t>(от лат. «</a:t>
          </a:r>
          <a:r>
            <a:rPr lang="en-US" sz="950" b="1" dirty="0" err="1" smtClean="0">
              <a:latin typeface="Times New Roman" pitchFamily="18" charset="0"/>
              <a:cs typeface="Times New Roman" pitchFamily="18" charset="0"/>
            </a:rPr>
            <a:t>dotatio</a:t>
          </a:r>
          <a:r>
            <a:rPr lang="ru-RU" sz="950" b="1" dirty="0" smtClean="0">
              <a:latin typeface="Times New Roman" pitchFamily="18" charset="0"/>
              <a:cs typeface="Times New Roman" pitchFamily="18" charset="0"/>
            </a:rPr>
            <a:t>» – дар, пожертвование) </a:t>
          </a:r>
        </a:p>
        <a:p>
          <a:pPr>
            <a:lnSpc>
              <a:spcPct val="100000"/>
            </a:lnSpc>
            <a:spcBef>
              <a:spcPts val="0"/>
            </a:spcBef>
            <a:spcAft>
              <a:spcPts val="0"/>
            </a:spcAft>
          </a:pPr>
          <a:r>
            <a:rPr lang="ru-RU" sz="950" dirty="0" smtClean="0">
              <a:latin typeface="Times New Roman" pitchFamily="18" charset="0"/>
              <a:cs typeface="Times New Roman" pitchFamily="18" charset="0"/>
            </a:rPr>
            <a:t>межбюджетные трансферты, предоставляемые на безвозмездной и безвозвратной основе без установления направлений их использования </a:t>
          </a:r>
          <a:r>
            <a:rPr lang="ru-RU" sz="950" i="1" dirty="0" smtClean="0">
              <a:latin typeface="Times New Roman" pitchFamily="18" charset="0"/>
              <a:cs typeface="Times New Roman" pitchFamily="18" charset="0"/>
            </a:rPr>
            <a:t>(в домашнем бюджете – вы даете своему ребенку «карманные деньги» без определенной цели, он может потратить их на свои нужды).</a:t>
          </a:r>
          <a:endParaRPr lang="ru-RU" sz="950" dirty="0">
            <a:latin typeface="Times New Roman" pitchFamily="18" charset="0"/>
            <a:cs typeface="Times New Roman" pitchFamily="18" charset="0"/>
          </a:endParaRPr>
        </a:p>
      </dgm:t>
    </dgm:pt>
    <dgm:pt modelId="{E4D07C3A-0797-420D-B2B4-8FF2949F6583}" type="parTrans" cxnId="{60E910BF-FF97-45C8-ADE0-9C9A83D63F0A}">
      <dgm:prSet/>
      <dgm:spPr/>
      <dgm:t>
        <a:bodyPr/>
        <a:lstStyle/>
        <a:p>
          <a:pPr>
            <a:lnSpc>
              <a:spcPct val="100000"/>
            </a:lnSpc>
            <a:spcBef>
              <a:spcPts val="0"/>
            </a:spcBef>
            <a:spcAft>
              <a:spcPts val="0"/>
            </a:spcAft>
          </a:pPr>
          <a:endParaRPr lang="ru-RU">
            <a:solidFill>
              <a:schemeClr val="tx1"/>
            </a:solidFill>
            <a:latin typeface="Times New Roman" pitchFamily="18" charset="0"/>
            <a:cs typeface="Times New Roman" pitchFamily="18" charset="0"/>
          </a:endParaRPr>
        </a:p>
      </dgm:t>
    </dgm:pt>
    <dgm:pt modelId="{D2A88C90-610E-4D0C-8715-BD0395A7C863}" type="sibTrans" cxnId="{60E910BF-FF97-45C8-ADE0-9C9A83D63F0A}">
      <dgm:prSet/>
      <dgm:spPr/>
      <dgm:t>
        <a:bodyPr/>
        <a:lstStyle/>
        <a:p>
          <a:pPr>
            <a:lnSpc>
              <a:spcPct val="100000"/>
            </a:lnSpc>
            <a:spcBef>
              <a:spcPts val="0"/>
            </a:spcBef>
            <a:spcAft>
              <a:spcPts val="0"/>
            </a:spcAft>
          </a:pPr>
          <a:endParaRPr lang="ru-RU">
            <a:solidFill>
              <a:schemeClr val="tx1"/>
            </a:solidFill>
            <a:latin typeface="Times New Roman" pitchFamily="18" charset="0"/>
            <a:cs typeface="Times New Roman" pitchFamily="18" charset="0"/>
          </a:endParaRPr>
        </a:p>
      </dgm:t>
    </dgm:pt>
    <dgm:pt modelId="{71FAFDC3-B029-41D1-8170-943DFE17F4C9}">
      <dgm:prSet phldrT="[Текст]" custT="1"/>
      <dgm:spPr/>
      <dgm:t>
        <a:bodyPr anchor="t"/>
        <a:lstStyle/>
        <a:p>
          <a:pPr>
            <a:lnSpc>
              <a:spcPct val="100000"/>
            </a:lnSpc>
            <a:spcBef>
              <a:spcPts val="0"/>
            </a:spcBef>
            <a:spcAft>
              <a:spcPts val="0"/>
            </a:spcAft>
          </a:pPr>
          <a:r>
            <a:rPr lang="ru-RU" sz="950" b="1" dirty="0" smtClean="0">
              <a:latin typeface="Times New Roman" pitchFamily="18" charset="0"/>
              <a:cs typeface="Times New Roman" pitchFamily="18" charset="0"/>
            </a:rPr>
            <a:t>СУБСИДИИ</a:t>
          </a:r>
        </a:p>
        <a:p>
          <a:pPr>
            <a:lnSpc>
              <a:spcPct val="100000"/>
            </a:lnSpc>
            <a:spcBef>
              <a:spcPts val="0"/>
            </a:spcBef>
            <a:spcAft>
              <a:spcPts val="0"/>
            </a:spcAft>
          </a:pPr>
          <a:r>
            <a:rPr lang="ru-RU" sz="950" b="1" dirty="0" smtClean="0">
              <a:latin typeface="Times New Roman" pitchFamily="18" charset="0"/>
              <a:cs typeface="Times New Roman" pitchFamily="18" charset="0"/>
            </a:rPr>
            <a:t> (от лат. «</a:t>
          </a:r>
          <a:r>
            <a:rPr lang="en-US" sz="950" b="1" dirty="0" err="1" smtClean="0">
              <a:latin typeface="Times New Roman" pitchFamily="18" charset="0"/>
              <a:cs typeface="Times New Roman" pitchFamily="18" charset="0"/>
            </a:rPr>
            <a:t>subsidium</a:t>
          </a:r>
          <a:r>
            <a:rPr lang="ru-RU" sz="950" b="1" dirty="0" smtClean="0">
              <a:latin typeface="Times New Roman" pitchFamily="18" charset="0"/>
              <a:cs typeface="Times New Roman" pitchFamily="18" charset="0"/>
            </a:rPr>
            <a:t>» – поддержка)  </a:t>
          </a:r>
        </a:p>
        <a:p>
          <a:pPr>
            <a:lnSpc>
              <a:spcPct val="100000"/>
            </a:lnSpc>
            <a:spcBef>
              <a:spcPts val="0"/>
            </a:spcBef>
            <a:spcAft>
              <a:spcPts val="0"/>
            </a:spcAft>
          </a:pPr>
          <a:r>
            <a:rPr lang="ru-RU" sz="950" dirty="0" smtClean="0">
              <a:latin typeface="Times New Roman" pitchFamily="18" charset="0"/>
              <a:cs typeface="Times New Roman" pitchFamily="18" charset="0"/>
            </a:rPr>
            <a:t>средства, предоставляемые на условиях долевого участия, т.е. на софинансирование расходов бюджета. (</a:t>
          </a:r>
          <a:r>
            <a:rPr lang="ru-RU" sz="950" i="1" dirty="0" smtClean="0">
              <a:latin typeface="Times New Roman" pitchFamily="18" charset="0"/>
              <a:cs typeface="Times New Roman" pitchFamily="18" charset="0"/>
            </a:rPr>
            <a:t>в домашнем бюджете – вы даете своему ребенку часть денег на приобретение планшета, остальную часть он копит сам)</a:t>
          </a:r>
          <a:r>
            <a:rPr lang="ru-RU" sz="950" dirty="0" smtClean="0">
              <a:latin typeface="Times New Roman" pitchFamily="18" charset="0"/>
              <a:cs typeface="Times New Roman" pitchFamily="18" charset="0"/>
            </a:rPr>
            <a:t>. </a:t>
          </a:r>
          <a:endParaRPr lang="ru-RU" sz="950" dirty="0">
            <a:latin typeface="Times New Roman" pitchFamily="18" charset="0"/>
            <a:cs typeface="Times New Roman" pitchFamily="18" charset="0"/>
          </a:endParaRPr>
        </a:p>
      </dgm:t>
    </dgm:pt>
    <dgm:pt modelId="{E30B999E-7DD2-4702-9D35-41150FEC87E1}" type="parTrans" cxnId="{28636F34-A21E-4E17-A4E0-FE72581133EF}">
      <dgm:prSet/>
      <dgm:spPr/>
      <dgm:t>
        <a:bodyPr/>
        <a:lstStyle/>
        <a:p>
          <a:pPr>
            <a:lnSpc>
              <a:spcPct val="100000"/>
            </a:lnSpc>
            <a:spcBef>
              <a:spcPts val="0"/>
            </a:spcBef>
            <a:spcAft>
              <a:spcPts val="0"/>
            </a:spcAft>
          </a:pPr>
          <a:endParaRPr lang="ru-RU">
            <a:solidFill>
              <a:schemeClr val="tx1"/>
            </a:solidFill>
            <a:latin typeface="Times New Roman" pitchFamily="18" charset="0"/>
            <a:cs typeface="Times New Roman" pitchFamily="18" charset="0"/>
          </a:endParaRPr>
        </a:p>
      </dgm:t>
    </dgm:pt>
    <dgm:pt modelId="{21D469BA-AA6F-4EEF-8751-EECAC2F93707}" type="sibTrans" cxnId="{28636F34-A21E-4E17-A4E0-FE72581133EF}">
      <dgm:prSet/>
      <dgm:spPr/>
      <dgm:t>
        <a:bodyPr/>
        <a:lstStyle/>
        <a:p>
          <a:pPr>
            <a:lnSpc>
              <a:spcPct val="100000"/>
            </a:lnSpc>
            <a:spcBef>
              <a:spcPts val="0"/>
            </a:spcBef>
            <a:spcAft>
              <a:spcPts val="0"/>
            </a:spcAft>
          </a:pPr>
          <a:endParaRPr lang="ru-RU">
            <a:solidFill>
              <a:schemeClr val="tx1"/>
            </a:solidFill>
            <a:latin typeface="Times New Roman" pitchFamily="18" charset="0"/>
            <a:cs typeface="Times New Roman" pitchFamily="18" charset="0"/>
          </a:endParaRPr>
        </a:p>
      </dgm:t>
    </dgm:pt>
    <dgm:pt modelId="{66D812CB-7687-464B-8E15-92280B6D00B5}">
      <dgm:prSet phldrT="[Текст]" custT="1"/>
      <dgm:spPr/>
      <dgm:t>
        <a:bodyPr anchor="ctr"/>
        <a:lstStyle/>
        <a:p>
          <a:pPr algn="ctr">
            <a:lnSpc>
              <a:spcPct val="100000"/>
            </a:lnSpc>
            <a:spcBef>
              <a:spcPts val="0"/>
            </a:spcBef>
            <a:spcAft>
              <a:spcPts val="0"/>
            </a:spcAft>
          </a:pPr>
          <a:r>
            <a:rPr lang="ru-RU" sz="950" b="1" dirty="0" smtClean="0">
              <a:latin typeface="Times New Roman" pitchFamily="18" charset="0"/>
              <a:cs typeface="Times New Roman" pitchFamily="18" charset="0"/>
            </a:rPr>
            <a:t>СУБВЕНЦИИ </a:t>
          </a:r>
        </a:p>
        <a:p>
          <a:pPr algn="ctr">
            <a:lnSpc>
              <a:spcPct val="100000"/>
            </a:lnSpc>
            <a:spcBef>
              <a:spcPts val="0"/>
            </a:spcBef>
            <a:spcAft>
              <a:spcPts val="0"/>
            </a:spcAft>
          </a:pPr>
          <a:r>
            <a:rPr lang="ru-RU" sz="900" b="1" dirty="0" smtClean="0">
              <a:latin typeface="Times New Roman" pitchFamily="18" charset="0"/>
              <a:cs typeface="Times New Roman" pitchFamily="18" charset="0"/>
            </a:rPr>
            <a:t>(от лат. </a:t>
          </a:r>
          <a:r>
            <a:rPr lang="en-US" sz="900" b="1" dirty="0" smtClean="0">
              <a:latin typeface="Times New Roman" pitchFamily="18" charset="0"/>
              <a:cs typeface="Times New Roman" pitchFamily="18" charset="0"/>
            </a:rPr>
            <a:t> </a:t>
          </a:r>
          <a:r>
            <a:rPr lang="ru-RU" sz="900" b="1" dirty="0" smtClean="0">
              <a:latin typeface="Times New Roman" pitchFamily="18" charset="0"/>
              <a:cs typeface="Times New Roman" pitchFamily="18" charset="0"/>
            </a:rPr>
            <a:t>«</a:t>
          </a:r>
          <a:r>
            <a:rPr lang="en-US" sz="900" b="1" dirty="0" err="1" smtClean="0">
              <a:latin typeface="Times New Roman" pitchFamily="18" charset="0"/>
              <a:cs typeface="Times New Roman" pitchFamily="18" charset="0"/>
            </a:rPr>
            <a:t>subvenir</a:t>
          </a:r>
          <a:r>
            <a:rPr lang="ru-RU" sz="900" b="1" dirty="0" smtClean="0">
              <a:latin typeface="Times New Roman" pitchFamily="18" charset="0"/>
              <a:cs typeface="Times New Roman" pitchFamily="18" charset="0"/>
            </a:rPr>
            <a:t>»- приходить на помощь)  </a:t>
          </a:r>
        </a:p>
        <a:p>
          <a:pPr algn="ctr">
            <a:lnSpc>
              <a:spcPct val="100000"/>
            </a:lnSpc>
            <a:spcBef>
              <a:spcPts val="0"/>
            </a:spcBef>
            <a:spcAft>
              <a:spcPts val="0"/>
            </a:spcAft>
          </a:pPr>
          <a:r>
            <a:rPr lang="ru-RU" sz="950" dirty="0" smtClean="0">
              <a:latin typeface="Times New Roman" pitchFamily="18" charset="0"/>
              <a:cs typeface="Times New Roman" pitchFamily="18" charset="0"/>
            </a:rPr>
            <a:t>средства, предоставляемые на реализацию переданных полномочий (когда полномочие передается с одного уровня бюджета на другой, то финансирование всегда осуществляется за счет бюджета, который передал полномочие) (</a:t>
          </a:r>
          <a:r>
            <a:rPr lang="ru-RU" sz="950" i="1" dirty="0" smtClean="0">
              <a:latin typeface="Times New Roman" pitchFamily="18" charset="0"/>
              <a:cs typeface="Times New Roman" pitchFamily="18" charset="0"/>
            </a:rPr>
            <a:t>в домашнем бюджете – вы поручаете своему ребенку купить продукты и выдаете на эти цели деньги, ребенок должен купить строго по списку).</a:t>
          </a:r>
          <a:endParaRPr lang="ru-RU" sz="950" dirty="0">
            <a:latin typeface="Times New Roman" pitchFamily="18" charset="0"/>
            <a:cs typeface="Times New Roman" pitchFamily="18" charset="0"/>
          </a:endParaRPr>
        </a:p>
      </dgm:t>
    </dgm:pt>
    <dgm:pt modelId="{3312CBB2-2829-4858-9D16-59FF7DD28B87}" type="parTrans" cxnId="{3F659605-2213-421F-A088-BB4F01756851}">
      <dgm:prSet/>
      <dgm:spPr/>
      <dgm:t>
        <a:bodyPr/>
        <a:lstStyle/>
        <a:p>
          <a:pPr>
            <a:lnSpc>
              <a:spcPct val="100000"/>
            </a:lnSpc>
            <a:spcBef>
              <a:spcPts val="0"/>
            </a:spcBef>
            <a:spcAft>
              <a:spcPts val="0"/>
            </a:spcAft>
          </a:pPr>
          <a:endParaRPr lang="ru-RU">
            <a:solidFill>
              <a:schemeClr val="tx1"/>
            </a:solidFill>
            <a:latin typeface="Times New Roman" pitchFamily="18" charset="0"/>
            <a:cs typeface="Times New Roman" pitchFamily="18" charset="0"/>
          </a:endParaRPr>
        </a:p>
      </dgm:t>
    </dgm:pt>
    <dgm:pt modelId="{058CFD9F-EFA5-4C16-9038-7C358CE0117C}" type="sibTrans" cxnId="{3F659605-2213-421F-A088-BB4F01756851}">
      <dgm:prSet/>
      <dgm:spPr/>
      <dgm:t>
        <a:bodyPr/>
        <a:lstStyle/>
        <a:p>
          <a:pPr>
            <a:lnSpc>
              <a:spcPct val="100000"/>
            </a:lnSpc>
            <a:spcBef>
              <a:spcPts val="0"/>
            </a:spcBef>
            <a:spcAft>
              <a:spcPts val="0"/>
            </a:spcAft>
          </a:pPr>
          <a:endParaRPr lang="ru-RU">
            <a:solidFill>
              <a:schemeClr val="tx1"/>
            </a:solidFill>
            <a:latin typeface="Times New Roman" pitchFamily="18" charset="0"/>
            <a:cs typeface="Times New Roman" pitchFamily="18" charset="0"/>
          </a:endParaRPr>
        </a:p>
      </dgm:t>
    </dgm:pt>
    <dgm:pt modelId="{34C9339A-AACD-47F4-84B0-FB658778D646}">
      <dgm:prSet phldrT="[Текст]" custT="1"/>
      <dgm:spPr/>
      <dgm:t>
        <a:bodyPr anchor="t"/>
        <a:lstStyle/>
        <a:p>
          <a:pPr>
            <a:lnSpc>
              <a:spcPct val="100000"/>
            </a:lnSpc>
            <a:spcBef>
              <a:spcPts val="0"/>
            </a:spcBef>
            <a:spcAft>
              <a:spcPts val="0"/>
            </a:spcAft>
          </a:pPr>
          <a:r>
            <a:rPr lang="ru-RU" sz="950" b="1" dirty="0" smtClean="0">
              <a:latin typeface="Times New Roman" pitchFamily="18" charset="0"/>
              <a:cs typeface="Times New Roman" pitchFamily="18" charset="0"/>
            </a:rPr>
            <a:t>ГРАНТЫ</a:t>
          </a:r>
        </a:p>
        <a:p>
          <a:pPr>
            <a:lnSpc>
              <a:spcPct val="100000"/>
            </a:lnSpc>
            <a:spcBef>
              <a:spcPts val="0"/>
            </a:spcBef>
            <a:spcAft>
              <a:spcPts val="0"/>
            </a:spcAft>
          </a:pPr>
          <a:r>
            <a:rPr lang="ru-RU" sz="950" b="1" dirty="0" smtClean="0">
              <a:latin typeface="Times New Roman" pitchFamily="18" charset="0"/>
              <a:cs typeface="Times New Roman" pitchFamily="18" charset="0"/>
            </a:rPr>
            <a:t>(от англ. «</a:t>
          </a:r>
          <a:r>
            <a:rPr lang="ru-RU" sz="950" b="1" dirty="0" err="1" smtClean="0">
              <a:latin typeface="Times New Roman" pitchFamily="18" charset="0"/>
              <a:cs typeface="Times New Roman" pitchFamily="18" charset="0"/>
            </a:rPr>
            <a:t>grant</a:t>
          </a:r>
          <a:r>
            <a:rPr lang="ru-RU" sz="950" b="1" dirty="0" smtClean="0">
              <a:latin typeface="Times New Roman" pitchFamily="18" charset="0"/>
              <a:cs typeface="Times New Roman" pitchFamily="18" charset="0"/>
            </a:rPr>
            <a:t>» - дарить, жаловать) </a:t>
          </a:r>
          <a:r>
            <a:rPr lang="ru-RU" sz="950" dirty="0" smtClean="0">
              <a:latin typeface="Times New Roman" pitchFamily="18" charset="0"/>
              <a:cs typeface="Times New Roman" pitchFamily="18" charset="0"/>
            </a:rPr>
            <a:t>средства, предоставляемые единовременно учреждению, коллективу или отдельному исполнителю с целью финансирования заранее оговорённой деятельности</a:t>
          </a:r>
        </a:p>
        <a:p>
          <a:pPr>
            <a:lnSpc>
              <a:spcPct val="100000"/>
            </a:lnSpc>
            <a:spcBef>
              <a:spcPts val="0"/>
            </a:spcBef>
            <a:spcAft>
              <a:spcPts val="0"/>
            </a:spcAft>
          </a:pPr>
          <a:r>
            <a:rPr lang="ru-RU" sz="950" i="1" dirty="0" smtClean="0">
              <a:latin typeface="Times New Roman" pitchFamily="18" charset="0"/>
              <a:cs typeface="Times New Roman" pitchFamily="18" charset="0"/>
            </a:rPr>
            <a:t>(в домашнем бюджете – вы даете определенные деньги ребенку на проведение научного проекта).</a:t>
          </a:r>
          <a:endParaRPr lang="ru-RU" sz="950" i="1" dirty="0">
            <a:latin typeface="Times New Roman" pitchFamily="18" charset="0"/>
            <a:cs typeface="Times New Roman" pitchFamily="18" charset="0"/>
          </a:endParaRPr>
        </a:p>
      </dgm:t>
    </dgm:pt>
    <dgm:pt modelId="{B9AFB6AC-E71A-4331-A74E-DF99946FDA41}" type="parTrans" cxnId="{C6B8FD23-EFE3-4DFC-A019-BC2F28E52303}">
      <dgm:prSet/>
      <dgm:spPr/>
      <dgm:t>
        <a:bodyPr/>
        <a:lstStyle/>
        <a:p>
          <a:endParaRPr lang="ru-RU"/>
        </a:p>
      </dgm:t>
    </dgm:pt>
    <dgm:pt modelId="{749FD8DE-5E1C-43C6-8224-05119D301BDF}" type="sibTrans" cxnId="{C6B8FD23-EFE3-4DFC-A019-BC2F28E52303}">
      <dgm:prSet/>
      <dgm:spPr/>
      <dgm:t>
        <a:bodyPr/>
        <a:lstStyle/>
        <a:p>
          <a:endParaRPr lang="ru-RU"/>
        </a:p>
      </dgm:t>
    </dgm:pt>
    <dgm:pt modelId="{579ADDEF-BBF8-4346-88DC-CEF1711BFBC2}" type="pres">
      <dgm:prSet presAssocID="{CA0C4543-84CD-4A57-83C2-8ACE3A19768C}" presName="composite" presStyleCnt="0">
        <dgm:presLayoutVars>
          <dgm:chMax val="1"/>
          <dgm:dir/>
          <dgm:resizeHandles val="exact"/>
        </dgm:presLayoutVars>
      </dgm:prSet>
      <dgm:spPr/>
      <dgm:t>
        <a:bodyPr/>
        <a:lstStyle/>
        <a:p>
          <a:endParaRPr lang="ru-RU"/>
        </a:p>
      </dgm:t>
    </dgm:pt>
    <dgm:pt modelId="{1D5D2D32-C502-4F5D-AFB7-60CC5F001223}" type="pres">
      <dgm:prSet presAssocID="{72AC90D6-B4FA-4F10-AE5D-96B5E4F14C70}" presName="roof" presStyleLbl="dkBgShp" presStyleIdx="0" presStyleCnt="2"/>
      <dgm:spPr/>
      <dgm:t>
        <a:bodyPr/>
        <a:lstStyle/>
        <a:p>
          <a:endParaRPr lang="ru-RU"/>
        </a:p>
      </dgm:t>
    </dgm:pt>
    <dgm:pt modelId="{72E7DEBF-EF61-4392-B872-44E0D0692166}" type="pres">
      <dgm:prSet presAssocID="{72AC90D6-B4FA-4F10-AE5D-96B5E4F14C70}" presName="pillars" presStyleCnt="0"/>
      <dgm:spPr/>
      <dgm:t>
        <a:bodyPr/>
        <a:lstStyle/>
        <a:p>
          <a:endParaRPr lang="ru-RU"/>
        </a:p>
      </dgm:t>
    </dgm:pt>
    <dgm:pt modelId="{1F942DD3-EE3C-4834-9111-760A956E9A5B}" type="pres">
      <dgm:prSet presAssocID="{72AC90D6-B4FA-4F10-AE5D-96B5E4F14C70}" presName="pillar1" presStyleLbl="node1" presStyleIdx="0" presStyleCnt="4" custScaleX="113533">
        <dgm:presLayoutVars>
          <dgm:bulletEnabled val="1"/>
        </dgm:presLayoutVars>
      </dgm:prSet>
      <dgm:spPr/>
      <dgm:t>
        <a:bodyPr/>
        <a:lstStyle/>
        <a:p>
          <a:endParaRPr lang="ru-RU"/>
        </a:p>
      </dgm:t>
    </dgm:pt>
    <dgm:pt modelId="{F0A8383F-2AC4-4C40-9793-AA54D85A3D8A}" type="pres">
      <dgm:prSet presAssocID="{71FAFDC3-B029-41D1-8170-943DFE17F4C9}" presName="pillarX" presStyleLbl="node1" presStyleIdx="1" presStyleCnt="4" custScaleX="94713">
        <dgm:presLayoutVars>
          <dgm:bulletEnabled val="1"/>
        </dgm:presLayoutVars>
      </dgm:prSet>
      <dgm:spPr/>
      <dgm:t>
        <a:bodyPr/>
        <a:lstStyle/>
        <a:p>
          <a:endParaRPr lang="ru-RU"/>
        </a:p>
      </dgm:t>
    </dgm:pt>
    <dgm:pt modelId="{134DFA39-62AC-4105-84E8-529ED31A25C3}" type="pres">
      <dgm:prSet presAssocID="{66D812CB-7687-464B-8E15-92280B6D00B5}" presName="pillarX" presStyleLbl="node1" presStyleIdx="2" presStyleCnt="4" custScaleX="114862">
        <dgm:presLayoutVars>
          <dgm:bulletEnabled val="1"/>
        </dgm:presLayoutVars>
      </dgm:prSet>
      <dgm:spPr/>
      <dgm:t>
        <a:bodyPr/>
        <a:lstStyle/>
        <a:p>
          <a:endParaRPr lang="ru-RU"/>
        </a:p>
      </dgm:t>
    </dgm:pt>
    <dgm:pt modelId="{13E3C6F1-FF61-42AA-AF16-8203DE37F8CE}" type="pres">
      <dgm:prSet presAssocID="{34C9339A-AACD-47F4-84B0-FB658778D646}" presName="pillarX" presStyleLbl="node1" presStyleIdx="3" presStyleCnt="4">
        <dgm:presLayoutVars>
          <dgm:bulletEnabled val="1"/>
        </dgm:presLayoutVars>
      </dgm:prSet>
      <dgm:spPr/>
      <dgm:t>
        <a:bodyPr/>
        <a:lstStyle/>
        <a:p>
          <a:endParaRPr lang="ru-RU"/>
        </a:p>
      </dgm:t>
    </dgm:pt>
    <dgm:pt modelId="{635E36EE-4A6C-4BD2-A014-93DC8D9B5839}" type="pres">
      <dgm:prSet presAssocID="{72AC90D6-B4FA-4F10-AE5D-96B5E4F14C70}" presName="base" presStyleLbl="dkBgShp" presStyleIdx="1" presStyleCnt="2" custFlipVert="1" custScaleY="25073"/>
      <dgm:spPr/>
      <dgm:t>
        <a:bodyPr/>
        <a:lstStyle/>
        <a:p>
          <a:endParaRPr lang="ru-RU"/>
        </a:p>
      </dgm:t>
    </dgm:pt>
  </dgm:ptLst>
  <dgm:cxnLst>
    <dgm:cxn modelId="{8D579D46-806F-4032-A982-971E8F81AD61}" type="presOf" srcId="{66D812CB-7687-464B-8E15-92280B6D00B5}" destId="{134DFA39-62AC-4105-84E8-529ED31A25C3}" srcOrd="0" destOrd="0" presId="urn:microsoft.com/office/officeart/2005/8/layout/hList3"/>
    <dgm:cxn modelId="{A8B292BF-2A27-4BF1-AE1F-5A3FDF87DAC4}" type="presOf" srcId="{71FAFDC3-B029-41D1-8170-943DFE17F4C9}" destId="{F0A8383F-2AC4-4C40-9793-AA54D85A3D8A}" srcOrd="0" destOrd="0" presId="urn:microsoft.com/office/officeart/2005/8/layout/hList3"/>
    <dgm:cxn modelId="{3F659605-2213-421F-A088-BB4F01756851}" srcId="{72AC90D6-B4FA-4F10-AE5D-96B5E4F14C70}" destId="{66D812CB-7687-464B-8E15-92280B6D00B5}" srcOrd="2" destOrd="0" parTransId="{3312CBB2-2829-4858-9D16-59FF7DD28B87}" sibTransId="{058CFD9F-EFA5-4C16-9038-7C358CE0117C}"/>
    <dgm:cxn modelId="{60E910BF-FF97-45C8-ADE0-9C9A83D63F0A}" srcId="{72AC90D6-B4FA-4F10-AE5D-96B5E4F14C70}" destId="{FF7FBB43-CE5C-476F-8F5D-413A05D55DDF}" srcOrd="0" destOrd="0" parTransId="{E4D07C3A-0797-420D-B2B4-8FF2949F6583}" sibTransId="{D2A88C90-610E-4D0C-8715-BD0395A7C863}"/>
    <dgm:cxn modelId="{023FB315-AA2E-4928-A1B2-77CE1129062D}" type="presOf" srcId="{CA0C4543-84CD-4A57-83C2-8ACE3A19768C}" destId="{579ADDEF-BBF8-4346-88DC-CEF1711BFBC2}" srcOrd="0" destOrd="0" presId="urn:microsoft.com/office/officeart/2005/8/layout/hList3"/>
    <dgm:cxn modelId="{678DE6EE-457F-42BC-9BA8-19B39905597B}" type="presOf" srcId="{72AC90D6-B4FA-4F10-AE5D-96B5E4F14C70}" destId="{1D5D2D32-C502-4F5D-AFB7-60CC5F001223}" srcOrd="0" destOrd="0" presId="urn:microsoft.com/office/officeart/2005/8/layout/hList3"/>
    <dgm:cxn modelId="{28636F34-A21E-4E17-A4E0-FE72581133EF}" srcId="{72AC90D6-B4FA-4F10-AE5D-96B5E4F14C70}" destId="{71FAFDC3-B029-41D1-8170-943DFE17F4C9}" srcOrd="1" destOrd="0" parTransId="{E30B999E-7DD2-4702-9D35-41150FEC87E1}" sibTransId="{21D469BA-AA6F-4EEF-8751-EECAC2F93707}"/>
    <dgm:cxn modelId="{9D152533-372D-47E6-9C9E-F7683EEAE737}" srcId="{CA0C4543-84CD-4A57-83C2-8ACE3A19768C}" destId="{72AC90D6-B4FA-4F10-AE5D-96B5E4F14C70}" srcOrd="0" destOrd="0" parTransId="{B1CDCCC4-2C1A-4AB0-A6F0-472A2F58774F}" sibTransId="{7A9023C2-926D-488C-86DC-7DA3AE4DF5D4}"/>
    <dgm:cxn modelId="{1E8054AF-D676-43D4-BA40-A1BBD50DCFBD}" type="presOf" srcId="{34C9339A-AACD-47F4-84B0-FB658778D646}" destId="{13E3C6F1-FF61-42AA-AF16-8203DE37F8CE}" srcOrd="0" destOrd="0" presId="urn:microsoft.com/office/officeart/2005/8/layout/hList3"/>
    <dgm:cxn modelId="{C36E9C99-582A-4A6F-A14A-B02C4C6B14CE}" type="presOf" srcId="{FF7FBB43-CE5C-476F-8F5D-413A05D55DDF}" destId="{1F942DD3-EE3C-4834-9111-760A956E9A5B}" srcOrd="0" destOrd="0" presId="urn:microsoft.com/office/officeart/2005/8/layout/hList3"/>
    <dgm:cxn modelId="{C6B8FD23-EFE3-4DFC-A019-BC2F28E52303}" srcId="{72AC90D6-B4FA-4F10-AE5D-96B5E4F14C70}" destId="{34C9339A-AACD-47F4-84B0-FB658778D646}" srcOrd="3" destOrd="0" parTransId="{B9AFB6AC-E71A-4331-A74E-DF99946FDA41}" sibTransId="{749FD8DE-5E1C-43C6-8224-05119D301BDF}"/>
    <dgm:cxn modelId="{81F3B9FF-CFF2-4C65-AF03-E1694FE9283F}" type="presParOf" srcId="{579ADDEF-BBF8-4346-88DC-CEF1711BFBC2}" destId="{1D5D2D32-C502-4F5D-AFB7-60CC5F001223}" srcOrd="0" destOrd="0" presId="urn:microsoft.com/office/officeart/2005/8/layout/hList3"/>
    <dgm:cxn modelId="{96453F82-291F-4ABB-AA5C-DCD66766FEED}" type="presParOf" srcId="{579ADDEF-BBF8-4346-88DC-CEF1711BFBC2}" destId="{72E7DEBF-EF61-4392-B872-44E0D0692166}" srcOrd="1" destOrd="0" presId="urn:microsoft.com/office/officeart/2005/8/layout/hList3"/>
    <dgm:cxn modelId="{51651C0F-8885-4747-8B87-929B4A3072D5}" type="presParOf" srcId="{72E7DEBF-EF61-4392-B872-44E0D0692166}" destId="{1F942DD3-EE3C-4834-9111-760A956E9A5B}" srcOrd="0" destOrd="0" presId="urn:microsoft.com/office/officeart/2005/8/layout/hList3"/>
    <dgm:cxn modelId="{C6E2F486-1E85-4BEF-AC38-A1557D4C0172}" type="presParOf" srcId="{72E7DEBF-EF61-4392-B872-44E0D0692166}" destId="{F0A8383F-2AC4-4C40-9793-AA54D85A3D8A}" srcOrd="1" destOrd="0" presId="urn:microsoft.com/office/officeart/2005/8/layout/hList3"/>
    <dgm:cxn modelId="{F0D4CECD-7439-46A7-A0F6-87C7D3FC1D96}" type="presParOf" srcId="{72E7DEBF-EF61-4392-B872-44E0D0692166}" destId="{134DFA39-62AC-4105-84E8-529ED31A25C3}" srcOrd="2" destOrd="0" presId="urn:microsoft.com/office/officeart/2005/8/layout/hList3"/>
    <dgm:cxn modelId="{DF1BDF0D-FC06-4279-A7D9-DDDC6106046C}" type="presParOf" srcId="{72E7DEBF-EF61-4392-B872-44E0D0692166}" destId="{13E3C6F1-FF61-42AA-AF16-8203DE37F8CE}" srcOrd="3" destOrd="0" presId="urn:microsoft.com/office/officeart/2005/8/layout/hList3"/>
    <dgm:cxn modelId="{8DBB66DA-C7DA-42C7-985A-F723BA1141B4}" type="presParOf" srcId="{579ADDEF-BBF8-4346-88DC-CEF1711BFBC2}" destId="{635E36EE-4A6C-4BD2-A014-93DC8D9B5839}" srcOrd="2" destOrd="0" presId="urn:microsoft.com/office/officeart/2005/8/layout/hList3"/>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A0C4543-84CD-4A57-83C2-8ACE3A19768C}" type="doc">
      <dgm:prSet loTypeId="urn:microsoft.com/office/officeart/2005/8/layout/hList3" loCatId="list" qsTypeId="urn:microsoft.com/office/officeart/2005/8/quickstyle/simple3" qsCatId="simple" csTypeId="urn:microsoft.com/office/officeart/2005/8/colors/accent2_2" csCatId="accent2" phldr="1"/>
      <dgm:spPr/>
      <dgm:t>
        <a:bodyPr/>
        <a:lstStyle/>
        <a:p>
          <a:endParaRPr lang="ru-RU"/>
        </a:p>
      </dgm:t>
    </dgm:pt>
    <dgm:pt modelId="{72AC90D6-B4FA-4F10-AE5D-96B5E4F14C70}">
      <dgm:prSet phldrT="[Текст]" custT="1"/>
      <dgm:spPr/>
      <dgm:t>
        <a:bodyPr/>
        <a:lstStyle/>
        <a:p>
          <a:pPr>
            <a:lnSpc>
              <a:spcPct val="100000"/>
            </a:lnSpc>
            <a:spcBef>
              <a:spcPts val="0"/>
            </a:spcBef>
            <a:spcAft>
              <a:spcPts val="0"/>
            </a:spcAft>
          </a:pPr>
          <a:r>
            <a:rPr lang="ru-RU" sz="1800" b="1" dirty="0" smtClean="0">
              <a:latin typeface="Times New Roman" pitchFamily="18" charset="0"/>
              <a:cs typeface="Times New Roman" pitchFamily="18" charset="0"/>
            </a:rPr>
            <a:t>Межбюджетные трансферты – </a:t>
          </a:r>
        </a:p>
        <a:p>
          <a:pPr>
            <a:lnSpc>
              <a:spcPct val="100000"/>
            </a:lnSpc>
            <a:spcBef>
              <a:spcPts val="0"/>
            </a:spcBef>
            <a:spcAft>
              <a:spcPts val="0"/>
            </a:spcAft>
          </a:pPr>
          <a:r>
            <a:rPr lang="ru-RU" sz="1800" b="1" dirty="0" smtClean="0">
              <a:latin typeface="Times New Roman" pitchFamily="18" charset="0"/>
              <a:cs typeface="Times New Roman" pitchFamily="18" charset="0"/>
            </a:rPr>
            <a:t>средства, предоставляемые одним бюджетом бюджетной системы Российской Федерации другому бюджету бюджетной системы Российской Федерации</a:t>
          </a:r>
          <a:endParaRPr lang="ru-RU" sz="1800" b="1" dirty="0">
            <a:latin typeface="Times New Roman" pitchFamily="18" charset="0"/>
            <a:cs typeface="Times New Roman" pitchFamily="18" charset="0"/>
          </a:endParaRPr>
        </a:p>
      </dgm:t>
    </dgm:pt>
    <dgm:pt modelId="{B1CDCCC4-2C1A-4AB0-A6F0-472A2F58774F}" type="parTrans" cxnId="{9D152533-372D-47E6-9C9E-F7683EEAE737}">
      <dgm:prSet/>
      <dgm:spPr/>
      <dgm:t>
        <a:bodyPr/>
        <a:lstStyle/>
        <a:p>
          <a:pPr>
            <a:lnSpc>
              <a:spcPct val="100000"/>
            </a:lnSpc>
            <a:spcBef>
              <a:spcPts val="0"/>
            </a:spcBef>
            <a:spcAft>
              <a:spcPts val="0"/>
            </a:spcAft>
          </a:pPr>
          <a:endParaRPr lang="ru-RU">
            <a:solidFill>
              <a:schemeClr val="tx1"/>
            </a:solidFill>
            <a:latin typeface="Times New Roman" pitchFamily="18" charset="0"/>
            <a:cs typeface="Times New Roman" pitchFamily="18" charset="0"/>
          </a:endParaRPr>
        </a:p>
      </dgm:t>
    </dgm:pt>
    <dgm:pt modelId="{7A9023C2-926D-488C-86DC-7DA3AE4DF5D4}" type="sibTrans" cxnId="{9D152533-372D-47E6-9C9E-F7683EEAE737}">
      <dgm:prSet/>
      <dgm:spPr/>
      <dgm:t>
        <a:bodyPr/>
        <a:lstStyle/>
        <a:p>
          <a:pPr>
            <a:lnSpc>
              <a:spcPct val="100000"/>
            </a:lnSpc>
            <a:spcBef>
              <a:spcPts val="0"/>
            </a:spcBef>
            <a:spcAft>
              <a:spcPts val="0"/>
            </a:spcAft>
          </a:pPr>
          <a:endParaRPr lang="ru-RU">
            <a:solidFill>
              <a:schemeClr val="tx1"/>
            </a:solidFill>
            <a:latin typeface="Times New Roman" pitchFamily="18" charset="0"/>
            <a:cs typeface="Times New Roman" pitchFamily="18" charset="0"/>
          </a:endParaRPr>
        </a:p>
      </dgm:t>
    </dgm:pt>
    <dgm:pt modelId="{FF7FBB43-CE5C-476F-8F5D-413A05D55DDF}">
      <dgm:prSet phldrT="[Текст]" custT="1"/>
      <dgm:spPr/>
      <dgm:t>
        <a:bodyPr/>
        <a:lstStyle/>
        <a:p>
          <a:pPr>
            <a:lnSpc>
              <a:spcPct val="100000"/>
            </a:lnSpc>
            <a:spcBef>
              <a:spcPts val="0"/>
            </a:spcBef>
            <a:spcAft>
              <a:spcPts val="0"/>
            </a:spcAft>
          </a:pPr>
          <a:r>
            <a:rPr lang="ru-RU" sz="1050" b="1" dirty="0" smtClean="0">
              <a:latin typeface="Times New Roman" pitchFamily="18" charset="0"/>
              <a:cs typeface="Times New Roman" pitchFamily="18" charset="0"/>
            </a:rPr>
            <a:t>ДОТАЦИИ </a:t>
          </a:r>
        </a:p>
        <a:p>
          <a:pPr>
            <a:lnSpc>
              <a:spcPct val="100000"/>
            </a:lnSpc>
            <a:spcBef>
              <a:spcPts val="0"/>
            </a:spcBef>
            <a:spcAft>
              <a:spcPts val="0"/>
            </a:spcAft>
          </a:pPr>
          <a:r>
            <a:rPr lang="ru-RU" sz="1050" b="1" dirty="0" smtClean="0">
              <a:latin typeface="Times New Roman" pitchFamily="18" charset="0"/>
              <a:cs typeface="Times New Roman" pitchFamily="18" charset="0"/>
            </a:rPr>
            <a:t>(от лат. «</a:t>
          </a:r>
          <a:r>
            <a:rPr lang="en-US" sz="1050" b="1" dirty="0" err="1" smtClean="0">
              <a:latin typeface="Times New Roman" pitchFamily="18" charset="0"/>
              <a:cs typeface="Times New Roman" pitchFamily="18" charset="0"/>
            </a:rPr>
            <a:t>dotatio</a:t>
          </a:r>
          <a:r>
            <a:rPr lang="ru-RU" sz="1050" b="1" dirty="0" smtClean="0">
              <a:latin typeface="Times New Roman" pitchFamily="18" charset="0"/>
              <a:cs typeface="Times New Roman" pitchFamily="18" charset="0"/>
            </a:rPr>
            <a:t>» – дар, пожертвование) – </a:t>
          </a:r>
        </a:p>
        <a:p>
          <a:pPr>
            <a:lnSpc>
              <a:spcPct val="100000"/>
            </a:lnSpc>
            <a:spcBef>
              <a:spcPts val="0"/>
            </a:spcBef>
            <a:spcAft>
              <a:spcPts val="0"/>
            </a:spcAft>
          </a:pPr>
          <a:r>
            <a:rPr lang="ru-RU" sz="1050" dirty="0" smtClean="0">
              <a:latin typeface="Times New Roman" pitchFamily="18" charset="0"/>
              <a:cs typeface="Times New Roman" pitchFamily="18" charset="0"/>
            </a:rPr>
            <a:t>межбюджетные трансферты, предоставляемые на безвозмездной и безвозвратной основе без установления направлений их использования </a:t>
          </a:r>
          <a:r>
            <a:rPr lang="ru-RU" sz="1050" i="1" dirty="0" smtClean="0">
              <a:latin typeface="Times New Roman" pitchFamily="18" charset="0"/>
              <a:cs typeface="Times New Roman" pitchFamily="18" charset="0"/>
            </a:rPr>
            <a:t>(в домашнем бюджете – вы даете своему ребенку «карманные деньги» без определенной цели, он может потратить их </a:t>
          </a:r>
          <a:r>
            <a:rPr lang="ru-RU" sz="1000" i="1" dirty="0" smtClean="0">
              <a:latin typeface="Times New Roman" pitchFamily="18" charset="0"/>
              <a:cs typeface="Times New Roman" pitchFamily="18" charset="0"/>
            </a:rPr>
            <a:t>на свои нужды).</a:t>
          </a:r>
          <a:endParaRPr lang="ru-RU" sz="1000" dirty="0">
            <a:latin typeface="Times New Roman" pitchFamily="18" charset="0"/>
            <a:cs typeface="Times New Roman" pitchFamily="18" charset="0"/>
          </a:endParaRPr>
        </a:p>
      </dgm:t>
    </dgm:pt>
    <dgm:pt modelId="{E4D07C3A-0797-420D-B2B4-8FF2949F6583}" type="parTrans" cxnId="{60E910BF-FF97-45C8-ADE0-9C9A83D63F0A}">
      <dgm:prSet/>
      <dgm:spPr/>
      <dgm:t>
        <a:bodyPr/>
        <a:lstStyle/>
        <a:p>
          <a:pPr>
            <a:lnSpc>
              <a:spcPct val="100000"/>
            </a:lnSpc>
            <a:spcBef>
              <a:spcPts val="0"/>
            </a:spcBef>
            <a:spcAft>
              <a:spcPts val="0"/>
            </a:spcAft>
          </a:pPr>
          <a:endParaRPr lang="ru-RU">
            <a:solidFill>
              <a:schemeClr val="tx1"/>
            </a:solidFill>
            <a:latin typeface="Times New Roman" pitchFamily="18" charset="0"/>
            <a:cs typeface="Times New Roman" pitchFamily="18" charset="0"/>
          </a:endParaRPr>
        </a:p>
      </dgm:t>
    </dgm:pt>
    <dgm:pt modelId="{D2A88C90-610E-4D0C-8715-BD0395A7C863}" type="sibTrans" cxnId="{60E910BF-FF97-45C8-ADE0-9C9A83D63F0A}">
      <dgm:prSet/>
      <dgm:spPr/>
      <dgm:t>
        <a:bodyPr/>
        <a:lstStyle/>
        <a:p>
          <a:pPr>
            <a:lnSpc>
              <a:spcPct val="100000"/>
            </a:lnSpc>
            <a:spcBef>
              <a:spcPts val="0"/>
            </a:spcBef>
            <a:spcAft>
              <a:spcPts val="0"/>
            </a:spcAft>
          </a:pPr>
          <a:endParaRPr lang="ru-RU">
            <a:solidFill>
              <a:schemeClr val="tx1"/>
            </a:solidFill>
            <a:latin typeface="Times New Roman" pitchFamily="18" charset="0"/>
            <a:cs typeface="Times New Roman" pitchFamily="18" charset="0"/>
          </a:endParaRPr>
        </a:p>
      </dgm:t>
    </dgm:pt>
    <dgm:pt modelId="{71FAFDC3-B029-41D1-8170-943DFE17F4C9}">
      <dgm:prSet phldrT="[Текст]"/>
      <dgm:spPr/>
      <dgm:t>
        <a:bodyPr anchor="t"/>
        <a:lstStyle/>
        <a:p>
          <a:pPr>
            <a:lnSpc>
              <a:spcPct val="100000"/>
            </a:lnSpc>
            <a:spcBef>
              <a:spcPts val="0"/>
            </a:spcBef>
            <a:spcAft>
              <a:spcPts val="0"/>
            </a:spcAft>
          </a:pPr>
          <a:r>
            <a:rPr lang="ru-RU" b="1" dirty="0" smtClean="0">
              <a:latin typeface="Times New Roman" pitchFamily="18" charset="0"/>
              <a:cs typeface="Times New Roman" pitchFamily="18" charset="0"/>
            </a:rPr>
            <a:t>СУБСИДИИ</a:t>
          </a:r>
        </a:p>
        <a:p>
          <a:pPr>
            <a:lnSpc>
              <a:spcPct val="100000"/>
            </a:lnSpc>
            <a:spcBef>
              <a:spcPts val="0"/>
            </a:spcBef>
            <a:spcAft>
              <a:spcPts val="0"/>
            </a:spcAft>
          </a:pPr>
          <a:r>
            <a:rPr lang="ru-RU" b="1" dirty="0" smtClean="0">
              <a:latin typeface="Times New Roman" pitchFamily="18" charset="0"/>
              <a:cs typeface="Times New Roman" pitchFamily="18" charset="0"/>
            </a:rPr>
            <a:t> (от лат. «</a:t>
          </a:r>
          <a:r>
            <a:rPr lang="en-US" b="1" dirty="0" err="1" smtClean="0">
              <a:latin typeface="Times New Roman" pitchFamily="18" charset="0"/>
              <a:cs typeface="Times New Roman" pitchFamily="18" charset="0"/>
            </a:rPr>
            <a:t>subsidium</a:t>
          </a:r>
          <a:r>
            <a:rPr lang="ru-RU" b="1" dirty="0" smtClean="0">
              <a:latin typeface="Times New Roman" pitchFamily="18" charset="0"/>
              <a:cs typeface="Times New Roman" pitchFamily="18" charset="0"/>
            </a:rPr>
            <a:t>» – поддержка) – </a:t>
          </a:r>
        </a:p>
        <a:p>
          <a:pPr>
            <a:lnSpc>
              <a:spcPct val="100000"/>
            </a:lnSpc>
            <a:spcBef>
              <a:spcPts val="0"/>
            </a:spcBef>
            <a:spcAft>
              <a:spcPts val="0"/>
            </a:spcAft>
          </a:pPr>
          <a:r>
            <a:rPr lang="ru-RU" dirty="0" smtClean="0">
              <a:latin typeface="Times New Roman" pitchFamily="18" charset="0"/>
              <a:cs typeface="Times New Roman" pitchFamily="18" charset="0"/>
            </a:rPr>
            <a:t>средства, предоставляемые на условиях долевого участия, т.е. на софинансирование расходов бюджета. (</a:t>
          </a:r>
          <a:r>
            <a:rPr lang="ru-RU" i="1" dirty="0" smtClean="0">
              <a:latin typeface="Times New Roman" pitchFamily="18" charset="0"/>
              <a:cs typeface="Times New Roman" pitchFamily="18" charset="0"/>
            </a:rPr>
            <a:t>в домашнем бюджете – вы даете своему ребенку часть денег на приобретение планшета, остальную часть он копит сам)</a:t>
          </a:r>
          <a:r>
            <a:rPr lang="ru-RU" dirty="0" smtClean="0">
              <a:latin typeface="Times New Roman" pitchFamily="18" charset="0"/>
              <a:cs typeface="Times New Roman" pitchFamily="18" charset="0"/>
            </a:rPr>
            <a:t>. </a:t>
          </a:r>
          <a:endParaRPr lang="ru-RU" dirty="0">
            <a:latin typeface="Times New Roman" pitchFamily="18" charset="0"/>
            <a:cs typeface="Times New Roman" pitchFamily="18" charset="0"/>
          </a:endParaRPr>
        </a:p>
      </dgm:t>
    </dgm:pt>
    <dgm:pt modelId="{E30B999E-7DD2-4702-9D35-41150FEC87E1}" type="parTrans" cxnId="{28636F34-A21E-4E17-A4E0-FE72581133EF}">
      <dgm:prSet/>
      <dgm:spPr/>
      <dgm:t>
        <a:bodyPr/>
        <a:lstStyle/>
        <a:p>
          <a:pPr>
            <a:lnSpc>
              <a:spcPct val="100000"/>
            </a:lnSpc>
            <a:spcBef>
              <a:spcPts val="0"/>
            </a:spcBef>
            <a:spcAft>
              <a:spcPts val="0"/>
            </a:spcAft>
          </a:pPr>
          <a:endParaRPr lang="ru-RU">
            <a:solidFill>
              <a:schemeClr val="tx1"/>
            </a:solidFill>
            <a:latin typeface="Times New Roman" pitchFamily="18" charset="0"/>
            <a:cs typeface="Times New Roman" pitchFamily="18" charset="0"/>
          </a:endParaRPr>
        </a:p>
      </dgm:t>
    </dgm:pt>
    <dgm:pt modelId="{21D469BA-AA6F-4EEF-8751-EECAC2F93707}" type="sibTrans" cxnId="{28636F34-A21E-4E17-A4E0-FE72581133EF}">
      <dgm:prSet/>
      <dgm:spPr/>
      <dgm:t>
        <a:bodyPr/>
        <a:lstStyle/>
        <a:p>
          <a:pPr>
            <a:lnSpc>
              <a:spcPct val="100000"/>
            </a:lnSpc>
            <a:spcBef>
              <a:spcPts val="0"/>
            </a:spcBef>
            <a:spcAft>
              <a:spcPts val="0"/>
            </a:spcAft>
          </a:pPr>
          <a:endParaRPr lang="ru-RU">
            <a:solidFill>
              <a:schemeClr val="tx1"/>
            </a:solidFill>
            <a:latin typeface="Times New Roman" pitchFamily="18" charset="0"/>
            <a:cs typeface="Times New Roman" pitchFamily="18" charset="0"/>
          </a:endParaRPr>
        </a:p>
      </dgm:t>
    </dgm:pt>
    <dgm:pt modelId="{66D812CB-7687-464B-8E15-92280B6D00B5}">
      <dgm:prSet phldrT="[Текст]"/>
      <dgm:spPr/>
      <dgm:t>
        <a:bodyPr anchor="t"/>
        <a:lstStyle/>
        <a:p>
          <a:pPr>
            <a:lnSpc>
              <a:spcPct val="100000"/>
            </a:lnSpc>
            <a:spcBef>
              <a:spcPts val="0"/>
            </a:spcBef>
            <a:spcAft>
              <a:spcPts val="0"/>
            </a:spcAft>
          </a:pPr>
          <a:r>
            <a:rPr lang="ru-RU" b="1" dirty="0" smtClean="0">
              <a:latin typeface="Times New Roman" pitchFamily="18" charset="0"/>
              <a:cs typeface="Times New Roman" pitchFamily="18" charset="0"/>
            </a:rPr>
            <a:t>СУБВЕНЦИИ </a:t>
          </a:r>
        </a:p>
        <a:p>
          <a:pPr>
            <a:lnSpc>
              <a:spcPct val="100000"/>
            </a:lnSpc>
            <a:spcBef>
              <a:spcPts val="0"/>
            </a:spcBef>
            <a:spcAft>
              <a:spcPts val="0"/>
            </a:spcAft>
          </a:pPr>
          <a:r>
            <a:rPr lang="ru-RU" b="1" dirty="0" smtClean="0">
              <a:latin typeface="Times New Roman" pitchFamily="18" charset="0"/>
              <a:cs typeface="Times New Roman" pitchFamily="18" charset="0"/>
            </a:rPr>
            <a:t>(от лат. </a:t>
          </a:r>
          <a:r>
            <a:rPr lang="en-US" b="1"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a:t>
          </a:r>
          <a:r>
            <a:rPr lang="en-US" b="1" dirty="0" err="1" smtClean="0">
              <a:latin typeface="Times New Roman" pitchFamily="18" charset="0"/>
              <a:cs typeface="Times New Roman" pitchFamily="18" charset="0"/>
            </a:rPr>
            <a:t>subvenir</a:t>
          </a:r>
          <a:r>
            <a:rPr lang="ru-RU" b="1" dirty="0" smtClean="0">
              <a:latin typeface="Times New Roman" pitchFamily="18" charset="0"/>
              <a:cs typeface="Times New Roman" pitchFamily="18" charset="0"/>
            </a:rPr>
            <a:t>»- приходить на помощь) -  </a:t>
          </a:r>
        </a:p>
        <a:p>
          <a:pPr>
            <a:lnSpc>
              <a:spcPct val="100000"/>
            </a:lnSpc>
            <a:spcBef>
              <a:spcPts val="0"/>
            </a:spcBef>
            <a:spcAft>
              <a:spcPts val="0"/>
            </a:spcAft>
          </a:pPr>
          <a:r>
            <a:rPr lang="ru-RU" dirty="0" smtClean="0">
              <a:latin typeface="Times New Roman" pitchFamily="18" charset="0"/>
              <a:cs typeface="Times New Roman" pitchFamily="18" charset="0"/>
            </a:rPr>
            <a:t>средства, предоставляемые на реализацию переданных полномочий (когда полномочие передается с одного уровня бюджета на другой, то финансирование всегда осуществляется за счет бюджета, который передал полномочие) (</a:t>
          </a:r>
          <a:r>
            <a:rPr lang="ru-RU" i="1" dirty="0" smtClean="0">
              <a:latin typeface="Times New Roman" pitchFamily="18" charset="0"/>
              <a:cs typeface="Times New Roman" pitchFamily="18" charset="0"/>
            </a:rPr>
            <a:t>в домашнем бюджете – вы поручаете своему ребенку купить продукты и выдаете на эти цели деньги, ребенок должен купить строго по списку).</a:t>
          </a:r>
          <a:endParaRPr lang="ru-RU" dirty="0">
            <a:latin typeface="Times New Roman" pitchFamily="18" charset="0"/>
            <a:cs typeface="Times New Roman" pitchFamily="18" charset="0"/>
          </a:endParaRPr>
        </a:p>
      </dgm:t>
    </dgm:pt>
    <dgm:pt modelId="{3312CBB2-2829-4858-9D16-59FF7DD28B87}" type="parTrans" cxnId="{3F659605-2213-421F-A088-BB4F01756851}">
      <dgm:prSet/>
      <dgm:spPr/>
      <dgm:t>
        <a:bodyPr/>
        <a:lstStyle/>
        <a:p>
          <a:pPr>
            <a:lnSpc>
              <a:spcPct val="100000"/>
            </a:lnSpc>
            <a:spcBef>
              <a:spcPts val="0"/>
            </a:spcBef>
            <a:spcAft>
              <a:spcPts val="0"/>
            </a:spcAft>
          </a:pPr>
          <a:endParaRPr lang="ru-RU">
            <a:solidFill>
              <a:schemeClr val="tx1"/>
            </a:solidFill>
            <a:latin typeface="Times New Roman" pitchFamily="18" charset="0"/>
            <a:cs typeface="Times New Roman" pitchFamily="18" charset="0"/>
          </a:endParaRPr>
        </a:p>
      </dgm:t>
    </dgm:pt>
    <dgm:pt modelId="{058CFD9F-EFA5-4C16-9038-7C358CE0117C}" type="sibTrans" cxnId="{3F659605-2213-421F-A088-BB4F01756851}">
      <dgm:prSet/>
      <dgm:spPr/>
      <dgm:t>
        <a:bodyPr/>
        <a:lstStyle/>
        <a:p>
          <a:pPr>
            <a:lnSpc>
              <a:spcPct val="100000"/>
            </a:lnSpc>
            <a:spcBef>
              <a:spcPts val="0"/>
            </a:spcBef>
            <a:spcAft>
              <a:spcPts val="0"/>
            </a:spcAft>
          </a:pPr>
          <a:endParaRPr lang="ru-RU">
            <a:solidFill>
              <a:schemeClr val="tx1"/>
            </a:solidFill>
            <a:latin typeface="Times New Roman" pitchFamily="18" charset="0"/>
            <a:cs typeface="Times New Roman" pitchFamily="18" charset="0"/>
          </a:endParaRPr>
        </a:p>
      </dgm:t>
    </dgm:pt>
    <dgm:pt modelId="{34C9339A-AACD-47F4-84B0-FB658778D646}">
      <dgm:prSet phldrT="[Текст]"/>
      <dgm:spPr/>
      <dgm:t>
        <a:bodyPr anchor="t"/>
        <a:lstStyle/>
        <a:p>
          <a:pPr>
            <a:lnSpc>
              <a:spcPct val="100000"/>
            </a:lnSpc>
            <a:spcBef>
              <a:spcPts val="0"/>
            </a:spcBef>
            <a:spcAft>
              <a:spcPts val="0"/>
            </a:spcAft>
          </a:pPr>
          <a:r>
            <a:rPr lang="ru-RU" b="1" dirty="0" smtClean="0">
              <a:latin typeface="Times New Roman" pitchFamily="18" charset="0"/>
              <a:cs typeface="Times New Roman" pitchFamily="18" charset="0"/>
            </a:rPr>
            <a:t>ГРАНТЫ</a:t>
          </a:r>
        </a:p>
        <a:p>
          <a:pPr>
            <a:lnSpc>
              <a:spcPct val="100000"/>
            </a:lnSpc>
            <a:spcBef>
              <a:spcPts val="0"/>
            </a:spcBef>
            <a:spcAft>
              <a:spcPts val="0"/>
            </a:spcAft>
          </a:pPr>
          <a:r>
            <a:rPr lang="ru-RU" b="1" dirty="0" smtClean="0">
              <a:latin typeface="Times New Roman" pitchFamily="18" charset="0"/>
              <a:cs typeface="Times New Roman" pitchFamily="18" charset="0"/>
            </a:rPr>
            <a:t>(от англ. «</a:t>
          </a:r>
          <a:r>
            <a:rPr lang="ru-RU" b="1" dirty="0" err="1" smtClean="0">
              <a:latin typeface="Times New Roman" pitchFamily="18" charset="0"/>
              <a:cs typeface="Times New Roman" pitchFamily="18" charset="0"/>
            </a:rPr>
            <a:t>grant</a:t>
          </a:r>
          <a:r>
            <a:rPr lang="ru-RU" b="1" dirty="0" smtClean="0">
              <a:latin typeface="Times New Roman" pitchFamily="18" charset="0"/>
              <a:cs typeface="Times New Roman" pitchFamily="18" charset="0"/>
            </a:rPr>
            <a:t>» - дарить, жаловать) </a:t>
          </a:r>
          <a:r>
            <a:rPr lang="ru-RU" dirty="0" smtClean="0">
              <a:latin typeface="Times New Roman" pitchFamily="18" charset="0"/>
              <a:cs typeface="Times New Roman" pitchFamily="18" charset="0"/>
            </a:rPr>
            <a:t>средства, предоставляемые единовременно учреждению, коллективу или отдельному исполнителю с целью финансирования заранее оговорённой деятельности</a:t>
          </a:r>
        </a:p>
        <a:p>
          <a:pPr>
            <a:lnSpc>
              <a:spcPct val="100000"/>
            </a:lnSpc>
            <a:spcBef>
              <a:spcPts val="0"/>
            </a:spcBef>
            <a:spcAft>
              <a:spcPts val="0"/>
            </a:spcAft>
          </a:pPr>
          <a:r>
            <a:rPr lang="ru-RU" i="1" dirty="0" smtClean="0">
              <a:latin typeface="Times New Roman" pitchFamily="18" charset="0"/>
              <a:cs typeface="Times New Roman" pitchFamily="18" charset="0"/>
            </a:rPr>
            <a:t>(в домашнем бюджете – вы даете определенные деньги ребенку на проведение научного проекта).</a:t>
          </a:r>
          <a:endParaRPr lang="ru-RU" dirty="0">
            <a:latin typeface="Times New Roman" pitchFamily="18" charset="0"/>
            <a:cs typeface="Times New Roman" pitchFamily="18" charset="0"/>
          </a:endParaRPr>
        </a:p>
      </dgm:t>
    </dgm:pt>
    <dgm:pt modelId="{B9AFB6AC-E71A-4331-A74E-DF99946FDA41}" type="parTrans" cxnId="{C6B8FD23-EFE3-4DFC-A019-BC2F28E52303}">
      <dgm:prSet/>
      <dgm:spPr/>
      <dgm:t>
        <a:bodyPr/>
        <a:lstStyle/>
        <a:p>
          <a:endParaRPr lang="ru-RU"/>
        </a:p>
      </dgm:t>
    </dgm:pt>
    <dgm:pt modelId="{749FD8DE-5E1C-43C6-8224-05119D301BDF}" type="sibTrans" cxnId="{C6B8FD23-EFE3-4DFC-A019-BC2F28E52303}">
      <dgm:prSet/>
      <dgm:spPr/>
      <dgm:t>
        <a:bodyPr/>
        <a:lstStyle/>
        <a:p>
          <a:endParaRPr lang="ru-RU"/>
        </a:p>
      </dgm:t>
    </dgm:pt>
    <dgm:pt modelId="{579ADDEF-BBF8-4346-88DC-CEF1711BFBC2}" type="pres">
      <dgm:prSet presAssocID="{CA0C4543-84CD-4A57-83C2-8ACE3A19768C}" presName="composite" presStyleCnt="0">
        <dgm:presLayoutVars>
          <dgm:chMax val="1"/>
          <dgm:dir/>
          <dgm:resizeHandles val="exact"/>
        </dgm:presLayoutVars>
      </dgm:prSet>
      <dgm:spPr/>
      <dgm:t>
        <a:bodyPr/>
        <a:lstStyle/>
        <a:p>
          <a:endParaRPr lang="ru-RU"/>
        </a:p>
      </dgm:t>
    </dgm:pt>
    <dgm:pt modelId="{1D5D2D32-C502-4F5D-AFB7-60CC5F001223}" type="pres">
      <dgm:prSet presAssocID="{72AC90D6-B4FA-4F10-AE5D-96B5E4F14C70}" presName="roof" presStyleLbl="dkBgShp" presStyleIdx="0" presStyleCnt="2"/>
      <dgm:spPr/>
      <dgm:t>
        <a:bodyPr/>
        <a:lstStyle/>
        <a:p>
          <a:endParaRPr lang="ru-RU"/>
        </a:p>
      </dgm:t>
    </dgm:pt>
    <dgm:pt modelId="{72E7DEBF-EF61-4392-B872-44E0D0692166}" type="pres">
      <dgm:prSet presAssocID="{72AC90D6-B4FA-4F10-AE5D-96B5E4F14C70}" presName="pillars" presStyleCnt="0"/>
      <dgm:spPr/>
      <dgm:t>
        <a:bodyPr/>
        <a:lstStyle/>
        <a:p>
          <a:endParaRPr lang="ru-RU"/>
        </a:p>
      </dgm:t>
    </dgm:pt>
    <dgm:pt modelId="{1F942DD3-EE3C-4834-9111-760A956E9A5B}" type="pres">
      <dgm:prSet presAssocID="{72AC90D6-B4FA-4F10-AE5D-96B5E4F14C70}" presName="pillar1" presStyleLbl="node1" presStyleIdx="0" presStyleCnt="4" custScaleX="113533">
        <dgm:presLayoutVars>
          <dgm:bulletEnabled val="1"/>
        </dgm:presLayoutVars>
      </dgm:prSet>
      <dgm:spPr/>
      <dgm:t>
        <a:bodyPr/>
        <a:lstStyle/>
        <a:p>
          <a:endParaRPr lang="ru-RU"/>
        </a:p>
      </dgm:t>
    </dgm:pt>
    <dgm:pt modelId="{F0A8383F-2AC4-4C40-9793-AA54D85A3D8A}" type="pres">
      <dgm:prSet presAssocID="{71FAFDC3-B029-41D1-8170-943DFE17F4C9}" presName="pillarX" presStyleLbl="node1" presStyleIdx="1" presStyleCnt="4" custScaleX="94713">
        <dgm:presLayoutVars>
          <dgm:bulletEnabled val="1"/>
        </dgm:presLayoutVars>
      </dgm:prSet>
      <dgm:spPr/>
      <dgm:t>
        <a:bodyPr/>
        <a:lstStyle/>
        <a:p>
          <a:endParaRPr lang="ru-RU"/>
        </a:p>
      </dgm:t>
    </dgm:pt>
    <dgm:pt modelId="{134DFA39-62AC-4105-84E8-529ED31A25C3}" type="pres">
      <dgm:prSet presAssocID="{66D812CB-7687-464B-8E15-92280B6D00B5}" presName="pillarX" presStyleLbl="node1" presStyleIdx="2" presStyleCnt="4" custScaleX="114862">
        <dgm:presLayoutVars>
          <dgm:bulletEnabled val="1"/>
        </dgm:presLayoutVars>
      </dgm:prSet>
      <dgm:spPr/>
      <dgm:t>
        <a:bodyPr/>
        <a:lstStyle/>
        <a:p>
          <a:endParaRPr lang="ru-RU"/>
        </a:p>
      </dgm:t>
    </dgm:pt>
    <dgm:pt modelId="{13E3C6F1-FF61-42AA-AF16-8203DE37F8CE}" type="pres">
      <dgm:prSet presAssocID="{34C9339A-AACD-47F4-84B0-FB658778D646}" presName="pillarX" presStyleLbl="node1" presStyleIdx="3" presStyleCnt="4">
        <dgm:presLayoutVars>
          <dgm:bulletEnabled val="1"/>
        </dgm:presLayoutVars>
      </dgm:prSet>
      <dgm:spPr/>
      <dgm:t>
        <a:bodyPr/>
        <a:lstStyle/>
        <a:p>
          <a:endParaRPr lang="ru-RU"/>
        </a:p>
      </dgm:t>
    </dgm:pt>
    <dgm:pt modelId="{635E36EE-4A6C-4BD2-A014-93DC8D9B5839}" type="pres">
      <dgm:prSet presAssocID="{72AC90D6-B4FA-4F10-AE5D-96B5E4F14C70}" presName="base" presStyleLbl="dkBgShp" presStyleIdx="1" presStyleCnt="2"/>
      <dgm:spPr/>
      <dgm:t>
        <a:bodyPr/>
        <a:lstStyle/>
        <a:p>
          <a:endParaRPr lang="ru-RU"/>
        </a:p>
      </dgm:t>
    </dgm:pt>
  </dgm:ptLst>
  <dgm:cxnLst>
    <dgm:cxn modelId="{111EBBFB-84BC-48F0-A065-E66B7E99EEDA}" type="presOf" srcId="{66D812CB-7687-464B-8E15-92280B6D00B5}" destId="{134DFA39-62AC-4105-84E8-529ED31A25C3}" srcOrd="0" destOrd="0" presId="urn:microsoft.com/office/officeart/2005/8/layout/hList3"/>
    <dgm:cxn modelId="{3F659605-2213-421F-A088-BB4F01756851}" srcId="{72AC90D6-B4FA-4F10-AE5D-96B5E4F14C70}" destId="{66D812CB-7687-464B-8E15-92280B6D00B5}" srcOrd="2" destOrd="0" parTransId="{3312CBB2-2829-4858-9D16-59FF7DD28B87}" sibTransId="{058CFD9F-EFA5-4C16-9038-7C358CE0117C}"/>
    <dgm:cxn modelId="{60E910BF-FF97-45C8-ADE0-9C9A83D63F0A}" srcId="{72AC90D6-B4FA-4F10-AE5D-96B5E4F14C70}" destId="{FF7FBB43-CE5C-476F-8F5D-413A05D55DDF}" srcOrd="0" destOrd="0" parTransId="{E4D07C3A-0797-420D-B2B4-8FF2949F6583}" sibTransId="{D2A88C90-610E-4D0C-8715-BD0395A7C863}"/>
    <dgm:cxn modelId="{D7B34052-FA51-4789-9CE5-AB7859A09FAF}" type="presOf" srcId="{CA0C4543-84CD-4A57-83C2-8ACE3A19768C}" destId="{579ADDEF-BBF8-4346-88DC-CEF1711BFBC2}" srcOrd="0" destOrd="0" presId="urn:microsoft.com/office/officeart/2005/8/layout/hList3"/>
    <dgm:cxn modelId="{28636F34-A21E-4E17-A4E0-FE72581133EF}" srcId="{72AC90D6-B4FA-4F10-AE5D-96B5E4F14C70}" destId="{71FAFDC3-B029-41D1-8170-943DFE17F4C9}" srcOrd="1" destOrd="0" parTransId="{E30B999E-7DD2-4702-9D35-41150FEC87E1}" sibTransId="{21D469BA-AA6F-4EEF-8751-EECAC2F93707}"/>
    <dgm:cxn modelId="{01CB0EA4-171B-4B41-9C84-1A7334D7171C}" type="presOf" srcId="{72AC90D6-B4FA-4F10-AE5D-96B5E4F14C70}" destId="{1D5D2D32-C502-4F5D-AFB7-60CC5F001223}" srcOrd="0" destOrd="0" presId="urn:microsoft.com/office/officeart/2005/8/layout/hList3"/>
    <dgm:cxn modelId="{9D152533-372D-47E6-9C9E-F7683EEAE737}" srcId="{CA0C4543-84CD-4A57-83C2-8ACE3A19768C}" destId="{72AC90D6-B4FA-4F10-AE5D-96B5E4F14C70}" srcOrd="0" destOrd="0" parTransId="{B1CDCCC4-2C1A-4AB0-A6F0-472A2F58774F}" sibTransId="{7A9023C2-926D-488C-86DC-7DA3AE4DF5D4}"/>
    <dgm:cxn modelId="{565CCE11-E24C-4E2E-B87F-3516EB1CE32F}" type="presOf" srcId="{71FAFDC3-B029-41D1-8170-943DFE17F4C9}" destId="{F0A8383F-2AC4-4C40-9793-AA54D85A3D8A}" srcOrd="0" destOrd="0" presId="urn:microsoft.com/office/officeart/2005/8/layout/hList3"/>
    <dgm:cxn modelId="{111D49E1-BFAD-4777-95BF-B78A8B2CABFD}" type="presOf" srcId="{FF7FBB43-CE5C-476F-8F5D-413A05D55DDF}" destId="{1F942DD3-EE3C-4834-9111-760A956E9A5B}" srcOrd="0" destOrd="0" presId="urn:microsoft.com/office/officeart/2005/8/layout/hList3"/>
    <dgm:cxn modelId="{F176A466-471D-4FDC-9FA0-D11EF8E6036B}" type="presOf" srcId="{34C9339A-AACD-47F4-84B0-FB658778D646}" destId="{13E3C6F1-FF61-42AA-AF16-8203DE37F8CE}" srcOrd="0" destOrd="0" presId="urn:microsoft.com/office/officeart/2005/8/layout/hList3"/>
    <dgm:cxn modelId="{C6B8FD23-EFE3-4DFC-A019-BC2F28E52303}" srcId="{72AC90D6-B4FA-4F10-AE5D-96B5E4F14C70}" destId="{34C9339A-AACD-47F4-84B0-FB658778D646}" srcOrd="3" destOrd="0" parTransId="{B9AFB6AC-E71A-4331-A74E-DF99946FDA41}" sibTransId="{749FD8DE-5E1C-43C6-8224-05119D301BDF}"/>
    <dgm:cxn modelId="{33CB3742-1B1B-4109-BDF4-3A424ED439B0}" type="presParOf" srcId="{579ADDEF-BBF8-4346-88DC-CEF1711BFBC2}" destId="{1D5D2D32-C502-4F5D-AFB7-60CC5F001223}" srcOrd="0" destOrd="0" presId="urn:microsoft.com/office/officeart/2005/8/layout/hList3"/>
    <dgm:cxn modelId="{55552A4F-CB24-4C6B-916F-C13404A3E9F5}" type="presParOf" srcId="{579ADDEF-BBF8-4346-88DC-CEF1711BFBC2}" destId="{72E7DEBF-EF61-4392-B872-44E0D0692166}" srcOrd="1" destOrd="0" presId="urn:microsoft.com/office/officeart/2005/8/layout/hList3"/>
    <dgm:cxn modelId="{A4A3596D-8E8E-4307-A10A-5CB4F073376D}" type="presParOf" srcId="{72E7DEBF-EF61-4392-B872-44E0D0692166}" destId="{1F942DD3-EE3C-4834-9111-760A956E9A5B}" srcOrd="0" destOrd="0" presId="urn:microsoft.com/office/officeart/2005/8/layout/hList3"/>
    <dgm:cxn modelId="{5F0510E6-0DC5-490D-9026-3F543AEE116D}" type="presParOf" srcId="{72E7DEBF-EF61-4392-B872-44E0D0692166}" destId="{F0A8383F-2AC4-4C40-9793-AA54D85A3D8A}" srcOrd="1" destOrd="0" presId="urn:microsoft.com/office/officeart/2005/8/layout/hList3"/>
    <dgm:cxn modelId="{4B94AC04-ADF7-46E6-A341-D516C7CDF0E7}" type="presParOf" srcId="{72E7DEBF-EF61-4392-B872-44E0D0692166}" destId="{134DFA39-62AC-4105-84E8-529ED31A25C3}" srcOrd="2" destOrd="0" presId="urn:microsoft.com/office/officeart/2005/8/layout/hList3"/>
    <dgm:cxn modelId="{F7D046EB-F4BB-46C5-A70A-F0BB8CE33E4A}" type="presParOf" srcId="{72E7DEBF-EF61-4392-B872-44E0D0692166}" destId="{13E3C6F1-FF61-42AA-AF16-8203DE37F8CE}" srcOrd="3" destOrd="0" presId="urn:microsoft.com/office/officeart/2005/8/layout/hList3"/>
    <dgm:cxn modelId="{7C9848D5-550F-487F-8A67-402B73A93EFB}" type="presParOf" srcId="{579ADDEF-BBF8-4346-88DC-CEF1711BFBC2}" destId="{635E36EE-4A6C-4BD2-A014-93DC8D9B5839}" srcOrd="2" destOrd="0" presId="urn:microsoft.com/office/officeart/2005/8/layout/hList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DA31974-5BA6-4241-9978-07AF72848E71}" type="doc">
      <dgm:prSet loTypeId="urn:microsoft.com/office/officeart/2005/8/layout/gear1" loCatId="process" qsTypeId="urn:microsoft.com/office/officeart/2005/8/quickstyle/simple1" qsCatId="simple" csTypeId="urn:microsoft.com/office/officeart/2005/8/colors/accent0_2" csCatId="mainScheme" phldr="1"/>
      <dgm:spPr/>
      <dgm:t>
        <a:bodyPr/>
        <a:lstStyle/>
        <a:p>
          <a:endParaRPr lang="ru-RU"/>
        </a:p>
      </dgm:t>
    </dgm:pt>
    <dgm:pt modelId="{D7DEFF68-6176-44C0-A837-ED240D70C122}">
      <dgm:prSet phldrT="[Текст]" custT="1"/>
      <dgm:spPr/>
      <dgm:t>
        <a:bodyPr/>
        <a:lstStyle/>
        <a:p>
          <a:r>
            <a:rPr lang="ru-RU" sz="1200" dirty="0" smtClean="0">
              <a:solidFill>
                <a:schemeClr val="tx1"/>
              </a:solidFill>
              <a:latin typeface="Times New Roman" pitchFamily="18" charset="0"/>
              <a:ea typeface="Tahoma"/>
              <a:cs typeface="Times New Roman" pitchFamily="18" charset="0"/>
              <a:sym typeface="Wingdings 2"/>
            </a:rPr>
            <a:t> М</a:t>
          </a:r>
          <a:r>
            <a:rPr lang="ru-RU" sz="1200" dirty="0" smtClean="0">
              <a:solidFill>
                <a:schemeClr val="tx1"/>
              </a:solidFill>
              <a:latin typeface="Times New Roman" pitchFamily="18" charset="0"/>
              <a:cs typeface="Times New Roman" pitchFamily="18" charset="0"/>
            </a:rPr>
            <a:t>етодики распределения субвенций местным бюджетам</a:t>
          </a:r>
          <a:endParaRPr lang="ru-RU" sz="1200" dirty="0">
            <a:solidFill>
              <a:schemeClr val="tx1"/>
            </a:solidFill>
          </a:endParaRPr>
        </a:p>
      </dgm:t>
    </dgm:pt>
    <dgm:pt modelId="{48C97C60-647B-469B-B9E8-191F46E0F788}" type="parTrans" cxnId="{BF94E713-97F1-4080-99C0-A95ADCD42921}">
      <dgm:prSet/>
      <dgm:spPr/>
      <dgm:t>
        <a:bodyPr/>
        <a:lstStyle/>
        <a:p>
          <a:endParaRPr lang="ru-RU" sz="1050">
            <a:solidFill>
              <a:schemeClr val="tx1"/>
            </a:solidFill>
          </a:endParaRPr>
        </a:p>
      </dgm:t>
    </dgm:pt>
    <dgm:pt modelId="{7AA924F2-119C-4922-AB89-71D317159819}" type="sibTrans" cxnId="{BF94E713-97F1-4080-99C0-A95ADCD42921}">
      <dgm:prSet/>
      <dgm:spPr>
        <a:solidFill>
          <a:schemeClr val="accent1">
            <a:alpha val="73000"/>
          </a:schemeClr>
        </a:solidFill>
      </dgm:spPr>
      <dgm:t>
        <a:bodyPr/>
        <a:lstStyle/>
        <a:p>
          <a:endParaRPr lang="ru-RU" sz="1050">
            <a:solidFill>
              <a:schemeClr val="tx1"/>
            </a:solidFill>
          </a:endParaRPr>
        </a:p>
      </dgm:t>
    </dgm:pt>
    <dgm:pt modelId="{EB365E26-5A98-4EE1-BBE2-2D663300B4FD}">
      <dgm:prSet phldrT="[Текст]" custT="1"/>
      <dgm:spPr/>
      <dgm:t>
        <a:bodyPr/>
        <a:lstStyle/>
        <a:p>
          <a:r>
            <a:rPr lang="ru-RU" sz="1050" dirty="0" smtClean="0">
              <a:solidFill>
                <a:schemeClr val="tx1"/>
              </a:solidFill>
              <a:latin typeface="Times New Roman" pitchFamily="18" charset="0"/>
              <a:ea typeface="Tahoma"/>
              <a:cs typeface="Times New Roman" pitchFamily="18" charset="0"/>
              <a:sym typeface="Wingdings 2"/>
            </a:rPr>
            <a:t> М</a:t>
          </a:r>
          <a:r>
            <a:rPr lang="ru-RU" sz="1050" dirty="0" smtClean="0">
              <a:solidFill>
                <a:schemeClr val="tx1"/>
              </a:solidFill>
              <a:latin typeface="Times New Roman" pitchFamily="18" charset="0"/>
              <a:cs typeface="Times New Roman" pitchFamily="18" charset="0"/>
            </a:rPr>
            <a:t>етодики распределения дотаций на выравнивание бюджетной обеспеченности муниципальных образований РА</a:t>
          </a:r>
          <a:endParaRPr lang="ru-RU" sz="1050" dirty="0">
            <a:solidFill>
              <a:schemeClr val="tx1"/>
            </a:solidFill>
          </a:endParaRPr>
        </a:p>
      </dgm:t>
    </dgm:pt>
    <dgm:pt modelId="{9023CFDA-F60D-4AD6-B389-02E19E46BB11}" type="parTrans" cxnId="{26273753-B9A8-4143-BE73-28E95B3B4499}">
      <dgm:prSet/>
      <dgm:spPr/>
      <dgm:t>
        <a:bodyPr/>
        <a:lstStyle/>
        <a:p>
          <a:endParaRPr lang="ru-RU" sz="1050">
            <a:solidFill>
              <a:schemeClr val="tx1"/>
            </a:solidFill>
          </a:endParaRPr>
        </a:p>
      </dgm:t>
    </dgm:pt>
    <dgm:pt modelId="{ECD7F9B1-EFEE-4829-AC64-218C866E6786}" type="sibTrans" cxnId="{26273753-B9A8-4143-BE73-28E95B3B4499}">
      <dgm:prSet/>
      <dgm:spPr>
        <a:solidFill>
          <a:schemeClr val="accent1">
            <a:alpha val="74000"/>
          </a:schemeClr>
        </a:solidFill>
      </dgm:spPr>
      <dgm:t>
        <a:bodyPr/>
        <a:lstStyle/>
        <a:p>
          <a:endParaRPr lang="ru-RU" sz="1050">
            <a:solidFill>
              <a:schemeClr val="tx1"/>
            </a:solidFill>
          </a:endParaRPr>
        </a:p>
      </dgm:t>
    </dgm:pt>
    <dgm:pt modelId="{D78B19F7-8DF7-4154-984D-26284AE5C528}">
      <dgm:prSet phldrT="[Текст]" custT="1"/>
      <dgm:spPr/>
      <dgm:t>
        <a:bodyPr/>
        <a:lstStyle/>
        <a:p>
          <a:r>
            <a:rPr lang="ru-RU" sz="1000" dirty="0" smtClean="0">
              <a:solidFill>
                <a:schemeClr val="tx1"/>
              </a:solidFill>
              <a:latin typeface="Times New Roman" pitchFamily="18" charset="0"/>
              <a:ea typeface="Tahoma"/>
              <a:cs typeface="Times New Roman" pitchFamily="18" charset="0"/>
              <a:sym typeface="Wingdings 2"/>
            </a:rPr>
            <a:t> П</a:t>
          </a:r>
          <a:r>
            <a:rPr lang="ru-RU" sz="1000" dirty="0" smtClean="0">
              <a:solidFill>
                <a:schemeClr val="tx1"/>
              </a:solidFill>
              <a:latin typeface="Times New Roman" pitchFamily="18" charset="0"/>
              <a:cs typeface="Times New Roman" pitchFamily="18" charset="0"/>
            </a:rPr>
            <a:t>орядок и условия предоставления  субсидий и иных межбюджетных трансфертов местным бюджетам </a:t>
          </a:r>
          <a:endParaRPr lang="ru-RU" sz="1000" dirty="0">
            <a:solidFill>
              <a:schemeClr val="tx1"/>
            </a:solidFill>
          </a:endParaRPr>
        </a:p>
      </dgm:t>
    </dgm:pt>
    <dgm:pt modelId="{2E60B8D4-8F57-4B4D-A99D-4F76EB933355}" type="parTrans" cxnId="{482A740C-1960-4490-AA91-D010B567B1FA}">
      <dgm:prSet/>
      <dgm:spPr/>
      <dgm:t>
        <a:bodyPr/>
        <a:lstStyle/>
        <a:p>
          <a:endParaRPr lang="ru-RU" sz="1050">
            <a:solidFill>
              <a:schemeClr val="tx1"/>
            </a:solidFill>
          </a:endParaRPr>
        </a:p>
      </dgm:t>
    </dgm:pt>
    <dgm:pt modelId="{FDFEB66C-DEC6-49D6-8D11-3D477F31C3AD}" type="sibTrans" cxnId="{482A740C-1960-4490-AA91-D010B567B1FA}">
      <dgm:prSet/>
      <dgm:spPr>
        <a:solidFill>
          <a:schemeClr val="accent1">
            <a:alpha val="74000"/>
          </a:schemeClr>
        </a:solidFill>
      </dgm:spPr>
      <dgm:t>
        <a:bodyPr/>
        <a:lstStyle/>
        <a:p>
          <a:endParaRPr lang="ru-RU" sz="1050">
            <a:solidFill>
              <a:schemeClr val="tx1"/>
            </a:solidFill>
          </a:endParaRPr>
        </a:p>
      </dgm:t>
    </dgm:pt>
    <dgm:pt modelId="{20ECCA6B-2E7F-4591-B167-6889FD26447C}">
      <dgm:prSet/>
      <dgm:spPr/>
      <dgm:t>
        <a:bodyPr/>
        <a:lstStyle/>
        <a:p>
          <a:endParaRPr lang="ru-RU" b="1" dirty="0" smtClean="0">
            <a:solidFill>
              <a:schemeClr val="accent1">
                <a:lumMod val="75000"/>
              </a:schemeClr>
            </a:solidFill>
            <a:cs typeface="Times New Roman" pitchFamily="18" charset="0"/>
          </a:endParaRPr>
        </a:p>
      </dgm:t>
    </dgm:pt>
    <dgm:pt modelId="{A8C97513-FE2F-4D21-82D3-252478C0F88F}" type="parTrans" cxnId="{0E447CF3-6B22-4DC6-81A5-970D9FAE4A37}">
      <dgm:prSet/>
      <dgm:spPr/>
      <dgm:t>
        <a:bodyPr/>
        <a:lstStyle/>
        <a:p>
          <a:endParaRPr lang="ru-RU"/>
        </a:p>
      </dgm:t>
    </dgm:pt>
    <dgm:pt modelId="{399FDB65-313A-4184-9CB5-90FE259E06CD}" type="sibTrans" cxnId="{0E447CF3-6B22-4DC6-81A5-970D9FAE4A37}">
      <dgm:prSet/>
      <dgm:spPr/>
      <dgm:t>
        <a:bodyPr/>
        <a:lstStyle/>
        <a:p>
          <a:endParaRPr lang="ru-RU"/>
        </a:p>
      </dgm:t>
    </dgm:pt>
    <dgm:pt modelId="{3F1EB0EA-380F-4656-89E7-6BC523597ED9}">
      <dgm:prSet/>
      <dgm:spPr/>
      <dgm:t>
        <a:bodyPr/>
        <a:lstStyle/>
        <a:p>
          <a:endParaRPr lang="ru-RU"/>
        </a:p>
      </dgm:t>
    </dgm:pt>
    <dgm:pt modelId="{9113032F-2745-4452-8508-FF0B66B5F50A}" type="parTrans" cxnId="{D5299EBA-D28C-40A4-827A-25E25DA19A11}">
      <dgm:prSet/>
      <dgm:spPr/>
      <dgm:t>
        <a:bodyPr/>
        <a:lstStyle/>
        <a:p>
          <a:endParaRPr lang="ru-RU"/>
        </a:p>
      </dgm:t>
    </dgm:pt>
    <dgm:pt modelId="{36669F9E-4170-4E97-B0BE-AF4A76914F04}" type="sibTrans" cxnId="{D5299EBA-D28C-40A4-827A-25E25DA19A11}">
      <dgm:prSet/>
      <dgm:spPr/>
      <dgm:t>
        <a:bodyPr/>
        <a:lstStyle/>
        <a:p>
          <a:endParaRPr lang="ru-RU"/>
        </a:p>
      </dgm:t>
    </dgm:pt>
    <dgm:pt modelId="{42C9AEE1-D6DF-4027-9874-238C5B21EFD7}">
      <dgm:prSet/>
      <dgm:spPr/>
      <dgm:t>
        <a:bodyPr/>
        <a:lstStyle/>
        <a:p>
          <a:endParaRPr lang="ru-RU"/>
        </a:p>
      </dgm:t>
    </dgm:pt>
    <dgm:pt modelId="{7391162B-FF8F-44C1-AD63-E8DFD9574BC1}" type="parTrans" cxnId="{F5AA368C-77E4-4832-B9D1-632EAEC07EC4}">
      <dgm:prSet/>
      <dgm:spPr/>
      <dgm:t>
        <a:bodyPr/>
        <a:lstStyle/>
        <a:p>
          <a:endParaRPr lang="ru-RU"/>
        </a:p>
      </dgm:t>
    </dgm:pt>
    <dgm:pt modelId="{57328709-6515-4313-94A6-D26F9D0CED46}" type="sibTrans" cxnId="{F5AA368C-77E4-4832-B9D1-632EAEC07EC4}">
      <dgm:prSet/>
      <dgm:spPr/>
      <dgm:t>
        <a:bodyPr/>
        <a:lstStyle/>
        <a:p>
          <a:endParaRPr lang="ru-RU"/>
        </a:p>
      </dgm:t>
    </dgm:pt>
    <dgm:pt modelId="{7A418011-2079-4CD0-A5B0-0A36D897493B}" type="pres">
      <dgm:prSet presAssocID="{ADA31974-5BA6-4241-9978-07AF72848E71}" presName="composite" presStyleCnt="0">
        <dgm:presLayoutVars>
          <dgm:chMax val="3"/>
          <dgm:animLvl val="lvl"/>
          <dgm:resizeHandles val="exact"/>
        </dgm:presLayoutVars>
      </dgm:prSet>
      <dgm:spPr/>
      <dgm:t>
        <a:bodyPr/>
        <a:lstStyle/>
        <a:p>
          <a:endParaRPr lang="ru-RU"/>
        </a:p>
      </dgm:t>
    </dgm:pt>
    <dgm:pt modelId="{B85CA9ED-D33D-4F1C-95AD-1028CE86B38A}" type="pres">
      <dgm:prSet presAssocID="{D7DEFF68-6176-44C0-A837-ED240D70C122}" presName="gear1" presStyleLbl="node1" presStyleIdx="0" presStyleCnt="3" custScaleX="98978" custScaleY="85210" custLinFactNeighborX="-986" custLinFactNeighborY="521">
        <dgm:presLayoutVars>
          <dgm:chMax val="1"/>
          <dgm:bulletEnabled val="1"/>
        </dgm:presLayoutVars>
      </dgm:prSet>
      <dgm:spPr/>
      <dgm:t>
        <a:bodyPr/>
        <a:lstStyle/>
        <a:p>
          <a:endParaRPr lang="ru-RU"/>
        </a:p>
      </dgm:t>
    </dgm:pt>
    <dgm:pt modelId="{2F6FF4AA-1EC5-490A-9124-B0E7FDA05FA9}" type="pres">
      <dgm:prSet presAssocID="{D7DEFF68-6176-44C0-A837-ED240D70C122}" presName="gear1srcNode" presStyleLbl="node1" presStyleIdx="0" presStyleCnt="3"/>
      <dgm:spPr/>
      <dgm:t>
        <a:bodyPr/>
        <a:lstStyle/>
        <a:p>
          <a:endParaRPr lang="ru-RU"/>
        </a:p>
      </dgm:t>
    </dgm:pt>
    <dgm:pt modelId="{4815E1BB-C4DC-41F5-8B96-C8037D7B60EB}" type="pres">
      <dgm:prSet presAssocID="{D7DEFF68-6176-44C0-A837-ED240D70C122}" presName="gear1dstNode" presStyleLbl="node1" presStyleIdx="0" presStyleCnt="3"/>
      <dgm:spPr/>
      <dgm:t>
        <a:bodyPr/>
        <a:lstStyle/>
        <a:p>
          <a:endParaRPr lang="ru-RU"/>
        </a:p>
      </dgm:t>
    </dgm:pt>
    <dgm:pt modelId="{E965BDB1-60AE-4CF6-85A3-6868B3FD61AA}" type="pres">
      <dgm:prSet presAssocID="{EB365E26-5A98-4EE1-BBE2-2D663300B4FD}" presName="gear2" presStyleLbl="node1" presStyleIdx="1" presStyleCnt="3" custScaleX="112761" custScaleY="108956" custLinFactNeighborX="-7009" custLinFactNeighborY="3507">
        <dgm:presLayoutVars>
          <dgm:chMax val="1"/>
          <dgm:bulletEnabled val="1"/>
        </dgm:presLayoutVars>
      </dgm:prSet>
      <dgm:spPr/>
      <dgm:t>
        <a:bodyPr/>
        <a:lstStyle/>
        <a:p>
          <a:endParaRPr lang="ru-RU"/>
        </a:p>
      </dgm:t>
    </dgm:pt>
    <dgm:pt modelId="{7F1616DE-0B2E-4ACB-9364-2223D3D974BC}" type="pres">
      <dgm:prSet presAssocID="{EB365E26-5A98-4EE1-BBE2-2D663300B4FD}" presName="gear2srcNode" presStyleLbl="node1" presStyleIdx="1" presStyleCnt="3"/>
      <dgm:spPr/>
      <dgm:t>
        <a:bodyPr/>
        <a:lstStyle/>
        <a:p>
          <a:endParaRPr lang="ru-RU"/>
        </a:p>
      </dgm:t>
    </dgm:pt>
    <dgm:pt modelId="{D22A8168-D874-47B5-9685-056967237B33}" type="pres">
      <dgm:prSet presAssocID="{EB365E26-5A98-4EE1-BBE2-2D663300B4FD}" presName="gear2dstNode" presStyleLbl="node1" presStyleIdx="1" presStyleCnt="3"/>
      <dgm:spPr/>
      <dgm:t>
        <a:bodyPr/>
        <a:lstStyle/>
        <a:p>
          <a:endParaRPr lang="ru-RU"/>
        </a:p>
      </dgm:t>
    </dgm:pt>
    <dgm:pt modelId="{72E7B483-7F9F-4351-8D97-ED5A846804B1}" type="pres">
      <dgm:prSet presAssocID="{D78B19F7-8DF7-4154-984D-26284AE5C528}" presName="gear3" presStyleLbl="node1" presStyleIdx="2" presStyleCnt="3" custScaleX="126105" custScaleY="115321" custLinFactNeighborX="4718" custLinFactNeighborY="-3767"/>
      <dgm:spPr/>
      <dgm:t>
        <a:bodyPr/>
        <a:lstStyle/>
        <a:p>
          <a:endParaRPr lang="ru-RU"/>
        </a:p>
      </dgm:t>
    </dgm:pt>
    <dgm:pt modelId="{EC839760-56CC-449E-B19C-D7CD89707F40}" type="pres">
      <dgm:prSet presAssocID="{D78B19F7-8DF7-4154-984D-26284AE5C528}" presName="gear3tx" presStyleLbl="node1" presStyleIdx="2" presStyleCnt="3">
        <dgm:presLayoutVars>
          <dgm:chMax val="1"/>
          <dgm:bulletEnabled val="1"/>
        </dgm:presLayoutVars>
      </dgm:prSet>
      <dgm:spPr/>
      <dgm:t>
        <a:bodyPr/>
        <a:lstStyle/>
        <a:p>
          <a:endParaRPr lang="ru-RU"/>
        </a:p>
      </dgm:t>
    </dgm:pt>
    <dgm:pt modelId="{7B4FEF7D-115B-477C-AF06-916CA427F3D3}" type="pres">
      <dgm:prSet presAssocID="{D78B19F7-8DF7-4154-984D-26284AE5C528}" presName="gear3srcNode" presStyleLbl="node1" presStyleIdx="2" presStyleCnt="3"/>
      <dgm:spPr/>
      <dgm:t>
        <a:bodyPr/>
        <a:lstStyle/>
        <a:p>
          <a:endParaRPr lang="ru-RU"/>
        </a:p>
      </dgm:t>
    </dgm:pt>
    <dgm:pt modelId="{CFE6D7D8-D916-49FD-8373-FD6B993579B0}" type="pres">
      <dgm:prSet presAssocID="{D78B19F7-8DF7-4154-984D-26284AE5C528}" presName="gear3dstNode" presStyleLbl="node1" presStyleIdx="2" presStyleCnt="3"/>
      <dgm:spPr/>
      <dgm:t>
        <a:bodyPr/>
        <a:lstStyle/>
        <a:p>
          <a:endParaRPr lang="ru-RU"/>
        </a:p>
      </dgm:t>
    </dgm:pt>
    <dgm:pt modelId="{5FCDAA61-396B-4E74-A0E9-1D2EC8DB3D4C}" type="pres">
      <dgm:prSet presAssocID="{7AA924F2-119C-4922-AB89-71D317159819}" presName="connector1" presStyleLbl="sibTrans2D1" presStyleIdx="0" presStyleCnt="3" custScaleX="80574" custScaleY="85304" custLinFactNeighborX="1534" custLinFactNeighborY="-1439"/>
      <dgm:spPr/>
      <dgm:t>
        <a:bodyPr/>
        <a:lstStyle/>
        <a:p>
          <a:endParaRPr lang="ru-RU"/>
        </a:p>
      </dgm:t>
    </dgm:pt>
    <dgm:pt modelId="{F03FEFD8-AB3B-445C-A4EC-A58E9F45A4C5}" type="pres">
      <dgm:prSet presAssocID="{ECD7F9B1-EFEE-4829-AC64-218C866E6786}" presName="connector2" presStyleLbl="sibTrans2D1" presStyleIdx="1" presStyleCnt="3" custLinFactNeighborX="-12387" custLinFactNeighborY="1357"/>
      <dgm:spPr/>
      <dgm:t>
        <a:bodyPr/>
        <a:lstStyle/>
        <a:p>
          <a:endParaRPr lang="ru-RU"/>
        </a:p>
      </dgm:t>
    </dgm:pt>
    <dgm:pt modelId="{D1ABC0E8-3159-4243-9682-041D871E0F44}" type="pres">
      <dgm:prSet presAssocID="{FDFEB66C-DEC6-49D6-8D11-3D477F31C3AD}" presName="connector3" presStyleLbl="sibTrans2D1" presStyleIdx="2" presStyleCnt="3" custScaleX="109378" custScaleY="104130"/>
      <dgm:spPr/>
      <dgm:t>
        <a:bodyPr/>
        <a:lstStyle/>
        <a:p>
          <a:endParaRPr lang="ru-RU"/>
        </a:p>
      </dgm:t>
    </dgm:pt>
  </dgm:ptLst>
  <dgm:cxnLst>
    <dgm:cxn modelId="{81A188EE-12B1-4469-96A9-8A4ADEAA3ACA}" type="presOf" srcId="{ADA31974-5BA6-4241-9978-07AF72848E71}" destId="{7A418011-2079-4CD0-A5B0-0A36D897493B}" srcOrd="0" destOrd="0" presId="urn:microsoft.com/office/officeart/2005/8/layout/gear1"/>
    <dgm:cxn modelId="{5581350B-205D-489B-99AC-B13CC6B7E2BE}" type="presOf" srcId="{EB365E26-5A98-4EE1-BBE2-2D663300B4FD}" destId="{7F1616DE-0B2E-4ACB-9364-2223D3D974BC}" srcOrd="1" destOrd="0" presId="urn:microsoft.com/office/officeart/2005/8/layout/gear1"/>
    <dgm:cxn modelId="{BA6A6537-0C0B-4B65-BF0C-A39C692BA9EF}" type="presOf" srcId="{D7DEFF68-6176-44C0-A837-ED240D70C122}" destId="{B85CA9ED-D33D-4F1C-95AD-1028CE86B38A}" srcOrd="0" destOrd="0" presId="urn:microsoft.com/office/officeart/2005/8/layout/gear1"/>
    <dgm:cxn modelId="{E5C08B3F-35B9-4D0B-A6A4-2B408BC45C12}" type="presOf" srcId="{FDFEB66C-DEC6-49D6-8D11-3D477F31C3AD}" destId="{D1ABC0E8-3159-4243-9682-041D871E0F44}" srcOrd="0" destOrd="0" presId="urn:microsoft.com/office/officeart/2005/8/layout/gear1"/>
    <dgm:cxn modelId="{482A740C-1960-4490-AA91-D010B567B1FA}" srcId="{ADA31974-5BA6-4241-9978-07AF72848E71}" destId="{D78B19F7-8DF7-4154-984D-26284AE5C528}" srcOrd="2" destOrd="0" parTransId="{2E60B8D4-8F57-4B4D-A99D-4F76EB933355}" sibTransId="{FDFEB66C-DEC6-49D6-8D11-3D477F31C3AD}"/>
    <dgm:cxn modelId="{D5299EBA-D28C-40A4-827A-25E25DA19A11}" srcId="{ADA31974-5BA6-4241-9978-07AF72848E71}" destId="{3F1EB0EA-380F-4656-89E7-6BC523597ED9}" srcOrd="4" destOrd="0" parTransId="{9113032F-2745-4452-8508-FF0B66B5F50A}" sibTransId="{36669F9E-4170-4E97-B0BE-AF4A76914F04}"/>
    <dgm:cxn modelId="{B53E20BC-4C7E-40DF-9B39-DAD06A1A0C7D}" type="presOf" srcId="{D78B19F7-8DF7-4154-984D-26284AE5C528}" destId="{7B4FEF7D-115B-477C-AF06-916CA427F3D3}" srcOrd="2" destOrd="0" presId="urn:microsoft.com/office/officeart/2005/8/layout/gear1"/>
    <dgm:cxn modelId="{BF94E713-97F1-4080-99C0-A95ADCD42921}" srcId="{ADA31974-5BA6-4241-9978-07AF72848E71}" destId="{D7DEFF68-6176-44C0-A837-ED240D70C122}" srcOrd="0" destOrd="0" parTransId="{48C97C60-647B-469B-B9E8-191F46E0F788}" sibTransId="{7AA924F2-119C-4922-AB89-71D317159819}"/>
    <dgm:cxn modelId="{20E02300-1E5C-43B0-84A1-AC919751C7C8}" type="presOf" srcId="{EB365E26-5A98-4EE1-BBE2-2D663300B4FD}" destId="{D22A8168-D874-47B5-9685-056967237B33}" srcOrd="2" destOrd="0" presId="urn:microsoft.com/office/officeart/2005/8/layout/gear1"/>
    <dgm:cxn modelId="{26273753-B9A8-4143-BE73-28E95B3B4499}" srcId="{ADA31974-5BA6-4241-9978-07AF72848E71}" destId="{EB365E26-5A98-4EE1-BBE2-2D663300B4FD}" srcOrd="1" destOrd="0" parTransId="{9023CFDA-F60D-4AD6-B389-02E19E46BB11}" sibTransId="{ECD7F9B1-EFEE-4829-AC64-218C866E6786}"/>
    <dgm:cxn modelId="{A31C12FC-86AC-4FFF-BB78-AB1D85BB3B53}" type="presOf" srcId="{EB365E26-5A98-4EE1-BBE2-2D663300B4FD}" destId="{E965BDB1-60AE-4CF6-85A3-6868B3FD61AA}" srcOrd="0" destOrd="0" presId="urn:microsoft.com/office/officeart/2005/8/layout/gear1"/>
    <dgm:cxn modelId="{0E447CF3-6B22-4DC6-81A5-970D9FAE4A37}" srcId="{ADA31974-5BA6-4241-9978-07AF72848E71}" destId="{20ECCA6B-2E7F-4591-B167-6889FD26447C}" srcOrd="3" destOrd="0" parTransId="{A8C97513-FE2F-4D21-82D3-252478C0F88F}" sibTransId="{399FDB65-313A-4184-9CB5-90FE259E06CD}"/>
    <dgm:cxn modelId="{2FC58A2A-FAE4-47DA-9188-A039D20C0FA9}" type="presOf" srcId="{D7DEFF68-6176-44C0-A837-ED240D70C122}" destId="{4815E1BB-C4DC-41F5-8B96-C8037D7B60EB}" srcOrd="2" destOrd="0" presId="urn:microsoft.com/office/officeart/2005/8/layout/gear1"/>
    <dgm:cxn modelId="{38AAB38B-3B05-417B-8C9D-E2ACDAD26163}" type="presOf" srcId="{ECD7F9B1-EFEE-4829-AC64-218C866E6786}" destId="{F03FEFD8-AB3B-445C-A4EC-A58E9F45A4C5}" srcOrd="0" destOrd="0" presId="urn:microsoft.com/office/officeart/2005/8/layout/gear1"/>
    <dgm:cxn modelId="{F3C770A6-E14A-45E3-BDCF-8EAFF208C431}" type="presOf" srcId="{D78B19F7-8DF7-4154-984D-26284AE5C528}" destId="{72E7B483-7F9F-4351-8D97-ED5A846804B1}" srcOrd="0" destOrd="0" presId="urn:microsoft.com/office/officeart/2005/8/layout/gear1"/>
    <dgm:cxn modelId="{124533F4-64C6-4D18-A92C-EE4A03492316}" type="presOf" srcId="{D78B19F7-8DF7-4154-984D-26284AE5C528}" destId="{EC839760-56CC-449E-B19C-D7CD89707F40}" srcOrd="1" destOrd="0" presId="urn:microsoft.com/office/officeart/2005/8/layout/gear1"/>
    <dgm:cxn modelId="{F5AA368C-77E4-4832-B9D1-632EAEC07EC4}" srcId="{ADA31974-5BA6-4241-9978-07AF72848E71}" destId="{42C9AEE1-D6DF-4027-9874-238C5B21EFD7}" srcOrd="5" destOrd="0" parTransId="{7391162B-FF8F-44C1-AD63-E8DFD9574BC1}" sibTransId="{57328709-6515-4313-94A6-D26F9D0CED46}"/>
    <dgm:cxn modelId="{0DD380A1-6A4E-4710-9935-628CA9661D3A}" type="presOf" srcId="{D78B19F7-8DF7-4154-984D-26284AE5C528}" destId="{CFE6D7D8-D916-49FD-8373-FD6B993579B0}" srcOrd="3" destOrd="0" presId="urn:microsoft.com/office/officeart/2005/8/layout/gear1"/>
    <dgm:cxn modelId="{E1E2CEBC-85E9-4C2C-95BF-E02F6E884AB9}" type="presOf" srcId="{D7DEFF68-6176-44C0-A837-ED240D70C122}" destId="{2F6FF4AA-1EC5-490A-9124-B0E7FDA05FA9}" srcOrd="1" destOrd="0" presId="urn:microsoft.com/office/officeart/2005/8/layout/gear1"/>
    <dgm:cxn modelId="{8C1DD37C-DB5B-4AA3-92DA-BB38D408E070}" type="presOf" srcId="{7AA924F2-119C-4922-AB89-71D317159819}" destId="{5FCDAA61-396B-4E74-A0E9-1D2EC8DB3D4C}" srcOrd="0" destOrd="0" presId="urn:microsoft.com/office/officeart/2005/8/layout/gear1"/>
    <dgm:cxn modelId="{A8A0E70E-974C-465F-A33E-B8D6C1634627}" type="presParOf" srcId="{7A418011-2079-4CD0-A5B0-0A36D897493B}" destId="{B85CA9ED-D33D-4F1C-95AD-1028CE86B38A}" srcOrd="0" destOrd="0" presId="urn:microsoft.com/office/officeart/2005/8/layout/gear1"/>
    <dgm:cxn modelId="{564187F2-AB01-4BA3-9DF1-9C21F4C0975B}" type="presParOf" srcId="{7A418011-2079-4CD0-A5B0-0A36D897493B}" destId="{2F6FF4AA-1EC5-490A-9124-B0E7FDA05FA9}" srcOrd="1" destOrd="0" presId="urn:microsoft.com/office/officeart/2005/8/layout/gear1"/>
    <dgm:cxn modelId="{E67C2393-7BB6-45C3-B0E8-61CD679EEAC1}" type="presParOf" srcId="{7A418011-2079-4CD0-A5B0-0A36D897493B}" destId="{4815E1BB-C4DC-41F5-8B96-C8037D7B60EB}" srcOrd="2" destOrd="0" presId="urn:microsoft.com/office/officeart/2005/8/layout/gear1"/>
    <dgm:cxn modelId="{7A05631C-459F-42E0-A027-7588AF92C28C}" type="presParOf" srcId="{7A418011-2079-4CD0-A5B0-0A36D897493B}" destId="{E965BDB1-60AE-4CF6-85A3-6868B3FD61AA}" srcOrd="3" destOrd="0" presId="urn:microsoft.com/office/officeart/2005/8/layout/gear1"/>
    <dgm:cxn modelId="{704054B3-DA8B-414E-8F23-2796B38A1409}" type="presParOf" srcId="{7A418011-2079-4CD0-A5B0-0A36D897493B}" destId="{7F1616DE-0B2E-4ACB-9364-2223D3D974BC}" srcOrd="4" destOrd="0" presId="urn:microsoft.com/office/officeart/2005/8/layout/gear1"/>
    <dgm:cxn modelId="{4C4972C9-A6F1-44CD-B478-B9CBE3E48FD5}" type="presParOf" srcId="{7A418011-2079-4CD0-A5B0-0A36D897493B}" destId="{D22A8168-D874-47B5-9685-056967237B33}" srcOrd="5" destOrd="0" presId="urn:microsoft.com/office/officeart/2005/8/layout/gear1"/>
    <dgm:cxn modelId="{796DF3A4-908C-4A2E-BB74-2D102362910C}" type="presParOf" srcId="{7A418011-2079-4CD0-A5B0-0A36D897493B}" destId="{72E7B483-7F9F-4351-8D97-ED5A846804B1}" srcOrd="6" destOrd="0" presId="urn:microsoft.com/office/officeart/2005/8/layout/gear1"/>
    <dgm:cxn modelId="{EF406816-0E37-49A6-8973-0F1A2F02FB4D}" type="presParOf" srcId="{7A418011-2079-4CD0-A5B0-0A36D897493B}" destId="{EC839760-56CC-449E-B19C-D7CD89707F40}" srcOrd="7" destOrd="0" presId="urn:microsoft.com/office/officeart/2005/8/layout/gear1"/>
    <dgm:cxn modelId="{61001BE8-FD65-4FB2-9E01-813F9A0CBC59}" type="presParOf" srcId="{7A418011-2079-4CD0-A5B0-0A36D897493B}" destId="{7B4FEF7D-115B-477C-AF06-916CA427F3D3}" srcOrd="8" destOrd="0" presId="urn:microsoft.com/office/officeart/2005/8/layout/gear1"/>
    <dgm:cxn modelId="{26DDD25B-2F12-4C17-9AAE-0DE6439235E4}" type="presParOf" srcId="{7A418011-2079-4CD0-A5B0-0A36D897493B}" destId="{CFE6D7D8-D916-49FD-8373-FD6B993579B0}" srcOrd="9" destOrd="0" presId="urn:microsoft.com/office/officeart/2005/8/layout/gear1"/>
    <dgm:cxn modelId="{70A2A43D-1DF0-448B-AED4-51BB46D3D496}" type="presParOf" srcId="{7A418011-2079-4CD0-A5B0-0A36D897493B}" destId="{5FCDAA61-396B-4E74-A0E9-1D2EC8DB3D4C}" srcOrd="10" destOrd="0" presId="urn:microsoft.com/office/officeart/2005/8/layout/gear1"/>
    <dgm:cxn modelId="{70C97774-A87D-43B1-8DED-699604B0F744}" type="presParOf" srcId="{7A418011-2079-4CD0-A5B0-0A36D897493B}" destId="{F03FEFD8-AB3B-445C-A4EC-A58E9F45A4C5}" srcOrd="11" destOrd="0" presId="urn:microsoft.com/office/officeart/2005/8/layout/gear1"/>
    <dgm:cxn modelId="{E99AC750-A8F5-41C2-A5CC-F1078317AA3E}" type="presParOf" srcId="{7A418011-2079-4CD0-A5B0-0A36D897493B}" destId="{D1ABC0E8-3159-4243-9682-041D871E0F44}" srcOrd="12" destOrd="0" presId="urn:microsoft.com/office/officeart/2005/8/layout/gear1"/>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5408E00-0EFF-4846-9311-9F0B8B11AD71}" type="doc">
      <dgm:prSet loTypeId="urn:microsoft.com/office/officeart/2005/8/layout/radial3" loCatId="cycle" qsTypeId="urn:microsoft.com/office/officeart/2005/8/quickstyle/simple1" qsCatId="simple" csTypeId="urn:microsoft.com/office/officeart/2005/8/colors/colorful1#1" csCatId="colorful" phldr="1"/>
      <dgm:spPr/>
      <dgm:t>
        <a:bodyPr/>
        <a:lstStyle/>
        <a:p>
          <a:endParaRPr lang="ru-RU"/>
        </a:p>
      </dgm:t>
    </dgm:pt>
    <dgm:pt modelId="{2C7E4A1D-AAFD-48B1-91D6-7FC723438D02}">
      <dgm:prSet phldrT="[Текст]"/>
      <dgm:spPr/>
      <dgm:t>
        <a:bodyPr/>
        <a:lstStyle/>
        <a:p>
          <a:r>
            <a:rPr lang="ru-RU" dirty="0" smtClean="0">
              <a:latin typeface="Times New Roman" pitchFamily="18" charset="0"/>
              <a:cs typeface="Times New Roman" pitchFamily="18" charset="0"/>
            </a:rPr>
            <a:t>Национальные проекты</a:t>
          </a:r>
          <a:endParaRPr lang="ru-RU" dirty="0">
            <a:latin typeface="Times New Roman" pitchFamily="18" charset="0"/>
            <a:cs typeface="Times New Roman" pitchFamily="18" charset="0"/>
          </a:endParaRPr>
        </a:p>
      </dgm:t>
    </dgm:pt>
    <dgm:pt modelId="{1D14B573-A0A7-433A-BF31-F9A49FEA5C96}" type="parTrans" cxnId="{34EF7262-D401-4697-8B9D-6B7DF06B4300}">
      <dgm:prSet/>
      <dgm:spPr/>
      <dgm:t>
        <a:bodyPr/>
        <a:lstStyle/>
        <a:p>
          <a:endParaRPr lang="ru-RU">
            <a:latin typeface="Times New Roman" pitchFamily="18" charset="0"/>
            <a:cs typeface="Times New Roman" pitchFamily="18" charset="0"/>
          </a:endParaRPr>
        </a:p>
      </dgm:t>
    </dgm:pt>
    <dgm:pt modelId="{1DC25884-8972-4438-80D9-DAF947BC322F}" type="sibTrans" cxnId="{34EF7262-D401-4697-8B9D-6B7DF06B4300}">
      <dgm:prSet/>
      <dgm:spPr/>
      <dgm:t>
        <a:bodyPr/>
        <a:lstStyle/>
        <a:p>
          <a:endParaRPr lang="ru-RU">
            <a:latin typeface="Times New Roman" pitchFamily="18" charset="0"/>
            <a:cs typeface="Times New Roman" pitchFamily="18" charset="0"/>
          </a:endParaRPr>
        </a:p>
      </dgm:t>
    </dgm:pt>
    <dgm:pt modelId="{E6EE5A0E-103D-45FA-8494-DDB4147BFBFA}">
      <dgm:prSet phldrT="[Текст]" custT="1"/>
      <dgm:spPr/>
      <dgm:t>
        <a:bodyPr/>
        <a:lstStyle/>
        <a:p>
          <a:r>
            <a:rPr lang="ru-RU" sz="1100" dirty="0" smtClean="0">
              <a:latin typeface="Times New Roman" pitchFamily="18" charset="0"/>
              <a:cs typeface="Times New Roman" pitchFamily="18" charset="0"/>
            </a:rPr>
            <a:t>2019 г.– 90317,2</a:t>
          </a:r>
        </a:p>
        <a:p>
          <a:r>
            <a:rPr lang="ru-RU" sz="1100" dirty="0" smtClean="0">
              <a:latin typeface="Times New Roman" pitchFamily="18" charset="0"/>
              <a:cs typeface="Times New Roman" pitchFamily="18" charset="0"/>
            </a:rPr>
            <a:t>2020 г. – 334763,7</a:t>
          </a:r>
        </a:p>
        <a:p>
          <a:r>
            <a:rPr lang="ru-RU" sz="1100" dirty="0" smtClean="0">
              <a:latin typeface="Times New Roman" pitchFamily="18" charset="0"/>
              <a:cs typeface="Times New Roman" pitchFamily="18" charset="0"/>
            </a:rPr>
            <a:t>2021г. –376003,6</a:t>
          </a:r>
          <a:endParaRPr lang="ru-RU" sz="1100" dirty="0">
            <a:latin typeface="Times New Roman" pitchFamily="18" charset="0"/>
            <a:cs typeface="Times New Roman" pitchFamily="18" charset="0"/>
          </a:endParaRPr>
        </a:p>
      </dgm:t>
    </dgm:pt>
    <dgm:pt modelId="{34EBD869-2227-4E3D-AAD0-3F7E3D36FAD2}" type="parTrans" cxnId="{DCB6771D-F0B9-453C-9649-785C06D23D8B}">
      <dgm:prSet/>
      <dgm:spPr/>
      <dgm:t>
        <a:bodyPr/>
        <a:lstStyle/>
        <a:p>
          <a:endParaRPr lang="ru-RU">
            <a:latin typeface="Times New Roman" pitchFamily="18" charset="0"/>
            <a:cs typeface="Times New Roman" pitchFamily="18" charset="0"/>
          </a:endParaRPr>
        </a:p>
      </dgm:t>
    </dgm:pt>
    <dgm:pt modelId="{0FE5C5EA-8310-4B8D-B9E7-B8342DC7C08D}" type="sibTrans" cxnId="{DCB6771D-F0B9-453C-9649-785C06D23D8B}">
      <dgm:prSet/>
      <dgm:spPr/>
      <dgm:t>
        <a:bodyPr/>
        <a:lstStyle/>
        <a:p>
          <a:endParaRPr lang="ru-RU">
            <a:latin typeface="Times New Roman" pitchFamily="18" charset="0"/>
            <a:cs typeface="Times New Roman" pitchFamily="18" charset="0"/>
          </a:endParaRPr>
        </a:p>
      </dgm:t>
    </dgm:pt>
    <dgm:pt modelId="{CF0FC6C4-8B3C-4DCB-8AFB-1D0DBE39F3C5}">
      <dgm:prSet phldrT="[Текст]" custT="1"/>
      <dgm:spPr/>
      <dgm:t>
        <a:bodyPr/>
        <a:lstStyle/>
        <a:p>
          <a:endParaRPr lang="ru-RU" sz="1100" dirty="0" smtClean="0">
            <a:latin typeface="Times New Roman" pitchFamily="18" charset="0"/>
            <a:cs typeface="Times New Roman" pitchFamily="18" charset="0"/>
          </a:endParaRPr>
        </a:p>
        <a:p>
          <a:endParaRPr lang="ru-RU" sz="1100" dirty="0" smtClean="0">
            <a:latin typeface="Times New Roman" pitchFamily="18" charset="0"/>
            <a:cs typeface="Times New Roman" pitchFamily="18" charset="0"/>
          </a:endParaRPr>
        </a:p>
        <a:p>
          <a:r>
            <a:rPr lang="ru-RU" sz="1100" dirty="0" smtClean="0">
              <a:latin typeface="Times New Roman" pitchFamily="18" charset="0"/>
              <a:cs typeface="Times New Roman" pitchFamily="18" charset="0"/>
            </a:rPr>
            <a:t>2019 г.– 696452,7</a:t>
          </a:r>
        </a:p>
        <a:p>
          <a:r>
            <a:rPr lang="ru-RU" sz="1100" dirty="0" smtClean="0">
              <a:latin typeface="Times New Roman" pitchFamily="18" charset="0"/>
              <a:cs typeface="Times New Roman" pitchFamily="18" charset="0"/>
            </a:rPr>
            <a:t>2020 г. – 131313,1</a:t>
          </a:r>
        </a:p>
        <a:p>
          <a:r>
            <a:rPr lang="ru-RU" sz="1100" dirty="0" smtClean="0">
              <a:latin typeface="Times New Roman" pitchFamily="18" charset="0"/>
              <a:cs typeface="Times New Roman" pitchFamily="18" charset="0"/>
            </a:rPr>
            <a:t>2021г. –131313,1</a:t>
          </a:r>
          <a:endParaRPr lang="ru-RU" sz="1100" dirty="0">
            <a:latin typeface="Times New Roman" pitchFamily="18" charset="0"/>
            <a:cs typeface="Times New Roman" pitchFamily="18" charset="0"/>
          </a:endParaRPr>
        </a:p>
      </dgm:t>
    </dgm:pt>
    <dgm:pt modelId="{F0E76CC5-8308-4F16-B203-A0F5D1E258C6}" type="parTrans" cxnId="{E91F12A5-FA71-4B08-A773-2FAE1B9946B5}">
      <dgm:prSet/>
      <dgm:spPr/>
      <dgm:t>
        <a:bodyPr/>
        <a:lstStyle/>
        <a:p>
          <a:endParaRPr lang="ru-RU">
            <a:latin typeface="Times New Roman" pitchFamily="18" charset="0"/>
            <a:cs typeface="Times New Roman" pitchFamily="18" charset="0"/>
          </a:endParaRPr>
        </a:p>
      </dgm:t>
    </dgm:pt>
    <dgm:pt modelId="{A1F12D4A-7B09-4EF4-A30E-F943B8357013}" type="sibTrans" cxnId="{E91F12A5-FA71-4B08-A773-2FAE1B9946B5}">
      <dgm:prSet/>
      <dgm:spPr/>
      <dgm:t>
        <a:bodyPr/>
        <a:lstStyle/>
        <a:p>
          <a:endParaRPr lang="ru-RU">
            <a:latin typeface="Times New Roman" pitchFamily="18" charset="0"/>
            <a:cs typeface="Times New Roman" pitchFamily="18" charset="0"/>
          </a:endParaRPr>
        </a:p>
      </dgm:t>
    </dgm:pt>
    <dgm:pt modelId="{78057D90-4C40-455C-AAA7-C0535FD238D1}">
      <dgm:prSet phldrT="[Текст]" custT="1"/>
      <dgm:spPr/>
      <dgm:t>
        <a:bodyPr/>
        <a:lstStyle/>
        <a:p>
          <a:r>
            <a:rPr lang="ru-RU" sz="1100" dirty="0" smtClean="0">
              <a:latin typeface="Times New Roman" pitchFamily="18" charset="0"/>
              <a:cs typeface="Times New Roman" pitchFamily="18" charset="0"/>
            </a:rPr>
            <a:t>2019 г.–0,0</a:t>
          </a:r>
        </a:p>
        <a:p>
          <a:r>
            <a:rPr lang="ru-RU" sz="1100" dirty="0" smtClean="0">
              <a:latin typeface="Times New Roman" pitchFamily="18" charset="0"/>
              <a:cs typeface="Times New Roman" pitchFamily="18" charset="0"/>
            </a:rPr>
            <a:t>2020 г. – 1600,0</a:t>
          </a:r>
        </a:p>
        <a:p>
          <a:r>
            <a:rPr lang="ru-RU" sz="1100" dirty="0" smtClean="0">
              <a:latin typeface="Times New Roman" pitchFamily="18" charset="0"/>
              <a:cs typeface="Times New Roman" pitchFamily="18" charset="0"/>
            </a:rPr>
            <a:t>2021г. – 1600,0</a:t>
          </a:r>
          <a:endParaRPr lang="ru-RU" sz="1100" dirty="0">
            <a:latin typeface="Times New Roman" pitchFamily="18" charset="0"/>
            <a:cs typeface="Times New Roman" pitchFamily="18" charset="0"/>
          </a:endParaRPr>
        </a:p>
      </dgm:t>
    </dgm:pt>
    <dgm:pt modelId="{798D5069-8192-4927-BDEF-60C8DB9B9409}" type="parTrans" cxnId="{AD5E54C5-FBEF-45EA-BB30-9AF853FEE2E3}">
      <dgm:prSet/>
      <dgm:spPr/>
      <dgm:t>
        <a:bodyPr/>
        <a:lstStyle/>
        <a:p>
          <a:endParaRPr lang="ru-RU">
            <a:latin typeface="Times New Roman" pitchFamily="18" charset="0"/>
            <a:cs typeface="Times New Roman" pitchFamily="18" charset="0"/>
          </a:endParaRPr>
        </a:p>
      </dgm:t>
    </dgm:pt>
    <dgm:pt modelId="{3ECE7240-C4D4-42B9-AB0A-D2EED84DBAFE}" type="sibTrans" cxnId="{AD5E54C5-FBEF-45EA-BB30-9AF853FEE2E3}">
      <dgm:prSet/>
      <dgm:spPr/>
      <dgm:t>
        <a:bodyPr/>
        <a:lstStyle/>
        <a:p>
          <a:endParaRPr lang="ru-RU">
            <a:latin typeface="Times New Roman" pitchFamily="18" charset="0"/>
            <a:cs typeface="Times New Roman" pitchFamily="18" charset="0"/>
          </a:endParaRPr>
        </a:p>
      </dgm:t>
    </dgm:pt>
    <dgm:pt modelId="{0E2F1754-A35E-45EC-B7AC-A32BCAB9D7BB}">
      <dgm:prSet custT="1"/>
      <dgm:spPr/>
      <dgm:t>
        <a:bodyPr/>
        <a:lstStyle/>
        <a:p>
          <a:pPr algn="l"/>
          <a:endParaRPr lang="ru-RU" sz="1100" dirty="0" smtClean="0">
            <a:latin typeface="Times New Roman" pitchFamily="18" charset="0"/>
            <a:cs typeface="Times New Roman" pitchFamily="18" charset="0"/>
          </a:endParaRPr>
        </a:p>
        <a:p>
          <a:pPr algn="l"/>
          <a:r>
            <a:rPr lang="ru-RU" sz="1100" dirty="0" smtClean="0">
              <a:latin typeface="Times New Roman" pitchFamily="18" charset="0"/>
              <a:cs typeface="Times New Roman" pitchFamily="18" charset="0"/>
            </a:rPr>
            <a:t>2019 г.– 75327,3</a:t>
          </a:r>
        </a:p>
        <a:p>
          <a:pPr algn="l"/>
          <a:r>
            <a:rPr lang="ru-RU" sz="1100" dirty="0" smtClean="0">
              <a:latin typeface="Times New Roman" pitchFamily="18" charset="0"/>
              <a:cs typeface="Times New Roman" pitchFamily="18" charset="0"/>
            </a:rPr>
            <a:t>2020 г. – 1936,5</a:t>
          </a:r>
        </a:p>
        <a:p>
          <a:pPr algn="l"/>
          <a:r>
            <a:rPr lang="ru-RU" sz="1100" dirty="0" smtClean="0">
              <a:latin typeface="Times New Roman" pitchFamily="18" charset="0"/>
              <a:cs typeface="Times New Roman" pitchFamily="18" charset="0"/>
            </a:rPr>
            <a:t>2021г. – 1855,7</a:t>
          </a:r>
          <a:endParaRPr lang="ru-RU" sz="1100" dirty="0">
            <a:latin typeface="Times New Roman" pitchFamily="18" charset="0"/>
            <a:cs typeface="Times New Roman" pitchFamily="18" charset="0"/>
          </a:endParaRPr>
        </a:p>
      </dgm:t>
    </dgm:pt>
    <dgm:pt modelId="{1E2F735C-2FDD-443E-AA4A-E77163B315BE}" type="parTrans" cxnId="{5713B282-3443-4A37-9922-3809CF5169B3}">
      <dgm:prSet/>
      <dgm:spPr/>
      <dgm:t>
        <a:bodyPr/>
        <a:lstStyle/>
        <a:p>
          <a:endParaRPr lang="ru-RU">
            <a:latin typeface="Times New Roman" pitchFamily="18" charset="0"/>
            <a:cs typeface="Times New Roman" pitchFamily="18" charset="0"/>
          </a:endParaRPr>
        </a:p>
      </dgm:t>
    </dgm:pt>
    <dgm:pt modelId="{00F50D90-538C-4CC1-9061-F5999D3BC6F4}" type="sibTrans" cxnId="{5713B282-3443-4A37-9922-3809CF5169B3}">
      <dgm:prSet/>
      <dgm:spPr/>
      <dgm:t>
        <a:bodyPr/>
        <a:lstStyle/>
        <a:p>
          <a:endParaRPr lang="ru-RU">
            <a:latin typeface="Times New Roman" pitchFamily="18" charset="0"/>
            <a:cs typeface="Times New Roman" pitchFamily="18" charset="0"/>
          </a:endParaRPr>
        </a:p>
      </dgm:t>
    </dgm:pt>
    <dgm:pt modelId="{2D673004-D9C8-4EBB-8770-5458E99E4500}">
      <dgm:prSet custT="1"/>
      <dgm:spPr/>
      <dgm:t>
        <a:bodyPr/>
        <a:lstStyle/>
        <a:p>
          <a:r>
            <a:rPr lang="ru-RU" sz="1050" dirty="0" smtClean="0">
              <a:latin typeface="Times New Roman" pitchFamily="18" charset="0"/>
              <a:cs typeface="Times New Roman" pitchFamily="18" charset="0"/>
            </a:rPr>
            <a:t>2019 г.– 80475,2</a:t>
          </a:r>
        </a:p>
        <a:p>
          <a:r>
            <a:rPr lang="ru-RU" sz="1050" dirty="0" smtClean="0">
              <a:latin typeface="Times New Roman" pitchFamily="18" charset="0"/>
              <a:cs typeface="Times New Roman" pitchFamily="18" charset="0"/>
            </a:rPr>
            <a:t>2020 г. – 30362,7</a:t>
          </a:r>
        </a:p>
        <a:p>
          <a:r>
            <a:rPr lang="ru-RU" sz="1050" dirty="0" smtClean="0">
              <a:latin typeface="Times New Roman" pitchFamily="18" charset="0"/>
              <a:cs typeface="Times New Roman" pitchFamily="18" charset="0"/>
            </a:rPr>
            <a:t>2021г. – 36029,3</a:t>
          </a:r>
          <a:endParaRPr lang="ru-RU" sz="1050" dirty="0">
            <a:latin typeface="Times New Roman" pitchFamily="18" charset="0"/>
            <a:cs typeface="Times New Roman" pitchFamily="18" charset="0"/>
          </a:endParaRPr>
        </a:p>
      </dgm:t>
    </dgm:pt>
    <dgm:pt modelId="{E4650738-8ED6-4192-8DFB-2084E05DB810}" type="parTrans" cxnId="{FB5EC4A8-6C60-4D52-8158-14A39751AEDD}">
      <dgm:prSet/>
      <dgm:spPr/>
      <dgm:t>
        <a:bodyPr/>
        <a:lstStyle/>
        <a:p>
          <a:endParaRPr lang="ru-RU">
            <a:latin typeface="Times New Roman" pitchFamily="18" charset="0"/>
            <a:cs typeface="Times New Roman" pitchFamily="18" charset="0"/>
          </a:endParaRPr>
        </a:p>
      </dgm:t>
    </dgm:pt>
    <dgm:pt modelId="{959E7550-FCF1-4EA6-A793-A3FB1EFD72AF}" type="sibTrans" cxnId="{FB5EC4A8-6C60-4D52-8158-14A39751AEDD}">
      <dgm:prSet/>
      <dgm:spPr/>
      <dgm:t>
        <a:bodyPr/>
        <a:lstStyle/>
        <a:p>
          <a:endParaRPr lang="ru-RU">
            <a:latin typeface="Times New Roman" pitchFamily="18" charset="0"/>
            <a:cs typeface="Times New Roman" pitchFamily="18" charset="0"/>
          </a:endParaRPr>
        </a:p>
      </dgm:t>
    </dgm:pt>
    <dgm:pt modelId="{BDE5215D-5A07-4C00-9563-CE6ADED78CEB}">
      <dgm:prSet custT="1"/>
      <dgm:spPr/>
      <dgm:t>
        <a:bodyPr/>
        <a:lstStyle/>
        <a:p>
          <a:r>
            <a:rPr lang="ru-RU" sz="1100" dirty="0" smtClean="0">
              <a:latin typeface="Times New Roman" pitchFamily="18" charset="0"/>
              <a:cs typeface="Times New Roman" pitchFamily="18" charset="0"/>
            </a:rPr>
            <a:t>2019 г.– 3828,0</a:t>
          </a:r>
        </a:p>
        <a:p>
          <a:r>
            <a:rPr lang="ru-RU" sz="1100" dirty="0" smtClean="0">
              <a:latin typeface="Times New Roman" pitchFamily="18" charset="0"/>
              <a:cs typeface="Times New Roman" pitchFamily="18" charset="0"/>
            </a:rPr>
            <a:t>2020 г. – 2828,0</a:t>
          </a:r>
        </a:p>
        <a:p>
          <a:r>
            <a:rPr lang="ru-RU" sz="1100" dirty="0" smtClean="0">
              <a:latin typeface="Times New Roman" pitchFamily="18" charset="0"/>
              <a:cs typeface="Times New Roman" pitchFamily="18" charset="0"/>
            </a:rPr>
            <a:t>2021г. – 2525,0</a:t>
          </a:r>
          <a:endParaRPr lang="ru-RU" sz="1100" dirty="0">
            <a:latin typeface="Times New Roman" pitchFamily="18" charset="0"/>
            <a:cs typeface="Times New Roman" pitchFamily="18" charset="0"/>
          </a:endParaRPr>
        </a:p>
      </dgm:t>
    </dgm:pt>
    <dgm:pt modelId="{23E28A98-29BF-46FB-9143-CF44CEF04B00}" type="parTrans" cxnId="{5CB17B6E-A3A5-400C-AE20-CD69FBF59BE4}">
      <dgm:prSet/>
      <dgm:spPr/>
      <dgm:t>
        <a:bodyPr/>
        <a:lstStyle/>
        <a:p>
          <a:endParaRPr lang="ru-RU">
            <a:latin typeface="Times New Roman" pitchFamily="18" charset="0"/>
            <a:cs typeface="Times New Roman" pitchFamily="18" charset="0"/>
          </a:endParaRPr>
        </a:p>
      </dgm:t>
    </dgm:pt>
    <dgm:pt modelId="{F0C55616-6A53-4B04-B709-08CBFDDA8EF2}" type="sibTrans" cxnId="{5CB17B6E-A3A5-400C-AE20-CD69FBF59BE4}">
      <dgm:prSet/>
      <dgm:spPr/>
      <dgm:t>
        <a:bodyPr/>
        <a:lstStyle/>
        <a:p>
          <a:endParaRPr lang="ru-RU">
            <a:latin typeface="Times New Roman" pitchFamily="18" charset="0"/>
            <a:cs typeface="Times New Roman" pitchFamily="18" charset="0"/>
          </a:endParaRPr>
        </a:p>
      </dgm:t>
    </dgm:pt>
    <dgm:pt modelId="{3E5980F8-A6F4-4FDB-A642-98B716CD2D91}">
      <dgm:prSet custT="1"/>
      <dgm:spPr/>
      <dgm:t>
        <a:bodyPr/>
        <a:lstStyle/>
        <a:p>
          <a:r>
            <a:rPr lang="ru-RU" sz="1050" dirty="0" smtClean="0">
              <a:latin typeface="Times New Roman" pitchFamily="18" charset="0"/>
              <a:cs typeface="Times New Roman" pitchFamily="18" charset="0"/>
            </a:rPr>
            <a:t>2019 г.– 65903,3</a:t>
          </a:r>
        </a:p>
        <a:p>
          <a:r>
            <a:rPr lang="ru-RU" sz="1050" dirty="0" smtClean="0">
              <a:latin typeface="Times New Roman" pitchFamily="18" charset="0"/>
              <a:cs typeface="Times New Roman" pitchFamily="18" charset="0"/>
            </a:rPr>
            <a:t>2020 г. – 2589,1</a:t>
          </a:r>
        </a:p>
        <a:p>
          <a:r>
            <a:rPr lang="ru-RU" sz="1050" dirty="0" smtClean="0">
              <a:latin typeface="Times New Roman" pitchFamily="18" charset="0"/>
              <a:cs typeface="Times New Roman" pitchFamily="18" charset="0"/>
            </a:rPr>
            <a:t>2021г. – 608,1</a:t>
          </a:r>
          <a:endParaRPr lang="ru-RU" sz="1050" dirty="0">
            <a:latin typeface="Times New Roman" pitchFamily="18" charset="0"/>
            <a:cs typeface="Times New Roman" pitchFamily="18" charset="0"/>
          </a:endParaRPr>
        </a:p>
      </dgm:t>
    </dgm:pt>
    <dgm:pt modelId="{AB9CFC5B-1D59-4E52-A9B7-BC991DDDE126}" type="parTrans" cxnId="{6F9788ED-7F95-4DC4-BFC3-23ED85D7BDDB}">
      <dgm:prSet/>
      <dgm:spPr/>
      <dgm:t>
        <a:bodyPr/>
        <a:lstStyle/>
        <a:p>
          <a:endParaRPr lang="ru-RU">
            <a:latin typeface="Times New Roman" pitchFamily="18" charset="0"/>
            <a:cs typeface="Times New Roman" pitchFamily="18" charset="0"/>
          </a:endParaRPr>
        </a:p>
      </dgm:t>
    </dgm:pt>
    <dgm:pt modelId="{244279B8-7DCD-422A-B714-9C400709E715}" type="sibTrans" cxnId="{6F9788ED-7F95-4DC4-BFC3-23ED85D7BDDB}">
      <dgm:prSet/>
      <dgm:spPr/>
      <dgm:t>
        <a:bodyPr/>
        <a:lstStyle/>
        <a:p>
          <a:endParaRPr lang="ru-RU">
            <a:latin typeface="Times New Roman" pitchFamily="18" charset="0"/>
            <a:cs typeface="Times New Roman" pitchFamily="18" charset="0"/>
          </a:endParaRPr>
        </a:p>
      </dgm:t>
    </dgm:pt>
    <dgm:pt modelId="{23D0FBD2-EDCF-4F71-83A1-BCF8DF042634}">
      <dgm:prSet custT="1"/>
      <dgm:spPr/>
      <dgm:t>
        <a:bodyPr/>
        <a:lstStyle/>
        <a:p>
          <a:r>
            <a:rPr lang="ru-RU" sz="1050" dirty="0" smtClean="0">
              <a:latin typeface="Times New Roman" pitchFamily="18" charset="0"/>
              <a:cs typeface="Times New Roman" pitchFamily="18" charset="0"/>
            </a:rPr>
            <a:t>2019 г.– 1318305,5</a:t>
          </a:r>
        </a:p>
        <a:p>
          <a:r>
            <a:rPr lang="ru-RU" sz="1050" dirty="0" smtClean="0">
              <a:latin typeface="Times New Roman" pitchFamily="18" charset="0"/>
              <a:cs typeface="Times New Roman" pitchFamily="18" charset="0"/>
            </a:rPr>
            <a:t>2020 г. – 350153,3</a:t>
          </a:r>
        </a:p>
        <a:p>
          <a:r>
            <a:rPr lang="ru-RU" sz="1050" dirty="0" smtClean="0">
              <a:latin typeface="Times New Roman" pitchFamily="18" charset="0"/>
              <a:cs typeface="Times New Roman" pitchFamily="18" charset="0"/>
            </a:rPr>
            <a:t>2021г. – 494820,6</a:t>
          </a:r>
          <a:endParaRPr lang="ru-RU" sz="1050" dirty="0">
            <a:latin typeface="Times New Roman" pitchFamily="18" charset="0"/>
            <a:cs typeface="Times New Roman" pitchFamily="18" charset="0"/>
          </a:endParaRPr>
        </a:p>
      </dgm:t>
    </dgm:pt>
    <dgm:pt modelId="{F28F19FB-5290-48F9-AB34-15E5302B75DB}" type="parTrans" cxnId="{39E633FE-DBEA-448C-976B-A8F910BAB55E}">
      <dgm:prSet/>
      <dgm:spPr/>
      <dgm:t>
        <a:bodyPr/>
        <a:lstStyle/>
        <a:p>
          <a:endParaRPr lang="ru-RU">
            <a:latin typeface="Times New Roman" pitchFamily="18" charset="0"/>
            <a:cs typeface="Times New Roman" pitchFamily="18" charset="0"/>
          </a:endParaRPr>
        </a:p>
      </dgm:t>
    </dgm:pt>
    <dgm:pt modelId="{09E6E95D-DD23-4D59-A2A9-6D72E3D95CED}" type="sibTrans" cxnId="{39E633FE-DBEA-448C-976B-A8F910BAB55E}">
      <dgm:prSet/>
      <dgm:spPr/>
      <dgm:t>
        <a:bodyPr/>
        <a:lstStyle/>
        <a:p>
          <a:endParaRPr lang="ru-RU">
            <a:latin typeface="Times New Roman" pitchFamily="18" charset="0"/>
            <a:cs typeface="Times New Roman" pitchFamily="18" charset="0"/>
          </a:endParaRPr>
        </a:p>
      </dgm:t>
    </dgm:pt>
    <dgm:pt modelId="{02A19A4D-9C60-4D99-9A63-E728A8B3A604}">
      <dgm:prSet custT="1"/>
      <dgm:spPr/>
      <dgm:t>
        <a:bodyPr/>
        <a:lstStyle/>
        <a:p>
          <a:r>
            <a:rPr lang="ru-RU" sz="1050" dirty="0" smtClean="0">
              <a:solidFill>
                <a:schemeClr val="tx1"/>
              </a:solidFill>
              <a:latin typeface="Times New Roman" pitchFamily="18" charset="0"/>
              <a:cs typeface="Times New Roman" pitchFamily="18" charset="0"/>
            </a:rPr>
            <a:t>2019 г.– </a:t>
          </a:r>
          <a:r>
            <a:rPr lang="ru-RU" sz="1050" u="none" strike="noStrike" dirty="0" smtClean="0">
              <a:solidFill>
                <a:schemeClr val="tx1"/>
              </a:solidFill>
              <a:latin typeface="Times New Roman" pitchFamily="18" charset="0"/>
              <a:cs typeface="Times New Roman" pitchFamily="18" charset="0"/>
            </a:rPr>
            <a:t>459995,5</a:t>
          </a:r>
          <a:endParaRPr lang="ru-RU" sz="1050" dirty="0" smtClean="0">
            <a:solidFill>
              <a:schemeClr val="tx1"/>
            </a:solidFill>
            <a:latin typeface="Times New Roman" pitchFamily="18" charset="0"/>
            <a:cs typeface="Times New Roman" pitchFamily="18" charset="0"/>
          </a:endParaRPr>
        </a:p>
        <a:p>
          <a:r>
            <a:rPr lang="ru-RU" sz="1050" dirty="0" smtClean="0">
              <a:solidFill>
                <a:schemeClr val="tx1"/>
              </a:solidFill>
              <a:latin typeface="Times New Roman" pitchFamily="18" charset="0"/>
              <a:cs typeface="Times New Roman" pitchFamily="18" charset="0"/>
            </a:rPr>
            <a:t>2020 г. –  </a:t>
          </a:r>
          <a:r>
            <a:rPr lang="ru-RU" sz="1050" u="none" strike="noStrike" dirty="0" smtClean="0">
              <a:solidFill>
                <a:schemeClr val="tx1"/>
              </a:solidFill>
              <a:latin typeface="Times New Roman" pitchFamily="18" charset="0"/>
              <a:cs typeface="Times New Roman" pitchFamily="18" charset="0"/>
            </a:rPr>
            <a:t>711214,6</a:t>
          </a:r>
          <a:endParaRPr lang="ru-RU" sz="1050" dirty="0" smtClean="0">
            <a:solidFill>
              <a:schemeClr val="tx1"/>
            </a:solidFill>
            <a:latin typeface="Times New Roman" pitchFamily="18" charset="0"/>
            <a:cs typeface="Times New Roman" pitchFamily="18" charset="0"/>
          </a:endParaRPr>
        </a:p>
        <a:p>
          <a:r>
            <a:rPr lang="ru-RU" sz="1050" dirty="0" smtClean="0">
              <a:solidFill>
                <a:schemeClr val="tx1"/>
              </a:solidFill>
              <a:latin typeface="Times New Roman" pitchFamily="18" charset="0"/>
              <a:cs typeface="Times New Roman" pitchFamily="18" charset="0"/>
            </a:rPr>
            <a:t>2021г. –  </a:t>
          </a:r>
          <a:r>
            <a:rPr lang="ru-RU" sz="1050" u="none" strike="noStrike" dirty="0" smtClean="0">
              <a:solidFill>
                <a:schemeClr val="tx1"/>
              </a:solidFill>
              <a:latin typeface="Times New Roman" pitchFamily="18" charset="0"/>
              <a:cs typeface="Times New Roman" pitchFamily="18" charset="0"/>
            </a:rPr>
            <a:t>416715,3</a:t>
          </a:r>
          <a:endParaRPr lang="ru-RU" sz="1050" dirty="0">
            <a:solidFill>
              <a:schemeClr val="tx1"/>
            </a:solidFill>
            <a:latin typeface="Times New Roman" pitchFamily="18" charset="0"/>
            <a:cs typeface="Times New Roman" pitchFamily="18" charset="0"/>
          </a:endParaRPr>
        </a:p>
      </dgm:t>
    </dgm:pt>
    <dgm:pt modelId="{0134ECFE-B374-4B19-867A-F7C75D0F6690}" type="parTrans" cxnId="{D7FF22DD-2B7C-47CC-AD2D-31D39F02C9EA}">
      <dgm:prSet/>
      <dgm:spPr/>
      <dgm:t>
        <a:bodyPr/>
        <a:lstStyle/>
        <a:p>
          <a:endParaRPr lang="ru-RU">
            <a:latin typeface="Times New Roman" pitchFamily="18" charset="0"/>
            <a:cs typeface="Times New Roman" pitchFamily="18" charset="0"/>
          </a:endParaRPr>
        </a:p>
      </dgm:t>
    </dgm:pt>
    <dgm:pt modelId="{412D48D3-4D75-4C1F-AAAC-F219DD83CDCD}" type="sibTrans" cxnId="{D7FF22DD-2B7C-47CC-AD2D-31D39F02C9EA}">
      <dgm:prSet/>
      <dgm:spPr/>
      <dgm:t>
        <a:bodyPr/>
        <a:lstStyle/>
        <a:p>
          <a:endParaRPr lang="ru-RU">
            <a:latin typeface="Times New Roman" pitchFamily="18" charset="0"/>
            <a:cs typeface="Times New Roman" pitchFamily="18" charset="0"/>
          </a:endParaRPr>
        </a:p>
      </dgm:t>
    </dgm:pt>
    <dgm:pt modelId="{8832ECBF-96C5-4F42-8B8F-CEFDF52147D1}">
      <dgm:prSet custT="1"/>
      <dgm:spPr/>
      <dgm:t>
        <a:bodyPr/>
        <a:lstStyle/>
        <a:p>
          <a:r>
            <a:rPr lang="ru-RU" sz="1050" dirty="0" smtClean="0">
              <a:latin typeface="Times New Roman" pitchFamily="18" charset="0"/>
              <a:cs typeface="Times New Roman" pitchFamily="18" charset="0"/>
            </a:rPr>
            <a:t>2019 г.– 611583,0</a:t>
          </a:r>
        </a:p>
        <a:p>
          <a:r>
            <a:rPr lang="ru-RU" sz="1050" dirty="0" smtClean="0">
              <a:latin typeface="Times New Roman" pitchFamily="18" charset="0"/>
              <a:cs typeface="Times New Roman" pitchFamily="18" charset="0"/>
            </a:rPr>
            <a:t>2020 г. – 238144,2</a:t>
          </a:r>
        </a:p>
        <a:p>
          <a:r>
            <a:rPr lang="ru-RU" sz="1050" dirty="0" smtClean="0">
              <a:latin typeface="Times New Roman" pitchFamily="18" charset="0"/>
              <a:cs typeface="Times New Roman" pitchFamily="18" charset="0"/>
            </a:rPr>
            <a:t>2021г. –17851,0</a:t>
          </a:r>
          <a:endParaRPr lang="ru-RU" sz="1050" dirty="0">
            <a:latin typeface="Times New Roman" pitchFamily="18" charset="0"/>
            <a:cs typeface="Times New Roman" pitchFamily="18" charset="0"/>
          </a:endParaRPr>
        </a:p>
      </dgm:t>
    </dgm:pt>
    <dgm:pt modelId="{BCF6EC77-6E49-4E06-9B2F-74C612B15F20}" type="parTrans" cxnId="{76549487-982F-4CF3-BFED-0A69FCE9A2AB}">
      <dgm:prSet/>
      <dgm:spPr/>
      <dgm:t>
        <a:bodyPr/>
        <a:lstStyle/>
        <a:p>
          <a:endParaRPr lang="ru-RU">
            <a:latin typeface="Times New Roman" pitchFamily="18" charset="0"/>
            <a:cs typeface="Times New Roman" pitchFamily="18" charset="0"/>
          </a:endParaRPr>
        </a:p>
      </dgm:t>
    </dgm:pt>
    <dgm:pt modelId="{B00135D7-78E9-49DC-B9D3-35F2228F3B1B}" type="sibTrans" cxnId="{76549487-982F-4CF3-BFED-0A69FCE9A2AB}">
      <dgm:prSet/>
      <dgm:spPr/>
      <dgm:t>
        <a:bodyPr/>
        <a:lstStyle/>
        <a:p>
          <a:endParaRPr lang="ru-RU">
            <a:latin typeface="Times New Roman" pitchFamily="18" charset="0"/>
            <a:cs typeface="Times New Roman" pitchFamily="18" charset="0"/>
          </a:endParaRPr>
        </a:p>
      </dgm:t>
    </dgm:pt>
    <dgm:pt modelId="{7E415F0C-38AD-431C-BF3A-AA2309B6784D}" type="pres">
      <dgm:prSet presAssocID="{25408E00-0EFF-4846-9311-9F0B8B11AD71}" presName="composite" presStyleCnt="0">
        <dgm:presLayoutVars>
          <dgm:chMax val="1"/>
          <dgm:dir/>
          <dgm:resizeHandles val="exact"/>
        </dgm:presLayoutVars>
      </dgm:prSet>
      <dgm:spPr/>
      <dgm:t>
        <a:bodyPr/>
        <a:lstStyle/>
        <a:p>
          <a:endParaRPr lang="ru-RU"/>
        </a:p>
      </dgm:t>
    </dgm:pt>
    <dgm:pt modelId="{72BEC271-8ABD-43A0-86F3-1CEF474FB3F4}" type="pres">
      <dgm:prSet presAssocID="{25408E00-0EFF-4846-9311-9F0B8B11AD71}" presName="radial" presStyleCnt="0">
        <dgm:presLayoutVars>
          <dgm:animLvl val="ctr"/>
        </dgm:presLayoutVars>
      </dgm:prSet>
      <dgm:spPr/>
    </dgm:pt>
    <dgm:pt modelId="{AA4914A5-0766-403E-AC29-866FB674E456}" type="pres">
      <dgm:prSet presAssocID="{2C7E4A1D-AAFD-48B1-91D6-7FC723438D02}" presName="centerShape" presStyleLbl="vennNode1" presStyleIdx="0" presStyleCnt="11"/>
      <dgm:spPr/>
      <dgm:t>
        <a:bodyPr/>
        <a:lstStyle/>
        <a:p>
          <a:endParaRPr lang="ru-RU"/>
        </a:p>
      </dgm:t>
    </dgm:pt>
    <dgm:pt modelId="{467A15B7-9610-4578-8C1D-71D298799FD1}" type="pres">
      <dgm:prSet presAssocID="{23D0FBD2-EDCF-4F71-83A1-BCF8DF042634}" presName="node" presStyleLbl="vennNode1" presStyleIdx="1" presStyleCnt="11">
        <dgm:presLayoutVars>
          <dgm:bulletEnabled val="1"/>
        </dgm:presLayoutVars>
      </dgm:prSet>
      <dgm:spPr/>
      <dgm:t>
        <a:bodyPr/>
        <a:lstStyle/>
        <a:p>
          <a:endParaRPr lang="ru-RU"/>
        </a:p>
      </dgm:t>
    </dgm:pt>
    <dgm:pt modelId="{13E99280-234A-42F0-BB3D-ABD2CA5D74AC}" type="pres">
      <dgm:prSet presAssocID="{02A19A4D-9C60-4D99-9A63-E728A8B3A604}" presName="node" presStyleLbl="vennNode1" presStyleIdx="2" presStyleCnt="11" custRadScaleRad="100500" custRadScaleInc="8941">
        <dgm:presLayoutVars>
          <dgm:bulletEnabled val="1"/>
        </dgm:presLayoutVars>
      </dgm:prSet>
      <dgm:spPr/>
      <dgm:t>
        <a:bodyPr/>
        <a:lstStyle/>
        <a:p>
          <a:endParaRPr lang="ru-RU"/>
        </a:p>
      </dgm:t>
    </dgm:pt>
    <dgm:pt modelId="{A89CAC52-F32E-4BE9-9E1A-D3007021620F}" type="pres">
      <dgm:prSet presAssocID="{8832ECBF-96C5-4F42-8B8F-CEFDF52147D1}" presName="node" presStyleLbl="vennNode1" presStyleIdx="3" presStyleCnt="11" custRadScaleRad="99490" custRadScaleInc="7964">
        <dgm:presLayoutVars>
          <dgm:bulletEnabled val="1"/>
        </dgm:presLayoutVars>
      </dgm:prSet>
      <dgm:spPr/>
      <dgm:t>
        <a:bodyPr/>
        <a:lstStyle/>
        <a:p>
          <a:endParaRPr lang="ru-RU"/>
        </a:p>
      </dgm:t>
    </dgm:pt>
    <dgm:pt modelId="{20F59B26-70B6-4DED-84B6-E8381289CA12}" type="pres">
      <dgm:prSet presAssocID="{3E5980F8-A6F4-4FDB-A642-98B716CD2D91}" presName="node" presStyleLbl="vennNode1" presStyleIdx="4" presStyleCnt="11">
        <dgm:presLayoutVars>
          <dgm:bulletEnabled val="1"/>
        </dgm:presLayoutVars>
      </dgm:prSet>
      <dgm:spPr/>
      <dgm:t>
        <a:bodyPr/>
        <a:lstStyle/>
        <a:p>
          <a:endParaRPr lang="ru-RU"/>
        </a:p>
      </dgm:t>
    </dgm:pt>
    <dgm:pt modelId="{6E7F95AE-E6AA-4717-A016-51AAEF272D95}" type="pres">
      <dgm:prSet presAssocID="{E6EE5A0E-103D-45FA-8494-DDB4147BFBFA}" presName="node" presStyleLbl="vennNode1" presStyleIdx="5" presStyleCnt="11">
        <dgm:presLayoutVars>
          <dgm:bulletEnabled val="1"/>
        </dgm:presLayoutVars>
      </dgm:prSet>
      <dgm:spPr/>
      <dgm:t>
        <a:bodyPr/>
        <a:lstStyle/>
        <a:p>
          <a:endParaRPr lang="ru-RU"/>
        </a:p>
      </dgm:t>
    </dgm:pt>
    <dgm:pt modelId="{C5353258-D8B3-455F-A322-FA9D439DA26F}" type="pres">
      <dgm:prSet presAssocID="{CF0FC6C4-8B3C-4DCB-8AFB-1D0DBE39F3C5}" presName="node" presStyleLbl="vennNode1" presStyleIdx="6" presStyleCnt="11">
        <dgm:presLayoutVars>
          <dgm:bulletEnabled val="1"/>
        </dgm:presLayoutVars>
      </dgm:prSet>
      <dgm:spPr/>
      <dgm:t>
        <a:bodyPr/>
        <a:lstStyle/>
        <a:p>
          <a:endParaRPr lang="ru-RU"/>
        </a:p>
      </dgm:t>
    </dgm:pt>
    <dgm:pt modelId="{29A4018D-2DF0-485F-B573-B8021090D70E}" type="pres">
      <dgm:prSet presAssocID="{78057D90-4C40-455C-AAA7-C0535FD238D1}" presName="node" presStyleLbl="vennNode1" presStyleIdx="7" presStyleCnt="11">
        <dgm:presLayoutVars>
          <dgm:bulletEnabled val="1"/>
        </dgm:presLayoutVars>
      </dgm:prSet>
      <dgm:spPr/>
      <dgm:t>
        <a:bodyPr/>
        <a:lstStyle/>
        <a:p>
          <a:endParaRPr lang="ru-RU"/>
        </a:p>
      </dgm:t>
    </dgm:pt>
    <dgm:pt modelId="{78D3EAB1-3163-4112-92CC-9B4EF448C100}" type="pres">
      <dgm:prSet presAssocID="{BDE5215D-5A07-4C00-9563-CE6ADED78CEB}" presName="node" presStyleLbl="vennNode1" presStyleIdx="8" presStyleCnt="11" custScaleX="106019">
        <dgm:presLayoutVars>
          <dgm:bulletEnabled val="1"/>
        </dgm:presLayoutVars>
      </dgm:prSet>
      <dgm:spPr/>
      <dgm:t>
        <a:bodyPr/>
        <a:lstStyle/>
        <a:p>
          <a:endParaRPr lang="ru-RU"/>
        </a:p>
      </dgm:t>
    </dgm:pt>
    <dgm:pt modelId="{2E8E63AF-15B3-4955-9CD0-9520F5443C0F}" type="pres">
      <dgm:prSet presAssocID="{0E2F1754-A35E-45EC-B7AC-A32BCAB9D7BB}" presName="node" presStyleLbl="vennNode1" presStyleIdx="9" presStyleCnt="11">
        <dgm:presLayoutVars>
          <dgm:bulletEnabled val="1"/>
        </dgm:presLayoutVars>
      </dgm:prSet>
      <dgm:spPr/>
      <dgm:t>
        <a:bodyPr/>
        <a:lstStyle/>
        <a:p>
          <a:endParaRPr lang="ru-RU"/>
        </a:p>
      </dgm:t>
    </dgm:pt>
    <dgm:pt modelId="{6293CDF4-E369-405F-A708-EF0F0570DB5D}" type="pres">
      <dgm:prSet presAssocID="{2D673004-D9C8-4EBB-8770-5458E99E4500}" presName="node" presStyleLbl="vennNode1" presStyleIdx="10" presStyleCnt="11" custRadScaleRad="98903" custRadScaleInc="-5753">
        <dgm:presLayoutVars>
          <dgm:bulletEnabled val="1"/>
        </dgm:presLayoutVars>
      </dgm:prSet>
      <dgm:spPr/>
      <dgm:t>
        <a:bodyPr/>
        <a:lstStyle/>
        <a:p>
          <a:endParaRPr lang="ru-RU"/>
        </a:p>
      </dgm:t>
    </dgm:pt>
  </dgm:ptLst>
  <dgm:cxnLst>
    <dgm:cxn modelId="{48037740-BA9C-461C-B628-1E51123BDA4D}" type="presOf" srcId="{78057D90-4C40-455C-AAA7-C0535FD238D1}" destId="{29A4018D-2DF0-485F-B573-B8021090D70E}" srcOrd="0" destOrd="0" presId="urn:microsoft.com/office/officeart/2005/8/layout/radial3"/>
    <dgm:cxn modelId="{AD5E54C5-FBEF-45EA-BB30-9AF853FEE2E3}" srcId="{2C7E4A1D-AAFD-48B1-91D6-7FC723438D02}" destId="{78057D90-4C40-455C-AAA7-C0535FD238D1}" srcOrd="6" destOrd="0" parTransId="{798D5069-8192-4927-BDEF-60C8DB9B9409}" sibTransId="{3ECE7240-C4D4-42B9-AB0A-D2EED84DBAFE}"/>
    <dgm:cxn modelId="{E364A39D-5789-47C8-AA23-25328E8B57BB}" type="presOf" srcId="{2C7E4A1D-AAFD-48B1-91D6-7FC723438D02}" destId="{AA4914A5-0766-403E-AC29-866FB674E456}" srcOrd="0" destOrd="0" presId="urn:microsoft.com/office/officeart/2005/8/layout/radial3"/>
    <dgm:cxn modelId="{C2302AD1-CCE8-4BE8-9B8E-4191C763EE1B}" type="presOf" srcId="{BDE5215D-5A07-4C00-9563-CE6ADED78CEB}" destId="{78D3EAB1-3163-4112-92CC-9B4EF448C100}" srcOrd="0" destOrd="0" presId="urn:microsoft.com/office/officeart/2005/8/layout/radial3"/>
    <dgm:cxn modelId="{FB5EC4A8-6C60-4D52-8158-14A39751AEDD}" srcId="{2C7E4A1D-AAFD-48B1-91D6-7FC723438D02}" destId="{2D673004-D9C8-4EBB-8770-5458E99E4500}" srcOrd="9" destOrd="0" parTransId="{E4650738-8ED6-4192-8DFB-2084E05DB810}" sibTransId="{959E7550-FCF1-4EA6-A793-A3FB1EFD72AF}"/>
    <dgm:cxn modelId="{5CB17B6E-A3A5-400C-AE20-CD69FBF59BE4}" srcId="{2C7E4A1D-AAFD-48B1-91D6-7FC723438D02}" destId="{BDE5215D-5A07-4C00-9563-CE6ADED78CEB}" srcOrd="7" destOrd="0" parTransId="{23E28A98-29BF-46FB-9143-CF44CEF04B00}" sibTransId="{F0C55616-6A53-4B04-B709-08CBFDDA8EF2}"/>
    <dgm:cxn modelId="{76549487-982F-4CF3-BFED-0A69FCE9A2AB}" srcId="{2C7E4A1D-AAFD-48B1-91D6-7FC723438D02}" destId="{8832ECBF-96C5-4F42-8B8F-CEFDF52147D1}" srcOrd="2" destOrd="0" parTransId="{BCF6EC77-6E49-4E06-9B2F-74C612B15F20}" sibTransId="{B00135D7-78E9-49DC-B9D3-35F2228F3B1B}"/>
    <dgm:cxn modelId="{34EF7262-D401-4697-8B9D-6B7DF06B4300}" srcId="{25408E00-0EFF-4846-9311-9F0B8B11AD71}" destId="{2C7E4A1D-AAFD-48B1-91D6-7FC723438D02}" srcOrd="0" destOrd="0" parTransId="{1D14B573-A0A7-433A-BF31-F9A49FEA5C96}" sibTransId="{1DC25884-8972-4438-80D9-DAF947BC322F}"/>
    <dgm:cxn modelId="{C8308763-6646-4132-BD71-453606A299CE}" type="presOf" srcId="{0E2F1754-A35E-45EC-B7AC-A32BCAB9D7BB}" destId="{2E8E63AF-15B3-4955-9CD0-9520F5443C0F}" srcOrd="0" destOrd="0" presId="urn:microsoft.com/office/officeart/2005/8/layout/radial3"/>
    <dgm:cxn modelId="{DCB6771D-F0B9-453C-9649-785C06D23D8B}" srcId="{2C7E4A1D-AAFD-48B1-91D6-7FC723438D02}" destId="{E6EE5A0E-103D-45FA-8494-DDB4147BFBFA}" srcOrd="4" destOrd="0" parTransId="{34EBD869-2227-4E3D-AAD0-3F7E3D36FAD2}" sibTransId="{0FE5C5EA-8310-4B8D-B9E7-B8342DC7C08D}"/>
    <dgm:cxn modelId="{D7FF22DD-2B7C-47CC-AD2D-31D39F02C9EA}" srcId="{2C7E4A1D-AAFD-48B1-91D6-7FC723438D02}" destId="{02A19A4D-9C60-4D99-9A63-E728A8B3A604}" srcOrd="1" destOrd="0" parTransId="{0134ECFE-B374-4B19-867A-F7C75D0F6690}" sibTransId="{412D48D3-4D75-4C1F-AAAC-F219DD83CDCD}"/>
    <dgm:cxn modelId="{6F9788ED-7F95-4DC4-BFC3-23ED85D7BDDB}" srcId="{2C7E4A1D-AAFD-48B1-91D6-7FC723438D02}" destId="{3E5980F8-A6F4-4FDB-A642-98B716CD2D91}" srcOrd="3" destOrd="0" parTransId="{AB9CFC5B-1D59-4E52-A9B7-BC991DDDE126}" sibTransId="{244279B8-7DCD-422A-B714-9C400709E715}"/>
    <dgm:cxn modelId="{5CC05879-0B73-4556-830F-298180539081}" type="presOf" srcId="{3E5980F8-A6F4-4FDB-A642-98B716CD2D91}" destId="{20F59B26-70B6-4DED-84B6-E8381289CA12}" srcOrd="0" destOrd="0" presId="urn:microsoft.com/office/officeart/2005/8/layout/radial3"/>
    <dgm:cxn modelId="{B9761E60-B20A-4247-8144-14EDA76657A9}" type="presOf" srcId="{02A19A4D-9C60-4D99-9A63-E728A8B3A604}" destId="{13E99280-234A-42F0-BB3D-ABD2CA5D74AC}" srcOrd="0" destOrd="0" presId="urn:microsoft.com/office/officeart/2005/8/layout/radial3"/>
    <dgm:cxn modelId="{FDB12C3D-4408-4BD5-85BF-B7EA0DA1ABC4}" type="presOf" srcId="{25408E00-0EFF-4846-9311-9F0B8B11AD71}" destId="{7E415F0C-38AD-431C-BF3A-AA2309B6784D}" srcOrd="0" destOrd="0" presId="urn:microsoft.com/office/officeart/2005/8/layout/radial3"/>
    <dgm:cxn modelId="{08125809-1B32-4008-B24E-886DE62277DC}" type="presOf" srcId="{2D673004-D9C8-4EBB-8770-5458E99E4500}" destId="{6293CDF4-E369-405F-A708-EF0F0570DB5D}" srcOrd="0" destOrd="0" presId="urn:microsoft.com/office/officeart/2005/8/layout/radial3"/>
    <dgm:cxn modelId="{E56E9F34-3BA0-4865-8CB1-32A966CE452F}" type="presOf" srcId="{23D0FBD2-EDCF-4F71-83A1-BCF8DF042634}" destId="{467A15B7-9610-4578-8C1D-71D298799FD1}" srcOrd="0" destOrd="0" presId="urn:microsoft.com/office/officeart/2005/8/layout/radial3"/>
    <dgm:cxn modelId="{39E633FE-DBEA-448C-976B-A8F910BAB55E}" srcId="{2C7E4A1D-AAFD-48B1-91D6-7FC723438D02}" destId="{23D0FBD2-EDCF-4F71-83A1-BCF8DF042634}" srcOrd="0" destOrd="0" parTransId="{F28F19FB-5290-48F9-AB34-15E5302B75DB}" sibTransId="{09E6E95D-DD23-4D59-A2A9-6D72E3D95CED}"/>
    <dgm:cxn modelId="{A36A8869-342E-4227-BC79-B7FD67697106}" type="presOf" srcId="{8832ECBF-96C5-4F42-8B8F-CEFDF52147D1}" destId="{A89CAC52-F32E-4BE9-9E1A-D3007021620F}" srcOrd="0" destOrd="0" presId="urn:microsoft.com/office/officeart/2005/8/layout/radial3"/>
    <dgm:cxn modelId="{5713B282-3443-4A37-9922-3809CF5169B3}" srcId="{2C7E4A1D-AAFD-48B1-91D6-7FC723438D02}" destId="{0E2F1754-A35E-45EC-B7AC-A32BCAB9D7BB}" srcOrd="8" destOrd="0" parTransId="{1E2F735C-2FDD-443E-AA4A-E77163B315BE}" sibTransId="{00F50D90-538C-4CC1-9061-F5999D3BC6F4}"/>
    <dgm:cxn modelId="{77D20C0E-52B8-4BD4-B656-959DFE19BC2D}" type="presOf" srcId="{E6EE5A0E-103D-45FA-8494-DDB4147BFBFA}" destId="{6E7F95AE-E6AA-4717-A016-51AAEF272D95}" srcOrd="0" destOrd="0" presId="urn:microsoft.com/office/officeart/2005/8/layout/radial3"/>
    <dgm:cxn modelId="{E91F12A5-FA71-4B08-A773-2FAE1B9946B5}" srcId="{2C7E4A1D-AAFD-48B1-91D6-7FC723438D02}" destId="{CF0FC6C4-8B3C-4DCB-8AFB-1D0DBE39F3C5}" srcOrd="5" destOrd="0" parTransId="{F0E76CC5-8308-4F16-B203-A0F5D1E258C6}" sibTransId="{A1F12D4A-7B09-4EF4-A30E-F943B8357013}"/>
    <dgm:cxn modelId="{6DFD11FF-80C1-4344-82DE-F1AE40E8E05F}" type="presOf" srcId="{CF0FC6C4-8B3C-4DCB-8AFB-1D0DBE39F3C5}" destId="{C5353258-D8B3-455F-A322-FA9D439DA26F}" srcOrd="0" destOrd="0" presId="urn:microsoft.com/office/officeart/2005/8/layout/radial3"/>
    <dgm:cxn modelId="{9B318B40-6115-4A52-874B-3E415A3FFE36}" type="presParOf" srcId="{7E415F0C-38AD-431C-BF3A-AA2309B6784D}" destId="{72BEC271-8ABD-43A0-86F3-1CEF474FB3F4}" srcOrd="0" destOrd="0" presId="urn:microsoft.com/office/officeart/2005/8/layout/radial3"/>
    <dgm:cxn modelId="{26A2CFBD-DADC-4849-B7B9-D0D211CFAC2D}" type="presParOf" srcId="{72BEC271-8ABD-43A0-86F3-1CEF474FB3F4}" destId="{AA4914A5-0766-403E-AC29-866FB674E456}" srcOrd="0" destOrd="0" presId="urn:microsoft.com/office/officeart/2005/8/layout/radial3"/>
    <dgm:cxn modelId="{49506942-61B6-45CF-AB83-64EE1EB142A5}" type="presParOf" srcId="{72BEC271-8ABD-43A0-86F3-1CEF474FB3F4}" destId="{467A15B7-9610-4578-8C1D-71D298799FD1}" srcOrd="1" destOrd="0" presId="urn:microsoft.com/office/officeart/2005/8/layout/radial3"/>
    <dgm:cxn modelId="{5F1C4C76-B543-4FF3-A393-50AD79330E0E}" type="presParOf" srcId="{72BEC271-8ABD-43A0-86F3-1CEF474FB3F4}" destId="{13E99280-234A-42F0-BB3D-ABD2CA5D74AC}" srcOrd="2" destOrd="0" presId="urn:microsoft.com/office/officeart/2005/8/layout/radial3"/>
    <dgm:cxn modelId="{FEF85A48-2A8D-4E1F-A6F9-A31E1F4F5485}" type="presParOf" srcId="{72BEC271-8ABD-43A0-86F3-1CEF474FB3F4}" destId="{A89CAC52-F32E-4BE9-9E1A-D3007021620F}" srcOrd="3" destOrd="0" presId="urn:microsoft.com/office/officeart/2005/8/layout/radial3"/>
    <dgm:cxn modelId="{52F8BEEF-39F3-42D6-A0A0-51AE2C27403C}" type="presParOf" srcId="{72BEC271-8ABD-43A0-86F3-1CEF474FB3F4}" destId="{20F59B26-70B6-4DED-84B6-E8381289CA12}" srcOrd="4" destOrd="0" presId="urn:microsoft.com/office/officeart/2005/8/layout/radial3"/>
    <dgm:cxn modelId="{D100B460-3602-4D3D-9CEE-40900A9661B4}" type="presParOf" srcId="{72BEC271-8ABD-43A0-86F3-1CEF474FB3F4}" destId="{6E7F95AE-E6AA-4717-A016-51AAEF272D95}" srcOrd="5" destOrd="0" presId="urn:microsoft.com/office/officeart/2005/8/layout/radial3"/>
    <dgm:cxn modelId="{89CAE0C6-9073-4455-94C3-69D4AB6B9714}" type="presParOf" srcId="{72BEC271-8ABD-43A0-86F3-1CEF474FB3F4}" destId="{C5353258-D8B3-455F-A322-FA9D439DA26F}" srcOrd="6" destOrd="0" presId="urn:microsoft.com/office/officeart/2005/8/layout/radial3"/>
    <dgm:cxn modelId="{BC9862D2-CF4D-4C2D-9F9E-92C8B4D713EF}" type="presParOf" srcId="{72BEC271-8ABD-43A0-86F3-1CEF474FB3F4}" destId="{29A4018D-2DF0-485F-B573-B8021090D70E}" srcOrd="7" destOrd="0" presId="urn:microsoft.com/office/officeart/2005/8/layout/radial3"/>
    <dgm:cxn modelId="{CEADD154-CB8B-40AB-86E7-BC66A99F70AC}" type="presParOf" srcId="{72BEC271-8ABD-43A0-86F3-1CEF474FB3F4}" destId="{78D3EAB1-3163-4112-92CC-9B4EF448C100}" srcOrd="8" destOrd="0" presId="urn:microsoft.com/office/officeart/2005/8/layout/radial3"/>
    <dgm:cxn modelId="{AA743B31-470B-4488-AB95-F71F322DC98D}" type="presParOf" srcId="{72BEC271-8ABD-43A0-86F3-1CEF474FB3F4}" destId="{2E8E63AF-15B3-4955-9CD0-9520F5443C0F}" srcOrd="9" destOrd="0" presId="urn:microsoft.com/office/officeart/2005/8/layout/radial3"/>
    <dgm:cxn modelId="{7998B179-04DF-4A6E-B79F-A9A4260BD706}" type="presParOf" srcId="{72BEC271-8ABD-43A0-86F3-1CEF474FB3F4}" destId="{6293CDF4-E369-405F-A708-EF0F0570DB5D}" srcOrd="10" destOrd="0" presId="urn:microsoft.com/office/officeart/2005/8/layout/radial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E60DB6A-2E99-4BF9-B122-EF81F4631306}">
      <dsp:nvSpPr>
        <dsp:cNvPr id="0" name=""/>
        <dsp:cNvSpPr/>
      </dsp:nvSpPr>
      <dsp:spPr>
        <a:xfrm>
          <a:off x="4101" y="271893"/>
          <a:ext cx="1946779" cy="3693324"/>
        </a:xfrm>
        <a:prstGeom prst="flowChartAlternateProcess">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41910" rIns="13970" bIns="13970" numCol="1" spcCol="1270" anchor="t" anchorCtr="0">
          <a:noAutofit/>
        </a:bodyPr>
        <a:lstStyle/>
        <a:p>
          <a:pPr marL="57150" lvl="1" indent="-57150" algn="just" defTabSz="466725">
            <a:lnSpc>
              <a:spcPct val="90000"/>
            </a:lnSpc>
            <a:spcBef>
              <a:spcPct val="0"/>
            </a:spcBef>
            <a:spcAft>
              <a:spcPct val="15000"/>
            </a:spcAft>
            <a:buChar char="••"/>
          </a:pPr>
          <a:endParaRPr lang="ru-RU" sz="1050" kern="1200" dirty="0"/>
        </a:p>
        <a:p>
          <a:pPr marL="57150" lvl="1" indent="-57150" algn="just" defTabSz="466725">
            <a:lnSpc>
              <a:spcPct val="90000"/>
            </a:lnSpc>
            <a:spcBef>
              <a:spcPct val="0"/>
            </a:spcBef>
            <a:spcAft>
              <a:spcPct val="15000"/>
            </a:spcAft>
            <a:buChar char="••"/>
          </a:pPr>
          <a:endParaRPr lang="ru-RU" sz="1050" kern="1200" dirty="0"/>
        </a:p>
        <a:p>
          <a:pPr marL="57150" lvl="1" indent="-57150" algn="just" defTabSz="466725">
            <a:lnSpc>
              <a:spcPct val="90000"/>
            </a:lnSpc>
            <a:spcBef>
              <a:spcPct val="0"/>
            </a:spcBef>
            <a:spcAft>
              <a:spcPct val="15000"/>
            </a:spcAft>
            <a:buChar char="••"/>
          </a:pPr>
          <a:endParaRPr lang="ru-RU" sz="1050" kern="1200" dirty="0"/>
        </a:p>
        <a:p>
          <a:pPr marL="57150" lvl="1" indent="-57150" algn="just" defTabSz="466725">
            <a:lnSpc>
              <a:spcPct val="90000"/>
            </a:lnSpc>
            <a:spcBef>
              <a:spcPct val="0"/>
            </a:spcBef>
            <a:spcAft>
              <a:spcPct val="15000"/>
            </a:spcAft>
            <a:buChar char="••"/>
          </a:pPr>
          <a:r>
            <a:rPr lang="ru-RU" sz="1050" kern="1200" dirty="0" smtClean="0">
              <a:latin typeface="Times New Roman" pitchFamily="18" charset="0"/>
              <a:cs typeface="Times New Roman" pitchFamily="18" charset="0"/>
            </a:rPr>
            <a:t>Осуществляется в соответствии с  Порядком, установленным постановлением  Правительства Республики Алтай от 31.07.2012 г. № 201 «Об организации работы по составлению проекта республиканского бюджета Республики Алтай и проекта бюджета Территориального фонда обязательного медицинского страхования Республики Алтай на очередной финансовый год и плановый период».</a:t>
          </a:r>
          <a:endParaRPr lang="ru-RU" sz="1050" kern="1200" dirty="0">
            <a:latin typeface="Times New Roman" pitchFamily="18" charset="0"/>
            <a:cs typeface="Times New Roman" pitchFamily="18" charset="0"/>
          </a:endParaRPr>
        </a:p>
      </dsp:txBody>
      <dsp:txXfrm>
        <a:off x="4101" y="271893"/>
        <a:ext cx="1946779" cy="3693324"/>
      </dsp:txXfrm>
    </dsp:sp>
    <dsp:sp modelId="{C2009C0C-07D0-48AD-B7A7-F3ADF42C6A33}">
      <dsp:nvSpPr>
        <dsp:cNvPr id="0" name=""/>
        <dsp:cNvSpPr/>
      </dsp:nvSpPr>
      <dsp:spPr>
        <a:xfrm>
          <a:off x="3646" y="0"/>
          <a:ext cx="1951975" cy="675806"/>
        </a:xfrm>
        <a:prstGeom prst="round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0" rIns="12700" bIns="0" numCol="1" spcCol="1270" anchor="ctr" anchorCtr="0">
          <a:noAutofit/>
        </a:bodyPr>
        <a:lstStyle/>
        <a:p>
          <a:pPr lvl="0" algn="l" defTabSz="444500">
            <a:lnSpc>
              <a:spcPct val="90000"/>
            </a:lnSpc>
            <a:spcBef>
              <a:spcPct val="0"/>
            </a:spcBef>
            <a:spcAft>
              <a:spcPct val="35000"/>
            </a:spcAft>
          </a:pPr>
          <a:r>
            <a:rPr lang="ru-RU" sz="1000" b="1" kern="1200" dirty="0" smtClean="0">
              <a:latin typeface="Times New Roman" pitchFamily="18" charset="0"/>
              <a:cs typeface="Times New Roman" pitchFamily="18" charset="0"/>
            </a:rPr>
            <a:t>СОСТАВЛЕНИЕ ПРОЕКТА БЮДЖЕТА</a:t>
          </a:r>
          <a:endParaRPr lang="ru-RU" sz="1000" b="1" kern="1200" dirty="0">
            <a:latin typeface="Times New Roman" pitchFamily="18" charset="0"/>
            <a:cs typeface="Times New Roman" pitchFamily="18" charset="0"/>
          </a:endParaRPr>
        </a:p>
      </dsp:txBody>
      <dsp:txXfrm>
        <a:off x="3646" y="0"/>
        <a:ext cx="1374630" cy="675806"/>
      </dsp:txXfrm>
    </dsp:sp>
    <dsp:sp modelId="{AEAD4FC1-197C-4EF6-BF38-9421C8CA54DC}">
      <dsp:nvSpPr>
        <dsp:cNvPr id="0" name=""/>
        <dsp:cNvSpPr/>
      </dsp:nvSpPr>
      <dsp:spPr>
        <a:xfrm>
          <a:off x="1375239" y="66733"/>
          <a:ext cx="600148" cy="600148"/>
        </a:xfrm>
        <a:prstGeom prst="ellipse">
          <a:avLst/>
        </a:prstGeom>
        <a:blipFill rotWithShape="0">
          <a:blip xmlns:r="http://schemas.openxmlformats.org/officeDocument/2006/relationships" r:embed="rId1"/>
          <a:stretch>
            <a:fillRect/>
          </a:stretch>
        </a:blip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A0066C9-46C4-44E6-BEF5-E9BFABFBB6BA}">
      <dsp:nvSpPr>
        <dsp:cNvPr id="0" name=""/>
        <dsp:cNvSpPr/>
      </dsp:nvSpPr>
      <dsp:spPr>
        <a:xfrm>
          <a:off x="2061006" y="0"/>
          <a:ext cx="1859912" cy="3983729"/>
        </a:xfrm>
        <a:prstGeom prst="flowChartAlternateProcess">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41910" rIns="13970" bIns="13970" numCol="1" spcCol="1270" anchor="t" anchorCtr="0">
          <a:noAutofit/>
        </a:bodyPr>
        <a:lstStyle/>
        <a:p>
          <a:pPr marL="57150" lvl="1" indent="-57150" algn="just" defTabSz="466725">
            <a:lnSpc>
              <a:spcPct val="90000"/>
            </a:lnSpc>
            <a:spcBef>
              <a:spcPct val="0"/>
            </a:spcBef>
            <a:spcAft>
              <a:spcPct val="15000"/>
            </a:spcAft>
            <a:buChar char="••"/>
          </a:pPr>
          <a:endParaRPr lang="ru-RU" sz="1050" b="1" i="0" kern="1200" dirty="0" smtClean="0">
            <a:solidFill>
              <a:schemeClr val="tx1"/>
            </a:solidFill>
            <a:latin typeface="+mn-lt"/>
          </a:endParaRPr>
        </a:p>
        <a:p>
          <a:pPr marL="57150" lvl="1" indent="-57150" algn="just" defTabSz="466725">
            <a:lnSpc>
              <a:spcPct val="90000"/>
            </a:lnSpc>
            <a:spcBef>
              <a:spcPct val="0"/>
            </a:spcBef>
            <a:spcAft>
              <a:spcPct val="15000"/>
            </a:spcAft>
            <a:buChar char="••"/>
          </a:pPr>
          <a:endParaRPr lang="ru-RU" sz="1050" b="1" i="0" kern="1200" dirty="0" smtClean="0">
            <a:solidFill>
              <a:schemeClr val="tx1"/>
            </a:solidFill>
            <a:latin typeface="+mn-lt"/>
          </a:endParaRPr>
        </a:p>
        <a:p>
          <a:pPr marL="57150" lvl="1" indent="-57150" algn="just" defTabSz="466725">
            <a:lnSpc>
              <a:spcPct val="90000"/>
            </a:lnSpc>
            <a:spcBef>
              <a:spcPct val="0"/>
            </a:spcBef>
            <a:spcAft>
              <a:spcPct val="15000"/>
            </a:spcAft>
            <a:buChar char="••"/>
          </a:pPr>
          <a:endParaRPr lang="ru-RU" sz="1050" b="1" i="0" kern="1200" dirty="0" smtClean="0">
            <a:solidFill>
              <a:schemeClr val="tx1"/>
            </a:solidFill>
            <a:latin typeface="+mn-lt"/>
          </a:endParaRPr>
        </a:p>
        <a:p>
          <a:pPr marL="57150" lvl="1" indent="-57150" algn="just" defTabSz="466725">
            <a:lnSpc>
              <a:spcPct val="90000"/>
            </a:lnSpc>
            <a:spcBef>
              <a:spcPct val="0"/>
            </a:spcBef>
            <a:spcAft>
              <a:spcPct val="15000"/>
            </a:spcAft>
            <a:buChar char="••"/>
          </a:pPr>
          <a:endParaRPr lang="ru-RU" sz="1050" b="1" i="0" kern="1200" dirty="0" smtClean="0">
            <a:solidFill>
              <a:schemeClr val="tx1"/>
            </a:solidFill>
            <a:latin typeface="+mn-lt"/>
          </a:endParaRPr>
        </a:p>
        <a:p>
          <a:pPr marL="57150" lvl="1" indent="-57150" algn="just" defTabSz="466725">
            <a:lnSpc>
              <a:spcPct val="90000"/>
            </a:lnSpc>
            <a:spcBef>
              <a:spcPct val="0"/>
            </a:spcBef>
            <a:spcAft>
              <a:spcPct val="15000"/>
            </a:spcAft>
            <a:buChar char="••"/>
          </a:pPr>
          <a:endParaRPr lang="ru-RU" sz="1050" b="1" i="0" kern="1200" dirty="0" smtClean="0">
            <a:solidFill>
              <a:schemeClr val="tx1"/>
            </a:solidFill>
            <a:latin typeface="+mn-lt"/>
          </a:endParaRPr>
        </a:p>
        <a:p>
          <a:pPr marL="57150" lvl="1" indent="-57150" algn="just" defTabSz="466725">
            <a:lnSpc>
              <a:spcPct val="90000"/>
            </a:lnSpc>
            <a:spcBef>
              <a:spcPct val="0"/>
            </a:spcBef>
            <a:spcAft>
              <a:spcPct val="15000"/>
            </a:spcAft>
            <a:buChar char="••"/>
          </a:pPr>
          <a:r>
            <a:rPr lang="ru-RU" sz="1050" kern="1200" dirty="0" smtClean="0">
              <a:latin typeface="Times New Roman" pitchFamily="18" charset="0"/>
              <a:cs typeface="Times New Roman" pitchFamily="18" charset="0"/>
            </a:rPr>
            <a:t>Проект бюджета вносится Правительством Республики Алтай на рассмотрение в Государственное Собрание - Эл Курултай  Республики </a:t>
          </a:r>
          <a:r>
            <a:rPr lang="ru-RU" sz="1050" u="none" kern="1200" dirty="0" smtClean="0">
              <a:latin typeface="Times New Roman" pitchFamily="18" charset="0"/>
              <a:cs typeface="Times New Roman" pitchFamily="18" charset="0"/>
            </a:rPr>
            <a:t>Алтай не </a:t>
          </a:r>
          <a:r>
            <a:rPr lang="ru-RU" sz="1050" i="0" u="none" kern="1200" dirty="0" smtClean="0">
              <a:latin typeface="Times New Roman" pitchFamily="18" charset="0"/>
              <a:cs typeface="Times New Roman" pitchFamily="18" charset="0"/>
            </a:rPr>
            <a:t>позднее 15 октября.</a:t>
          </a:r>
          <a:endParaRPr lang="ru-RU" sz="1050" b="1" i="0" kern="1200" dirty="0" smtClean="0">
            <a:latin typeface="Times New Roman" pitchFamily="18" charset="0"/>
            <a:cs typeface="Times New Roman" pitchFamily="18" charset="0"/>
          </a:endParaRPr>
        </a:p>
        <a:p>
          <a:pPr marL="57150" lvl="1" indent="-57150" algn="just" defTabSz="466725">
            <a:lnSpc>
              <a:spcPct val="90000"/>
            </a:lnSpc>
            <a:spcBef>
              <a:spcPct val="0"/>
            </a:spcBef>
            <a:spcAft>
              <a:spcPct val="15000"/>
            </a:spcAft>
            <a:buChar char="••"/>
          </a:pPr>
          <a:r>
            <a:rPr lang="ru-RU" sz="1050" i="0" kern="1200" dirty="0" smtClean="0">
              <a:latin typeface="Times New Roman" pitchFamily="18" charset="0"/>
              <a:cs typeface="Times New Roman" pitchFamily="18" charset="0"/>
            </a:rPr>
            <a:t>Государственное Собрание - Эл Курултай Республики Алтай </a:t>
          </a:r>
          <a:r>
            <a:rPr lang="ru-RU" sz="1050" b="0" i="0" kern="1200" dirty="0" smtClean="0">
              <a:latin typeface="Times New Roman" pitchFamily="18" charset="0"/>
              <a:cs typeface="Times New Roman" pitchFamily="18" charset="0"/>
            </a:rPr>
            <a:t>проводит публичные слушания</a:t>
          </a:r>
          <a:r>
            <a:rPr lang="ru-RU" sz="1050" b="1" i="0" kern="1200" dirty="0" smtClean="0">
              <a:latin typeface="Times New Roman" pitchFamily="18" charset="0"/>
              <a:cs typeface="Times New Roman" pitchFamily="18" charset="0"/>
            </a:rPr>
            <a:t> </a:t>
          </a:r>
          <a:r>
            <a:rPr lang="ru-RU" sz="1050" i="0" kern="1200" dirty="0" smtClean="0">
              <a:latin typeface="Times New Roman" pitchFamily="18" charset="0"/>
              <a:cs typeface="Times New Roman" pitchFamily="18" charset="0"/>
            </a:rPr>
            <a:t>и рассматривает проект закона о бюджете  в первом чтении  в течение  30 календарных дней </a:t>
          </a:r>
          <a:r>
            <a:rPr lang="ru-RU" sz="1050" kern="1200" dirty="0" smtClean="0">
              <a:latin typeface="Times New Roman" pitchFamily="18" charset="0"/>
              <a:cs typeface="Times New Roman" pitchFamily="18" charset="0"/>
            </a:rPr>
            <a:t>со дня его внесения, и во втором чтении в течение 30 рабочих дней со дня его принятия в первом чтении, но не позднее 20 декабря текущего года.</a:t>
          </a:r>
        </a:p>
      </dsp:txBody>
      <dsp:txXfrm>
        <a:off x="2061006" y="0"/>
        <a:ext cx="1859912" cy="3983729"/>
      </dsp:txXfrm>
    </dsp:sp>
    <dsp:sp modelId="{E989B8E7-EF11-4FBD-8009-8C178BD81EF2}">
      <dsp:nvSpPr>
        <dsp:cNvPr id="0" name=""/>
        <dsp:cNvSpPr/>
      </dsp:nvSpPr>
      <dsp:spPr>
        <a:xfrm>
          <a:off x="2088227" y="0"/>
          <a:ext cx="1826938" cy="733845"/>
        </a:xfrm>
        <a:prstGeom prst="round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0" rIns="12700" bIns="0" numCol="1" spcCol="1270" anchor="ctr" anchorCtr="0">
          <a:noAutofit/>
        </a:bodyPr>
        <a:lstStyle/>
        <a:p>
          <a:pPr lvl="0" algn="l" defTabSz="444500">
            <a:lnSpc>
              <a:spcPct val="90000"/>
            </a:lnSpc>
            <a:spcBef>
              <a:spcPct val="0"/>
            </a:spcBef>
            <a:spcAft>
              <a:spcPct val="35000"/>
            </a:spcAft>
          </a:pPr>
          <a:r>
            <a:rPr lang="ru-RU" sz="1000" b="1" kern="1200" dirty="0" smtClean="0">
              <a:latin typeface="Times New Roman" pitchFamily="18" charset="0"/>
              <a:cs typeface="Times New Roman" pitchFamily="18" charset="0"/>
            </a:rPr>
            <a:t>РАССМОТРЕНИЕИ УТВЕРЖДЕНИЕ ПРОЕКТА  БЮДЖЕТА</a:t>
          </a:r>
          <a:endParaRPr lang="ru-RU" sz="1000" kern="1200" dirty="0">
            <a:latin typeface="Times New Roman" pitchFamily="18" charset="0"/>
            <a:cs typeface="Times New Roman" pitchFamily="18" charset="0"/>
          </a:endParaRPr>
        </a:p>
      </dsp:txBody>
      <dsp:txXfrm>
        <a:off x="2088227" y="0"/>
        <a:ext cx="1286576" cy="733845"/>
      </dsp:txXfrm>
    </dsp:sp>
    <dsp:sp modelId="{E1695351-A218-426B-9F12-D9FD2F9EC157}">
      <dsp:nvSpPr>
        <dsp:cNvPr id="0" name=""/>
        <dsp:cNvSpPr/>
      </dsp:nvSpPr>
      <dsp:spPr>
        <a:xfrm>
          <a:off x="3361337" y="66733"/>
          <a:ext cx="600148" cy="600148"/>
        </a:xfrm>
        <a:prstGeom prst="ellipse">
          <a:avLst/>
        </a:prstGeom>
        <a:blipFill rotWithShape="0">
          <a:blip xmlns:r="http://schemas.openxmlformats.org/officeDocument/2006/relationships" r:embed="rId2"/>
          <a:stretch>
            <a:fillRect/>
          </a:stretch>
        </a:blip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73D8598-408C-49DB-A279-966C442A32F5}">
      <dsp:nvSpPr>
        <dsp:cNvPr id="0" name=""/>
        <dsp:cNvSpPr/>
      </dsp:nvSpPr>
      <dsp:spPr>
        <a:xfrm>
          <a:off x="4056919" y="0"/>
          <a:ext cx="1912416" cy="3977764"/>
        </a:xfrm>
        <a:prstGeom prst="flowChartAlternateProcess">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41910" rIns="13970" bIns="13970" numCol="1" spcCol="1270" anchor="t" anchorCtr="0">
          <a:noAutofit/>
        </a:bodyPr>
        <a:lstStyle/>
        <a:p>
          <a:pPr marL="57150" lvl="1" indent="-57150" algn="just" defTabSz="466725">
            <a:lnSpc>
              <a:spcPct val="90000"/>
            </a:lnSpc>
            <a:spcBef>
              <a:spcPct val="0"/>
            </a:spcBef>
            <a:spcAft>
              <a:spcPct val="15000"/>
            </a:spcAft>
            <a:buChar char="••"/>
          </a:pPr>
          <a:endParaRPr lang="ru-RU" sz="1050" u="none" kern="1200" dirty="0"/>
        </a:p>
        <a:p>
          <a:pPr marL="57150" lvl="1" indent="-57150" algn="just" defTabSz="466725">
            <a:lnSpc>
              <a:spcPct val="90000"/>
            </a:lnSpc>
            <a:spcBef>
              <a:spcPct val="0"/>
            </a:spcBef>
            <a:spcAft>
              <a:spcPct val="15000"/>
            </a:spcAft>
            <a:buChar char="••"/>
          </a:pPr>
          <a:endParaRPr lang="ru-RU" sz="1050" u="none" kern="1200" dirty="0"/>
        </a:p>
        <a:p>
          <a:pPr marL="57150" lvl="1" indent="-57150" algn="just" defTabSz="466725">
            <a:lnSpc>
              <a:spcPct val="90000"/>
            </a:lnSpc>
            <a:spcBef>
              <a:spcPct val="0"/>
            </a:spcBef>
            <a:spcAft>
              <a:spcPct val="15000"/>
            </a:spcAft>
            <a:buChar char="••"/>
          </a:pPr>
          <a:endParaRPr lang="ru-RU" sz="1050" u="none" kern="1200" dirty="0"/>
        </a:p>
        <a:p>
          <a:pPr marL="57150" lvl="1" indent="-57150" algn="just" defTabSz="466725">
            <a:lnSpc>
              <a:spcPct val="90000"/>
            </a:lnSpc>
            <a:spcBef>
              <a:spcPct val="0"/>
            </a:spcBef>
            <a:spcAft>
              <a:spcPct val="15000"/>
            </a:spcAft>
            <a:buChar char="••"/>
          </a:pPr>
          <a:endParaRPr lang="ru-RU" sz="1050" u="none" kern="1200" dirty="0"/>
        </a:p>
        <a:p>
          <a:pPr marL="57150" lvl="1" indent="-57150" algn="just" defTabSz="466725">
            <a:lnSpc>
              <a:spcPct val="90000"/>
            </a:lnSpc>
            <a:spcBef>
              <a:spcPct val="0"/>
            </a:spcBef>
            <a:spcAft>
              <a:spcPct val="15000"/>
            </a:spcAft>
            <a:buChar char="••"/>
          </a:pPr>
          <a:endParaRPr lang="ru-RU" sz="1050" u="none" kern="1200" dirty="0"/>
        </a:p>
        <a:p>
          <a:pPr marL="57150" lvl="1" indent="-57150" algn="just" defTabSz="466725">
            <a:lnSpc>
              <a:spcPct val="90000"/>
            </a:lnSpc>
            <a:spcBef>
              <a:spcPct val="0"/>
            </a:spcBef>
            <a:spcAft>
              <a:spcPct val="15000"/>
            </a:spcAft>
            <a:buChar char="••"/>
          </a:pPr>
          <a:r>
            <a:rPr lang="ru-RU" sz="1050" kern="1200" dirty="0" smtClean="0">
              <a:latin typeface="Times New Roman" pitchFamily="18" charset="0"/>
              <a:cs typeface="Times New Roman" pitchFamily="18" charset="0"/>
            </a:rPr>
            <a:t>Организация исполнения республиканского бюджета осуществляется Министерством финансов Республики Алтай. Исполнение республиканского бюджета Республики Алтай осуществляется на основе сводной бюджетной росписи и кассового плана, которые утверждаются в соответствии с принятым бюджетом. Органами государственного финансового контроля являются Министерство финансов Республики Алтай и Контрольно- счетная палата Республики Алтай.</a:t>
          </a:r>
          <a:endParaRPr lang="ru-RU" sz="1050" u="none" kern="1200" dirty="0">
            <a:latin typeface="Times New Roman" pitchFamily="18" charset="0"/>
            <a:cs typeface="Times New Roman" pitchFamily="18" charset="0"/>
          </a:endParaRPr>
        </a:p>
      </dsp:txBody>
      <dsp:txXfrm>
        <a:off x="4056919" y="0"/>
        <a:ext cx="1912416" cy="3977764"/>
      </dsp:txXfrm>
    </dsp:sp>
    <dsp:sp modelId="{FAE277F5-67E9-4F7E-9B32-4C7A0B9BF14C}">
      <dsp:nvSpPr>
        <dsp:cNvPr id="0" name=""/>
        <dsp:cNvSpPr/>
      </dsp:nvSpPr>
      <dsp:spPr>
        <a:xfrm>
          <a:off x="4032450" y="2"/>
          <a:ext cx="1896024" cy="718098"/>
        </a:xfrm>
        <a:prstGeom prst="round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0" rIns="12700" bIns="0" numCol="1" spcCol="1270" anchor="ctr" anchorCtr="0">
          <a:noAutofit/>
        </a:bodyPr>
        <a:lstStyle/>
        <a:p>
          <a:pPr lvl="0" algn="l" defTabSz="444500">
            <a:lnSpc>
              <a:spcPct val="90000"/>
            </a:lnSpc>
            <a:spcBef>
              <a:spcPct val="0"/>
            </a:spcBef>
            <a:spcAft>
              <a:spcPct val="35000"/>
            </a:spcAft>
          </a:pPr>
          <a:r>
            <a:rPr lang="ru-RU" sz="1000" b="1" kern="1200" dirty="0" smtClean="0">
              <a:latin typeface="Times New Roman" pitchFamily="18" charset="0"/>
              <a:cs typeface="Times New Roman" pitchFamily="18" charset="0"/>
            </a:rPr>
            <a:t>ИСПОЛНЕНИЕ БЮДЖЕТА И КОНТРОЛЬ</a:t>
          </a:r>
        </a:p>
      </dsp:txBody>
      <dsp:txXfrm>
        <a:off x="4032450" y="2"/>
        <a:ext cx="1335228" cy="718098"/>
      </dsp:txXfrm>
    </dsp:sp>
    <dsp:sp modelId="{C55DB719-C8AA-407D-8BC8-E7AB844EF569}">
      <dsp:nvSpPr>
        <dsp:cNvPr id="0" name=""/>
        <dsp:cNvSpPr/>
      </dsp:nvSpPr>
      <dsp:spPr>
        <a:xfrm>
          <a:off x="5400603" y="72009"/>
          <a:ext cx="600148" cy="600148"/>
        </a:xfrm>
        <a:prstGeom prst="ellipse">
          <a:avLst/>
        </a:prstGeom>
        <a:blipFill rotWithShape="0">
          <a:blip xmlns:r="http://schemas.openxmlformats.org/officeDocument/2006/relationships" r:embed="rId3"/>
          <a:stretch>
            <a:fillRect/>
          </a:stretch>
        </a:blip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F38E6BA-0DA5-493C-919B-2E3D2AA556EF}">
      <dsp:nvSpPr>
        <dsp:cNvPr id="0" name=""/>
        <dsp:cNvSpPr/>
      </dsp:nvSpPr>
      <dsp:spPr>
        <a:xfrm>
          <a:off x="6144758" y="0"/>
          <a:ext cx="1919961" cy="3962660"/>
        </a:xfrm>
        <a:prstGeom prst="flowChartAlternateProcess">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41910" rIns="13970" bIns="13970" numCol="1" spcCol="1270" anchor="t" anchorCtr="0">
          <a:noAutofit/>
        </a:bodyPr>
        <a:lstStyle/>
        <a:p>
          <a:pPr marL="57150" lvl="1" indent="-57150" algn="l" defTabSz="488950">
            <a:lnSpc>
              <a:spcPct val="90000"/>
            </a:lnSpc>
            <a:spcBef>
              <a:spcPct val="0"/>
            </a:spcBef>
            <a:spcAft>
              <a:spcPct val="15000"/>
            </a:spcAft>
            <a:buChar char="••"/>
          </a:pPr>
          <a:endParaRPr lang="ru-RU" sz="1100" u="none" kern="1200" dirty="0"/>
        </a:p>
        <a:p>
          <a:pPr marL="57150" lvl="1" indent="-57150" algn="l" defTabSz="488950">
            <a:lnSpc>
              <a:spcPct val="90000"/>
            </a:lnSpc>
            <a:spcBef>
              <a:spcPct val="0"/>
            </a:spcBef>
            <a:spcAft>
              <a:spcPct val="15000"/>
            </a:spcAft>
            <a:buChar char="••"/>
          </a:pPr>
          <a:endParaRPr lang="ru-RU" sz="1100" u="none" kern="1200" dirty="0"/>
        </a:p>
        <a:p>
          <a:pPr marL="57150" lvl="1" indent="-57150" algn="l" defTabSz="488950">
            <a:lnSpc>
              <a:spcPct val="90000"/>
            </a:lnSpc>
            <a:spcBef>
              <a:spcPct val="0"/>
            </a:spcBef>
            <a:spcAft>
              <a:spcPct val="15000"/>
            </a:spcAft>
            <a:buChar char="••"/>
          </a:pPr>
          <a:endParaRPr lang="ru-RU" sz="1100" u="none" kern="1200" dirty="0"/>
        </a:p>
        <a:p>
          <a:pPr marL="57150" lvl="1" indent="-57150" algn="l" defTabSz="488950">
            <a:lnSpc>
              <a:spcPct val="90000"/>
            </a:lnSpc>
            <a:spcBef>
              <a:spcPct val="0"/>
            </a:spcBef>
            <a:spcAft>
              <a:spcPct val="15000"/>
            </a:spcAft>
            <a:buChar char="••"/>
          </a:pPr>
          <a:endParaRPr lang="ru-RU" sz="1100" u="none" kern="1200" dirty="0"/>
        </a:p>
        <a:p>
          <a:pPr marL="57150" lvl="1" indent="-57150" algn="l" defTabSz="488950">
            <a:lnSpc>
              <a:spcPct val="90000"/>
            </a:lnSpc>
            <a:spcBef>
              <a:spcPct val="0"/>
            </a:spcBef>
            <a:spcAft>
              <a:spcPct val="15000"/>
            </a:spcAft>
            <a:buChar char="••"/>
          </a:pPr>
          <a:endParaRPr lang="ru-RU" sz="1100" u="none" kern="1200" dirty="0"/>
        </a:p>
        <a:p>
          <a:pPr marL="57150" lvl="1" indent="-57150" algn="l" defTabSz="466725">
            <a:lnSpc>
              <a:spcPct val="90000"/>
            </a:lnSpc>
            <a:spcBef>
              <a:spcPct val="0"/>
            </a:spcBef>
            <a:spcAft>
              <a:spcPct val="15000"/>
            </a:spcAft>
            <a:buChar char="••"/>
          </a:pPr>
          <a:r>
            <a:rPr lang="ru-RU" sz="1050" kern="1200" dirty="0" smtClean="0">
              <a:latin typeface="Times New Roman" pitchFamily="18" charset="0"/>
              <a:cs typeface="Times New Roman" pitchFamily="18" charset="0"/>
            </a:rPr>
            <a:t>Годовой отчет об исполнении республиканского бюджета РА представляется Главой РА, </a:t>
          </a:r>
          <a:r>
            <a:rPr lang="ru-RU" sz="1050" u="none" kern="1200" dirty="0" smtClean="0">
              <a:latin typeface="Times New Roman" pitchFamily="18" charset="0"/>
              <a:cs typeface="Times New Roman" pitchFamily="18" charset="0"/>
            </a:rPr>
            <a:t>Председателем Правительства РА в Государственное Собрание - Эл Курултай РА  не позднее 1 июня текущего года.  Публичные слушания по закону об исполнении бюджета проводит Государственное Собрание - Эл Курултай РА и рассматривает годовой отчет об исполнении республиканского бюджета  РА не позднее 1 месяца со дня его внесения в Государственное Собрание - Эл Курултай  РА.</a:t>
          </a:r>
          <a:endParaRPr lang="ru-RU" sz="1100" u="none" kern="1200" dirty="0">
            <a:latin typeface="Times New Roman" pitchFamily="18" charset="0"/>
            <a:cs typeface="Times New Roman" pitchFamily="18" charset="0"/>
          </a:endParaRPr>
        </a:p>
      </dsp:txBody>
      <dsp:txXfrm>
        <a:off x="6144758" y="0"/>
        <a:ext cx="1919961" cy="3962660"/>
      </dsp:txXfrm>
    </dsp:sp>
    <dsp:sp modelId="{73F3C995-28AD-4561-B936-B00A7AA939A7}">
      <dsp:nvSpPr>
        <dsp:cNvPr id="0" name=""/>
        <dsp:cNvSpPr/>
      </dsp:nvSpPr>
      <dsp:spPr>
        <a:xfrm>
          <a:off x="6111818" y="0"/>
          <a:ext cx="1965847" cy="700502"/>
        </a:xfrm>
        <a:prstGeom prst="round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0" rIns="12700" bIns="0" numCol="1" spcCol="1270" anchor="ctr" anchorCtr="0">
          <a:noAutofit/>
        </a:bodyPr>
        <a:lstStyle/>
        <a:p>
          <a:pPr lvl="0" algn="l" defTabSz="444500">
            <a:lnSpc>
              <a:spcPct val="90000"/>
            </a:lnSpc>
            <a:spcBef>
              <a:spcPct val="0"/>
            </a:spcBef>
            <a:spcAft>
              <a:spcPct val="35000"/>
            </a:spcAft>
          </a:pPr>
          <a:r>
            <a:rPr lang="ru-RU" sz="1000" b="1" kern="1200" dirty="0" smtClean="0">
              <a:latin typeface="Times New Roman" pitchFamily="18" charset="0"/>
              <a:cs typeface="Times New Roman" pitchFamily="18" charset="0"/>
            </a:rPr>
            <a:t>ИСПОЛНЕНИЕ БЮДЖЕТА  И КОНТРОЛЬ</a:t>
          </a:r>
          <a:endParaRPr lang="ru-RU" sz="1000" kern="1200" dirty="0">
            <a:latin typeface="Times New Roman" pitchFamily="18" charset="0"/>
            <a:cs typeface="Times New Roman" pitchFamily="18" charset="0"/>
          </a:endParaRPr>
        </a:p>
      </dsp:txBody>
      <dsp:txXfrm>
        <a:off x="6111818" y="0"/>
        <a:ext cx="1384399" cy="700502"/>
      </dsp:txXfrm>
    </dsp:sp>
    <dsp:sp modelId="{B7C39A52-A363-442C-ACD9-53AAF42768B8}">
      <dsp:nvSpPr>
        <dsp:cNvPr id="0" name=""/>
        <dsp:cNvSpPr/>
      </dsp:nvSpPr>
      <dsp:spPr>
        <a:xfrm>
          <a:off x="7410794" y="66733"/>
          <a:ext cx="600148" cy="600148"/>
        </a:xfrm>
        <a:prstGeom prst="ellipse">
          <a:avLst/>
        </a:prstGeom>
        <a:blipFill rotWithShape="0">
          <a:blip xmlns:r="http://schemas.openxmlformats.org/officeDocument/2006/relationships" r:embed="rId4"/>
          <a:stretch>
            <a:fillRect/>
          </a:stretch>
        </a:blip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2D01F57-D8D9-424C-8375-234646DE2C58}">
      <dsp:nvSpPr>
        <dsp:cNvPr id="0" name=""/>
        <dsp:cNvSpPr/>
      </dsp:nvSpPr>
      <dsp:spPr>
        <a:xfrm>
          <a:off x="3724" y="914587"/>
          <a:ext cx="1693543" cy="777599"/>
        </a:xfrm>
        <a:prstGeom prst="roundRect">
          <a:avLst>
            <a:gd name="adj" fmla="val 10000"/>
          </a:avLst>
        </a:prstGeom>
        <a:gradFill rotWithShape="0">
          <a:gsLst>
            <a:gs pos="0">
              <a:schemeClr val="accent3">
                <a:hueOff val="0"/>
                <a:satOff val="0"/>
                <a:lumOff val="0"/>
                <a:alphaOff val="0"/>
                <a:tint val="98000"/>
                <a:shade val="25000"/>
                <a:satMod val="250000"/>
              </a:schemeClr>
            </a:gs>
            <a:gs pos="68000">
              <a:schemeClr val="accent3">
                <a:hueOff val="0"/>
                <a:satOff val="0"/>
                <a:lumOff val="0"/>
                <a:alphaOff val="0"/>
                <a:tint val="86000"/>
                <a:satMod val="115000"/>
              </a:schemeClr>
            </a:gs>
            <a:gs pos="100000">
              <a:schemeClr val="accent3">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3">
              <a:hueOff val="0"/>
              <a:satOff val="0"/>
              <a:lumOff val="0"/>
              <a:alphaOff val="0"/>
              <a:shade val="9000"/>
              <a:satMod val="105000"/>
              <a:alpha val="48000"/>
            </a:scheme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68580" numCol="1" spcCol="1270" anchor="t" anchorCtr="0">
          <a:noAutofit/>
        </a:bodyPr>
        <a:lstStyle/>
        <a:p>
          <a:pPr lvl="0" algn="l" defTabSz="800100">
            <a:lnSpc>
              <a:spcPct val="90000"/>
            </a:lnSpc>
            <a:spcBef>
              <a:spcPct val="0"/>
            </a:spcBef>
            <a:spcAft>
              <a:spcPct val="35000"/>
            </a:spcAft>
          </a:pPr>
          <a:r>
            <a:rPr lang="ru-RU" sz="1800" b="1" kern="1200" dirty="0" smtClean="0">
              <a:solidFill>
                <a:schemeClr val="tx1"/>
              </a:solidFill>
              <a:latin typeface="Times New Roman" pitchFamily="18" charset="0"/>
              <a:cs typeface="Times New Roman" pitchFamily="18" charset="0"/>
            </a:rPr>
            <a:t>2019</a:t>
          </a:r>
        </a:p>
      </dsp:txBody>
      <dsp:txXfrm>
        <a:off x="3724" y="914587"/>
        <a:ext cx="1693543" cy="518400"/>
      </dsp:txXfrm>
    </dsp:sp>
    <dsp:sp modelId="{CDB87897-61BB-4A9A-9F47-D02AA9D89940}">
      <dsp:nvSpPr>
        <dsp:cNvPr id="0" name=""/>
        <dsp:cNvSpPr/>
      </dsp:nvSpPr>
      <dsp:spPr>
        <a:xfrm>
          <a:off x="350595" y="1432988"/>
          <a:ext cx="1693543" cy="1036800"/>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outerShdw blurRad="57150" dist="38100" dir="5400000" algn="ctr" rotWithShape="0">
            <a:schemeClr val="lt1">
              <a:alpha val="90000"/>
              <a:hueOff val="0"/>
              <a:satOff val="0"/>
              <a:lumOff val="0"/>
              <a:alphaOff val="0"/>
              <a:shade val="9000"/>
              <a:satMod val="105000"/>
              <a:alpha val="48000"/>
            </a:scheme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28016" tIns="128016" rIns="128016" bIns="128016" numCol="1" spcCol="1270" anchor="t" anchorCtr="0">
          <a:noAutofit/>
        </a:bodyPr>
        <a:lstStyle/>
        <a:p>
          <a:pPr marL="171450" lvl="1" indent="-171450" algn="l" defTabSz="800100">
            <a:lnSpc>
              <a:spcPct val="90000"/>
            </a:lnSpc>
            <a:spcBef>
              <a:spcPct val="0"/>
            </a:spcBef>
            <a:spcAft>
              <a:spcPct val="15000"/>
            </a:spcAft>
            <a:buChar char="••"/>
          </a:pPr>
          <a:r>
            <a:rPr lang="ru-RU" sz="1800" b="1" i="0" u="none" kern="1200" dirty="0" smtClean="0">
              <a:solidFill>
                <a:schemeClr val="tx1"/>
              </a:solidFill>
              <a:latin typeface="Times New Roman" pitchFamily="18" charset="0"/>
              <a:cs typeface="Times New Roman" pitchFamily="18" charset="0"/>
            </a:rPr>
            <a:t>75,3 млн.рублей</a:t>
          </a:r>
          <a:endParaRPr lang="ru-RU" sz="1800" b="1" kern="1200" dirty="0">
            <a:solidFill>
              <a:schemeClr val="tx1"/>
            </a:solidFill>
            <a:latin typeface="Times New Roman" pitchFamily="18" charset="0"/>
            <a:cs typeface="Times New Roman" pitchFamily="18" charset="0"/>
          </a:endParaRPr>
        </a:p>
      </dsp:txBody>
      <dsp:txXfrm>
        <a:off x="350595" y="1432988"/>
        <a:ext cx="1693543" cy="1036800"/>
      </dsp:txXfrm>
    </dsp:sp>
    <dsp:sp modelId="{FFE5239B-730D-4ED6-A4C7-8220D9AA4D05}">
      <dsp:nvSpPr>
        <dsp:cNvPr id="0" name=""/>
        <dsp:cNvSpPr/>
      </dsp:nvSpPr>
      <dsp:spPr>
        <a:xfrm>
          <a:off x="1954003" y="962966"/>
          <a:ext cx="544278" cy="421643"/>
        </a:xfrm>
        <a:prstGeom prst="rightArrow">
          <a:avLst>
            <a:gd name="adj1" fmla="val 60000"/>
            <a:gd name="adj2" fmla="val 50000"/>
          </a:avLst>
        </a:prstGeom>
        <a:solidFill>
          <a:schemeClr val="accent3">
            <a:hueOff val="0"/>
            <a:satOff val="0"/>
            <a:lumOff val="0"/>
            <a:alphaOff val="0"/>
          </a:schemeClr>
        </a:solidFill>
        <a:ln>
          <a:noFill/>
        </a:ln>
        <a:effectLst>
          <a:outerShdw blurRad="57150" dist="38100" dir="5400000" algn="ctr" rotWithShape="0">
            <a:schemeClr val="accent3">
              <a:hueOff val="0"/>
              <a:satOff val="0"/>
              <a:lumOff val="0"/>
              <a:alphaOff val="0"/>
              <a:shade val="9000"/>
              <a:satMod val="105000"/>
              <a:alpha val="48000"/>
            </a:scheme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ru-RU" sz="1400" b="1" kern="1200">
            <a:solidFill>
              <a:schemeClr val="tx1"/>
            </a:solidFill>
            <a:latin typeface="Times New Roman" pitchFamily="18" charset="0"/>
            <a:cs typeface="Times New Roman" pitchFamily="18" charset="0"/>
          </a:endParaRPr>
        </a:p>
      </dsp:txBody>
      <dsp:txXfrm>
        <a:off x="1954003" y="962966"/>
        <a:ext cx="544278" cy="421643"/>
      </dsp:txXfrm>
    </dsp:sp>
    <dsp:sp modelId="{9F6AD580-259C-493B-A74E-7F5C857FE5EF}">
      <dsp:nvSpPr>
        <dsp:cNvPr id="0" name=""/>
        <dsp:cNvSpPr/>
      </dsp:nvSpPr>
      <dsp:spPr>
        <a:xfrm>
          <a:off x="2724208" y="914587"/>
          <a:ext cx="1693543" cy="777599"/>
        </a:xfrm>
        <a:prstGeom prst="roundRect">
          <a:avLst>
            <a:gd name="adj" fmla="val 10000"/>
          </a:avLst>
        </a:prstGeom>
        <a:gradFill rotWithShape="0">
          <a:gsLst>
            <a:gs pos="0">
              <a:schemeClr val="accent3">
                <a:hueOff val="-568678"/>
                <a:satOff val="-2344"/>
                <a:lumOff val="-491"/>
                <a:alphaOff val="0"/>
                <a:tint val="98000"/>
                <a:shade val="25000"/>
                <a:satMod val="250000"/>
              </a:schemeClr>
            </a:gs>
            <a:gs pos="68000">
              <a:schemeClr val="accent3">
                <a:hueOff val="-568678"/>
                <a:satOff val="-2344"/>
                <a:lumOff val="-491"/>
                <a:alphaOff val="0"/>
                <a:tint val="86000"/>
                <a:satMod val="115000"/>
              </a:schemeClr>
            </a:gs>
            <a:gs pos="100000">
              <a:schemeClr val="accent3">
                <a:hueOff val="-568678"/>
                <a:satOff val="-2344"/>
                <a:lumOff val="-491"/>
                <a:alphaOff val="0"/>
                <a:tint val="50000"/>
                <a:satMod val="150000"/>
              </a:schemeClr>
            </a:gs>
          </a:gsLst>
          <a:path path="circle">
            <a:fillToRect l="50000" t="130000" r="50000" b="-30000"/>
          </a:path>
        </a:gradFill>
        <a:ln>
          <a:noFill/>
        </a:ln>
        <a:effectLst>
          <a:outerShdw blurRad="57150" dist="38100" dir="5400000" algn="ctr" rotWithShape="0">
            <a:schemeClr val="accent3">
              <a:hueOff val="-568678"/>
              <a:satOff val="-2344"/>
              <a:lumOff val="-491"/>
              <a:alphaOff val="0"/>
              <a:shade val="9000"/>
              <a:satMod val="105000"/>
              <a:alpha val="48000"/>
            </a:scheme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68580" numCol="1" spcCol="1270" anchor="t" anchorCtr="0">
          <a:noAutofit/>
        </a:bodyPr>
        <a:lstStyle/>
        <a:p>
          <a:pPr lvl="0" algn="l" defTabSz="800100">
            <a:lnSpc>
              <a:spcPct val="90000"/>
            </a:lnSpc>
            <a:spcBef>
              <a:spcPct val="0"/>
            </a:spcBef>
            <a:spcAft>
              <a:spcPct val="35000"/>
            </a:spcAft>
          </a:pPr>
          <a:r>
            <a:rPr lang="ru-RU" sz="1800" b="1" kern="1200" dirty="0" smtClean="0">
              <a:solidFill>
                <a:schemeClr val="tx1"/>
              </a:solidFill>
              <a:latin typeface="Times New Roman" pitchFamily="18" charset="0"/>
              <a:cs typeface="Times New Roman" pitchFamily="18" charset="0"/>
            </a:rPr>
            <a:t>2020</a:t>
          </a:r>
          <a:endParaRPr lang="ru-RU" sz="1800" b="1" kern="1200" dirty="0">
            <a:solidFill>
              <a:schemeClr val="tx1"/>
            </a:solidFill>
            <a:latin typeface="Times New Roman" pitchFamily="18" charset="0"/>
            <a:cs typeface="Times New Roman" pitchFamily="18" charset="0"/>
          </a:endParaRPr>
        </a:p>
      </dsp:txBody>
      <dsp:txXfrm>
        <a:off x="2724208" y="914587"/>
        <a:ext cx="1693543" cy="518400"/>
      </dsp:txXfrm>
    </dsp:sp>
    <dsp:sp modelId="{7FAB9409-D975-49CA-8577-1ACEEA8E498D}">
      <dsp:nvSpPr>
        <dsp:cNvPr id="0" name=""/>
        <dsp:cNvSpPr/>
      </dsp:nvSpPr>
      <dsp:spPr>
        <a:xfrm>
          <a:off x="3071079" y="1432988"/>
          <a:ext cx="1693543" cy="1036800"/>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568678"/>
              <a:satOff val="-2344"/>
              <a:lumOff val="-491"/>
              <a:alphaOff val="0"/>
            </a:schemeClr>
          </a:solidFill>
          <a:prstDash val="solid"/>
        </a:ln>
        <a:effectLst>
          <a:outerShdw blurRad="57150" dist="38100" dir="5400000" algn="ctr" rotWithShape="0">
            <a:schemeClr val="lt1">
              <a:alpha val="90000"/>
              <a:hueOff val="0"/>
              <a:satOff val="0"/>
              <a:lumOff val="0"/>
              <a:alphaOff val="0"/>
              <a:shade val="9000"/>
              <a:satMod val="105000"/>
              <a:alpha val="48000"/>
            </a:scheme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28016" tIns="128016" rIns="128016" bIns="128016" numCol="1" spcCol="1270" anchor="t" anchorCtr="0">
          <a:noAutofit/>
        </a:bodyPr>
        <a:lstStyle/>
        <a:p>
          <a:pPr marL="171450" lvl="1" indent="-171450" algn="l" defTabSz="800100">
            <a:lnSpc>
              <a:spcPct val="90000"/>
            </a:lnSpc>
            <a:spcBef>
              <a:spcPct val="0"/>
            </a:spcBef>
            <a:spcAft>
              <a:spcPct val="15000"/>
            </a:spcAft>
            <a:buChar char="••"/>
          </a:pPr>
          <a:r>
            <a:rPr lang="ru-RU" sz="1800" b="1" kern="1200" dirty="0" smtClean="0">
              <a:solidFill>
                <a:schemeClr val="tx1"/>
              </a:solidFill>
              <a:latin typeface="Times New Roman" pitchFamily="18" charset="0"/>
              <a:cs typeface="Times New Roman" pitchFamily="18" charset="0"/>
            </a:rPr>
            <a:t>1,9 млн.рублей</a:t>
          </a:r>
          <a:endParaRPr lang="ru-RU" sz="1800" b="1" kern="1200" dirty="0">
            <a:solidFill>
              <a:schemeClr val="tx1"/>
            </a:solidFill>
            <a:latin typeface="Times New Roman" pitchFamily="18" charset="0"/>
            <a:cs typeface="Times New Roman" pitchFamily="18" charset="0"/>
          </a:endParaRPr>
        </a:p>
      </dsp:txBody>
      <dsp:txXfrm>
        <a:off x="3071079" y="1432988"/>
        <a:ext cx="1693543" cy="1036800"/>
      </dsp:txXfrm>
    </dsp:sp>
    <dsp:sp modelId="{75152237-0B25-4112-A7C3-20502F974846}">
      <dsp:nvSpPr>
        <dsp:cNvPr id="0" name=""/>
        <dsp:cNvSpPr/>
      </dsp:nvSpPr>
      <dsp:spPr>
        <a:xfrm>
          <a:off x="4674487" y="962966"/>
          <a:ext cx="544278" cy="421643"/>
        </a:xfrm>
        <a:prstGeom prst="rightArrow">
          <a:avLst>
            <a:gd name="adj1" fmla="val 60000"/>
            <a:gd name="adj2" fmla="val 50000"/>
          </a:avLst>
        </a:prstGeom>
        <a:solidFill>
          <a:schemeClr val="accent3">
            <a:hueOff val="-1137357"/>
            <a:satOff val="-4689"/>
            <a:lumOff val="-983"/>
            <a:alphaOff val="0"/>
          </a:schemeClr>
        </a:solidFill>
        <a:ln>
          <a:noFill/>
        </a:ln>
        <a:effectLst>
          <a:outerShdw blurRad="57150" dist="38100" dir="5400000" algn="ctr" rotWithShape="0">
            <a:schemeClr val="accent3">
              <a:hueOff val="-1137357"/>
              <a:satOff val="-4689"/>
              <a:lumOff val="-983"/>
              <a:alphaOff val="0"/>
              <a:shade val="9000"/>
              <a:satMod val="105000"/>
              <a:alpha val="48000"/>
            </a:scheme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ru-RU" sz="1400" b="1" kern="1200">
            <a:solidFill>
              <a:schemeClr val="tx1"/>
            </a:solidFill>
            <a:latin typeface="Times New Roman" pitchFamily="18" charset="0"/>
            <a:cs typeface="Times New Roman" pitchFamily="18" charset="0"/>
          </a:endParaRPr>
        </a:p>
      </dsp:txBody>
      <dsp:txXfrm>
        <a:off x="4674487" y="962966"/>
        <a:ext cx="544278" cy="421643"/>
      </dsp:txXfrm>
    </dsp:sp>
    <dsp:sp modelId="{19EA85C9-D3D5-4CC2-8FCF-8F0A6C4335AD}">
      <dsp:nvSpPr>
        <dsp:cNvPr id="0" name=""/>
        <dsp:cNvSpPr/>
      </dsp:nvSpPr>
      <dsp:spPr>
        <a:xfrm>
          <a:off x="5444693" y="914587"/>
          <a:ext cx="1693543" cy="777599"/>
        </a:xfrm>
        <a:prstGeom prst="roundRect">
          <a:avLst>
            <a:gd name="adj" fmla="val 10000"/>
          </a:avLst>
        </a:prstGeom>
        <a:gradFill rotWithShape="0">
          <a:gsLst>
            <a:gs pos="0">
              <a:schemeClr val="accent3">
                <a:hueOff val="-1137357"/>
                <a:satOff val="-4689"/>
                <a:lumOff val="-983"/>
                <a:alphaOff val="0"/>
                <a:tint val="98000"/>
                <a:shade val="25000"/>
                <a:satMod val="250000"/>
              </a:schemeClr>
            </a:gs>
            <a:gs pos="68000">
              <a:schemeClr val="accent3">
                <a:hueOff val="-1137357"/>
                <a:satOff val="-4689"/>
                <a:lumOff val="-983"/>
                <a:alphaOff val="0"/>
                <a:tint val="86000"/>
                <a:satMod val="115000"/>
              </a:schemeClr>
            </a:gs>
            <a:gs pos="100000">
              <a:schemeClr val="accent3">
                <a:hueOff val="-1137357"/>
                <a:satOff val="-4689"/>
                <a:lumOff val="-983"/>
                <a:alphaOff val="0"/>
                <a:tint val="50000"/>
                <a:satMod val="150000"/>
              </a:schemeClr>
            </a:gs>
          </a:gsLst>
          <a:path path="circle">
            <a:fillToRect l="50000" t="130000" r="50000" b="-30000"/>
          </a:path>
        </a:gradFill>
        <a:ln>
          <a:noFill/>
        </a:ln>
        <a:effectLst>
          <a:outerShdw blurRad="57150" dist="38100" dir="5400000" algn="ctr" rotWithShape="0">
            <a:schemeClr val="accent3">
              <a:hueOff val="-1137357"/>
              <a:satOff val="-4689"/>
              <a:lumOff val="-983"/>
              <a:alphaOff val="0"/>
              <a:shade val="9000"/>
              <a:satMod val="105000"/>
              <a:alpha val="48000"/>
            </a:scheme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68580" numCol="1" spcCol="1270" anchor="t" anchorCtr="0">
          <a:noAutofit/>
        </a:bodyPr>
        <a:lstStyle/>
        <a:p>
          <a:pPr lvl="0" algn="l" defTabSz="800100">
            <a:lnSpc>
              <a:spcPct val="90000"/>
            </a:lnSpc>
            <a:spcBef>
              <a:spcPct val="0"/>
            </a:spcBef>
            <a:spcAft>
              <a:spcPct val="35000"/>
            </a:spcAft>
          </a:pPr>
          <a:r>
            <a:rPr lang="ru-RU" sz="1800" b="1" kern="1200" dirty="0" smtClean="0">
              <a:solidFill>
                <a:schemeClr val="tx1"/>
              </a:solidFill>
              <a:latin typeface="Times New Roman" pitchFamily="18" charset="0"/>
              <a:cs typeface="Times New Roman" pitchFamily="18" charset="0"/>
            </a:rPr>
            <a:t>2021</a:t>
          </a:r>
          <a:endParaRPr lang="ru-RU" sz="1800" b="1" kern="1200" dirty="0">
            <a:solidFill>
              <a:schemeClr val="tx1"/>
            </a:solidFill>
            <a:latin typeface="Times New Roman" pitchFamily="18" charset="0"/>
            <a:cs typeface="Times New Roman" pitchFamily="18" charset="0"/>
          </a:endParaRPr>
        </a:p>
      </dsp:txBody>
      <dsp:txXfrm>
        <a:off x="5444693" y="914587"/>
        <a:ext cx="1693543" cy="518400"/>
      </dsp:txXfrm>
    </dsp:sp>
    <dsp:sp modelId="{046CC4C6-496F-4143-B77B-C3F88D7F393A}">
      <dsp:nvSpPr>
        <dsp:cNvPr id="0" name=""/>
        <dsp:cNvSpPr/>
      </dsp:nvSpPr>
      <dsp:spPr>
        <a:xfrm>
          <a:off x="5791563" y="1432988"/>
          <a:ext cx="1693543" cy="1036800"/>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1137357"/>
              <a:satOff val="-4689"/>
              <a:lumOff val="-983"/>
              <a:alphaOff val="0"/>
            </a:schemeClr>
          </a:solidFill>
          <a:prstDash val="solid"/>
        </a:ln>
        <a:effectLst>
          <a:outerShdw blurRad="57150" dist="38100" dir="5400000" algn="ctr" rotWithShape="0">
            <a:schemeClr val="lt1">
              <a:alpha val="90000"/>
              <a:hueOff val="0"/>
              <a:satOff val="0"/>
              <a:lumOff val="0"/>
              <a:alphaOff val="0"/>
              <a:shade val="9000"/>
              <a:satMod val="105000"/>
              <a:alpha val="48000"/>
            </a:scheme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28016" tIns="128016" rIns="128016" bIns="128016" numCol="1" spcCol="1270" anchor="t" anchorCtr="0">
          <a:noAutofit/>
        </a:bodyPr>
        <a:lstStyle/>
        <a:p>
          <a:pPr marL="171450" lvl="1" indent="-171450" algn="l" defTabSz="800100">
            <a:lnSpc>
              <a:spcPct val="90000"/>
            </a:lnSpc>
            <a:spcBef>
              <a:spcPct val="0"/>
            </a:spcBef>
            <a:spcAft>
              <a:spcPct val="15000"/>
            </a:spcAft>
            <a:buChar char="••"/>
          </a:pPr>
          <a:r>
            <a:rPr lang="ru-RU" sz="1800" b="1" kern="1200" dirty="0" smtClean="0">
              <a:solidFill>
                <a:schemeClr val="tx1"/>
              </a:solidFill>
              <a:latin typeface="Times New Roman" pitchFamily="18" charset="0"/>
              <a:cs typeface="Times New Roman" pitchFamily="18" charset="0"/>
            </a:rPr>
            <a:t>1,8 млн.рублей</a:t>
          </a:r>
          <a:endParaRPr lang="ru-RU" sz="1800" b="1" kern="1200" dirty="0">
            <a:solidFill>
              <a:schemeClr val="tx1"/>
            </a:solidFill>
            <a:latin typeface="Times New Roman" pitchFamily="18" charset="0"/>
            <a:cs typeface="Times New Roman" pitchFamily="18" charset="0"/>
          </a:endParaRPr>
        </a:p>
      </dsp:txBody>
      <dsp:txXfrm>
        <a:off x="5791563" y="1432988"/>
        <a:ext cx="1693543" cy="1036800"/>
      </dsp:txXfrm>
    </dsp:sp>
  </dsp:spTree>
</dsp:drawing>
</file>

<file path=ppt/diagrams/drawing2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2D01F57-D8D9-424C-8375-234646DE2C58}">
      <dsp:nvSpPr>
        <dsp:cNvPr id="0" name=""/>
        <dsp:cNvSpPr/>
      </dsp:nvSpPr>
      <dsp:spPr>
        <a:xfrm>
          <a:off x="2829" y="21683"/>
          <a:ext cx="1286441" cy="734399"/>
        </a:xfrm>
        <a:prstGeom prst="roundRect">
          <a:avLst>
            <a:gd name="adj" fmla="val 10000"/>
          </a:avLst>
        </a:prstGeom>
        <a:gradFill rotWithShape="0">
          <a:gsLst>
            <a:gs pos="0">
              <a:schemeClr val="accent3">
                <a:hueOff val="0"/>
                <a:satOff val="0"/>
                <a:lumOff val="0"/>
                <a:alphaOff val="0"/>
                <a:tint val="98000"/>
                <a:shade val="25000"/>
                <a:satMod val="250000"/>
              </a:schemeClr>
            </a:gs>
            <a:gs pos="68000">
              <a:schemeClr val="accent3">
                <a:hueOff val="0"/>
                <a:satOff val="0"/>
                <a:lumOff val="0"/>
                <a:alphaOff val="0"/>
                <a:tint val="86000"/>
                <a:satMod val="115000"/>
              </a:schemeClr>
            </a:gs>
            <a:gs pos="100000">
              <a:schemeClr val="accent3">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3">
              <a:hueOff val="0"/>
              <a:satOff val="0"/>
              <a:lumOff val="0"/>
              <a:alphaOff val="0"/>
              <a:shade val="9000"/>
              <a:satMod val="105000"/>
              <a:alpha val="48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45720" numCol="1" spcCol="1270" anchor="t" anchorCtr="0">
          <a:noAutofit/>
        </a:bodyPr>
        <a:lstStyle/>
        <a:p>
          <a:pPr lvl="0" algn="l" defTabSz="533400">
            <a:lnSpc>
              <a:spcPct val="90000"/>
            </a:lnSpc>
            <a:spcBef>
              <a:spcPct val="0"/>
            </a:spcBef>
            <a:spcAft>
              <a:spcPct val="35000"/>
            </a:spcAft>
          </a:pPr>
          <a:r>
            <a:rPr lang="ru-RU" sz="1200" b="1" kern="1200" dirty="0" smtClean="0">
              <a:solidFill>
                <a:schemeClr val="tx1"/>
              </a:solidFill>
              <a:latin typeface="Times New Roman" pitchFamily="18" charset="0"/>
              <a:cs typeface="Times New Roman" pitchFamily="18" charset="0"/>
            </a:rPr>
            <a:t>2019</a:t>
          </a:r>
        </a:p>
      </dsp:txBody>
      <dsp:txXfrm>
        <a:off x="2829" y="21683"/>
        <a:ext cx="1286441" cy="489600"/>
      </dsp:txXfrm>
    </dsp:sp>
    <dsp:sp modelId="{CDB87897-61BB-4A9A-9F47-D02AA9D89940}">
      <dsp:nvSpPr>
        <dsp:cNvPr id="0" name=""/>
        <dsp:cNvSpPr/>
      </dsp:nvSpPr>
      <dsp:spPr>
        <a:xfrm>
          <a:off x="266317" y="511283"/>
          <a:ext cx="1286441" cy="979200"/>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outerShdw blurRad="57150" dist="38100" dir="5400000" algn="ctr" rotWithShape="0">
            <a:schemeClr val="lt1">
              <a:alpha val="90000"/>
              <a:hueOff val="0"/>
              <a:satOff val="0"/>
              <a:lumOff val="0"/>
              <a:alphaOff val="0"/>
              <a:shade val="9000"/>
              <a:satMod val="105000"/>
              <a:alpha val="48000"/>
            </a:scheme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ru-RU" sz="1200" b="1" i="0" u="none" kern="1200" dirty="0" smtClean="0">
              <a:solidFill>
                <a:schemeClr val="tx1"/>
              </a:solidFill>
              <a:latin typeface="Times New Roman" pitchFamily="18" charset="0"/>
              <a:cs typeface="Times New Roman" pitchFamily="18" charset="0"/>
            </a:rPr>
            <a:t>80,4 млн.рублей</a:t>
          </a:r>
          <a:endParaRPr lang="ru-RU" sz="1200" b="1" kern="1200" dirty="0">
            <a:solidFill>
              <a:schemeClr val="tx1"/>
            </a:solidFill>
            <a:latin typeface="Times New Roman" pitchFamily="18" charset="0"/>
            <a:cs typeface="Times New Roman" pitchFamily="18" charset="0"/>
          </a:endParaRPr>
        </a:p>
      </dsp:txBody>
      <dsp:txXfrm>
        <a:off x="266317" y="511283"/>
        <a:ext cx="1286441" cy="979200"/>
      </dsp:txXfrm>
    </dsp:sp>
    <dsp:sp modelId="{FFE5239B-730D-4ED6-A4C7-8220D9AA4D05}">
      <dsp:nvSpPr>
        <dsp:cNvPr id="0" name=""/>
        <dsp:cNvSpPr/>
      </dsp:nvSpPr>
      <dsp:spPr>
        <a:xfrm>
          <a:off x="1484291" y="106340"/>
          <a:ext cx="413442" cy="320286"/>
        </a:xfrm>
        <a:prstGeom prst="rightArrow">
          <a:avLst>
            <a:gd name="adj1" fmla="val 60000"/>
            <a:gd name="adj2" fmla="val 50000"/>
          </a:avLst>
        </a:prstGeom>
        <a:gradFill rotWithShape="0">
          <a:gsLst>
            <a:gs pos="0">
              <a:schemeClr val="accent3">
                <a:hueOff val="0"/>
                <a:satOff val="0"/>
                <a:lumOff val="0"/>
                <a:alphaOff val="0"/>
                <a:tint val="98000"/>
                <a:shade val="25000"/>
                <a:satMod val="250000"/>
              </a:schemeClr>
            </a:gs>
            <a:gs pos="68000">
              <a:schemeClr val="accent3">
                <a:hueOff val="0"/>
                <a:satOff val="0"/>
                <a:lumOff val="0"/>
                <a:alphaOff val="0"/>
                <a:tint val="86000"/>
                <a:satMod val="115000"/>
              </a:schemeClr>
            </a:gs>
            <a:gs pos="100000">
              <a:schemeClr val="accent3">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3">
              <a:hueOff val="0"/>
              <a:satOff val="0"/>
              <a:lumOff val="0"/>
              <a:alphaOff val="0"/>
              <a:shade val="9000"/>
              <a:satMod val="105000"/>
              <a:alpha val="48000"/>
            </a:scheme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ru-RU" sz="1200" b="1" kern="1200">
            <a:solidFill>
              <a:schemeClr val="tx1"/>
            </a:solidFill>
            <a:latin typeface="Times New Roman" pitchFamily="18" charset="0"/>
            <a:cs typeface="Times New Roman" pitchFamily="18" charset="0"/>
          </a:endParaRPr>
        </a:p>
      </dsp:txBody>
      <dsp:txXfrm>
        <a:off x="1484291" y="106340"/>
        <a:ext cx="413442" cy="320286"/>
      </dsp:txXfrm>
    </dsp:sp>
    <dsp:sp modelId="{9F6AD580-259C-493B-A74E-7F5C857FE5EF}">
      <dsp:nvSpPr>
        <dsp:cNvPr id="0" name=""/>
        <dsp:cNvSpPr/>
      </dsp:nvSpPr>
      <dsp:spPr>
        <a:xfrm>
          <a:off x="2069350" y="21683"/>
          <a:ext cx="1286441" cy="734399"/>
        </a:xfrm>
        <a:prstGeom prst="roundRect">
          <a:avLst>
            <a:gd name="adj" fmla="val 10000"/>
          </a:avLst>
        </a:prstGeom>
        <a:gradFill rotWithShape="0">
          <a:gsLst>
            <a:gs pos="0">
              <a:schemeClr val="accent3">
                <a:hueOff val="-568678"/>
                <a:satOff val="-2344"/>
                <a:lumOff val="-491"/>
                <a:alphaOff val="0"/>
                <a:tint val="98000"/>
                <a:shade val="25000"/>
                <a:satMod val="250000"/>
              </a:schemeClr>
            </a:gs>
            <a:gs pos="68000">
              <a:schemeClr val="accent3">
                <a:hueOff val="-568678"/>
                <a:satOff val="-2344"/>
                <a:lumOff val="-491"/>
                <a:alphaOff val="0"/>
                <a:tint val="86000"/>
                <a:satMod val="115000"/>
              </a:schemeClr>
            </a:gs>
            <a:gs pos="100000">
              <a:schemeClr val="accent3">
                <a:hueOff val="-568678"/>
                <a:satOff val="-2344"/>
                <a:lumOff val="-491"/>
                <a:alphaOff val="0"/>
                <a:tint val="50000"/>
                <a:satMod val="150000"/>
              </a:schemeClr>
            </a:gs>
          </a:gsLst>
          <a:path path="circle">
            <a:fillToRect l="50000" t="130000" r="50000" b="-30000"/>
          </a:path>
        </a:gradFill>
        <a:ln>
          <a:noFill/>
        </a:ln>
        <a:effectLst>
          <a:outerShdw blurRad="57150" dist="38100" dir="5400000" algn="ctr" rotWithShape="0">
            <a:schemeClr val="accent3">
              <a:hueOff val="-568678"/>
              <a:satOff val="-2344"/>
              <a:lumOff val="-491"/>
              <a:alphaOff val="0"/>
              <a:shade val="9000"/>
              <a:satMod val="105000"/>
              <a:alpha val="48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45720" numCol="1" spcCol="1270" anchor="t" anchorCtr="0">
          <a:noAutofit/>
        </a:bodyPr>
        <a:lstStyle/>
        <a:p>
          <a:pPr lvl="0" algn="l" defTabSz="533400">
            <a:lnSpc>
              <a:spcPct val="90000"/>
            </a:lnSpc>
            <a:spcBef>
              <a:spcPct val="0"/>
            </a:spcBef>
            <a:spcAft>
              <a:spcPct val="35000"/>
            </a:spcAft>
          </a:pPr>
          <a:r>
            <a:rPr lang="ru-RU" sz="1200" b="1" kern="1200" dirty="0" smtClean="0">
              <a:solidFill>
                <a:schemeClr val="tx1"/>
              </a:solidFill>
              <a:latin typeface="Times New Roman" pitchFamily="18" charset="0"/>
              <a:cs typeface="Times New Roman" pitchFamily="18" charset="0"/>
            </a:rPr>
            <a:t>2020</a:t>
          </a:r>
          <a:endParaRPr lang="ru-RU" sz="1200" b="1" kern="1200" dirty="0">
            <a:solidFill>
              <a:schemeClr val="tx1"/>
            </a:solidFill>
            <a:latin typeface="Times New Roman" pitchFamily="18" charset="0"/>
            <a:cs typeface="Times New Roman" pitchFamily="18" charset="0"/>
          </a:endParaRPr>
        </a:p>
      </dsp:txBody>
      <dsp:txXfrm>
        <a:off x="2069350" y="21683"/>
        <a:ext cx="1286441" cy="489600"/>
      </dsp:txXfrm>
    </dsp:sp>
    <dsp:sp modelId="{7FAB9409-D975-49CA-8577-1ACEEA8E498D}">
      <dsp:nvSpPr>
        <dsp:cNvPr id="0" name=""/>
        <dsp:cNvSpPr/>
      </dsp:nvSpPr>
      <dsp:spPr>
        <a:xfrm>
          <a:off x="2332839" y="511283"/>
          <a:ext cx="1286441" cy="979200"/>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568678"/>
              <a:satOff val="-2344"/>
              <a:lumOff val="-491"/>
              <a:alphaOff val="0"/>
            </a:schemeClr>
          </a:solidFill>
          <a:prstDash val="solid"/>
        </a:ln>
        <a:effectLst>
          <a:outerShdw blurRad="57150" dist="38100" dir="5400000" algn="ctr" rotWithShape="0">
            <a:schemeClr val="lt1">
              <a:alpha val="90000"/>
              <a:hueOff val="0"/>
              <a:satOff val="0"/>
              <a:lumOff val="0"/>
              <a:alphaOff val="0"/>
              <a:shade val="9000"/>
              <a:satMod val="105000"/>
              <a:alpha val="48000"/>
            </a:scheme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ru-RU" sz="1200" b="1" kern="1200" dirty="0" smtClean="0">
              <a:solidFill>
                <a:schemeClr val="tx1"/>
              </a:solidFill>
              <a:latin typeface="Times New Roman" pitchFamily="18" charset="0"/>
              <a:cs typeface="Times New Roman" pitchFamily="18" charset="0"/>
            </a:rPr>
            <a:t>30,3 млн.рублей</a:t>
          </a:r>
          <a:endParaRPr lang="ru-RU" sz="1200" b="1" kern="1200" dirty="0">
            <a:solidFill>
              <a:schemeClr val="tx1"/>
            </a:solidFill>
            <a:latin typeface="Times New Roman" pitchFamily="18" charset="0"/>
            <a:cs typeface="Times New Roman" pitchFamily="18" charset="0"/>
          </a:endParaRPr>
        </a:p>
      </dsp:txBody>
      <dsp:txXfrm>
        <a:off x="2332839" y="511283"/>
        <a:ext cx="1286441" cy="979200"/>
      </dsp:txXfrm>
    </dsp:sp>
    <dsp:sp modelId="{75152237-0B25-4112-A7C3-20502F974846}">
      <dsp:nvSpPr>
        <dsp:cNvPr id="0" name=""/>
        <dsp:cNvSpPr/>
      </dsp:nvSpPr>
      <dsp:spPr>
        <a:xfrm>
          <a:off x="3550812" y="106340"/>
          <a:ext cx="413442" cy="320286"/>
        </a:xfrm>
        <a:prstGeom prst="rightArrow">
          <a:avLst>
            <a:gd name="adj1" fmla="val 60000"/>
            <a:gd name="adj2" fmla="val 50000"/>
          </a:avLst>
        </a:prstGeom>
        <a:gradFill rotWithShape="0">
          <a:gsLst>
            <a:gs pos="0">
              <a:schemeClr val="accent3">
                <a:hueOff val="-1137357"/>
                <a:satOff val="-4689"/>
                <a:lumOff val="-983"/>
                <a:alphaOff val="0"/>
                <a:tint val="98000"/>
                <a:shade val="25000"/>
                <a:satMod val="250000"/>
              </a:schemeClr>
            </a:gs>
            <a:gs pos="68000">
              <a:schemeClr val="accent3">
                <a:hueOff val="-1137357"/>
                <a:satOff val="-4689"/>
                <a:lumOff val="-983"/>
                <a:alphaOff val="0"/>
                <a:tint val="86000"/>
                <a:satMod val="115000"/>
              </a:schemeClr>
            </a:gs>
            <a:gs pos="100000">
              <a:schemeClr val="accent3">
                <a:hueOff val="-1137357"/>
                <a:satOff val="-4689"/>
                <a:lumOff val="-983"/>
                <a:alphaOff val="0"/>
                <a:tint val="50000"/>
                <a:satMod val="150000"/>
              </a:schemeClr>
            </a:gs>
          </a:gsLst>
          <a:path path="circle">
            <a:fillToRect l="50000" t="130000" r="50000" b="-30000"/>
          </a:path>
        </a:gradFill>
        <a:ln>
          <a:noFill/>
        </a:ln>
        <a:effectLst>
          <a:outerShdw blurRad="57150" dist="38100" dir="5400000" algn="ctr" rotWithShape="0">
            <a:schemeClr val="accent3">
              <a:hueOff val="-1137357"/>
              <a:satOff val="-4689"/>
              <a:lumOff val="-983"/>
              <a:alphaOff val="0"/>
              <a:shade val="9000"/>
              <a:satMod val="105000"/>
              <a:alpha val="48000"/>
            </a:scheme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ru-RU" sz="1200" b="1" kern="1200">
            <a:solidFill>
              <a:schemeClr val="tx1"/>
            </a:solidFill>
            <a:latin typeface="Times New Roman" pitchFamily="18" charset="0"/>
            <a:cs typeface="Times New Roman" pitchFamily="18" charset="0"/>
          </a:endParaRPr>
        </a:p>
      </dsp:txBody>
      <dsp:txXfrm>
        <a:off x="3550812" y="106340"/>
        <a:ext cx="413442" cy="320286"/>
      </dsp:txXfrm>
    </dsp:sp>
    <dsp:sp modelId="{19EA85C9-D3D5-4CC2-8FCF-8F0A6C4335AD}">
      <dsp:nvSpPr>
        <dsp:cNvPr id="0" name=""/>
        <dsp:cNvSpPr/>
      </dsp:nvSpPr>
      <dsp:spPr>
        <a:xfrm>
          <a:off x="4135872" y="21683"/>
          <a:ext cx="1286441" cy="734399"/>
        </a:xfrm>
        <a:prstGeom prst="roundRect">
          <a:avLst>
            <a:gd name="adj" fmla="val 10000"/>
          </a:avLst>
        </a:prstGeom>
        <a:gradFill rotWithShape="0">
          <a:gsLst>
            <a:gs pos="0">
              <a:schemeClr val="accent3">
                <a:hueOff val="-1137357"/>
                <a:satOff val="-4689"/>
                <a:lumOff val="-983"/>
                <a:alphaOff val="0"/>
                <a:tint val="98000"/>
                <a:shade val="25000"/>
                <a:satMod val="250000"/>
              </a:schemeClr>
            </a:gs>
            <a:gs pos="68000">
              <a:schemeClr val="accent3">
                <a:hueOff val="-1137357"/>
                <a:satOff val="-4689"/>
                <a:lumOff val="-983"/>
                <a:alphaOff val="0"/>
                <a:tint val="86000"/>
                <a:satMod val="115000"/>
              </a:schemeClr>
            </a:gs>
            <a:gs pos="100000">
              <a:schemeClr val="accent3">
                <a:hueOff val="-1137357"/>
                <a:satOff val="-4689"/>
                <a:lumOff val="-983"/>
                <a:alphaOff val="0"/>
                <a:tint val="50000"/>
                <a:satMod val="150000"/>
              </a:schemeClr>
            </a:gs>
          </a:gsLst>
          <a:path path="circle">
            <a:fillToRect l="50000" t="130000" r="50000" b="-30000"/>
          </a:path>
        </a:gradFill>
        <a:ln>
          <a:noFill/>
        </a:ln>
        <a:effectLst>
          <a:outerShdw blurRad="57150" dist="38100" dir="5400000" algn="ctr" rotWithShape="0">
            <a:schemeClr val="accent3">
              <a:hueOff val="-1137357"/>
              <a:satOff val="-4689"/>
              <a:lumOff val="-983"/>
              <a:alphaOff val="0"/>
              <a:shade val="9000"/>
              <a:satMod val="105000"/>
              <a:alpha val="48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45720" numCol="1" spcCol="1270" anchor="t" anchorCtr="0">
          <a:noAutofit/>
        </a:bodyPr>
        <a:lstStyle/>
        <a:p>
          <a:pPr lvl="0" algn="l" defTabSz="533400">
            <a:lnSpc>
              <a:spcPct val="90000"/>
            </a:lnSpc>
            <a:spcBef>
              <a:spcPct val="0"/>
            </a:spcBef>
            <a:spcAft>
              <a:spcPct val="35000"/>
            </a:spcAft>
          </a:pPr>
          <a:r>
            <a:rPr lang="ru-RU" sz="1200" b="1" kern="1200" dirty="0" smtClean="0">
              <a:solidFill>
                <a:schemeClr val="tx1"/>
              </a:solidFill>
              <a:latin typeface="Times New Roman" pitchFamily="18" charset="0"/>
              <a:cs typeface="Times New Roman" pitchFamily="18" charset="0"/>
            </a:rPr>
            <a:t>2021</a:t>
          </a:r>
          <a:endParaRPr lang="ru-RU" sz="1200" b="1" kern="1200" dirty="0">
            <a:solidFill>
              <a:schemeClr val="tx1"/>
            </a:solidFill>
            <a:latin typeface="Times New Roman" pitchFamily="18" charset="0"/>
            <a:cs typeface="Times New Roman" pitchFamily="18" charset="0"/>
          </a:endParaRPr>
        </a:p>
      </dsp:txBody>
      <dsp:txXfrm>
        <a:off x="4135872" y="21683"/>
        <a:ext cx="1286441" cy="489600"/>
      </dsp:txXfrm>
    </dsp:sp>
    <dsp:sp modelId="{046CC4C6-496F-4143-B77B-C3F88D7F393A}">
      <dsp:nvSpPr>
        <dsp:cNvPr id="0" name=""/>
        <dsp:cNvSpPr/>
      </dsp:nvSpPr>
      <dsp:spPr>
        <a:xfrm>
          <a:off x="4399360" y="511283"/>
          <a:ext cx="1286441" cy="979200"/>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1137357"/>
              <a:satOff val="-4689"/>
              <a:lumOff val="-983"/>
              <a:alphaOff val="0"/>
            </a:schemeClr>
          </a:solidFill>
          <a:prstDash val="solid"/>
        </a:ln>
        <a:effectLst>
          <a:outerShdw blurRad="57150" dist="38100" dir="5400000" algn="ctr" rotWithShape="0">
            <a:schemeClr val="lt1">
              <a:alpha val="90000"/>
              <a:hueOff val="0"/>
              <a:satOff val="0"/>
              <a:lumOff val="0"/>
              <a:alphaOff val="0"/>
              <a:shade val="9000"/>
              <a:satMod val="105000"/>
              <a:alpha val="48000"/>
            </a:scheme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ru-RU" sz="1200" b="1" kern="1200" dirty="0" smtClean="0">
              <a:solidFill>
                <a:schemeClr val="tx1"/>
              </a:solidFill>
              <a:latin typeface="Times New Roman" pitchFamily="18" charset="0"/>
              <a:cs typeface="Times New Roman" pitchFamily="18" charset="0"/>
            </a:rPr>
            <a:t>36,0 млн.рублей</a:t>
          </a:r>
          <a:endParaRPr lang="ru-RU" sz="1200" b="1" kern="1200" dirty="0">
            <a:solidFill>
              <a:schemeClr val="tx1"/>
            </a:solidFill>
            <a:latin typeface="Times New Roman" pitchFamily="18" charset="0"/>
            <a:cs typeface="Times New Roman" pitchFamily="18" charset="0"/>
          </a:endParaRPr>
        </a:p>
      </dsp:txBody>
      <dsp:txXfrm>
        <a:off x="4399360" y="511283"/>
        <a:ext cx="1286441" cy="979200"/>
      </dsp:txXfrm>
    </dsp:sp>
  </dsp:spTree>
</dsp:drawing>
</file>

<file path=ppt/diagrams/drawing2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245BBB0-23BC-4D4B-A576-8A434EF0C6C5}">
      <dsp:nvSpPr>
        <dsp:cNvPr id="0" name=""/>
        <dsp:cNvSpPr/>
      </dsp:nvSpPr>
      <dsp:spPr>
        <a:xfrm>
          <a:off x="250210" y="0"/>
          <a:ext cx="4543782" cy="2839864"/>
        </a:xfrm>
        <a:prstGeom prst="swooshArrow">
          <a:avLst>
            <a:gd name="adj1" fmla="val 25000"/>
            <a:gd name="adj2" fmla="val 25000"/>
          </a:avLst>
        </a:prstGeom>
        <a:solidFill>
          <a:schemeClr val="accent1">
            <a:tint val="40000"/>
            <a:hueOff val="0"/>
            <a:satOff val="0"/>
            <a:lumOff val="0"/>
            <a:alphaOff val="0"/>
          </a:schemeClr>
        </a:solidFill>
        <a:ln>
          <a:noFill/>
        </a:ln>
        <a:effectLst/>
        <a:scene3d>
          <a:camera prst="orthographicFront"/>
          <a:lightRig rig="threePt" dir="t"/>
        </a:scene3d>
        <a:sp3d>
          <a:bevelT/>
        </a:sp3d>
      </dsp:spPr>
      <dsp:style>
        <a:lnRef idx="0">
          <a:scrgbClr r="0" g="0" b="0"/>
        </a:lnRef>
        <a:fillRef idx="1">
          <a:scrgbClr r="0" g="0" b="0"/>
        </a:fillRef>
        <a:effectRef idx="0">
          <a:scrgbClr r="0" g="0" b="0"/>
        </a:effectRef>
        <a:fontRef idx="minor"/>
      </dsp:style>
    </dsp:sp>
    <dsp:sp modelId="{419F679B-57B1-4C2A-B6EC-7349CDEE5FCC}">
      <dsp:nvSpPr>
        <dsp:cNvPr id="0" name=""/>
        <dsp:cNvSpPr/>
      </dsp:nvSpPr>
      <dsp:spPr>
        <a:xfrm>
          <a:off x="697773" y="2111722"/>
          <a:ext cx="104506" cy="10450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8C2FF00-2E47-4AF9-8533-61DF36689BB4}">
      <dsp:nvSpPr>
        <dsp:cNvPr id="0" name=""/>
        <dsp:cNvSpPr/>
      </dsp:nvSpPr>
      <dsp:spPr>
        <a:xfrm>
          <a:off x="655036" y="2163976"/>
          <a:ext cx="966967" cy="6758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376" tIns="0" rIns="0" bIns="0" numCol="1" spcCol="1270" anchor="t" anchorCtr="0">
          <a:noAutofit/>
        </a:bodyPr>
        <a:lstStyle/>
        <a:p>
          <a:pPr lvl="0" algn="l" defTabSz="488950">
            <a:lnSpc>
              <a:spcPct val="90000"/>
            </a:lnSpc>
            <a:spcBef>
              <a:spcPct val="0"/>
            </a:spcBef>
            <a:spcAft>
              <a:spcPct val="35000"/>
            </a:spcAft>
          </a:pPr>
          <a:r>
            <a:rPr lang="ru-RU" sz="1100" kern="1200" dirty="0" smtClean="0">
              <a:latin typeface="Times New Roman" pitchFamily="18" charset="0"/>
              <a:cs typeface="Times New Roman" pitchFamily="18" charset="0"/>
            </a:rPr>
            <a:t>Расширение доступа субъектов МСП к финансовой поддержке, в том числе к льготному финансированию</a:t>
          </a:r>
          <a:endParaRPr lang="ru-RU" sz="1100" kern="1200" dirty="0">
            <a:latin typeface="Times New Roman" pitchFamily="18" charset="0"/>
            <a:cs typeface="Times New Roman" pitchFamily="18" charset="0"/>
          </a:endParaRPr>
        </a:p>
      </dsp:txBody>
      <dsp:txXfrm>
        <a:off x="655036" y="2163976"/>
        <a:ext cx="966967" cy="675887"/>
      </dsp:txXfrm>
    </dsp:sp>
    <dsp:sp modelId="{E597B939-1AE0-4B27-85E3-00D2904D22F0}">
      <dsp:nvSpPr>
        <dsp:cNvPr id="0" name=""/>
        <dsp:cNvSpPr/>
      </dsp:nvSpPr>
      <dsp:spPr>
        <a:xfrm>
          <a:off x="1436138" y="1451170"/>
          <a:ext cx="181751" cy="18175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DADBE-08E9-4FCF-9E54-78C2049F4944}">
      <dsp:nvSpPr>
        <dsp:cNvPr id="0" name=""/>
        <dsp:cNvSpPr/>
      </dsp:nvSpPr>
      <dsp:spPr>
        <a:xfrm>
          <a:off x="1527013" y="1542046"/>
          <a:ext cx="954194" cy="1297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306" tIns="0" rIns="0" bIns="0" numCol="1" spcCol="1270" anchor="t" anchorCtr="0">
          <a:noAutofit/>
        </a:bodyPr>
        <a:lstStyle/>
        <a:p>
          <a:pPr lvl="0" algn="l" defTabSz="488950">
            <a:lnSpc>
              <a:spcPct val="90000"/>
            </a:lnSpc>
            <a:spcBef>
              <a:spcPct val="0"/>
            </a:spcBef>
            <a:spcAft>
              <a:spcPct val="35000"/>
            </a:spcAft>
          </a:pPr>
          <a:r>
            <a:rPr lang="ru-RU" sz="1100" kern="1200" dirty="0" smtClean="0">
              <a:latin typeface="Times New Roman" pitchFamily="18" charset="0"/>
              <a:cs typeface="Times New Roman" pitchFamily="18" charset="0"/>
            </a:rPr>
            <a:t>Акселерации субъектов малого и среднего предпринимательства</a:t>
          </a:r>
          <a:endParaRPr lang="ru-RU" sz="1100" kern="1200" dirty="0">
            <a:latin typeface="Times New Roman" pitchFamily="18" charset="0"/>
            <a:cs typeface="Times New Roman" pitchFamily="18" charset="0"/>
          </a:endParaRPr>
        </a:p>
      </dsp:txBody>
      <dsp:txXfrm>
        <a:off x="1527013" y="1542046"/>
        <a:ext cx="954194" cy="1297817"/>
      </dsp:txXfrm>
    </dsp:sp>
    <dsp:sp modelId="{FA6ADBA0-F647-4A0D-B020-9AB827AE365E}">
      <dsp:nvSpPr>
        <dsp:cNvPr id="0" name=""/>
        <dsp:cNvSpPr/>
      </dsp:nvSpPr>
      <dsp:spPr>
        <a:xfrm>
          <a:off x="2378972" y="964417"/>
          <a:ext cx="240820" cy="24082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BC608C-A175-4DC3-90F5-2320DECEB88B}">
      <dsp:nvSpPr>
        <dsp:cNvPr id="0" name=""/>
        <dsp:cNvSpPr/>
      </dsp:nvSpPr>
      <dsp:spPr>
        <a:xfrm>
          <a:off x="2499383" y="1084828"/>
          <a:ext cx="954194" cy="17550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606" tIns="0" rIns="0" bIns="0" numCol="1" spcCol="1270" anchor="t" anchorCtr="0">
          <a:noAutofit/>
        </a:bodyPr>
        <a:lstStyle/>
        <a:p>
          <a:pPr lvl="0" algn="l" defTabSz="488950">
            <a:lnSpc>
              <a:spcPct val="90000"/>
            </a:lnSpc>
            <a:spcBef>
              <a:spcPct val="0"/>
            </a:spcBef>
            <a:spcAft>
              <a:spcPct val="35000"/>
            </a:spcAft>
          </a:pPr>
          <a:r>
            <a:rPr lang="ru-RU" sz="1100" kern="1200" dirty="0" smtClean="0">
              <a:latin typeface="Times New Roman" pitchFamily="18" charset="0"/>
              <a:cs typeface="Times New Roman" pitchFamily="18" charset="0"/>
            </a:rPr>
            <a:t>Создание системы поддержки фермеров и развитие сельской кооперации</a:t>
          </a:r>
          <a:endParaRPr lang="ru-RU" sz="1100" kern="1200" dirty="0">
            <a:latin typeface="Times New Roman" pitchFamily="18" charset="0"/>
            <a:cs typeface="Times New Roman" pitchFamily="18" charset="0"/>
          </a:endParaRPr>
        </a:p>
      </dsp:txBody>
      <dsp:txXfrm>
        <a:off x="2499383" y="1084828"/>
        <a:ext cx="954194" cy="1755035"/>
      </dsp:txXfrm>
    </dsp:sp>
    <dsp:sp modelId="{8A4DF9AB-7B0B-483A-A7CA-A13BC25200E2}">
      <dsp:nvSpPr>
        <dsp:cNvPr id="0" name=""/>
        <dsp:cNvSpPr/>
      </dsp:nvSpPr>
      <dsp:spPr>
        <a:xfrm>
          <a:off x="3405867" y="642377"/>
          <a:ext cx="322608" cy="32260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82A428F-5426-4AD5-872A-ED692E449FDC}">
      <dsp:nvSpPr>
        <dsp:cNvPr id="0" name=""/>
        <dsp:cNvSpPr/>
      </dsp:nvSpPr>
      <dsp:spPr>
        <a:xfrm>
          <a:off x="3442210" y="1068527"/>
          <a:ext cx="1636176" cy="16273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944" tIns="0" rIns="0" bIns="0" numCol="1" spcCol="1270" anchor="t" anchorCtr="0">
          <a:noAutofit/>
        </a:bodyPr>
        <a:lstStyle/>
        <a:p>
          <a:pPr lvl="0" algn="l" defTabSz="488950">
            <a:lnSpc>
              <a:spcPct val="90000"/>
            </a:lnSpc>
            <a:spcBef>
              <a:spcPct val="0"/>
            </a:spcBef>
            <a:spcAft>
              <a:spcPct val="35000"/>
            </a:spcAft>
          </a:pPr>
          <a:r>
            <a:rPr lang="ru-RU" sz="1100" kern="1200" dirty="0" smtClean="0">
              <a:latin typeface="Times New Roman" pitchFamily="18" charset="0"/>
              <a:cs typeface="Times New Roman" pitchFamily="18" charset="0"/>
            </a:rPr>
            <a:t>Популяризация предпринимательства</a:t>
          </a:r>
          <a:endParaRPr lang="ru-RU" sz="1100" kern="1200" dirty="0">
            <a:latin typeface="Times New Roman" pitchFamily="18" charset="0"/>
            <a:cs typeface="Times New Roman" pitchFamily="18" charset="0"/>
          </a:endParaRPr>
        </a:p>
      </dsp:txBody>
      <dsp:txXfrm>
        <a:off x="3442210" y="1068527"/>
        <a:ext cx="1636176" cy="1627317"/>
      </dsp:txXfrm>
    </dsp:sp>
  </dsp:spTree>
</dsp:drawing>
</file>

<file path=ppt/diagrams/drawing2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B617346-081C-4A3A-9E92-4E9D9CBFC39B}">
      <dsp:nvSpPr>
        <dsp:cNvPr id="0" name=""/>
        <dsp:cNvSpPr/>
      </dsp:nvSpPr>
      <dsp:spPr>
        <a:xfrm>
          <a:off x="3805163" y="2149487"/>
          <a:ext cx="1533673" cy="1533673"/>
        </a:xfrm>
        <a:prstGeom prst="ellipse">
          <a:avLst/>
        </a:prstGeom>
        <a:gradFill rotWithShape="0">
          <a:gsLst>
            <a:gs pos="0">
              <a:schemeClr val="accent1">
                <a:hueOff val="0"/>
                <a:satOff val="0"/>
                <a:lumOff val="0"/>
                <a:alphaOff val="0"/>
                <a:tint val="70000"/>
                <a:satMod val="130000"/>
              </a:schemeClr>
            </a:gs>
            <a:gs pos="43000">
              <a:schemeClr val="accent1">
                <a:hueOff val="0"/>
                <a:satOff val="0"/>
                <a:lumOff val="0"/>
                <a:alphaOff val="0"/>
                <a:tint val="44000"/>
                <a:satMod val="165000"/>
              </a:schemeClr>
            </a:gs>
            <a:gs pos="93000">
              <a:schemeClr val="accent1">
                <a:hueOff val="0"/>
                <a:satOff val="0"/>
                <a:lumOff val="0"/>
                <a:alphaOff val="0"/>
                <a:tint val="15000"/>
                <a:satMod val="165000"/>
              </a:schemeClr>
            </a:gs>
            <a:gs pos="100000">
              <a:schemeClr val="accent1">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ru-RU" sz="1500" b="1" kern="1200" dirty="0" smtClean="0">
              <a:latin typeface="Times New Roman" pitchFamily="18" charset="0"/>
              <a:cs typeface="Times New Roman" pitchFamily="18" charset="0"/>
            </a:rPr>
            <a:t>2019 ГОД</a:t>
          </a:r>
        </a:p>
        <a:p>
          <a:pPr lvl="0" algn="ctr" defTabSz="666750">
            <a:lnSpc>
              <a:spcPct val="90000"/>
            </a:lnSpc>
            <a:spcBef>
              <a:spcPct val="0"/>
            </a:spcBef>
            <a:spcAft>
              <a:spcPct val="35000"/>
            </a:spcAft>
          </a:pPr>
          <a:r>
            <a:rPr lang="ru-RU" sz="1300" b="1" kern="1200" dirty="0" smtClean="0">
              <a:latin typeface="Times New Roman" pitchFamily="18" charset="0"/>
              <a:cs typeface="Times New Roman" pitchFamily="18" charset="0"/>
            </a:rPr>
            <a:t>1 208 008,1 тыс. рублей</a:t>
          </a:r>
        </a:p>
      </dsp:txBody>
      <dsp:txXfrm>
        <a:off x="3805163" y="2149487"/>
        <a:ext cx="1533673" cy="1533673"/>
      </dsp:txXfrm>
    </dsp:sp>
    <dsp:sp modelId="{C1A886B8-BE47-4FA9-8B7D-068CE784E798}">
      <dsp:nvSpPr>
        <dsp:cNvPr id="0" name=""/>
        <dsp:cNvSpPr/>
      </dsp:nvSpPr>
      <dsp:spPr>
        <a:xfrm rot="16200000">
          <a:off x="4409644" y="1591621"/>
          <a:ext cx="324711" cy="521449"/>
        </a:xfrm>
        <a:prstGeom prst="rightArrow">
          <a:avLst>
            <a:gd name="adj1" fmla="val 60000"/>
            <a:gd name="adj2" fmla="val 50000"/>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satMod val="105000"/>
              <a:alpha val="48000"/>
            </a:scheme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ru-RU" sz="2300" b="1" kern="1200">
            <a:latin typeface="Times New Roman" pitchFamily="18" charset="0"/>
            <a:cs typeface="Times New Roman" pitchFamily="18" charset="0"/>
          </a:endParaRPr>
        </a:p>
      </dsp:txBody>
      <dsp:txXfrm rot="16200000">
        <a:off x="4409644" y="1591621"/>
        <a:ext cx="324711" cy="521449"/>
      </dsp:txXfrm>
    </dsp:sp>
    <dsp:sp modelId="{A17F13E3-5626-401F-AD21-AB0537CC6F50}">
      <dsp:nvSpPr>
        <dsp:cNvPr id="0" name=""/>
        <dsp:cNvSpPr/>
      </dsp:nvSpPr>
      <dsp:spPr>
        <a:xfrm>
          <a:off x="3779911" y="3150"/>
          <a:ext cx="1584177" cy="1533673"/>
        </a:xfrm>
        <a:prstGeom prst="ellipse">
          <a:avLst/>
        </a:prstGeom>
        <a:solidFill>
          <a:schemeClr val="accent5"/>
        </a:solidFill>
        <a:ln w="38100" cap="flat" cmpd="sng" algn="ctr">
          <a:solidFill>
            <a:schemeClr val="lt1"/>
          </a:solidFill>
          <a:prstDash val="solid"/>
        </a:ln>
        <a:effectLst>
          <a:outerShdw blurRad="57150" dist="38100" dir="5400000" algn="ctr" rotWithShape="0">
            <a:schemeClr val="accent5">
              <a:shade val="9000"/>
              <a:satMod val="105000"/>
              <a:alpha val="48000"/>
            </a:schemeClr>
          </a:outerShdw>
        </a:effectLst>
        <a:scene3d>
          <a:camera prst="orthographicFront"/>
          <a:lightRig rig="flat" dir="t"/>
        </a:scene3d>
        <a:sp3d/>
      </dsp:spPr>
      <dsp:style>
        <a:lnRef idx="3">
          <a:schemeClr val="lt1"/>
        </a:lnRef>
        <a:fillRef idx="1">
          <a:schemeClr val="accent5"/>
        </a:fillRef>
        <a:effectRef idx="1">
          <a:schemeClr val="accent5"/>
        </a:effectRef>
        <a:fontRef idx="minor">
          <a:schemeClr val="lt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ru-RU" sz="1050" b="1" kern="1200" dirty="0" smtClean="0">
              <a:latin typeface="Times New Roman" pitchFamily="18" charset="0"/>
              <a:cs typeface="Times New Roman" pitchFamily="18" charset="0"/>
            </a:rPr>
            <a:t>Здравоохранение</a:t>
          </a:r>
        </a:p>
        <a:p>
          <a:pPr lvl="0" algn="ctr" defTabSz="466725">
            <a:lnSpc>
              <a:spcPct val="90000"/>
            </a:lnSpc>
            <a:spcBef>
              <a:spcPct val="0"/>
            </a:spcBef>
            <a:spcAft>
              <a:spcPct val="35000"/>
            </a:spcAft>
          </a:pPr>
          <a:r>
            <a:rPr lang="ru-RU" sz="1050" b="1" kern="1200" dirty="0" smtClean="0">
              <a:latin typeface="Times New Roman" pitchFamily="18" charset="0"/>
              <a:cs typeface="Times New Roman" pitchFamily="18" charset="0"/>
            </a:rPr>
            <a:t>25 127,0 тыс.рублей</a:t>
          </a:r>
        </a:p>
      </dsp:txBody>
      <dsp:txXfrm>
        <a:off x="3779911" y="3150"/>
        <a:ext cx="1584177" cy="1533673"/>
      </dsp:txXfrm>
    </dsp:sp>
    <dsp:sp modelId="{5780519C-F94A-4185-B503-ACF42B8C346D}">
      <dsp:nvSpPr>
        <dsp:cNvPr id="0" name=""/>
        <dsp:cNvSpPr/>
      </dsp:nvSpPr>
      <dsp:spPr>
        <a:xfrm rot="19800000">
          <a:off x="5331076" y="2123610"/>
          <a:ext cx="324711" cy="521449"/>
        </a:xfrm>
        <a:prstGeom prst="rightArrow">
          <a:avLst>
            <a:gd name="adj1" fmla="val 60000"/>
            <a:gd name="adj2" fmla="val 50000"/>
          </a:avLst>
        </a:prstGeom>
        <a:gradFill rotWithShape="0">
          <a:gsLst>
            <a:gs pos="0">
              <a:schemeClr val="accent3">
                <a:hueOff val="0"/>
                <a:satOff val="0"/>
                <a:lumOff val="0"/>
                <a:alphaOff val="0"/>
                <a:tint val="70000"/>
                <a:satMod val="130000"/>
              </a:schemeClr>
            </a:gs>
            <a:gs pos="43000">
              <a:schemeClr val="accent3">
                <a:hueOff val="0"/>
                <a:satOff val="0"/>
                <a:lumOff val="0"/>
                <a:alphaOff val="0"/>
                <a:tint val="44000"/>
                <a:satMod val="165000"/>
              </a:schemeClr>
            </a:gs>
            <a:gs pos="93000">
              <a:schemeClr val="accent3">
                <a:hueOff val="0"/>
                <a:satOff val="0"/>
                <a:lumOff val="0"/>
                <a:alphaOff val="0"/>
                <a:tint val="15000"/>
                <a:satMod val="165000"/>
              </a:schemeClr>
            </a:gs>
            <a:gs pos="100000">
              <a:schemeClr val="accent3">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3">
              <a:hueOff val="0"/>
              <a:satOff val="0"/>
              <a:lumOff val="0"/>
              <a:alphaOff val="0"/>
              <a:shade val="9000"/>
              <a:satMod val="105000"/>
              <a:alpha val="48000"/>
            </a:scheme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ru-RU" sz="2300" b="1" kern="1200">
            <a:latin typeface="Times New Roman" pitchFamily="18" charset="0"/>
            <a:cs typeface="Times New Roman" pitchFamily="18" charset="0"/>
          </a:endParaRPr>
        </a:p>
      </dsp:txBody>
      <dsp:txXfrm rot="19800000">
        <a:off x="5331076" y="2123610"/>
        <a:ext cx="324711" cy="521449"/>
      </dsp:txXfrm>
    </dsp:sp>
    <dsp:sp modelId="{EC4CE9B7-C7CB-451A-ABA3-29C71187651B}">
      <dsp:nvSpPr>
        <dsp:cNvPr id="0" name=""/>
        <dsp:cNvSpPr/>
      </dsp:nvSpPr>
      <dsp:spPr>
        <a:xfrm>
          <a:off x="5663945" y="1076318"/>
          <a:ext cx="1533673" cy="1533673"/>
        </a:xfrm>
        <a:prstGeom prst="ellipse">
          <a:avLst/>
        </a:prstGeom>
        <a:solidFill>
          <a:schemeClr val="accent3"/>
        </a:solidFill>
        <a:ln w="38100" cap="flat" cmpd="sng" algn="ctr">
          <a:solidFill>
            <a:schemeClr val="lt1"/>
          </a:solidFill>
          <a:prstDash val="solid"/>
        </a:ln>
        <a:effectLst>
          <a:outerShdw blurRad="57150" dist="38100" dir="5400000" algn="ctr" rotWithShape="0">
            <a:schemeClr val="accent3">
              <a:shade val="9000"/>
              <a:satMod val="105000"/>
              <a:alpha val="48000"/>
            </a:schemeClr>
          </a:outerShdw>
        </a:effectLst>
        <a:scene3d>
          <a:camera prst="orthographicFront"/>
          <a:lightRig rig="flat" dir="t"/>
        </a:scene3d>
        <a:sp3d/>
      </dsp:spPr>
      <dsp:style>
        <a:lnRef idx="3">
          <a:schemeClr val="lt1"/>
        </a:lnRef>
        <a:fillRef idx="1">
          <a:schemeClr val="accent3"/>
        </a:fillRef>
        <a:effectRef idx="1">
          <a:schemeClr val="accent3"/>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itchFamily="18" charset="0"/>
              <a:cs typeface="Times New Roman" pitchFamily="18" charset="0"/>
            </a:rPr>
            <a:t>Социальная политика</a:t>
          </a:r>
        </a:p>
        <a:p>
          <a:pPr lvl="0" algn="ctr" defTabSz="533400">
            <a:lnSpc>
              <a:spcPct val="90000"/>
            </a:lnSpc>
            <a:spcBef>
              <a:spcPct val="0"/>
            </a:spcBef>
            <a:spcAft>
              <a:spcPct val="35000"/>
            </a:spcAft>
          </a:pPr>
          <a:r>
            <a:rPr lang="ru-RU" sz="1050" b="1" kern="1200" dirty="0" smtClean="0">
              <a:latin typeface="Times New Roman" pitchFamily="18" charset="0"/>
              <a:cs typeface="Times New Roman" pitchFamily="18" charset="0"/>
            </a:rPr>
            <a:t>584 347,2 тыс.рублей</a:t>
          </a:r>
        </a:p>
      </dsp:txBody>
      <dsp:txXfrm>
        <a:off x="5663945" y="1076318"/>
        <a:ext cx="1533673" cy="1533673"/>
      </dsp:txXfrm>
    </dsp:sp>
    <dsp:sp modelId="{66CB5393-6F04-41EF-9007-FA4A504FCE9A}">
      <dsp:nvSpPr>
        <dsp:cNvPr id="0" name=""/>
        <dsp:cNvSpPr/>
      </dsp:nvSpPr>
      <dsp:spPr>
        <a:xfrm rot="1800000">
          <a:off x="5331076" y="3187588"/>
          <a:ext cx="324711" cy="521449"/>
        </a:xfrm>
        <a:prstGeom prst="rightArrow">
          <a:avLst>
            <a:gd name="adj1" fmla="val 60000"/>
            <a:gd name="adj2" fmla="val 50000"/>
          </a:avLst>
        </a:prstGeom>
        <a:gradFill rotWithShape="0">
          <a:gsLst>
            <a:gs pos="0">
              <a:schemeClr val="accent4">
                <a:hueOff val="0"/>
                <a:satOff val="0"/>
                <a:lumOff val="0"/>
                <a:alphaOff val="0"/>
                <a:tint val="70000"/>
                <a:satMod val="130000"/>
              </a:schemeClr>
            </a:gs>
            <a:gs pos="43000">
              <a:schemeClr val="accent4">
                <a:hueOff val="0"/>
                <a:satOff val="0"/>
                <a:lumOff val="0"/>
                <a:alphaOff val="0"/>
                <a:tint val="44000"/>
                <a:satMod val="165000"/>
              </a:schemeClr>
            </a:gs>
            <a:gs pos="93000">
              <a:schemeClr val="accent4">
                <a:hueOff val="0"/>
                <a:satOff val="0"/>
                <a:lumOff val="0"/>
                <a:alphaOff val="0"/>
                <a:tint val="15000"/>
                <a:satMod val="165000"/>
              </a:schemeClr>
            </a:gs>
            <a:gs pos="100000">
              <a:schemeClr val="accent4">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4">
              <a:hueOff val="0"/>
              <a:satOff val="0"/>
              <a:lumOff val="0"/>
              <a:alphaOff val="0"/>
              <a:shade val="9000"/>
              <a:satMod val="105000"/>
              <a:alpha val="48000"/>
            </a:scheme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ru-RU" sz="2300" b="1" kern="1200">
            <a:latin typeface="Times New Roman" pitchFamily="18" charset="0"/>
            <a:cs typeface="Times New Roman" pitchFamily="18" charset="0"/>
          </a:endParaRPr>
        </a:p>
      </dsp:txBody>
      <dsp:txXfrm rot="1800000">
        <a:off x="5331076" y="3187588"/>
        <a:ext cx="324711" cy="521449"/>
      </dsp:txXfrm>
    </dsp:sp>
    <dsp:sp modelId="{BE053001-037A-458E-8823-F33F4C2544B0}">
      <dsp:nvSpPr>
        <dsp:cNvPr id="0" name=""/>
        <dsp:cNvSpPr/>
      </dsp:nvSpPr>
      <dsp:spPr>
        <a:xfrm>
          <a:off x="5663945" y="3222655"/>
          <a:ext cx="1533673" cy="1533673"/>
        </a:xfrm>
        <a:prstGeom prst="ellipse">
          <a:avLst/>
        </a:prstGeom>
        <a:solidFill>
          <a:schemeClr val="accent4"/>
        </a:solidFill>
        <a:ln w="38100" cap="flat" cmpd="sng" algn="ctr">
          <a:solidFill>
            <a:schemeClr val="lt1"/>
          </a:solidFill>
          <a:prstDash val="solid"/>
        </a:ln>
        <a:effectLst>
          <a:outerShdw blurRad="57150" dist="38100" dir="5400000" algn="ctr" rotWithShape="0">
            <a:schemeClr val="accent4">
              <a:shade val="9000"/>
              <a:satMod val="105000"/>
              <a:alpha val="48000"/>
            </a:schemeClr>
          </a:outerShdw>
        </a:effectLst>
        <a:scene3d>
          <a:camera prst="orthographicFront"/>
          <a:lightRig rig="flat" dir="t"/>
        </a:scene3d>
        <a:sp3d/>
      </dsp:spPr>
      <dsp:style>
        <a:lnRef idx="3">
          <a:schemeClr val="lt1"/>
        </a:lnRef>
        <a:fillRef idx="1">
          <a:schemeClr val="accent4"/>
        </a:fillRef>
        <a:effectRef idx="1">
          <a:schemeClr val="accent4"/>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itchFamily="18" charset="0"/>
              <a:cs typeface="Times New Roman" pitchFamily="18" charset="0"/>
            </a:rPr>
            <a:t>Образование</a:t>
          </a:r>
        </a:p>
        <a:p>
          <a:pPr lvl="0" algn="ctr" defTabSz="533400">
            <a:lnSpc>
              <a:spcPct val="90000"/>
            </a:lnSpc>
            <a:spcBef>
              <a:spcPct val="0"/>
            </a:spcBef>
            <a:spcAft>
              <a:spcPct val="35000"/>
            </a:spcAft>
          </a:pPr>
          <a:r>
            <a:rPr lang="ru-RU" sz="1050" b="1" kern="1200" dirty="0" smtClean="0">
              <a:latin typeface="Times New Roman" pitchFamily="18" charset="0"/>
              <a:cs typeface="Times New Roman" pitchFamily="18" charset="0"/>
            </a:rPr>
            <a:t>72 925,8 тыс. рублей</a:t>
          </a:r>
        </a:p>
      </dsp:txBody>
      <dsp:txXfrm>
        <a:off x="5663945" y="3222655"/>
        <a:ext cx="1533673" cy="1533673"/>
      </dsp:txXfrm>
    </dsp:sp>
    <dsp:sp modelId="{3A10B8A8-366D-449C-AFBD-8E7DE5C1B362}">
      <dsp:nvSpPr>
        <dsp:cNvPr id="0" name=""/>
        <dsp:cNvSpPr/>
      </dsp:nvSpPr>
      <dsp:spPr>
        <a:xfrm rot="5400000">
          <a:off x="4409644" y="3719577"/>
          <a:ext cx="324711" cy="521449"/>
        </a:xfrm>
        <a:prstGeom prst="rightArrow">
          <a:avLst>
            <a:gd name="adj1" fmla="val 60000"/>
            <a:gd name="adj2" fmla="val 50000"/>
          </a:avLst>
        </a:prstGeom>
        <a:gradFill rotWithShape="0">
          <a:gsLst>
            <a:gs pos="0">
              <a:schemeClr val="accent5">
                <a:hueOff val="0"/>
                <a:satOff val="0"/>
                <a:lumOff val="0"/>
                <a:alphaOff val="0"/>
                <a:tint val="70000"/>
                <a:satMod val="130000"/>
              </a:schemeClr>
            </a:gs>
            <a:gs pos="43000">
              <a:schemeClr val="accent5">
                <a:hueOff val="0"/>
                <a:satOff val="0"/>
                <a:lumOff val="0"/>
                <a:alphaOff val="0"/>
                <a:tint val="44000"/>
                <a:satMod val="165000"/>
              </a:schemeClr>
            </a:gs>
            <a:gs pos="93000">
              <a:schemeClr val="accent5">
                <a:hueOff val="0"/>
                <a:satOff val="0"/>
                <a:lumOff val="0"/>
                <a:alphaOff val="0"/>
                <a:tint val="15000"/>
                <a:satMod val="165000"/>
              </a:schemeClr>
            </a:gs>
            <a:gs pos="100000">
              <a:schemeClr val="accent5">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5">
              <a:hueOff val="0"/>
              <a:satOff val="0"/>
              <a:lumOff val="0"/>
              <a:alphaOff val="0"/>
              <a:shade val="9000"/>
              <a:satMod val="105000"/>
              <a:alpha val="48000"/>
            </a:scheme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ru-RU" sz="2300" b="1" kern="1200">
            <a:latin typeface="Times New Roman" pitchFamily="18" charset="0"/>
            <a:cs typeface="Times New Roman" pitchFamily="18" charset="0"/>
          </a:endParaRPr>
        </a:p>
      </dsp:txBody>
      <dsp:txXfrm rot="5400000">
        <a:off x="4409644" y="3719577"/>
        <a:ext cx="324711" cy="521449"/>
      </dsp:txXfrm>
    </dsp:sp>
    <dsp:sp modelId="{77BFE6FF-2EF0-466D-B6D1-B62E8F503F73}">
      <dsp:nvSpPr>
        <dsp:cNvPr id="0" name=""/>
        <dsp:cNvSpPr/>
      </dsp:nvSpPr>
      <dsp:spPr>
        <a:xfrm>
          <a:off x="3805163" y="4295823"/>
          <a:ext cx="1533673" cy="1533673"/>
        </a:xfrm>
        <a:prstGeom prst="ellipse">
          <a:avLst/>
        </a:prstGeom>
        <a:solidFill>
          <a:schemeClr val="accent1"/>
        </a:solidFill>
        <a:ln w="38100" cap="flat" cmpd="sng" algn="ctr">
          <a:solidFill>
            <a:schemeClr val="lt1"/>
          </a:solidFill>
          <a:prstDash val="solid"/>
        </a:ln>
        <a:effectLst>
          <a:outerShdw blurRad="57150" dist="38100" dir="5400000" algn="ctr" rotWithShape="0">
            <a:schemeClr val="accent1">
              <a:shade val="9000"/>
              <a:satMod val="105000"/>
              <a:alpha val="48000"/>
            </a:schemeClr>
          </a:outerShdw>
        </a:effectLst>
        <a:scene3d>
          <a:camera prst="orthographicFront"/>
          <a:lightRig rig="flat" dir="t"/>
        </a:scene3d>
        <a:sp3d/>
      </dsp:spPr>
      <dsp:style>
        <a:lnRef idx="3">
          <a:schemeClr val="lt1"/>
        </a:lnRef>
        <a:fillRef idx="1">
          <a:schemeClr val="accent1"/>
        </a:fillRef>
        <a:effectRef idx="1">
          <a:schemeClr val="accent1"/>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itchFamily="18" charset="0"/>
              <a:cs typeface="Times New Roman" pitchFamily="18" charset="0"/>
            </a:rPr>
            <a:t>Обеспечение жильем семей</a:t>
          </a:r>
        </a:p>
        <a:p>
          <a:pPr lvl="0" algn="ctr" defTabSz="533400">
            <a:lnSpc>
              <a:spcPct val="90000"/>
            </a:lnSpc>
            <a:spcBef>
              <a:spcPct val="0"/>
            </a:spcBef>
            <a:spcAft>
              <a:spcPct val="35000"/>
            </a:spcAft>
          </a:pPr>
          <a:r>
            <a:rPr lang="ru-RU" sz="1050" b="1" kern="1200" dirty="0" smtClean="0">
              <a:latin typeface="Times New Roman" pitchFamily="18" charset="0"/>
              <a:cs typeface="Times New Roman" pitchFamily="18" charset="0"/>
            </a:rPr>
            <a:t>57 604,1 тыс. рублей</a:t>
          </a:r>
        </a:p>
      </dsp:txBody>
      <dsp:txXfrm>
        <a:off x="3805163" y="4295823"/>
        <a:ext cx="1533673" cy="1533673"/>
      </dsp:txXfrm>
    </dsp:sp>
    <dsp:sp modelId="{445E07C8-7765-414D-A0FF-F195E7037486}">
      <dsp:nvSpPr>
        <dsp:cNvPr id="0" name=""/>
        <dsp:cNvSpPr/>
      </dsp:nvSpPr>
      <dsp:spPr>
        <a:xfrm rot="9000000">
          <a:off x="3488212" y="3187588"/>
          <a:ext cx="324711" cy="521449"/>
        </a:xfrm>
        <a:prstGeom prst="rightArrow">
          <a:avLst>
            <a:gd name="adj1" fmla="val 60000"/>
            <a:gd name="adj2" fmla="val 50000"/>
          </a:avLst>
        </a:prstGeom>
        <a:gradFill rotWithShape="0">
          <a:gsLst>
            <a:gs pos="0">
              <a:schemeClr val="accent6">
                <a:hueOff val="0"/>
                <a:satOff val="0"/>
                <a:lumOff val="0"/>
                <a:alphaOff val="0"/>
                <a:tint val="70000"/>
                <a:satMod val="130000"/>
              </a:schemeClr>
            </a:gs>
            <a:gs pos="43000">
              <a:schemeClr val="accent6">
                <a:hueOff val="0"/>
                <a:satOff val="0"/>
                <a:lumOff val="0"/>
                <a:alphaOff val="0"/>
                <a:tint val="44000"/>
                <a:satMod val="165000"/>
              </a:schemeClr>
            </a:gs>
            <a:gs pos="93000">
              <a:schemeClr val="accent6">
                <a:hueOff val="0"/>
                <a:satOff val="0"/>
                <a:lumOff val="0"/>
                <a:alphaOff val="0"/>
                <a:tint val="15000"/>
                <a:satMod val="165000"/>
              </a:schemeClr>
            </a:gs>
            <a:gs pos="100000">
              <a:schemeClr val="accent6">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6">
              <a:hueOff val="0"/>
              <a:satOff val="0"/>
              <a:lumOff val="0"/>
              <a:alphaOff val="0"/>
              <a:shade val="9000"/>
              <a:satMod val="105000"/>
              <a:alpha val="48000"/>
            </a:scheme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ru-RU" sz="2300" b="1" kern="1200">
            <a:latin typeface="Times New Roman" pitchFamily="18" charset="0"/>
            <a:cs typeface="Times New Roman" pitchFamily="18" charset="0"/>
          </a:endParaRPr>
        </a:p>
      </dsp:txBody>
      <dsp:txXfrm rot="9000000">
        <a:off x="3488212" y="3187588"/>
        <a:ext cx="324711" cy="521449"/>
      </dsp:txXfrm>
    </dsp:sp>
    <dsp:sp modelId="{1FA489C9-AB7C-4E0C-9235-67842F2A66DE}">
      <dsp:nvSpPr>
        <dsp:cNvPr id="0" name=""/>
        <dsp:cNvSpPr/>
      </dsp:nvSpPr>
      <dsp:spPr>
        <a:xfrm>
          <a:off x="1946381" y="3222655"/>
          <a:ext cx="1533673" cy="1533673"/>
        </a:xfrm>
        <a:prstGeom prst="ellipse">
          <a:avLst/>
        </a:prstGeom>
        <a:solidFill>
          <a:schemeClr val="accent6"/>
        </a:solidFill>
        <a:ln w="38100" cap="flat" cmpd="sng" algn="ctr">
          <a:solidFill>
            <a:schemeClr val="lt1"/>
          </a:solidFill>
          <a:prstDash val="solid"/>
        </a:ln>
        <a:effectLst>
          <a:outerShdw blurRad="57150" dist="38100" dir="5400000" algn="ctr" rotWithShape="0">
            <a:schemeClr val="accent6">
              <a:shade val="9000"/>
              <a:satMod val="105000"/>
              <a:alpha val="48000"/>
            </a:schemeClr>
          </a:outerShdw>
        </a:effectLst>
        <a:scene3d>
          <a:camera prst="orthographicFront"/>
          <a:lightRig rig="flat" dir="t"/>
        </a:scene3d>
        <a:sp3d/>
      </dsp:spPr>
      <dsp:style>
        <a:lnRef idx="3">
          <a:schemeClr val="lt1"/>
        </a:lnRef>
        <a:fillRef idx="1">
          <a:schemeClr val="accent6"/>
        </a:fillRef>
        <a:effectRef idx="1">
          <a:schemeClr val="accent6"/>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itchFamily="18" charset="0"/>
              <a:cs typeface="Times New Roman" pitchFamily="18" charset="0"/>
            </a:rPr>
            <a:t>Оздоровление детей</a:t>
          </a:r>
        </a:p>
        <a:p>
          <a:pPr lvl="0" algn="ctr" defTabSz="533400">
            <a:lnSpc>
              <a:spcPct val="90000"/>
            </a:lnSpc>
            <a:spcBef>
              <a:spcPct val="0"/>
            </a:spcBef>
            <a:spcAft>
              <a:spcPct val="35000"/>
            </a:spcAft>
          </a:pPr>
          <a:r>
            <a:rPr lang="ru-RU" sz="1050" b="1" kern="1200" dirty="0" smtClean="0">
              <a:latin typeface="Times New Roman" pitchFamily="18" charset="0"/>
              <a:cs typeface="Times New Roman" pitchFamily="18" charset="0"/>
            </a:rPr>
            <a:t>52 234,0 тыс. рублей</a:t>
          </a:r>
        </a:p>
      </dsp:txBody>
      <dsp:txXfrm>
        <a:off x="1946381" y="3222655"/>
        <a:ext cx="1533673" cy="1533673"/>
      </dsp:txXfrm>
    </dsp:sp>
    <dsp:sp modelId="{3C356FE5-EEE9-45E4-8917-9CD3DB6D1809}">
      <dsp:nvSpPr>
        <dsp:cNvPr id="0" name=""/>
        <dsp:cNvSpPr/>
      </dsp:nvSpPr>
      <dsp:spPr>
        <a:xfrm rot="12600000">
          <a:off x="3488212" y="2123610"/>
          <a:ext cx="324711" cy="521449"/>
        </a:xfrm>
        <a:prstGeom prst="rightArrow">
          <a:avLst>
            <a:gd name="adj1" fmla="val 60000"/>
            <a:gd name="adj2" fmla="val 50000"/>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satMod val="105000"/>
              <a:alpha val="48000"/>
            </a:scheme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ru-RU" sz="2300" b="1" kern="1200">
            <a:latin typeface="Times New Roman" pitchFamily="18" charset="0"/>
            <a:cs typeface="Times New Roman" pitchFamily="18" charset="0"/>
          </a:endParaRPr>
        </a:p>
      </dsp:txBody>
      <dsp:txXfrm rot="12600000">
        <a:off x="3488212" y="2123610"/>
        <a:ext cx="324711" cy="521449"/>
      </dsp:txXfrm>
    </dsp:sp>
    <dsp:sp modelId="{DEBA02FE-73B4-4838-A77B-2434B00EDB9B}">
      <dsp:nvSpPr>
        <dsp:cNvPr id="0" name=""/>
        <dsp:cNvSpPr/>
      </dsp:nvSpPr>
      <dsp:spPr>
        <a:xfrm>
          <a:off x="1946381" y="1076318"/>
          <a:ext cx="1533673" cy="1533673"/>
        </a:xfrm>
        <a:prstGeom prst="ellipse">
          <a:avLst/>
        </a:prstGeom>
        <a:solidFill>
          <a:schemeClr val="accent2"/>
        </a:solidFill>
        <a:ln w="38100" cap="flat" cmpd="sng" algn="ctr">
          <a:solidFill>
            <a:schemeClr val="lt1"/>
          </a:solidFill>
          <a:prstDash val="solid"/>
        </a:ln>
        <a:effectLst>
          <a:outerShdw blurRad="57150" dist="38100" dir="5400000" algn="ctr" rotWithShape="0">
            <a:schemeClr val="accent2">
              <a:shade val="9000"/>
              <a:satMod val="105000"/>
              <a:alpha val="48000"/>
            </a:schemeClr>
          </a:outerShdw>
        </a:effectLst>
        <a:scene3d>
          <a:camera prst="orthographicFront"/>
          <a:lightRig rig="flat" dir="t"/>
        </a:scene3d>
        <a:sp3d/>
      </dsp:spPr>
      <dsp:style>
        <a:lnRef idx="3">
          <a:schemeClr val="lt1"/>
        </a:lnRef>
        <a:fillRef idx="1">
          <a:schemeClr val="accent2"/>
        </a:fillRef>
        <a:effectRef idx="1">
          <a:schemeClr val="accent2"/>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itchFamily="18" charset="0"/>
              <a:cs typeface="Times New Roman" pitchFamily="18" charset="0"/>
            </a:rPr>
            <a:t>Поддержка детей-сирот</a:t>
          </a:r>
        </a:p>
        <a:p>
          <a:pPr lvl="0" algn="ctr" defTabSz="533400">
            <a:lnSpc>
              <a:spcPct val="90000"/>
            </a:lnSpc>
            <a:spcBef>
              <a:spcPct val="0"/>
            </a:spcBef>
            <a:spcAft>
              <a:spcPct val="35000"/>
            </a:spcAft>
          </a:pPr>
          <a:r>
            <a:rPr lang="ru-RU" sz="1050" b="1" kern="1200" dirty="0" smtClean="0">
              <a:latin typeface="Times New Roman" pitchFamily="18" charset="0"/>
              <a:cs typeface="Times New Roman" pitchFamily="18" charset="0"/>
            </a:rPr>
            <a:t>415 770,0 тыс.рублей</a:t>
          </a:r>
        </a:p>
      </dsp:txBody>
      <dsp:txXfrm>
        <a:off x="1946381" y="1076318"/>
        <a:ext cx="1533673" cy="1533673"/>
      </dsp:txXfrm>
    </dsp:sp>
  </dsp:spTree>
</dsp:drawing>
</file>

<file path=ppt/diagrams/drawing2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78D7638-9FEF-4FE5-BF45-44DAAE750FA2}">
      <dsp:nvSpPr>
        <dsp:cNvPr id="0" name=""/>
        <dsp:cNvSpPr/>
      </dsp:nvSpPr>
      <dsp:spPr>
        <a:xfrm rot="16200000">
          <a:off x="216024" y="-216024"/>
          <a:ext cx="1512167" cy="1944216"/>
        </a:xfrm>
        <a:prstGeom prst="round1Rect">
          <a:avLst/>
        </a:prstGeom>
        <a:gradFill rotWithShape="0">
          <a:gsLst>
            <a:gs pos="0">
              <a:schemeClr val="accent3">
                <a:shade val="80000"/>
                <a:hueOff val="0"/>
                <a:satOff val="0"/>
                <a:lumOff val="0"/>
                <a:alphaOff val="0"/>
                <a:tint val="70000"/>
                <a:satMod val="130000"/>
              </a:schemeClr>
            </a:gs>
            <a:gs pos="43000">
              <a:schemeClr val="accent3">
                <a:shade val="80000"/>
                <a:hueOff val="0"/>
                <a:satOff val="0"/>
                <a:lumOff val="0"/>
                <a:alphaOff val="0"/>
                <a:tint val="44000"/>
                <a:satMod val="165000"/>
              </a:schemeClr>
            </a:gs>
            <a:gs pos="93000">
              <a:schemeClr val="accent3">
                <a:shade val="80000"/>
                <a:hueOff val="0"/>
                <a:satOff val="0"/>
                <a:lumOff val="0"/>
                <a:alphaOff val="0"/>
                <a:tint val="15000"/>
                <a:satMod val="165000"/>
              </a:schemeClr>
            </a:gs>
            <a:gs pos="100000">
              <a:schemeClr val="accent3">
                <a:shade val="80000"/>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3">
              <a:shade val="80000"/>
              <a:hueOff val="0"/>
              <a:satOff val="0"/>
              <a:lumOff val="0"/>
              <a:alphaOff val="0"/>
              <a:shade val="9000"/>
              <a:satMod val="105000"/>
              <a:alpha val="4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8232" tIns="78232" rIns="78232" bIns="78232" numCol="1" spcCol="1270" anchor="ctr" anchorCtr="0">
          <a:noAutofit/>
        </a:bodyPr>
        <a:lstStyle/>
        <a:p>
          <a:pPr lvl="0" algn="ctr" defTabSz="488950">
            <a:lnSpc>
              <a:spcPct val="100000"/>
            </a:lnSpc>
            <a:spcBef>
              <a:spcPct val="0"/>
            </a:spcBef>
            <a:spcAft>
              <a:spcPts val="0"/>
            </a:spcAft>
          </a:pPr>
          <a:r>
            <a:rPr lang="ru-RU" sz="1100" kern="1200" dirty="0" smtClean="0">
              <a:latin typeface="Times New Roman" pitchFamily="18" charset="0"/>
              <a:cs typeface="Times New Roman" pitchFamily="18" charset="0"/>
            </a:rPr>
            <a:t>Население</a:t>
          </a:r>
        </a:p>
        <a:p>
          <a:pPr lvl="0" algn="ctr" defTabSz="488950">
            <a:lnSpc>
              <a:spcPct val="100000"/>
            </a:lnSpc>
            <a:spcBef>
              <a:spcPct val="0"/>
            </a:spcBef>
            <a:spcAft>
              <a:spcPts val="0"/>
            </a:spcAft>
          </a:pPr>
          <a:r>
            <a:rPr lang="ru-RU" sz="1100" kern="1200" dirty="0" smtClean="0">
              <a:latin typeface="Times New Roman" pitchFamily="18" charset="0"/>
              <a:cs typeface="Times New Roman" pitchFamily="18" charset="0"/>
            </a:rPr>
            <a:t>Республики Алтай </a:t>
          </a:r>
        </a:p>
        <a:p>
          <a:pPr lvl="0" algn="ctr" defTabSz="488950">
            <a:lnSpc>
              <a:spcPct val="100000"/>
            </a:lnSpc>
            <a:spcBef>
              <a:spcPct val="0"/>
            </a:spcBef>
            <a:spcAft>
              <a:spcPts val="0"/>
            </a:spcAft>
          </a:pPr>
          <a:r>
            <a:rPr lang="ru-RU" sz="1100" kern="1200" dirty="0" smtClean="0">
              <a:latin typeface="Times New Roman" pitchFamily="18" charset="0"/>
              <a:cs typeface="Times New Roman" pitchFamily="18" charset="0"/>
            </a:rPr>
            <a:t>в целом </a:t>
          </a:r>
          <a:endParaRPr lang="ru-RU" sz="1100" kern="1200" dirty="0">
            <a:latin typeface="Times New Roman" pitchFamily="18" charset="0"/>
            <a:cs typeface="Times New Roman" pitchFamily="18" charset="0"/>
          </a:endParaRPr>
        </a:p>
      </dsp:txBody>
      <dsp:txXfrm rot="16200000">
        <a:off x="405044" y="-405044"/>
        <a:ext cx="1134126" cy="1944216"/>
      </dsp:txXfrm>
    </dsp:sp>
    <dsp:sp modelId="{93BD2E50-12CE-47E2-8C08-E1FE99A1B20C}">
      <dsp:nvSpPr>
        <dsp:cNvPr id="0" name=""/>
        <dsp:cNvSpPr/>
      </dsp:nvSpPr>
      <dsp:spPr>
        <a:xfrm>
          <a:off x="1944216" y="0"/>
          <a:ext cx="1944216" cy="1512167"/>
        </a:xfrm>
        <a:prstGeom prst="round1Rect">
          <a:avLst/>
        </a:prstGeom>
        <a:gradFill rotWithShape="0">
          <a:gsLst>
            <a:gs pos="0">
              <a:schemeClr val="accent3">
                <a:shade val="80000"/>
                <a:hueOff val="34650"/>
                <a:satOff val="-10191"/>
                <a:lumOff val="11331"/>
                <a:alphaOff val="0"/>
                <a:tint val="70000"/>
                <a:satMod val="130000"/>
              </a:schemeClr>
            </a:gs>
            <a:gs pos="43000">
              <a:schemeClr val="accent3">
                <a:shade val="80000"/>
                <a:hueOff val="34650"/>
                <a:satOff val="-10191"/>
                <a:lumOff val="11331"/>
                <a:alphaOff val="0"/>
                <a:tint val="44000"/>
                <a:satMod val="165000"/>
              </a:schemeClr>
            </a:gs>
            <a:gs pos="93000">
              <a:schemeClr val="accent3">
                <a:shade val="80000"/>
                <a:hueOff val="34650"/>
                <a:satOff val="-10191"/>
                <a:lumOff val="11331"/>
                <a:alphaOff val="0"/>
                <a:tint val="15000"/>
                <a:satMod val="165000"/>
              </a:schemeClr>
            </a:gs>
            <a:gs pos="100000">
              <a:schemeClr val="accent3">
                <a:shade val="80000"/>
                <a:hueOff val="34650"/>
                <a:satOff val="-10191"/>
                <a:lumOff val="11331"/>
                <a:alphaOff val="0"/>
                <a:tint val="5000"/>
                <a:satMod val="250000"/>
              </a:schemeClr>
            </a:gs>
          </a:gsLst>
          <a:path path="circle">
            <a:fillToRect l="50000" t="130000" r="50000" b="-30000"/>
          </a:path>
        </a:gradFill>
        <a:ln>
          <a:noFill/>
        </a:ln>
        <a:effectLst>
          <a:outerShdw blurRad="57150" dist="38100" dir="5400000" algn="ctr" rotWithShape="0">
            <a:schemeClr val="accent3">
              <a:shade val="80000"/>
              <a:hueOff val="34650"/>
              <a:satOff val="-10191"/>
              <a:lumOff val="11331"/>
              <a:alphaOff val="0"/>
              <a:shade val="9000"/>
              <a:satMod val="105000"/>
              <a:alpha val="4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8232" tIns="78232" rIns="78232" bIns="78232" numCol="1" spcCol="1270" anchor="ctr" anchorCtr="0">
          <a:noAutofit/>
        </a:bodyPr>
        <a:lstStyle/>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Население, </a:t>
          </a:r>
        </a:p>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пострадавшее </a:t>
          </a:r>
        </a:p>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при ЧС</a:t>
          </a:r>
          <a:endParaRPr lang="ru-RU" sz="1100" kern="1200" dirty="0">
            <a:latin typeface="Times New Roman" pitchFamily="18" charset="0"/>
            <a:cs typeface="Times New Roman" pitchFamily="18" charset="0"/>
          </a:endParaRPr>
        </a:p>
      </dsp:txBody>
      <dsp:txXfrm>
        <a:off x="1944216" y="0"/>
        <a:ext cx="1944216" cy="1134126"/>
      </dsp:txXfrm>
    </dsp:sp>
    <dsp:sp modelId="{DDD9E288-7815-4ADB-B3A9-63C448EB9BFC}">
      <dsp:nvSpPr>
        <dsp:cNvPr id="0" name=""/>
        <dsp:cNvSpPr/>
      </dsp:nvSpPr>
      <dsp:spPr>
        <a:xfrm rot="10800000">
          <a:off x="0" y="1512167"/>
          <a:ext cx="1944216" cy="1512167"/>
        </a:xfrm>
        <a:prstGeom prst="round1Rect">
          <a:avLst/>
        </a:prstGeom>
        <a:gradFill rotWithShape="0">
          <a:gsLst>
            <a:gs pos="0">
              <a:schemeClr val="accent3">
                <a:shade val="80000"/>
                <a:hueOff val="69300"/>
                <a:satOff val="-20381"/>
                <a:lumOff val="22663"/>
                <a:alphaOff val="0"/>
                <a:tint val="70000"/>
                <a:satMod val="130000"/>
              </a:schemeClr>
            </a:gs>
            <a:gs pos="43000">
              <a:schemeClr val="accent3">
                <a:shade val="80000"/>
                <a:hueOff val="69300"/>
                <a:satOff val="-20381"/>
                <a:lumOff val="22663"/>
                <a:alphaOff val="0"/>
                <a:tint val="44000"/>
                <a:satMod val="165000"/>
              </a:schemeClr>
            </a:gs>
            <a:gs pos="93000">
              <a:schemeClr val="accent3">
                <a:shade val="80000"/>
                <a:hueOff val="69300"/>
                <a:satOff val="-20381"/>
                <a:lumOff val="22663"/>
                <a:alphaOff val="0"/>
                <a:tint val="15000"/>
                <a:satMod val="165000"/>
              </a:schemeClr>
            </a:gs>
            <a:gs pos="100000">
              <a:schemeClr val="accent3">
                <a:shade val="80000"/>
                <a:hueOff val="69300"/>
                <a:satOff val="-20381"/>
                <a:lumOff val="22663"/>
                <a:alphaOff val="0"/>
                <a:tint val="5000"/>
                <a:satMod val="250000"/>
              </a:schemeClr>
            </a:gs>
          </a:gsLst>
          <a:path path="circle">
            <a:fillToRect l="50000" t="130000" r="50000" b="-30000"/>
          </a:path>
        </a:gradFill>
        <a:ln>
          <a:noFill/>
        </a:ln>
        <a:effectLst>
          <a:outerShdw blurRad="57150" dist="38100" dir="5400000" algn="ctr" rotWithShape="0">
            <a:schemeClr val="accent3">
              <a:shade val="80000"/>
              <a:hueOff val="69300"/>
              <a:satOff val="-20381"/>
              <a:lumOff val="22663"/>
              <a:alphaOff val="0"/>
              <a:shade val="9000"/>
              <a:satMod val="105000"/>
              <a:alpha val="4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8232" tIns="78232" rIns="78232" bIns="78232" numCol="1" spcCol="1270" anchor="ctr" anchorCtr="0">
          <a:noAutofit/>
        </a:bodyPr>
        <a:lstStyle/>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Несовершеннолетние, потерпевшие от преступных посягательств в Республике Алтай</a:t>
          </a:r>
          <a:endParaRPr lang="ru-RU" sz="1100" kern="1200" dirty="0">
            <a:latin typeface="Times New Roman" pitchFamily="18" charset="0"/>
            <a:cs typeface="Times New Roman" pitchFamily="18" charset="0"/>
          </a:endParaRPr>
        </a:p>
      </dsp:txBody>
      <dsp:txXfrm rot="10800000">
        <a:off x="0" y="1890209"/>
        <a:ext cx="1944216" cy="1134126"/>
      </dsp:txXfrm>
    </dsp:sp>
    <dsp:sp modelId="{F7D70B33-89E6-4423-8F93-0A4C98BDBEE5}">
      <dsp:nvSpPr>
        <dsp:cNvPr id="0" name=""/>
        <dsp:cNvSpPr/>
      </dsp:nvSpPr>
      <dsp:spPr>
        <a:xfrm rot="5400000">
          <a:off x="2160240" y="1296143"/>
          <a:ext cx="1512167" cy="1944216"/>
        </a:xfrm>
        <a:prstGeom prst="round1Rect">
          <a:avLst/>
        </a:prstGeom>
        <a:gradFill rotWithShape="0">
          <a:gsLst>
            <a:gs pos="0">
              <a:schemeClr val="accent3">
                <a:shade val="80000"/>
                <a:hueOff val="103950"/>
                <a:satOff val="-30572"/>
                <a:lumOff val="33994"/>
                <a:alphaOff val="0"/>
                <a:tint val="70000"/>
                <a:satMod val="130000"/>
              </a:schemeClr>
            </a:gs>
            <a:gs pos="43000">
              <a:schemeClr val="accent3">
                <a:shade val="80000"/>
                <a:hueOff val="103950"/>
                <a:satOff val="-30572"/>
                <a:lumOff val="33994"/>
                <a:alphaOff val="0"/>
                <a:tint val="44000"/>
                <a:satMod val="165000"/>
              </a:schemeClr>
            </a:gs>
            <a:gs pos="93000">
              <a:schemeClr val="accent3">
                <a:shade val="80000"/>
                <a:hueOff val="103950"/>
                <a:satOff val="-30572"/>
                <a:lumOff val="33994"/>
                <a:alphaOff val="0"/>
                <a:tint val="15000"/>
                <a:satMod val="165000"/>
              </a:schemeClr>
            </a:gs>
            <a:gs pos="100000">
              <a:schemeClr val="accent3">
                <a:shade val="80000"/>
                <a:hueOff val="103950"/>
                <a:satOff val="-30572"/>
                <a:lumOff val="33994"/>
                <a:alphaOff val="0"/>
                <a:tint val="5000"/>
                <a:satMod val="250000"/>
              </a:schemeClr>
            </a:gs>
          </a:gsLst>
          <a:path path="circle">
            <a:fillToRect l="50000" t="130000" r="50000" b="-30000"/>
          </a:path>
        </a:gradFill>
        <a:ln>
          <a:noFill/>
        </a:ln>
        <a:effectLst>
          <a:outerShdw blurRad="57150" dist="38100" dir="5400000" algn="ctr" rotWithShape="0">
            <a:schemeClr val="accent3">
              <a:shade val="80000"/>
              <a:hueOff val="103950"/>
              <a:satOff val="-30572"/>
              <a:lumOff val="33994"/>
              <a:alphaOff val="0"/>
              <a:shade val="9000"/>
              <a:satMod val="105000"/>
              <a:alpha val="4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8232" tIns="78232" rIns="78232" bIns="78232" numCol="1" spcCol="1270" anchor="ctr" anchorCtr="0">
          <a:noAutofit/>
        </a:bodyPr>
        <a:lstStyle/>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Несовершеннолетние, совершившие преступления или принявших в них участие, состоящие</a:t>
          </a:r>
        </a:p>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на учете в комиссиях по делам несовершеннолетних и защите их прав.</a:t>
          </a:r>
          <a:endParaRPr lang="ru-RU" sz="1100" kern="1200" dirty="0">
            <a:latin typeface="Times New Roman" pitchFamily="18" charset="0"/>
            <a:cs typeface="Times New Roman" pitchFamily="18" charset="0"/>
          </a:endParaRPr>
        </a:p>
      </dsp:txBody>
      <dsp:txXfrm rot="5400000">
        <a:off x="2349260" y="1485164"/>
        <a:ext cx="1134126" cy="1944216"/>
      </dsp:txXfrm>
    </dsp:sp>
    <dsp:sp modelId="{CA01C0EA-71A5-4D46-8F0D-5CF9D70CEDB8}">
      <dsp:nvSpPr>
        <dsp:cNvPr id="0" name=""/>
        <dsp:cNvSpPr/>
      </dsp:nvSpPr>
      <dsp:spPr>
        <a:xfrm>
          <a:off x="648073" y="1051939"/>
          <a:ext cx="2592285" cy="788958"/>
        </a:xfrm>
        <a:prstGeom prst="roundRect">
          <a:avLst/>
        </a:prstGeom>
        <a:gradFill rotWithShape="0">
          <a:gsLst>
            <a:gs pos="0">
              <a:schemeClr val="accent3">
                <a:tint val="40000"/>
                <a:hueOff val="0"/>
                <a:satOff val="0"/>
                <a:lumOff val="0"/>
                <a:alphaOff val="0"/>
                <a:tint val="70000"/>
                <a:satMod val="130000"/>
              </a:schemeClr>
            </a:gs>
            <a:gs pos="43000">
              <a:schemeClr val="accent3">
                <a:tint val="40000"/>
                <a:hueOff val="0"/>
                <a:satOff val="0"/>
                <a:lumOff val="0"/>
                <a:alphaOff val="0"/>
                <a:tint val="44000"/>
                <a:satMod val="165000"/>
              </a:schemeClr>
            </a:gs>
            <a:gs pos="93000">
              <a:schemeClr val="accent3">
                <a:tint val="40000"/>
                <a:hueOff val="0"/>
                <a:satOff val="0"/>
                <a:lumOff val="0"/>
                <a:alphaOff val="0"/>
                <a:tint val="15000"/>
                <a:satMod val="165000"/>
              </a:schemeClr>
            </a:gs>
            <a:gs pos="100000">
              <a:schemeClr val="accent3">
                <a:tint val="40000"/>
                <a:hueOff val="0"/>
                <a:satOff val="0"/>
                <a:lumOff val="0"/>
                <a:alphaOff val="0"/>
                <a:tint val="5000"/>
                <a:satMod val="250000"/>
              </a:schemeClr>
            </a:gs>
          </a:gsLst>
          <a:path path="circle">
            <a:fillToRect l="50000" t="130000" r="50000" b="-30000"/>
          </a:path>
        </a:gradFill>
        <a:ln w="9525" cap="flat" cmpd="sng" algn="ctr">
          <a:solidFill>
            <a:schemeClr val="lt1">
              <a:hueOff val="0"/>
              <a:satOff val="0"/>
              <a:lumOff val="0"/>
              <a:alphaOff val="0"/>
            </a:schemeClr>
          </a:solidFill>
          <a:prstDash val="solid"/>
        </a:ln>
        <a:effectLst>
          <a:outerShdw blurRad="57150" dist="38100" dir="5400000" algn="ctr" rotWithShape="0">
            <a:schemeClr val="accent3">
              <a:tint val="40000"/>
              <a:hueOff val="0"/>
              <a:satOff val="0"/>
              <a:lumOff val="0"/>
              <a:alphaOff val="0"/>
              <a:shade val="9000"/>
              <a:satMod val="105000"/>
              <a:alpha val="48000"/>
            </a:schemeClr>
          </a:outerShdw>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ru-RU" sz="1100" kern="1200" dirty="0" smtClean="0">
              <a:latin typeface="Times New Roman" pitchFamily="18" charset="0"/>
              <a:cs typeface="Times New Roman" pitchFamily="18" charset="0"/>
            </a:rPr>
            <a:t>Целевые группы, на которые ориентирована реализация ГП</a:t>
          </a:r>
          <a:endParaRPr lang="ru-RU" sz="1100" kern="1200" dirty="0">
            <a:latin typeface="Times New Roman" pitchFamily="18" charset="0"/>
            <a:cs typeface="Times New Roman" pitchFamily="18" charset="0"/>
          </a:endParaRPr>
        </a:p>
      </dsp:txBody>
      <dsp:txXfrm>
        <a:off x="648073" y="1051939"/>
        <a:ext cx="2592285" cy="788958"/>
      </dsp:txXfrm>
    </dsp:sp>
  </dsp:spTree>
</dsp:drawing>
</file>

<file path=ppt/diagrams/drawing2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3E97F9F-A444-4DA4-A383-EAF8E15ACDD9}">
      <dsp:nvSpPr>
        <dsp:cNvPr id="0" name=""/>
        <dsp:cNvSpPr/>
      </dsp:nvSpPr>
      <dsp:spPr>
        <a:xfrm rot="5400000">
          <a:off x="-212451" y="214962"/>
          <a:ext cx="1416344" cy="991440"/>
        </a:xfrm>
        <a:prstGeom prst="chevron">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100000"/>
            </a:lnSpc>
            <a:spcBef>
              <a:spcPct val="0"/>
            </a:spcBef>
            <a:spcAft>
              <a:spcPts val="0"/>
            </a:spcAft>
          </a:pPr>
          <a:r>
            <a:rPr lang="en-US" sz="3200" kern="1200" dirty="0" smtClean="0">
              <a:latin typeface="Times New Roman" pitchFamily="18" charset="0"/>
              <a:cs typeface="Times New Roman" pitchFamily="18" charset="0"/>
            </a:rPr>
            <a:t>1</a:t>
          </a:r>
          <a:r>
            <a:rPr lang="ru-RU" sz="3200" kern="1200" dirty="0" smtClean="0">
              <a:latin typeface="Times New Roman" pitchFamily="18" charset="0"/>
              <a:cs typeface="Times New Roman" pitchFamily="18" charset="0"/>
            </a:rPr>
            <a:t> </a:t>
          </a:r>
        </a:p>
        <a:p>
          <a:pPr lvl="0" algn="ctr" defTabSz="1422400">
            <a:lnSpc>
              <a:spcPct val="90000"/>
            </a:lnSpc>
            <a:spcBef>
              <a:spcPct val="0"/>
            </a:spcBef>
            <a:spcAft>
              <a:spcPct val="35000"/>
            </a:spcAft>
          </a:pPr>
          <a:r>
            <a:rPr lang="ru-RU" sz="1400" kern="1200" dirty="0" smtClean="0">
              <a:latin typeface="Times New Roman" pitchFamily="18" charset="0"/>
              <a:cs typeface="Times New Roman" pitchFamily="18" charset="0"/>
            </a:rPr>
            <a:t>этап</a:t>
          </a:r>
          <a:endParaRPr lang="ru-RU" sz="1400" kern="1200" dirty="0">
            <a:latin typeface="Times New Roman" pitchFamily="18" charset="0"/>
            <a:cs typeface="Times New Roman" pitchFamily="18" charset="0"/>
          </a:endParaRPr>
        </a:p>
      </dsp:txBody>
      <dsp:txXfrm rot="5400000">
        <a:off x="-212451" y="214962"/>
        <a:ext cx="1416344" cy="991440"/>
      </dsp:txXfrm>
    </dsp:sp>
    <dsp:sp modelId="{2A9C91D4-2A47-4313-AF65-8787104A6B5A}">
      <dsp:nvSpPr>
        <dsp:cNvPr id="0" name=""/>
        <dsp:cNvSpPr/>
      </dsp:nvSpPr>
      <dsp:spPr>
        <a:xfrm rot="5400000">
          <a:off x="2015386" y="-1023945"/>
          <a:ext cx="921107" cy="2968999"/>
        </a:xfrm>
        <a:prstGeom prst="round2Same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4000" tIns="9525" rIns="108000" bIns="9525" numCol="1" spcCol="1270" anchor="ctr" anchorCtr="0">
          <a:noAutofit/>
        </a:bodyPr>
        <a:lstStyle/>
        <a:p>
          <a:pPr marL="114300" lvl="1" indent="-114300" algn="l" defTabSz="666750">
            <a:lnSpc>
              <a:spcPct val="90000"/>
            </a:lnSpc>
            <a:spcBef>
              <a:spcPct val="0"/>
            </a:spcBef>
            <a:spcAft>
              <a:spcPct val="15000"/>
            </a:spcAft>
            <a:buChar char="••"/>
          </a:pPr>
          <a:r>
            <a:rPr lang="ru-RU" sz="1500" b="0" i="0" kern="1200" dirty="0" smtClean="0">
              <a:latin typeface="Times New Roman" pitchFamily="18" charset="0"/>
              <a:cs typeface="Times New Roman" pitchFamily="18" charset="0"/>
            </a:rPr>
            <a:t>Народное голосование                                  </a:t>
          </a:r>
          <a:r>
            <a:rPr lang="ru-RU" sz="1500" b="0" i="1" kern="1200" dirty="0" smtClean="0">
              <a:latin typeface="Times New Roman" pitchFamily="18" charset="0"/>
              <a:cs typeface="Times New Roman" pitchFamily="18" charset="0"/>
            </a:rPr>
            <a:t>(</a:t>
          </a:r>
          <a:r>
            <a:rPr lang="ru-RU" sz="1500" b="0" i="1" kern="1200" dirty="0" err="1" smtClean="0">
              <a:latin typeface="Times New Roman" pitchFamily="18" charset="0"/>
              <a:cs typeface="Times New Roman" pitchFamily="18" charset="0"/>
            </a:rPr>
            <a:t>Онлайн</a:t>
          </a:r>
          <a:r>
            <a:rPr lang="ru-RU" sz="1500" b="0" i="1" kern="1200" dirty="0" smtClean="0">
              <a:latin typeface="Times New Roman" pitchFamily="18" charset="0"/>
              <a:cs typeface="Times New Roman" pitchFamily="18" charset="0"/>
            </a:rPr>
            <a:t> голосование на официальном сайте Премии)</a:t>
          </a:r>
        </a:p>
      </dsp:txBody>
      <dsp:txXfrm rot="5400000">
        <a:off x="2015386" y="-1023945"/>
        <a:ext cx="921107" cy="2968999"/>
      </dsp:txXfrm>
    </dsp:sp>
    <dsp:sp modelId="{74801B5E-8C93-40FC-86ED-C15AF5708CA6}">
      <dsp:nvSpPr>
        <dsp:cNvPr id="0" name=""/>
        <dsp:cNvSpPr/>
      </dsp:nvSpPr>
      <dsp:spPr>
        <a:xfrm rot="5400000">
          <a:off x="-212451" y="1434803"/>
          <a:ext cx="1416344" cy="991440"/>
        </a:xfrm>
        <a:prstGeom prst="chevron">
          <a:avLst/>
        </a:prstGeom>
        <a:solidFill>
          <a:schemeClr val="accent2">
            <a:hueOff val="-419062"/>
            <a:satOff val="-4829"/>
            <a:lumOff val="1079"/>
            <a:alphaOff val="0"/>
          </a:schemeClr>
        </a:solidFill>
        <a:ln w="25400" cap="flat" cmpd="sng" algn="ctr">
          <a:solidFill>
            <a:schemeClr val="accent2">
              <a:hueOff val="-419062"/>
              <a:satOff val="-4829"/>
              <a:lumOff val="1079"/>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100000"/>
            </a:lnSpc>
            <a:spcBef>
              <a:spcPct val="0"/>
            </a:spcBef>
            <a:spcAft>
              <a:spcPts val="0"/>
            </a:spcAft>
          </a:pPr>
          <a:r>
            <a:rPr lang="ru-RU" sz="3200" kern="1200" dirty="0" smtClean="0">
              <a:latin typeface="Times New Roman" pitchFamily="18" charset="0"/>
              <a:cs typeface="Times New Roman" pitchFamily="18" charset="0"/>
            </a:rPr>
            <a:t>2</a:t>
          </a:r>
          <a:r>
            <a:rPr lang="ru-RU" sz="1400" kern="1200" dirty="0" smtClean="0">
              <a:latin typeface="Times New Roman" pitchFamily="18" charset="0"/>
              <a:cs typeface="Times New Roman" pitchFamily="18" charset="0"/>
            </a:rPr>
            <a:t> </a:t>
          </a:r>
        </a:p>
        <a:p>
          <a:pPr lvl="0" algn="ctr" defTabSz="1422400">
            <a:lnSpc>
              <a:spcPct val="90000"/>
            </a:lnSpc>
            <a:spcBef>
              <a:spcPct val="0"/>
            </a:spcBef>
            <a:spcAft>
              <a:spcPct val="35000"/>
            </a:spcAft>
          </a:pPr>
          <a:r>
            <a:rPr lang="ru-RU" sz="1400" kern="1200" dirty="0" smtClean="0">
              <a:latin typeface="Times New Roman" pitchFamily="18" charset="0"/>
              <a:cs typeface="Times New Roman" pitchFamily="18" charset="0"/>
            </a:rPr>
            <a:t>этап</a:t>
          </a:r>
          <a:endParaRPr lang="ru-RU" sz="1400" kern="1200" dirty="0">
            <a:latin typeface="Times New Roman" pitchFamily="18" charset="0"/>
            <a:cs typeface="Times New Roman" pitchFamily="18" charset="0"/>
          </a:endParaRPr>
        </a:p>
      </dsp:txBody>
      <dsp:txXfrm rot="5400000">
        <a:off x="-212451" y="1434803"/>
        <a:ext cx="1416344" cy="991440"/>
      </dsp:txXfrm>
    </dsp:sp>
    <dsp:sp modelId="{70803919-59CD-4063-A1CF-7F4AFA2D4CCC}">
      <dsp:nvSpPr>
        <dsp:cNvPr id="0" name=""/>
        <dsp:cNvSpPr/>
      </dsp:nvSpPr>
      <dsp:spPr>
        <a:xfrm rot="5400000">
          <a:off x="2015628" y="198164"/>
          <a:ext cx="920623" cy="2968999"/>
        </a:xfrm>
        <a:prstGeom prst="round2SameRect">
          <a:avLst/>
        </a:prstGeom>
        <a:solidFill>
          <a:schemeClr val="lt1">
            <a:alpha val="90000"/>
            <a:hueOff val="0"/>
            <a:satOff val="0"/>
            <a:lumOff val="0"/>
            <a:alphaOff val="0"/>
          </a:schemeClr>
        </a:solidFill>
        <a:ln w="25400" cap="flat" cmpd="sng" algn="ctr">
          <a:solidFill>
            <a:schemeClr val="accent2">
              <a:hueOff val="-419062"/>
              <a:satOff val="-4829"/>
              <a:lumOff val="107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9525" rIns="9525" bIns="9525" numCol="1" spcCol="1270" anchor="ctr" anchorCtr="0">
          <a:noAutofit/>
        </a:bodyPr>
        <a:lstStyle/>
        <a:p>
          <a:pPr marL="114300" lvl="1" indent="-114300" algn="l" defTabSz="666750">
            <a:lnSpc>
              <a:spcPct val="90000"/>
            </a:lnSpc>
            <a:spcBef>
              <a:spcPct val="0"/>
            </a:spcBef>
            <a:spcAft>
              <a:spcPct val="15000"/>
            </a:spcAft>
            <a:buChar char="••"/>
          </a:pPr>
          <a:r>
            <a:rPr lang="ru-RU" sz="1500" b="0" i="0" kern="1200" dirty="0" smtClean="0">
              <a:latin typeface="Times New Roman" pitchFamily="18" charset="0"/>
              <a:cs typeface="Times New Roman" pitchFamily="18" charset="0"/>
            </a:rPr>
            <a:t>Независимая проверка                             </a:t>
          </a:r>
          <a:r>
            <a:rPr lang="ru-RU" sz="1500" b="0" i="1" kern="1200" dirty="0" smtClean="0">
              <a:latin typeface="Times New Roman" pitchFamily="18" charset="0"/>
              <a:cs typeface="Times New Roman" pitchFamily="18" charset="0"/>
            </a:rPr>
            <a:t>(Независимые проверки и контрольные закупки услуг финансовых организаций)</a:t>
          </a:r>
          <a:endParaRPr lang="ru-RU" sz="1500" i="1" kern="1200" dirty="0">
            <a:latin typeface="Times New Roman" pitchFamily="18" charset="0"/>
            <a:cs typeface="Times New Roman" pitchFamily="18" charset="0"/>
          </a:endParaRPr>
        </a:p>
      </dsp:txBody>
      <dsp:txXfrm rot="5400000">
        <a:off x="2015628" y="198164"/>
        <a:ext cx="920623" cy="2968999"/>
      </dsp:txXfrm>
    </dsp:sp>
    <dsp:sp modelId="{E7E9597B-AF0A-4985-ACF4-A43071B3F115}">
      <dsp:nvSpPr>
        <dsp:cNvPr id="0" name=""/>
        <dsp:cNvSpPr/>
      </dsp:nvSpPr>
      <dsp:spPr>
        <a:xfrm rot="5400000">
          <a:off x="-212451" y="2654644"/>
          <a:ext cx="1416344" cy="991440"/>
        </a:xfrm>
        <a:prstGeom prst="chevron">
          <a:avLst/>
        </a:prstGeom>
        <a:solidFill>
          <a:schemeClr val="accent2">
            <a:hueOff val="-838123"/>
            <a:satOff val="-9658"/>
            <a:lumOff val="2159"/>
            <a:alphaOff val="0"/>
          </a:schemeClr>
        </a:solidFill>
        <a:ln w="25400" cap="flat" cmpd="sng" algn="ctr">
          <a:solidFill>
            <a:schemeClr val="accent2">
              <a:hueOff val="-838123"/>
              <a:satOff val="-9658"/>
              <a:lumOff val="2159"/>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100000"/>
            </a:lnSpc>
            <a:spcBef>
              <a:spcPct val="0"/>
            </a:spcBef>
            <a:spcAft>
              <a:spcPts val="0"/>
            </a:spcAft>
          </a:pPr>
          <a:r>
            <a:rPr lang="ru-RU" sz="3200" kern="1200" dirty="0" smtClean="0">
              <a:latin typeface="Times New Roman" pitchFamily="18" charset="0"/>
              <a:cs typeface="Times New Roman" pitchFamily="18" charset="0"/>
            </a:rPr>
            <a:t>3 </a:t>
          </a:r>
        </a:p>
        <a:p>
          <a:pPr lvl="0" algn="ctr" defTabSz="1422400">
            <a:lnSpc>
              <a:spcPct val="90000"/>
            </a:lnSpc>
            <a:spcBef>
              <a:spcPct val="0"/>
            </a:spcBef>
            <a:spcAft>
              <a:spcPct val="35000"/>
            </a:spcAft>
          </a:pPr>
          <a:r>
            <a:rPr lang="ru-RU" sz="1400" kern="1200" dirty="0" smtClean="0">
              <a:latin typeface="Times New Roman" pitchFamily="18" charset="0"/>
              <a:cs typeface="Times New Roman" pitchFamily="18" charset="0"/>
            </a:rPr>
            <a:t>этап</a:t>
          </a:r>
          <a:endParaRPr lang="ru-RU" sz="1400" kern="1200" dirty="0">
            <a:latin typeface="Times New Roman" pitchFamily="18" charset="0"/>
            <a:cs typeface="Times New Roman" pitchFamily="18" charset="0"/>
          </a:endParaRPr>
        </a:p>
      </dsp:txBody>
      <dsp:txXfrm rot="5400000">
        <a:off x="-212451" y="2654644"/>
        <a:ext cx="1416344" cy="991440"/>
      </dsp:txXfrm>
    </dsp:sp>
    <dsp:sp modelId="{0E527ADE-38FB-4FC0-8839-B198C7734207}">
      <dsp:nvSpPr>
        <dsp:cNvPr id="0" name=""/>
        <dsp:cNvSpPr/>
      </dsp:nvSpPr>
      <dsp:spPr>
        <a:xfrm rot="5400000">
          <a:off x="2015628" y="1418005"/>
          <a:ext cx="920623" cy="2968999"/>
        </a:xfrm>
        <a:prstGeom prst="round2SameRect">
          <a:avLst/>
        </a:prstGeom>
        <a:solidFill>
          <a:schemeClr val="lt1">
            <a:alpha val="90000"/>
            <a:hueOff val="0"/>
            <a:satOff val="0"/>
            <a:lumOff val="0"/>
            <a:alphaOff val="0"/>
          </a:schemeClr>
        </a:solidFill>
        <a:ln w="25400" cap="flat" cmpd="sng" algn="ctr">
          <a:solidFill>
            <a:schemeClr val="accent2">
              <a:hueOff val="-838123"/>
              <a:satOff val="-9658"/>
              <a:lumOff val="215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9525" rIns="9525" bIns="9525" numCol="1" spcCol="1270" anchor="ctr" anchorCtr="0">
          <a:noAutofit/>
        </a:bodyPr>
        <a:lstStyle/>
        <a:p>
          <a:pPr marL="114300" lvl="1" indent="-114300" algn="l" defTabSz="666750">
            <a:lnSpc>
              <a:spcPct val="90000"/>
            </a:lnSpc>
            <a:spcBef>
              <a:spcPct val="0"/>
            </a:spcBef>
            <a:spcAft>
              <a:spcPct val="15000"/>
            </a:spcAft>
            <a:buChar char="••"/>
          </a:pPr>
          <a:r>
            <a:rPr lang="ru-RU" sz="1500" b="0" i="0" kern="1200" dirty="0" smtClean="0">
              <a:latin typeface="Times New Roman" pitchFamily="18" charset="0"/>
              <a:cs typeface="Times New Roman" pitchFamily="18" charset="0"/>
            </a:rPr>
            <a:t>Подведение итогов                   </a:t>
          </a:r>
          <a:r>
            <a:rPr lang="ru-RU" sz="1500" b="0" i="1" kern="1200" dirty="0" smtClean="0">
              <a:latin typeface="Times New Roman" pitchFamily="18" charset="0"/>
              <a:cs typeface="Times New Roman" pitchFamily="18" charset="0"/>
            </a:rPr>
            <a:t>(</a:t>
          </a:r>
          <a:r>
            <a:rPr lang="ru-RU" sz="1500" i="1" kern="1200" dirty="0" smtClean="0">
              <a:latin typeface="Times New Roman" pitchFamily="18" charset="0"/>
              <a:cs typeface="Times New Roman" pitchFamily="18" charset="0"/>
            </a:rPr>
            <a:t>Определение победителей по результатам двух предыдущих этапов)</a:t>
          </a:r>
          <a:endParaRPr lang="ru-RU" sz="1500" i="1" kern="1200" dirty="0">
            <a:latin typeface="Times New Roman" pitchFamily="18" charset="0"/>
            <a:cs typeface="Times New Roman" pitchFamily="18" charset="0"/>
          </a:endParaRPr>
        </a:p>
      </dsp:txBody>
      <dsp:txXfrm rot="5400000">
        <a:off x="2015628" y="1418005"/>
        <a:ext cx="920623" cy="2968999"/>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bList2#1">
  <dgm:title val=""/>
  <dgm:desc val=""/>
  <dgm:catLst>
    <dgm:cat type="list" pri="7000"/>
    <dgm:cat type="convert" pri="16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12.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14.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16.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19.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3.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6.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2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0.04959</cdr:x>
      <cdr:y>0.88068</cdr:y>
    </cdr:from>
    <cdr:to>
      <cdr:x>0.28583</cdr:x>
      <cdr:y>1</cdr:y>
    </cdr:to>
    <cdr:sp macro="" textlink="">
      <cdr:nvSpPr>
        <cdr:cNvPr id="2" name="Овал 1"/>
        <cdr:cNvSpPr/>
      </cdr:nvSpPr>
      <cdr:spPr>
        <a:xfrm xmlns:a="http://schemas.openxmlformats.org/drawingml/2006/main">
          <a:off x="432048" y="5427984"/>
          <a:ext cx="2058352" cy="733587"/>
        </a:xfrm>
        <a:prstGeom xmlns:a="http://schemas.openxmlformats.org/drawingml/2006/main" prst="ellipse">
          <a:avLst/>
        </a:prstGeom>
        <a:noFill xmlns:a="http://schemas.openxmlformats.org/drawingml/2006/main"/>
        <a:ln xmlns:a="http://schemas.openxmlformats.org/drawingml/2006/main">
          <a:solidFill>
            <a:srgbClr val="FF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ru-RU"/>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9" y="4"/>
            <a:ext cx="2946400" cy="496412"/>
          </a:xfrm>
          <a:prstGeom prst="rect">
            <a:avLst/>
          </a:prstGeom>
        </p:spPr>
        <p:txBody>
          <a:bodyPr vert="horz" lIns="92957" tIns="46478" rIns="92957" bIns="46478" rtlCol="0"/>
          <a:lstStyle>
            <a:lvl1pPr algn="l">
              <a:defRPr sz="1200"/>
            </a:lvl1pPr>
          </a:lstStyle>
          <a:p>
            <a:endParaRPr lang="ru-RU"/>
          </a:p>
        </p:txBody>
      </p:sp>
      <p:sp>
        <p:nvSpPr>
          <p:cNvPr id="3" name="Дата 2"/>
          <p:cNvSpPr>
            <a:spLocks noGrp="1"/>
          </p:cNvSpPr>
          <p:nvPr>
            <p:ph type="dt" sz="quarter" idx="1"/>
          </p:nvPr>
        </p:nvSpPr>
        <p:spPr>
          <a:xfrm>
            <a:off x="3849689" y="4"/>
            <a:ext cx="2946400" cy="496412"/>
          </a:xfrm>
          <a:prstGeom prst="rect">
            <a:avLst/>
          </a:prstGeom>
        </p:spPr>
        <p:txBody>
          <a:bodyPr vert="horz" lIns="92957" tIns="46478" rIns="92957" bIns="46478" rtlCol="0"/>
          <a:lstStyle>
            <a:lvl1pPr algn="r">
              <a:defRPr sz="1200"/>
            </a:lvl1pPr>
          </a:lstStyle>
          <a:p>
            <a:fld id="{4335E815-C33B-47C9-B945-87C1DB28C3ED}" type="datetimeFigureOut">
              <a:rPr lang="ru-RU" smtClean="0"/>
              <a:pPr/>
              <a:t>28.11.2018</a:t>
            </a:fld>
            <a:endParaRPr lang="ru-RU"/>
          </a:p>
        </p:txBody>
      </p:sp>
      <p:sp>
        <p:nvSpPr>
          <p:cNvPr id="4" name="Нижний колонтитул 3"/>
          <p:cNvSpPr>
            <a:spLocks noGrp="1"/>
          </p:cNvSpPr>
          <p:nvPr>
            <p:ph type="ftr" sz="quarter" idx="2"/>
          </p:nvPr>
        </p:nvSpPr>
        <p:spPr>
          <a:xfrm>
            <a:off x="9" y="9430222"/>
            <a:ext cx="2946400" cy="496412"/>
          </a:xfrm>
          <a:prstGeom prst="rect">
            <a:avLst/>
          </a:prstGeom>
        </p:spPr>
        <p:txBody>
          <a:bodyPr vert="horz" lIns="92957" tIns="46478" rIns="92957" bIns="46478" rtlCol="0" anchor="b"/>
          <a:lstStyle>
            <a:lvl1pPr algn="l">
              <a:defRPr sz="1200"/>
            </a:lvl1pPr>
          </a:lstStyle>
          <a:p>
            <a:endParaRPr lang="ru-RU"/>
          </a:p>
        </p:txBody>
      </p:sp>
      <p:sp>
        <p:nvSpPr>
          <p:cNvPr id="5" name="Номер слайда 4"/>
          <p:cNvSpPr>
            <a:spLocks noGrp="1"/>
          </p:cNvSpPr>
          <p:nvPr>
            <p:ph type="sldNum" sz="quarter" idx="3"/>
          </p:nvPr>
        </p:nvSpPr>
        <p:spPr>
          <a:xfrm>
            <a:off x="3849689" y="9430222"/>
            <a:ext cx="2946400" cy="496412"/>
          </a:xfrm>
          <a:prstGeom prst="rect">
            <a:avLst/>
          </a:prstGeom>
        </p:spPr>
        <p:txBody>
          <a:bodyPr vert="horz" lIns="92957" tIns="46478" rIns="92957" bIns="46478" rtlCol="0" anchor="b"/>
          <a:lstStyle>
            <a:lvl1pPr algn="r">
              <a:defRPr sz="1200"/>
            </a:lvl1pPr>
          </a:lstStyle>
          <a:p>
            <a:fld id="{8AB4AC85-883B-4C7E-8068-88EEB62B142C}" type="slidenum">
              <a:rPr lang="ru-RU" smtClean="0"/>
              <a:pPr/>
              <a:t>‹#›</a:t>
            </a:fld>
            <a:endParaRPr lang="ru-RU"/>
          </a:p>
        </p:txBody>
      </p:sp>
    </p:spTree>
    <p:extLst>
      <p:ext uri="{BB962C8B-B14F-4D97-AF65-F5344CB8AC3E}">
        <p14:creationId xmlns="" xmlns:p14="http://schemas.microsoft.com/office/powerpoint/2010/main" val="4237313365"/>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4" y="5"/>
            <a:ext cx="2945660" cy="496412"/>
          </a:xfrm>
          <a:prstGeom prst="rect">
            <a:avLst/>
          </a:prstGeom>
        </p:spPr>
        <p:txBody>
          <a:bodyPr vert="horz" lIns="92490" tIns="46244" rIns="92490" bIns="46244"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50453" y="5"/>
            <a:ext cx="2945660" cy="496412"/>
          </a:xfrm>
          <a:prstGeom prst="rect">
            <a:avLst/>
          </a:prstGeom>
        </p:spPr>
        <p:txBody>
          <a:bodyPr vert="horz" lIns="92490" tIns="46244" rIns="92490" bIns="46244" rtlCol="0"/>
          <a:lstStyle>
            <a:lvl1pPr algn="r" fontAlgn="auto">
              <a:spcBef>
                <a:spcPts val="0"/>
              </a:spcBef>
              <a:spcAft>
                <a:spcPts val="0"/>
              </a:spcAft>
              <a:defRPr sz="1200" smtClean="0">
                <a:latin typeface="+mn-lt"/>
                <a:cs typeface="+mn-cs"/>
              </a:defRPr>
            </a:lvl1pPr>
          </a:lstStyle>
          <a:p>
            <a:pPr>
              <a:defRPr/>
            </a:pPr>
            <a:fld id="{5E6A407F-2AC1-4471-8513-5EEE2DF6D855}" type="datetimeFigureOut">
              <a:rPr lang="ru-RU"/>
              <a:pPr>
                <a:defRPr/>
              </a:pPr>
              <a:t>28.11.2018</a:t>
            </a:fld>
            <a:endParaRPr lang="ru-RU"/>
          </a:p>
        </p:txBody>
      </p:sp>
      <p:sp>
        <p:nvSpPr>
          <p:cNvPr id="4" name="Образ слайда 3"/>
          <p:cNvSpPr>
            <a:spLocks noGrp="1" noRot="1" noChangeAspect="1"/>
          </p:cNvSpPr>
          <p:nvPr>
            <p:ph type="sldImg" idx="2"/>
          </p:nvPr>
        </p:nvSpPr>
        <p:spPr>
          <a:xfrm>
            <a:off x="917575" y="746125"/>
            <a:ext cx="4962525" cy="3721100"/>
          </a:xfrm>
          <a:prstGeom prst="rect">
            <a:avLst/>
          </a:prstGeom>
          <a:noFill/>
          <a:ln w="12700">
            <a:solidFill>
              <a:prstClr val="black"/>
            </a:solidFill>
          </a:ln>
        </p:spPr>
        <p:txBody>
          <a:bodyPr vert="horz" lIns="92490" tIns="46244" rIns="92490" bIns="46244" rtlCol="0" anchor="ctr"/>
          <a:lstStyle/>
          <a:p>
            <a:pPr lvl="0"/>
            <a:endParaRPr lang="ru-RU" noProof="0"/>
          </a:p>
        </p:txBody>
      </p:sp>
      <p:sp>
        <p:nvSpPr>
          <p:cNvPr id="5" name="Заметки 4"/>
          <p:cNvSpPr>
            <a:spLocks noGrp="1"/>
          </p:cNvSpPr>
          <p:nvPr>
            <p:ph type="body" sz="quarter" idx="3"/>
          </p:nvPr>
        </p:nvSpPr>
        <p:spPr>
          <a:xfrm>
            <a:off x="679768" y="4715917"/>
            <a:ext cx="5438140" cy="4467702"/>
          </a:xfrm>
          <a:prstGeom prst="rect">
            <a:avLst/>
          </a:prstGeom>
        </p:spPr>
        <p:txBody>
          <a:bodyPr vert="horz" lIns="92490" tIns="46244" rIns="92490" bIns="46244"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4" y="9430096"/>
            <a:ext cx="2945660" cy="496412"/>
          </a:xfrm>
          <a:prstGeom prst="rect">
            <a:avLst/>
          </a:prstGeom>
        </p:spPr>
        <p:txBody>
          <a:bodyPr vert="horz" lIns="92490" tIns="46244" rIns="92490" bIns="46244"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50453" y="9430096"/>
            <a:ext cx="2945660" cy="496412"/>
          </a:xfrm>
          <a:prstGeom prst="rect">
            <a:avLst/>
          </a:prstGeom>
        </p:spPr>
        <p:txBody>
          <a:bodyPr vert="horz" lIns="92490" tIns="46244" rIns="92490" bIns="46244" rtlCol="0" anchor="b"/>
          <a:lstStyle>
            <a:lvl1pPr algn="r" fontAlgn="auto">
              <a:spcBef>
                <a:spcPts val="0"/>
              </a:spcBef>
              <a:spcAft>
                <a:spcPts val="0"/>
              </a:spcAft>
              <a:defRPr sz="1200" smtClean="0">
                <a:latin typeface="+mn-lt"/>
                <a:cs typeface="+mn-cs"/>
              </a:defRPr>
            </a:lvl1pPr>
          </a:lstStyle>
          <a:p>
            <a:pPr>
              <a:defRPr/>
            </a:pPr>
            <a:fld id="{35E6C6EB-847F-4E42-8194-E65E63226343}" type="slidenum">
              <a:rPr lang="ru-RU"/>
              <a:pPr>
                <a:defRPr/>
              </a:pPr>
              <a:t>‹#›</a:t>
            </a:fld>
            <a:endParaRPr lang="ru-RU"/>
          </a:p>
        </p:txBody>
      </p:sp>
    </p:spTree>
    <p:extLst>
      <p:ext uri="{BB962C8B-B14F-4D97-AF65-F5344CB8AC3E}">
        <p14:creationId xmlns="" xmlns:p14="http://schemas.microsoft.com/office/powerpoint/2010/main" val="1205407414"/>
      </p:ext>
    </p:extLst>
  </p:cSld>
  <p:clrMap bg1="lt1" tx1="dk1" bg2="lt2" tx2="dk2" accent1="accent1" accent2="accent2" accent3="accent3" accent4="accent4" accent5="accent5" accent6="accent6" hlink="hlink" folHlink="folHlink"/>
  <p:hf sldNum="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6" name="Верхний колонтитул 5"/>
          <p:cNvSpPr>
            <a:spLocks noGrp="1"/>
          </p:cNvSpPr>
          <p:nvPr>
            <p:ph type="hdr" sz="quarter" idx="10"/>
          </p:nvPr>
        </p:nvSpPr>
        <p:spPr/>
        <p:txBody>
          <a:bodyPr/>
          <a:lstStyle/>
          <a:p>
            <a:pPr>
              <a:defRPr/>
            </a:pPr>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п. 5-6 приказа 145н информацию об</a:t>
            </a:r>
          </a:p>
          <a:p>
            <a:r>
              <a:rPr lang="ru-RU" dirty="0" smtClean="0"/>
              <a:t>межбюджетных трансфертов, поступающих в бюджет публично-правового образования в динамике (фактические значения в отчетном году, плановые значения в текущем году, прогноз на очередной год и плановый период).</a:t>
            </a:r>
            <a:endParaRPr lang="ru-RU" dirty="0"/>
          </a:p>
        </p:txBody>
      </p:sp>
      <p:sp>
        <p:nvSpPr>
          <p:cNvPr id="6" name="Верхний колонтитул 5"/>
          <p:cNvSpPr>
            <a:spLocks noGrp="1"/>
          </p:cNvSpPr>
          <p:nvPr>
            <p:ph type="hdr" sz="quarter" idx="10"/>
          </p:nvPr>
        </p:nvSpPr>
        <p:spPr/>
        <p:txBody>
          <a:bodyPr/>
          <a:lstStyle/>
          <a:p>
            <a:pPr>
              <a:defRPr/>
            </a:pPr>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defTabSz="929903">
              <a:defRPr/>
            </a:pPr>
            <a:r>
              <a:rPr lang="ru-RU" dirty="0" smtClean="0"/>
              <a:t>Абзац 7 пункта 5 приказ 145н  (в части м.б тр., направляемых в местные бюджеты, из МБ) </a:t>
            </a:r>
          </a:p>
          <a:p>
            <a:pPr defTabSz="929903">
              <a:defRPr/>
            </a:pPr>
            <a:r>
              <a:rPr lang="ru-RU" dirty="0" smtClean="0"/>
              <a:t>5. В бюджет для граждан рекомендуется включать:</a:t>
            </a:r>
          </a:p>
          <a:p>
            <a:pPr defTabSz="929903">
              <a:defRPr/>
            </a:pPr>
            <a:r>
              <a:rPr lang="ru-RU" b="1" dirty="0" smtClean="0"/>
              <a:t>основные сведения о межбюджетных отношениях публично-правового образования, в том числе сведения о трансфертах, планируемых к получению из федерального бюджета (</a:t>
            </a:r>
            <a:r>
              <a:rPr lang="ru-RU" b="1" dirty="0" err="1" smtClean="0"/>
              <a:t>бюджета</a:t>
            </a:r>
            <a:r>
              <a:rPr lang="ru-RU" b="1" dirty="0" smtClean="0"/>
              <a:t> субъекта Российской Федерации), направляемых в местные бюджеты, планируемых к получению из местных бюджетов;</a:t>
            </a:r>
          </a:p>
          <a:p>
            <a:endParaRPr lang="ru-RU" dirty="0" smtClean="0"/>
          </a:p>
          <a:p>
            <a:pPr defTabSz="929903">
              <a:defRPr/>
            </a:pPr>
            <a:r>
              <a:rPr lang="ru-RU" dirty="0" smtClean="0"/>
              <a:t>Критерий 2 "Общие параметры бюджета«, Информация о межбюджетных трансфертах, Представлена детальная информация о межбюджетных трансфертах: перечень, объем и структура трансфертов (получаемых из бюджетов бюджетной системы Российской Федерации и передаваемых в бюджеты бюджетной системы Российской Федерации), </a:t>
            </a:r>
            <a:r>
              <a:rPr lang="ru-RU" b="1" dirty="0" smtClean="0"/>
              <a:t>принципы распределения трансфертов между муниципальными образованиями, распределение дотаций на выравнивание и сокращение неравенства </a:t>
            </a:r>
            <a:r>
              <a:rPr lang="ru-RU" b="1" dirty="0" err="1" smtClean="0"/>
              <a:t>подушевой</a:t>
            </a:r>
            <a:r>
              <a:rPr lang="ru-RU" b="1" dirty="0" smtClean="0"/>
              <a:t> бюджетной обеспеченности</a:t>
            </a:r>
          </a:p>
        </p:txBody>
      </p:sp>
      <p:sp>
        <p:nvSpPr>
          <p:cNvPr id="5" name="Верхний колонтитул 4"/>
          <p:cNvSpPr>
            <a:spLocks noGrp="1"/>
          </p:cNvSpPr>
          <p:nvPr>
            <p:ph type="hdr" sz="quarter" idx="10"/>
          </p:nvPr>
        </p:nvSpPr>
        <p:spPr/>
        <p:txBody>
          <a:bodyPr/>
          <a:lstStyle/>
          <a:p>
            <a:pPr>
              <a:defRPr/>
            </a:pPr>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err="1" smtClean="0"/>
              <a:t>НИФИ-доп.требования</a:t>
            </a:r>
            <a:r>
              <a:rPr lang="ru-RU" dirty="0" smtClean="0"/>
              <a:t> к брошюре    </a:t>
            </a:r>
          </a:p>
          <a:p>
            <a:pPr marL="0" lvl="2" defTabSz="929558">
              <a:defRPr/>
            </a:pPr>
            <a:r>
              <a:rPr lang="ru-RU" dirty="0" smtClean="0"/>
              <a:t>МАРКИТАНОВА</a:t>
            </a:r>
          </a:p>
          <a:p>
            <a:pPr marL="0" lvl="2" defTabSz="929558">
              <a:defRPr/>
            </a:pPr>
            <a:r>
              <a:rPr lang="ru-RU" dirty="0" smtClean="0"/>
              <a:t>145Н: </a:t>
            </a:r>
            <a:r>
              <a:rPr lang="ru-RU" i="1" dirty="0" smtClean="0"/>
              <a:t>20. В целях дополнительного информирования граждан финансовым органам публично-правового образования рекомендуется при составлении бюджета для граждан использовать по выбору удельные и </a:t>
            </a:r>
            <a:r>
              <a:rPr lang="ru-RU" i="1" dirty="0" err="1" smtClean="0"/>
              <a:t>подушевые</a:t>
            </a:r>
            <a:r>
              <a:rPr lang="ru-RU" i="1" dirty="0" smtClean="0"/>
              <a:t> показатели доходов и расходов бюджета, в том числе в сравнении с аналогичными показателями других субъектов Российской Федерации (муниципальных образований) за год, предшествующий составлению бюджета для граждан.</a:t>
            </a:r>
          </a:p>
          <a:p>
            <a:pPr marL="0" lvl="2" defTabSz="929558">
              <a:defRPr/>
            </a:pPr>
            <a:endParaRPr lang="ru-RU" i="1" dirty="0" smtClean="0"/>
          </a:p>
          <a:p>
            <a:pPr defTabSz="929903">
              <a:defRPr/>
            </a:pPr>
            <a:r>
              <a:rPr lang="ru-RU" i="1" dirty="0" smtClean="0"/>
              <a:t>Критерий 7 "Понятность информации о бюджете</a:t>
            </a:r>
          </a:p>
          <a:p>
            <a:r>
              <a:rPr lang="ru-RU" i="1" dirty="0" smtClean="0"/>
              <a:t>Представлены статистические сопоставления с другими субъектами Российской Федерации по расходам бюджета (в сравнении с 1 субъектом Российской Федерации и более)</a:t>
            </a:r>
          </a:p>
          <a:p>
            <a:r>
              <a:rPr lang="ru-RU" b="1" dirty="0" smtClean="0"/>
              <a:t>ДОБАВИТЬ 2015 ГОД!</a:t>
            </a:r>
          </a:p>
          <a:p>
            <a:endParaRPr lang="ru-RU" dirty="0"/>
          </a:p>
        </p:txBody>
      </p:sp>
      <p:sp>
        <p:nvSpPr>
          <p:cNvPr id="6" name="Верхний колонтитул 5"/>
          <p:cNvSpPr>
            <a:spLocks noGrp="1"/>
          </p:cNvSpPr>
          <p:nvPr>
            <p:ph type="hdr" sz="quarter" idx="10"/>
          </p:nvPr>
        </p:nvSpPr>
        <p:spPr/>
        <p:txBody>
          <a:bodyPr/>
          <a:lstStyle/>
          <a:p>
            <a:pPr>
              <a:defRPr/>
            </a:pPr>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Критерий 4 "Сведения о расходах на реализацию указов Президента Российской Федерации от 7 мая 2012 года«</a:t>
            </a:r>
          </a:p>
          <a:p>
            <a:r>
              <a:rPr lang="ru-RU" dirty="0" smtClean="0"/>
              <a:t>Информация о реализации указов Президента Российской Федерации от 7 мая 2012 года	Представлена детальная информация о реализации указов Президента Российской Федерации от 7 мая 2012 года: </a:t>
            </a:r>
            <a:r>
              <a:rPr lang="ru-RU" b="1" dirty="0" smtClean="0"/>
              <a:t>сведения о бюджетных расходах на повышение оплаты труда работников бюджетной сферы, </a:t>
            </a:r>
            <a:r>
              <a:rPr lang="ru-RU" sz="1600" b="1" dirty="0" smtClean="0">
                <a:solidFill>
                  <a:srgbClr val="FF0000"/>
                </a:solidFill>
              </a:rPr>
              <a:t>на обеспечение граждан доступным и комфортабельным жильем</a:t>
            </a:r>
            <a:r>
              <a:rPr lang="ru-RU" b="1" dirty="0" smtClean="0">
                <a:solidFill>
                  <a:srgbClr val="FF0000"/>
                </a:solidFill>
              </a:rPr>
              <a:t>, </a:t>
            </a:r>
            <a:r>
              <a:rPr lang="ru-RU" b="1" dirty="0" smtClean="0"/>
              <a:t>динамика достижения целевых показателей	</a:t>
            </a:r>
          </a:p>
          <a:p>
            <a:endParaRPr lang="ru-RU" dirty="0"/>
          </a:p>
        </p:txBody>
      </p:sp>
      <p:sp>
        <p:nvSpPr>
          <p:cNvPr id="6" name="Верхний колонтитул 5"/>
          <p:cNvSpPr>
            <a:spLocks noGrp="1"/>
          </p:cNvSpPr>
          <p:nvPr>
            <p:ph type="hdr" sz="quarter" idx="10"/>
          </p:nvPr>
        </p:nvSpPr>
        <p:spPr/>
        <p:txBody>
          <a:bodyPr/>
          <a:lstStyle/>
          <a:p>
            <a:pPr>
              <a:defRPr/>
            </a:pPr>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40000" lnSpcReduction="20000"/>
          </a:bodyPr>
          <a:lstStyle/>
          <a:p>
            <a:pPr marL="0" lvl="2" defTabSz="929558">
              <a:defRPr/>
            </a:pPr>
            <a:r>
              <a:rPr lang="ru-RU" dirty="0" smtClean="0"/>
              <a:t>145Н:</a:t>
            </a:r>
            <a:endParaRPr lang="ru-RU" i="1" dirty="0" smtClean="0"/>
          </a:p>
          <a:p>
            <a:r>
              <a:rPr lang="ru-RU" i="1" dirty="0" smtClean="0"/>
              <a:t>10. Информацию о расходной части бюджета публично-правового образования рекомендуется представлять в разрезе государственных программ субъектов Российской Федерации (муниципальных программ) с указанием </a:t>
            </a:r>
            <a:r>
              <a:rPr lang="ru-RU" i="1" dirty="0" err="1" smtClean="0"/>
              <a:t>непрограммных</a:t>
            </a:r>
            <a:r>
              <a:rPr lang="ru-RU" i="1" dirty="0" smtClean="0"/>
              <a:t> расходов &lt;1&gt;, выделяя общественно значимые проекты, реализуемые на территории публично-правового образования, в том числе с использованием механизмов государственно-частного партнерства, а также проектов в рамках инициативного </a:t>
            </a:r>
            <a:r>
              <a:rPr lang="ru-RU" i="1" dirty="0" err="1" smtClean="0"/>
              <a:t>бюджетирования</a:t>
            </a:r>
            <a:r>
              <a:rPr lang="ru-RU" i="1" dirty="0" smtClean="0"/>
              <a:t>.</a:t>
            </a:r>
          </a:p>
          <a:p>
            <a:r>
              <a:rPr lang="ru-RU" i="1" dirty="0" smtClean="0"/>
              <a:t>11. Информацию о расходах бюджета в разрезе государственных программ субъектов Российской Федерации (муниципальных программ &lt;*&gt;) рекомендуется дополнять данными о достигнутых и планируемых целевых показателях программ (в сопоставлении с объемами бюджетных расходов, направляемых на достижение целевых показателей соответствующих программ). Данные о расходах и целевых показателях рекомендуется приводить в динамике (фактические значения в отчетном году, плановые значения в текущем году, прогноз на очередной год и плановый период).</a:t>
            </a:r>
          </a:p>
          <a:p>
            <a:pPr marL="0" lvl="2" defTabSz="929558">
              <a:defRPr/>
            </a:pPr>
            <a:r>
              <a:rPr lang="ru-RU" i="1" dirty="0" smtClean="0"/>
              <a:t>23. При формировании бюджетов для граждан рекомендуется использовать нормативные правовые акты (решения), утверждающие государственные программы субъектов Российской Федерации (муниципальные программы), а также иные нормативные правовые акты по решению финансового органа публично-правового образования.</a:t>
            </a:r>
            <a:endParaRPr lang="ru-RU" dirty="0" smtClean="0"/>
          </a:p>
          <a:p>
            <a:pPr marL="0" lvl="2" defTabSz="929558">
              <a:defRPr/>
            </a:pPr>
            <a:r>
              <a:rPr lang="ru-RU" dirty="0" smtClean="0"/>
              <a:t>Информацию о расходах бюджета в разрезе государственных программ субъектов Российской Федерации (муниципальных программ*) рекомендуется дополнять данными о достигнутых и планируемых целевых показателях программ (в сопоставлении с объемами бюджетных расходов, направляемых на достижение целевых показателей соответствующих программ). Данные о расходах и целевых показателях рекомендуется приводить в динамике (фактические значения в отчетном году, плановые значения в текущем году, прогноз на очередной год и плановый период).-п. 11;</a:t>
            </a:r>
          </a:p>
          <a:p>
            <a:pPr marL="0" lvl="2" defTabSz="929558">
              <a:defRPr/>
            </a:pPr>
            <a:endParaRPr lang="ru-RU" i="1" dirty="0" smtClean="0"/>
          </a:p>
          <a:p>
            <a:pPr marL="0" lvl="2" defTabSz="929558">
              <a:defRPr/>
            </a:pPr>
            <a:r>
              <a:rPr lang="ru-RU" i="1" dirty="0" smtClean="0"/>
              <a:t>9. Информацию о расходах бюджета рекомендуется структурировать с учетом интересов целевых групп пользователей информации, содержащейся в бюджете для граждан. Целевая группа и ее состав могут определяться критериями отнесения граждан и/или организаций, получающих поддержку (или другие формы выплат) из бюджета, к той или иной целевой группе. К таким критериям могут быть отнесены качественные характеристики представителей целевых групп, численность представителей целевой группы и ее социальная значимость, объем бюджетных ассигнований, направляемых на поддержку целевой группы. В качестве целевой группы может выступать группа граждан и/или организаций, на которую направлены мероприятия государственной программы субъекта Российской Федерации (муниципальной программы).</a:t>
            </a:r>
          </a:p>
          <a:p>
            <a:pPr marL="0" lvl="2" defTabSz="929558">
              <a:defRPr/>
            </a:pPr>
            <a:r>
              <a:rPr lang="ru-RU" i="1" dirty="0" smtClean="0"/>
              <a:t>9.3. Информация для целевой группы может быть представлена по следующим направлениям: количественные характеристики (численность целевой группы, доля в общей численности населения публично-правового образования, меры поддержки за счет средств бюджета публично-правового образования (льготы, денежные выплаты, компенсации, меры социальной поддержки); государственные и муниципальные услуги, оказываемые представителям целевой группы за счет средств бюджета публично-правового образования; мероприятия государственных программ субъектов Российской Федерации (муниципальных программ), непосредственно направленные на целевую группу.</a:t>
            </a:r>
          </a:p>
          <a:p>
            <a:pPr marL="0" lvl="2" defTabSz="929558">
              <a:defRPr/>
            </a:pPr>
            <a:endParaRPr lang="ru-RU" i="1" dirty="0" smtClean="0"/>
          </a:p>
          <a:p>
            <a:pPr marL="0" lvl="2" defTabSz="929558">
              <a:defRPr/>
            </a:pPr>
            <a:endParaRPr lang="ru-RU" dirty="0" smtClean="0"/>
          </a:p>
          <a:p>
            <a:pPr lvl="2"/>
            <a:r>
              <a:rPr lang="ru-RU" dirty="0" smtClean="0"/>
              <a:t>Пункт 9 Метод. Рекомендаций :</a:t>
            </a:r>
          </a:p>
          <a:p>
            <a:pPr lvl="2"/>
            <a:r>
              <a:rPr lang="ru-RU" dirty="0" smtClean="0"/>
              <a:t>Информацию о расходах бюджета рекомендуется структурировать с учетом интересов целевых групп пользователей информации, содержащейся в бюджете для граждан. Целевая группа и ее состав могут определяться критериями отнесения граждан и/или организаций, получающих поддержку (или другие формы выплат) из бюджета, к той или иной целевой группе. К таким критериям могут быть отнесены качественные характеристики представителей целевых групп, численность представителей целевой группы и ее социальная значимость, объем бюджетных ассигнований, направляемых на поддержку целевой группы. В качестве целевой группы может выступать группа граждан и/или организаций, на которую направлены мероприятия государственной программы субъекта Российской Федерации (муниципальной программы).</a:t>
            </a:r>
          </a:p>
          <a:p>
            <a:pPr lvl="3"/>
            <a:r>
              <a:rPr lang="ru-RU" dirty="0" smtClean="0"/>
              <a:t>В описание целевой группы рекомендуется включать характеризующую данную группу краткую информацию и определения, основанные на нормативных правовых актах с указанием их реквизитов и/или ссылок на них, а также комментарии к ним в доступной и понятной для граждан (заинтересованных пользователей) форме. Информация о целевой группе может быть представлена в виде справки, таблицы или с применением </a:t>
            </a:r>
            <a:r>
              <a:rPr lang="ru-RU" dirty="0" err="1" smtClean="0"/>
              <a:t>инфографики</a:t>
            </a:r>
            <a:r>
              <a:rPr lang="ru-RU" dirty="0" smtClean="0"/>
              <a:t>.</a:t>
            </a:r>
          </a:p>
          <a:p>
            <a:pPr lvl="3"/>
            <a:r>
              <a:rPr lang="ru-RU" dirty="0" smtClean="0"/>
              <a:t>К целевым группам могут быть отнесены крупные социальные группы граждан, получающие поддержку из бюджета в зависимости </a:t>
            </a:r>
            <a:r>
              <a:rPr lang="ru-RU" dirty="0" err="1" smtClean="0"/>
              <a:t>оТ</a:t>
            </a:r>
            <a:r>
              <a:rPr lang="ru-RU" dirty="0" smtClean="0"/>
              <a:t> их социального статуса (например, семьи с детьми, учащиеся, дети-сироты, инвалиды, лица, пострадавшие в результате чрезвычайных ситуаций, малообеспеченные граждане, граждане, нуждающиеся в социальной поддержке и другие); работники </a:t>
            </a:r>
            <a:r>
              <a:rPr lang="ru-RU" dirty="0" err="1" smtClean="0"/>
              <a:t>госу</a:t>
            </a:r>
            <a:r>
              <a:rPr lang="ru-RU" dirty="0" smtClean="0"/>
              <a:t> </a:t>
            </a:r>
            <a:r>
              <a:rPr lang="ru-RU" dirty="0" err="1" smtClean="0"/>
              <a:t>дарстве</a:t>
            </a:r>
            <a:r>
              <a:rPr lang="ru-RU" dirty="0" smtClean="0"/>
              <a:t> </a:t>
            </a:r>
            <a:r>
              <a:rPr lang="ru-RU" dirty="0" err="1" smtClean="0"/>
              <a:t>нн</a:t>
            </a:r>
            <a:r>
              <a:rPr lang="ru-RU" dirty="0" smtClean="0"/>
              <a:t> </a:t>
            </a:r>
            <a:r>
              <a:rPr lang="ru-RU" dirty="0" err="1" smtClean="0"/>
              <a:t>ых</a:t>
            </a:r>
            <a:r>
              <a:rPr lang="ru-RU" dirty="0" smtClean="0"/>
              <a:t> и муниципальных учреждений (например, учителя, врачи, социальные работники); организации и предприятия, получающие поддержку или оплату государственных (муниципальных) заказов из бюджета (например, предприятия малого и среднего бизнеса, индивидуальные предприниматели, некоммерческие организации, организации с государственным или муниципальным участием и другие).</a:t>
            </a:r>
          </a:p>
          <a:p>
            <a:pPr lvl="3"/>
            <a:r>
              <a:rPr lang="ru-RU" dirty="0" smtClean="0"/>
              <a:t>Информация для целевой группы может быть представлена по следующим направлениям: количественные характеристики (численность целевой группы, доля в общей численности населения публично-правового образования, меры поддержки за счет средств бюджета публично-правового образования (льготы, денежные выплаты, компенсации, меры социальной поддержки); государственные и муниципальные услуги, оказываемые представителям целевой группы за счет средств бюджета публично-правового образования;</a:t>
            </a:r>
          </a:p>
          <a:p>
            <a:r>
              <a:rPr lang="ru-RU" dirty="0" smtClean="0"/>
              <a:t>мероприятия государственных программ субъектов Российской Федерации (муниципальных программ), непосредственно направленные на целевую группу.</a:t>
            </a:r>
          </a:p>
          <a:p>
            <a:r>
              <a:rPr lang="ru-RU" dirty="0" smtClean="0"/>
              <a:t>Информацию о расходной части бюджета публично-правового </a:t>
            </a:r>
          </a:p>
          <a:p>
            <a:pPr marL="0" lvl="2" defTabSz="929558">
              <a:defRPr/>
            </a:pPr>
            <a:endParaRPr lang="ru-RU" dirty="0" smtClean="0"/>
          </a:p>
          <a:p>
            <a:pPr marL="0" lvl="2" defTabSz="929558">
              <a:defRPr/>
            </a:pPr>
            <a:r>
              <a:rPr lang="ru-RU" dirty="0" err="1" smtClean="0"/>
              <a:t>П.п</a:t>
            </a:r>
            <a:r>
              <a:rPr lang="ru-RU" dirty="0" smtClean="0"/>
              <a:t> 5 П. 14.1   (НИФИ) </a:t>
            </a:r>
          </a:p>
          <a:p>
            <a:pPr marL="0" lvl="2" defTabSz="929558">
              <a:defRPr/>
            </a:pPr>
            <a:endParaRPr lang="ru-RU" dirty="0" smtClean="0"/>
          </a:p>
        </p:txBody>
      </p:sp>
      <p:sp>
        <p:nvSpPr>
          <p:cNvPr id="6" name="Верхний колонтитул 5"/>
          <p:cNvSpPr>
            <a:spLocks noGrp="1"/>
          </p:cNvSpPr>
          <p:nvPr>
            <p:ph type="hdr" sz="quarter" idx="10"/>
          </p:nvPr>
        </p:nvSpPr>
        <p:spPr/>
        <p:txBody>
          <a:bodyPr/>
          <a:lstStyle/>
          <a:p>
            <a:pPr>
              <a:defRPr/>
            </a:pPr>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40000" lnSpcReduction="20000"/>
          </a:bodyPr>
          <a:lstStyle/>
          <a:p>
            <a:pPr marL="0" lvl="2" defTabSz="939597">
              <a:defRPr/>
            </a:pPr>
            <a:r>
              <a:rPr lang="ru-RU" dirty="0" smtClean="0"/>
              <a:t>145Н:</a:t>
            </a:r>
            <a:endParaRPr lang="ru-RU" i="1" dirty="0"/>
          </a:p>
          <a:p>
            <a:r>
              <a:rPr lang="ru-RU" i="1" dirty="0"/>
              <a:t>10. Информацию о расходной части бюджета публично-правового образования рекомендуется представлять в разрезе государственных программ субъектов Российской Федерации (муниципальных программ) с указанием </a:t>
            </a:r>
            <a:r>
              <a:rPr lang="ru-RU" i="1" dirty="0" err="1"/>
              <a:t>непрограммных</a:t>
            </a:r>
            <a:r>
              <a:rPr lang="ru-RU" i="1" dirty="0"/>
              <a:t> расходов &lt;1&gt;, выделяя общественно значимые проекты, реализуемые на территории публично-правового образования, в том числе с использованием механизмов государственно-частного партнерства, а также проектов в рамках инициативного </a:t>
            </a:r>
            <a:r>
              <a:rPr lang="ru-RU" i="1" dirty="0" err="1"/>
              <a:t>бюджетирования</a:t>
            </a:r>
            <a:r>
              <a:rPr lang="ru-RU" i="1" dirty="0"/>
              <a:t>.</a:t>
            </a:r>
          </a:p>
          <a:p>
            <a:r>
              <a:rPr lang="ru-RU" i="1" dirty="0"/>
              <a:t>11. Информацию о расходах бюджета в разрезе государственных программ субъектов Российской Федерации (муниципальных программ &lt;*&gt;) рекомендуется дополнять данными о достигнутых и планируемых целевых показателях программ (в сопоставлении с объемами бюджетных расходов, направляемых на достижение целевых показателей соответствующих программ). Данные о расходах и целевых показателях рекомендуется приводить в динамике (фактические значения в отчетном году, плановые значения в текущем году, прогноз на очередной год и плановый период).</a:t>
            </a:r>
          </a:p>
          <a:p>
            <a:pPr marL="0" lvl="2" defTabSz="939597">
              <a:defRPr/>
            </a:pPr>
            <a:r>
              <a:rPr lang="ru-RU" i="1" dirty="0"/>
              <a:t>23. При формировании бюджетов для граждан рекомендуется использовать нормативные правовые акты (решения), утверждающие государственные программы субъектов Российской Федерации (муниципальные программы), а также иные нормативные правовые акты по решению финансового органа публично-правового образования.</a:t>
            </a:r>
            <a:endParaRPr lang="ru-RU" dirty="0" smtClean="0"/>
          </a:p>
          <a:p>
            <a:pPr marL="0" lvl="2" defTabSz="939597">
              <a:defRPr/>
            </a:pPr>
            <a:r>
              <a:rPr lang="ru-RU" dirty="0" smtClean="0"/>
              <a:t>Информацию о расходах бюджета в разрезе государственных программ субъектов Российской Федерации (муниципальных программ*) рекомендуется дополнять данными о достигнутых и планируемых целевых показателях программ (в сопоставлении с объемами бюджетных расходов, направляемых на достижение целевых показателей соответствующих программ). Данные о расходах и целевых показателях рекомендуется приводить в динамике (фактические значения в отчетном году, плановые значения в текущем году, прогноз на очередной год и плановый период).-п. 11;</a:t>
            </a:r>
          </a:p>
          <a:p>
            <a:pPr marL="0" lvl="2" defTabSz="939597">
              <a:defRPr/>
            </a:pPr>
            <a:endParaRPr lang="ru-RU" i="1" dirty="0"/>
          </a:p>
          <a:p>
            <a:pPr marL="0" lvl="2" defTabSz="939597">
              <a:defRPr/>
            </a:pPr>
            <a:r>
              <a:rPr lang="ru-RU" i="1" dirty="0"/>
              <a:t>9. Информацию о расходах бюджета рекомендуется структурировать с учетом интересов целевых групп пользователей информации, содержащейся в бюджете для граждан. Целевая группа и ее состав могут определяться критериями отнесения граждан и/или организаций, получающих поддержку (или другие формы выплат) из бюджета, к той или иной целевой группе. К таким критериям могут быть отнесены качественные характеристики представителей целевых групп, численность представителей целевой группы и ее социальная значимость, объем бюджетных ассигнований, направляемых на поддержку целевой группы. В качестве целевой группы может выступать группа граждан и/или организаций, на которую направлены мероприятия государственной программы субъекта Российской Федерации (муниципальной программы).</a:t>
            </a:r>
          </a:p>
          <a:p>
            <a:pPr marL="0" lvl="2" defTabSz="939597">
              <a:defRPr/>
            </a:pPr>
            <a:r>
              <a:rPr lang="ru-RU" i="1" dirty="0"/>
              <a:t>9.3. Информация для целевой группы может быть представлена по следующим направлениям: количественные характеристики (численность целевой группы, доля в общей численности населения публично-правового образования, меры поддержки за счет средств бюджета публично-правового образования (льготы, денежные выплаты, компенсации, меры социальной поддержки); государственные и муниципальные услуги, оказываемые представителям целевой группы за счет средств бюджета публично-правового образования; мероприятия государственных программ субъектов Российской Федерации (муниципальных программ), непосредственно направленные на целевую группу.</a:t>
            </a:r>
          </a:p>
          <a:p>
            <a:pPr marL="0" lvl="2" defTabSz="939597">
              <a:defRPr/>
            </a:pPr>
            <a:endParaRPr lang="ru-RU" i="1" dirty="0"/>
          </a:p>
          <a:p>
            <a:pPr marL="0" lvl="2" defTabSz="939597">
              <a:defRPr/>
            </a:pPr>
            <a:endParaRPr lang="ru-RU" dirty="0" smtClean="0"/>
          </a:p>
          <a:p>
            <a:pPr lvl="2"/>
            <a:r>
              <a:rPr lang="ru-RU" dirty="0" smtClean="0"/>
              <a:t>Пункт 9 Метод. Рекомендаций :</a:t>
            </a:r>
          </a:p>
          <a:p>
            <a:pPr lvl="2"/>
            <a:r>
              <a:rPr lang="ru-RU" dirty="0" smtClean="0"/>
              <a:t>Информацию о расходах бюджета рекомендуется структурировать с учетом интересов целевых групп пользователей информации, содержащейся в бюджете для граждан. Целевая группа и ее состав могут определяться критериями отнесения граждан и/или организаций, получающих поддержку (или другие формы выплат) из бюджета, к той или иной целевой группе. К таким критериям могут быть отнесены качественные характеристики представителей целевых групп, численность представителей целевой группы и ее социальная значимость, объем бюджетных ассигнований, направляемых на поддержку целевой группы. В качестве целевой группы может выступать группа граждан и/или организаций, на которую направлены мероприятия государственной программы субъекта Российской Федерации (муниципальной программы).</a:t>
            </a:r>
          </a:p>
          <a:p>
            <a:pPr lvl="3"/>
            <a:r>
              <a:rPr lang="ru-RU" dirty="0" smtClean="0"/>
              <a:t>В описание целевой группы рекомендуется включать характеризующую данную группу краткую информацию и определения, основанные на нормативных правовых актах с указанием их реквизитов и/или ссылок на них, а также комментарии к ним в доступной и понятной для граждан (заинтересованных пользователей) форме. Информация о целевой группе может быть представлена в виде справки, таблицы или с применением </a:t>
            </a:r>
            <a:r>
              <a:rPr lang="ru-RU" dirty="0" err="1" smtClean="0"/>
              <a:t>инфографики</a:t>
            </a:r>
            <a:r>
              <a:rPr lang="ru-RU" dirty="0" smtClean="0"/>
              <a:t>.</a:t>
            </a:r>
          </a:p>
          <a:p>
            <a:pPr lvl="3"/>
            <a:r>
              <a:rPr lang="ru-RU" dirty="0" smtClean="0"/>
              <a:t>К целевым группам могут быть отнесены крупные социальные группы граждан, получающие поддержку из бюджета в зависимости </a:t>
            </a:r>
            <a:r>
              <a:rPr lang="ru-RU" dirty="0" err="1" smtClean="0"/>
              <a:t>оТ</a:t>
            </a:r>
            <a:r>
              <a:rPr lang="ru-RU" dirty="0" smtClean="0"/>
              <a:t> их социального статуса (например, семьи с детьми, учащиеся, дети-сироты, инвалиды, лица, пострадавшие в результате чрезвычайных ситуаций, малообеспеченные граждане, граждане, нуждающиеся в социальной поддержке и другие); работники </a:t>
            </a:r>
            <a:r>
              <a:rPr lang="ru-RU" dirty="0" err="1" smtClean="0"/>
              <a:t>госу</a:t>
            </a:r>
            <a:r>
              <a:rPr lang="ru-RU" dirty="0" smtClean="0"/>
              <a:t> </a:t>
            </a:r>
            <a:r>
              <a:rPr lang="ru-RU" dirty="0" err="1" smtClean="0"/>
              <a:t>дарстве</a:t>
            </a:r>
            <a:r>
              <a:rPr lang="ru-RU" dirty="0" smtClean="0"/>
              <a:t> </a:t>
            </a:r>
            <a:r>
              <a:rPr lang="ru-RU" dirty="0" err="1" smtClean="0"/>
              <a:t>нн</a:t>
            </a:r>
            <a:r>
              <a:rPr lang="ru-RU" dirty="0" smtClean="0"/>
              <a:t> </a:t>
            </a:r>
            <a:r>
              <a:rPr lang="ru-RU" dirty="0" err="1" smtClean="0"/>
              <a:t>ых</a:t>
            </a:r>
            <a:r>
              <a:rPr lang="ru-RU" dirty="0" smtClean="0"/>
              <a:t> и муниципальных учреждений (например, учителя, врачи, социальные работники); организации и предприятия, получающие поддержку или оплату государственных (муниципальных) заказов из бюджета (например, предприятия малого и среднего бизнеса, индивидуальные предприниматели, некоммерческие организации, организации с государственным или муниципальным участием и другие).</a:t>
            </a:r>
          </a:p>
          <a:p>
            <a:pPr lvl="3"/>
            <a:r>
              <a:rPr lang="ru-RU" dirty="0" smtClean="0"/>
              <a:t>Информация для целевой группы может быть представлена по следующим направлениям: количественные характеристики (численность целевой группы, доля в общей численности населения публично-правового образования, меры поддержки за счет средств бюджета публично-правового образования (льготы, денежные выплаты, компенсации, меры социальной поддержки); государственные и муниципальные услуги, оказываемые представителям целевой группы за счет средств бюджета публично-правового образования;</a:t>
            </a:r>
          </a:p>
          <a:p>
            <a:r>
              <a:rPr lang="ru-RU" dirty="0" smtClean="0"/>
              <a:t>мероприятия государственных программ субъектов Российской Федерации (муниципальных программ), непосредственно направленные на целевую группу.</a:t>
            </a:r>
          </a:p>
          <a:p>
            <a:r>
              <a:rPr lang="ru-RU" dirty="0" smtClean="0"/>
              <a:t>Информацию о расходной части бюджета публично-правового </a:t>
            </a:r>
          </a:p>
          <a:p>
            <a:pPr marL="0" lvl="2" defTabSz="939597">
              <a:defRPr/>
            </a:pPr>
            <a:endParaRPr lang="ru-RU" dirty="0" smtClean="0"/>
          </a:p>
          <a:p>
            <a:pPr marL="0" lvl="2" defTabSz="939597">
              <a:defRPr/>
            </a:pPr>
            <a:r>
              <a:rPr lang="ru-RU" dirty="0" err="1" smtClean="0"/>
              <a:t>П.п</a:t>
            </a:r>
            <a:r>
              <a:rPr lang="ru-RU" dirty="0" smtClean="0"/>
              <a:t> 5 П. 14.1   (НИФИ) </a:t>
            </a:r>
          </a:p>
          <a:p>
            <a:pPr marL="0" lvl="2" defTabSz="939597">
              <a:defRPr/>
            </a:pPr>
            <a:endParaRPr lang="ru-RU" dirty="0" smtClean="0"/>
          </a:p>
        </p:txBody>
      </p:sp>
      <p:sp>
        <p:nvSpPr>
          <p:cNvPr id="6" name="Верхний колонтитул 5"/>
          <p:cNvSpPr>
            <a:spLocks noGrp="1"/>
          </p:cNvSpPr>
          <p:nvPr>
            <p:ph type="hdr" sz="quarter" idx="10"/>
          </p:nvPr>
        </p:nvSpPr>
        <p:spPr/>
        <p:txBody>
          <a:bodyPr/>
          <a:lstStyle/>
          <a:p>
            <a:pPr>
              <a:defRPr/>
            </a:pPr>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40000" lnSpcReduction="20000"/>
          </a:bodyPr>
          <a:lstStyle/>
          <a:p>
            <a:pPr marL="0" lvl="2" defTabSz="929558">
              <a:defRPr/>
            </a:pPr>
            <a:r>
              <a:rPr lang="ru-RU" dirty="0" smtClean="0"/>
              <a:t>145Н:</a:t>
            </a:r>
            <a:endParaRPr lang="ru-RU" i="1" dirty="0" smtClean="0"/>
          </a:p>
          <a:p>
            <a:r>
              <a:rPr lang="ru-RU" i="1" dirty="0" smtClean="0"/>
              <a:t>10. Информацию о расходной части бюджета публично-правового образования рекомендуется представлять в разрезе государственных программ субъектов Российской Федерации (муниципальных программ) с указанием </a:t>
            </a:r>
            <a:r>
              <a:rPr lang="ru-RU" i="1" dirty="0" err="1" smtClean="0"/>
              <a:t>непрограммных</a:t>
            </a:r>
            <a:r>
              <a:rPr lang="ru-RU" i="1" dirty="0" smtClean="0"/>
              <a:t> расходов &lt;1&gt;, выделяя общественно значимые проекты, реализуемые на территории публично-правового образования, в том числе с использованием механизмов государственно-частного партнерства, а также проектов в рамках инициативного </a:t>
            </a:r>
            <a:r>
              <a:rPr lang="ru-RU" i="1" dirty="0" err="1" smtClean="0"/>
              <a:t>бюджетирования</a:t>
            </a:r>
            <a:r>
              <a:rPr lang="ru-RU" i="1" dirty="0" smtClean="0"/>
              <a:t>.</a:t>
            </a:r>
          </a:p>
          <a:p>
            <a:r>
              <a:rPr lang="ru-RU" i="1" dirty="0" smtClean="0"/>
              <a:t>11. Информацию о расходах бюджета в разрезе государственных программ субъектов Российской Федерации (муниципальных программ &lt;*&gt;) рекомендуется дополнять данными о достигнутых и планируемых целевых показателях программ (в сопоставлении с объемами бюджетных расходов, направляемых на достижение целевых показателей соответствующих программ). Данные о расходах и целевых показателях рекомендуется приводить в динамике (фактические значения в отчетном году, плановые значения в текущем году, прогноз на очередной год и плановый период).</a:t>
            </a:r>
          </a:p>
          <a:p>
            <a:pPr marL="0" lvl="2" defTabSz="929558">
              <a:defRPr/>
            </a:pPr>
            <a:r>
              <a:rPr lang="ru-RU" i="1" dirty="0" smtClean="0"/>
              <a:t>23. При формировании бюджетов для граждан рекомендуется использовать нормативные правовые акты (решения), утверждающие государственные программы субъектов Российской Федерации (муниципальные программы), а также иные нормативные правовые акты по решению финансового органа публично-правового образования.</a:t>
            </a:r>
            <a:endParaRPr lang="ru-RU" dirty="0" smtClean="0"/>
          </a:p>
          <a:p>
            <a:pPr marL="0" lvl="2" defTabSz="929558">
              <a:defRPr/>
            </a:pPr>
            <a:r>
              <a:rPr lang="ru-RU" dirty="0" smtClean="0"/>
              <a:t>Информацию о расходах бюджета в разрезе государственных программ субъектов Российской Федерации (муниципальных программ*) рекомендуется дополнять данными о достигнутых и планируемых целевых показателях программ (в сопоставлении с объемами бюджетных расходов, направляемых на достижение целевых показателей соответствующих программ). Данные о расходах и целевых показателях рекомендуется приводить в динамике (фактические значения в отчетном году, плановые значения в текущем году, прогноз на очередной год и плановый период).-п. 11;</a:t>
            </a:r>
          </a:p>
          <a:p>
            <a:pPr marL="0" lvl="2" defTabSz="929558">
              <a:defRPr/>
            </a:pPr>
            <a:endParaRPr lang="ru-RU" i="1" dirty="0" smtClean="0"/>
          </a:p>
          <a:p>
            <a:pPr marL="0" lvl="2" defTabSz="929558">
              <a:defRPr/>
            </a:pPr>
            <a:r>
              <a:rPr lang="ru-RU" i="1" dirty="0" smtClean="0"/>
              <a:t>9. Информацию о расходах бюджета рекомендуется структурировать с учетом интересов целевых групп пользователей информации, содержащейся в бюджете для граждан. Целевая группа и ее состав могут определяться критериями отнесения граждан и/или организаций, получающих поддержку (или другие формы выплат) из бюджета, к той или иной целевой группе. К таким критериям могут быть отнесены качественные характеристики представителей целевых групп, численность представителей целевой группы и ее социальная значимость, объем бюджетных ассигнований, направляемых на поддержку целевой группы. В качестве целевой группы может выступать группа граждан и/или организаций, на которую направлены мероприятия государственной программы субъекта Российской Федерации (муниципальной программы).</a:t>
            </a:r>
          </a:p>
          <a:p>
            <a:pPr marL="0" lvl="2" defTabSz="929558">
              <a:defRPr/>
            </a:pPr>
            <a:r>
              <a:rPr lang="ru-RU" i="1" dirty="0" smtClean="0"/>
              <a:t>9.3. Информация для целевой группы может быть представлена по следующим направлениям: количественные характеристики (численность целевой группы, доля в общей численности населения публично-правового образования, меры поддержки за счет средств бюджета публично-правового образования (льготы, денежные выплаты, компенсации, меры социальной поддержки); государственные и муниципальные услуги, оказываемые представителям целевой группы за счет средств бюджета публично-правового образования; мероприятия государственных программ субъектов Российской Федерации (муниципальных программ), непосредственно направленные на целевую группу.</a:t>
            </a:r>
          </a:p>
          <a:p>
            <a:pPr marL="0" lvl="2" defTabSz="929558">
              <a:defRPr/>
            </a:pPr>
            <a:endParaRPr lang="ru-RU" i="1" dirty="0" smtClean="0"/>
          </a:p>
          <a:p>
            <a:pPr marL="0" lvl="2" defTabSz="929558">
              <a:defRPr/>
            </a:pPr>
            <a:endParaRPr lang="ru-RU" dirty="0" smtClean="0"/>
          </a:p>
          <a:p>
            <a:pPr lvl="2"/>
            <a:r>
              <a:rPr lang="ru-RU" dirty="0" smtClean="0"/>
              <a:t>Пункт 9 Метод. Рекомендаций :</a:t>
            </a:r>
          </a:p>
          <a:p>
            <a:pPr lvl="2"/>
            <a:r>
              <a:rPr lang="ru-RU" dirty="0" smtClean="0"/>
              <a:t>Информацию о расходах бюджета рекомендуется структурировать с учетом интересов целевых групп пользователей информации, содержащейся в бюджете для граждан. Целевая группа и ее состав могут определяться критериями отнесения граждан и/или организаций, получающих поддержку (или другие формы выплат) из бюджета, к той или иной целевой группе. К таким критериям могут быть отнесены качественные характеристики представителей целевых групп, численность представителей целевой группы и ее социальная значимость, объем бюджетных ассигнований, направляемых на поддержку целевой группы. В качестве целевой группы может выступать группа граждан и/или организаций, на которую направлены мероприятия государственной программы субъекта Российской Федерации (муниципальной программы).</a:t>
            </a:r>
          </a:p>
          <a:p>
            <a:pPr lvl="3"/>
            <a:r>
              <a:rPr lang="ru-RU" dirty="0" smtClean="0"/>
              <a:t>В описание целевой группы рекомендуется включать характеризующую данную группу краткую информацию и определения, основанные на нормативных правовых актах с указанием их реквизитов и/или ссылок на них, а также комментарии к ним в доступной и понятной для граждан (заинтересованных пользователей) форме. Информация о целевой группе может быть представлена в виде справки, таблицы или с применением </a:t>
            </a:r>
            <a:r>
              <a:rPr lang="ru-RU" dirty="0" err="1" smtClean="0"/>
              <a:t>инфографики</a:t>
            </a:r>
            <a:r>
              <a:rPr lang="ru-RU" dirty="0" smtClean="0"/>
              <a:t>.</a:t>
            </a:r>
          </a:p>
          <a:p>
            <a:pPr lvl="3"/>
            <a:r>
              <a:rPr lang="ru-RU" dirty="0" smtClean="0"/>
              <a:t>К целевым группам могут быть отнесены крупные социальные группы граждан, получающие поддержку из бюджета в зависимости </a:t>
            </a:r>
            <a:r>
              <a:rPr lang="ru-RU" dirty="0" err="1" smtClean="0"/>
              <a:t>оТ</a:t>
            </a:r>
            <a:r>
              <a:rPr lang="ru-RU" dirty="0" smtClean="0"/>
              <a:t> их социального статуса (например, семьи с детьми, учащиеся, дети-сироты, инвалиды, лица, пострадавшие в результате чрезвычайных ситуаций, малообеспеченные граждане, граждане, нуждающиеся в социальной поддержке и другие); работники </a:t>
            </a:r>
            <a:r>
              <a:rPr lang="ru-RU" dirty="0" err="1" smtClean="0"/>
              <a:t>госу</a:t>
            </a:r>
            <a:r>
              <a:rPr lang="ru-RU" dirty="0" smtClean="0"/>
              <a:t> </a:t>
            </a:r>
            <a:r>
              <a:rPr lang="ru-RU" dirty="0" err="1" smtClean="0"/>
              <a:t>дарстве</a:t>
            </a:r>
            <a:r>
              <a:rPr lang="ru-RU" dirty="0" smtClean="0"/>
              <a:t> </a:t>
            </a:r>
            <a:r>
              <a:rPr lang="ru-RU" dirty="0" err="1" smtClean="0"/>
              <a:t>нн</a:t>
            </a:r>
            <a:r>
              <a:rPr lang="ru-RU" dirty="0" smtClean="0"/>
              <a:t> </a:t>
            </a:r>
            <a:r>
              <a:rPr lang="ru-RU" dirty="0" err="1" smtClean="0"/>
              <a:t>ых</a:t>
            </a:r>
            <a:r>
              <a:rPr lang="ru-RU" dirty="0" smtClean="0"/>
              <a:t> и муниципальных учреждений (например, учителя, врачи, социальные работники); организации и предприятия, получающие поддержку или оплату государственных (муниципальных) заказов из бюджета (например, предприятия малого и среднего бизнеса, индивидуальные предприниматели, некоммерческие организации, организации с государственным или муниципальным участием и другие).</a:t>
            </a:r>
          </a:p>
          <a:p>
            <a:pPr lvl="3"/>
            <a:r>
              <a:rPr lang="ru-RU" dirty="0" smtClean="0"/>
              <a:t>Информация для целевой группы может быть представлена по следующим направлениям: количественные характеристики (численность целевой группы, доля в общей численности населения публично-правового образования, меры поддержки за счет средств бюджета публично-правового образования (льготы, денежные выплаты, компенсации, меры социальной поддержки); государственные и муниципальные услуги, оказываемые представителям целевой группы за счет средств бюджета публично-правового образования;</a:t>
            </a:r>
          </a:p>
          <a:p>
            <a:r>
              <a:rPr lang="ru-RU" dirty="0" smtClean="0"/>
              <a:t>мероприятия государственных программ субъектов Российской Федерации (муниципальных программ), непосредственно направленные на целевую группу.</a:t>
            </a:r>
          </a:p>
          <a:p>
            <a:r>
              <a:rPr lang="ru-RU" dirty="0" smtClean="0"/>
              <a:t>Информацию о расходной части бюджета публично-правового </a:t>
            </a:r>
          </a:p>
          <a:p>
            <a:pPr marL="0" lvl="2" defTabSz="929558">
              <a:defRPr/>
            </a:pPr>
            <a:endParaRPr lang="ru-RU" dirty="0" smtClean="0"/>
          </a:p>
          <a:p>
            <a:pPr marL="0" lvl="2" defTabSz="929558">
              <a:defRPr/>
            </a:pPr>
            <a:r>
              <a:rPr lang="ru-RU" dirty="0" err="1" smtClean="0"/>
              <a:t>П.п</a:t>
            </a:r>
            <a:r>
              <a:rPr lang="ru-RU" dirty="0" smtClean="0"/>
              <a:t> 5 П. 14.1   (НИФИ) </a:t>
            </a:r>
          </a:p>
          <a:p>
            <a:pPr marL="0" lvl="2" defTabSz="929558">
              <a:defRPr/>
            </a:pPr>
            <a:endParaRPr lang="ru-RU" dirty="0" smtClean="0"/>
          </a:p>
          <a:p>
            <a:endParaRPr lang="ru-RU" dirty="0"/>
          </a:p>
        </p:txBody>
      </p:sp>
      <p:sp>
        <p:nvSpPr>
          <p:cNvPr id="6" name="Верхний колонтитул 5"/>
          <p:cNvSpPr>
            <a:spLocks noGrp="1"/>
          </p:cNvSpPr>
          <p:nvPr>
            <p:ph type="hdr" sz="quarter" idx="10"/>
          </p:nvPr>
        </p:nvSpPr>
        <p:spPr/>
        <p:txBody>
          <a:bodyPr/>
          <a:lstStyle/>
          <a:p>
            <a:pPr>
              <a:defRPr/>
            </a:pPr>
            <a:endParaRPr lang="ru-R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40000" lnSpcReduction="20000"/>
          </a:bodyPr>
          <a:lstStyle/>
          <a:p>
            <a:pPr marL="0" lvl="2" defTabSz="929558">
              <a:defRPr/>
            </a:pPr>
            <a:r>
              <a:rPr lang="ru-RU" dirty="0" smtClean="0"/>
              <a:t>145Н:</a:t>
            </a:r>
            <a:endParaRPr lang="ru-RU" i="1" dirty="0" smtClean="0"/>
          </a:p>
          <a:p>
            <a:r>
              <a:rPr lang="ru-RU" i="1" dirty="0" smtClean="0"/>
              <a:t>10. Информацию о расходной части бюджета публично-правового образования рекомендуется представлять в разрезе государственных программ субъектов Российской Федерации (муниципальных программ) с указанием </a:t>
            </a:r>
            <a:r>
              <a:rPr lang="ru-RU" i="1" dirty="0" err="1" smtClean="0"/>
              <a:t>непрограммных</a:t>
            </a:r>
            <a:r>
              <a:rPr lang="ru-RU" i="1" dirty="0" smtClean="0"/>
              <a:t> расходов &lt;1&gt;, выделяя общественно значимые проекты, реализуемые на территории публично-правового образования, в том числе с использованием механизмов государственно-частного партнерства, а также проектов в рамках инициативного </a:t>
            </a:r>
            <a:r>
              <a:rPr lang="ru-RU" i="1" dirty="0" err="1" smtClean="0"/>
              <a:t>бюджетирования</a:t>
            </a:r>
            <a:r>
              <a:rPr lang="ru-RU" i="1" dirty="0" smtClean="0"/>
              <a:t>.</a:t>
            </a:r>
          </a:p>
          <a:p>
            <a:r>
              <a:rPr lang="ru-RU" i="1" dirty="0" smtClean="0"/>
              <a:t>11. Информацию о расходах бюджета в разрезе государственных программ субъектов Российской Федерации (муниципальных программ &lt;*&gt;) рекомендуется дополнять данными о достигнутых и планируемых целевых показателях программ (в сопоставлении с объемами бюджетных расходов, направляемых на достижение целевых показателей соответствующих программ). Данные о расходах и целевых показателях рекомендуется приводить в динамике (фактические значения в отчетном году, плановые значения в текущем году, прогноз на очередной год и плановый период).</a:t>
            </a:r>
          </a:p>
          <a:p>
            <a:pPr marL="0" lvl="2" defTabSz="929558">
              <a:defRPr/>
            </a:pPr>
            <a:r>
              <a:rPr lang="ru-RU" i="1" dirty="0" smtClean="0"/>
              <a:t>23. При формировании бюджетов для граждан рекомендуется использовать нормативные правовые акты (решения), утверждающие государственные программы субъектов Российской Федерации (муниципальные программы), а также иные нормативные правовые акты по решению финансового органа публично-правового образования.</a:t>
            </a:r>
            <a:endParaRPr lang="ru-RU" dirty="0" smtClean="0"/>
          </a:p>
          <a:p>
            <a:pPr marL="0" lvl="2" defTabSz="929558">
              <a:defRPr/>
            </a:pPr>
            <a:r>
              <a:rPr lang="ru-RU" dirty="0" smtClean="0"/>
              <a:t>Информацию о расходах бюджета в разрезе государственных программ субъектов Российской Федерации (муниципальных программ*) рекомендуется дополнять данными о достигнутых и планируемых целевых показателях программ (в сопоставлении с объемами бюджетных расходов, направляемых на достижение целевых показателей соответствующих программ). Данные о расходах и целевых показателях рекомендуется приводить в динамике (фактические значения в отчетном году, плановые значения в текущем году, прогноз на очередной год и плановый период).-п. 11;</a:t>
            </a:r>
          </a:p>
          <a:p>
            <a:pPr marL="0" lvl="2" defTabSz="929558">
              <a:defRPr/>
            </a:pPr>
            <a:endParaRPr lang="ru-RU" i="1" dirty="0" smtClean="0"/>
          </a:p>
          <a:p>
            <a:pPr marL="0" lvl="2" defTabSz="929558">
              <a:defRPr/>
            </a:pPr>
            <a:r>
              <a:rPr lang="ru-RU" i="1" dirty="0" smtClean="0"/>
              <a:t>9. Информацию о расходах бюджета рекомендуется структурировать с учетом интересов целевых групп пользователей информации, содержащейся в бюджете для граждан. Целевая группа и ее состав могут определяться критериями отнесения граждан и/или организаций, получающих поддержку (или другие формы выплат) из бюджета, к той или иной целевой группе. К таким критериям могут быть отнесены качественные характеристики представителей целевых групп, численность представителей целевой группы и ее социальная значимость, объем бюджетных ассигнований, направляемых на поддержку целевой группы. В качестве целевой группы может выступать группа граждан и/или организаций, на которую направлены мероприятия государственной программы субъекта Российской Федерации (муниципальной программы).</a:t>
            </a:r>
          </a:p>
          <a:p>
            <a:pPr marL="0" lvl="2" defTabSz="929558">
              <a:defRPr/>
            </a:pPr>
            <a:r>
              <a:rPr lang="ru-RU" i="1" dirty="0" smtClean="0"/>
              <a:t>9.3. Информация для целевой группы может быть представлена по следующим направлениям: количественные характеристики (численность целевой группы, доля в общей численности населения публично-правового образования, меры поддержки за счет средств бюджета публично-правового образования (льготы, денежные выплаты, компенсации, меры социальной поддержки); государственные и муниципальные услуги, оказываемые представителям целевой группы за счет средств бюджета публично-правового образования; мероприятия государственных программ субъектов Российской Федерации (муниципальных программ), непосредственно направленные на целевую группу.</a:t>
            </a:r>
          </a:p>
          <a:p>
            <a:pPr marL="0" lvl="2" defTabSz="929558">
              <a:defRPr/>
            </a:pPr>
            <a:endParaRPr lang="ru-RU" i="1" dirty="0" smtClean="0"/>
          </a:p>
          <a:p>
            <a:pPr marL="0" lvl="2" defTabSz="929558">
              <a:defRPr/>
            </a:pPr>
            <a:endParaRPr lang="ru-RU" dirty="0" smtClean="0"/>
          </a:p>
          <a:p>
            <a:pPr lvl="2"/>
            <a:r>
              <a:rPr lang="ru-RU" dirty="0" smtClean="0"/>
              <a:t>Пункт 9 Метод. Рекомендаций :</a:t>
            </a:r>
          </a:p>
          <a:p>
            <a:pPr lvl="2"/>
            <a:r>
              <a:rPr lang="ru-RU" dirty="0" smtClean="0"/>
              <a:t>Информацию о расходах бюджета рекомендуется структурировать с учетом интересов целевых групп пользователей информации, содержащейся в бюджете для граждан. Целевая группа и ее состав могут определяться критериями отнесения граждан и/или организаций, получающих поддержку (или другие формы выплат) из бюджета, к той или иной целевой группе. К таким критериям могут быть отнесены качественные характеристики представителей целевых групп, численность представителей целевой группы и ее социальная значимость, объем бюджетных ассигнований, направляемых на поддержку целевой группы. В качестве целевой группы может выступать группа граждан и/или организаций, на которую направлены мероприятия государственной программы субъекта Российской Федерации (муниципальной программы).</a:t>
            </a:r>
          </a:p>
          <a:p>
            <a:pPr lvl="3"/>
            <a:r>
              <a:rPr lang="ru-RU" dirty="0" smtClean="0"/>
              <a:t>В описание целевой группы рекомендуется включать характеризующую данную группу краткую информацию и определения, основанные на нормативных правовых актах с указанием их реквизитов и/или ссылок на них, а также комментарии к ним в доступной и понятной для граждан (заинтересованных пользователей) форме. Информация о целевой группе может быть представлена в виде справки, таблицы или с применением </a:t>
            </a:r>
            <a:r>
              <a:rPr lang="ru-RU" dirty="0" err="1" smtClean="0"/>
              <a:t>инфографики</a:t>
            </a:r>
            <a:r>
              <a:rPr lang="ru-RU" dirty="0" smtClean="0"/>
              <a:t>.</a:t>
            </a:r>
          </a:p>
          <a:p>
            <a:pPr lvl="3"/>
            <a:r>
              <a:rPr lang="ru-RU" dirty="0" smtClean="0"/>
              <a:t>К целевым группам могут быть отнесены крупные социальные группы граждан, получающие поддержку из бюджета в зависимости </a:t>
            </a:r>
            <a:r>
              <a:rPr lang="ru-RU" dirty="0" err="1" smtClean="0"/>
              <a:t>оТ</a:t>
            </a:r>
            <a:r>
              <a:rPr lang="ru-RU" dirty="0" smtClean="0"/>
              <a:t> их социального статуса (например, семьи с детьми, учащиеся, дети-сироты, инвалиды, лица, пострадавшие в результате чрезвычайных ситуаций, малообеспеченные граждане, граждане, нуждающиеся в социальной поддержке и другие); работники </a:t>
            </a:r>
            <a:r>
              <a:rPr lang="ru-RU" dirty="0" err="1" smtClean="0"/>
              <a:t>госу</a:t>
            </a:r>
            <a:r>
              <a:rPr lang="ru-RU" dirty="0" smtClean="0"/>
              <a:t> </a:t>
            </a:r>
            <a:r>
              <a:rPr lang="ru-RU" dirty="0" err="1" smtClean="0"/>
              <a:t>дарстве</a:t>
            </a:r>
            <a:r>
              <a:rPr lang="ru-RU" dirty="0" smtClean="0"/>
              <a:t> </a:t>
            </a:r>
            <a:r>
              <a:rPr lang="ru-RU" dirty="0" err="1" smtClean="0"/>
              <a:t>нн</a:t>
            </a:r>
            <a:r>
              <a:rPr lang="ru-RU" dirty="0" smtClean="0"/>
              <a:t> </a:t>
            </a:r>
            <a:r>
              <a:rPr lang="ru-RU" dirty="0" err="1" smtClean="0"/>
              <a:t>ых</a:t>
            </a:r>
            <a:r>
              <a:rPr lang="ru-RU" dirty="0" smtClean="0"/>
              <a:t> и муниципальных учреждений (например, учителя, врачи, социальные работники); организации и предприятия, получающие поддержку или оплату государственных (муниципальных) заказов из бюджета (например, предприятия малого и среднего бизнеса, индивидуальные предприниматели, некоммерческие организации, организации с государственным или муниципальным участием и другие).</a:t>
            </a:r>
          </a:p>
          <a:p>
            <a:pPr lvl="3"/>
            <a:r>
              <a:rPr lang="ru-RU" dirty="0" smtClean="0"/>
              <a:t>Информация для целевой группы может быть представлена по следующим направлениям: количественные характеристики (численность целевой группы, доля в общей численности населения публично-правового образования, меры поддержки за счет средств бюджета публично-правового образования (льготы, денежные выплаты, компенсации, меры социальной поддержки); государственные и муниципальные услуги, оказываемые представителям целевой группы за счет средств бюджета публично-правового образования;</a:t>
            </a:r>
          </a:p>
          <a:p>
            <a:r>
              <a:rPr lang="ru-RU" dirty="0" smtClean="0"/>
              <a:t>мероприятия государственных программ субъектов Российской Федерации (муниципальных программ), непосредственно направленные на целевую группу.</a:t>
            </a:r>
          </a:p>
          <a:p>
            <a:r>
              <a:rPr lang="ru-RU" dirty="0" smtClean="0"/>
              <a:t>Информацию о расходной части бюджета публично-правового </a:t>
            </a:r>
          </a:p>
          <a:p>
            <a:pPr marL="0" lvl="2" defTabSz="929558">
              <a:defRPr/>
            </a:pPr>
            <a:endParaRPr lang="ru-RU" dirty="0" smtClean="0"/>
          </a:p>
          <a:p>
            <a:pPr marL="0" lvl="2" defTabSz="929558">
              <a:defRPr/>
            </a:pPr>
            <a:r>
              <a:rPr lang="ru-RU" dirty="0" err="1" smtClean="0"/>
              <a:t>П.п</a:t>
            </a:r>
            <a:r>
              <a:rPr lang="ru-RU" dirty="0" smtClean="0"/>
              <a:t> 5 П. 14.1   (НИФИ) </a:t>
            </a:r>
          </a:p>
          <a:p>
            <a:pPr marL="0" lvl="2" defTabSz="929558">
              <a:defRPr/>
            </a:pPr>
            <a:endParaRPr lang="ru-RU" dirty="0" smtClean="0"/>
          </a:p>
          <a:p>
            <a:endParaRPr lang="ru-RU" dirty="0"/>
          </a:p>
        </p:txBody>
      </p:sp>
      <p:sp>
        <p:nvSpPr>
          <p:cNvPr id="6" name="Верхний колонтитул 5"/>
          <p:cNvSpPr>
            <a:spLocks noGrp="1"/>
          </p:cNvSpPr>
          <p:nvPr>
            <p:ph type="hdr" sz="quarter" idx="10"/>
          </p:nvPr>
        </p:nvSpPr>
        <p:spPr/>
        <p:txBody>
          <a:bodyPr/>
          <a:lstStyle/>
          <a:p>
            <a:pPr>
              <a:defRPr/>
            </a:pPr>
            <a:endParaRPr lang="ru-RU"/>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Образ слайда 1"/>
          <p:cNvSpPr>
            <a:spLocks noGrp="1" noRot="1" noChangeAspect="1" noTextEdit="1"/>
          </p:cNvSpPr>
          <p:nvPr>
            <p:ph type="sldImg"/>
          </p:nvPr>
        </p:nvSpPr>
        <p:spPr bwMode="auto">
          <a:noFill/>
          <a:ln>
            <a:solidFill>
              <a:srgbClr val="000000"/>
            </a:solidFill>
            <a:miter lim="800000"/>
            <a:headEnd/>
            <a:tailEnd/>
          </a:ln>
        </p:spPr>
      </p:sp>
      <p:sp>
        <p:nvSpPr>
          <p:cNvPr id="7171" name="Заметки 2"/>
          <p:cNvSpPr>
            <a:spLocks noGrp="1"/>
          </p:cNvSpPr>
          <p:nvPr>
            <p:ph type="body" idx="1"/>
          </p:nvPr>
        </p:nvSpPr>
        <p:spPr bwMode="auto">
          <a:noFill/>
        </p:spPr>
        <p:txBody>
          <a:bodyPr wrap="square" numCol="1" anchor="t" anchorCtr="0" compatLnSpc="1">
            <a:prstTxWarp prst="textNoShape">
              <a:avLst/>
            </a:prstTxWarp>
            <a:normAutofit fontScale="40000" lnSpcReduction="20000"/>
          </a:bodyPr>
          <a:lstStyle/>
          <a:p>
            <a:pPr marL="0" lvl="2" defTabSz="929558">
              <a:defRPr/>
            </a:pPr>
            <a:r>
              <a:rPr lang="ru-RU" dirty="0" smtClean="0"/>
              <a:t>145Н:</a:t>
            </a:r>
            <a:endParaRPr lang="ru-RU" i="1" dirty="0" smtClean="0"/>
          </a:p>
          <a:p>
            <a:r>
              <a:rPr lang="ru-RU" i="1" dirty="0" smtClean="0"/>
              <a:t>10. Информацию о расходной части бюджета публично-правового образования рекомендуется представлять в разрезе государственных программ субъектов Российской Федерации (муниципальных программ) с указанием </a:t>
            </a:r>
            <a:r>
              <a:rPr lang="ru-RU" i="1" dirty="0" err="1" smtClean="0"/>
              <a:t>непрограммных</a:t>
            </a:r>
            <a:r>
              <a:rPr lang="ru-RU" i="1" dirty="0" smtClean="0"/>
              <a:t> расходов &lt;1&gt;, выделяя общественно значимые проекты, реализуемые на территории публично-правового образования, в том числе с использованием механизмов государственно-частного партнерства, а также проектов в рамках инициативного </a:t>
            </a:r>
            <a:r>
              <a:rPr lang="ru-RU" i="1" dirty="0" err="1" smtClean="0"/>
              <a:t>бюджетирования</a:t>
            </a:r>
            <a:r>
              <a:rPr lang="ru-RU" i="1" dirty="0" smtClean="0"/>
              <a:t>.</a:t>
            </a:r>
          </a:p>
          <a:p>
            <a:r>
              <a:rPr lang="ru-RU" i="1" dirty="0" smtClean="0"/>
              <a:t>11. Информацию о расходах бюджета в разрезе государственных программ субъектов Российской Федерации (муниципальных программ &lt;*&gt;) рекомендуется дополнять данными о достигнутых и планируемых целевых показателях программ (в сопоставлении с объемами бюджетных расходов, направляемых на достижение целевых показателей соответствующих программ). Данные о расходах и целевых показателях рекомендуется приводить в динамике (фактические значения в отчетном году, плановые значения в текущем году, прогноз на очередной год и плановый период).</a:t>
            </a:r>
          </a:p>
          <a:p>
            <a:pPr marL="0" lvl="2" defTabSz="929558">
              <a:defRPr/>
            </a:pPr>
            <a:r>
              <a:rPr lang="ru-RU" i="1" dirty="0" smtClean="0"/>
              <a:t>23. При формировании бюджетов для граждан рекомендуется использовать нормативные правовые акты (решения), утверждающие государственные программы субъектов Российской Федерации (муниципальные программы), а также иные нормативные правовые акты по решению финансового органа публично-правового образования.</a:t>
            </a:r>
            <a:endParaRPr lang="ru-RU" dirty="0" smtClean="0"/>
          </a:p>
          <a:p>
            <a:pPr marL="0" lvl="2" defTabSz="929558">
              <a:defRPr/>
            </a:pPr>
            <a:r>
              <a:rPr lang="ru-RU" dirty="0" smtClean="0"/>
              <a:t>Информацию о расходах бюджета в разрезе государственных программ субъектов Российской Федерации (муниципальных программ*) рекомендуется дополнять данными о достигнутых и планируемых целевых показателях программ (в сопоставлении с объемами бюджетных расходов, направляемых на достижение целевых показателей соответствующих программ). Данные о расходах и целевых показателях рекомендуется приводить в динамике (фактические значения в отчетном году, плановые значения в текущем году, прогноз на очередной год и плановый период).-п. 11;</a:t>
            </a:r>
          </a:p>
          <a:p>
            <a:pPr marL="0" lvl="2" defTabSz="929558">
              <a:defRPr/>
            </a:pPr>
            <a:endParaRPr lang="ru-RU" i="1" dirty="0" smtClean="0"/>
          </a:p>
          <a:p>
            <a:pPr marL="0" lvl="2" defTabSz="929558">
              <a:defRPr/>
            </a:pPr>
            <a:r>
              <a:rPr lang="ru-RU" i="1" dirty="0" smtClean="0"/>
              <a:t>9. Информацию о расходах бюджета рекомендуется структурировать с учетом интересов целевых групп пользователей информации, содержащейся в бюджете для граждан. Целевая группа и ее состав могут определяться критериями отнесения граждан и/или организаций, получающих поддержку (или другие формы выплат) из бюджета, к той или иной целевой группе. К таким критериям могут быть отнесены качественные характеристики представителей целевых групп, численность представителей целевой группы и ее социальная значимость, объем бюджетных ассигнований, направляемых на поддержку целевой группы. В качестве целевой группы может выступать группа граждан и/или организаций, на которую направлены мероприятия государственной программы субъекта Российской Федерации (муниципальной программы).</a:t>
            </a:r>
          </a:p>
          <a:p>
            <a:pPr marL="0" lvl="2" defTabSz="929558">
              <a:defRPr/>
            </a:pPr>
            <a:r>
              <a:rPr lang="ru-RU" i="1" dirty="0" smtClean="0"/>
              <a:t>9.3. Информация для целевой группы может быть представлена по следующим направлениям: количественные характеристики (численность целевой группы, доля в общей численности населения публично-правового образования, меры поддержки за счет средств бюджета публично-правового образования (льготы, денежные выплаты, компенсации, меры социальной поддержки); государственные и муниципальные услуги, оказываемые представителям целевой группы за счет средств бюджета публично-правового образования; мероприятия государственных программ субъектов Российской Федерации (муниципальных программ), непосредственно направленные на целевую группу.</a:t>
            </a:r>
          </a:p>
          <a:p>
            <a:pPr marL="0" lvl="2" defTabSz="929558">
              <a:defRPr/>
            </a:pPr>
            <a:endParaRPr lang="ru-RU" i="1" dirty="0" smtClean="0"/>
          </a:p>
          <a:p>
            <a:pPr marL="0" lvl="2" defTabSz="929558">
              <a:defRPr/>
            </a:pPr>
            <a:endParaRPr lang="ru-RU" dirty="0" smtClean="0"/>
          </a:p>
          <a:p>
            <a:pPr lvl="2"/>
            <a:r>
              <a:rPr lang="ru-RU" dirty="0" smtClean="0"/>
              <a:t>Пункт 9 Метод. Рекомендаций :</a:t>
            </a:r>
          </a:p>
          <a:p>
            <a:pPr lvl="2"/>
            <a:r>
              <a:rPr lang="ru-RU" dirty="0" smtClean="0"/>
              <a:t>Информацию о расходах бюджета рекомендуется структурировать с учетом интересов целевых групп пользователей информации, содержащейся в бюджете для граждан. Целевая группа и ее состав могут определяться критериями отнесения граждан и/или организаций, получающих поддержку (или другие формы выплат) из бюджета, к той или иной целевой группе. К таким критериям могут быть отнесены качественные характеристики представителей целевых групп, численность представителей целевой группы и ее социальная значимость, объем бюджетных ассигнований, направляемых на поддержку целевой группы. В качестве целевой группы может выступать группа граждан и/или организаций, на которую направлены мероприятия государственной программы субъекта Российской Федерации (муниципальной программы).</a:t>
            </a:r>
          </a:p>
          <a:p>
            <a:pPr lvl="3"/>
            <a:r>
              <a:rPr lang="ru-RU" dirty="0" smtClean="0"/>
              <a:t>В описание целевой группы рекомендуется включать характеризующую данную группу краткую информацию и определения, основанные на нормативных правовых актах с указанием их реквизитов и/или ссылок на них, а также комментарии к ним в доступной и понятной для граждан (заинтересованных пользователей) форме. Информация о целевой группе может быть представлена в виде справки, таблицы или с применением </a:t>
            </a:r>
            <a:r>
              <a:rPr lang="ru-RU" dirty="0" err="1" smtClean="0"/>
              <a:t>инфографики</a:t>
            </a:r>
            <a:r>
              <a:rPr lang="ru-RU" dirty="0" smtClean="0"/>
              <a:t>.</a:t>
            </a:r>
          </a:p>
          <a:p>
            <a:pPr lvl="3"/>
            <a:r>
              <a:rPr lang="ru-RU" dirty="0" smtClean="0"/>
              <a:t>К целевым группам могут быть отнесены крупные социальные группы граждан, получающие поддержку из бюджета в зависимости </a:t>
            </a:r>
            <a:r>
              <a:rPr lang="ru-RU" dirty="0" err="1" smtClean="0"/>
              <a:t>оТ</a:t>
            </a:r>
            <a:r>
              <a:rPr lang="ru-RU" dirty="0" smtClean="0"/>
              <a:t> их социального статуса (например, семьи с детьми, учащиеся, дети-сироты, инвалиды, лица, пострадавшие в результате чрезвычайных ситуаций, малообеспеченные граждане, граждане, нуждающиеся в социальной поддержке и другие); работники </a:t>
            </a:r>
            <a:r>
              <a:rPr lang="ru-RU" dirty="0" err="1" smtClean="0"/>
              <a:t>госу</a:t>
            </a:r>
            <a:r>
              <a:rPr lang="ru-RU" dirty="0" smtClean="0"/>
              <a:t> </a:t>
            </a:r>
            <a:r>
              <a:rPr lang="ru-RU" dirty="0" err="1" smtClean="0"/>
              <a:t>дарстве</a:t>
            </a:r>
            <a:r>
              <a:rPr lang="ru-RU" dirty="0" smtClean="0"/>
              <a:t> </a:t>
            </a:r>
            <a:r>
              <a:rPr lang="ru-RU" dirty="0" err="1" smtClean="0"/>
              <a:t>нн</a:t>
            </a:r>
            <a:r>
              <a:rPr lang="ru-RU" dirty="0" smtClean="0"/>
              <a:t> </a:t>
            </a:r>
            <a:r>
              <a:rPr lang="ru-RU" dirty="0" err="1" smtClean="0"/>
              <a:t>ых</a:t>
            </a:r>
            <a:r>
              <a:rPr lang="ru-RU" dirty="0" smtClean="0"/>
              <a:t> и муниципальных учреждений (например, учителя, врачи, социальные работники); организации и предприятия, получающие поддержку или оплату государственных (муниципальных) заказов из бюджета (например, предприятия малого и среднего бизнеса, индивидуальные предприниматели, некоммерческие организации, организации с государственным или муниципальным участием и другие).</a:t>
            </a:r>
          </a:p>
          <a:p>
            <a:pPr lvl="3"/>
            <a:r>
              <a:rPr lang="ru-RU" dirty="0" smtClean="0"/>
              <a:t>Информация для целевой группы может быть представлена по следующим направлениям: количественные характеристики (численность целевой группы, доля в общей численности населения публично-правового образования, меры поддержки за счет средств бюджета публично-правового образования (льготы, денежные выплаты, компенсации, меры социальной поддержки); государственные и муниципальные услуги, оказываемые представителям целевой группы за счет средств бюджета публично-правового образования;</a:t>
            </a:r>
          </a:p>
          <a:p>
            <a:r>
              <a:rPr lang="ru-RU" dirty="0" smtClean="0"/>
              <a:t>мероприятия государственных программ субъектов Российской Федерации (муниципальных программ), непосредственно направленные на целевую группу.</a:t>
            </a:r>
          </a:p>
          <a:p>
            <a:r>
              <a:rPr lang="ru-RU" dirty="0" smtClean="0"/>
              <a:t>Информацию о расходной части бюджета публично-правового </a:t>
            </a:r>
          </a:p>
          <a:p>
            <a:pPr marL="0" lvl="2" defTabSz="929558">
              <a:defRPr/>
            </a:pPr>
            <a:endParaRPr lang="ru-RU" dirty="0" smtClean="0"/>
          </a:p>
          <a:p>
            <a:pPr marL="0" lvl="2" defTabSz="929558">
              <a:defRPr/>
            </a:pPr>
            <a:r>
              <a:rPr lang="ru-RU" dirty="0" err="1" smtClean="0"/>
              <a:t>П.п</a:t>
            </a:r>
            <a:r>
              <a:rPr lang="ru-RU" dirty="0" smtClean="0"/>
              <a:t> 5 П. 14.1   (НИФИ) </a:t>
            </a:r>
          </a:p>
          <a:p>
            <a:pPr marL="0" lvl="2" defTabSz="929558">
              <a:defRPr/>
            </a:pPr>
            <a:endParaRPr lang="ru-RU" dirty="0" smtClean="0"/>
          </a:p>
          <a:p>
            <a:pPr eaLnBrk="1" hangingPunct="1"/>
            <a:endParaRPr lang="ru-RU" altLang="ru-RU" dirty="0" smtClean="0"/>
          </a:p>
        </p:txBody>
      </p:sp>
      <p:sp>
        <p:nvSpPr>
          <p:cNvPr id="5" name="Верхний колонтитул 4"/>
          <p:cNvSpPr>
            <a:spLocks noGrp="1"/>
          </p:cNvSpPr>
          <p:nvPr>
            <p:ph type="hdr" sz="quarter" idx="10"/>
          </p:nvPr>
        </p:nvSpPr>
        <p:spPr/>
        <p:txBody>
          <a:bodyPr/>
          <a:lstStyle/>
          <a:p>
            <a:pPr>
              <a:defRPr/>
            </a:pPr>
            <a:endParaRPr lang="ru-RU"/>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40000" lnSpcReduction="20000"/>
          </a:bodyPr>
          <a:lstStyle/>
          <a:p>
            <a:pPr marL="0" lvl="2" defTabSz="929558">
              <a:defRPr/>
            </a:pPr>
            <a:r>
              <a:rPr lang="ru-RU" dirty="0" smtClean="0"/>
              <a:t>145Н:</a:t>
            </a:r>
            <a:endParaRPr lang="ru-RU" i="1" dirty="0" smtClean="0"/>
          </a:p>
          <a:p>
            <a:r>
              <a:rPr lang="ru-RU" i="1" dirty="0" smtClean="0"/>
              <a:t>10. Информацию о расходной части бюджета публично-правового образования рекомендуется представлять в разрезе государственных программ субъектов Российской Федерации (муниципальных программ) с указанием непрограммных расходов &lt;1&gt;, выделяя общественно значимые проекты, реализуемые на территории публично-правового образования, в том числе с использованием механизмов государственно-частного партнерства, а также проектов в рамках инициативного бюджетирования.</a:t>
            </a:r>
          </a:p>
          <a:p>
            <a:r>
              <a:rPr lang="ru-RU" i="1" dirty="0" smtClean="0"/>
              <a:t>11. Информацию о расходах бюджета в разрезе государственных программ субъектов Российской Федерации (муниципальных программ &lt;*&gt;) рекомендуется дополнять данными о достигнутых и планируемых целевых показателях программ (в сопоставлении с объемами бюджетных расходов, направляемых на достижение целевых показателей соответствующих программ). Данные о расходах и целевых показателях рекомендуется приводить в динамике (фактические значения в отчетном году, плановые значения в текущем году, прогноз на очередной год и плановый период).</a:t>
            </a:r>
          </a:p>
          <a:p>
            <a:pPr marL="0" lvl="2" defTabSz="929558">
              <a:defRPr/>
            </a:pPr>
            <a:r>
              <a:rPr lang="ru-RU" i="1" dirty="0" smtClean="0"/>
              <a:t>23. При формировании бюджетов для граждан рекомендуется использовать нормативные правовые акты (решения), утверждающие государственные программы субъектов Российской Федерации (муниципальные программы), а также иные нормативные правовые акты по решению финансового органа публично-правового образования.</a:t>
            </a:r>
            <a:endParaRPr lang="ru-RU" dirty="0" smtClean="0"/>
          </a:p>
          <a:p>
            <a:pPr marL="0" lvl="2" defTabSz="929558">
              <a:defRPr/>
            </a:pPr>
            <a:r>
              <a:rPr lang="ru-RU" dirty="0" smtClean="0"/>
              <a:t>Информацию о расходах бюджета в разрезе государственных программ субъектов Российской Федерации (муниципальных программ*) рекомендуется дополнять данными о достигнутых и планируемых целевых показателях программ (в сопоставлении с объемами бюджетных расходов, направляемых на достижение целевых показателей соответствующих программ). Данные о расходах и целевых показателях рекомендуется приводить в динамике (фактические значения в отчетном году, плановые значения в текущем году, прогноз на очередной год и плановый период).-п. 11;</a:t>
            </a:r>
          </a:p>
          <a:p>
            <a:pPr marL="0" lvl="2" defTabSz="929558">
              <a:defRPr/>
            </a:pPr>
            <a:endParaRPr lang="ru-RU" i="1" dirty="0" smtClean="0"/>
          </a:p>
          <a:p>
            <a:pPr marL="0" lvl="2" defTabSz="929558">
              <a:defRPr/>
            </a:pPr>
            <a:r>
              <a:rPr lang="ru-RU" i="1" dirty="0" smtClean="0"/>
              <a:t>9. Информацию о расходах бюджета рекомендуется структурировать с учетом интересов целевых групп пользователей информации, содержащейся в бюджете для граждан. Целевая группа и ее состав могут определяться критериями отнесения граждан и/или организаций, получающих поддержку (или другие формы выплат) из бюджета, к той или иной целевой группе. К таким критериям могут быть отнесены качественные характеристики представителей целевых групп, численность представителей целевой группы и ее социальная значимость, объем бюджетных ассигнований, направляемых на поддержку целевой группы. В качестве целевой группы может выступать группа граждан и/или организаций, на которую направлены мероприятия государственной программы субъекта Российской Федерации (муниципальной программы).</a:t>
            </a:r>
          </a:p>
          <a:p>
            <a:pPr marL="0" lvl="2" defTabSz="929558">
              <a:defRPr/>
            </a:pPr>
            <a:r>
              <a:rPr lang="ru-RU" i="1" dirty="0" smtClean="0"/>
              <a:t>9.3. Информация для целевой группы может быть представлена по следующим направлениям: количественные характеристики (численность целевой группы, доля в общей численности населения публично-правового образования, меры поддержки за счет средств бюджета публично-правового образования (льготы, денежные выплаты, компенсации, меры социальной поддержки); государственные и муниципальные услуги, оказываемые представителям целевой группы за счет средств бюджета публично-правового образования; мероприятия государственных программ субъектов Российской Федерации (муниципальных программ), непосредственно направленные на целевую группу.</a:t>
            </a:r>
          </a:p>
          <a:p>
            <a:pPr marL="0" lvl="2" defTabSz="929558">
              <a:defRPr/>
            </a:pPr>
            <a:endParaRPr lang="ru-RU" i="1" dirty="0" smtClean="0"/>
          </a:p>
          <a:p>
            <a:pPr marL="0" lvl="2" defTabSz="929558">
              <a:defRPr/>
            </a:pPr>
            <a:endParaRPr lang="ru-RU" dirty="0" smtClean="0"/>
          </a:p>
          <a:p>
            <a:pPr lvl="2"/>
            <a:r>
              <a:rPr lang="ru-RU" dirty="0" smtClean="0"/>
              <a:t>Пункт 9 Метод. Рекомендаций :</a:t>
            </a:r>
          </a:p>
          <a:p>
            <a:pPr lvl="2"/>
            <a:r>
              <a:rPr lang="ru-RU" dirty="0" smtClean="0"/>
              <a:t>Информацию о расходах бюджета рекомендуется структурировать с учетом интересов целевых групп пользователей информации, содержащейся в бюджете для граждан. Целевая группа и ее состав могут определяться критериями отнесения граждан и/или организаций, получающих поддержку (или другие формы выплат) из бюджета, к той или иной целевой группе. К таким критериям могут быть отнесены качественные характеристики представителей целевых групп, численность представителей целевой группы и ее социальная значимость, объем бюджетных ассигнований, направляемых на поддержку целевой группы. В качестве целевой группы может выступать группа граждан и/или организаций, на которую направлены мероприятия государственной программы субъекта Российской Федерации (муниципальной программы).</a:t>
            </a:r>
          </a:p>
          <a:p>
            <a:pPr lvl="3"/>
            <a:r>
              <a:rPr lang="ru-RU" dirty="0" smtClean="0"/>
              <a:t>В описание целевой группы рекомендуется включать характеризующую данную группу краткую информацию и определения, основанные на нормативных правовых актах с указанием их реквизитов и/или ссылок на них, а также комментарии к ним в доступной и понятной для граждан (заинтересованных пользователей) форме. Информация о целевой группе может быть представлена в виде справки, таблицы или с применением </a:t>
            </a:r>
            <a:r>
              <a:rPr lang="ru-RU" dirty="0" err="1" smtClean="0"/>
              <a:t>инфографики</a:t>
            </a:r>
            <a:r>
              <a:rPr lang="ru-RU" dirty="0" smtClean="0"/>
              <a:t>.</a:t>
            </a:r>
          </a:p>
          <a:p>
            <a:pPr lvl="3"/>
            <a:r>
              <a:rPr lang="ru-RU" dirty="0" smtClean="0"/>
              <a:t>К целевым группам могут быть отнесены крупные социальные группы граждан, получающие поддержку из бюджета в зависимости </a:t>
            </a:r>
            <a:r>
              <a:rPr lang="ru-RU" dirty="0" err="1" smtClean="0"/>
              <a:t>оТ</a:t>
            </a:r>
            <a:r>
              <a:rPr lang="ru-RU" dirty="0" smtClean="0"/>
              <a:t> их социального статуса (например, семьи с детьми, учащиеся, дети-сироты, инвалиды, лица, пострадавшие в результате чрезвычайных ситуаций, малообеспеченные граждане, граждане, нуждающиеся в социальной поддержке и другие); работники </a:t>
            </a:r>
            <a:r>
              <a:rPr lang="ru-RU" dirty="0" err="1" smtClean="0"/>
              <a:t>госу</a:t>
            </a:r>
            <a:r>
              <a:rPr lang="ru-RU" dirty="0" smtClean="0"/>
              <a:t> </a:t>
            </a:r>
            <a:r>
              <a:rPr lang="ru-RU" dirty="0" err="1" smtClean="0"/>
              <a:t>дарстве</a:t>
            </a:r>
            <a:r>
              <a:rPr lang="ru-RU" dirty="0" smtClean="0"/>
              <a:t> </a:t>
            </a:r>
            <a:r>
              <a:rPr lang="ru-RU" dirty="0" err="1" smtClean="0"/>
              <a:t>нн</a:t>
            </a:r>
            <a:r>
              <a:rPr lang="ru-RU" dirty="0" smtClean="0"/>
              <a:t> </a:t>
            </a:r>
            <a:r>
              <a:rPr lang="ru-RU" dirty="0" err="1" smtClean="0"/>
              <a:t>ых</a:t>
            </a:r>
            <a:r>
              <a:rPr lang="ru-RU" dirty="0" smtClean="0"/>
              <a:t> и муниципальных учреждений (например, учителя, врачи, социальные работники); организации и предприятия, получающие поддержку или оплату государственных (муниципальных) заказов из бюджета (например, предприятия малого и среднего бизнеса, индивидуальные предприниматели, некоммерческие организации, организации с государственным или муниципальным участием и другие).</a:t>
            </a:r>
          </a:p>
          <a:p>
            <a:pPr lvl="3"/>
            <a:r>
              <a:rPr lang="ru-RU" dirty="0" smtClean="0"/>
              <a:t>Информация для целевой группы может быть представлена по следующим направлениям: количественные характеристики (численность целевой группы, доля в общей численности населения публично-правового образования, меры поддержки за счет средств бюджета публично-правового образования (льготы, денежные выплаты, компенсации, меры социальной поддержки); государственные и муниципальные услуги, оказываемые представителям целевой группы за счет средств бюджета публично-правового образования;</a:t>
            </a:r>
          </a:p>
          <a:p>
            <a:r>
              <a:rPr lang="ru-RU" dirty="0" smtClean="0"/>
              <a:t>мероприятия государственных программ субъектов Российской Федерации (муниципальных программ), непосредственно направленные на целевую группу.</a:t>
            </a:r>
          </a:p>
          <a:p>
            <a:r>
              <a:rPr lang="ru-RU" dirty="0" smtClean="0"/>
              <a:t>Информацию о расходной части бюджета публично-правового </a:t>
            </a:r>
          </a:p>
          <a:p>
            <a:pPr marL="0" lvl="2" defTabSz="929558">
              <a:defRPr/>
            </a:pPr>
            <a:endParaRPr lang="ru-RU" dirty="0" smtClean="0"/>
          </a:p>
          <a:p>
            <a:pPr marL="0" lvl="2" defTabSz="929558">
              <a:defRPr/>
            </a:pPr>
            <a:r>
              <a:rPr lang="ru-RU" dirty="0" smtClean="0"/>
              <a:t>П. 14.6 приложения (НИФИ) </a:t>
            </a:r>
          </a:p>
          <a:p>
            <a:pPr marL="0" lvl="2" defTabSz="929558">
              <a:defRPr/>
            </a:pPr>
            <a:endParaRPr lang="ru-RU" dirty="0" smtClean="0"/>
          </a:p>
          <a:p>
            <a:pPr marL="0" lvl="2" defTabSz="929558">
              <a:defRPr/>
            </a:pPr>
            <a:endParaRPr lang="ru-RU" dirty="0" smtClean="0"/>
          </a:p>
          <a:p>
            <a:endParaRPr lang="ru-RU" dirty="0"/>
          </a:p>
        </p:txBody>
      </p:sp>
      <p:sp>
        <p:nvSpPr>
          <p:cNvPr id="6" name="Верхний колонтитул 5"/>
          <p:cNvSpPr>
            <a:spLocks noGrp="1"/>
          </p:cNvSpPr>
          <p:nvPr>
            <p:ph type="hdr" sz="quarter" idx="10"/>
          </p:nvPr>
        </p:nvSpPr>
        <p:spPr/>
        <p:txBody>
          <a:bodyPr/>
          <a:lstStyle/>
          <a:p>
            <a:pPr>
              <a:defRPr/>
            </a:pPr>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6" name="Верхний колонтитул 5"/>
          <p:cNvSpPr>
            <a:spLocks noGrp="1"/>
          </p:cNvSpPr>
          <p:nvPr>
            <p:ph type="hdr" sz="quarter" idx="10"/>
          </p:nvPr>
        </p:nvSpPr>
        <p:spPr/>
        <p:txBody>
          <a:bodyPr/>
          <a:lstStyle/>
          <a:p>
            <a:pPr>
              <a:defRPr/>
            </a:pPr>
            <a:endParaRPr lang="ru-RU"/>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40000" lnSpcReduction="20000"/>
          </a:bodyPr>
          <a:lstStyle/>
          <a:p>
            <a:pPr marL="0" lvl="2" defTabSz="929558">
              <a:defRPr/>
            </a:pPr>
            <a:r>
              <a:rPr lang="ru-RU" dirty="0" smtClean="0"/>
              <a:t>145Н:</a:t>
            </a:r>
            <a:endParaRPr lang="ru-RU" i="1" dirty="0" smtClean="0"/>
          </a:p>
          <a:p>
            <a:r>
              <a:rPr lang="ru-RU" i="1" dirty="0" smtClean="0"/>
              <a:t>10. Информацию о расходной части бюджета публично-правового образования рекомендуется представлять в разрезе государственных программ субъектов Российской Федерации (муниципальных программ) с указанием непрограммных расходов &lt;1&gt;, выделяя общественно значимые проекты, реализуемые на территории публично-правового образования, в том числе с использованием механизмов государственно-частного партнерства, а также проектов в рамках инициативного бюджетирования.</a:t>
            </a:r>
          </a:p>
          <a:p>
            <a:r>
              <a:rPr lang="ru-RU" i="1" dirty="0" smtClean="0"/>
              <a:t>11. Информацию о расходах бюджета в разрезе государственных программ субъектов Российской Федерации (муниципальных программ &lt;*&gt;) рекомендуется дополнять данными о достигнутых и планируемых целевых показателях программ (в сопоставлении с объемами бюджетных расходов, направляемых на достижение целевых показателей соответствующих программ). Данные о расходах и целевых показателях рекомендуется приводить в динамике (фактические значения в отчетном году, плановые значения в текущем году, прогноз на очередной год и плановый период).</a:t>
            </a:r>
          </a:p>
          <a:p>
            <a:pPr marL="0" lvl="2" defTabSz="929558">
              <a:defRPr/>
            </a:pPr>
            <a:r>
              <a:rPr lang="ru-RU" i="1" dirty="0" smtClean="0"/>
              <a:t>23. При формировании бюджетов для граждан рекомендуется использовать нормативные правовые акты (решения), утверждающие государственные программы субъектов Российской Федерации (муниципальные программы), а также иные нормативные правовые акты по решению финансового органа публично-правового образования.</a:t>
            </a:r>
            <a:endParaRPr lang="ru-RU" dirty="0" smtClean="0"/>
          </a:p>
          <a:p>
            <a:pPr marL="0" lvl="2" defTabSz="929558">
              <a:defRPr/>
            </a:pPr>
            <a:r>
              <a:rPr lang="ru-RU" dirty="0" smtClean="0"/>
              <a:t>Информацию о расходах бюджета в разрезе государственных программ субъектов Российской Федерации (муниципальных программ*) рекомендуется дополнять данными о достигнутых и планируемых целевых показателях программ (в сопоставлении с объемами бюджетных расходов, направляемых на достижение целевых показателей соответствующих программ). Данные о расходах и целевых показателях рекомендуется приводить в динамике (фактические значения в отчетном году, плановые значения в текущем году, прогноз на очередной год и плановый период).-п. 11;</a:t>
            </a:r>
          </a:p>
          <a:p>
            <a:pPr marL="0" lvl="2" defTabSz="929558">
              <a:defRPr/>
            </a:pPr>
            <a:endParaRPr lang="ru-RU" i="1" dirty="0" smtClean="0"/>
          </a:p>
          <a:p>
            <a:pPr marL="0" lvl="2" defTabSz="929558">
              <a:defRPr/>
            </a:pPr>
            <a:r>
              <a:rPr lang="ru-RU" i="1" dirty="0" smtClean="0"/>
              <a:t>9. Информацию о расходах бюджета рекомендуется структурировать с учетом интересов целевых групп пользователей информации, содержащейся в бюджете для граждан. Целевая группа и ее состав могут определяться критериями отнесения граждан и/или организаций, получающих поддержку (или другие формы выплат) из бюджета, к той или иной целевой группе. К таким критериям могут быть отнесены качественные характеристики представителей целевых групп, численность представителей целевой группы и ее социальная значимость, объем бюджетных ассигнований, направляемых на поддержку целевой группы. В качестве целевой группы может выступать группа граждан и/или организаций, на которую направлены мероприятия государственной программы субъекта Российской Федерации (муниципальной программы).</a:t>
            </a:r>
          </a:p>
          <a:p>
            <a:pPr marL="0" lvl="2" defTabSz="929558">
              <a:defRPr/>
            </a:pPr>
            <a:r>
              <a:rPr lang="ru-RU" i="1" dirty="0" smtClean="0"/>
              <a:t>9.3. Информация для целевой группы может быть представлена по следующим направлениям: количественные характеристики (численность целевой группы, доля в общей численности населения публично-правового образования, меры поддержки за счет средств бюджета публично-правового образования (льготы, денежные выплаты, компенсации, меры социальной поддержки); государственные и муниципальные услуги, оказываемые представителям целевой группы за счет средств бюджета публично-правового образования; мероприятия государственных программ субъектов Российской Федерации (муниципальных программ), непосредственно направленные на целевую группу.</a:t>
            </a:r>
          </a:p>
          <a:p>
            <a:pPr marL="0" lvl="2" defTabSz="929558">
              <a:defRPr/>
            </a:pPr>
            <a:endParaRPr lang="ru-RU" i="1" dirty="0" smtClean="0"/>
          </a:p>
          <a:p>
            <a:pPr marL="0" lvl="2" defTabSz="929558">
              <a:defRPr/>
            </a:pPr>
            <a:endParaRPr lang="ru-RU" dirty="0" smtClean="0"/>
          </a:p>
          <a:p>
            <a:pPr lvl="2"/>
            <a:r>
              <a:rPr lang="ru-RU" dirty="0" smtClean="0"/>
              <a:t>Пункт 9 Метод. Рекомендаций :</a:t>
            </a:r>
          </a:p>
          <a:p>
            <a:pPr lvl="2"/>
            <a:r>
              <a:rPr lang="ru-RU" dirty="0" smtClean="0"/>
              <a:t>Информацию о расходах бюджета рекомендуется структурировать с учетом интересов целевых групп пользователей информации, содержащейся в бюджете для граждан. Целевая группа и ее состав могут определяться критериями отнесения граждан и/или организаций, получающих поддержку (или другие формы выплат) из бюджета, к той или иной целевой группе. К таким критериям могут быть отнесены качественные характеристики представителей целевых групп, численность представителей целевой группы и ее социальная значимость, объем бюджетных ассигнований, направляемых на поддержку целевой группы. В качестве целевой группы может выступать группа граждан и/или организаций, на которую направлены мероприятия государственной программы субъекта Российской Федерации (муниципальной программы).</a:t>
            </a:r>
          </a:p>
          <a:p>
            <a:pPr lvl="3"/>
            <a:r>
              <a:rPr lang="ru-RU" dirty="0" smtClean="0"/>
              <a:t>В описание целевой группы рекомендуется включать характеризующую данную группу краткую информацию и определения, основанные на нормативных правовых актах с указанием их реквизитов и/или ссылок на них, а также комментарии к ним в доступной и понятной для граждан (заинтересованных пользователей) форме. Информация о целевой группе может быть представлена в виде справки, таблицы или с применением </a:t>
            </a:r>
            <a:r>
              <a:rPr lang="ru-RU" dirty="0" err="1" smtClean="0"/>
              <a:t>инфографики</a:t>
            </a:r>
            <a:r>
              <a:rPr lang="ru-RU" dirty="0" smtClean="0"/>
              <a:t>.</a:t>
            </a:r>
          </a:p>
          <a:p>
            <a:pPr lvl="3"/>
            <a:r>
              <a:rPr lang="ru-RU" dirty="0" smtClean="0"/>
              <a:t>К целевым группам могут быть отнесены крупные социальные группы граждан, получающие поддержку из бюджета в зависимости </a:t>
            </a:r>
            <a:r>
              <a:rPr lang="ru-RU" dirty="0" err="1" smtClean="0"/>
              <a:t>оТ</a:t>
            </a:r>
            <a:r>
              <a:rPr lang="ru-RU" dirty="0" smtClean="0"/>
              <a:t> их социального статуса (например, семьи с детьми, учащиеся, дети-сироты, инвалиды, лица, пострадавшие в результате чрезвычайных ситуаций, малообеспеченные граждане, граждане, нуждающиеся в социальной поддержке и другие); работники </a:t>
            </a:r>
            <a:r>
              <a:rPr lang="ru-RU" dirty="0" err="1" smtClean="0"/>
              <a:t>госу</a:t>
            </a:r>
            <a:r>
              <a:rPr lang="ru-RU" dirty="0" smtClean="0"/>
              <a:t> </a:t>
            </a:r>
            <a:r>
              <a:rPr lang="ru-RU" dirty="0" err="1" smtClean="0"/>
              <a:t>дарстве</a:t>
            </a:r>
            <a:r>
              <a:rPr lang="ru-RU" dirty="0" smtClean="0"/>
              <a:t> </a:t>
            </a:r>
            <a:r>
              <a:rPr lang="ru-RU" dirty="0" err="1" smtClean="0"/>
              <a:t>нн</a:t>
            </a:r>
            <a:r>
              <a:rPr lang="ru-RU" dirty="0" smtClean="0"/>
              <a:t> </a:t>
            </a:r>
            <a:r>
              <a:rPr lang="ru-RU" dirty="0" err="1" smtClean="0"/>
              <a:t>ых</a:t>
            </a:r>
            <a:r>
              <a:rPr lang="ru-RU" dirty="0" smtClean="0"/>
              <a:t> и муниципальных учреждений (например, учителя, врачи, социальные работники); организации и предприятия, получающие поддержку или оплату государственных (муниципальных) заказов из бюджета (например, предприятия малого и среднего бизнеса, индивидуальные предприниматели, некоммерческие организации, организации с государственным или муниципальным участием и другие).</a:t>
            </a:r>
          </a:p>
          <a:p>
            <a:pPr lvl="3"/>
            <a:r>
              <a:rPr lang="ru-RU" dirty="0" smtClean="0"/>
              <a:t>Информация для целевой группы может быть представлена по следующим направлениям: количественные характеристики (численность целевой группы, доля в общей численности населения публично-правового образования, меры поддержки за счет средств бюджета публично-правового образования (льготы, денежные выплаты, компенсации, меры социальной поддержки); государственные и муниципальные услуги, оказываемые представителям целевой группы за счет средств бюджета публично-правового образования;</a:t>
            </a:r>
          </a:p>
          <a:p>
            <a:r>
              <a:rPr lang="ru-RU" dirty="0" smtClean="0"/>
              <a:t>мероприятия государственных программ субъектов Российской Федерации (муниципальных программ), непосредственно направленные на целевую группу.</a:t>
            </a:r>
          </a:p>
          <a:p>
            <a:r>
              <a:rPr lang="ru-RU" dirty="0" smtClean="0"/>
              <a:t>Информацию о расходной части бюджета публично-правового </a:t>
            </a:r>
          </a:p>
          <a:p>
            <a:pPr marL="0" lvl="2" defTabSz="929558">
              <a:defRPr/>
            </a:pPr>
            <a:endParaRPr lang="ru-RU" dirty="0" smtClean="0"/>
          </a:p>
          <a:p>
            <a:pPr marL="0" lvl="2" defTabSz="929558">
              <a:defRPr/>
            </a:pPr>
            <a:r>
              <a:rPr lang="ru-RU" dirty="0" smtClean="0"/>
              <a:t>П. 14.6 приложения (НИФИ) </a:t>
            </a:r>
          </a:p>
          <a:p>
            <a:endParaRPr lang="ru-RU" dirty="0"/>
          </a:p>
        </p:txBody>
      </p:sp>
      <p:sp>
        <p:nvSpPr>
          <p:cNvPr id="5" name="Верхний колонтитул 4"/>
          <p:cNvSpPr>
            <a:spLocks noGrp="1"/>
          </p:cNvSpPr>
          <p:nvPr>
            <p:ph type="hdr" sz="quarter" idx="10"/>
          </p:nvPr>
        </p:nvSpPr>
        <p:spPr/>
        <p:txBody>
          <a:bodyPr/>
          <a:lstStyle/>
          <a:p>
            <a:pPr>
              <a:defRPr/>
            </a:pPr>
            <a:endParaRPr lang="ru-RU"/>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40000" lnSpcReduction="20000"/>
          </a:bodyPr>
          <a:lstStyle/>
          <a:p>
            <a:pPr marL="0" lvl="2" defTabSz="929558">
              <a:defRPr/>
            </a:pPr>
            <a:r>
              <a:rPr lang="ru-RU" dirty="0" smtClean="0"/>
              <a:t>145Н:</a:t>
            </a:r>
            <a:endParaRPr lang="ru-RU" i="1" dirty="0" smtClean="0"/>
          </a:p>
          <a:p>
            <a:r>
              <a:rPr lang="ru-RU" i="1" dirty="0" smtClean="0"/>
              <a:t>10. Информацию о расходной части бюджета публично-правового образования рекомендуется представлять в разрезе государственных программ субъектов Российской Федерации (муниципальных программ) с указанием непрограммных расходов &lt;1&gt;, выделяя общественно значимые проекты, реализуемые на территории публично-правового образования, в том числе с использованием механизмов государственно-частного партнерства, а также проектов в рамках инициативного бюджетирования.</a:t>
            </a:r>
          </a:p>
          <a:p>
            <a:r>
              <a:rPr lang="ru-RU" i="1" dirty="0" smtClean="0"/>
              <a:t>11. Информацию о расходах бюджета в разрезе государственных программ субъектов Российской Федерации (муниципальных программ &lt;*&gt;) рекомендуется дополнять данными о достигнутых и планируемых целевых показателях программ (в сопоставлении с объемами бюджетных расходов, направляемых на достижение целевых показателей соответствующих программ). Данные о расходах и целевых показателях рекомендуется приводить в динамике (фактические значения в отчетном году, плановые значения в текущем году, прогноз на очередной год и плановый период).</a:t>
            </a:r>
          </a:p>
          <a:p>
            <a:pPr marL="0" lvl="2" defTabSz="929558">
              <a:defRPr/>
            </a:pPr>
            <a:r>
              <a:rPr lang="ru-RU" i="1" dirty="0" smtClean="0"/>
              <a:t>23. При формировании бюджетов для граждан рекомендуется использовать нормативные правовые акты (решения), утверждающие государственные программы субъектов Российской Федерации (муниципальные программы), а также иные нормативные правовые акты по решению финансового органа публично-правового образования.</a:t>
            </a:r>
            <a:endParaRPr lang="ru-RU" dirty="0" smtClean="0"/>
          </a:p>
          <a:p>
            <a:pPr marL="0" lvl="2" defTabSz="929558">
              <a:defRPr/>
            </a:pPr>
            <a:r>
              <a:rPr lang="ru-RU" dirty="0" smtClean="0"/>
              <a:t>Информацию о расходах бюджета в разрезе государственных программ субъектов Российской Федерации (муниципальных программ*) рекомендуется дополнять данными о достигнутых и планируемых целевых показателях программ (в сопоставлении с объемами бюджетных расходов, направляемых на достижение целевых показателей соответствующих программ). Данные о расходах и целевых показателях рекомендуется приводить в динамике (фактические значения в отчетном году, плановые значения в текущем году, прогноз на очередной год и плановый период).-п. 11;</a:t>
            </a:r>
          </a:p>
          <a:p>
            <a:pPr marL="0" lvl="2" defTabSz="929558">
              <a:defRPr/>
            </a:pPr>
            <a:endParaRPr lang="ru-RU" i="1" dirty="0" smtClean="0"/>
          </a:p>
          <a:p>
            <a:pPr marL="0" lvl="2" defTabSz="929558">
              <a:defRPr/>
            </a:pPr>
            <a:r>
              <a:rPr lang="ru-RU" i="1" dirty="0" smtClean="0"/>
              <a:t>9. Информацию о расходах бюджета рекомендуется структурировать с учетом интересов целевых групп пользователей информации, содержащейся в бюджете для граждан. Целевая группа и ее состав могут определяться критериями отнесения граждан и/или организаций, получающих поддержку (или другие формы выплат) из бюджета, к той или иной целевой группе. К таким критериям могут быть отнесены качественные характеристики представителей целевых групп, численность представителей целевой группы и ее социальная значимость, объем бюджетных ассигнований, направляемых на поддержку целевой группы. В качестве целевой группы может выступать группа граждан и/или организаций, на которую направлены мероприятия государственной программы субъекта Российской Федерации (муниципальной программы).</a:t>
            </a:r>
          </a:p>
          <a:p>
            <a:pPr marL="0" lvl="2" defTabSz="929558">
              <a:defRPr/>
            </a:pPr>
            <a:r>
              <a:rPr lang="ru-RU" i="1" dirty="0" smtClean="0"/>
              <a:t>9.3. Информация для целевой группы может быть представлена по следующим направлениям: количественные характеристики (численность целевой группы, доля в общей численности населения публично-правового образования, меры поддержки за счет средств бюджета публично-правового образования (льготы, денежные выплаты, компенсации, меры социальной поддержки); государственные и муниципальные услуги, оказываемые представителям целевой группы за счет средств бюджета публично-правового образования; мероприятия государственных программ субъектов Российской Федерации (муниципальных программ), непосредственно направленные на целевую группу.</a:t>
            </a:r>
          </a:p>
          <a:p>
            <a:pPr marL="0" lvl="2" defTabSz="929558">
              <a:defRPr/>
            </a:pPr>
            <a:endParaRPr lang="ru-RU" i="1" dirty="0" smtClean="0"/>
          </a:p>
          <a:p>
            <a:pPr marL="0" lvl="2" defTabSz="929558">
              <a:defRPr/>
            </a:pPr>
            <a:endParaRPr lang="ru-RU" dirty="0" smtClean="0"/>
          </a:p>
          <a:p>
            <a:pPr lvl="2"/>
            <a:r>
              <a:rPr lang="ru-RU" dirty="0" smtClean="0"/>
              <a:t>Пункт 9 Метод. Рекомендаций :</a:t>
            </a:r>
          </a:p>
          <a:p>
            <a:pPr lvl="2"/>
            <a:r>
              <a:rPr lang="ru-RU" dirty="0" smtClean="0"/>
              <a:t>Информацию о расходах бюджета рекомендуется структурировать с учетом интересов целевых групп пользователей информации, содержащейся в бюджете для граждан. Целевая группа и ее состав могут определяться критериями отнесения граждан и/или организаций, получающих поддержку (или другие формы выплат) из бюджета, к той или иной целевой группе. К таким критериям могут быть отнесены качественные характеристики представителей целевых групп, численность представителей целевой группы и ее социальная значимость, объем бюджетных ассигнований, направляемых на поддержку целевой группы. В качестве целевой группы может выступать группа граждан и/или организаций, на которую направлены мероприятия государственной программы субъекта Российской Федерации (муниципальной программы).</a:t>
            </a:r>
          </a:p>
          <a:p>
            <a:pPr lvl="3"/>
            <a:r>
              <a:rPr lang="ru-RU" dirty="0" smtClean="0"/>
              <a:t>В описание целевой группы рекомендуется включать характеризующую данную группу краткую информацию и определения, основанные на нормативных правовых актах с указанием их реквизитов и/или ссылок на них, а также комментарии к ним в доступной и понятной для граждан (заинтересованных пользователей) форме. Информация о целевой группе может быть представлена в виде справки, таблицы или с применением </a:t>
            </a:r>
            <a:r>
              <a:rPr lang="ru-RU" dirty="0" err="1" smtClean="0"/>
              <a:t>инфографики</a:t>
            </a:r>
            <a:r>
              <a:rPr lang="ru-RU" dirty="0" smtClean="0"/>
              <a:t>.</a:t>
            </a:r>
          </a:p>
          <a:p>
            <a:pPr lvl="3"/>
            <a:r>
              <a:rPr lang="ru-RU" dirty="0" smtClean="0"/>
              <a:t>К целевым группам могут быть отнесены крупные социальные группы граждан, получающие поддержку из бюджета в зависимости </a:t>
            </a:r>
            <a:r>
              <a:rPr lang="ru-RU" dirty="0" err="1" smtClean="0"/>
              <a:t>оТ</a:t>
            </a:r>
            <a:r>
              <a:rPr lang="ru-RU" dirty="0" smtClean="0"/>
              <a:t> их социального статуса (например, семьи с детьми, учащиеся, дети-сироты, инвалиды, лица, пострадавшие в результате чрезвычайных ситуаций, малообеспеченные граждане, граждане, нуждающиеся в социальной поддержке и другие); работники </a:t>
            </a:r>
            <a:r>
              <a:rPr lang="ru-RU" dirty="0" err="1" smtClean="0"/>
              <a:t>госу</a:t>
            </a:r>
            <a:r>
              <a:rPr lang="ru-RU" dirty="0" smtClean="0"/>
              <a:t> </a:t>
            </a:r>
            <a:r>
              <a:rPr lang="ru-RU" dirty="0" err="1" smtClean="0"/>
              <a:t>дарстве</a:t>
            </a:r>
            <a:r>
              <a:rPr lang="ru-RU" dirty="0" smtClean="0"/>
              <a:t> </a:t>
            </a:r>
            <a:r>
              <a:rPr lang="ru-RU" dirty="0" err="1" smtClean="0"/>
              <a:t>нн</a:t>
            </a:r>
            <a:r>
              <a:rPr lang="ru-RU" dirty="0" smtClean="0"/>
              <a:t> </a:t>
            </a:r>
            <a:r>
              <a:rPr lang="ru-RU" dirty="0" err="1" smtClean="0"/>
              <a:t>ых</a:t>
            </a:r>
            <a:r>
              <a:rPr lang="ru-RU" dirty="0" smtClean="0"/>
              <a:t> и муниципальных учреждений (например, учителя, врачи, социальные работники); организации и предприятия, получающие поддержку или оплату государственных (муниципальных) заказов из бюджета (например, предприятия малого и среднего бизнеса, индивидуальные предприниматели, некоммерческие организации, организации с государственным или муниципальным участием и другие).</a:t>
            </a:r>
          </a:p>
          <a:p>
            <a:pPr lvl="3"/>
            <a:r>
              <a:rPr lang="ru-RU" dirty="0" smtClean="0"/>
              <a:t>Информация для целевой группы может быть представлена по следующим направлениям: количественные характеристики (численность целевой группы, доля в общей численности населения публично-правового образования, меры поддержки за счет средств бюджета публично-правового образования (льготы, денежные выплаты, компенсации, меры социальной поддержки); государственные и муниципальные услуги, оказываемые представителям целевой группы за счет средств бюджета публично-правового образования;</a:t>
            </a:r>
          </a:p>
          <a:p>
            <a:r>
              <a:rPr lang="ru-RU" dirty="0" smtClean="0"/>
              <a:t>мероприятия государственных программ субъектов Российской Федерации (муниципальных программ), непосредственно направленные на целевую группу.</a:t>
            </a:r>
          </a:p>
          <a:p>
            <a:r>
              <a:rPr lang="ru-RU" dirty="0" smtClean="0"/>
              <a:t>Информацию о расходной части бюджета публично-правового </a:t>
            </a:r>
          </a:p>
          <a:p>
            <a:pPr marL="0" lvl="2" defTabSz="929558">
              <a:defRPr/>
            </a:pPr>
            <a:endParaRPr lang="ru-RU" dirty="0" smtClean="0"/>
          </a:p>
          <a:p>
            <a:pPr marL="0" lvl="2" defTabSz="929558">
              <a:defRPr/>
            </a:pPr>
            <a:r>
              <a:rPr lang="ru-RU" dirty="0" smtClean="0"/>
              <a:t>П. 14.6 приложения (НИФИ) </a:t>
            </a:r>
          </a:p>
          <a:p>
            <a:endParaRPr lang="ru-RU" dirty="0"/>
          </a:p>
        </p:txBody>
      </p:sp>
      <p:sp>
        <p:nvSpPr>
          <p:cNvPr id="4" name="Верхний колонтитул 3"/>
          <p:cNvSpPr>
            <a:spLocks noGrp="1"/>
          </p:cNvSpPr>
          <p:nvPr>
            <p:ph type="hdr" sz="quarter" idx="10"/>
          </p:nvPr>
        </p:nvSpPr>
        <p:spPr/>
        <p:txBody>
          <a:bodyPr/>
          <a:lstStyle/>
          <a:p>
            <a:pPr>
              <a:defRPr/>
            </a:pPr>
            <a:endParaRPr lang="ru-RU"/>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40000" lnSpcReduction="20000"/>
          </a:bodyPr>
          <a:lstStyle/>
          <a:p>
            <a:pPr marL="0" lvl="2" defTabSz="929558">
              <a:defRPr/>
            </a:pPr>
            <a:r>
              <a:rPr lang="ru-RU" dirty="0" smtClean="0"/>
              <a:t>145Н:</a:t>
            </a:r>
            <a:endParaRPr lang="ru-RU" i="1" dirty="0" smtClean="0"/>
          </a:p>
          <a:p>
            <a:r>
              <a:rPr lang="ru-RU" i="1" dirty="0" smtClean="0"/>
              <a:t>10. Информацию о расходной части бюджета публично-правового образования рекомендуется представлять в разрезе государственных программ субъектов Российской Федерации (муниципальных программ) с указанием непрограммных расходов &lt;1&gt;, выделяя общественно значимые проекты, реализуемые на территории публично-правового образования, в том числе с использованием механизмов государственно-частного партнерства, а также проектов в рамках инициативного бюджетирования.</a:t>
            </a:r>
          </a:p>
          <a:p>
            <a:r>
              <a:rPr lang="ru-RU" i="1" dirty="0" smtClean="0"/>
              <a:t>11. Информацию о расходах бюджета в разрезе государственных программ субъектов Российской Федерации (муниципальных программ &lt;*&gt;) рекомендуется дополнять данными о достигнутых и планируемых целевых показателях программ (в сопоставлении с объемами бюджетных расходов, направляемых на достижение целевых показателей соответствующих программ). Данные о расходах и целевых показателях рекомендуется приводить в динамике (фактические значения в отчетном году, плановые значения в текущем году, прогноз на очередной год и плановый период).</a:t>
            </a:r>
          </a:p>
          <a:p>
            <a:pPr marL="0" lvl="2" defTabSz="929558">
              <a:defRPr/>
            </a:pPr>
            <a:r>
              <a:rPr lang="ru-RU" i="1" dirty="0" smtClean="0"/>
              <a:t>23. При формировании бюджетов для граждан рекомендуется использовать нормативные правовые акты (решения), утверждающие государственные программы субъектов Российской Федерации (муниципальные программы), а также иные нормативные правовые акты по решению финансового органа публично-правового образования.</a:t>
            </a:r>
            <a:endParaRPr lang="ru-RU" dirty="0" smtClean="0"/>
          </a:p>
          <a:p>
            <a:pPr marL="0" lvl="2" defTabSz="929558">
              <a:defRPr/>
            </a:pPr>
            <a:r>
              <a:rPr lang="ru-RU" dirty="0" smtClean="0"/>
              <a:t>Информацию о расходах бюджета в разрезе государственных программ субъектов Российской Федерации (муниципальных программ*) рекомендуется дополнять данными о достигнутых и планируемых целевых показателях программ (в сопоставлении с объемами бюджетных расходов, направляемых на достижение целевых показателей соответствующих программ). Данные о расходах и целевых показателях рекомендуется приводить в динамике (фактические значения в отчетном году, плановые значения в текущем году, прогноз на очередной год и плановый период).-п. 11;</a:t>
            </a:r>
          </a:p>
          <a:p>
            <a:pPr marL="0" lvl="2" defTabSz="929558">
              <a:defRPr/>
            </a:pPr>
            <a:endParaRPr lang="ru-RU" i="1" dirty="0" smtClean="0"/>
          </a:p>
          <a:p>
            <a:pPr marL="0" lvl="2" defTabSz="929558">
              <a:defRPr/>
            </a:pPr>
            <a:r>
              <a:rPr lang="ru-RU" i="1" dirty="0" smtClean="0"/>
              <a:t>9. Информацию о расходах бюджета рекомендуется структурировать с учетом интересов целевых групп пользователей информации, содержащейся в бюджете для граждан. Целевая группа и ее состав могут определяться критериями отнесения граждан и/или организаций, получающих поддержку (или другие формы выплат) из бюджета, к той или иной целевой группе. К таким критериям могут быть отнесены качественные характеристики представителей целевых групп, численность представителей целевой группы и ее социальная значимость, объем бюджетных ассигнований, направляемых на поддержку целевой группы. В качестве целевой группы может выступать группа граждан и/или организаций, на которую направлены мероприятия государственной программы субъекта Российской Федерации (муниципальной программы).</a:t>
            </a:r>
          </a:p>
          <a:p>
            <a:pPr marL="0" lvl="2" defTabSz="929558">
              <a:defRPr/>
            </a:pPr>
            <a:r>
              <a:rPr lang="ru-RU" i="1" dirty="0" smtClean="0"/>
              <a:t>9.3. Информация для целевой группы может быть представлена по следующим направлениям: количественные характеристики (численность целевой группы, доля в общей численности населения публично-правового образования, меры поддержки за счет средств бюджета публично-правового образования (льготы, денежные выплаты, компенсации, меры социальной поддержки); государственные и муниципальные услуги, оказываемые представителям целевой группы за счет средств бюджета публично-правового образования; мероприятия государственных программ субъектов Российской Федерации (муниципальных программ), непосредственно направленные на целевую группу.</a:t>
            </a:r>
          </a:p>
          <a:p>
            <a:pPr marL="0" lvl="2" defTabSz="929558">
              <a:defRPr/>
            </a:pPr>
            <a:endParaRPr lang="ru-RU" i="1" dirty="0" smtClean="0"/>
          </a:p>
          <a:p>
            <a:pPr marL="0" lvl="2" defTabSz="929558">
              <a:defRPr/>
            </a:pPr>
            <a:endParaRPr lang="ru-RU" dirty="0" smtClean="0"/>
          </a:p>
          <a:p>
            <a:pPr lvl="2"/>
            <a:r>
              <a:rPr lang="ru-RU" dirty="0" smtClean="0"/>
              <a:t>Пункт 9 Метод. Рекомендаций :</a:t>
            </a:r>
          </a:p>
          <a:p>
            <a:pPr lvl="2"/>
            <a:r>
              <a:rPr lang="ru-RU" dirty="0" smtClean="0"/>
              <a:t>Информацию о расходах бюджета рекомендуется структурировать с учетом интересов целевых групп пользователей информации, содержащейся в бюджете для граждан. Целевая группа и ее состав могут определяться критериями отнесения граждан и/или организаций, получающих поддержку (или другие формы выплат) из бюджета, к той или иной целевой группе. К таким критериям могут быть отнесены качественные характеристики представителей целевых групп, численность представителей целевой группы и ее социальная значимость, объем бюджетных ассигнований, направляемых на поддержку целевой группы. В качестве целевой группы может выступать группа граждан и/или организаций, на которую направлены мероприятия государственной программы субъекта Российской Федерации (муниципальной программы).</a:t>
            </a:r>
          </a:p>
          <a:p>
            <a:pPr lvl="3"/>
            <a:r>
              <a:rPr lang="ru-RU" dirty="0" smtClean="0"/>
              <a:t>В описание целевой группы рекомендуется включать характеризующую данную группу краткую информацию и определения, основанные на нормативных правовых актах с указанием их реквизитов и/или ссылок на них, а также комментарии к ним в доступной и понятной для граждан (заинтересованных пользователей) форме. Информация о целевой группе может быть представлена в виде справки, таблицы или с применением </a:t>
            </a:r>
            <a:r>
              <a:rPr lang="ru-RU" dirty="0" err="1" smtClean="0"/>
              <a:t>инфографики</a:t>
            </a:r>
            <a:r>
              <a:rPr lang="ru-RU" dirty="0" smtClean="0"/>
              <a:t>.</a:t>
            </a:r>
          </a:p>
          <a:p>
            <a:pPr lvl="3"/>
            <a:r>
              <a:rPr lang="ru-RU" dirty="0" smtClean="0"/>
              <a:t>К целевым группам могут быть отнесены крупные социальные группы граждан, получающие поддержку из бюджета в зависимости </a:t>
            </a:r>
            <a:r>
              <a:rPr lang="ru-RU" dirty="0" err="1" smtClean="0"/>
              <a:t>оТ</a:t>
            </a:r>
            <a:r>
              <a:rPr lang="ru-RU" dirty="0" smtClean="0"/>
              <a:t> их социального статуса (например, семьи с детьми, учащиеся, дети-сироты, инвалиды, лица, пострадавшие в результате чрезвычайных ситуаций, малообеспеченные граждане, граждане, нуждающиеся в социальной поддержке и другие); работники </a:t>
            </a:r>
            <a:r>
              <a:rPr lang="ru-RU" dirty="0" err="1" smtClean="0"/>
              <a:t>госу</a:t>
            </a:r>
            <a:r>
              <a:rPr lang="ru-RU" dirty="0" smtClean="0"/>
              <a:t> </a:t>
            </a:r>
            <a:r>
              <a:rPr lang="ru-RU" dirty="0" err="1" smtClean="0"/>
              <a:t>дарстве</a:t>
            </a:r>
            <a:r>
              <a:rPr lang="ru-RU" dirty="0" smtClean="0"/>
              <a:t> </a:t>
            </a:r>
            <a:r>
              <a:rPr lang="ru-RU" dirty="0" err="1" smtClean="0"/>
              <a:t>нн</a:t>
            </a:r>
            <a:r>
              <a:rPr lang="ru-RU" dirty="0" smtClean="0"/>
              <a:t> </a:t>
            </a:r>
            <a:r>
              <a:rPr lang="ru-RU" dirty="0" err="1" smtClean="0"/>
              <a:t>ых</a:t>
            </a:r>
            <a:r>
              <a:rPr lang="ru-RU" dirty="0" smtClean="0"/>
              <a:t> и муниципальных учреждений (например, учителя, врачи, социальные работники); организации и предприятия, получающие поддержку или оплату государственных (муниципальных) заказов из бюджета (например, предприятия малого и среднего бизнеса, индивидуальные предприниматели, некоммерческие организации, организации с государственным или муниципальным участием и другие).</a:t>
            </a:r>
          </a:p>
          <a:p>
            <a:pPr lvl="3"/>
            <a:r>
              <a:rPr lang="ru-RU" dirty="0" smtClean="0"/>
              <a:t>Информация для целевой группы может быть представлена по следующим направлениям: количественные характеристики (численность целевой группы, доля в общей численности населения публично-правового образования, меры поддержки за счет средств бюджета публично-правового образования (льготы, денежные выплаты, компенсации, меры социальной поддержки); государственные и муниципальные услуги, оказываемые представителям целевой группы за счет средств бюджета публично-правового образования;</a:t>
            </a:r>
          </a:p>
          <a:p>
            <a:r>
              <a:rPr lang="ru-RU" dirty="0" smtClean="0"/>
              <a:t>мероприятия государственных программ субъектов Российской Федерации (муниципальных программ), непосредственно направленные на целевую группу.</a:t>
            </a:r>
          </a:p>
          <a:p>
            <a:r>
              <a:rPr lang="ru-RU" dirty="0" smtClean="0"/>
              <a:t>Информацию о расходной части бюджета публично-правового </a:t>
            </a:r>
          </a:p>
          <a:p>
            <a:pPr marL="0" lvl="2" defTabSz="929558">
              <a:defRPr/>
            </a:pPr>
            <a:endParaRPr lang="ru-RU" dirty="0" smtClean="0"/>
          </a:p>
          <a:p>
            <a:pPr marL="0" lvl="2" defTabSz="929558">
              <a:defRPr/>
            </a:pPr>
            <a:r>
              <a:rPr lang="ru-RU" dirty="0" smtClean="0"/>
              <a:t>П. 14.6 приложения (НИФИ) </a:t>
            </a:r>
          </a:p>
          <a:p>
            <a:endParaRPr lang="ru-RU" dirty="0"/>
          </a:p>
        </p:txBody>
      </p:sp>
      <p:sp>
        <p:nvSpPr>
          <p:cNvPr id="6" name="Верхний колонтитул 5"/>
          <p:cNvSpPr>
            <a:spLocks noGrp="1"/>
          </p:cNvSpPr>
          <p:nvPr>
            <p:ph type="hdr" sz="quarter" idx="10"/>
          </p:nvPr>
        </p:nvSpPr>
        <p:spPr/>
        <p:txBody>
          <a:bodyPr/>
          <a:lstStyle/>
          <a:p>
            <a:pPr>
              <a:defRPr/>
            </a:pPr>
            <a:endParaRPr lang="ru-RU"/>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40000" lnSpcReduction="20000"/>
          </a:bodyPr>
          <a:lstStyle/>
          <a:p>
            <a:pPr marL="0" lvl="2" defTabSz="929558">
              <a:defRPr/>
            </a:pPr>
            <a:r>
              <a:rPr lang="ru-RU" dirty="0" smtClean="0"/>
              <a:t>145Н:</a:t>
            </a:r>
            <a:endParaRPr lang="ru-RU" i="1" dirty="0" smtClean="0"/>
          </a:p>
          <a:p>
            <a:r>
              <a:rPr lang="ru-RU" i="1" dirty="0" smtClean="0"/>
              <a:t>10. Информацию о расходной части бюджета публично-правового образования рекомендуется представлять в разрезе государственных программ субъектов Российской Федерации (муниципальных программ) с указанием </a:t>
            </a:r>
            <a:r>
              <a:rPr lang="ru-RU" i="1" dirty="0" err="1" smtClean="0"/>
              <a:t>непрограммных</a:t>
            </a:r>
            <a:r>
              <a:rPr lang="ru-RU" i="1" dirty="0" smtClean="0"/>
              <a:t> расходов &lt;1&gt;, выделяя общественно значимые проекты, реализуемые на территории публично-правового образования, в том числе с использованием механизмов государственно-частного партнерства, а также проектов в рамках инициативного </a:t>
            </a:r>
            <a:r>
              <a:rPr lang="ru-RU" i="1" dirty="0" err="1" smtClean="0"/>
              <a:t>бюджетирования</a:t>
            </a:r>
            <a:r>
              <a:rPr lang="ru-RU" i="1" dirty="0" smtClean="0"/>
              <a:t>.</a:t>
            </a:r>
          </a:p>
          <a:p>
            <a:r>
              <a:rPr lang="ru-RU" i="1" dirty="0" smtClean="0"/>
              <a:t>11. Информацию о расходах бюджета в разрезе государственных программ субъектов Российской Федерации (муниципальных программ &lt;*&gt;) рекомендуется дополнять данными о достигнутых и планируемых целевых показателях программ (в сопоставлении с объемами бюджетных расходов, направляемых на достижение целевых показателей соответствующих программ). Данные о расходах и целевых показателях рекомендуется приводить в динамике (фактические значения в отчетном году, плановые значения в текущем году, прогноз на очередной год и плановый период).</a:t>
            </a:r>
          </a:p>
          <a:p>
            <a:pPr marL="0" lvl="2" defTabSz="929558">
              <a:defRPr/>
            </a:pPr>
            <a:r>
              <a:rPr lang="ru-RU" i="1" dirty="0" smtClean="0"/>
              <a:t>23. При формировании бюджетов для граждан рекомендуется использовать нормативные правовые акты (решения), утверждающие государственные программы субъектов Российской Федерации (муниципальные программы), а также иные нормативные правовые акты по решению финансового органа публично-правового образования.</a:t>
            </a:r>
            <a:endParaRPr lang="ru-RU" dirty="0" smtClean="0"/>
          </a:p>
          <a:p>
            <a:pPr marL="0" lvl="2" defTabSz="929558">
              <a:defRPr/>
            </a:pPr>
            <a:r>
              <a:rPr lang="ru-RU" dirty="0" smtClean="0"/>
              <a:t>Информацию о расходах бюджета в разрезе государственных программ субъектов Российской Федерации (муниципальных программ*) рекомендуется дополнять данными о достигнутых и планируемых целевых показателях программ (в сопоставлении с объемами бюджетных расходов, направляемых на достижение целевых показателей соответствующих программ). Данные о расходах и целевых показателях рекомендуется приводить в динамике (фактические значения в отчетном году, плановые значения в текущем году, прогноз на очередной год и плановый период).-п. 11;</a:t>
            </a:r>
          </a:p>
          <a:p>
            <a:pPr marL="0" lvl="2" defTabSz="929558">
              <a:defRPr/>
            </a:pPr>
            <a:endParaRPr lang="ru-RU" i="1" dirty="0" smtClean="0"/>
          </a:p>
          <a:p>
            <a:pPr marL="0" lvl="2" defTabSz="929558">
              <a:defRPr/>
            </a:pPr>
            <a:r>
              <a:rPr lang="ru-RU" i="1" dirty="0" smtClean="0"/>
              <a:t>9. Информацию о расходах бюджета рекомендуется структурировать с учетом интересов целевых групп пользователей информации, содержащейся в бюджете для граждан. Целевая группа и ее состав могут определяться критериями отнесения граждан и/или организаций, получающих поддержку (или другие формы выплат) из бюджета, к той или иной целевой группе. К таким критериям могут быть отнесены качественные характеристики представителей целевых групп, численность представителей целевой группы и ее социальная значимость, объем бюджетных ассигнований, направляемых на поддержку целевой группы. В качестве целевой группы может выступать группа граждан и/или организаций, на которую направлены мероприятия государственной программы субъекта Российской Федерации (муниципальной программы).</a:t>
            </a:r>
          </a:p>
          <a:p>
            <a:pPr marL="0" lvl="2" defTabSz="929558">
              <a:defRPr/>
            </a:pPr>
            <a:r>
              <a:rPr lang="ru-RU" i="1" dirty="0" smtClean="0"/>
              <a:t>9.3. Информация для целевой группы может быть представлена по следующим направлениям: количественные характеристики (численность целевой группы, доля в общей численности населения публично-правового образования, меры поддержки за счет средств бюджета публично-правового образования (льготы, денежные выплаты, компенсации, меры социальной поддержки); государственные и муниципальные услуги, оказываемые представителям целевой группы за счет средств бюджета публично-правового образования; мероприятия государственных программ субъектов Российской Федерации (муниципальных программ), непосредственно направленные на целевую группу.</a:t>
            </a:r>
          </a:p>
          <a:p>
            <a:pPr marL="0" lvl="2" defTabSz="929558">
              <a:defRPr/>
            </a:pPr>
            <a:endParaRPr lang="ru-RU" i="1" dirty="0" smtClean="0"/>
          </a:p>
          <a:p>
            <a:pPr marL="0" lvl="2" defTabSz="929558">
              <a:defRPr/>
            </a:pPr>
            <a:endParaRPr lang="ru-RU" dirty="0" smtClean="0"/>
          </a:p>
          <a:p>
            <a:pPr lvl="2"/>
            <a:r>
              <a:rPr lang="ru-RU" dirty="0" smtClean="0"/>
              <a:t>Пункт 9 Метод. Рекомендаций :</a:t>
            </a:r>
          </a:p>
          <a:p>
            <a:pPr lvl="2"/>
            <a:r>
              <a:rPr lang="ru-RU" dirty="0" smtClean="0"/>
              <a:t>Информацию о расходах бюджета рекомендуется структурировать с учетом интересов целевых групп пользователей информации, содержащейся в бюджете для граждан. Целевая группа и ее состав могут определяться критериями отнесения граждан и/или организаций, получающих поддержку (или другие формы выплат) из бюджета, к той или иной целевой группе. К таким критериям могут быть отнесены качественные характеристики представителей целевых групп, численность представителей целевой группы и ее социальная значимость, объем бюджетных ассигнований, направляемых на поддержку целевой группы. В качестве целевой группы может выступать группа граждан и/или организаций, на которую направлены мероприятия государственной программы субъекта Российской Федерации (муниципальной программы).</a:t>
            </a:r>
          </a:p>
          <a:p>
            <a:pPr lvl="3"/>
            <a:r>
              <a:rPr lang="ru-RU" dirty="0" smtClean="0"/>
              <a:t>В описание целевой группы рекомендуется включать характеризующую данную группу краткую информацию и определения, основанные на нормативных правовых актах с указанием их реквизитов и/или ссылок на них, а также комментарии к ним в доступной и понятной для граждан (заинтересованных пользователей) форме. Информация о целевой группе может быть представлена в виде справки, таблицы или с применением </a:t>
            </a:r>
            <a:r>
              <a:rPr lang="ru-RU" dirty="0" err="1" smtClean="0"/>
              <a:t>инфографики</a:t>
            </a:r>
            <a:r>
              <a:rPr lang="ru-RU" dirty="0" smtClean="0"/>
              <a:t>.</a:t>
            </a:r>
          </a:p>
          <a:p>
            <a:pPr lvl="3"/>
            <a:r>
              <a:rPr lang="ru-RU" dirty="0" smtClean="0"/>
              <a:t>К целевым группам могут быть отнесены крупные социальные группы граждан, получающие поддержку из бюджета в зависимости </a:t>
            </a:r>
            <a:r>
              <a:rPr lang="ru-RU" dirty="0" err="1" smtClean="0"/>
              <a:t>оТ</a:t>
            </a:r>
            <a:r>
              <a:rPr lang="ru-RU" dirty="0" smtClean="0"/>
              <a:t> их социального статуса (например, семьи с детьми, учащиеся, дети-сироты, инвалиды, лица, пострадавшие в результате чрезвычайных ситуаций, малообеспеченные граждане, граждане, нуждающиеся в социальной поддержке и другие); работники </a:t>
            </a:r>
            <a:r>
              <a:rPr lang="ru-RU" dirty="0" err="1" smtClean="0"/>
              <a:t>госу</a:t>
            </a:r>
            <a:r>
              <a:rPr lang="ru-RU" dirty="0" smtClean="0"/>
              <a:t> </a:t>
            </a:r>
            <a:r>
              <a:rPr lang="ru-RU" dirty="0" err="1" smtClean="0"/>
              <a:t>дарстве</a:t>
            </a:r>
            <a:r>
              <a:rPr lang="ru-RU" dirty="0" smtClean="0"/>
              <a:t> </a:t>
            </a:r>
            <a:r>
              <a:rPr lang="ru-RU" dirty="0" err="1" smtClean="0"/>
              <a:t>нн</a:t>
            </a:r>
            <a:r>
              <a:rPr lang="ru-RU" dirty="0" smtClean="0"/>
              <a:t> </a:t>
            </a:r>
            <a:r>
              <a:rPr lang="ru-RU" dirty="0" err="1" smtClean="0"/>
              <a:t>ых</a:t>
            </a:r>
            <a:r>
              <a:rPr lang="ru-RU" dirty="0" smtClean="0"/>
              <a:t> и муниципальных учреждений (например, учителя, врачи, социальные работники); организации и предприятия, получающие поддержку или оплату государственных (муниципальных) заказов из бюджета (например, предприятия малого и среднего бизнеса, индивидуальные предприниматели, некоммерческие организации, организации с государственным или муниципальным участием и другие).</a:t>
            </a:r>
          </a:p>
          <a:p>
            <a:pPr lvl="3"/>
            <a:r>
              <a:rPr lang="ru-RU" dirty="0" smtClean="0"/>
              <a:t>Информация для целевой группы может быть представлена по следующим направлениям: количественные характеристики (численность целевой группы, доля в общей численности населения публично-правового образования, меры поддержки за счет средств бюджета публично-правового образования (льготы, денежные выплаты, компенсации, меры социальной поддержки); государственные и муниципальные услуги, оказываемые представителям целевой группы за счет средств бюджета публично-правового образования;</a:t>
            </a:r>
          </a:p>
          <a:p>
            <a:r>
              <a:rPr lang="ru-RU" dirty="0" smtClean="0"/>
              <a:t>мероприятия государственных программ субъектов Российской Федерации (муниципальных программ), непосредственно направленные на целевую группу.</a:t>
            </a:r>
          </a:p>
          <a:p>
            <a:r>
              <a:rPr lang="ru-RU" dirty="0" smtClean="0"/>
              <a:t>Информацию о расходной части бюджета публично-правового </a:t>
            </a:r>
          </a:p>
          <a:p>
            <a:pPr marL="0" lvl="2" defTabSz="929558">
              <a:defRPr/>
            </a:pPr>
            <a:endParaRPr lang="ru-RU" dirty="0" smtClean="0"/>
          </a:p>
          <a:p>
            <a:pPr marL="0" lvl="2" defTabSz="929558">
              <a:defRPr/>
            </a:pPr>
            <a:r>
              <a:rPr lang="ru-RU" dirty="0" err="1" smtClean="0"/>
              <a:t>П.п</a:t>
            </a:r>
            <a:r>
              <a:rPr lang="ru-RU" dirty="0" smtClean="0"/>
              <a:t> 5 П. 14.1   (НИФИ) </a:t>
            </a:r>
          </a:p>
          <a:p>
            <a:pPr marL="0" lvl="2" defTabSz="929558">
              <a:defRPr/>
            </a:pPr>
            <a:endParaRPr lang="ru-RU" dirty="0" smtClean="0"/>
          </a:p>
        </p:txBody>
      </p:sp>
      <p:sp>
        <p:nvSpPr>
          <p:cNvPr id="6" name="Верхний колонтитул 5"/>
          <p:cNvSpPr>
            <a:spLocks noGrp="1"/>
          </p:cNvSpPr>
          <p:nvPr>
            <p:ph type="hdr" sz="quarter" idx="10"/>
          </p:nvPr>
        </p:nvSpPr>
        <p:spPr/>
        <p:txBody>
          <a:bodyPr/>
          <a:lstStyle/>
          <a:p>
            <a:pPr>
              <a:defRPr/>
            </a:pPr>
            <a:endParaRPr lang="ru-RU"/>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p:txBody>
          <a:bodyPr>
            <a:normAutofit fontScale="70000" lnSpcReduction="20000"/>
          </a:bodyPr>
          <a:lstStyle/>
          <a:p>
            <a:pPr lvl="2"/>
            <a:r>
              <a:rPr lang="ru-RU" dirty="0" smtClean="0"/>
              <a:t>Пункт 9 Метод. Рекомендаций :</a:t>
            </a:r>
          </a:p>
          <a:p>
            <a:pPr lvl="2"/>
            <a:r>
              <a:rPr lang="ru-RU" dirty="0" smtClean="0"/>
              <a:t>Информацию о расходах бюджета рекомендуется структурировать с учетом интересов целевых групп пользователей информации, содержащейся в бюджете для граждан. Целевая группа и ее состав могут определяться критериями отнесения граждан и/или организаций, получающих поддержку (или другие формы выплат) из бюджета, к той или иной целевой группе. К таким критериям могут быть отнесены качественные характеристики представителей целевых групп, численность представителей целевой группы и ее социальная значимость, объем бюджетных ассигнований, направляемых на поддержку целевой группы. В качестве целевой группы может выступать группа граждан и/или организаций, на которую направлены мероприятия государственной программы субъекта Российской Федерации (муниципальной программы).</a:t>
            </a:r>
          </a:p>
          <a:p>
            <a:pPr lvl="3"/>
            <a:r>
              <a:rPr lang="ru-RU" dirty="0" smtClean="0"/>
              <a:t>В описание целевой группы рекомендуется включать характеризующую данную группу краткую информацию и определения, основанные на нормативных правовых актах с указанием их реквизитов и/или ссылок на них, а также комментарии к ним в доступной и понятной для граждан (заинтересованных пользователей) форме. Информация о целевой группе может быть представлена в виде справки, таблицы или с применением </a:t>
            </a:r>
            <a:r>
              <a:rPr lang="ru-RU" dirty="0" err="1" smtClean="0"/>
              <a:t>инфографики</a:t>
            </a:r>
            <a:r>
              <a:rPr lang="ru-RU" dirty="0" smtClean="0"/>
              <a:t>.</a:t>
            </a:r>
          </a:p>
          <a:p>
            <a:pPr lvl="3"/>
            <a:r>
              <a:rPr lang="ru-RU" dirty="0" smtClean="0"/>
              <a:t>К целевым группам могут быть отнесены крупные социальные группы граждан, получающие поддержку из бюджета в зависимости </a:t>
            </a:r>
            <a:r>
              <a:rPr lang="ru-RU" dirty="0" err="1" smtClean="0"/>
              <a:t>ог</a:t>
            </a:r>
            <a:r>
              <a:rPr lang="ru-RU" dirty="0" smtClean="0"/>
              <a:t> их социального статуса (например, семьи с детьми, учащиеся, дети-сироты, инвалиды, лица, пострадавшие в результате чрезвычайных ситуаций, малообеспеченные граждане, граждане, нуждающиеся в социальной поддержке и другие); работники </a:t>
            </a:r>
            <a:r>
              <a:rPr lang="ru-RU" dirty="0" err="1" smtClean="0"/>
              <a:t>госу</a:t>
            </a:r>
            <a:r>
              <a:rPr lang="ru-RU" dirty="0" smtClean="0"/>
              <a:t> </a:t>
            </a:r>
            <a:r>
              <a:rPr lang="ru-RU" dirty="0" err="1" smtClean="0"/>
              <a:t>дарстве</a:t>
            </a:r>
            <a:r>
              <a:rPr lang="ru-RU" dirty="0" smtClean="0"/>
              <a:t> </a:t>
            </a:r>
            <a:r>
              <a:rPr lang="ru-RU" dirty="0" err="1" smtClean="0"/>
              <a:t>нн</a:t>
            </a:r>
            <a:r>
              <a:rPr lang="ru-RU" dirty="0" smtClean="0"/>
              <a:t> </a:t>
            </a:r>
            <a:r>
              <a:rPr lang="ru-RU" dirty="0" err="1" smtClean="0"/>
              <a:t>ых</a:t>
            </a:r>
            <a:r>
              <a:rPr lang="ru-RU" dirty="0" smtClean="0"/>
              <a:t> и муниципальных учреждений (например, учителя, врачи, социальные работники); организации и предприятия, получающие поддержку или оплату государственных (муниципальных) заказов из бюджета (например, предприятия малого и среднего бизнеса, индивидуальные предприниматели, некоммерческие организации, организации с государственным или муниципальным участием и другие).</a:t>
            </a:r>
          </a:p>
          <a:p>
            <a:pPr lvl="3"/>
            <a:r>
              <a:rPr lang="ru-RU" dirty="0" smtClean="0"/>
              <a:t>Информация для целевой группы может быть представлена по следующим направлениям: количественные характеристики (численность целевой группы, доля в общей численности населения публично-правового образования, меры поддержки за счет средств бюджета публично-правового образования (льготы, денежные выплаты, компенсации, меры социальной поддержки); государственные и муниципальные услуги, оказываемые представителям целевой группы за счет средств бюджета публично-правового образования;</a:t>
            </a:r>
          </a:p>
          <a:p>
            <a:r>
              <a:rPr lang="ru-RU" dirty="0" smtClean="0"/>
              <a:t>мероприятия государственных программ субъектов Российской Федерации (муниципальных программ), непосредственно направленные на целевую группу.</a:t>
            </a:r>
          </a:p>
          <a:p>
            <a:r>
              <a:rPr lang="ru-RU" dirty="0" smtClean="0"/>
              <a:t>Информацию о расходной части бюджета публично-правового </a:t>
            </a:r>
            <a:endParaRPr lang="ru-RU" dirty="0"/>
          </a:p>
        </p:txBody>
      </p:sp>
      <p:sp>
        <p:nvSpPr>
          <p:cNvPr id="5" name="Верхний колонтитул 4"/>
          <p:cNvSpPr>
            <a:spLocks noGrp="1"/>
          </p:cNvSpPr>
          <p:nvPr>
            <p:ph type="hdr" sz="quarter" idx="10"/>
          </p:nvPr>
        </p:nvSpPr>
        <p:spPr/>
        <p:txBody>
          <a:bodyPr/>
          <a:lstStyle/>
          <a:p>
            <a:pPr>
              <a:defRPr/>
            </a:pPr>
            <a:endParaRPr lang="ru-RU"/>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40000" lnSpcReduction="20000"/>
          </a:bodyPr>
          <a:lstStyle/>
          <a:p>
            <a:pPr marL="0" lvl="2" defTabSz="929558">
              <a:defRPr/>
            </a:pPr>
            <a:r>
              <a:rPr lang="ru-RU" dirty="0" smtClean="0"/>
              <a:t>145Н:</a:t>
            </a:r>
            <a:endParaRPr lang="ru-RU" i="1" dirty="0" smtClean="0"/>
          </a:p>
          <a:p>
            <a:r>
              <a:rPr lang="ru-RU" i="1" dirty="0" smtClean="0"/>
              <a:t>10. Информацию о расходной части бюджета публично-правового образования рекомендуется представлять в разрезе государственных программ субъектов Российской Федерации (муниципальных программ) с указанием </a:t>
            </a:r>
            <a:r>
              <a:rPr lang="ru-RU" i="1" dirty="0" err="1" smtClean="0"/>
              <a:t>непрограммных</a:t>
            </a:r>
            <a:r>
              <a:rPr lang="ru-RU" i="1" dirty="0" smtClean="0"/>
              <a:t> расходов &lt;1&gt;, выделяя общественно значимые проекты, реализуемые на территории публично-правового образования, в том числе с использованием механизмов государственно-частного партнерства, а также проектов в рамках инициативного </a:t>
            </a:r>
            <a:r>
              <a:rPr lang="ru-RU" i="1" dirty="0" err="1" smtClean="0"/>
              <a:t>бюджетирования</a:t>
            </a:r>
            <a:r>
              <a:rPr lang="ru-RU" i="1" dirty="0" smtClean="0"/>
              <a:t>.</a:t>
            </a:r>
          </a:p>
          <a:p>
            <a:r>
              <a:rPr lang="ru-RU" i="1" dirty="0" smtClean="0"/>
              <a:t>11. Информацию о расходах бюджета в разрезе государственных программ субъектов Российской Федерации (муниципальных программ &lt;*&gt;) рекомендуется дополнять данными о достигнутых и планируемых целевых показателях программ (в сопоставлении с объемами бюджетных расходов, направляемых на достижение целевых показателей соответствующих программ). Данные о расходах и целевых показателях рекомендуется приводить в динамике (фактические значения в отчетном году, плановые значения в текущем году, прогноз на очередной год и плановый период).</a:t>
            </a:r>
          </a:p>
          <a:p>
            <a:pPr marL="0" lvl="2" defTabSz="929558">
              <a:defRPr/>
            </a:pPr>
            <a:r>
              <a:rPr lang="ru-RU" i="1" dirty="0" smtClean="0"/>
              <a:t>23. При формировании бюджетов для граждан рекомендуется использовать нормативные правовые акты (решения), утверждающие государственные программы субъектов Российской Федерации (муниципальные программы), а также иные нормативные правовые акты по решению финансового органа публично-правового образования.</a:t>
            </a:r>
            <a:endParaRPr lang="ru-RU" dirty="0" smtClean="0"/>
          </a:p>
          <a:p>
            <a:pPr marL="0" lvl="2" defTabSz="929558">
              <a:defRPr/>
            </a:pPr>
            <a:r>
              <a:rPr lang="ru-RU" dirty="0" smtClean="0"/>
              <a:t>Информацию о расходах бюджета в разрезе государственных программ субъектов Российской Федерации (муниципальных программ*) рекомендуется дополнять данными о достигнутых и планируемых целевых показателях программ (в сопоставлении с объемами бюджетных расходов, направляемых на достижение целевых показателей соответствующих программ). Данные о расходах и целевых показателях рекомендуется приводить в динамике (фактические значения в отчетном году, плановые значения в текущем году, прогноз на очередной год и плановый период).-п. 11;</a:t>
            </a:r>
          </a:p>
          <a:p>
            <a:pPr marL="0" lvl="2" defTabSz="929558">
              <a:defRPr/>
            </a:pPr>
            <a:endParaRPr lang="ru-RU" i="1" dirty="0" smtClean="0"/>
          </a:p>
          <a:p>
            <a:pPr marL="0" lvl="2" defTabSz="929558">
              <a:defRPr/>
            </a:pPr>
            <a:r>
              <a:rPr lang="ru-RU" i="1" dirty="0" smtClean="0"/>
              <a:t>9. Информацию о расходах бюджета рекомендуется структурировать с учетом интересов целевых групп пользователей информации, содержащейся в бюджете для граждан. Целевая группа и ее состав могут определяться критериями отнесения граждан и/или организаций, получающих поддержку (или другие формы выплат) из бюджета, к той или иной целевой группе. К таким критериям могут быть отнесены качественные характеристики представителей целевых групп, численность представителей целевой группы и ее социальная значимость, объем бюджетных ассигнований, направляемых на поддержку целевой группы. В качестве целевой группы может выступать группа граждан и/или организаций, на которую направлены мероприятия государственной программы субъекта Российской Федерации (муниципальной программы).</a:t>
            </a:r>
          </a:p>
          <a:p>
            <a:pPr marL="0" lvl="2" defTabSz="929558">
              <a:defRPr/>
            </a:pPr>
            <a:r>
              <a:rPr lang="ru-RU" i="1" dirty="0" smtClean="0"/>
              <a:t>9.3. Информация для целевой группы может быть представлена по следующим направлениям: количественные характеристики (численность целевой группы, доля в общей численности населения публично-правового образования, меры поддержки за счет средств бюджета публично-правового образования (льготы, денежные выплаты, компенсации, меры социальной поддержки); государственные и муниципальные услуги, оказываемые представителям целевой группы за счет средств бюджета публично-правового образования; мероприятия государственных программ субъектов Российской Федерации (муниципальных программ), непосредственно направленные на целевую группу.</a:t>
            </a:r>
          </a:p>
          <a:p>
            <a:pPr marL="0" lvl="2" defTabSz="929558">
              <a:defRPr/>
            </a:pPr>
            <a:endParaRPr lang="ru-RU" i="1" dirty="0" smtClean="0"/>
          </a:p>
          <a:p>
            <a:pPr marL="0" lvl="2" defTabSz="929558">
              <a:defRPr/>
            </a:pPr>
            <a:endParaRPr lang="ru-RU" dirty="0" smtClean="0"/>
          </a:p>
          <a:p>
            <a:pPr lvl="2"/>
            <a:r>
              <a:rPr lang="ru-RU" dirty="0" smtClean="0"/>
              <a:t>Пункт 9 Метод. Рекомендаций :</a:t>
            </a:r>
          </a:p>
          <a:p>
            <a:pPr lvl="2"/>
            <a:r>
              <a:rPr lang="ru-RU" dirty="0" smtClean="0"/>
              <a:t>Информацию о расходах бюджета рекомендуется структурировать с учетом интересов целевых групп пользователей информации, содержащейся в бюджете для граждан. Целевая группа и ее состав могут определяться критериями отнесения граждан и/или организаций, получающих поддержку (или другие формы выплат) из бюджета, к той или иной целевой группе. К таким критериям могут быть отнесены качественные характеристики представителей целевых групп, численность представителей целевой группы и ее социальная значимость, объем бюджетных ассигнований, направляемых на поддержку целевой группы. В качестве целевой группы может выступать группа граждан и/или организаций, на которую направлены мероприятия государственной программы субъекта Российской Федерации (муниципальной программы).</a:t>
            </a:r>
          </a:p>
          <a:p>
            <a:pPr lvl="3"/>
            <a:r>
              <a:rPr lang="ru-RU" dirty="0" smtClean="0"/>
              <a:t>В описание целевой группы рекомендуется включать характеризующую данную группу краткую информацию и определения, основанные на нормативных правовых актах с указанием их реквизитов и/или ссылок на них, а также комментарии к ним в доступной и понятной для граждан (заинтересованных пользователей) форме. Информация о целевой группе может быть представлена в виде справки, таблицы или с применением </a:t>
            </a:r>
            <a:r>
              <a:rPr lang="ru-RU" dirty="0" err="1" smtClean="0"/>
              <a:t>инфографики</a:t>
            </a:r>
            <a:r>
              <a:rPr lang="ru-RU" dirty="0" smtClean="0"/>
              <a:t>.</a:t>
            </a:r>
          </a:p>
          <a:p>
            <a:pPr lvl="3"/>
            <a:r>
              <a:rPr lang="ru-RU" dirty="0" smtClean="0"/>
              <a:t>К целевым группам могут быть отнесены крупные социальные группы граждан, получающие поддержку из бюджета в зависимости </a:t>
            </a:r>
            <a:r>
              <a:rPr lang="ru-RU" dirty="0" err="1" smtClean="0"/>
              <a:t>оТ</a:t>
            </a:r>
            <a:r>
              <a:rPr lang="ru-RU" dirty="0" smtClean="0"/>
              <a:t> их социального статуса (например, семьи с детьми, учащиеся, дети-сироты, инвалиды, лица, пострадавшие в результате чрезвычайных ситуаций, малообеспеченные граждане, граждане, нуждающиеся в социальной поддержке и другие); работники </a:t>
            </a:r>
            <a:r>
              <a:rPr lang="ru-RU" dirty="0" err="1" smtClean="0"/>
              <a:t>госу</a:t>
            </a:r>
            <a:r>
              <a:rPr lang="ru-RU" dirty="0" smtClean="0"/>
              <a:t> </a:t>
            </a:r>
            <a:r>
              <a:rPr lang="ru-RU" dirty="0" err="1" smtClean="0"/>
              <a:t>дарстве</a:t>
            </a:r>
            <a:r>
              <a:rPr lang="ru-RU" dirty="0" smtClean="0"/>
              <a:t> </a:t>
            </a:r>
            <a:r>
              <a:rPr lang="ru-RU" dirty="0" err="1" smtClean="0"/>
              <a:t>нн</a:t>
            </a:r>
            <a:r>
              <a:rPr lang="ru-RU" dirty="0" smtClean="0"/>
              <a:t> </a:t>
            </a:r>
            <a:r>
              <a:rPr lang="ru-RU" dirty="0" err="1" smtClean="0"/>
              <a:t>ых</a:t>
            </a:r>
            <a:r>
              <a:rPr lang="ru-RU" dirty="0" smtClean="0"/>
              <a:t> и муниципальных учреждений (например, учителя, врачи, социальные работники); организации и предприятия, получающие поддержку или оплату государственных (муниципальных) заказов из бюджета (например, предприятия малого и среднего бизнеса, индивидуальные предприниматели, некоммерческие организации, организации с государственным или муниципальным участием и другие).</a:t>
            </a:r>
          </a:p>
          <a:p>
            <a:pPr lvl="3"/>
            <a:r>
              <a:rPr lang="ru-RU" dirty="0" smtClean="0"/>
              <a:t>Информация для целевой группы может быть представлена по следующим направлениям: количественные характеристики (численность целевой группы, доля в общей численности населения публично-правового образования, меры поддержки за счет средств бюджета публично-правового образования (льготы, денежные выплаты, компенсации, меры социальной поддержки); государственные и муниципальные услуги, оказываемые представителям целевой группы за счет средств бюджета публично-правового образования;</a:t>
            </a:r>
          </a:p>
          <a:p>
            <a:r>
              <a:rPr lang="ru-RU" dirty="0" smtClean="0"/>
              <a:t>мероприятия государственных программ субъектов Российской Федерации (муниципальных программ), непосредственно направленные на целевую группу.</a:t>
            </a:r>
          </a:p>
          <a:p>
            <a:r>
              <a:rPr lang="ru-RU" dirty="0" smtClean="0"/>
              <a:t>Информацию о расходной части бюджета публично-правового </a:t>
            </a:r>
          </a:p>
          <a:p>
            <a:pPr marL="0" lvl="2" defTabSz="929558">
              <a:defRPr/>
            </a:pPr>
            <a:endParaRPr lang="ru-RU" dirty="0" smtClean="0"/>
          </a:p>
          <a:p>
            <a:pPr marL="0" lvl="2" defTabSz="929558">
              <a:defRPr/>
            </a:pPr>
            <a:r>
              <a:rPr lang="ru-RU" dirty="0" err="1" smtClean="0"/>
              <a:t>П.п</a:t>
            </a:r>
            <a:r>
              <a:rPr lang="ru-RU" dirty="0" smtClean="0"/>
              <a:t> 5 П. 14.1   (НИФИ) </a:t>
            </a:r>
          </a:p>
          <a:p>
            <a:pPr marL="0" lvl="2" defTabSz="929558">
              <a:defRPr/>
            </a:pPr>
            <a:endParaRPr lang="ru-RU" dirty="0" smtClean="0"/>
          </a:p>
        </p:txBody>
      </p:sp>
      <p:sp>
        <p:nvSpPr>
          <p:cNvPr id="6" name="Верхний колонтитул 5"/>
          <p:cNvSpPr>
            <a:spLocks noGrp="1"/>
          </p:cNvSpPr>
          <p:nvPr>
            <p:ph type="hdr" sz="quarter" idx="10"/>
          </p:nvPr>
        </p:nvSpPr>
        <p:spPr/>
        <p:txBody>
          <a:bodyPr/>
          <a:lstStyle/>
          <a:p>
            <a:pPr>
              <a:defRPr/>
            </a:pPr>
            <a:endParaRPr lang="ru-RU"/>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defTabSz="929903">
              <a:defRPr/>
            </a:pPr>
            <a:r>
              <a:rPr lang="ru-RU" dirty="0" err="1" smtClean="0"/>
              <a:t>пп</a:t>
            </a:r>
            <a:r>
              <a:rPr lang="ru-RU" dirty="0" smtClean="0"/>
              <a:t>.</a:t>
            </a:r>
            <a:r>
              <a:rPr lang="ru-RU" baseline="0" dirty="0" smtClean="0"/>
              <a:t> 3, п. Ж Требования НИФИ</a:t>
            </a:r>
            <a:endParaRPr lang="ru-RU" dirty="0"/>
          </a:p>
        </p:txBody>
      </p:sp>
      <p:sp>
        <p:nvSpPr>
          <p:cNvPr id="6" name="Верхний колонтитул 5"/>
          <p:cNvSpPr>
            <a:spLocks noGrp="1"/>
          </p:cNvSpPr>
          <p:nvPr>
            <p:ph type="hdr" sz="quarter" idx="10"/>
          </p:nvPr>
        </p:nvSpPr>
        <p:spPr/>
        <p:txBody>
          <a:bodyPr/>
          <a:lstStyle/>
          <a:p>
            <a:pPr>
              <a:defRPr/>
            </a:pPr>
            <a:endParaRPr lang="ru-RU"/>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МАРКИТАНОВА</a:t>
            </a:r>
          </a:p>
          <a:p>
            <a:r>
              <a:rPr lang="ru-RU" dirty="0" smtClean="0"/>
              <a:t> Абзац</a:t>
            </a:r>
            <a:r>
              <a:rPr lang="ru-RU" baseline="0" dirty="0" smtClean="0"/>
              <a:t> 9 пункта 5 приказа РФ 145н</a:t>
            </a:r>
          </a:p>
          <a:p>
            <a:pPr defTabSz="929903">
              <a:defRPr/>
            </a:pPr>
            <a:r>
              <a:rPr lang="ru-RU" dirty="0" smtClean="0"/>
              <a:t>информация о позиции публично-правового образования в рейтингах открытости бюджетных данных, качества управления региональными (муниципальными) финансами;</a:t>
            </a:r>
          </a:p>
          <a:p>
            <a:endParaRPr lang="ru-RU" dirty="0" smtClean="0"/>
          </a:p>
          <a:p>
            <a:endParaRPr lang="ru-RU" dirty="0"/>
          </a:p>
        </p:txBody>
      </p:sp>
      <p:sp>
        <p:nvSpPr>
          <p:cNvPr id="6" name="Верхний колонтитул 5"/>
          <p:cNvSpPr>
            <a:spLocks noGrp="1"/>
          </p:cNvSpPr>
          <p:nvPr>
            <p:ph type="hdr" sz="quarter" idx="10"/>
          </p:nvPr>
        </p:nvSpPr>
        <p:spPr/>
        <p:txBody>
          <a:bodyPr/>
          <a:lstStyle/>
          <a:p>
            <a:pPr>
              <a:defRPr/>
            </a:pPr>
            <a:endParaRPr lang="ru-RU"/>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85000" lnSpcReduction="20000"/>
          </a:bodyPr>
          <a:lstStyle/>
          <a:p>
            <a:pPr defTabSz="929903">
              <a:defRPr/>
            </a:pPr>
            <a:r>
              <a:rPr lang="ru-RU" i="1" dirty="0" smtClean="0"/>
              <a:t>СЕРЕБРЕННИКОВ</a:t>
            </a:r>
          </a:p>
          <a:p>
            <a:pPr defTabSz="929903">
              <a:defRPr/>
            </a:pPr>
            <a:r>
              <a:rPr lang="ru-RU" i="1" dirty="0" smtClean="0"/>
              <a:t>Критерий 10 "Взаимодействие с гражданами в ходе подготовки и исполнения бюджета"</a:t>
            </a:r>
          </a:p>
          <a:p>
            <a:r>
              <a:rPr lang="ru-RU" i="1" dirty="0" smtClean="0"/>
              <a:t>Наличие в бюджете для граждан контактной информации - Приведена подробная контактная информация: о местонахождении, контактных телефонах, адресах электронной почты и графике работы финансового органа публично-правового образования и графике личного приема граждан руководством финансового органа, а также о формах участия граждан в публичных слушаниях и механизмах взаимодействия с депутатами законодательного (представительного) органа публично-правового образования	</a:t>
            </a:r>
          </a:p>
          <a:p>
            <a:r>
              <a:rPr lang="ru-RU" i="1" dirty="0" smtClean="0"/>
              <a:t>	</a:t>
            </a:r>
          </a:p>
          <a:p>
            <a:pPr marL="0" lvl="2" defTabSz="929788">
              <a:defRPr/>
            </a:pPr>
            <a:r>
              <a:rPr lang="ru-RU" i="1" dirty="0" smtClean="0"/>
              <a:t>145-Н </a:t>
            </a:r>
          </a:p>
          <a:p>
            <a:pPr marL="0" lvl="2" defTabSz="929788">
              <a:defRPr/>
            </a:pPr>
            <a:r>
              <a:rPr lang="ru-RU" i="1" dirty="0" smtClean="0"/>
              <a:t>19. В бюджеты для граждан рекомендуется включать контактную информацию для граждан, в том числе сведения о местонахождении, контактных телефонах, адресах электронной почты, графике работы финансового органа публично-правового образования, графике личного приема граждан руководством финансового органа, а также описание дополнительных способов участия граждан в публичных слушаниях по проекту бюджета и отчету о его исполнении в данном публично-правовом образовании, в том числе описание механизмов взаимодействия с депутатами законодательного (представительного) органа публично-правового образования.</a:t>
            </a:r>
          </a:p>
          <a:p>
            <a:pPr marL="0" lvl="2" defTabSz="929788">
              <a:defRPr/>
            </a:pPr>
            <a:endParaRPr lang="ru-RU" dirty="0" smtClean="0"/>
          </a:p>
          <a:p>
            <a:pPr marL="0" lvl="2" defTabSz="929788">
              <a:defRPr/>
            </a:pPr>
            <a:r>
              <a:rPr lang="ru-RU" dirty="0" smtClean="0"/>
              <a:t>НИФИ </a:t>
            </a:r>
          </a:p>
          <a:p>
            <a:pPr marL="0" lvl="2" defTabSz="929788">
              <a:defRPr/>
            </a:pPr>
            <a:r>
              <a:rPr lang="ru-RU" dirty="0" smtClean="0"/>
              <a:t>14.1, В ТОМ ЧИСЛЕ В бюджеты для граждан рекомендуется включать контактную информацию для граждан, в том числе сведения о местонахождении, контактных телефонах, адресах электронной почты, графике работы финансового органа публично-правового образования, графике личного приема граждан руководством финансового органа, а также описание дополнительных способов участия граждан в публичных слушаниях по проекту бюджета и отчету о его исполнении в данном публично-правовом образовании, в том числе описание механизмов взаимодействия с депутатами законодательного (представительного) органа публично-правового образования.- п.19;</a:t>
            </a:r>
          </a:p>
          <a:p>
            <a:pPr marL="0" lvl="2" defTabSz="929788">
              <a:defRPr/>
            </a:pPr>
            <a:r>
              <a:rPr lang="ru-RU" dirty="0" smtClean="0"/>
              <a:t> </a:t>
            </a:r>
            <a:endParaRPr lang="ru-RU" dirty="0"/>
          </a:p>
        </p:txBody>
      </p:sp>
      <p:sp>
        <p:nvSpPr>
          <p:cNvPr id="6" name="Верхний колонтитул 5"/>
          <p:cNvSpPr>
            <a:spLocks noGrp="1"/>
          </p:cNvSpPr>
          <p:nvPr>
            <p:ph type="hdr" sz="quarter" idx="10"/>
          </p:nvPr>
        </p:nvSpPr>
        <p:spPr/>
        <p:txBody>
          <a:bodyPr/>
          <a:lstStyle/>
          <a:p>
            <a:pPr>
              <a:defRPr/>
            </a:pPr>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defTabSz="929903">
              <a:defRPr/>
            </a:pPr>
            <a:r>
              <a:rPr lang="ru-RU" dirty="0" smtClean="0"/>
              <a:t> СЕРЕБРЕННИКОВ </a:t>
            </a:r>
          </a:p>
          <a:p>
            <a:r>
              <a:rPr lang="ru-RU" i="1" dirty="0" smtClean="0"/>
              <a:t>145Н: 5. В бюджет для граждан рекомендуется включать:</a:t>
            </a:r>
          </a:p>
          <a:p>
            <a:r>
              <a:rPr lang="ru-RU" i="1" dirty="0" smtClean="0"/>
              <a:t>глоссарий, разъясняющий основные понятия, используемые в бюджетном процессе, такие как "бюджет", "доходы бюджета", "расходы бюджета", "межбюджетные трансферты" и иные необходимые термины;</a:t>
            </a:r>
          </a:p>
          <a:p>
            <a:pPr defTabSz="929903">
              <a:defRPr/>
            </a:pPr>
            <a:r>
              <a:rPr lang="ru-RU" i="1" dirty="0" smtClean="0"/>
              <a:t>Критерий 7 "Понятность информации о бюджете"</a:t>
            </a:r>
          </a:p>
          <a:p>
            <a:r>
              <a:rPr lang="ru-RU" i="1" dirty="0" smtClean="0"/>
              <a:t>Наличие глоссария в бюджете для граждан	Имеется глоссарий, разъясняющий основные бюджетные термины и понятия, изложенные в доступной для понимания широкого круга пользователей форме	</a:t>
            </a:r>
          </a:p>
          <a:p>
            <a:r>
              <a:rPr lang="ru-RU" i="1" dirty="0" smtClean="0"/>
              <a:t>	</a:t>
            </a:r>
          </a:p>
          <a:p>
            <a:endParaRPr lang="ru-RU" dirty="0"/>
          </a:p>
        </p:txBody>
      </p:sp>
      <p:sp>
        <p:nvSpPr>
          <p:cNvPr id="6" name="Верхний колонтитул 5"/>
          <p:cNvSpPr>
            <a:spLocks noGrp="1"/>
          </p:cNvSpPr>
          <p:nvPr>
            <p:ph type="hdr" sz="quarter" idx="10"/>
          </p:nvPr>
        </p:nvSpPr>
        <p:spPr/>
        <p:txBody>
          <a:bodyPr/>
          <a:lstStyle/>
          <a:p>
            <a:pPr>
              <a:defRPr/>
            </a:pPr>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описание административно-территориального деления публично- правового образования;</a:t>
            </a:r>
          </a:p>
          <a:p>
            <a:r>
              <a:rPr lang="ru-RU" dirty="0" smtClean="0"/>
              <a:t>основные показатели социально-экономического развития публично- правового образования в соответствии с прогнозом социально-экономического развития публично-правового образования в динамике, включая фактические значения в отчетном году, плановые значения в текущем году, прогноз на очередной год и плановый период, в том числе показатели, характеризующие численность населения, объем валового регионального продукта, индекс потребительских цен, уровень безработицы, среднемесячную заработную плату, прожиточный минимум, прогноз объемов жилищного строительства;</a:t>
            </a:r>
          </a:p>
          <a:p>
            <a:r>
              <a:rPr lang="ru-RU" baseline="0" dirty="0" smtClean="0"/>
              <a:t>п.5 </a:t>
            </a:r>
            <a:r>
              <a:rPr lang="ru-RU" baseline="0" dirty="0" err="1" smtClean="0"/>
              <a:t>Метод.рекомендаций</a:t>
            </a:r>
            <a:endParaRPr lang="ru-RU" baseline="0" dirty="0" smtClean="0"/>
          </a:p>
          <a:p>
            <a:r>
              <a:rPr lang="ru-RU" baseline="0" dirty="0" smtClean="0"/>
              <a:t>В соответствии с п.14.2. приложения (НИФИ)</a:t>
            </a:r>
          </a:p>
          <a:p>
            <a:endParaRPr lang="ru-RU" baseline="0" dirty="0" smtClean="0"/>
          </a:p>
          <a:p>
            <a:r>
              <a:rPr lang="ru-RU" baseline="0" dirty="0" smtClean="0"/>
              <a:t>МАРКИТАНОВА</a:t>
            </a:r>
            <a:endParaRPr lang="ru-RU" dirty="0"/>
          </a:p>
        </p:txBody>
      </p:sp>
      <p:sp>
        <p:nvSpPr>
          <p:cNvPr id="6" name="Верхний колонтитул 5"/>
          <p:cNvSpPr>
            <a:spLocks noGrp="1"/>
          </p:cNvSpPr>
          <p:nvPr>
            <p:ph type="hdr" sz="quarter" idx="10"/>
          </p:nvPr>
        </p:nvSpPr>
        <p:spPr/>
        <p:txBody>
          <a:bodyPr/>
          <a:lstStyle/>
          <a:p>
            <a:pPr>
              <a:defRPr/>
            </a:pPr>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defTabSz="920634">
              <a:defRPr/>
            </a:pPr>
            <a:r>
              <a:rPr lang="ru-RU" dirty="0" smtClean="0"/>
              <a:t>информацию о позиции публично-правового образования в рейтингах открытости бюджетных данных, качества управления региональными (муниципальными) финансами; п.5 </a:t>
            </a:r>
            <a:r>
              <a:rPr lang="ru-RU" dirty="0" err="1" smtClean="0"/>
              <a:t>Метод.рекомендаций</a:t>
            </a:r>
            <a:endParaRPr lang="ru-RU" dirty="0" smtClean="0"/>
          </a:p>
          <a:p>
            <a:endParaRPr lang="ru-RU" dirty="0" smtClean="0"/>
          </a:p>
          <a:p>
            <a:endParaRPr lang="ru-RU" dirty="0"/>
          </a:p>
        </p:txBody>
      </p:sp>
      <p:sp>
        <p:nvSpPr>
          <p:cNvPr id="6" name="Верхний колонтитул 5"/>
          <p:cNvSpPr>
            <a:spLocks noGrp="1"/>
          </p:cNvSpPr>
          <p:nvPr>
            <p:ph type="hdr" sz="quarter" idx="10"/>
          </p:nvPr>
        </p:nvSpPr>
        <p:spPr/>
        <p:txBody>
          <a:bodyPr/>
          <a:lstStyle/>
          <a:p>
            <a:pPr>
              <a:defRPr/>
            </a:pPr>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СЕРЕБРЕННИКОВ </a:t>
            </a:r>
          </a:p>
          <a:p>
            <a:pPr defTabSz="929903">
              <a:defRPr/>
            </a:pPr>
            <a:r>
              <a:rPr lang="ru-RU" dirty="0" smtClean="0"/>
              <a:t>Критерий 2 "Общие параметры бюджета«</a:t>
            </a:r>
          </a:p>
          <a:p>
            <a:pPr defTabSz="929903">
              <a:defRPr/>
            </a:pPr>
            <a:r>
              <a:rPr lang="ru-RU" dirty="0" smtClean="0"/>
              <a:t>Основные риски и проблемы в бюджетной сфере субъекта Российской Федерации</a:t>
            </a:r>
          </a:p>
          <a:p>
            <a:r>
              <a:rPr lang="ru-RU" b="1" dirty="0" smtClean="0"/>
              <a:t>Представлена информация о мерах, принимаемых субъектом Российской Федерации для минимизации основных бюджетных рисков и преодоления проблем бюджетной сферы</a:t>
            </a:r>
            <a:r>
              <a:rPr lang="ru-RU" dirty="0" smtClean="0"/>
              <a:t>	</a:t>
            </a:r>
          </a:p>
          <a:p>
            <a:r>
              <a:rPr lang="ru-RU" dirty="0" smtClean="0"/>
              <a:t>	</a:t>
            </a:r>
            <a:endParaRPr lang="ru-RU" dirty="0"/>
          </a:p>
        </p:txBody>
      </p:sp>
      <p:sp>
        <p:nvSpPr>
          <p:cNvPr id="6" name="Верхний колонтитул 5"/>
          <p:cNvSpPr>
            <a:spLocks noGrp="1"/>
          </p:cNvSpPr>
          <p:nvPr>
            <p:ph type="hdr" sz="quarter" idx="10"/>
          </p:nvPr>
        </p:nvSpPr>
        <p:spPr/>
        <p:txBody>
          <a:bodyPr/>
          <a:lstStyle/>
          <a:p>
            <a:pPr>
              <a:defRPr/>
            </a:pPr>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lvl="2"/>
            <a:r>
              <a:rPr lang="ru-RU" dirty="0" smtClean="0"/>
              <a:t>145-Н, ПУНКТ 6 В состав информации о доходах бюджета публично-правового образования рекомендуется включать:</a:t>
            </a:r>
          </a:p>
          <a:p>
            <a:r>
              <a:rPr lang="ru-RU" dirty="0" smtClean="0"/>
              <a:t>информацию о планируемых поступлениях в бюджет публично- правового образования на очередной финансовый год и плановый период, в том числе в сравнении с предыдущими годами;</a:t>
            </a:r>
          </a:p>
          <a:p>
            <a:pPr defTabSz="939597">
              <a:defRPr/>
            </a:pPr>
            <a:r>
              <a:rPr lang="ru-RU" dirty="0" smtClean="0"/>
              <a:t>информацию об объеме и структуре налоговых и неналоговых доходов, а также межбюджетных трансфертов, поступающих в бюджет публично- правового образования в динамике (фактические значения в отчетном году, плановые значения в текущем году, прогноз на очередной год и плановый период). </a:t>
            </a:r>
          </a:p>
          <a:p>
            <a:endParaRPr lang="ru-RU" dirty="0" smtClean="0"/>
          </a:p>
          <a:p>
            <a:pPr defTabSz="939946">
              <a:defRPr/>
            </a:pPr>
            <a:r>
              <a:rPr lang="ru-RU" dirty="0" smtClean="0"/>
              <a:t>Критерий 2 "Общие параметры бюджета «Представлена информация о динамике и структуре доходов бюджета за три года, предшествующие текущему финансовому году</a:t>
            </a:r>
          </a:p>
          <a:p>
            <a:endParaRPr lang="ru-RU" dirty="0"/>
          </a:p>
        </p:txBody>
      </p:sp>
      <p:sp>
        <p:nvSpPr>
          <p:cNvPr id="6" name="Верхний колонтитул 5"/>
          <p:cNvSpPr>
            <a:spLocks noGrp="1"/>
          </p:cNvSpPr>
          <p:nvPr>
            <p:ph type="hdr" sz="quarter" idx="10"/>
          </p:nvPr>
        </p:nvSpPr>
        <p:spPr/>
        <p:txBody>
          <a:bodyPr/>
          <a:lstStyle/>
          <a:p>
            <a:pPr>
              <a:defRPr/>
            </a:pPr>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lvl="2"/>
            <a:r>
              <a:rPr lang="ru-RU" dirty="0" smtClean="0"/>
              <a:t>В состав информации о доходах бюджета публично-правового образования рекомендуется включать:</a:t>
            </a:r>
          </a:p>
          <a:p>
            <a:r>
              <a:rPr lang="ru-RU" dirty="0" smtClean="0"/>
              <a:t>информацию о планируемых поступлениях в бюджет публично- правового образования на очередной финансовый год и плановый период, в том числе в сравнении с предыдущими годами;</a:t>
            </a:r>
          </a:p>
          <a:p>
            <a:pPr defTabSz="929558">
              <a:defRPr/>
            </a:pPr>
            <a:r>
              <a:rPr lang="ru-RU" dirty="0" smtClean="0"/>
              <a:t>информацию об объеме и структуре налоговых и неналоговых доходов, а также межбюджетных трансфертов, поступающих в бюджет публично- правового образования в динамике (фактические значения в отчетном году, плановые значения в текущем году, прогноз на очередной год и плановый период). п.6 </a:t>
            </a:r>
            <a:r>
              <a:rPr lang="ru-RU" dirty="0" err="1" smtClean="0"/>
              <a:t>Методрекомендаций</a:t>
            </a:r>
            <a:endParaRPr lang="ru-RU" dirty="0"/>
          </a:p>
        </p:txBody>
      </p:sp>
      <p:sp>
        <p:nvSpPr>
          <p:cNvPr id="6" name="Верхний колонтитул 5"/>
          <p:cNvSpPr>
            <a:spLocks noGrp="1"/>
          </p:cNvSpPr>
          <p:nvPr>
            <p:ph type="hdr" sz="quarter" idx="10"/>
          </p:nvPr>
        </p:nvSpPr>
        <p:spPr/>
        <p:txBody>
          <a:bodyPr/>
          <a:lstStyle/>
          <a:p>
            <a:pPr>
              <a:defRPr/>
            </a:pPr>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6" name="Верхний колонтитул 5"/>
          <p:cNvSpPr>
            <a:spLocks noGrp="1"/>
          </p:cNvSpPr>
          <p:nvPr>
            <p:ph type="hdr" sz="quarter" idx="10"/>
          </p:nvPr>
        </p:nvSpPr>
        <p:spPr/>
        <p:txBody>
          <a:bodyPr/>
          <a:lstStyle/>
          <a:p>
            <a:pPr>
              <a:defRPr/>
            </a:pPr>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pPr>
              <a:defRPr/>
            </a:pPr>
            <a:endParaRPr lang="ru-RU"/>
          </a:p>
        </p:txBody>
      </p:sp>
      <p:sp>
        <p:nvSpPr>
          <p:cNvPr id="19" name="Нижний колонтитул 18"/>
          <p:cNvSpPr>
            <a:spLocks noGrp="1"/>
          </p:cNvSpPr>
          <p:nvPr>
            <p:ph type="ftr" sz="quarter" idx="11"/>
          </p:nvPr>
        </p:nvSpPr>
        <p:spPr/>
        <p:txBody>
          <a:bodyPr/>
          <a:lstStyle/>
          <a:p>
            <a:pPr>
              <a:defRPr/>
            </a:pPr>
            <a:endParaRPr lang="ru-RU"/>
          </a:p>
        </p:txBody>
      </p:sp>
      <p:sp>
        <p:nvSpPr>
          <p:cNvPr id="27" name="Номер слайда 26"/>
          <p:cNvSpPr>
            <a:spLocks noGrp="1"/>
          </p:cNvSpPr>
          <p:nvPr>
            <p:ph type="sldNum" sz="quarter" idx="12"/>
          </p:nvPr>
        </p:nvSpPr>
        <p:spPr/>
        <p:txBody>
          <a:bodyPr/>
          <a:lstStyle/>
          <a:p>
            <a:pPr>
              <a:defRPr/>
            </a:pPr>
            <a:fld id="{0E691E9C-CF75-47DA-B09F-C76943E969F5}" type="slidenum">
              <a:rPr lang="ru-RU" smtClean="0"/>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02F2060B-EBE8-44DF-A2B5-ABB6294979C9}" type="slidenum">
              <a:rPr lang="ru-RU" smtClean="0"/>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7C5A14D6-1547-42AD-88BC-B540B7E706B7}" type="slidenum">
              <a:rPr lang="ru-RU" smtClean="0"/>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8F67976A-328E-4646-94DE-F826666089A4}" type="slidenum">
              <a:rPr lang="ru-RU" smtClean="0"/>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5DF34FFD-D216-45D9-BDFC-FE8FF8452257}" type="slidenum">
              <a:rPr lang="ru-RU" smtClean="0"/>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A787868A-C785-4B9E-805B-52879C40C7FB}" type="slidenum">
              <a:rPr lang="ru-RU" smtClean="0"/>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pPr>
              <a:defRPr/>
            </a:pPr>
            <a:endParaRPr lang="ru-RU"/>
          </a:p>
        </p:txBody>
      </p:sp>
      <p:sp>
        <p:nvSpPr>
          <p:cNvPr id="8" name="Нижний колонтитул 7"/>
          <p:cNvSpPr>
            <a:spLocks noGrp="1"/>
          </p:cNvSpPr>
          <p:nvPr>
            <p:ph type="ftr" sz="quarter" idx="11"/>
          </p:nvPr>
        </p:nvSpPr>
        <p:spPr/>
        <p:txBody>
          <a:bodyPr/>
          <a:lstStyle/>
          <a:p>
            <a:pPr>
              <a:defRPr/>
            </a:pPr>
            <a:endParaRPr lang="ru-RU"/>
          </a:p>
        </p:txBody>
      </p:sp>
      <p:sp>
        <p:nvSpPr>
          <p:cNvPr id="9" name="Номер слайда 8"/>
          <p:cNvSpPr>
            <a:spLocks noGrp="1"/>
          </p:cNvSpPr>
          <p:nvPr>
            <p:ph type="sldNum" sz="quarter" idx="12"/>
          </p:nvPr>
        </p:nvSpPr>
        <p:spPr/>
        <p:txBody>
          <a:bodyPr/>
          <a:lstStyle/>
          <a:p>
            <a:pPr>
              <a:defRPr/>
            </a:pPr>
            <a:fld id="{6E52DF06-EF44-4C1F-9410-F6AEF3582FEF}" type="slidenum">
              <a:rPr lang="ru-RU" smtClean="0"/>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pPr>
              <a:defRPr/>
            </a:pPr>
            <a:endParaRPr lang="ru-RU"/>
          </a:p>
        </p:txBody>
      </p:sp>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3C914EE0-3B10-47AB-B533-1D5256343935}" type="slidenum">
              <a:rPr lang="ru-RU" smtClean="0"/>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endParaRPr lang="ru-RU"/>
          </a:p>
        </p:txBody>
      </p:sp>
      <p:sp>
        <p:nvSpPr>
          <p:cNvPr id="3" name="Нижний колонтитул 2"/>
          <p:cNvSpPr>
            <a:spLocks noGrp="1"/>
          </p:cNvSpPr>
          <p:nvPr>
            <p:ph type="ftr" sz="quarter" idx="11"/>
          </p:nvPr>
        </p:nvSpPr>
        <p:spPr/>
        <p:txBody>
          <a:bodyPr/>
          <a:lstStyle/>
          <a:p>
            <a:pPr>
              <a:defRPr/>
            </a:pPr>
            <a:endParaRPr lang="ru-RU"/>
          </a:p>
        </p:txBody>
      </p:sp>
      <p:sp>
        <p:nvSpPr>
          <p:cNvPr id="4" name="Номер слайда 3"/>
          <p:cNvSpPr>
            <a:spLocks noGrp="1"/>
          </p:cNvSpPr>
          <p:nvPr>
            <p:ph type="sldNum" sz="quarter" idx="12"/>
          </p:nvPr>
        </p:nvSpPr>
        <p:spPr/>
        <p:txBody>
          <a:bodyPr/>
          <a:lstStyle/>
          <a:p>
            <a:pPr>
              <a:defRPr/>
            </a:pPr>
            <a:fld id="{E5D690A0-3341-4B91-8B0B-3E6A2A5DC54B}" type="slidenum">
              <a:rPr lang="ru-RU" smtClean="0"/>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B005DA2A-FA0C-4030-A32B-9838F54D1A8D}" type="slidenum">
              <a:rPr lang="ru-RU" smtClean="0"/>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a:xfrm>
            <a:off x="8077200" y="6356350"/>
            <a:ext cx="609600" cy="365125"/>
          </a:xfrm>
        </p:spPr>
        <p:txBody>
          <a:bodyPr/>
          <a:lstStyle/>
          <a:p>
            <a:pPr>
              <a:defRPr/>
            </a:pPr>
            <a:fld id="{92DBC765-3870-46AD-ADB8-F707A243B50E}" type="slidenum">
              <a:rPr lang="ru-RU" smtClean="0"/>
              <a:pPr>
                <a:defRPr/>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86B14D0D-F0CF-481C-B30B-80090F2C034D}" type="slidenum">
              <a:rPr lang="ru-RU" smtClean="0"/>
              <a:pPr>
                <a:defRPr/>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946" r:id="rId1"/>
    <p:sldLayoutId id="2147483947" r:id="rId2"/>
    <p:sldLayoutId id="2147483948" r:id="rId3"/>
    <p:sldLayoutId id="2147483949" r:id="rId4"/>
    <p:sldLayoutId id="2147483950" r:id="rId5"/>
    <p:sldLayoutId id="2147483951" r:id="rId6"/>
    <p:sldLayoutId id="2147483952" r:id="rId7"/>
    <p:sldLayoutId id="2147483953" r:id="rId8"/>
    <p:sldLayoutId id="2147483954" r:id="rId9"/>
    <p:sldLayoutId id="2147483955" r:id="rId10"/>
    <p:sldLayoutId id="2147483956" r:id="rId11"/>
    <p:sldLayoutId id="2147483957" r:id="rId12"/>
  </p:sldLayoutIdLst>
  <p:hf sldNum="0"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2.gif"/><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2.gif"/><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chart" Target="../charts/chart2.xml"/><Relationship Id="rId4" Type="http://schemas.openxmlformats.org/officeDocument/2006/relationships/chart" Target="../charts/chart1.xml"/></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2.gif"/><Relationship Id="rId7" Type="http://schemas.openxmlformats.org/officeDocument/2006/relationships/diagramQuickStyle" Target="../diagrams/quickStyle6.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Layout" Target="../diagrams/layout6.xml"/><Relationship Id="rId5" Type="http://schemas.openxmlformats.org/officeDocument/2006/relationships/diagramData" Target="../diagrams/data6.xml"/><Relationship Id="rId4" Type="http://schemas.openxmlformats.org/officeDocument/2006/relationships/chart" Target="../charts/chart3.xml"/><Relationship Id="rId9" Type="http://schemas.microsoft.com/office/2007/relationships/diagramDrawing" Target="../diagrams/drawing6.xml"/></Relationships>
</file>

<file path=ppt/slides/_rels/slide1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chart" Target="../charts/chart4.xml"/></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gif"/><Relationship Id="rId7" Type="http://schemas.openxmlformats.org/officeDocument/2006/relationships/diagramColors" Target="../diagrams/colors7.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21.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gif"/><Relationship Id="rId7" Type="http://schemas.openxmlformats.org/officeDocument/2006/relationships/diagramColors" Target="../diagrams/colors8.xml"/><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2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image" Target="../media/image2.gif"/><Relationship Id="rId1" Type="http://schemas.openxmlformats.org/officeDocument/2006/relationships/slideLayout" Target="../slideLayouts/slideLayout2.xml"/><Relationship Id="rId4" Type="http://schemas.openxmlformats.org/officeDocument/2006/relationships/chart" Target="../charts/char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2.gif"/></Relationships>
</file>

<file path=ppt/slides/_rels/slide2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gif"/><Relationship Id="rId1" Type="http://schemas.openxmlformats.org/officeDocument/2006/relationships/slideLayout" Target="../slideLayouts/slideLayout1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2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9.xml"/><Relationship Id="rId7" Type="http://schemas.openxmlformats.org/officeDocument/2006/relationships/image" Target="../media/image2.gif"/><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diagramData" Target="../diagrams/data11.xml"/><Relationship Id="rId3" Type="http://schemas.openxmlformats.org/officeDocument/2006/relationships/diagramLayout" Target="../diagrams/layout10.xml"/><Relationship Id="rId7" Type="http://schemas.openxmlformats.org/officeDocument/2006/relationships/image" Target="../media/image2.gif"/><Relationship Id="rId12" Type="http://schemas.microsoft.com/office/2007/relationships/diagramDrawing" Target="../diagrams/drawing11.xml"/><Relationship Id="rId2" Type="http://schemas.openxmlformats.org/officeDocument/2006/relationships/diagramData" Target="../diagrams/data10.xml"/><Relationship Id="rId1" Type="http://schemas.openxmlformats.org/officeDocument/2006/relationships/slideLayout" Target="../slideLayouts/slideLayout4.xml"/><Relationship Id="rId6" Type="http://schemas.microsoft.com/office/2007/relationships/diagramDrawing" Target="../diagrams/drawing10.xml"/><Relationship Id="rId11" Type="http://schemas.openxmlformats.org/officeDocument/2006/relationships/diagramColors" Target="../diagrams/colors11.xml"/><Relationship Id="rId5" Type="http://schemas.openxmlformats.org/officeDocument/2006/relationships/diagramColors" Target="../diagrams/colors10.xml"/><Relationship Id="rId10" Type="http://schemas.openxmlformats.org/officeDocument/2006/relationships/diagramQuickStyle" Target="../diagrams/quickStyle11.xml"/><Relationship Id="rId4" Type="http://schemas.openxmlformats.org/officeDocument/2006/relationships/diagramQuickStyle" Target="../diagrams/quickStyle10.xml"/><Relationship Id="rId9" Type="http://schemas.openxmlformats.org/officeDocument/2006/relationships/diagramLayout" Target="../diagrams/layout11.xml"/></Relationships>
</file>

<file path=ppt/slides/_rels/slide31.xml.rels><?xml version="1.0" encoding="UTF-8" standalone="yes"?>
<Relationships xmlns="http://schemas.openxmlformats.org/package/2006/relationships"><Relationship Id="rId8" Type="http://schemas.openxmlformats.org/officeDocument/2006/relationships/diagramData" Target="../diagrams/data13.xml"/><Relationship Id="rId3" Type="http://schemas.openxmlformats.org/officeDocument/2006/relationships/diagramData" Target="../diagrams/data12.xml"/><Relationship Id="rId7" Type="http://schemas.microsoft.com/office/2007/relationships/diagramDrawing" Target="../diagrams/drawing12.xml"/><Relationship Id="rId12" Type="http://schemas.microsoft.com/office/2007/relationships/diagramDrawing" Target="../diagrams/drawing13.xml"/><Relationship Id="rId2" Type="http://schemas.openxmlformats.org/officeDocument/2006/relationships/image" Target="../media/image2.gif"/><Relationship Id="rId1" Type="http://schemas.openxmlformats.org/officeDocument/2006/relationships/slideLayout" Target="../slideLayouts/slideLayout4.xml"/><Relationship Id="rId6" Type="http://schemas.openxmlformats.org/officeDocument/2006/relationships/diagramColors" Target="../diagrams/colors12.xml"/><Relationship Id="rId11" Type="http://schemas.openxmlformats.org/officeDocument/2006/relationships/diagramColors" Target="../diagrams/colors13.xml"/><Relationship Id="rId5" Type="http://schemas.openxmlformats.org/officeDocument/2006/relationships/diagramQuickStyle" Target="../diagrams/quickStyle12.xml"/><Relationship Id="rId10" Type="http://schemas.openxmlformats.org/officeDocument/2006/relationships/diagramQuickStyle" Target="../diagrams/quickStyle13.xml"/><Relationship Id="rId4" Type="http://schemas.openxmlformats.org/officeDocument/2006/relationships/diagramLayout" Target="../diagrams/layout12.xml"/><Relationship Id="rId9" Type="http://schemas.openxmlformats.org/officeDocument/2006/relationships/diagramLayout" Target="../diagrams/layout13.xml"/></Relationships>
</file>

<file path=ppt/slides/_rels/slide32.xml.rels><?xml version="1.0" encoding="UTF-8" standalone="yes"?>
<Relationships xmlns="http://schemas.openxmlformats.org/package/2006/relationships"><Relationship Id="rId8" Type="http://schemas.openxmlformats.org/officeDocument/2006/relationships/diagramData" Target="../diagrams/data15.xml"/><Relationship Id="rId3" Type="http://schemas.openxmlformats.org/officeDocument/2006/relationships/diagramLayout" Target="../diagrams/layout14.xml"/><Relationship Id="rId7" Type="http://schemas.openxmlformats.org/officeDocument/2006/relationships/image" Target="../media/image2.gif"/><Relationship Id="rId12" Type="http://schemas.microsoft.com/office/2007/relationships/diagramDrawing" Target="../diagrams/drawing15.xml"/><Relationship Id="rId2" Type="http://schemas.openxmlformats.org/officeDocument/2006/relationships/diagramData" Target="../diagrams/data14.xml"/><Relationship Id="rId1" Type="http://schemas.openxmlformats.org/officeDocument/2006/relationships/slideLayout" Target="../slideLayouts/slideLayout4.xml"/><Relationship Id="rId6" Type="http://schemas.microsoft.com/office/2007/relationships/diagramDrawing" Target="../diagrams/drawing14.xml"/><Relationship Id="rId11" Type="http://schemas.openxmlformats.org/officeDocument/2006/relationships/diagramColors" Target="../diagrams/colors15.xml"/><Relationship Id="rId5" Type="http://schemas.openxmlformats.org/officeDocument/2006/relationships/diagramColors" Target="../diagrams/colors14.xml"/><Relationship Id="rId10" Type="http://schemas.openxmlformats.org/officeDocument/2006/relationships/diagramQuickStyle" Target="../diagrams/quickStyle15.xml"/><Relationship Id="rId4" Type="http://schemas.openxmlformats.org/officeDocument/2006/relationships/diagramQuickStyle" Target="../diagrams/quickStyle14.xml"/><Relationship Id="rId9" Type="http://schemas.openxmlformats.org/officeDocument/2006/relationships/diagramLayout" Target="../diagrams/layout15.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6.xml"/><Relationship Id="rId7" Type="http://schemas.openxmlformats.org/officeDocument/2006/relationships/image" Target="../media/image2.gif"/><Relationship Id="rId2" Type="http://schemas.openxmlformats.org/officeDocument/2006/relationships/diagramData" Target="../diagrams/data16.xml"/><Relationship Id="rId1" Type="http://schemas.openxmlformats.org/officeDocument/2006/relationships/slideLayout" Target="../slideLayouts/slideLayout4.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34.xml.rels><?xml version="1.0" encoding="UTF-8" standalone="yes"?>
<Relationships xmlns="http://schemas.openxmlformats.org/package/2006/relationships"><Relationship Id="rId8" Type="http://schemas.openxmlformats.org/officeDocument/2006/relationships/diagramData" Target="../diagrams/data18.xml"/><Relationship Id="rId3" Type="http://schemas.openxmlformats.org/officeDocument/2006/relationships/diagramLayout" Target="../diagrams/layout17.xml"/><Relationship Id="rId7" Type="http://schemas.openxmlformats.org/officeDocument/2006/relationships/image" Target="../media/image2.gif"/><Relationship Id="rId12" Type="http://schemas.microsoft.com/office/2007/relationships/diagramDrawing" Target="../diagrams/drawing18.xml"/><Relationship Id="rId2" Type="http://schemas.openxmlformats.org/officeDocument/2006/relationships/diagramData" Target="../diagrams/data17.xml"/><Relationship Id="rId1" Type="http://schemas.openxmlformats.org/officeDocument/2006/relationships/slideLayout" Target="../slideLayouts/slideLayout4.xml"/><Relationship Id="rId6" Type="http://schemas.microsoft.com/office/2007/relationships/diagramDrawing" Target="../diagrams/drawing17.xml"/><Relationship Id="rId11" Type="http://schemas.openxmlformats.org/officeDocument/2006/relationships/diagramColors" Target="../diagrams/colors18.xml"/><Relationship Id="rId5" Type="http://schemas.openxmlformats.org/officeDocument/2006/relationships/diagramColors" Target="../diagrams/colors17.xml"/><Relationship Id="rId10" Type="http://schemas.openxmlformats.org/officeDocument/2006/relationships/diagramQuickStyle" Target="../diagrams/quickStyle18.xml"/><Relationship Id="rId4" Type="http://schemas.openxmlformats.org/officeDocument/2006/relationships/diagramQuickStyle" Target="../diagrams/quickStyle17.xml"/><Relationship Id="rId9" Type="http://schemas.openxmlformats.org/officeDocument/2006/relationships/diagramLayout" Target="../diagrams/layout18.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image" Target="../media/image2.gif"/><Relationship Id="rId1" Type="http://schemas.openxmlformats.org/officeDocument/2006/relationships/slideLayout" Target="../slideLayouts/slideLayout4.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20.xml"/><Relationship Id="rId7" Type="http://schemas.openxmlformats.org/officeDocument/2006/relationships/image" Target="../media/image2.gif"/><Relationship Id="rId2" Type="http://schemas.openxmlformats.org/officeDocument/2006/relationships/diagramData" Target="../diagrams/data20.xml"/><Relationship Id="rId1" Type="http://schemas.openxmlformats.org/officeDocument/2006/relationships/slideLayout" Target="../slideLayouts/slideLayout4.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37.xml.rels><?xml version="1.0" encoding="UTF-8" standalone="yes"?>
<Relationships xmlns="http://schemas.openxmlformats.org/package/2006/relationships"><Relationship Id="rId8" Type="http://schemas.openxmlformats.org/officeDocument/2006/relationships/diagramData" Target="../diagrams/data22.xml"/><Relationship Id="rId3" Type="http://schemas.openxmlformats.org/officeDocument/2006/relationships/diagramLayout" Target="../diagrams/layout21.xml"/><Relationship Id="rId7" Type="http://schemas.openxmlformats.org/officeDocument/2006/relationships/image" Target="../media/image2.gif"/><Relationship Id="rId12" Type="http://schemas.microsoft.com/office/2007/relationships/diagramDrawing" Target="../diagrams/drawing22.xml"/><Relationship Id="rId2" Type="http://schemas.openxmlformats.org/officeDocument/2006/relationships/diagramData" Target="../diagrams/data21.xml"/><Relationship Id="rId1" Type="http://schemas.openxmlformats.org/officeDocument/2006/relationships/slideLayout" Target="../slideLayouts/slideLayout4.xml"/><Relationship Id="rId6" Type="http://schemas.microsoft.com/office/2007/relationships/diagramDrawing" Target="../diagrams/drawing21.xml"/><Relationship Id="rId11" Type="http://schemas.openxmlformats.org/officeDocument/2006/relationships/diagramColors" Target="../diagrams/colors22.xml"/><Relationship Id="rId5" Type="http://schemas.openxmlformats.org/officeDocument/2006/relationships/diagramColors" Target="../diagrams/colors21.xml"/><Relationship Id="rId10" Type="http://schemas.openxmlformats.org/officeDocument/2006/relationships/diagramQuickStyle" Target="../diagrams/quickStyle22.xml"/><Relationship Id="rId4" Type="http://schemas.openxmlformats.org/officeDocument/2006/relationships/diagramQuickStyle" Target="../diagrams/quickStyle21.xml"/><Relationship Id="rId9" Type="http://schemas.openxmlformats.org/officeDocument/2006/relationships/diagramLayout" Target="../diagrams/layout22.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23.xml"/><Relationship Id="rId7" Type="http://schemas.openxmlformats.org/officeDocument/2006/relationships/image" Target="../media/image2.gif"/><Relationship Id="rId2" Type="http://schemas.openxmlformats.org/officeDocument/2006/relationships/diagramData" Target="../diagrams/data23.xml"/><Relationship Id="rId1" Type="http://schemas.openxmlformats.org/officeDocument/2006/relationships/slideLayout" Target="../slideLayouts/slideLayout4.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39.xml.rels><?xml version="1.0" encoding="UTF-8" standalone="yes"?>
<Relationships xmlns="http://schemas.openxmlformats.org/package/2006/relationships"><Relationship Id="rId8" Type="http://schemas.openxmlformats.org/officeDocument/2006/relationships/diagramData" Target="../diagrams/data25.xml"/><Relationship Id="rId3" Type="http://schemas.openxmlformats.org/officeDocument/2006/relationships/diagramLayout" Target="../diagrams/layout24.xml"/><Relationship Id="rId7" Type="http://schemas.openxmlformats.org/officeDocument/2006/relationships/image" Target="../media/image2.gif"/><Relationship Id="rId12" Type="http://schemas.microsoft.com/office/2007/relationships/diagramDrawing" Target="../diagrams/drawing25.xml"/><Relationship Id="rId2" Type="http://schemas.openxmlformats.org/officeDocument/2006/relationships/diagramData" Target="../diagrams/data24.xml"/><Relationship Id="rId1" Type="http://schemas.openxmlformats.org/officeDocument/2006/relationships/slideLayout" Target="../slideLayouts/slideLayout4.xml"/><Relationship Id="rId6" Type="http://schemas.microsoft.com/office/2007/relationships/diagramDrawing" Target="../diagrams/drawing24.xml"/><Relationship Id="rId11" Type="http://schemas.openxmlformats.org/officeDocument/2006/relationships/diagramColors" Target="../diagrams/colors25.xml"/><Relationship Id="rId5" Type="http://schemas.openxmlformats.org/officeDocument/2006/relationships/diagramColors" Target="../diagrams/colors24.xml"/><Relationship Id="rId10" Type="http://schemas.openxmlformats.org/officeDocument/2006/relationships/diagramQuickStyle" Target="../diagrams/quickStyle25.xml"/><Relationship Id="rId4" Type="http://schemas.openxmlformats.org/officeDocument/2006/relationships/diagramQuickStyle" Target="../diagrams/quickStyle24.xml"/><Relationship Id="rId9" Type="http://schemas.openxmlformats.org/officeDocument/2006/relationships/diagramLayout" Target="../diagrams/layout25.xml"/></Relationships>
</file>

<file path=ppt/slides/_rels/slide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chart" Target="../charts/chart10.xml"/><Relationship Id="rId5" Type="http://schemas.openxmlformats.org/officeDocument/2006/relationships/chart" Target="../charts/chart9.xml"/><Relationship Id="rId4" Type="http://schemas.openxmlformats.org/officeDocument/2006/relationships/image" Target="../media/image18.png"/></Relationships>
</file>

<file path=ppt/slides/_rels/slide4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26.xml"/><Relationship Id="rId7" Type="http://schemas.openxmlformats.org/officeDocument/2006/relationships/image" Target="../media/image2.gif"/><Relationship Id="rId2" Type="http://schemas.openxmlformats.org/officeDocument/2006/relationships/diagramData" Target="../diagrams/data26.xml"/><Relationship Id="rId1" Type="http://schemas.openxmlformats.org/officeDocument/2006/relationships/slideLayout" Target="../slideLayouts/slideLayout2.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44.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chart" Target="../charts/chart13.xml"/><Relationship Id="rId4" Type="http://schemas.openxmlformats.org/officeDocument/2006/relationships/chart" Target="../charts/chart12.xml"/></Relationships>
</file>

<file path=ppt/slides/_rels/slide4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hart" Target="../charts/chart14.xml"/></Relationships>
</file>

<file path=ppt/slides/_rels/slide4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hart" Target="../charts/chart15.xml"/></Relationships>
</file>

<file path=ppt/slides/_rels/slide48.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49.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image" Target="../media/image2.gi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gif"/><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chart" Target="../charts/chart18.xml"/></Relationships>
</file>

<file path=ppt/slides/_rels/slide51.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chart" Target="../charts/chart20.xml"/><Relationship Id="rId5" Type="http://schemas.openxmlformats.org/officeDocument/2006/relationships/image" Target="../media/image19.png"/><Relationship Id="rId4" Type="http://schemas.openxmlformats.org/officeDocument/2006/relationships/image" Target="../media/image2.gif"/></Relationships>
</file>

<file path=ppt/slides/_rels/slide52.xml.rels><?xml version="1.0" encoding="UTF-8" standalone="yes"?>
<Relationships xmlns="http://schemas.openxmlformats.org/package/2006/relationships"><Relationship Id="rId8" Type="http://schemas.microsoft.com/office/2007/relationships/diagramDrawing" Target="../diagrams/drawing27.xml"/><Relationship Id="rId3" Type="http://schemas.openxmlformats.org/officeDocument/2006/relationships/image" Target="../media/image2.gif"/><Relationship Id="rId7" Type="http://schemas.openxmlformats.org/officeDocument/2006/relationships/diagramColors" Target="../diagrams/colors27.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QuickStyle" Target="../diagrams/quickStyle27.xml"/><Relationship Id="rId5" Type="http://schemas.openxmlformats.org/officeDocument/2006/relationships/diagramLayout" Target="../diagrams/layout27.xml"/><Relationship Id="rId4" Type="http://schemas.openxmlformats.org/officeDocument/2006/relationships/diagramData" Target="../diagrams/data27.xml"/><Relationship Id="rId9" Type="http://schemas.openxmlformats.org/officeDocument/2006/relationships/chart" Target="../charts/chart21.xml"/></Relationships>
</file>

<file path=ppt/slides/_rels/slide5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chart" Target="../charts/chart22.xml"/></Relationships>
</file>

<file path=ppt/slides/_rels/slide5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chart" Target="../charts/chart23.xml"/><Relationship Id="rId4" Type="http://schemas.openxmlformats.org/officeDocument/2006/relationships/image" Target="../media/image20.png"/></Relationships>
</file>

<file path=ppt/slides/_rels/slide5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chart" Target="../charts/chart24.xml"/></Relationships>
</file>

<file path=ppt/slides/_rels/slide5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hyperlink" Target="http://www.minfin-altai.ru/about/deyatelnost/fin_gramotnost" TargetMode="External"/></Relationships>
</file>

<file path=ppt/slides/_rels/slide57.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18" Type="http://schemas.openxmlformats.org/officeDocument/2006/relationships/image" Target="../media/image33.png"/><Relationship Id="rId3" Type="http://schemas.openxmlformats.org/officeDocument/2006/relationships/diagramData" Target="../diagrams/data28.xml"/><Relationship Id="rId7" Type="http://schemas.microsoft.com/office/2007/relationships/diagramDrawing" Target="../diagrams/drawing28.xml"/><Relationship Id="rId12" Type="http://schemas.openxmlformats.org/officeDocument/2006/relationships/image" Target="../media/image27.png"/><Relationship Id="rId17" Type="http://schemas.openxmlformats.org/officeDocument/2006/relationships/image" Target="../media/image32.png"/><Relationship Id="rId2" Type="http://schemas.openxmlformats.org/officeDocument/2006/relationships/image" Target="../media/image2.gif"/><Relationship Id="rId16"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diagramColors" Target="../diagrams/colors28.xml"/><Relationship Id="rId11" Type="http://schemas.openxmlformats.org/officeDocument/2006/relationships/image" Target="../media/image26.png"/><Relationship Id="rId5" Type="http://schemas.openxmlformats.org/officeDocument/2006/relationships/diagramQuickStyle" Target="../diagrams/quickStyle28.xml"/><Relationship Id="rId15" Type="http://schemas.openxmlformats.org/officeDocument/2006/relationships/image" Target="../media/image30.png"/><Relationship Id="rId10" Type="http://schemas.openxmlformats.org/officeDocument/2006/relationships/image" Target="../media/image25.png"/><Relationship Id="rId4" Type="http://schemas.openxmlformats.org/officeDocument/2006/relationships/diagramLayout" Target="../diagrams/layout28.xml"/><Relationship Id="rId9" Type="http://schemas.openxmlformats.org/officeDocument/2006/relationships/image" Target="../media/image24.png"/><Relationship Id="rId14" Type="http://schemas.openxmlformats.org/officeDocument/2006/relationships/image" Target="../media/image29.png"/></Relationships>
</file>

<file path=ppt/slides/_rels/slide5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hyperlink" Target="http://www.minfin-altai.ru/" TargetMode="Externa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5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2.gif"/><Relationship Id="rId1" Type="http://schemas.openxmlformats.org/officeDocument/2006/relationships/slideLayout" Target="../slideLayouts/slideLayout12.xml"/><Relationship Id="rId5" Type="http://schemas.openxmlformats.org/officeDocument/2006/relationships/image" Target="../media/image37.png"/><Relationship Id="rId4" Type="http://schemas.openxmlformats.org/officeDocument/2006/relationships/image" Target="../media/image36.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6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gif"/><Relationship Id="rId1" Type="http://schemas.openxmlformats.org/officeDocument/2006/relationships/slideLayout" Target="../slideLayouts/slideLayout12.xml"/><Relationship Id="rId5" Type="http://schemas.openxmlformats.org/officeDocument/2006/relationships/image" Target="../media/image40.png"/><Relationship Id="rId4" Type="http://schemas.openxmlformats.org/officeDocument/2006/relationships/image" Target="../media/image39.png"/></Relationships>
</file>

<file path=ppt/slides/_rels/slide6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1.jpeg"/><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hyperlink" Target="mailto:ava@minfin.gorny.ru"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hyperlink" Target="http://www.minfin-altai.ru/"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2.gif"/><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2.gif"/><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7"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3" cstate="print"/>
          <a:srcRect/>
          <a:stretch>
            <a:fillRect/>
          </a:stretch>
        </p:blipFill>
        <p:spPr bwMode="auto">
          <a:xfrm>
            <a:off x="0" y="-1196753"/>
            <a:ext cx="9144000" cy="1196753"/>
          </a:xfrm>
          <a:prstGeom prst="rect">
            <a:avLst/>
          </a:prstGeom>
          <a:noFill/>
        </p:spPr>
      </p:pic>
      <p:sp>
        <p:nvSpPr>
          <p:cNvPr id="5" name="Заголовок 1"/>
          <p:cNvSpPr txBox="1">
            <a:spLocks/>
          </p:cNvSpPr>
          <p:nvPr/>
        </p:nvSpPr>
        <p:spPr bwMode="auto">
          <a:xfrm>
            <a:off x="1763688" y="476672"/>
            <a:ext cx="7128792" cy="43204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ru-RU" sz="2000" b="1" u="none" strike="noStrike" kern="1200" cap="none" spc="0" normalizeH="0" baseline="0" noProof="0" dirty="0" smtClean="0">
              <a:ln>
                <a:noFill/>
              </a:ln>
              <a:solidFill>
                <a:schemeClr val="accent1">
                  <a:lumMod val="75000"/>
                </a:schemeClr>
              </a:solidFill>
              <a:effectLst/>
              <a:uLnTx/>
              <a:uFillTx/>
              <a:latin typeface="Times New Roman" pitchFamily="18" charset="0"/>
              <a:ea typeface="+mj-ea"/>
              <a:cs typeface="Times New Roman" pitchFamily="18" charset="0"/>
            </a:endParaRPr>
          </a:p>
          <a:p>
            <a:pPr algn="ctr">
              <a:defRPr/>
            </a:pPr>
            <a:endParaRPr lang="ru-RU" sz="3600" b="1" spc="100" dirty="0" smtClean="0">
              <a:solidFill>
                <a:schemeClr val="accent1">
                  <a:lumMod val="75000"/>
                </a:schemeClr>
              </a:solidFill>
              <a:latin typeface="Times New Roman" pitchFamily="18" charset="0"/>
              <a:ea typeface="Tahoma" pitchFamily="34" charset="0"/>
              <a:cs typeface="Times New Roman" pitchFamily="18" charset="0"/>
            </a:endParaRPr>
          </a:p>
          <a:p>
            <a:pPr algn="ctr">
              <a:defRPr/>
            </a:pPr>
            <a:r>
              <a:rPr lang="ru-RU" sz="4000" b="1" spc="100" dirty="0" smtClean="0">
                <a:solidFill>
                  <a:schemeClr val="accent1">
                    <a:lumMod val="75000"/>
                  </a:schemeClr>
                </a:solidFill>
                <a:latin typeface="Times New Roman" pitchFamily="18" charset="0"/>
                <a:ea typeface="Tahoma" pitchFamily="34" charset="0"/>
                <a:cs typeface="Times New Roman" pitchFamily="18" charset="0"/>
              </a:rPr>
              <a:t>БЮДЖЕТ ДЛЯ ГРАЖДАН</a:t>
            </a:r>
          </a:p>
          <a:p>
            <a:pPr algn="ctr">
              <a:defRPr/>
            </a:pPr>
            <a:r>
              <a:rPr lang="ru-RU" sz="2400" b="1" i="1" spc="100" dirty="0" smtClean="0">
                <a:solidFill>
                  <a:schemeClr val="accent1">
                    <a:lumMod val="75000"/>
                  </a:schemeClr>
                </a:solidFill>
                <a:ea typeface="Tahoma" pitchFamily="34" charset="0"/>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ru-RU" sz="2000" b="1" u="none" strike="noStrike" kern="1200" cap="none" spc="0" normalizeH="0" baseline="0" noProof="0" dirty="0" smtClean="0">
              <a:ln>
                <a:noFill/>
              </a:ln>
              <a:solidFill>
                <a:schemeClr val="accent1">
                  <a:lumMod val="75000"/>
                </a:schemeClr>
              </a:solidFill>
              <a:effectLst/>
              <a:uLnTx/>
              <a:uFillTx/>
              <a:latin typeface="Times New Roman" pitchFamily="18" charset="0"/>
              <a:ea typeface="+mj-ea"/>
              <a:cs typeface="Times New Roman" pitchFamily="18" charset="0"/>
            </a:endParaRPr>
          </a:p>
        </p:txBody>
      </p:sp>
      <p:sp>
        <p:nvSpPr>
          <p:cNvPr id="1035" name="AutoShape 11" descr="https://im1-tub-ru.yandex.net/i?id=48b5745fc63d3919c7f00daafb37c0aa&amp;n=33&amp;h=215&amp;w=140"/>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dirty="0"/>
          </a:p>
        </p:txBody>
      </p:sp>
      <p:sp>
        <p:nvSpPr>
          <p:cNvPr id="1054" name="AutoShape 30" descr="https://img-fotki.yandex.ru/get/4418/14124454.3dc/0_e0613_9d795609_orig.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dirty="0"/>
          </a:p>
        </p:txBody>
      </p:sp>
      <p:sp>
        <p:nvSpPr>
          <p:cNvPr id="1056" name="AutoShape 32" descr="https://img-fotki.yandex.ru/get/4418/14124454.3dc/0_e0613_9d795609_orig.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dirty="0"/>
          </a:p>
        </p:txBody>
      </p:sp>
      <p:pic>
        <p:nvPicPr>
          <p:cNvPr id="20" name="Picture 2" descr="M:\Отдел методологии и мониторинга\ОТДЕЛ\Брошюра\2016-2018 годы\макет брошюры\mf.png"/>
          <p:cNvPicPr>
            <a:picLocks noChangeAspect="1" noChangeArrowheads="1"/>
          </p:cNvPicPr>
          <p:nvPr/>
        </p:nvPicPr>
        <p:blipFill>
          <a:blip r:embed="rId4" cstate="print"/>
          <a:srcRect/>
          <a:stretch>
            <a:fillRect/>
          </a:stretch>
        </p:blipFill>
        <p:spPr bwMode="auto">
          <a:xfrm>
            <a:off x="7452320" y="5301208"/>
            <a:ext cx="1296144" cy="1218912"/>
          </a:xfrm>
          <a:prstGeom prst="rect">
            <a:avLst/>
          </a:prstGeom>
          <a:noFill/>
        </p:spPr>
      </p:pic>
      <p:pic>
        <p:nvPicPr>
          <p:cNvPr id="33" name="Picture 4" descr="http://vignette1.wikia.nocookie.net/georus/images/d/d6/%D0%93%D0%B5%D1%80%D0%B1_%D0%A0%D0%B5%D1%81%D0%BF%D1%83%D0%B1%D0%BB%D0%B8%D0%BA%D0%B8_%D0%90%D0%BB%D1%82%D0%B0%D0%B9.png/revision/latest?cb=20100416075025&amp;path-prefix=ru"/>
          <p:cNvPicPr>
            <a:picLocks noChangeAspect="1" noChangeArrowheads="1"/>
          </p:cNvPicPr>
          <p:nvPr/>
        </p:nvPicPr>
        <p:blipFill>
          <a:blip r:embed="rId5" cstate="print"/>
          <a:srcRect/>
          <a:stretch>
            <a:fillRect/>
          </a:stretch>
        </p:blipFill>
        <p:spPr bwMode="auto">
          <a:xfrm>
            <a:off x="683568" y="404664"/>
            <a:ext cx="1250245" cy="1224136"/>
          </a:xfrm>
          <a:prstGeom prst="rect">
            <a:avLst/>
          </a:prstGeom>
          <a:noFill/>
        </p:spPr>
      </p:pic>
      <p:sp>
        <p:nvSpPr>
          <p:cNvPr id="12" name="TextBox 11"/>
          <p:cNvSpPr txBox="1"/>
          <p:nvPr/>
        </p:nvSpPr>
        <p:spPr>
          <a:xfrm>
            <a:off x="4788024" y="1340768"/>
            <a:ext cx="4501008" cy="1538883"/>
          </a:xfrm>
          <a:prstGeom prst="rect">
            <a:avLst/>
          </a:prstGeom>
          <a:noFill/>
        </p:spPr>
        <p:txBody>
          <a:bodyPr wrap="square" rtlCol="0">
            <a:spAutoFit/>
          </a:bodyPr>
          <a:lstStyle/>
          <a:p>
            <a:pPr lvl="0" algn="ctr">
              <a:defRPr/>
            </a:pPr>
            <a:endParaRPr lang="ru-RU" sz="1400" b="1" dirty="0" smtClean="0">
              <a:solidFill>
                <a:schemeClr val="accent1">
                  <a:lumMod val="75000"/>
                </a:schemeClr>
              </a:solidFill>
              <a:latin typeface="Times New Roman" pitchFamily="18" charset="0"/>
              <a:cs typeface="Times New Roman" pitchFamily="18" charset="0"/>
            </a:endParaRPr>
          </a:p>
          <a:p>
            <a:pPr lvl="0" algn="ctr">
              <a:defRPr/>
            </a:pPr>
            <a:r>
              <a:rPr lang="ru-RU" sz="2000" b="1" i="1" dirty="0" smtClean="0">
                <a:solidFill>
                  <a:schemeClr val="accent1">
                    <a:lumMod val="75000"/>
                  </a:schemeClr>
                </a:solidFill>
                <a:latin typeface="Times New Roman" pitchFamily="18" charset="0"/>
                <a:cs typeface="Times New Roman" pitchFamily="18" charset="0"/>
              </a:rPr>
              <a:t>«О республиканском бюджете </a:t>
            </a:r>
          </a:p>
          <a:p>
            <a:pPr lvl="0" algn="ctr">
              <a:defRPr/>
            </a:pPr>
            <a:r>
              <a:rPr lang="ru-RU" sz="2000" b="1" i="1" dirty="0" smtClean="0">
                <a:solidFill>
                  <a:schemeClr val="accent1">
                    <a:lumMod val="75000"/>
                  </a:schemeClr>
                </a:solidFill>
                <a:latin typeface="Times New Roman" pitchFamily="18" charset="0"/>
                <a:cs typeface="Times New Roman" pitchFamily="18" charset="0"/>
              </a:rPr>
              <a:t>Республики Алтай </a:t>
            </a:r>
          </a:p>
          <a:p>
            <a:pPr lvl="0" algn="ctr">
              <a:defRPr/>
            </a:pPr>
            <a:r>
              <a:rPr lang="ru-RU" sz="2000" b="1" i="1" dirty="0" smtClean="0">
                <a:solidFill>
                  <a:schemeClr val="accent1">
                    <a:lumMod val="75000"/>
                  </a:schemeClr>
                </a:solidFill>
                <a:latin typeface="Times New Roman" pitchFamily="18" charset="0"/>
                <a:cs typeface="Times New Roman" pitchFamily="18" charset="0"/>
              </a:rPr>
              <a:t>на 2019 год и на плановый период </a:t>
            </a:r>
          </a:p>
          <a:p>
            <a:pPr lvl="0" algn="ctr">
              <a:defRPr/>
            </a:pPr>
            <a:r>
              <a:rPr lang="ru-RU" sz="2000" b="1" i="1" dirty="0" smtClean="0">
                <a:solidFill>
                  <a:schemeClr val="accent1">
                    <a:lumMod val="75000"/>
                  </a:schemeClr>
                </a:solidFill>
                <a:latin typeface="Times New Roman" pitchFamily="18" charset="0"/>
                <a:cs typeface="Times New Roman" pitchFamily="18" charset="0"/>
              </a:rPr>
              <a:t>2020 и 2021 годов»</a:t>
            </a:r>
          </a:p>
        </p:txBody>
      </p:sp>
      <p:pic>
        <p:nvPicPr>
          <p:cNvPr id="1026" name="Picture 2" descr="M:\Отдел методологии и мониторинга\ОТДЕЛ\Брошюра\2019_БЮДЖЕТ ДЛЯ ГРАЖДАН\altai.png"/>
          <p:cNvPicPr>
            <a:picLocks noChangeAspect="1" noChangeArrowheads="1"/>
          </p:cNvPicPr>
          <p:nvPr/>
        </p:nvPicPr>
        <p:blipFill>
          <a:blip r:embed="rId6" cstate="print"/>
          <a:srcRect/>
          <a:stretch>
            <a:fillRect/>
          </a:stretch>
        </p:blipFill>
        <p:spPr bwMode="auto">
          <a:xfrm>
            <a:off x="251520" y="1124744"/>
            <a:ext cx="6859955" cy="5733256"/>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395536" y="620688"/>
          <a:ext cx="8496944" cy="60486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Прямоугольник 5"/>
          <p:cNvSpPr/>
          <p:nvPr/>
        </p:nvSpPr>
        <p:spPr>
          <a:xfrm>
            <a:off x="323528" y="260648"/>
            <a:ext cx="8640960" cy="369332"/>
          </a:xfrm>
          <a:prstGeom prst="rect">
            <a:avLst/>
          </a:prstGeom>
        </p:spPr>
        <p:txBody>
          <a:bodyPr wrap="square">
            <a:spAutoFit/>
          </a:bodyPr>
          <a:lstStyle/>
          <a:p>
            <a:pPr algn="ctr"/>
            <a:r>
              <a:rPr lang="ru-RU" b="1" dirty="0" smtClean="0">
                <a:solidFill>
                  <a:schemeClr val="accent1">
                    <a:lumMod val="75000"/>
                  </a:schemeClr>
                </a:solidFill>
                <a:latin typeface="Times New Roman" pitchFamily="18" charset="0"/>
                <a:cs typeface="Times New Roman" pitchFamily="18" charset="0"/>
              </a:rPr>
              <a:t>МЕРЫ ПО МИНИМИЗАЦИИ ОСНОВНЫХ БЮДЖЕТНЫХ РИСКОВ</a:t>
            </a:r>
            <a:endParaRPr lang="ru-RU" dirty="0" smtClean="0">
              <a:solidFill>
                <a:schemeClr val="accent1">
                  <a:lumMod val="75000"/>
                </a:schemeClr>
              </a:solidFill>
              <a:latin typeface="Times New Roman" pitchFamily="18" charset="0"/>
              <a:cs typeface="Times New Roman" pitchFamily="18" charset="0"/>
            </a:endParaRPr>
          </a:p>
        </p:txBody>
      </p:sp>
      <p:pic>
        <p:nvPicPr>
          <p:cNvPr id="4"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8" cstate="print"/>
          <a:srcRect/>
          <a:stretch>
            <a:fillRect/>
          </a:stretch>
        </p:blipFill>
        <p:spPr bwMode="auto">
          <a:xfrm>
            <a:off x="0" y="0"/>
            <a:ext cx="9144000" cy="476671"/>
          </a:xfrm>
          <a:prstGeom prst="rect">
            <a:avLst/>
          </a:prstGeom>
          <a:noFill/>
        </p:spPr>
      </p:pic>
      <p:sp>
        <p:nvSpPr>
          <p:cNvPr id="8" name="TextBox 7"/>
          <p:cNvSpPr txBox="1"/>
          <p:nvPr/>
        </p:nvSpPr>
        <p:spPr>
          <a:xfrm>
            <a:off x="8604448" y="260648"/>
            <a:ext cx="288032" cy="276999"/>
          </a:xfrm>
          <a:prstGeom prst="rect">
            <a:avLst/>
          </a:prstGeom>
          <a:noFill/>
        </p:spPr>
        <p:txBody>
          <a:bodyPr wrap="square" rtlCol="0">
            <a:spAutoFit/>
          </a:bodyPr>
          <a:lstStyle/>
          <a:p>
            <a:r>
              <a:rPr lang="ru-RU" sz="1200" dirty="0" smtClean="0"/>
              <a:t>9</a:t>
            </a:r>
            <a:endParaRPr lang="ru-RU" sz="1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0" y="260648"/>
          <a:ext cx="9144000" cy="63367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7" cstate="print"/>
          <a:srcRect/>
          <a:stretch>
            <a:fillRect/>
          </a:stretch>
        </p:blipFill>
        <p:spPr bwMode="auto">
          <a:xfrm>
            <a:off x="0" y="0"/>
            <a:ext cx="9144000" cy="476671"/>
          </a:xfrm>
          <a:prstGeom prst="rect">
            <a:avLst/>
          </a:prstGeom>
          <a:noFill/>
        </p:spPr>
      </p:pic>
      <p:sp>
        <p:nvSpPr>
          <p:cNvPr id="6" name="TextBox 5"/>
          <p:cNvSpPr txBox="1"/>
          <p:nvPr/>
        </p:nvSpPr>
        <p:spPr>
          <a:xfrm>
            <a:off x="323528" y="332656"/>
            <a:ext cx="360040" cy="276999"/>
          </a:xfrm>
          <a:prstGeom prst="rect">
            <a:avLst/>
          </a:prstGeom>
          <a:noFill/>
        </p:spPr>
        <p:txBody>
          <a:bodyPr wrap="square" rtlCol="0">
            <a:spAutoFit/>
          </a:bodyPr>
          <a:lstStyle/>
          <a:p>
            <a:r>
              <a:rPr lang="ru-RU" sz="1200" dirty="0" smtClean="0"/>
              <a:t>10</a:t>
            </a:r>
            <a:endParaRPr lang="ru-RU" sz="12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2" cstate="print"/>
          <a:srcRect/>
          <a:stretch>
            <a:fillRect/>
          </a:stretch>
        </p:blipFill>
        <p:spPr bwMode="auto">
          <a:xfrm>
            <a:off x="0" y="0"/>
            <a:ext cx="9144000" cy="476671"/>
          </a:xfrm>
          <a:prstGeom prst="rect">
            <a:avLst/>
          </a:prstGeom>
          <a:noFill/>
        </p:spPr>
      </p:pic>
      <p:graphicFrame>
        <p:nvGraphicFramePr>
          <p:cNvPr id="6" name="Таблица 5"/>
          <p:cNvGraphicFramePr>
            <a:graphicFrameLocks noGrp="1"/>
          </p:cNvGraphicFramePr>
          <p:nvPr/>
        </p:nvGraphicFramePr>
        <p:xfrm>
          <a:off x="323528" y="1196752"/>
          <a:ext cx="8568945" cy="5396961"/>
        </p:xfrm>
        <a:graphic>
          <a:graphicData uri="http://schemas.openxmlformats.org/drawingml/2006/table">
            <a:tbl>
              <a:tblPr firstRow="1" bandRow="1">
                <a:tableStyleId>{5C22544A-7EE6-4342-B048-85BDC9FD1C3A}</a:tableStyleId>
              </a:tblPr>
              <a:tblGrid>
                <a:gridCol w="1224132"/>
                <a:gridCol w="1008112"/>
                <a:gridCol w="1080124"/>
                <a:gridCol w="1008112"/>
                <a:gridCol w="720080"/>
                <a:gridCol w="1080116"/>
                <a:gridCol w="720080"/>
                <a:gridCol w="1008112"/>
                <a:gridCol w="720077"/>
              </a:tblGrid>
              <a:tr h="1440160">
                <a:tc>
                  <a:txBody>
                    <a:bodyPr/>
                    <a:lstStyle/>
                    <a:p>
                      <a:pPr algn="ctr" rtl="0" fontAlgn="ctr"/>
                      <a:r>
                        <a:rPr lang="ru-RU" sz="1400" u="none" strike="noStrike" dirty="0">
                          <a:latin typeface="Times New Roman" pitchFamily="18" charset="0"/>
                          <a:cs typeface="Times New Roman" pitchFamily="18" charset="0"/>
                        </a:rPr>
                        <a:t>Наименование показателя </a:t>
                      </a:r>
                      <a:endParaRPr lang="ru-RU" sz="1400" b="1" i="0" u="none" strike="noStrike" dirty="0">
                        <a:solidFill>
                          <a:srgbClr val="FFFFFF"/>
                        </a:solidFill>
                        <a:latin typeface="Times New Roman" pitchFamily="18" charset="0"/>
                        <a:cs typeface="Times New Roman" pitchFamily="18" charset="0"/>
                      </a:endParaRPr>
                    </a:p>
                  </a:txBody>
                  <a:tcPr marL="7270" marR="7270" marT="7270" marB="0" anchor="ctr"/>
                </a:tc>
                <a:tc>
                  <a:txBody>
                    <a:bodyPr/>
                    <a:lstStyle/>
                    <a:p>
                      <a:pPr algn="ctr" rtl="0" fontAlgn="ctr"/>
                      <a:r>
                        <a:rPr lang="ru-RU" sz="1400" u="none" strike="noStrike" dirty="0">
                          <a:latin typeface="Times New Roman" pitchFamily="18" charset="0"/>
                          <a:cs typeface="Times New Roman" pitchFamily="18" charset="0"/>
                        </a:rPr>
                        <a:t>2017  год (факт)  </a:t>
                      </a:r>
                      <a:endParaRPr lang="ru-RU" sz="1400" b="1" i="0" u="none" strike="noStrike" dirty="0">
                        <a:solidFill>
                          <a:srgbClr val="FFFFFF"/>
                        </a:solidFill>
                        <a:latin typeface="Times New Roman" pitchFamily="18" charset="0"/>
                        <a:cs typeface="Times New Roman" pitchFamily="18" charset="0"/>
                      </a:endParaRPr>
                    </a:p>
                  </a:txBody>
                  <a:tcPr marL="7270" marR="7270" marT="7270" marB="0" anchor="ctr"/>
                </a:tc>
                <a:tc>
                  <a:txBody>
                    <a:bodyPr/>
                    <a:lstStyle/>
                    <a:p>
                      <a:pPr algn="ctr" rtl="0" fontAlgn="ctr"/>
                      <a:r>
                        <a:rPr lang="ru-RU" sz="1400" u="none" strike="noStrike" dirty="0">
                          <a:latin typeface="Times New Roman" pitchFamily="18" charset="0"/>
                          <a:cs typeface="Times New Roman" pitchFamily="18" charset="0"/>
                        </a:rPr>
                        <a:t>2018 год (ожидаемая оценка исполнения)  </a:t>
                      </a:r>
                      <a:endParaRPr lang="ru-RU" sz="1400" b="1" i="0" u="none" strike="noStrike" dirty="0">
                        <a:solidFill>
                          <a:srgbClr val="FFFFFF"/>
                        </a:solidFill>
                        <a:latin typeface="Times New Roman" pitchFamily="18" charset="0"/>
                        <a:cs typeface="Times New Roman" pitchFamily="18" charset="0"/>
                      </a:endParaRPr>
                    </a:p>
                  </a:txBody>
                  <a:tcPr marL="7270" marR="7270" marT="7270" marB="0" anchor="ctr"/>
                </a:tc>
                <a:tc>
                  <a:txBody>
                    <a:bodyPr/>
                    <a:lstStyle/>
                    <a:p>
                      <a:pPr algn="ctr" rtl="0" fontAlgn="ctr"/>
                      <a:r>
                        <a:rPr lang="ru-RU" sz="1400" u="none" strike="noStrike" dirty="0">
                          <a:latin typeface="Times New Roman" pitchFamily="18" charset="0"/>
                          <a:cs typeface="Times New Roman" pitchFamily="18" charset="0"/>
                        </a:rPr>
                        <a:t>2019 год (прогноз) </a:t>
                      </a:r>
                      <a:endParaRPr lang="ru-RU" sz="1400" b="1" i="0" u="none" strike="noStrike" dirty="0">
                        <a:solidFill>
                          <a:srgbClr val="FFFFFF"/>
                        </a:solidFill>
                        <a:latin typeface="Times New Roman" pitchFamily="18" charset="0"/>
                        <a:cs typeface="Times New Roman" pitchFamily="18" charset="0"/>
                      </a:endParaRPr>
                    </a:p>
                  </a:txBody>
                  <a:tcPr marL="7270" marR="7270" marT="7270" marB="0" anchor="ctr"/>
                </a:tc>
                <a:tc>
                  <a:txBody>
                    <a:bodyPr/>
                    <a:lstStyle/>
                    <a:p>
                      <a:pPr algn="ctr" rtl="0" fontAlgn="ctr"/>
                      <a:r>
                        <a:rPr lang="ru-RU" sz="1400" u="none" strike="noStrike" dirty="0">
                          <a:latin typeface="Times New Roman" pitchFamily="18" charset="0"/>
                          <a:cs typeface="Times New Roman" pitchFamily="18" charset="0"/>
                        </a:rPr>
                        <a:t>Темп роста к 2018 году (%) </a:t>
                      </a:r>
                      <a:endParaRPr lang="ru-RU" sz="1400" b="1" i="0" u="none" strike="noStrike" dirty="0">
                        <a:solidFill>
                          <a:srgbClr val="FFFFFF"/>
                        </a:solidFill>
                        <a:latin typeface="Times New Roman" pitchFamily="18" charset="0"/>
                        <a:cs typeface="Times New Roman" pitchFamily="18" charset="0"/>
                      </a:endParaRPr>
                    </a:p>
                  </a:txBody>
                  <a:tcPr marL="7270" marR="7270" marT="7270" marB="0" anchor="ctr"/>
                </a:tc>
                <a:tc>
                  <a:txBody>
                    <a:bodyPr/>
                    <a:lstStyle/>
                    <a:p>
                      <a:pPr algn="ctr" rtl="0" fontAlgn="ctr"/>
                      <a:r>
                        <a:rPr lang="ru-RU" sz="1400" u="none" strike="noStrike" dirty="0">
                          <a:latin typeface="Times New Roman" pitchFamily="18" charset="0"/>
                          <a:cs typeface="Times New Roman" pitchFamily="18" charset="0"/>
                        </a:rPr>
                        <a:t>2020 год (прогноз) </a:t>
                      </a:r>
                      <a:endParaRPr lang="ru-RU" sz="1400" b="1" i="0" u="none" strike="noStrike" dirty="0">
                        <a:solidFill>
                          <a:srgbClr val="FFFFFF"/>
                        </a:solidFill>
                        <a:latin typeface="Times New Roman" pitchFamily="18" charset="0"/>
                        <a:cs typeface="Times New Roman" pitchFamily="18" charset="0"/>
                      </a:endParaRPr>
                    </a:p>
                  </a:txBody>
                  <a:tcPr marL="7270" marR="7270" marT="7270" marB="0" anchor="ctr"/>
                </a:tc>
                <a:tc>
                  <a:txBody>
                    <a:bodyPr/>
                    <a:lstStyle/>
                    <a:p>
                      <a:pPr algn="ctr" rtl="0" fontAlgn="ctr"/>
                      <a:r>
                        <a:rPr lang="ru-RU" sz="1400" u="none" strike="noStrike" dirty="0">
                          <a:latin typeface="Times New Roman" pitchFamily="18" charset="0"/>
                          <a:cs typeface="Times New Roman" pitchFamily="18" charset="0"/>
                        </a:rPr>
                        <a:t>Темп роста к 2019 году (%) </a:t>
                      </a:r>
                      <a:endParaRPr lang="ru-RU" sz="1400" b="1" i="0" u="none" strike="noStrike" dirty="0">
                        <a:solidFill>
                          <a:srgbClr val="FFFFFF"/>
                        </a:solidFill>
                        <a:latin typeface="Times New Roman" pitchFamily="18" charset="0"/>
                        <a:cs typeface="Times New Roman" pitchFamily="18" charset="0"/>
                      </a:endParaRPr>
                    </a:p>
                  </a:txBody>
                  <a:tcPr marL="7270" marR="7270" marT="7270" marB="0" anchor="ctr"/>
                </a:tc>
                <a:tc>
                  <a:txBody>
                    <a:bodyPr/>
                    <a:lstStyle/>
                    <a:p>
                      <a:pPr algn="ctr" rtl="0" fontAlgn="ctr"/>
                      <a:r>
                        <a:rPr lang="ru-RU" sz="1400" u="none" strike="noStrike" dirty="0">
                          <a:latin typeface="Times New Roman" pitchFamily="18" charset="0"/>
                          <a:cs typeface="Times New Roman" pitchFamily="18" charset="0"/>
                        </a:rPr>
                        <a:t>2021 год (прогноз) </a:t>
                      </a:r>
                      <a:endParaRPr lang="ru-RU" sz="1400" b="1" i="0" u="none" strike="noStrike" dirty="0">
                        <a:solidFill>
                          <a:srgbClr val="FFFFFF"/>
                        </a:solidFill>
                        <a:latin typeface="Times New Roman" pitchFamily="18" charset="0"/>
                        <a:cs typeface="Times New Roman" pitchFamily="18" charset="0"/>
                      </a:endParaRPr>
                    </a:p>
                  </a:txBody>
                  <a:tcPr marL="7270" marR="7270" marT="7270" marB="0" anchor="ctr"/>
                </a:tc>
                <a:tc>
                  <a:txBody>
                    <a:bodyPr/>
                    <a:lstStyle/>
                    <a:p>
                      <a:pPr algn="ctr" rtl="0" fontAlgn="ctr"/>
                      <a:r>
                        <a:rPr lang="ru-RU" sz="1400" u="none" strike="noStrike" dirty="0">
                          <a:latin typeface="Times New Roman" pitchFamily="18" charset="0"/>
                          <a:cs typeface="Times New Roman" pitchFamily="18" charset="0"/>
                        </a:rPr>
                        <a:t>Темп роста к 2020 году (%) </a:t>
                      </a:r>
                      <a:endParaRPr lang="ru-RU" sz="1400" b="1" i="0" u="none" strike="noStrike" dirty="0">
                        <a:solidFill>
                          <a:srgbClr val="FFFFFF"/>
                        </a:solidFill>
                        <a:latin typeface="Times New Roman" pitchFamily="18" charset="0"/>
                        <a:cs typeface="Times New Roman" pitchFamily="18" charset="0"/>
                      </a:endParaRPr>
                    </a:p>
                  </a:txBody>
                  <a:tcPr marL="7270" marR="7270" marT="7270" marB="0" anchor="ctr"/>
                </a:tc>
              </a:tr>
              <a:tr h="800883">
                <a:tc>
                  <a:txBody>
                    <a:bodyPr/>
                    <a:lstStyle/>
                    <a:p>
                      <a:pPr algn="ctr" rtl="0" fontAlgn="ctr"/>
                      <a:r>
                        <a:rPr lang="ru-RU" sz="1400" u="none" strike="noStrike" dirty="0">
                          <a:latin typeface="Times New Roman" pitchFamily="18" charset="0"/>
                          <a:cs typeface="Times New Roman" pitchFamily="18" charset="0"/>
                        </a:rPr>
                        <a:t>Доходы: </a:t>
                      </a:r>
                      <a:endParaRPr lang="ru-RU" sz="1400" b="0" i="0" u="none" strike="noStrike" dirty="0">
                        <a:solidFill>
                          <a:srgbClr val="000000"/>
                        </a:solidFill>
                        <a:latin typeface="Times New Roman" pitchFamily="18" charset="0"/>
                        <a:cs typeface="Times New Roman" pitchFamily="18" charset="0"/>
                      </a:endParaRPr>
                    </a:p>
                  </a:txBody>
                  <a:tcPr marL="7270" marR="7270" marT="7270" marB="0" anchor="ctr"/>
                </a:tc>
                <a:tc>
                  <a:txBody>
                    <a:bodyPr/>
                    <a:lstStyle/>
                    <a:p>
                      <a:pPr algn="ctr" rtl="0" fontAlgn="ctr"/>
                      <a:r>
                        <a:rPr lang="ru-RU" sz="1350" u="none" strike="noStrike" dirty="0">
                          <a:latin typeface="Times New Roman" pitchFamily="18" charset="0"/>
                          <a:cs typeface="Times New Roman" pitchFamily="18" charset="0"/>
                        </a:rPr>
                        <a:t>15 513 221,20</a:t>
                      </a:r>
                      <a:endParaRPr lang="ru-RU" sz="1350" b="0" i="0" u="none" strike="noStrike" dirty="0">
                        <a:solidFill>
                          <a:srgbClr val="000000"/>
                        </a:solidFill>
                        <a:latin typeface="Times New Roman" pitchFamily="18" charset="0"/>
                        <a:cs typeface="Times New Roman" pitchFamily="18" charset="0"/>
                      </a:endParaRPr>
                    </a:p>
                  </a:txBody>
                  <a:tcPr marL="7270" marR="7270" marT="7270" marB="0" anchor="ctr"/>
                </a:tc>
                <a:tc>
                  <a:txBody>
                    <a:bodyPr/>
                    <a:lstStyle/>
                    <a:p>
                      <a:pPr algn="ctr" rtl="0" fontAlgn="ctr"/>
                      <a:r>
                        <a:rPr lang="ru-RU" sz="1350" u="none" strike="noStrike" dirty="0" smtClean="0">
                          <a:latin typeface="Times New Roman" pitchFamily="18" charset="0"/>
                          <a:cs typeface="Times New Roman" pitchFamily="18" charset="0"/>
                        </a:rPr>
                        <a:t>18 810 017,10</a:t>
                      </a:r>
                      <a:endParaRPr lang="ru-RU" sz="1350" b="0" i="0" u="none" strike="noStrike" dirty="0">
                        <a:solidFill>
                          <a:srgbClr val="000000"/>
                        </a:solidFill>
                        <a:latin typeface="Times New Roman" pitchFamily="18" charset="0"/>
                        <a:cs typeface="Times New Roman" pitchFamily="18" charset="0"/>
                      </a:endParaRPr>
                    </a:p>
                  </a:txBody>
                  <a:tcPr marL="7270" marR="7270" marT="7270" marB="0" anchor="ctr"/>
                </a:tc>
                <a:tc>
                  <a:txBody>
                    <a:bodyPr/>
                    <a:lstStyle/>
                    <a:p>
                      <a:pPr marL="0" algn="ctr" defTabSz="914400" rtl="0" eaLnBrk="1" fontAlgn="ctr" latinLnBrk="0" hangingPunct="1"/>
                      <a:r>
                        <a:rPr lang="ru-RU" sz="1350" u="none" strike="noStrike" kern="1200" dirty="0">
                          <a:solidFill>
                            <a:schemeClr val="dk1"/>
                          </a:solidFill>
                          <a:latin typeface="Times New Roman" pitchFamily="18" charset="0"/>
                          <a:ea typeface="+mn-ea"/>
                          <a:cs typeface="Times New Roman" pitchFamily="18" charset="0"/>
                        </a:rPr>
                        <a:t>20 580 081,40</a:t>
                      </a:r>
                    </a:p>
                  </a:txBody>
                  <a:tcPr marL="9525" marR="9525" marT="9525" marB="0" anchor="ctr"/>
                </a:tc>
                <a:tc>
                  <a:txBody>
                    <a:bodyPr/>
                    <a:lstStyle/>
                    <a:p>
                      <a:pPr marL="0" algn="ctr" defTabSz="914400" rtl="0" eaLnBrk="1" fontAlgn="ctr" latinLnBrk="0" hangingPunct="1"/>
                      <a:r>
                        <a:rPr lang="ru-RU" sz="1350" u="none" strike="noStrike" kern="1200" dirty="0" smtClean="0">
                          <a:solidFill>
                            <a:schemeClr val="dk1"/>
                          </a:solidFill>
                          <a:latin typeface="Times New Roman" pitchFamily="18" charset="0"/>
                          <a:ea typeface="+mn-ea"/>
                          <a:cs typeface="Times New Roman" pitchFamily="18" charset="0"/>
                        </a:rPr>
                        <a:t>109,34</a:t>
                      </a:r>
                      <a:endParaRPr lang="ru-RU" sz="1350" u="none" strike="noStrike" kern="1200" dirty="0">
                        <a:solidFill>
                          <a:schemeClr val="dk1"/>
                        </a:solidFill>
                        <a:latin typeface="Times New Roman" pitchFamily="18" charset="0"/>
                        <a:ea typeface="+mn-ea"/>
                        <a:cs typeface="Times New Roman" pitchFamily="18" charset="0"/>
                      </a:endParaRPr>
                    </a:p>
                  </a:txBody>
                  <a:tcPr marL="7270" marR="7270" marT="7270" marB="0" anchor="ctr"/>
                </a:tc>
                <a:tc>
                  <a:txBody>
                    <a:bodyPr/>
                    <a:lstStyle/>
                    <a:p>
                      <a:pPr marL="0" algn="ctr" defTabSz="914400" rtl="0" eaLnBrk="1" fontAlgn="ctr" latinLnBrk="0" hangingPunct="1"/>
                      <a:r>
                        <a:rPr lang="ru-RU" sz="1350" u="none" strike="noStrike" kern="1200" dirty="0">
                          <a:solidFill>
                            <a:schemeClr val="dk1"/>
                          </a:solidFill>
                          <a:latin typeface="Times New Roman" pitchFamily="18" charset="0"/>
                          <a:ea typeface="+mn-ea"/>
                          <a:cs typeface="Times New Roman" pitchFamily="18" charset="0"/>
                        </a:rPr>
                        <a:t>16 898 383,00</a:t>
                      </a:r>
                    </a:p>
                  </a:txBody>
                  <a:tcPr marL="9525" marR="9525" marT="9525" marB="0" anchor="ctr"/>
                </a:tc>
                <a:tc>
                  <a:txBody>
                    <a:bodyPr/>
                    <a:lstStyle/>
                    <a:p>
                      <a:pPr marL="0" algn="ctr" defTabSz="914400" rtl="0" eaLnBrk="1" fontAlgn="ctr" latinLnBrk="0" hangingPunct="1"/>
                      <a:r>
                        <a:rPr lang="ru-RU" sz="1350" u="none" strike="noStrike" kern="1200" dirty="0" smtClean="0">
                          <a:solidFill>
                            <a:schemeClr val="dk1"/>
                          </a:solidFill>
                          <a:latin typeface="Times New Roman" pitchFamily="18" charset="0"/>
                          <a:ea typeface="+mn-ea"/>
                          <a:cs typeface="Times New Roman" pitchFamily="18" charset="0"/>
                        </a:rPr>
                        <a:t>82,11</a:t>
                      </a:r>
                      <a:endParaRPr lang="ru-RU" sz="1350" u="none" strike="noStrike" kern="1200" dirty="0">
                        <a:solidFill>
                          <a:schemeClr val="dk1"/>
                        </a:solidFill>
                        <a:latin typeface="Times New Roman" pitchFamily="18" charset="0"/>
                        <a:ea typeface="+mn-ea"/>
                        <a:cs typeface="Times New Roman" pitchFamily="18" charset="0"/>
                      </a:endParaRPr>
                    </a:p>
                  </a:txBody>
                  <a:tcPr marL="7270" marR="7270" marT="7270" marB="0" anchor="ctr"/>
                </a:tc>
                <a:tc>
                  <a:txBody>
                    <a:bodyPr/>
                    <a:lstStyle/>
                    <a:p>
                      <a:pPr marL="0" algn="ctr" defTabSz="914400" rtl="0" eaLnBrk="1" fontAlgn="ctr" latinLnBrk="0" hangingPunct="1"/>
                      <a:r>
                        <a:rPr lang="ru-RU" sz="1350" u="none" strike="noStrike" kern="1200" dirty="0">
                          <a:solidFill>
                            <a:schemeClr val="dk1"/>
                          </a:solidFill>
                          <a:latin typeface="Times New Roman" pitchFamily="18" charset="0"/>
                          <a:ea typeface="+mn-ea"/>
                          <a:cs typeface="Times New Roman" pitchFamily="18" charset="0"/>
                        </a:rPr>
                        <a:t>18 159 935,60</a:t>
                      </a:r>
                    </a:p>
                  </a:txBody>
                  <a:tcPr marL="9525" marR="9525" marT="9525" marB="0" anchor="ctr"/>
                </a:tc>
                <a:tc>
                  <a:txBody>
                    <a:bodyPr/>
                    <a:lstStyle/>
                    <a:p>
                      <a:pPr marL="0" algn="ctr" defTabSz="914400" rtl="0" eaLnBrk="1" fontAlgn="ctr" latinLnBrk="0" hangingPunct="1"/>
                      <a:r>
                        <a:rPr lang="ru-RU" sz="1350" u="none" strike="noStrike" kern="1200" dirty="0" smtClean="0">
                          <a:solidFill>
                            <a:schemeClr val="dk1"/>
                          </a:solidFill>
                          <a:latin typeface="Times New Roman" pitchFamily="18" charset="0"/>
                          <a:ea typeface="+mn-ea"/>
                          <a:cs typeface="Times New Roman" pitchFamily="18" charset="0"/>
                        </a:rPr>
                        <a:t>107,47</a:t>
                      </a:r>
                      <a:endParaRPr lang="ru-RU" sz="1350" u="none" strike="noStrike" kern="1200" dirty="0">
                        <a:solidFill>
                          <a:schemeClr val="dk1"/>
                        </a:solidFill>
                        <a:latin typeface="Times New Roman" pitchFamily="18" charset="0"/>
                        <a:ea typeface="+mn-ea"/>
                        <a:cs typeface="Times New Roman" pitchFamily="18" charset="0"/>
                      </a:endParaRPr>
                    </a:p>
                  </a:txBody>
                  <a:tcPr marL="7270" marR="7270" marT="7270" marB="0" anchor="ctr"/>
                </a:tc>
              </a:tr>
              <a:tr h="769636">
                <a:tc>
                  <a:txBody>
                    <a:bodyPr/>
                    <a:lstStyle/>
                    <a:p>
                      <a:pPr algn="ctr" rtl="0" fontAlgn="ctr"/>
                      <a:r>
                        <a:rPr lang="ru-RU" sz="1400" u="none" strike="noStrike" dirty="0">
                          <a:latin typeface="Times New Roman" pitchFamily="18" charset="0"/>
                          <a:cs typeface="Times New Roman" pitchFamily="18" charset="0"/>
                        </a:rPr>
                        <a:t>Налоговые и неналоговые доходы </a:t>
                      </a:r>
                      <a:endParaRPr lang="ru-RU" sz="1400" b="0" i="0" u="none" strike="noStrike" dirty="0">
                        <a:solidFill>
                          <a:srgbClr val="000000"/>
                        </a:solidFill>
                        <a:latin typeface="Times New Roman" pitchFamily="18" charset="0"/>
                        <a:cs typeface="Times New Roman" pitchFamily="18" charset="0"/>
                      </a:endParaRPr>
                    </a:p>
                  </a:txBody>
                  <a:tcPr marL="7270" marR="7270" marT="7270" marB="0" anchor="ctr"/>
                </a:tc>
                <a:tc>
                  <a:txBody>
                    <a:bodyPr/>
                    <a:lstStyle/>
                    <a:p>
                      <a:pPr algn="ctr" rtl="0" fontAlgn="ctr"/>
                      <a:r>
                        <a:rPr lang="ru-RU" sz="1350" u="none" strike="noStrike" dirty="0">
                          <a:latin typeface="Times New Roman" pitchFamily="18" charset="0"/>
                          <a:cs typeface="Times New Roman" pitchFamily="18" charset="0"/>
                        </a:rPr>
                        <a:t>3 343 318,80</a:t>
                      </a:r>
                      <a:endParaRPr lang="ru-RU" sz="1350" b="0" i="0" u="none" strike="noStrike" dirty="0">
                        <a:solidFill>
                          <a:srgbClr val="000000"/>
                        </a:solidFill>
                        <a:latin typeface="Times New Roman" pitchFamily="18" charset="0"/>
                        <a:cs typeface="Times New Roman" pitchFamily="18" charset="0"/>
                      </a:endParaRPr>
                    </a:p>
                  </a:txBody>
                  <a:tcPr marL="7270" marR="7270" marT="7270" marB="0" anchor="ctr"/>
                </a:tc>
                <a:tc>
                  <a:txBody>
                    <a:bodyPr/>
                    <a:lstStyle/>
                    <a:p>
                      <a:pPr algn="ctr" rtl="0" fontAlgn="ctr"/>
                      <a:r>
                        <a:rPr lang="ru-RU" sz="1350" u="none" strike="noStrike" dirty="0">
                          <a:latin typeface="Times New Roman" pitchFamily="18" charset="0"/>
                          <a:cs typeface="Times New Roman" pitchFamily="18" charset="0"/>
                        </a:rPr>
                        <a:t>3 820 465,50</a:t>
                      </a:r>
                      <a:endParaRPr lang="ru-RU" sz="1350" b="0" i="0" u="none" strike="noStrike" dirty="0">
                        <a:solidFill>
                          <a:srgbClr val="000000"/>
                        </a:solidFill>
                        <a:latin typeface="Times New Roman" pitchFamily="18" charset="0"/>
                        <a:cs typeface="Times New Roman" pitchFamily="18" charset="0"/>
                      </a:endParaRPr>
                    </a:p>
                  </a:txBody>
                  <a:tcPr marL="7270" marR="7270" marT="7270" marB="0" anchor="ctr"/>
                </a:tc>
                <a:tc>
                  <a:txBody>
                    <a:bodyPr/>
                    <a:lstStyle/>
                    <a:p>
                      <a:pPr marL="0" algn="ctr" defTabSz="914400" rtl="0" eaLnBrk="1" fontAlgn="ctr" latinLnBrk="0" hangingPunct="1"/>
                      <a:r>
                        <a:rPr lang="ru-RU" sz="1350" u="none" strike="noStrike" kern="1200" dirty="0">
                          <a:solidFill>
                            <a:schemeClr val="dk1"/>
                          </a:solidFill>
                          <a:latin typeface="Times New Roman" pitchFamily="18" charset="0"/>
                          <a:ea typeface="+mn-ea"/>
                          <a:cs typeface="Times New Roman" pitchFamily="18" charset="0"/>
                        </a:rPr>
                        <a:t>4 094 540,20</a:t>
                      </a:r>
                    </a:p>
                  </a:txBody>
                  <a:tcPr marL="7270" marR="7270" marT="7270" marB="0" anchor="ctr"/>
                </a:tc>
                <a:tc>
                  <a:txBody>
                    <a:bodyPr/>
                    <a:lstStyle/>
                    <a:p>
                      <a:pPr marL="0" algn="ctr" defTabSz="914400" rtl="0" eaLnBrk="1" fontAlgn="ctr" latinLnBrk="0" hangingPunct="1"/>
                      <a:r>
                        <a:rPr lang="ru-RU" sz="1350" u="none" strike="noStrike" kern="1200" dirty="0">
                          <a:solidFill>
                            <a:schemeClr val="dk1"/>
                          </a:solidFill>
                          <a:latin typeface="Times New Roman" pitchFamily="18" charset="0"/>
                          <a:ea typeface="+mn-ea"/>
                          <a:cs typeface="Times New Roman" pitchFamily="18" charset="0"/>
                        </a:rPr>
                        <a:t>107,17</a:t>
                      </a:r>
                    </a:p>
                  </a:txBody>
                  <a:tcPr marL="7270" marR="7270" marT="7270" marB="0" anchor="ctr"/>
                </a:tc>
                <a:tc>
                  <a:txBody>
                    <a:bodyPr/>
                    <a:lstStyle/>
                    <a:p>
                      <a:pPr marL="0" algn="ctr" defTabSz="914400" rtl="0" eaLnBrk="1" fontAlgn="ctr" latinLnBrk="0" hangingPunct="1"/>
                      <a:r>
                        <a:rPr lang="ru-RU" sz="1350" u="none" strike="noStrike" kern="1200" dirty="0">
                          <a:solidFill>
                            <a:schemeClr val="dk1"/>
                          </a:solidFill>
                          <a:latin typeface="Times New Roman" pitchFamily="18" charset="0"/>
                          <a:ea typeface="+mn-ea"/>
                          <a:cs typeface="Times New Roman" pitchFamily="18" charset="0"/>
                        </a:rPr>
                        <a:t>4 236 270,40</a:t>
                      </a:r>
                    </a:p>
                  </a:txBody>
                  <a:tcPr marL="7270" marR="7270" marT="7270" marB="0" anchor="ctr"/>
                </a:tc>
                <a:tc>
                  <a:txBody>
                    <a:bodyPr/>
                    <a:lstStyle/>
                    <a:p>
                      <a:pPr marL="0" algn="ctr" defTabSz="914400" rtl="0" eaLnBrk="1" fontAlgn="ctr" latinLnBrk="0" hangingPunct="1"/>
                      <a:r>
                        <a:rPr lang="ru-RU" sz="1350" u="none" strike="noStrike" kern="1200" dirty="0">
                          <a:solidFill>
                            <a:schemeClr val="dk1"/>
                          </a:solidFill>
                          <a:latin typeface="Times New Roman" pitchFamily="18" charset="0"/>
                          <a:ea typeface="+mn-ea"/>
                          <a:cs typeface="Times New Roman" pitchFamily="18" charset="0"/>
                        </a:rPr>
                        <a:t>103,46</a:t>
                      </a:r>
                    </a:p>
                  </a:txBody>
                  <a:tcPr marL="7270" marR="7270" marT="7270" marB="0" anchor="ctr"/>
                </a:tc>
                <a:tc>
                  <a:txBody>
                    <a:bodyPr/>
                    <a:lstStyle/>
                    <a:p>
                      <a:pPr marL="0" algn="ctr" defTabSz="914400" rtl="0" eaLnBrk="1" fontAlgn="ctr" latinLnBrk="0" hangingPunct="1"/>
                      <a:r>
                        <a:rPr lang="ru-RU" sz="1350" u="none" strike="noStrike" kern="1200" dirty="0">
                          <a:solidFill>
                            <a:schemeClr val="dk1"/>
                          </a:solidFill>
                          <a:latin typeface="Times New Roman" pitchFamily="18" charset="0"/>
                          <a:ea typeface="+mn-ea"/>
                          <a:cs typeface="Times New Roman" pitchFamily="18" charset="0"/>
                        </a:rPr>
                        <a:t>4 834 021,30</a:t>
                      </a:r>
                    </a:p>
                  </a:txBody>
                  <a:tcPr marL="7270" marR="7270" marT="7270" marB="0" anchor="ctr"/>
                </a:tc>
                <a:tc>
                  <a:txBody>
                    <a:bodyPr/>
                    <a:lstStyle/>
                    <a:p>
                      <a:pPr marL="0" algn="ctr" defTabSz="914400" rtl="0" eaLnBrk="1" fontAlgn="ctr" latinLnBrk="0" hangingPunct="1"/>
                      <a:r>
                        <a:rPr lang="ru-RU" sz="1350" u="none" strike="noStrike" kern="1200" dirty="0">
                          <a:solidFill>
                            <a:schemeClr val="dk1"/>
                          </a:solidFill>
                          <a:latin typeface="Times New Roman" pitchFamily="18" charset="0"/>
                          <a:ea typeface="+mn-ea"/>
                          <a:cs typeface="Times New Roman" pitchFamily="18" charset="0"/>
                        </a:rPr>
                        <a:t>114,11</a:t>
                      </a:r>
                    </a:p>
                  </a:txBody>
                  <a:tcPr marL="7270" marR="7270" marT="7270" marB="0" anchor="ctr"/>
                </a:tc>
              </a:tr>
              <a:tr h="1010070">
                <a:tc>
                  <a:txBody>
                    <a:bodyPr/>
                    <a:lstStyle/>
                    <a:p>
                      <a:pPr algn="ctr" rtl="0" fontAlgn="ctr"/>
                      <a:r>
                        <a:rPr lang="ru-RU" sz="1400" u="none" strike="noStrike" dirty="0">
                          <a:latin typeface="Times New Roman" pitchFamily="18" charset="0"/>
                          <a:cs typeface="Times New Roman" pitchFamily="18" charset="0"/>
                        </a:rPr>
                        <a:t>Безвозмездные поступления </a:t>
                      </a:r>
                      <a:endParaRPr lang="ru-RU" sz="1400" b="0" i="0" u="none" strike="noStrike" dirty="0">
                        <a:solidFill>
                          <a:srgbClr val="000000"/>
                        </a:solidFill>
                        <a:latin typeface="Times New Roman" pitchFamily="18" charset="0"/>
                        <a:cs typeface="Times New Roman" pitchFamily="18" charset="0"/>
                      </a:endParaRPr>
                    </a:p>
                  </a:txBody>
                  <a:tcPr marL="7270" marR="7270" marT="7270" marB="0" anchor="ctr"/>
                </a:tc>
                <a:tc>
                  <a:txBody>
                    <a:bodyPr/>
                    <a:lstStyle/>
                    <a:p>
                      <a:pPr algn="ctr" rtl="0" fontAlgn="ctr"/>
                      <a:r>
                        <a:rPr lang="ru-RU" sz="1350" u="none" strike="noStrike" dirty="0">
                          <a:latin typeface="Times New Roman" pitchFamily="18" charset="0"/>
                          <a:cs typeface="Times New Roman" pitchFamily="18" charset="0"/>
                        </a:rPr>
                        <a:t>12 169 902,40</a:t>
                      </a:r>
                      <a:endParaRPr lang="ru-RU" sz="1350" b="0" i="0" u="none" strike="noStrike" dirty="0">
                        <a:solidFill>
                          <a:srgbClr val="000000"/>
                        </a:solidFill>
                        <a:latin typeface="Times New Roman" pitchFamily="18" charset="0"/>
                        <a:cs typeface="Times New Roman" pitchFamily="18" charset="0"/>
                      </a:endParaRPr>
                    </a:p>
                  </a:txBody>
                  <a:tcPr marL="7270" marR="7270" marT="7270" marB="0" anchor="ctr"/>
                </a:tc>
                <a:tc>
                  <a:txBody>
                    <a:bodyPr/>
                    <a:lstStyle/>
                    <a:p>
                      <a:pPr marL="0" algn="ctr" defTabSz="914400" rtl="0" eaLnBrk="1" fontAlgn="ctr" latinLnBrk="0" hangingPunct="1"/>
                      <a:r>
                        <a:rPr lang="ru-RU" sz="1350" u="none" strike="noStrike" kern="1200" dirty="0">
                          <a:solidFill>
                            <a:schemeClr val="dk1"/>
                          </a:solidFill>
                          <a:latin typeface="Times New Roman" pitchFamily="18" charset="0"/>
                          <a:ea typeface="+mn-ea"/>
                          <a:cs typeface="Times New Roman" pitchFamily="18" charset="0"/>
                        </a:rPr>
                        <a:t>14 989 551,60</a:t>
                      </a:r>
                    </a:p>
                  </a:txBody>
                  <a:tcPr marL="9525" marR="9525" marT="9525" marB="0" anchor="ctr"/>
                </a:tc>
                <a:tc>
                  <a:txBody>
                    <a:bodyPr/>
                    <a:lstStyle/>
                    <a:p>
                      <a:pPr marL="0" algn="ctr" defTabSz="914400" rtl="0" eaLnBrk="1" fontAlgn="ctr" latinLnBrk="0" hangingPunct="1"/>
                      <a:r>
                        <a:rPr lang="ru-RU" sz="1350" u="none" strike="noStrike" kern="1200" dirty="0">
                          <a:solidFill>
                            <a:schemeClr val="dk1"/>
                          </a:solidFill>
                          <a:latin typeface="Times New Roman" pitchFamily="18" charset="0"/>
                          <a:ea typeface="+mn-ea"/>
                          <a:cs typeface="Times New Roman" pitchFamily="18" charset="0"/>
                        </a:rPr>
                        <a:t>16 485 541,20</a:t>
                      </a:r>
                    </a:p>
                  </a:txBody>
                  <a:tcPr marL="9525" marR="9525" marT="9525" marB="0" anchor="ctr"/>
                </a:tc>
                <a:tc>
                  <a:txBody>
                    <a:bodyPr/>
                    <a:lstStyle/>
                    <a:p>
                      <a:pPr marL="0" algn="ctr" defTabSz="914400" rtl="0" eaLnBrk="1" fontAlgn="ctr" latinLnBrk="0" hangingPunct="1"/>
                      <a:r>
                        <a:rPr lang="ru-RU" sz="1350" u="none" strike="noStrike" kern="1200" dirty="0" smtClean="0">
                          <a:solidFill>
                            <a:schemeClr val="dk1"/>
                          </a:solidFill>
                          <a:latin typeface="Times New Roman" pitchFamily="18" charset="0"/>
                          <a:ea typeface="+mn-ea"/>
                          <a:cs typeface="Times New Roman" pitchFamily="18" charset="0"/>
                        </a:rPr>
                        <a:t>109,89</a:t>
                      </a:r>
                      <a:endParaRPr lang="ru-RU" sz="1350" u="none" strike="noStrike" kern="1200" dirty="0">
                        <a:solidFill>
                          <a:schemeClr val="dk1"/>
                        </a:solidFill>
                        <a:latin typeface="Times New Roman" pitchFamily="18" charset="0"/>
                        <a:ea typeface="+mn-ea"/>
                        <a:cs typeface="Times New Roman" pitchFamily="18" charset="0"/>
                      </a:endParaRPr>
                    </a:p>
                  </a:txBody>
                  <a:tcPr marL="7270" marR="7270" marT="7270" marB="0" anchor="ctr"/>
                </a:tc>
                <a:tc>
                  <a:txBody>
                    <a:bodyPr/>
                    <a:lstStyle/>
                    <a:p>
                      <a:pPr marL="0" algn="ctr" defTabSz="914400" rtl="0" eaLnBrk="1" fontAlgn="ctr" latinLnBrk="0" hangingPunct="1"/>
                      <a:r>
                        <a:rPr lang="ru-RU" sz="1350" u="none" strike="noStrike" kern="1200" dirty="0">
                          <a:solidFill>
                            <a:schemeClr val="dk1"/>
                          </a:solidFill>
                          <a:latin typeface="Times New Roman" pitchFamily="18" charset="0"/>
                          <a:ea typeface="+mn-ea"/>
                          <a:cs typeface="Times New Roman" pitchFamily="18" charset="0"/>
                        </a:rPr>
                        <a:t>12 662 112,60</a:t>
                      </a:r>
                    </a:p>
                  </a:txBody>
                  <a:tcPr marL="9525" marR="9525" marT="9525" marB="0" anchor="ctr"/>
                </a:tc>
                <a:tc>
                  <a:txBody>
                    <a:bodyPr/>
                    <a:lstStyle/>
                    <a:p>
                      <a:pPr marL="0" algn="ctr" defTabSz="914400" rtl="0" eaLnBrk="1" fontAlgn="ctr" latinLnBrk="0" hangingPunct="1"/>
                      <a:r>
                        <a:rPr lang="ru-RU" sz="1350" u="none" strike="noStrike" kern="1200" dirty="0" smtClean="0">
                          <a:solidFill>
                            <a:schemeClr val="dk1"/>
                          </a:solidFill>
                          <a:latin typeface="Times New Roman" pitchFamily="18" charset="0"/>
                          <a:ea typeface="+mn-ea"/>
                          <a:cs typeface="Times New Roman" pitchFamily="18" charset="0"/>
                        </a:rPr>
                        <a:t>78,81</a:t>
                      </a:r>
                      <a:endParaRPr lang="ru-RU" sz="1350" u="none" strike="noStrike" kern="1200" dirty="0">
                        <a:solidFill>
                          <a:schemeClr val="dk1"/>
                        </a:solidFill>
                        <a:latin typeface="Times New Roman" pitchFamily="18" charset="0"/>
                        <a:ea typeface="+mn-ea"/>
                        <a:cs typeface="Times New Roman" pitchFamily="18" charset="0"/>
                      </a:endParaRPr>
                    </a:p>
                  </a:txBody>
                  <a:tcPr marL="7270" marR="7270" marT="7270" marB="0" anchor="ctr"/>
                </a:tc>
                <a:tc>
                  <a:txBody>
                    <a:bodyPr/>
                    <a:lstStyle/>
                    <a:p>
                      <a:pPr marL="0" algn="ctr" defTabSz="914400" rtl="0" eaLnBrk="1" fontAlgn="ctr" latinLnBrk="0" hangingPunct="1"/>
                      <a:r>
                        <a:rPr lang="ru-RU" sz="1350" u="none" strike="noStrike" kern="1200" dirty="0">
                          <a:solidFill>
                            <a:schemeClr val="dk1"/>
                          </a:solidFill>
                          <a:latin typeface="Times New Roman" pitchFamily="18" charset="0"/>
                          <a:ea typeface="+mn-ea"/>
                          <a:cs typeface="Times New Roman" pitchFamily="18" charset="0"/>
                        </a:rPr>
                        <a:t>13 325 914,30</a:t>
                      </a:r>
                    </a:p>
                  </a:txBody>
                  <a:tcPr marL="9525" marR="9525" marT="9525" marB="0" anchor="ctr"/>
                </a:tc>
                <a:tc>
                  <a:txBody>
                    <a:bodyPr/>
                    <a:lstStyle/>
                    <a:p>
                      <a:pPr marL="0" algn="ctr" defTabSz="914400" rtl="0" eaLnBrk="1" fontAlgn="ctr" latinLnBrk="0" hangingPunct="1"/>
                      <a:r>
                        <a:rPr lang="ru-RU" sz="1350" u="none" strike="noStrike" kern="1200" dirty="0" smtClean="0">
                          <a:solidFill>
                            <a:schemeClr val="dk1"/>
                          </a:solidFill>
                          <a:latin typeface="Times New Roman" pitchFamily="18" charset="0"/>
                          <a:ea typeface="+mn-ea"/>
                          <a:cs typeface="Times New Roman" pitchFamily="18" charset="0"/>
                        </a:rPr>
                        <a:t>105,24</a:t>
                      </a:r>
                      <a:endParaRPr lang="ru-RU" sz="1350" u="none" strike="noStrike" kern="1200" dirty="0">
                        <a:solidFill>
                          <a:schemeClr val="dk1"/>
                        </a:solidFill>
                        <a:latin typeface="Times New Roman" pitchFamily="18" charset="0"/>
                        <a:ea typeface="+mn-ea"/>
                        <a:cs typeface="Times New Roman" pitchFamily="18" charset="0"/>
                      </a:endParaRPr>
                    </a:p>
                  </a:txBody>
                  <a:tcPr marL="7270" marR="7270" marT="7270" marB="0" anchor="ctr"/>
                </a:tc>
              </a:tr>
              <a:tr h="577183">
                <a:tc>
                  <a:txBody>
                    <a:bodyPr/>
                    <a:lstStyle/>
                    <a:p>
                      <a:pPr algn="ctr" rtl="0" fontAlgn="ctr"/>
                      <a:r>
                        <a:rPr lang="ru-RU" sz="1400" u="none" strike="noStrike" dirty="0">
                          <a:latin typeface="Times New Roman" pitchFamily="18" charset="0"/>
                          <a:cs typeface="Times New Roman" pitchFamily="18" charset="0"/>
                        </a:rPr>
                        <a:t>Расходы </a:t>
                      </a:r>
                      <a:endParaRPr lang="ru-RU" sz="1400" b="0" i="0" u="none" strike="noStrike" dirty="0">
                        <a:solidFill>
                          <a:srgbClr val="000000"/>
                        </a:solidFill>
                        <a:latin typeface="Times New Roman" pitchFamily="18" charset="0"/>
                        <a:cs typeface="Times New Roman" pitchFamily="18" charset="0"/>
                      </a:endParaRPr>
                    </a:p>
                  </a:txBody>
                  <a:tcPr marL="7270" marR="7270" marT="7270" marB="0" anchor="ctr"/>
                </a:tc>
                <a:tc>
                  <a:txBody>
                    <a:bodyPr/>
                    <a:lstStyle/>
                    <a:p>
                      <a:pPr algn="ctr" rtl="0" fontAlgn="ctr"/>
                      <a:r>
                        <a:rPr lang="ru-RU" sz="1350" u="none" strike="noStrike" dirty="0">
                          <a:latin typeface="Times New Roman" pitchFamily="18" charset="0"/>
                          <a:cs typeface="Times New Roman" pitchFamily="18" charset="0"/>
                        </a:rPr>
                        <a:t>15 249 571,80</a:t>
                      </a:r>
                      <a:endParaRPr lang="ru-RU" sz="1350" b="0" i="0" u="none" strike="noStrike" dirty="0">
                        <a:solidFill>
                          <a:srgbClr val="000000"/>
                        </a:solidFill>
                        <a:latin typeface="Times New Roman" pitchFamily="18" charset="0"/>
                        <a:cs typeface="Times New Roman" pitchFamily="18" charset="0"/>
                      </a:endParaRPr>
                    </a:p>
                  </a:txBody>
                  <a:tcPr marL="7270" marR="7270" marT="7270" marB="0" anchor="ctr"/>
                </a:tc>
                <a:tc>
                  <a:txBody>
                    <a:bodyPr/>
                    <a:lstStyle/>
                    <a:p>
                      <a:pPr algn="ctr" rtl="0" fontAlgn="ctr"/>
                      <a:r>
                        <a:rPr lang="ru-RU" sz="1350" u="none" strike="noStrike" dirty="0" smtClean="0">
                          <a:latin typeface="Times New Roman" pitchFamily="18" charset="0"/>
                          <a:cs typeface="Times New Roman" pitchFamily="18" charset="0"/>
                        </a:rPr>
                        <a:t>19 941 879,2</a:t>
                      </a:r>
                      <a:endParaRPr lang="ru-RU" sz="1350" b="0" i="0" u="none" strike="noStrike" dirty="0">
                        <a:solidFill>
                          <a:srgbClr val="000000"/>
                        </a:solidFill>
                        <a:latin typeface="Times New Roman" pitchFamily="18" charset="0"/>
                        <a:cs typeface="Times New Roman" pitchFamily="18" charset="0"/>
                      </a:endParaRPr>
                    </a:p>
                  </a:txBody>
                  <a:tcPr marL="7270" marR="7270" marT="7270" marB="0" anchor="ctr"/>
                </a:tc>
                <a:tc>
                  <a:txBody>
                    <a:bodyPr/>
                    <a:lstStyle/>
                    <a:p>
                      <a:pPr marL="0" algn="ctr" defTabSz="914400" rtl="0" eaLnBrk="1" fontAlgn="ctr" latinLnBrk="0" hangingPunct="1"/>
                      <a:r>
                        <a:rPr lang="ru-RU" sz="1350" u="none" strike="noStrike" kern="1200" dirty="0" smtClean="0">
                          <a:solidFill>
                            <a:schemeClr val="dk1"/>
                          </a:solidFill>
                          <a:latin typeface="Times New Roman" pitchFamily="18" charset="0"/>
                          <a:ea typeface="+mn-ea"/>
                          <a:cs typeface="Times New Roman" pitchFamily="18" charset="0"/>
                        </a:rPr>
                        <a:t>20 </a:t>
                      </a:r>
                      <a:r>
                        <a:rPr lang="ru-RU" sz="1350" u="none" strike="noStrike" kern="1200" dirty="0">
                          <a:solidFill>
                            <a:schemeClr val="dk1"/>
                          </a:solidFill>
                          <a:latin typeface="Times New Roman" pitchFamily="18" charset="0"/>
                          <a:ea typeface="+mn-ea"/>
                          <a:cs typeface="Times New Roman" pitchFamily="18" charset="0"/>
                        </a:rPr>
                        <a:t>747 948,40   </a:t>
                      </a:r>
                    </a:p>
                  </a:txBody>
                  <a:tcPr marL="9525" marR="9525" marT="9525" marB="0" anchor="ctr"/>
                </a:tc>
                <a:tc>
                  <a:txBody>
                    <a:bodyPr/>
                    <a:lstStyle/>
                    <a:p>
                      <a:pPr marL="0" algn="ctr" defTabSz="914400" rtl="0" eaLnBrk="1" fontAlgn="ctr" latinLnBrk="0" hangingPunct="1"/>
                      <a:r>
                        <a:rPr lang="ru-RU" sz="1350" u="none" strike="noStrike" kern="1200" dirty="0" smtClean="0">
                          <a:solidFill>
                            <a:schemeClr val="dk1"/>
                          </a:solidFill>
                          <a:latin typeface="Times New Roman" pitchFamily="18" charset="0"/>
                          <a:ea typeface="+mn-ea"/>
                          <a:cs typeface="Times New Roman" pitchFamily="18" charset="0"/>
                        </a:rPr>
                        <a:t>108,27</a:t>
                      </a:r>
                      <a:endParaRPr lang="ru-RU" sz="1350" u="none" strike="noStrike" kern="1200" dirty="0">
                        <a:solidFill>
                          <a:schemeClr val="dk1"/>
                        </a:solidFill>
                        <a:latin typeface="Times New Roman" pitchFamily="18" charset="0"/>
                        <a:ea typeface="+mn-ea"/>
                        <a:cs typeface="Times New Roman" pitchFamily="18" charset="0"/>
                      </a:endParaRPr>
                    </a:p>
                  </a:txBody>
                  <a:tcPr marL="7270" marR="7270" marT="7270" marB="0" anchor="ctr"/>
                </a:tc>
                <a:tc>
                  <a:txBody>
                    <a:bodyPr/>
                    <a:lstStyle/>
                    <a:p>
                      <a:pPr marL="0" algn="ctr" defTabSz="914400" rtl="0" eaLnBrk="1" fontAlgn="ctr" latinLnBrk="0" hangingPunct="1"/>
                      <a:r>
                        <a:rPr lang="ru-RU" sz="1350" u="none" strike="noStrike" kern="1200" dirty="0">
                          <a:solidFill>
                            <a:schemeClr val="dk1"/>
                          </a:solidFill>
                          <a:latin typeface="Times New Roman" pitchFamily="18" charset="0"/>
                          <a:ea typeface="+mn-ea"/>
                          <a:cs typeface="Times New Roman" pitchFamily="18" charset="0"/>
                        </a:rPr>
                        <a:t>16 870 883,00</a:t>
                      </a:r>
                    </a:p>
                  </a:txBody>
                  <a:tcPr marL="9525" marR="9525" marT="9525" marB="0" anchor="ctr"/>
                </a:tc>
                <a:tc>
                  <a:txBody>
                    <a:bodyPr/>
                    <a:lstStyle/>
                    <a:p>
                      <a:pPr marL="0" algn="ctr" defTabSz="914400" rtl="0" eaLnBrk="1" fontAlgn="ctr" latinLnBrk="0" hangingPunct="1"/>
                      <a:r>
                        <a:rPr lang="ru-RU" sz="1350" u="none" strike="noStrike" kern="1200" dirty="0" smtClean="0">
                          <a:solidFill>
                            <a:schemeClr val="dk1"/>
                          </a:solidFill>
                          <a:latin typeface="Times New Roman" pitchFamily="18" charset="0"/>
                          <a:ea typeface="+mn-ea"/>
                          <a:cs typeface="Times New Roman" pitchFamily="18" charset="0"/>
                        </a:rPr>
                        <a:t>81,31</a:t>
                      </a:r>
                      <a:endParaRPr lang="ru-RU" sz="1350" u="none" strike="noStrike" kern="1200" dirty="0">
                        <a:solidFill>
                          <a:schemeClr val="dk1"/>
                        </a:solidFill>
                        <a:latin typeface="Times New Roman" pitchFamily="18" charset="0"/>
                        <a:ea typeface="+mn-ea"/>
                        <a:cs typeface="Times New Roman" pitchFamily="18" charset="0"/>
                      </a:endParaRPr>
                    </a:p>
                  </a:txBody>
                  <a:tcPr marL="7270" marR="7270" marT="7270" marB="0" anchor="ctr"/>
                </a:tc>
                <a:tc>
                  <a:txBody>
                    <a:bodyPr/>
                    <a:lstStyle/>
                    <a:p>
                      <a:pPr marL="0" algn="ctr" defTabSz="914400" rtl="0" eaLnBrk="1" fontAlgn="ctr" latinLnBrk="0" hangingPunct="1"/>
                      <a:r>
                        <a:rPr lang="ru-RU" sz="1350" u="none" strike="noStrike" kern="1200" dirty="0">
                          <a:solidFill>
                            <a:schemeClr val="dk1"/>
                          </a:solidFill>
                          <a:latin typeface="Times New Roman" pitchFamily="18" charset="0"/>
                          <a:ea typeface="+mn-ea"/>
                          <a:cs typeface="Times New Roman" pitchFamily="18" charset="0"/>
                        </a:rPr>
                        <a:t>18 074 635,60</a:t>
                      </a:r>
                    </a:p>
                  </a:txBody>
                  <a:tcPr marL="9525" marR="9525" marT="9525" marB="0" anchor="ctr"/>
                </a:tc>
                <a:tc>
                  <a:txBody>
                    <a:bodyPr/>
                    <a:lstStyle/>
                    <a:p>
                      <a:pPr marL="0" algn="ctr" defTabSz="914400" rtl="0" eaLnBrk="1" fontAlgn="ctr" latinLnBrk="0" hangingPunct="1"/>
                      <a:r>
                        <a:rPr lang="ru-RU" sz="1350" u="none" strike="noStrike" kern="1200" dirty="0" smtClean="0">
                          <a:solidFill>
                            <a:schemeClr val="dk1"/>
                          </a:solidFill>
                          <a:latin typeface="Times New Roman" pitchFamily="18" charset="0"/>
                          <a:ea typeface="+mn-ea"/>
                          <a:cs typeface="Times New Roman" pitchFamily="18" charset="0"/>
                        </a:rPr>
                        <a:t>107,14</a:t>
                      </a:r>
                      <a:endParaRPr lang="ru-RU" sz="1350" u="none" strike="noStrike" kern="1200" dirty="0">
                        <a:solidFill>
                          <a:schemeClr val="dk1"/>
                        </a:solidFill>
                        <a:latin typeface="Times New Roman" pitchFamily="18" charset="0"/>
                        <a:ea typeface="+mn-ea"/>
                        <a:cs typeface="Times New Roman" pitchFamily="18" charset="0"/>
                      </a:endParaRPr>
                    </a:p>
                  </a:txBody>
                  <a:tcPr marL="7270" marR="7270" marT="7270" marB="0" anchor="ctr"/>
                </a:tc>
              </a:tr>
              <a:tr h="799029">
                <a:tc>
                  <a:txBody>
                    <a:bodyPr/>
                    <a:lstStyle/>
                    <a:p>
                      <a:pPr algn="ctr" rtl="0" fontAlgn="ctr"/>
                      <a:r>
                        <a:rPr lang="ru-RU" sz="1400" u="none" strike="noStrike" dirty="0" err="1">
                          <a:latin typeface="Times New Roman" pitchFamily="18" charset="0"/>
                          <a:cs typeface="Times New Roman" pitchFamily="18" charset="0"/>
                        </a:rPr>
                        <a:t>Профицит</a:t>
                      </a:r>
                      <a:r>
                        <a:rPr lang="ru-RU" sz="1400" u="none" strike="noStrike" dirty="0">
                          <a:latin typeface="Times New Roman" pitchFamily="18" charset="0"/>
                          <a:cs typeface="Times New Roman" pitchFamily="18" charset="0"/>
                        </a:rPr>
                        <a:t> </a:t>
                      </a:r>
                      <a:r>
                        <a:rPr lang="ru-RU" sz="1400" u="none" strike="noStrike" dirty="0" smtClean="0">
                          <a:latin typeface="Times New Roman" pitchFamily="18" charset="0"/>
                          <a:cs typeface="Times New Roman" pitchFamily="18" charset="0"/>
                        </a:rPr>
                        <a:t>(+)/</a:t>
                      </a:r>
                    </a:p>
                    <a:p>
                      <a:pPr algn="ctr" rtl="0" fontAlgn="ctr"/>
                      <a:r>
                        <a:rPr lang="ru-RU" sz="1400" u="none" strike="noStrike" dirty="0" smtClean="0">
                          <a:latin typeface="Times New Roman" pitchFamily="18" charset="0"/>
                          <a:cs typeface="Times New Roman" pitchFamily="18" charset="0"/>
                        </a:rPr>
                        <a:t>дефицит </a:t>
                      </a:r>
                      <a:r>
                        <a:rPr lang="ru-RU" sz="1400" u="none" strike="noStrike" dirty="0">
                          <a:latin typeface="Times New Roman" pitchFamily="18" charset="0"/>
                          <a:cs typeface="Times New Roman" pitchFamily="18" charset="0"/>
                        </a:rPr>
                        <a:t>(-) </a:t>
                      </a:r>
                      <a:endParaRPr lang="ru-RU" sz="1400" b="0" i="0" u="none" strike="noStrike" dirty="0">
                        <a:solidFill>
                          <a:srgbClr val="000000"/>
                        </a:solidFill>
                        <a:latin typeface="Times New Roman" pitchFamily="18" charset="0"/>
                        <a:cs typeface="Times New Roman" pitchFamily="18" charset="0"/>
                      </a:endParaRPr>
                    </a:p>
                  </a:txBody>
                  <a:tcPr marL="7270" marR="7270" marT="7270" marB="0" anchor="ctr"/>
                </a:tc>
                <a:tc>
                  <a:txBody>
                    <a:bodyPr/>
                    <a:lstStyle/>
                    <a:p>
                      <a:pPr algn="ctr" rtl="0" fontAlgn="ctr"/>
                      <a:r>
                        <a:rPr lang="ru-RU" sz="1350" u="none" strike="noStrike" dirty="0">
                          <a:latin typeface="Times New Roman" pitchFamily="18" charset="0"/>
                          <a:cs typeface="Times New Roman" pitchFamily="18" charset="0"/>
                        </a:rPr>
                        <a:t>263 649,40</a:t>
                      </a:r>
                      <a:endParaRPr lang="ru-RU" sz="1350" b="0" i="0" u="none" strike="noStrike" dirty="0">
                        <a:solidFill>
                          <a:srgbClr val="000000"/>
                        </a:solidFill>
                        <a:latin typeface="Times New Roman" pitchFamily="18" charset="0"/>
                        <a:cs typeface="Times New Roman" pitchFamily="18" charset="0"/>
                      </a:endParaRPr>
                    </a:p>
                  </a:txBody>
                  <a:tcPr marL="7270" marR="7270" marT="7270" marB="0" anchor="ctr"/>
                </a:tc>
                <a:tc>
                  <a:txBody>
                    <a:bodyPr/>
                    <a:lstStyle/>
                    <a:p>
                      <a:pPr algn="ctr" rtl="0" fontAlgn="ctr"/>
                      <a:r>
                        <a:rPr lang="ru-RU" sz="1350" u="none" strike="noStrike" dirty="0" smtClean="0">
                          <a:latin typeface="Times New Roman" pitchFamily="18" charset="0"/>
                          <a:cs typeface="Times New Roman" pitchFamily="18" charset="0"/>
                        </a:rPr>
                        <a:t>-1 131 862,1</a:t>
                      </a:r>
                      <a:endParaRPr lang="ru-RU" sz="1350" b="0" i="0" u="none" strike="noStrike" dirty="0">
                        <a:solidFill>
                          <a:srgbClr val="000000"/>
                        </a:solidFill>
                        <a:latin typeface="Times New Roman" pitchFamily="18" charset="0"/>
                        <a:cs typeface="Times New Roman" pitchFamily="18" charset="0"/>
                      </a:endParaRPr>
                    </a:p>
                  </a:txBody>
                  <a:tcPr marL="7270" marR="7270" marT="7270" marB="0" anchor="ctr"/>
                </a:tc>
                <a:tc>
                  <a:txBody>
                    <a:bodyPr/>
                    <a:lstStyle/>
                    <a:p>
                      <a:pPr marL="0" algn="ctr" defTabSz="914400" rtl="0" eaLnBrk="1" fontAlgn="ctr" latinLnBrk="0" hangingPunct="1"/>
                      <a:r>
                        <a:rPr lang="ru-RU" sz="1350" u="none" strike="noStrike" kern="1200" dirty="0">
                          <a:solidFill>
                            <a:schemeClr val="dk1"/>
                          </a:solidFill>
                          <a:latin typeface="Times New Roman" pitchFamily="18" charset="0"/>
                          <a:ea typeface="+mn-ea"/>
                          <a:cs typeface="Times New Roman" pitchFamily="18" charset="0"/>
                        </a:rPr>
                        <a:t>-167 867,00</a:t>
                      </a:r>
                    </a:p>
                  </a:txBody>
                  <a:tcPr marL="9525" marR="9525" marT="9525" marB="0" anchor="ctr"/>
                </a:tc>
                <a:tc>
                  <a:txBody>
                    <a:bodyPr/>
                    <a:lstStyle/>
                    <a:p>
                      <a:pPr marL="0" algn="ctr" defTabSz="914400" rtl="0" eaLnBrk="1" fontAlgn="ctr" latinLnBrk="0" hangingPunct="1"/>
                      <a:r>
                        <a:rPr lang="ru-RU" sz="1350" u="none" strike="noStrike" kern="1200" dirty="0">
                          <a:solidFill>
                            <a:schemeClr val="dk1"/>
                          </a:solidFill>
                          <a:latin typeface="Times New Roman" pitchFamily="18" charset="0"/>
                          <a:ea typeface="+mn-ea"/>
                          <a:cs typeface="Times New Roman" pitchFamily="18" charset="0"/>
                        </a:rPr>
                        <a:t> </a:t>
                      </a:r>
                      <a:r>
                        <a:rPr lang="ru-RU" sz="1350" u="none" strike="noStrike" kern="1200" dirty="0" smtClean="0">
                          <a:solidFill>
                            <a:schemeClr val="dk1"/>
                          </a:solidFill>
                          <a:latin typeface="Times New Roman" pitchFamily="18" charset="0"/>
                          <a:ea typeface="+mn-ea"/>
                          <a:cs typeface="Times New Roman" pitchFamily="18" charset="0"/>
                        </a:rPr>
                        <a:t>-</a:t>
                      </a:r>
                      <a:endParaRPr lang="ru-RU" sz="1350" u="none" strike="noStrike" kern="1200" dirty="0">
                        <a:solidFill>
                          <a:schemeClr val="dk1"/>
                        </a:solidFill>
                        <a:latin typeface="Times New Roman" pitchFamily="18" charset="0"/>
                        <a:ea typeface="+mn-ea"/>
                        <a:cs typeface="Times New Roman" pitchFamily="18" charset="0"/>
                      </a:endParaRPr>
                    </a:p>
                  </a:txBody>
                  <a:tcPr marL="7270" marR="7270" marT="7270" marB="0" anchor="ctr"/>
                </a:tc>
                <a:tc>
                  <a:txBody>
                    <a:bodyPr/>
                    <a:lstStyle/>
                    <a:p>
                      <a:pPr marL="0" algn="ctr" defTabSz="914400" rtl="0" eaLnBrk="1" fontAlgn="ctr" latinLnBrk="0" hangingPunct="1"/>
                      <a:r>
                        <a:rPr lang="ru-RU" sz="1350" u="none" strike="noStrike" kern="1200" dirty="0">
                          <a:solidFill>
                            <a:schemeClr val="dk1"/>
                          </a:solidFill>
                          <a:latin typeface="Times New Roman" pitchFamily="18" charset="0"/>
                          <a:ea typeface="+mn-ea"/>
                          <a:cs typeface="Times New Roman" pitchFamily="18" charset="0"/>
                        </a:rPr>
                        <a:t>27 500,00</a:t>
                      </a:r>
                    </a:p>
                  </a:txBody>
                  <a:tcPr marL="7270" marR="7270" marT="7270" marB="0" anchor="ctr"/>
                </a:tc>
                <a:tc>
                  <a:txBody>
                    <a:bodyPr/>
                    <a:lstStyle/>
                    <a:p>
                      <a:pPr marL="0" algn="ctr" defTabSz="914400" rtl="0" eaLnBrk="1" fontAlgn="ctr" latinLnBrk="0" hangingPunct="1"/>
                      <a:r>
                        <a:rPr lang="ru-RU" sz="1350" u="none" strike="noStrike" kern="1200" dirty="0">
                          <a:solidFill>
                            <a:schemeClr val="dk1"/>
                          </a:solidFill>
                          <a:latin typeface="Times New Roman" pitchFamily="18" charset="0"/>
                          <a:ea typeface="+mn-ea"/>
                          <a:cs typeface="Times New Roman" pitchFamily="18" charset="0"/>
                        </a:rPr>
                        <a:t> </a:t>
                      </a:r>
                      <a:r>
                        <a:rPr lang="ru-RU" sz="1350" u="none" strike="noStrike" kern="1200" dirty="0" smtClean="0">
                          <a:solidFill>
                            <a:schemeClr val="dk1"/>
                          </a:solidFill>
                          <a:latin typeface="Times New Roman" pitchFamily="18" charset="0"/>
                          <a:ea typeface="+mn-ea"/>
                          <a:cs typeface="Times New Roman" pitchFamily="18" charset="0"/>
                        </a:rPr>
                        <a:t>-</a:t>
                      </a:r>
                      <a:endParaRPr lang="ru-RU" sz="1350" u="none" strike="noStrike" kern="1200" dirty="0">
                        <a:solidFill>
                          <a:schemeClr val="dk1"/>
                        </a:solidFill>
                        <a:latin typeface="Times New Roman" pitchFamily="18" charset="0"/>
                        <a:ea typeface="+mn-ea"/>
                        <a:cs typeface="Times New Roman" pitchFamily="18" charset="0"/>
                      </a:endParaRPr>
                    </a:p>
                  </a:txBody>
                  <a:tcPr marL="7270" marR="7270" marT="7270" marB="0" anchor="ctr"/>
                </a:tc>
                <a:tc>
                  <a:txBody>
                    <a:bodyPr/>
                    <a:lstStyle/>
                    <a:p>
                      <a:pPr marL="0" algn="ctr" defTabSz="914400" rtl="0" eaLnBrk="1" fontAlgn="ctr" latinLnBrk="0" hangingPunct="1"/>
                      <a:r>
                        <a:rPr lang="ru-RU" sz="1350" u="none" strike="noStrike" kern="1200" dirty="0">
                          <a:solidFill>
                            <a:schemeClr val="dk1"/>
                          </a:solidFill>
                          <a:latin typeface="Times New Roman" pitchFamily="18" charset="0"/>
                          <a:ea typeface="+mn-ea"/>
                          <a:cs typeface="Times New Roman" pitchFamily="18" charset="0"/>
                        </a:rPr>
                        <a:t>85 300,00</a:t>
                      </a:r>
                    </a:p>
                  </a:txBody>
                  <a:tcPr marL="7270" marR="7270" marT="7270" marB="0" anchor="ctr"/>
                </a:tc>
                <a:tc>
                  <a:txBody>
                    <a:bodyPr/>
                    <a:lstStyle/>
                    <a:p>
                      <a:pPr marL="0" algn="ctr" defTabSz="914400" rtl="0" eaLnBrk="1" fontAlgn="ctr" latinLnBrk="0" hangingPunct="1"/>
                      <a:r>
                        <a:rPr lang="ru-RU" sz="1350" u="none" strike="noStrike" kern="1200" dirty="0">
                          <a:solidFill>
                            <a:schemeClr val="dk1"/>
                          </a:solidFill>
                          <a:latin typeface="Times New Roman" pitchFamily="18" charset="0"/>
                          <a:ea typeface="+mn-ea"/>
                          <a:cs typeface="Times New Roman" pitchFamily="18" charset="0"/>
                        </a:rPr>
                        <a:t> </a:t>
                      </a:r>
                      <a:r>
                        <a:rPr lang="ru-RU" sz="1350" u="none" strike="noStrike" kern="1200" dirty="0" smtClean="0">
                          <a:solidFill>
                            <a:schemeClr val="dk1"/>
                          </a:solidFill>
                          <a:latin typeface="Times New Roman" pitchFamily="18" charset="0"/>
                          <a:ea typeface="+mn-ea"/>
                          <a:cs typeface="Times New Roman" pitchFamily="18" charset="0"/>
                        </a:rPr>
                        <a:t>-</a:t>
                      </a:r>
                      <a:endParaRPr lang="ru-RU" sz="1350" u="none" strike="noStrike" kern="1200" dirty="0">
                        <a:solidFill>
                          <a:schemeClr val="dk1"/>
                        </a:solidFill>
                        <a:latin typeface="Times New Roman" pitchFamily="18" charset="0"/>
                        <a:ea typeface="+mn-ea"/>
                        <a:cs typeface="Times New Roman" pitchFamily="18" charset="0"/>
                      </a:endParaRPr>
                    </a:p>
                  </a:txBody>
                  <a:tcPr marL="7270" marR="7270" marT="7270" marB="0" anchor="ctr"/>
                </a:tc>
              </a:tr>
            </a:tbl>
          </a:graphicData>
        </a:graphic>
      </p:graphicFrame>
      <p:sp>
        <p:nvSpPr>
          <p:cNvPr id="54" name="Прямоугольник 53"/>
          <p:cNvSpPr/>
          <p:nvPr/>
        </p:nvSpPr>
        <p:spPr>
          <a:xfrm>
            <a:off x="7812360" y="908720"/>
            <a:ext cx="1042273" cy="246221"/>
          </a:xfrm>
          <a:prstGeom prst="rect">
            <a:avLst/>
          </a:prstGeom>
        </p:spPr>
        <p:txBody>
          <a:bodyPr wrap="none">
            <a:spAutoFit/>
          </a:bodyPr>
          <a:lstStyle/>
          <a:p>
            <a:r>
              <a:rPr lang="ru-RU" sz="1000" b="1" dirty="0" smtClean="0">
                <a:solidFill>
                  <a:schemeClr val="tx2">
                    <a:lumMod val="50000"/>
                  </a:schemeClr>
                </a:solidFill>
                <a:cs typeface="Times New Roman" pitchFamily="18" charset="0"/>
              </a:rPr>
              <a:t>(тыс. рублей)</a:t>
            </a:r>
            <a:endParaRPr lang="ru-RU" sz="1000" dirty="0"/>
          </a:p>
        </p:txBody>
      </p:sp>
      <p:sp>
        <p:nvSpPr>
          <p:cNvPr id="9" name="Заголовок 8"/>
          <p:cNvSpPr>
            <a:spLocks noGrp="1"/>
          </p:cNvSpPr>
          <p:nvPr>
            <p:ph type="title"/>
          </p:nvPr>
        </p:nvSpPr>
        <p:spPr>
          <a:xfrm>
            <a:off x="179512" y="476672"/>
            <a:ext cx="8856984" cy="504056"/>
          </a:xfrm>
        </p:spPr>
        <p:txBody>
          <a:bodyPr>
            <a:noAutofit/>
          </a:bodyPr>
          <a:lstStyle/>
          <a:p>
            <a:pPr algn="ctr"/>
            <a:r>
              <a:rPr lang="ru-RU" sz="1800" b="1" dirty="0" smtClean="0">
                <a:solidFill>
                  <a:schemeClr val="accent1">
                    <a:lumMod val="75000"/>
                  </a:schemeClr>
                </a:solidFill>
                <a:latin typeface="Times New Roman" pitchFamily="18" charset="0"/>
                <a:cs typeface="Times New Roman" pitchFamily="18" charset="0"/>
              </a:rPr>
              <a:t>ОСНОВНЫЕ ХАРАКТЕРИСТИКИ РЕСПУБЛИКАНСКОГО БЮДЖЕТА РЕСПУБЛИКИ АЛТАЙ НА 2017 - 2021 ГОДЫ </a:t>
            </a:r>
            <a:endParaRPr lang="ru-RU" sz="1800" b="1" dirty="0">
              <a:solidFill>
                <a:srgbClr val="FF0000"/>
              </a:solidFill>
              <a:latin typeface="Times New Roman" pitchFamily="18" charset="0"/>
              <a:cs typeface="Times New Roman" pitchFamily="18" charset="0"/>
            </a:endParaRPr>
          </a:p>
        </p:txBody>
      </p:sp>
      <p:sp>
        <p:nvSpPr>
          <p:cNvPr id="8" name="TextBox 7"/>
          <p:cNvSpPr txBox="1"/>
          <p:nvPr/>
        </p:nvSpPr>
        <p:spPr>
          <a:xfrm>
            <a:off x="8604448" y="260648"/>
            <a:ext cx="360040" cy="276999"/>
          </a:xfrm>
          <a:prstGeom prst="rect">
            <a:avLst/>
          </a:prstGeom>
          <a:noFill/>
        </p:spPr>
        <p:txBody>
          <a:bodyPr wrap="square" rtlCol="0">
            <a:spAutoFit/>
          </a:bodyPr>
          <a:lstStyle/>
          <a:p>
            <a:r>
              <a:rPr lang="ru-RU" sz="1200" dirty="0" smtClean="0"/>
              <a:t>11</a:t>
            </a:r>
            <a:endParaRPr lang="ru-RU" sz="1200" dirty="0"/>
          </a:p>
        </p:txBody>
      </p:sp>
    </p:spTree>
    <p:extLst>
      <p:ext uri="{BB962C8B-B14F-4D97-AF65-F5344CB8AC3E}">
        <p14:creationId xmlns="" xmlns:p14="http://schemas.microsoft.com/office/powerpoint/2010/main" val="1450568556"/>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3" cstate="print"/>
          <a:srcRect/>
          <a:stretch>
            <a:fillRect/>
          </a:stretch>
        </p:blipFill>
        <p:spPr bwMode="auto">
          <a:xfrm>
            <a:off x="0" y="0"/>
            <a:ext cx="9144000" cy="476671"/>
          </a:xfrm>
          <a:prstGeom prst="rect">
            <a:avLst/>
          </a:prstGeom>
          <a:noFill/>
        </p:spPr>
      </p:pic>
      <p:sp>
        <p:nvSpPr>
          <p:cNvPr id="3" name="Прямоугольник 2"/>
          <p:cNvSpPr/>
          <p:nvPr/>
        </p:nvSpPr>
        <p:spPr>
          <a:xfrm>
            <a:off x="539552" y="260648"/>
            <a:ext cx="9036496" cy="523220"/>
          </a:xfrm>
          <a:prstGeom prst="rect">
            <a:avLst/>
          </a:prstGeom>
        </p:spPr>
        <p:txBody>
          <a:bodyPr wrap="square">
            <a:spAutoFit/>
          </a:bodyPr>
          <a:lstStyle/>
          <a:p>
            <a:pPr>
              <a:defRPr sz="1800" b="1" i="0" u="none" strike="noStrike" kern="1200" baseline="0">
                <a:solidFill>
                  <a:prstClr val="black"/>
                </a:solidFill>
                <a:latin typeface="+mn-lt"/>
                <a:ea typeface="+mn-ea"/>
                <a:cs typeface="+mn-cs"/>
              </a:defRPr>
            </a:pPr>
            <a:r>
              <a:rPr lang="ru-RU" sz="1400" b="1" dirty="0" smtClean="0">
                <a:solidFill>
                  <a:schemeClr val="accent1">
                    <a:lumMod val="75000"/>
                  </a:schemeClr>
                </a:solidFill>
                <a:latin typeface="Times New Roman" pitchFamily="18" charset="0"/>
                <a:cs typeface="Times New Roman" pitchFamily="18" charset="0"/>
              </a:rPr>
              <a:t>СТРУКТУРА НАЛОГОВЫХ ДОХОДОВ РЕСПУБЛИКАНСКОГО БЮДЖЕТА РЕСПУБЛИКИ АЛТАЙ </a:t>
            </a:r>
          </a:p>
          <a:p>
            <a:pPr>
              <a:defRPr sz="1800" b="1" i="0" u="none" strike="noStrike" kern="1200" baseline="0">
                <a:solidFill>
                  <a:prstClr val="black"/>
                </a:solidFill>
                <a:latin typeface="+mn-lt"/>
                <a:ea typeface="+mn-ea"/>
                <a:cs typeface="+mn-cs"/>
              </a:defRPr>
            </a:pPr>
            <a:r>
              <a:rPr lang="ru-RU" sz="1400" b="1" dirty="0" smtClean="0">
                <a:solidFill>
                  <a:schemeClr val="accent1">
                    <a:lumMod val="75000"/>
                  </a:schemeClr>
                </a:solidFill>
                <a:latin typeface="Times New Roman" pitchFamily="18" charset="0"/>
                <a:cs typeface="Times New Roman" pitchFamily="18" charset="0"/>
              </a:rPr>
              <a:t>В 2017 - 2021 ГОДАХ, МЛН. РУБЛЕЙ</a:t>
            </a:r>
            <a:endParaRPr lang="ru-RU" sz="1400" b="1" dirty="0">
              <a:solidFill>
                <a:srgbClr val="FF0000"/>
              </a:solidFill>
              <a:latin typeface="Times New Roman" pitchFamily="18" charset="0"/>
              <a:cs typeface="Times New Roman" pitchFamily="18" charset="0"/>
            </a:endParaRPr>
          </a:p>
        </p:txBody>
      </p:sp>
      <p:sp>
        <p:nvSpPr>
          <p:cNvPr id="4" name="Прямоугольник 3"/>
          <p:cNvSpPr/>
          <p:nvPr/>
        </p:nvSpPr>
        <p:spPr>
          <a:xfrm>
            <a:off x="0" y="3429000"/>
            <a:ext cx="9036496" cy="523220"/>
          </a:xfrm>
          <a:prstGeom prst="rect">
            <a:avLst/>
          </a:prstGeom>
        </p:spPr>
        <p:txBody>
          <a:bodyPr wrap="square">
            <a:spAutoFit/>
          </a:bodyPr>
          <a:lstStyle/>
          <a:p>
            <a:r>
              <a:rPr lang="ru-RU" sz="1400" b="1" dirty="0" smtClean="0">
                <a:solidFill>
                  <a:schemeClr val="accent1">
                    <a:lumMod val="75000"/>
                  </a:schemeClr>
                </a:solidFill>
                <a:latin typeface="Times New Roman" pitchFamily="18" charset="0"/>
                <a:cs typeface="Times New Roman" pitchFamily="18" charset="0"/>
              </a:rPr>
              <a:t>СТРУКТУРА НЕНАЛОГОВЫХ ДОХОДОВ РЕСПУБЛИКАНСКОГО БЮДЖЕТА РЕСПУБЛИКИ АЛТАЙ</a:t>
            </a:r>
          </a:p>
          <a:p>
            <a:r>
              <a:rPr lang="ru-RU" sz="1400" b="1" dirty="0" smtClean="0">
                <a:solidFill>
                  <a:schemeClr val="accent1">
                    <a:lumMod val="75000"/>
                  </a:schemeClr>
                </a:solidFill>
                <a:latin typeface="Times New Roman" pitchFamily="18" charset="0"/>
                <a:cs typeface="Times New Roman" pitchFamily="18" charset="0"/>
              </a:rPr>
              <a:t>В 2017 - 2021 ГОДАХ, МЛН. РУБЛЕЙ</a:t>
            </a:r>
            <a:endParaRPr lang="ru-RU" sz="1400" b="1" dirty="0">
              <a:solidFill>
                <a:schemeClr val="accent1">
                  <a:lumMod val="75000"/>
                </a:schemeClr>
              </a:solidFill>
              <a:latin typeface="Times New Roman" pitchFamily="18" charset="0"/>
              <a:cs typeface="Times New Roman" pitchFamily="18" charset="0"/>
            </a:endParaRPr>
          </a:p>
        </p:txBody>
      </p:sp>
      <p:graphicFrame>
        <p:nvGraphicFramePr>
          <p:cNvPr id="6" name="Диаграмма 5"/>
          <p:cNvGraphicFramePr>
            <a:graphicFrameLocks/>
          </p:cNvGraphicFramePr>
          <p:nvPr/>
        </p:nvGraphicFramePr>
        <p:xfrm>
          <a:off x="179512" y="764704"/>
          <a:ext cx="8748464" cy="266429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Диаграмма 7"/>
          <p:cNvGraphicFramePr>
            <a:graphicFrameLocks/>
          </p:cNvGraphicFramePr>
          <p:nvPr/>
        </p:nvGraphicFramePr>
        <p:xfrm>
          <a:off x="251520" y="3789040"/>
          <a:ext cx="8640960" cy="2808312"/>
        </p:xfrm>
        <a:graphic>
          <a:graphicData uri="http://schemas.openxmlformats.org/drawingml/2006/chart">
            <c:chart xmlns:c="http://schemas.openxmlformats.org/drawingml/2006/chart" xmlns:r="http://schemas.openxmlformats.org/officeDocument/2006/relationships" r:id="rId5"/>
          </a:graphicData>
        </a:graphic>
      </p:graphicFrame>
      <p:sp>
        <p:nvSpPr>
          <p:cNvPr id="9" name="TextBox 8"/>
          <p:cNvSpPr txBox="1"/>
          <p:nvPr/>
        </p:nvSpPr>
        <p:spPr>
          <a:xfrm>
            <a:off x="179512" y="332656"/>
            <a:ext cx="432048" cy="276999"/>
          </a:xfrm>
          <a:prstGeom prst="rect">
            <a:avLst/>
          </a:prstGeom>
          <a:noFill/>
        </p:spPr>
        <p:txBody>
          <a:bodyPr wrap="square" rtlCol="0">
            <a:spAutoFit/>
          </a:bodyPr>
          <a:lstStyle/>
          <a:p>
            <a:r>
              <a:rPr lang="ru-RU" sz="1200" dirty="0" smtClean="0"/>
              <a:t>12</a:t>
            </a:r>
            <a:endParaRPr lang="ru-RU" sz="12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07504" y="260648"/>
            <a:ext cx="8856984" cy="1200329"/>
          </a:xfrm>
          <a:prstGeom prst="rect">
            <a:avLst/>
          </a:prstGeom>
        </p:spPr>
        <p:txBody>
          <a:bodyPr wrap="square">
            <a:spAutoFit/>
          </a:bodyPr>
          <a:lstStyle/>
          <a:p>
            <a:pPr algn="ctr"/>
            <a:r>
              <a:rPr lang="ru-RU" b="1" dirty="0" smtClean="0">
                <a:solidFill>
                  <a:schemeClr val="accent1">
                    <a:lumMod val="75000"/>
                  </a:schemeClr>
                </a:solidFill>
                <a:latin typeface="Times New Roman" pitchFamily="18" charset="0"/>
                <a:cs typeface="Times New Roman" pitchFamily="18" charset="0"/>
              </a:rPr>
              <a:t>СТРУКТУРА БЕЗВОЗМЕЗДНЫХ ПОСТУПЛЕНИЙ ОТ ДРУГИХ БЮДЖЕТОВ БЮДЖЕТНОЙ СИСТЕМЫ РОССИЙСКОЙ ФЕДЕРАЦИИ В РЕСПУБЛИКАНСКИЙ БЮДЖЕТ РЕСПУБЛИКИ АЛТАЙ</a:t>
            </a:r>
          </a:p>
          <a:p>
            <a:pPr algn="ctr"/>
            <a:r>
              <a:rPr lang="ru-RU" b="1" dirty="0" smtClean="0">
                <a:solidFill>
                  <a:schemeClr val="accent1">
                    <a:lumMod val="75000"/>
                  </a:schemeClr>
                </a:solidFill>
                <a:latin typeface="Times New Roman" pitchFamily="18" charset="0"/>
                <a:cs typeface="Times New Roman" pitchFamily="18" charset="0"/>
              </a:rPr>
              <a:t>В 2019 – 2021 ГОДЫ, МЛН. РУБЛЕЙ</a:t>
            </a:r>
          </a:p>
        </p:txBody>
      </p:sp>
      <p:pic>
        <p:nvPicPr>
          <p:cNvPr id="6"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3" cstate="print"/>
          <a:srcRect/>
          <a:stretch>
            <a:fillRect/>
          </a:stretch>
        </p:blipFill>
        <p:spPr bwMode="auto">
          <a:xfrm>
            <a:off x="0" y="0"/>
            <a:ext cx="9144000" cy="476671"/>
          </a:xfrm>
          <a:prstGeom prst="rect">
            <a:avLst/>
          </a:prstGeom>
          <a:noFill/>
        </p:spPr>
      </p:pic>
      <p:graphicFrame>
        <p:nvGraphicFramePr>
          <p:cNvPr id="7" name="Диаграмма 6"/>
          <p:cNvGraphicFramePr/>
          <p:nvPr/>
        </p:nvGraphicFramePr>
        <p:xfrm>
          <a:off x="179512" y="764704"/>
          <a:ext cx="8712968" cy="324036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Схема 4"/>
          <p:cNvGraphicFramePr/>
          <p:nvPr/>
        </p:nvGraphicFramePr>
        <p:xfrm>
          <a:off x="107504" y="4310336"/>
          <a:ext cx="8928992" cy="254766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8" name="Прямоугольник 7"/>
          <p:cNvSpPr/>
          <p:nvPr/>
        </p:nvSpPr>
        <p:spPr>
          <a:xfrm>
            <a:off x="215008" y="4005064"/>
            <a:ext cx="8928992" cy="338554"/>
          </a:xfrm>
          <a:prstGeom prst="rect">
            <a:avLst/>
          </a:prstGeom>
        </p:spPr>
        <p:txBody>
          <a:bodyPr wrap="square">
            <a:spAutoFit/>
          </a:bodyPr>
          <a:lstStyle/>
          <a:p>
            <a:pPr algn="ctr"/>
            <a:r>
              <a:rPr lang="ru-RU" sz="1600" b="1" dirty="0" smtClean="0">
                <a:solidFill>
                  <a:schemeClr val="accent1">
                    <a:lumMod val="75000"/>
                  </a:schemeClr>
                </a:solidFill>
                <a:latin typeface="Times New Roman" pitchFamily="18" charset="0"/>
                <a:cs typeface="Times New Roman" pitchFamily="18" charset="0"/>
              </a:rPr>
              <a:t>СВЕДЕНИЯ О МЕЖБЮДЖЕТНЫХ ОТНОШЕНИЯХ</a:t>
            </a:r>
            <a:endParaRPr lang="ru-RU" sz="1600" b="1" dirty="0">
              <a:solidFill>
                <a:schemeClr val="accent1">
                  <a:lumMod val="75000"/>
                </a:schemeClr>
              </a:solidFill>
              <a:latin typeface="Times New Roman" pitchFamily="18" charset="0"/>
              <a:cs typeface="Times New Roman" pitchFamily="18" charset="0"/>
            </a:endParaRPr>
          </a:p>
        </p:txBody>
      </p:sp>
      <p:sp>
        <p:nvSpPr>
          <p:cNvPr id="10" name="TextBox 9"/>
          <p:cNvSpPr txBox="1"/>
          <p:nvPr/>
        </p:nvSpPr>
        <p:spPr>
          <a:xfrm>
            <a:off x="8604448" y="260648"/>
            <a:ext cx="360040" cy="276999"/>
          </a:xfrm>
          <a:prstGeom prst="rect">
            <a:avLst/>
          </a:prstGeom>
          <a:noFill/>
        </p:spPr>
        <p:txBody>
          <a:bodyPr wrap="square" rtlCol="0">
            <a:spAutoFit/>
          </a:bodyPr>
          <a:lstStyle/>
          <a:p>
            <a:r>
              <a:rPr lang="ru-RU" sz="1200" dirty="0" smtClean="0"/>
              <a:t>13</a:t>
            </a:r>
            <a:endParaRPr lang="ru-RU" sz="1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88640"/>
            <a:ext cx="8640960" cy="648072"/>
          </a:xfrm>
        </p:spPr>
        <p:txBody>
          <a:bodyPr anchor="ctr">
            <a:noAutofit/>
          </a:bodyPr>
          <a:lstStyle/>
          <a:p>
            <a:pPr algn="ctr"/>
            <a:r>
              <a:rPr lang="ru-RU" sz="1800" b="1" dirty="0" smtClean="0">
                <a:solidFill>
                  <a:schemeClr val="accent1">
                    <a:lumMod val="75000"/>
                  </a:schemeClr>
                </a:solidFill>
                <a:latin typeface="Times New Roman" pitchFamily="18" charset="0"/>
                <a:cs typeface="Times New Roman" pitchFamily="18" charset="0"/>
              </a:rPr>
              <a:t>ИСТОЧНИКИ ФИНАНСИРОВАНИЯ ДЕФИЦИТА РЕСПУБЛИКАНСКОГО БЮДЖЕТА РЕСПУБЛИКИ АЛТАЙ НА 2019-2021 ГОДЫ, тыс. рублей</a:t>
            </a:r>
            <a:endParaRPr lang="ru-RU" sz="1800" b="1" dirty="0">
              <a:solidFill>
                <a:srgbClr val="FF0000"/>
              </a:solidFill>
              <a:latin typeface="Times New Roman" pitchFamily="18" charset="0"/>
              <a:cs typeface="Times New Roman" pitchFamily="18" charset="0"/>
            </a:endParaRPr>
          </a:p>
        </p:txBody>
      </p:sp>
      <p:pic>
        <p:nvPicPr>
          <p:cNvPr id="6"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2" cstate="print"/>
          <a:srcRect/>
          <a:stretch>
            <a:fillRect/>
          </a:stretch>
        </p:blipFill>
        <p:spPr bwMode="auto">
          <a:xfrm>
            <a:off x="0" y="0"/>
            <a:ext cx="9144000" cy="476671"/>
          </a:xfrm>
          <a:prstGeom prst="rect">
            <a:avLst/>
          </a:prstGeom>
          <a:noFill/>
        </p:spPr>
      </p:pic>
      <p:graphicFrame>
        <p:nvGraphicFramePr>
          <p:cNvPr id="7" name="Таблица 6"/>
          <p:cNvGraphicFramePr>
            <a:graphicFrameLocks noGrp="1"/>
          </p:cNvGraphicFramePr>
          <p:nvPr/>
        </p:nvGraphicFramePr>
        <p:xfrm>
          <a:off x="179512" y="836712"/>
          <a:ext cx="8856983" cy="5958565"/>
        </p:xfrm>
        <a:graphic>
          <a:graphicData uri="http://schemas.openxmlformats.org/drawingml/2006/table">
            <a:tbl>
              <a:tblPr firstRow="1" bandRow="1">
                <a:tableStyleId>{21E4AEA4-8DFA-4A89-87EB-49C32662AFE0}</a:tableStyleId>
              </a:tblPr>
              <a:tblGrid>
                <a:gridCol w="6428456"/>
                <a:gridCol w="785700"/>
                <a:gridCol w="785700"/>
                <a:gridCol w="857127"/>
              </a:tblGrid>
              <a:tr h="144016">
                <a:tc>
                  <a:txBody>
                    <a:bodyPr/>
                    <a:lstStyle/>
                    <a:p>
                      <a:endParaRPr lang="ru-RU" dirty="0">
                        <a:latin typeface="Times New Roman" pitchFamily="18" charset="0"/>
                        <a:cs typeface="Times New Roman" pitchFamily="18" charset="0"/>
                      </a:endParaRPr>
                    </a:p>
                  </a:txBody>
                  <a:tcPr/>
                </a:tc>
                <a:tc>
                  <a:txBody>
                    <a:bodyPr/>
                    <a:lstStyle/>
                    <a:p>
                      <a:pPr algn="ctr" fontAlgn="ctr"/>
                      <a:r>
                        <a:rPr lang="ru-RU" sz="1200" u="none" strike="noStrike" dirty="0">
                          <a:latin typeface="Times New Roman" pitchFamily="18" charset="0"/>
                          <a:cs typeface="Times New Roman" pitchFamily="18" charset="0"/>
                        </a:rPr>
                        <a:t>2019 год</a:t>
                      </a:r>
                      <a:endParaRPr lang="ru-RU" sz="1200" b="1"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200" u="none" strike="noStrike" dirty="0">
                          <a:latin typeface="Times New Roman" pitchFamily="18" charset="0"/>
                          <a:cs typeface="Times New Roman" pitchFamily="18" charset="0"/>
                        </a:rPr>
                        <a:t>2020 год</a:t>
                      </a:r>
                      <a:endParaRPr lang="ru-RU" sz="1200" b="1"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200" u="none" strike="noStrike" dirty="0">
                          <a:latin typeface="Times New Roman" pitchFamily="18" charset="0"/>
                          <a:cs typeface="Times New Roman" pitchFamily="18" charset="0"/>
                        </a:rPr>
                        <a:t>2021 год</a:t>
                      </a:r>
                      <a:endParaRPr lang="ru-RU" sz="1200" b="1" i="0" u="none" strike="noStrike" dirty="0">
                        <a:solidFill>
                          <a:srgbClr val="000000"/>
                        </a:solidFill>
                        <a:latin typeface="Times New Roman" pitchFamily="18" charset="0"/>
                        <a:cs typeface="Times New Roman" pitchFamily="18" charset="0"/>
                      </a:endParaRPr>
                    </a:p>
                  </a:txBody>
                  <a:tcPr marL="3104" marR="3104" marT="3104" marB="0" anchor="ctr"/>
                </a:tc>
              </a:tr>
              <a:tr h="172641">
                <a:tc>
                  <a:txBody>
                    <a:bodyPr/>
                    <a:lstStyle/>
                    <a:p>
                      <a:pPr marL="0" algn="just" rtl="0" eaLnBrk="1" fontAlgn="ctr" latinLnBrk="0" hangingPunct="1"/>
                      <a:r>
                        <a:rPr kumimoji="0" lang="ru-RU" sz="1200" b="1" i="0" u="none" strike="noStrike" kern="1200" dirty="0">
                          <a:solidFill>
                            <a:schemeClr val="dk1"/>
                          </a:solidFill>
                          <a:latin typeface="Times New Roman" pitchFamily="18" charset="0"/>
                          <a:ea typeface="+mn-ea"/>
                          <a:cs typeface="Times New Roman" pitchFamily="18" charset="0"/>
                        </a:rPr>
                        <a:t>Дефицит/</a:t>
                      </a:r>
                      <a:r>
                        <a:rPr kumimoji="0" lang="ru-RU" sz="1200" b="1" i="0" u="none" strike="noStrike" kern="1200" dirty="0" err="1">
                          <a:solidFill>
                            <a:schemeClr val="dk1"/>
                          </a:solidFill>
                          <a:latin typeface="Times New Roman" pitchFamily="18" charset="0"/>
                          <a:ea typeface="+mn-ea"/>
                          <a:cs typeface="Times New Roman" pitchFamily="18" charset="0"/>
                        </a:rPr>
                        <a:t>Профицит</a:t>
                      </a:r>
                      <a:r>
                        <a:rPr kumimoji="0" lang="ru-RU" sz="1200" b="1" i="0" u="none" strike="noStrike" kern="1200" dirty="0">
                          <a:solidFill>
                            <a:schemeClr val="dk1"/>
                          </a:solidFill>
                          <a:latin typeface="Times New Roman" pitchFamily="18" charset="0"/>
                          <a:ea typeface="+mn-ea"/>
                          <a:cs typeface="Times New Roman" pitchFamily="18" charset="0"/>
                        </a:rPr>
                        <a:t> бюджета</a:t>
                      </a:r>
                    </a:p>
                  </a:txBody>
                  <a:tcPr marL="3104" marR="3104" marT="3104" marB="0" anchor="ctr"/>
                </a:tc>
                <a:tc>
                  <a:txBody>
                    <a:bodyPr/>
                    <a:lstStyle/>
                    <a:p>
                      <a:pPr algn="ctr" fontAlgn="ctr"/>
                      <a:r>
                        <a:rPr lang="ru-RU" sz="1100" b="1" u="none" strike="noStrike" dirty="0">
                          <a:latin typeface="Times New Roman" pitchFamily="18" charset="0"/>
                          <a:cs typeface="Times New Roman" pitchFamily="18" charset="0"/>
                        </a:rPr>
                        <a:t>-167 867,0</a:t>
                      </a:r>
                      <a:endParaRPr lang="ru-RU" sz="1100" b="1"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b="1" u="none" strike="noStrike" dirty="0">
                          <a:latin typeface="Times New Roman" pitchFamily="18" charset="0"/>
                          <a:cs typeface="Times New Roman" pitchFamily="18" charset="0"/>
                        </a:rPr>
                        <a:t>27 500,0</a:t>
                      </a:r>
                      <a:endParaRPr lang="ru-RU" sz="1100" b="1"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b="1" u="none" strike="noStrike" dirty="0">
                          <a:latin typeface="Times New Roman" pitchFamily="18" charset="0"/>
                          <a:cs typeface="Times New Roman" pitchFamily="18" charset="0"/>
                        </a:rPr>
                        <a:t>85 300,0</a:t>
                      </a:r>
                      <a:endParaRPr lang="ru-RU" sz="1100" b="1" i="0" u="none" strike="noStrike" dirty="0">
                        <a:solidFill>
                          <a:srgbClr val="000000"/>
                        </a:solidFill>
                        <a:latin typeface="Times New Roman" pitchFamily="18" charset="0"/>
                        <a:cs typeface="Times New Roman" pitchFamily="18" charset="0"/>
                      </a:endParaRPr>
                    </a:p>
                  </a:txBody>
                  <a:tcPr marL="3104" marR="3104" marT="3104" marB="0" anchor="ctr"/>
                </a:tc>
              </a:tr>
              <a:tr h="172641">
                <a:tc>
                  <a:txBody>
                    <a:bodyPr/>
                    <a:lstStyle/>
                    <a:p>
                      <a:pPr marL="0" algn="just" rtl="0" eaLnBrk="1" fontAlgn="ctr" latinLnBrk="0" hangingPunct="1"/>
                      <a:r>
                        <a:rPr kumimoji="0" lang="ru-RU" sz="1100" b="1" i="0" u="none" strike="noStrike" kern="1200" dirty="0">
                          <a:solidFill>
                            <a:schemeClr val="dk1"/>
                          </a:solidFill>
                          <a:latin typeface="Times New Roman" pitchFamily="18" charset="0"/>
                          <a:ea typeface="+mn-ea"/>
                          <a:cs typeface="Times New Roman" pitchFamily="18" charset="0"/>
                        </a:rPr>
                        <a:t>Источники внутреннего финансирования  дефицитов бюджетов</a:t>
                      </a:r>
                    </a:p>
                  </a:txBody>
                  <a:tcPr marL="3104" marR="3104" marT="3104" marB="0" anchor="ctr"/>
                </a:tc>
                <a:tc>
                  <a:txBody>
                    <a:bodyPr/>
                    <a:lstStyle/>
                    <a:p>
                      <a:pPr algn="ctr" fontAlgn="ctr"/>
                      <a:r>
                        <a:rPr lang="ru-RU" sz="1100" b="1" u="none" strike="noStrike">
                          <a:latin typeface="Times New Roman" pitchFamily="18" charset="0"/>
                          <a:cs typeface="Times New Roman" pitchFamily="18" charset="0"/>
                        </a:rPr>
                        <a:t>167 867,0</a:t>
                      </a:r>
                      <a:endParaRPr lang="ru-RU" sz="1100" b="1" i="0" u="none" strike="noStrike">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b="1" u="none" strike="noStrike">
                          <a:latin typeface="Times New Roman" pitchFamily="18" charset="0"/>
                          <a:cs typeface="Times New Roman" pitchFamily="18" charset="0"/>
                        </a:rPr>
                        <a:t>-27 500,0</a:t>
                      </a:r>
                      <a:endParaRPr lang="ru-RU" sz="1100" b="1" i="0" u="none" strike="noStrike">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b="1" u="none" strike="noStrike" dirty="0">
                          <a:latin typeface="Times New Roman" pitchFamily="18" charset="0"/>
                          <a:cs typeface="Times New Roman" pitchFamily="18" charset="0"/>
                        </a:rPr>
                        <a:t>-85 300,0</a:t>
                      </a:r>
                      <a:endParaRPr lang="ru-RU" sz="1100" b="1" i="0" u="none" strike="noStrike" dirty="0">
                        <a:solidFill>
                          <a:srgbClr val="000000"/>
                        </a:solidFill>
                        <a:latin typeface="Times New Roman" pitchFamily="18" charset="0"/>
                        <a:cs typeface="Times New Roman" pitchFamily="18" charset="0"/>
                      </a:endParaRPr>
                    </a:p>
                  </a:txBody>
                  <a:tcPr marL="3104" marR="3104" marT="3104" marB="0" anchor="ctr"/>
                </a:tc>
              </a:tr>
              <a:tr h="172641">
                <a:tc gridSpan="4">
                  <a:txBody>
                    <a:bodyPr/>
                    <a:lstStyle/>
                    <a:p>
                      <a:pPr algn="l" fontAlgn="ctr"/>
                      <a:r>
                        <a:rPr lang="ru-RU" sz="1100" u="none" strike="noStrike" dirty="0">
                          <a:latin typeface="Times New Roman" pitchFamily="18" charset="0"/>
                          <a:cs typeface="Times New Roman" pitchFamily="18" charset="0"/>
                        </a:rPr>
                        <a:t>в том числе:</a:t>
                      </a:r>
                      <a:endParaRPr lang="ru-RU" sz="1100" b="0" i="0" u="none" strike="noStrike" dirty="0">
                        <a:solidFill>
                          <a:srgbClr val="000000"/>
                        </a:solidFill>
                        <a:latin typeface="Times New Roman" pitchFamily="18" charset="0"/>
                        <a:cs typeface="Times New Roman" pitchFamily="18" charset="0"/>
                      </a:endParaRPr>
                    </a:p>
                  </a:txBody>
                  <a:tcPr marL="3104" marR="3104" marT="3104" marB="0" anchor="ctr"/>
                </a:tc>
                <a:tc hMerge="1">
                  <a:txBody>
                    <a:bodyPr/>
                    <a:lstStyle/>
                    <a:p>
                      <a:endParaRPr lang="ru-RU"/>
                    </a:p>
                  </a:txBody>
                  <a:tcPr/>
                </a:tc>
                <a:tc hMerge="1">
                  <a:txBody>
                    <a:bodyPr/>
                    <a:lstStyle/>
                    <a:p>
                      <a:endParaRPr lang="ru-RU"/>
                    </a:p>
                  </a:txBody>
                  <a:tcPr/>
                </a:tc>
                <a:tc hMerge="1">
                  <a:txBody>
                    <a:bodyPr/>
                    <a:lstStyle/>
                    <a:p>
                      <a:endParaRPr lang="ru-RU"/>
                    </a:p>
                  </a:txBody>
                  <a:tcPr/>
                </a:tc>
              </a:tr>
              <a:tr h="172641">
                <a:tc>
                  <a:txBody>
                    <a:bodyPr/>
                    <a:lstStyle/>
                    <a:p>
                      <a:pPr algn="l" fontAlgn="ctr"/>
                      <a:r>
                        <a:rPr lang="ru-RU" sz="1100" b="1" u="none" strike="noStrike" dirty="0">
                          <a:latin typeface="Times New Roman" pitchFamily="18" charset="0"/>
                          <a:cs typeface="Times New Roman" pitchFamily="18" charset="0"/>
                        </a:rPr>
                        <a:t>Изменение остатков средств на счетах по учету средств бюджетов</a:t>
                      </a:r>
                      <a:endParaRPr lang="ru-RU" sz="1100" b="1"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b="1" u="none" strike="noStrike" dirty="0">
                          <a:latin typeface="Times New Roman" pitchFamily="18" charset="0"/>
                          <a:cs typeface="Times New Roman" pitchFamily="18" charset="0"/>
                        </a:rPr>
                        <a:t>149 287,0</a:t>
                      </a:r>
                      <a:endParaRPr lang="ru-RU" sz="1100" b="1"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b="1" u="none" strike="noStrike" dirty="0">
                          <a:latin typeface="Times New Roman" pitchFamily="18" charset="0"/>
                          <a:cs typeface="Times New Roman" pitchFamily="18" charset="0"/>
                        </a:rPr>
                        <a:t>0,0</a:t>
                      </a:r>
                      <a:endParaRPr lang="ru-RU" sz="1100" b="1"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b="1" u="none" strike="noStrike" dirty="0">
                          <a:latin typeface="Times New Roman" pitchFamily="18" charset="0"/>
                          <a:cs typeface="Times New Roman" pitchFamily="18" charset="0"/>
                        </a:rPr>
                        <a:t>0,0</a:t>
                      </a:r>
                      <a:endParaRPr lang="ru-RU" sz="1100" b="1" i="0" u="none" strike="noStrike" dirty="0">
                        <a:solidFill>
                          <a:srgbClr val="000000"/>
                        </a:solidFill>
                        <a:latin typeface="Times New Roman" pitchFamily="18" charset="0"/>
                        <a:cs typeface="Times New Roman" pitchFamily="18" charset="0"/>
                      </a:endParaRPr>
                    </a:p>
                  </a:txBody>
                  <a:tcPr marL="3104" marR="3104" marT="3104" marB="0" anchor="ctr"/>
                </a:tc>
              </a:tr>
              <a:tr h="172641">
                <a:tc>
                  <a:txBody>
                    <a:bodyPr/>
                    <a:lstStyle/>
                    <a:p>
                      <a:pPr algn="l" fontAlgn="ctr"/>
                      <a:r>
                        <a:rPr lang="ru-RU" sz="1100" b="1" u="none" strike="noStrike" dirty="0">
                          <a:latin typeface="Times New Roman" pitchFamily="18" charset="0"/>
                          <a:cs typeface="Times New Roman" pitchFamily="18" charset="0"/>
                        </a:rPr>
                        <a:t>Кредиты кредитных организаций в валюте Российской Федерации</a:t>
                      </a:r>
                      <a:endParaRPr lang="ru-RU" sz="1100" b="1"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b="1" u="none" strike="noStrike">
                          <a:latin typeface="Times New Roman" pitchFamily="18" charset="0"/>
                          <a:cs typeface="Times New Roman" pitchFamily="18" charset="0"/>
                        </a:rPr>
                        <a:t>67 633,0</a:t>
                      </a:r>
                      <a:endParaRPr lang="ru-RU" sz="1100" b="1" i="0" u="none" strike="noStrike">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b="1" u="none" strike="noStrike">
                          <a:latin typeface="Times New Roman" pitchFamily="18" charset="0"/>
                          <a:cs typeface="Times New Roman" pitchFamily="18" charset="0"/>
                        </a:rPr>
                        <a:t>70 606,0</a:t>
                      </a:r>
                      <a:endParaRPr lang="ru-RU" sz="1100" b="1" i="0" u="none" strike="noStrike">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b="1" u="none" strike="noStrike" dirty="0">
                          <a:latin typeface="Times New Roman" pitchFamily="18" charset="0"/>
                          <a:cs typeface="Times New Roman" pitchFamily="18" charset="0"/>
                        </a:rPr>
                        <a:t>110 912,0</a:t>
                      </a:r>
                      <a:endParaRPr lang="ru-RU" sz="1100" b="1" i="0" u="none" strike="noStrike" dirty="0">
                        <a:solidFill>
                          <a:srgbClr val="000000"/>
                        </a:solidFill>
                        <a:latin typeface="Times New Roman" pitchFamily="18" charset="0"/>
                        <a:cs typeface="Times New Roman" pitchFamily="18" charset="0"/>
                      </a:endParaRPr>
                    </a:p>
                  </a:txBody>
                  <a:tcPr marL="3104" marR="3104" marT="3104" marB="0" anchor="ctr"/>
                </a:tc>
              </a:tr>
              <a:tr h="190929">
                <a:tc>
                  <a:txBody>
                    <a:bodyPr/>
                    <a:lstStyle/>
                    <a:p>
                      <a:pPr algn="l" fontAlgn="ctr"/>
                      <a:r>
                        <a:rPr lang="ru-RU" sz="1100" u="none" strike="noStrike" dirty="0">
                          <a:latin typeface="Times New Roman" pitchFamily="18" charset="0"/>
                          <a:cs typeface="Times New Roman" pitchFamily="18" charset="0"/>
                        </a:rPr>
                        <a:t>Получение кредитов от кредитных организаций в валюте Российской Федерации</a:t>
                      </a:r>
                      <a:endParaRPr lang="ru-RU" sz="1100" b="0"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204 685,0</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275 291,0</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386 203,0</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r>
              <a:tr h="342143">
                <a:tc>
                  <a:txBody>
                    <a:bodyPr/>
                    <a:lstStyle/>
                    <a:p>
                      <a:pPr algn="l" fontAlgn="ctr"/>
                      <a:r>
                        <a:rPr lang="ru-RU" sz="1100" u="none" strike="noStrike" dirty="0">
                          <a:latin typeface="Times New Roman" pitchFamily="18" charset="0"/>
                          <a:cs typeface="Times New Roman" pitchFamily="18" charset="0"/>
                        </a:rPr>
                        <a:t>Получение кредитов от кредитных организаций бюджетами субъектов Российской Федерации в валюте Российской Федерации</a:t>
                      </a:r>
                      <a:endParaRPr lang="ru-RU" sz="1100" b="0"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204 685,0</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275 291,0</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386 203,0</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r>
              <a:tr h="342143">
                <a:tc>
                  <a:txBody>
                    <a:bodyPr/>
                    <a:lstStyle/>
                    <a:p>
                      <a:pPr algn="l" fontAlgn="ctr"/>
                      <a:r>
                        <a:rPr lang="ru-RU" sz="1100" u="none" strike="noStrike" dirty="0">
                          <a:latin typeface="Times New Roman" pitchFamily="18" charset="0"/>
                          <a:cs typeface="Times New Roman" pitchFamily="18" charset="0"/>
                        </a:rPr>
                        <a:t>Погашение кредитов, предоставленных кредитными организациями в валюте Российской Федерации</a:t>
                      </a:r>
                      <a:endParaRPr lang="ru-RU" sz="1100" b="0"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dirty="0">
                          <a:latin typeface="Times New Roman" pitchFamily="18" charset="0"/>
                          <a:cs typeface="Times New Roman" pitchFamily="18" charset="0"/>
                        </a:rPr>
                        <a:t>-137 052,0</a:t>
                      </a:r>
                      <a:endParaRPr lang="ru-RU" sz="1100" b="0"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-204 685,0</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-275 291,0</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r>
              <a:tr h="342143">
                <a:tc>
                  <a:txBody>
                    <a:bodyPr/>
                    <a:lstStyle/>
                    <a:p>
                      <a:pPr algn="l" fontAlgn="ctr"/>
                      <a:r>
                        <a:rPr lang="ru-RU" sz="1100" u="none" strike="noStrike" dirty="0">
                          <a:latin typeface="Times New Roman" pitchFamily="18" charset="0"/>
                          <a:cs typeface="Times New Roman" pitchFamily="18" charset="0"/>
                        </a:rPr>
                        <a:t>Погашение бюджетами субъектов Российской Федерации кредитов от кредитных организаций в валюте Российской Федерации</a:t>
                      </a:r>
                      <a:endParaRPr lang="ru-RU" sz="1100" b="0"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dirty="0">
                          <a:latin typeface="Times New Roman" pitchFamily="18" charset="0"/>
                          <a:cs typeface="Times New Roman" pitchFamily="18" charset="0"/>
                        </a:rPr>
                        <a:t>-137 052,0</a:t>
                      </a:r>
                      <a:endParaRPr lang="ru-RU" sz="1100" b="0"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-204 685,0</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-275 291,0</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r>
              <a:tr h="190929">
                <a:tc>
                  <a:txBody>
                    <a:bodyPr/>
                    <a:lstStyle/>
                    <a:p>
                      <a:pPr algn="l" fontAlgn="ctr"/>
                      <a:r>
                        <a:rPr lang="ru-RU" sz="1100" b="1" u="none" strike="noStrike" dirty="0">
                          <a:latin typeface="Times New Roman" pitchFamily="18" charset="0"/>
                          <a:cs typeface="Times New Roman" pitchFamily="18" charset="0"/>
                        </a:rPr>
                        <a:t>Бюджетные кредиты от других бюджетов бюджетной системы Российской Федерации</a:t>
                      </a:r>
                      <a:endParaRPr lang="ru-RU" sz="1100" b="1"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b="1" u="none" strike="noStrike" dirty="0">
                          <a:latin typeface="Times New Roman" pitchFamily="18" charset="0"/>
                          <a:cs typeface="Times New Roman" pitchFamily="18" charset="0"/>
                        </a:rPr>
                        <a:t>-49 053,0</a:t>
                      </a:r>
                      <a:endParaRPr lang="ru-RU" sz="1100" b="1"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b="1" u="none" strike="noStrike" dirty="0">
                          <a:latin typeface="Times New Roman" pitchFamily="18" charset="0"/>
                          <a:cs typeface="Times New Roman" pitchFamily="18" charset="0"/>
                        </a:rPr>
                        <a:t>-98 106,0</a:t>
                      </a:r>
                      <a:endParaRPr lang="ru-RU" sz="1100" b="1"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b="1" u="none" strike="noStrike" dirty="0">
                          <a:latin typeface="Times New Roman" pitchFamily="18" charset="0"/>
                          <a:cs typeface="Times New Roman" pitchFamily="18" charset="0"/>
                        </a:rPr>
                        <a:t>-196 212,0</a:t>
                      </a:r>
                      <a:endParaRPr lang="ru-RU" sz="1100" b="1" i="0" u="none" strike="noStrike" dirty="0">
                        <a:solidFill>
                          <a:srgbClr val="000000"/>
                        </a:solidFill>
                        <a:latin typeface="Times New Roman" pitchFamily="18" charset="0"/>
                        <a:cs typeface="Times New Roman" pitchFamily="18" charset="0"/>
                      </a:endParaRPr>
                    </a:p>
                  </a:txBody>
                  <a:tcPr marL="3104" marR="3104" marT="3104" marB="0" anchor="ctr"/>
                </a:tc>
              </a:tr>
              <a:tr h="342143">
                <a:tc>
                  <a:txBody>
                    <a:bodyPr/>
                    <a:lstStyle/>
                    <a:p>
                      <a:pPr algn="l" fontAlgn="ctr"/>
                      <a:r>
                        <a:rPr lang="ru-RU" sz="1100" u="none" strike="noStrike" dirty="0">
                          <a:latin typeface="Times New Roman" pitchFamily="18" charset="0"/>
                          <a:cs typeface="Times New Roman" pitchFamily="18" charset="0"/>
                        </a:rPr>
                        <a:t>Получение бюджетных кредитов от других бюджетов бюджетной системы Российской Федерации в валюте Российской Федерации</a:t>
                      </a:r>
                      <a:endParaRPr lang="ru-RU" sz="1100" b="0"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341 212,0</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dirty="0">
                          <a:latin typeface="Times New Roman" pitchFamily="18" charset="0"/>
                          <a:cs typeface="Times New Roman" pitchFamily="18" charset="0"/>
                        </a:rPr>
                        <a:t>353 023,0</a:t>
                      </a:r>
                      <a:endParaRPr lang="ru-RU" sz="1100" b="0"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402 835,0</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r>
              <a:tr h="380975">
                <a:tc>
                  <a:txBody>
                    <a:bodyPr/>
                    <a:lstStyle/>
                    <a:p>
                      <a:pPr algn="l" fontAlgn="ctr"/>
                      <a:r>
                        <a:rPr lang="ru-RU" sz="1100" u="none" strike="noStrike" dirty="0">
                          <a:latin typeface="Times New Roman" pitchFamily="18" charset="0"/>
                          <a:cs typeface="Times New Roman" pitchFamily="18" charset="0"/>
                        </a:rPr>
                        <a:t>Получение кредитов от других бюджетов бюджетной системы Российской Федерации бюджетами субъектов Российской Федерации в валюте Российской Федерации</a:t>
                      </a:r>
                      <a:endParaRPr lang="ru-RU" sz="1100" b="0"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341 212,0</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353 023,0</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402 835,0</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r>
              <a:tr h="387504">
                <a:tc>
                  <a:txBody>
                    <a:bodyPr/>
                    <a:lstStyle/>
                    <a:p>
                      <a:pPr algn="l" fontAlgn="ctr"/>
                      <a:r>
                        <a:rPr lang="ru-RU" sz="1100" u="none" strike="noStrike" dirty="0">
                          <a:latin typeface="Times New Roman" pitchFamily="18" charset="0"/>
                          <a:cs typeface="Times New Roman" pitchFamily="18" charset="0"/>
                        </a:rPr>
                        <a:t>Погашение бюджетами субъектов Российской Федерации кредитов от других бюджетов бюджетной системы Российской Федерации в валюте Российской Федерации</a:t>
                      </a:r>
                      <a:endParaRPr lang="ru-RU" sz="1100" b="0"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-390 265,0</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-451 129,0</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-599 047,0</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r>
              <a:tr h="190929">
                <a:tc>
                  <a:txBody>
                    <a:bodyPr/>
                    <a:lstStyle/>
                    <a:p>
                      <a:pPr algn="l" fontAlgn="ctr"/>
                      <a:r>
                        <a:rPr lang="ru-RU" sz="1100" b="1" u="none" strike="noStrike" dirty="0">
                          <a:latin typeface="Times New Roman" pitchFamily="18" charset="0"/>
                          <a:cs typeface="Times New Roman" pitchFamily="18" charset="0"/>
                        </a:rPr>
                        <a:t>Иные источники внутреннего финансирования дефицитов бюджетов</a:t>
                      </a:r>
                      <a:endParaRPr lang="ru-RU" sz="1100" b="1"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b="1" u="none" strike="noStrike" dirty="0">
                          <a:latin typeface="Times New Roman" pitchFamily="18" charset="0"/>
                          <a:cs typeface="Times New Roman" pitchFamily="18" charset="0"/>
                        </a:rPr>
                        <a:t>0,0</a:t>
                      </a:r>
                      <a:endParaRPr lang="ru-RU" sz="1100" b="1"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b="1" u="none" strike="noStrike">
                          <a:latin typeface="Times New Roman" pitchFamily="18" charset="0"/>
                          <a:cs typeface="Times New Roman" pitchFamily="18" charset="0"/>
                        </a:rPr>
                        <a:t>0,0</a:t>
                      </a:r>
                      <a:endParaRPr lang="ru-RU" sz="1100" b="1" i="0" u="none" strike="noStrike">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b="1" u="none" strike="noStrike">
                          <a:latin typeface="Times New Roman" pitchFamily="18" charset="0"/>
                          <a:cs typeface="Times New Roman" pitchFamily="18" charset="0"/>
                        </a:rPr>
                        <a:t>0,0</a:t>
                      </a:r>
                      <a:endParaRPr lang="ru-RU" sz="1100" b="1" i="0" u="none" strike="noStrike">
                        <a:solidFill>
                          <a:srgbClr val="000000"/>
                        </a:solidFill>
                        <a:latin typeface="Times New Roman" pitchFamily="18" charset="0"/>
                        <a:cs typeface="Times New Roman" pitchFamily="18" charset="0"/>
                      </a:endParaRPr>
                    </a:p>
                  </a:txBody>
                  <a:tcPr marL="3104" marR="3104" marT="3104" marB="0" anchor="ctr"/>
                </a:tc>
              </a:tr>
              <a:tr h="259128">
                <a:tc>
                  <a:txBody>
                    <a:bodyPr/>
                    <a:lstStyle/>
                    <a:p>
                      <a:pPr algn="l" fontAlgn="ctr"/>
                      <a:r>
                        <a:rPr lang="ru-RU" sz="1100" b="1" u="none" strike="noStrike" dirty="0">
                          <a:latin typeface="Times New Roman" pitchFamily="18" charset="0"/>
                          <a:cs typeface="Times New Roman" pitchFamily="18" charset="0"/>
                        </a:rPr>
                        <a:t>Бюджетные кредиты, предоставленные внутри страны в валюте Российской Федерации</a:t>
                      </a:r>
                      <a:endParaRPr lang="ru-RU" sz="1100" b="1"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b="1" u="none" strike="noStrike" dirty="0">
                          <a:latin typeface="Times New Roman" pitchFamily="18" charset="0"/>
                          <a:cs typeface="Times New Roman" pitchFamily="18" charset="0"/>
                        </a:rPr>
                        <a:t>-277,4</a:t>
                      </a:r>
                      <a:endParaRPr lang="ru-RU" sz="1100" b="1"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b="1" u="none" strike="noStrike" dirty="0">
                          <a:latin typeface="Times New Roman" pitchFamily="18" charset="0"/>
                          <a:cs typeface="Times New Roman" pitchFamily="18" charset="0"/>
                        </a:rPr>
                        <a:t>-277,4</a:t>
                      </a:r>
                      <a:endParaRPr lang="ru-RU" sz="1100" b="1"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b="1" u="none" strike="noStrike" dirty="0">
                          <a:latin typeface="Times New Roman" pitchFamily="18" charset="0"/>
                          <a:cs typeface="Times New Roman" pitchFamily="18" charset="0"/>
                        </a:rPr>
                        <a:t>-277,4</a:t>
                      </a:r>
                      <a:endParaRPr lang="ru-RU" sz="1100" b="1" i="0" u="none" strike="noStrike" dirty="0">
                        <a:solidFill>
                          <a:srgbClr val="000000"/>
                        </a:solidFill>
                        <a:latin typeface="Times New Roman" pitchFamily="18" charset="0"/>
                        <a:cs typeface="Times New Roman" pitchFamily="18" charset="0"/>
                      </a:endParaRPr>
                    </a:p>
                  </a:txBody>
                  <a:tcPr marL="3104" marR="3104" marT="3104" marB="0" anchor="ctr"/>
                </a:tc>
              </a:tr>
              <a:tr h="342143">
                <a:tc>
                  <a:txBody>
                    <a:bodyPr/>
                    <a:lstStyle/>
                    <a:p>
                      <a:pPr algn="l" fontAlgn="ctr"/>
                      <a:r>
                        <a:rPr lang="ru-RU" sz="1100" u="none" strike="noStrike" dirty="0">
                          <a:latin typeface="Times New Roman" pitchFamily="18" charset="0"/>
                          <a:cs typeface="Times New Roman" pitchFamily="18" charset="0"/>
                        </a:rPr>
                        <a:t>Возврат бюджетных кредитов, предоставленных внутри страны в валюте Российской Федерации</a:t>
                      </a:r>
                      <a:endParaRPr lang="ru-RU" sz="1100" b="0"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425 514,0</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12 944,6</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32 266,0</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r>
              <a:tr h="511645">
                <a:tc>
                  <a:txBody>
                    <a:bodyPr/>
                    <a:lstStyle/>
                    <a:p>
                      <a:pPr algn="l" fontAlgn="ctr"/>
                      <a:r>
                        <a:rPr lang="ru-RU" sz="1100" u="none" strike="noStrike" dirty="0">
                          <a:latin typeface="Times New Roman" pitchFamily="18" charset="0"/>
                          <a:cs typeface="Times New Roman" pitchFamily="18" charset="0"/>
                        </a:rPr>
                        <a:t>Возврат бюджетных кредитов, предоставленных другим бюджетам бюджетной системы Российской Федерации из бюджетов субъектов Российской Федерации в валюте Российской Федерации</a:t>
                      </a:r>
                      <a:endParaRPr lang="ru-RU" sz="1100" b="0"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425 514,0</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12 944,6</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32 266,0</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r>
              <a:tr h="190929">
                <a:tc>
                  <a:txBody>
                    <a:bodyPr/>
                    <a:lstStyle/>
                    <a:p>
                      <a:pPr algn="l" fontAlgn="ctr"/>
                      <a:r>
                        <a:rPr lang="ru-RU" sz="1100" u="none" strike="noStrike" dirty="0">
                          <a:latin typeface="Times New Roman" pitchFamily="18" charset="0"/>
                          <a:cs typeface="Times New Roman" pitchFamily="18" charset="0"/>
                        </a:rPr>
                        <a:t>Предоставление бюджетных кредитов внутри страны в валюте Российской Федерации</a:t>
                      </a:r>
                      <a:endParaRPr lang="ru-RU" sz="1100" b="0"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-425 791,4</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-13 222,0</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-32 543,4</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r>
              <a:tr h="511645">
                <a:tc>
                  <a:txBody>
                    <a:bodyPr/>
                    <a:lstStyle/>
                    <a:p>
                      <a:pPr algn="l" fontAlgn="ctr"/>
                      <a:r>
                        <a:rPr lang="ru-RU" sz="1100" u="none" strike="noStrike" dirty="0">
                          <a:latin typeface="Times New Roman" pitchFamily="18" charset="0"/>
                          <a:cs typeface="Times New Roman" pitchFamily="18" charset="0"/>
                        </a:rPr>
                        <a:t>Предоставление бюджетных кредитов другим бюджетам бюджетной системы Российской Федерации из бюджетов субъектов Российской Федерации в валюте Российской Федерации</a:t>
                      </a:r>
                      <a:endParaRPr lang="ru-RU" sz="1100" b="0"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-425 791,4</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-13 222,0</a:t>
                      </a:r>
                      <a:endParaRPr lang="ru-RU" sz="1100" b="0" i="0" u="none" strike="noStrike">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dirty="0">
                          <a:latin typeface="Times New Roman" pitchFamily="18" charset="0"/>
                          <a:cs typeface="Times New Roman" pitchFamily="18" charset="0"/>
                        </a:rPr>
                        <a:t>-32 543,4</a:t>
                      </a:r>
                      <a:endParaRPr lang="ru-RU" sz="1100" b="0" i="0" u="none" strike="noStrike" dirty="0">
                        <a:solidFill>
                          <a:srgbClr val="000000"/>
                        </a:solidFill>
                        <a:latin typeface="Times New Roman" pitchFamily="18" charset="0"/>
                        <a:cs typeface="Times New Roman" pitchFamily="18" charset="0"/>
                      </a:endParaRPr>
                    </a:p>
                  </a:txBody>
                  <a:tcPr marL="3104" marR="3104" marT="3104" marB="0" anchor="ctr"/>
                </a:tc>
              </a:tr>
              <a:tr h="190929">
                <a:tc>
                  <a:txBody>
                    <a:bodyPr/>
                    <a:lstStyle/>
                    <a:p>
                      <a:pPr algn="l" fontAlgn="ctr"/>
                      <a:r>
                        <a:rPr lang="ru-RU" sz="1100" u="none" strike="noStrike" dirty="0">
                          <a:latin typeface="Times New Roman" pitchFamily="18" charset="0"/>
                          <a:cs typeface="Times New Roman" pitchFamily="18" charset="0"/>
                        </a:rPr>
                        <a:t>Прочие бюджетные кредиты (ссуды), предоставленные внутри страны</a:t>
                      </a:r>
                      <a:endParaRPr lang="ru-RU" sz="1100" b="1" i="0" u="none" strike="noStrike" dirty="0">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277,4</a:t>
                      </a:r>
                      <a:endParaRPr lang="ru-RU" sz="1100" b="1" i="0" u="none" strike="noStrike">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a:latin typeface="Times New Roman" pitchFamily="18" charset="0"/>
                          <a:cs typeface="Times New Roman" pitchFamily="18" charset="0"/>
                        </a:rPr>
                        <a:t>277,4</a:t>
                      </a:r>
                      <a:endParaRPr lang="ru-RU" sz="1100" b="1" i="0" u="none" strike="noStrike">
                        <a:solidFill>
                          <a:srgbClr val="000000"/>
                        </a:solidFill>
                        <a:latin typeface="Times New Roman" pitchFamily="18" charset="0"/>
                        <a:cs typeface="Times New Roman" pitchFamily="18" charset="0"/>
                      </a:endParaRPr>
                    </a:p>
                  </a:txBody>
                  <a:tcPr marL="3104" marR="3104" marT="3104" marB="0" anchor="ctr"/>
                </a:tc>
                <a:tc>
                  <a:txBody>
                    <a:bodyPr/>
                    <a:lstStyle/>
                    <a:p>
                      <a:pPr algn="ctr" fontAlgn="ctr"/>
                      <a:r>
                        <a:rPr lang="ru-RU" sz="1100" u="none" strike="noStrike" dirty="0">
                          <a:latin typeface="Times New Roman" pitchFamily="18" charset="0"/>
                          <a:cs typeface="Times New Roman" pitchFamily="18" charset="0"/>
                        </a:rPr>
                        <a:t>277,4</a:t>
                      </a:r>
                      <a:endParaRPr lang="ru-RU" sz="1100" b="1" i="0" u="none" strike="noStrike" dirty="0">
                        <a:solidFill>
                          <a:srgbClr val="000000"/>
                        </a:solidFill>
                        <a:latin typeface="Times New Roman" pitchFamily="18" charset="0"/>
                        <a:cs typeface="Times New Roman" pitchFamily="18" charset="0"/>
                      </a:endParaRPr>
                    </a:p>
                  </a:txBody>
                  <a:tcPr marL="3104" marR="3104" marT="3104" marB="0" anchor="ctr"/>
                </a:tc>
              </a:tr>
            </a:tbl>
          </a:graphicData>
        </a:graphic>
      </p:graphicFrame>
      <p:sp>
        <p:nvSpPr>
          <p:cNvPr id="8" name="TextBox 7"/>
          <p:cNvSpPr txBox="1"/>
          <p:nvPr/>
        </p:nvSpPr>
        <p:spPr>
          <a:xfrm>
            <a:off x="179512" y="260648"/>
            <a:ext cx="360040" cy="276999"/>
          </a:xfrm>
          <a:prstGeom prst="rect">
            <a:avLst/>
          </a:prstGeom>
          <a:noFill/>
        </p:spPr>
        <p:txBody>
          <a:bodyPr wrap="square" rtlCol="0">
            <a:spAutoFit/>
          </a:bodyPr>
          <a:lstStyle/>
          <a:p>
            <a:r>
              <a:rPr lang="ru-RU" sz="1200" dirty="0" smtClean="0"/>
              <a:t>14</a:t>
            </a:r>
            <a:endParaRPr lang="ru-RU" sz="12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9512" y="260648"/>
            <a:ext cx="8964488" cy="954107"/>
          </a:xfrm>
          <a:prstGeom prst="rect">
            <a:avLst/>
          </a:prstGeom>
          <a:noFill/>
        </p:spPr>
        <p:txBody>
          <a:bodyPr wrap="square" rtlCol="0">
            <a:spAutoFit/>
          </a:bodyPr>
          <a:lstStyle/>
          <a:p>
            <a:pPr algn="ctr"/>
            <a:r>
              <a:rPr lang="ru-RU" b="1" dirty="0" smtClean="0">
                <a:solidFill>
                  <a:schemeClr val="accent1">
                    <a:lumMod val="75000"/>
                  </a:schemeClr>
                </a:solidFill>
                <a:latin typeface="Times New Roman" pitchFamily="18" charset="0"/>
                <a:cs typeface="Times New Roman" pitchFamily="18" charset="0"/>
              </a:rPr>
              <a:t>НАЛОГОВЫЕ ЛЬГОТЫ (ПОНИЖЕННЫЕ НАЛОГОВЫЕ СТАВКИ), УСТАНОВЛЕННЫЕ ЗАКОНАМИ РЕСПУБЛИКИ АЛТАЙ (1)</a:t>
            </a:r>
          </a:p>
          <a:p>
            <a:endParaRPr lang="ru-RU" sz="2000" b="1" dirty="0">
              <a:solidFill>
                <a:schemeClr val="accent1"/>
              </a:solidFill>
              <a:latin typeface="Trebuchet MS" pitchFamily="34" charset="0"/>
            </a:endParaRPr>
          </a:p>
        </p:txBody>
      </p:sp>
      <p:graphicFrame>
        <p:nvGraphicFramePr>
          <p:cNvPr id="6" name="Таблица 5"/>
          <p:cNvGraphicFramePr>
            <a:graphicFrameLocks noGrp="1"/>
          </p:cNvGraphicFramePr>
          <p:nvPr/>
        </p:nvGraphicFramePr>
        <p:xfrm>
          <a:off x="107503" y="980727"/>
          <a:ext cx="8928994" cy="5575447"/>
        </p:xfrm>
        <a:graphic>
          <a:graphicData uri="http://schemas.openxmlformats.org/drawingml/2006/table">
            <a:tbl>
              <a:tblPr firstRow="1" bandRow="1">
                <a:tableStyleId>{5C22544A-7EE6-4342-B048-85BDC9FD1C3A}</a:tableStyleId>
              </a:tblPr>
              <a:tblGrid>
                <a:gridCol w="1370644"/>
                <a:gridCol w="1828186"/>
                <a:gridCol w="4500150"/>
                <a:gridCol w="1230014"/>
              </a:tblGrid>
              <a:tr h="117545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350" dirty="0" smtClean="0">
                          <a:solidFill>
                            <a:schemeClr val="bg1"/>
                          </a:solidFill>
                          <a:latin typeface="Times New Roman" pitchFamily="18" charset="0"/>
                          <a:cs typeface="Times New Roman" pitchFamily="18" charset="0"/>
                        </a:rPr>
                        <a:t>Наименование</a:t>
                      </a:r>
                      <a:r>
                        <a:rPr lang="ru-RU" sz="1350" baseline="0" dirty="0" smtClean="0">
                          <a:solidFill>
                            <a:schemeClr val="bg1"/>
                          </a:solidFill>
                          <a:latin typeface="Times New Roman" pitchFamily="18" charset="0"/>
                          <a:cs typeface="Times New Roman" pitchFamily="18" charset="0"/>
                        </a:rPr>
                        <a:t> налога </a:t>
                      </a:r>
                      <a:endParaRPr lang="ru-RU" sz="1350" dirty="0" smtClean="0">
                        <a:solidFill>
                          <a:schemeClr val="bg1"/>
                        </a:solidFill>
                        <a:latin typeface="Times New Roman" pitchFamily="18" charset="0"/>
                        <a:cs typeface="Times New Roman" pitchFamily="18" charset="0"/>
                      </a:endParaRPr>
                    </a:p>
                  </a:txBody>
                  <a:tcPr anchor="ctr">
                    <a:solidFill>
                      <a:schemeClr val="accent2"/>
                    </a:solidFill>
                  </a:tcPr>
                </a:tc>
                <a:tc>
                  <a:txBody>
                    <a:bodyPr/>
                    <a:lstStyle/>
                    <a:p>
                      <a:pPr algn="ctr"/>
                      <a:r>
                        <a:rPr lang="ru-RU" sz="1350" dirty="0" smtClean="0">
                          <a:solidFill>
                            <a:schemeClr val="bg1"/>
                          </a:solidFill>
                          <a:latin typeface="Times New Roman" pitchFamily="18" charset="0"/>
                          <a:cs typeface="Times New Roman" pitchFamily="18" charset="0"/>
                        </a:rPr>
                        <a:t>Наименование Закона</a:t>
                      </a:r>
                      <a:endParaRPr lang="ru-RU" sz="1350" dirty="0">
                        <a:solidFill>
                          <a:schemeClr val="bg1"/>
                        </a:solidFill>
                        <a:latin typeface="Times New Roman" pitchFamily="18" charset="0"/>
                        <a:cs typeface="Times New Roman" pitchFamily="18" charset="0"/>
                      </a:endParaRPr>
                    </a:p>
                  </a:txBody>
                  <a:tcPr anchor="ctr">
                    <a:solidFill>
                      <a:schemeClr val="accent2"/>
                    </a:solidFill>
                  </a:tcPr>
                </a:tc>
                <a:tc>
                  <a:txBody>
                    <a:bodyPr/>
                    <a:lstStyle/>
                    <a:p>
                      <a:pPr algn="ctr"/>
                      <a:r>
                        <a:rPr lang="ru-RU" sz="1350" dirty="0" smtClean="0">
                          <a:solidFill>
                            <a:schemeClr val="bg1"/>
                          </a:solidFill>
                          <a:latin typeface="Times New Roman" pitchFamily="18" charset="0"/>
                          <a:cs typeface="Times New Roman" pitchFamily="18" charset="0"/>
                        </a:rPr>
                        <a:t>Категория налогоплательщиков, которым предоставлена льгота, пониженная налоговая ставка</a:t>
                      </a:r>
                      <a:endParaRPr lang="ru-RU" sz="1350" dirty="0">
                        <a:solidFill>
                          <a:schemeClr val="bg1"/>
                        </a:solidFill>
                        <a:latin typeface="Times New Roman" pitchFamily="18" charset="0"/>
                        <a:cs typeface="Times New Roman" pitchFamily="18" charset="0"/>
                      </a:endParaRPr>
                    </a:p>
                  </a:txBody>
                  <a:tcPr anchor="ctr">
                    <a:solidFill>
                      <a:schemeClr val="accent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350" dirty="0" smtClean="0">
                          <a:solidFill>
                            <a:schemeClr val="bg1"/>
                          </a:solidFill>
                          <a:latin typeface="Times New Roman" pitchFamily="18" charset="0"/>
                          <a:cs typeface="Times New Roman" pitchFamily="18" charset="0"/>
                        </a:rPr>
                        <a:t>Объем налоговых преференций за 2017 год, тыс.</a:t>
                      </a:r>
                      <a:r>
                        <a:rPr lang="ru-RU" sz="1350" baseline="0" dirty="0" smtClean="0">
                          <a:solidFill>
                            <a:schemeClr val="bg1"/>
                          </a:solidFill>
                          <a:latin typeface="Times New Roman" pitchFamily="18" charset="0"/>
                          <a:cs typeface="Times New Roman" pitchFamily="18" charset="0"/>
                        </a:rPr>
                        <a:t> руб.</a:t>
                      </a:r>
                      <a:endParaRPr lang="ru-RU" sz="1350" dirty="0">
                        <a:solidFill>
                          <a:schemeClr val="bg1"/>
                        </a:solidFill>
                        <a:latin typeface="Times New Roman" pitchFamily="18" charset="0"/>
                        <a:cs typeface="Times New Roman" pitchFamily="18" charset="0"/>
                      </a:endParaRPr>
                    </a:p>
                  </a:txBody>
                  <a:tcPr anchor="ctr">
                    <a:solidFill>
                      <a:schemeClr val="accent2"/>
                    </a:solidFill>
                  </a:tcPr>
                </a:tc>
              </a:tr>
              <a:tr h="1220689">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smtClean="0">
                          <a:latin typeface="Times New Roman" pitchFamily="18" charset="0"/>
                          <a:cs typeface="Times New Roman" pitchFamily="18" charset="0"/>
                        </a:rPr>
                        <a:t>Налог на прибыль организаций</a:t>
                      </a:r>
                    </a:p>
                    <a:p>
                      <a:pPr algn="ctr"/>
                      <a:endParaRPr lang="ru-RU" sz="1200" kern="1200" baseline="0" dirty="0" smtClean="0">
                        <a:solidFill>
                          <a:schemeClr val="dk1"/>
                        </a:solidFill>
                        <a:latin typeface="Times New Roman" pitchFamily="18" charset="0"/>
                        <a:ea typeface="+mn-ea"/>
                        <a:cs typeface="Times New Roman" pitchFamily="18" charset="0"/>
                      </a:endParaRPr>
                    </a:p>
                  </a:txBody>
                  <a:tcPr anchor="ctr">
                    <a:solidFill>
                      <a:schemeClr val="accent2">
                        <a:lumMod val="20000"/>
                        <a:lumOff val="80000"/>
                      </a:schemeClr>
                    </a:solidFill>
                  </a:tcPr>
                </a:tc>
                <a:tc rowSpan="2">
                  <a:txBody>
                    <a:bodyPr/>
                    <a:lstStyle/>
                    <a:p>
                      <a:pPr algn="ctr"/>
                      <a:r>
                        <a:rPr lang="ru-RU" sz="1200" dirty="0" smtClean="0">
                          <a:latin typeface="Times New Roman" pitchFamily="18" charset="0"/>
                          <a:cs typeface="Times New Roman" pitchFamily="18" charset="0"/>
                        </a:rPr>
                        <a:t> </a:t>
                      </a:r>
                      <a:r>
                        <a:rPr lang="ru-RU" sz="1200" kern="1200" baseline="0" dirty="0" smtClean="0">
                          <a:solidFill>
                            <a:schemeClr val="dk1"/>
                          </a:solidFill>
                          <a:latin typeface="Times New Roman" pitchFamily="18" charset="0"/>
                          <a:ea typeface="+mn-ea"/>
                          <a:cs typeface="Times New Roman" pitchFamily="18" charset="0"/>
                        </a:rPr>
                        <a:t>Закон Республики Алтай от 25.09.2008 г.  № 82-РЗ «Об установлении пониженной налоговой ставки налога на прибыль организаций, подлежащего зачислению в республиканский бюджет Республики Алтай»</a:t>
                      </a:r>
                    </a:p>
                  </a:txBody>
                  <a:tcPr anchor="ctr">
                    <a:solidFill>
                      <a:schemeClr val="accent2">
                        <a:lumMod val="20000"/>
                        <a:lumOff val="80000"/>
                      </a:schemeClr>
                    </a:solidFill>
                  </a:tcPr>
                </a:tc>
                <a:tc>
                  <a:txBody>
                    <a:bodyPr/>
                    <a:lstStyle/>
                    <a:p>
                      <a:pPr algn="ctr"/>
                      <a:r>
                        <a:rPr lang="ru-RU" sz="1200" dirty="0" smtClean="0">
                          <a:latin typeface="Times New Roman" pitchFamily="18" charset="0"/>
                          <a:cs typeface="Times New Roman" pitchFamily="18" charset="0"/>
                        </a:rPr>
                        <a:t>Пониженная налоговая ставка (13,5%) налога на прибыль организаций, подлежащего зачислению в республиканский бюджет Республики Алтай, для организаций - социальных инвесторов, являющихся участниками республиканской инвестиционной программы в социальной сфере</a:t>
                      </a:r>
                      <a:endParaRPr lang="ru-RU" sz="1200" dirty="0">
                        <a:latin typeface="Times New Roman" pitchFamily="18" charset="0"/>
                        <a:cs typeface="Times New Roman" pitchFamily="18" charset="0"/>
                      </a:endParaRPr>
                    </a:p>
                  </a:txBody>
                  <a:tcPr anchor="ctr">
                    <a:solidFill>
                      <a:schemeClr val="accent2">
                        <a:lumMod val="20000"/>
                        <a:lumOff val="80000"/>
                      </a:schemeClr>
                    </a:solidFill>
                  </a:tcPr>
                </a:tc>
                <a:tc>
                  <a:txBody>
                    <a:bodyPr/>
                    <a:lstStyle/>
                    <a:p>
                      <a:pPr algn="ctr"/>
                      <a:r>
                        <a:rPr lang="ru-RU" sz="1200" dirty="0" smtClean="0">
                          <a:latin typeface="Times New Roman" pitchFamily="18" charset="0"/>
                          <a:cs typeface="Times New Roman" pitchFamily="18" charset="0"/>
                        </a:rPr>
                        <a:t>105 925</a:t>
                      </a:r>
                      <a:endParaRPr lang="ru-RU" sz="1200" dirty="0">
                        <a:latin typeface="Times New Roman" pitchFamily="18" charset="0"/>
                        <a:cs typeface="Times New Roman" pitchFamily="18" charset="0"/>
                      </a:endParaRPr>
                    </a:p>
                  </a:txBody>
                  <a:tcPr anchor="ctr">
                    <a:solidFill>
                      <a:schemeClr val="accent2">
                        <a:lumMod val="20000"/>
                        <a:lumOff val="80000"/>
                      </a:schemeClr>
                    </a:solidFill>
                  </a:tcPr>
                </a:tc>
              </a:tr>
              <a:tr h="864096">
                <a:tc vMerge="1">
                  <a:txBody>
                    <a:bodyPr/>
                    <a:lstStyle/>
                    <a:p>
                      <a:endParaRPr lang="ru-RU"/>
                    </a:p>
                  </a:txBody>
                  <a:tcPr/>
                </a:tc>
                <a:tc vMerge="1">
                  <a:txBody>
                    <a:bodyPr/>
                    <a:lstStyle/>
                    <a:p>
                      <a:endParaRPr lang="ru-RU" dirty="0"/>
                    </a:p>
                  </a:txBody>
                  <a:tcPr anchor="ctr"/>
                </a:tc>
                <a:tc>
                  <a:txBody>
                    <a:bodyPr/>
                    <a:lstStyle/>
                    <a:p>
                      <a:pPr algn="ctr"/>
                      <a:r>
                        <a:rPr lang="ru-RU" sz="1200" dirty="0" smtClean="0">
                          <a:latin typeface="Times New Roman" pitchFamily="18" charset="0"/>
                          <a:cs typeface="Times New Roman" pitchFamily="18" charset="0"/>
                        </a:rPr>
                        <a:t>Пониженная (13,5%) налоговая ставка налога для организаций, осуществляющих инвестиционные проекты, которым придан статус регионального значения</a:t>
                      </a:r>
                      <a:endParaRPr lang="ru-RU" sz="1200" dirty="0">
                        <a:latin typeface="Times New Roman" pitchFamily="18" charset="0"/>
                        <a:cs typeface="Times New Roman" pitchFamily="18" charset="0"/>
                      </a:endParaRPr>
                    </a:p>
                  </a:txBody>
                  <a:tcPr anchor="ctr">
                    <a:solidFill>
                      <a:schemeClr val="accent2">
                        <a:lumMod val="20000"/>
                        <a:lumOff val="80000"/>
                      </a:schemeClr>
                    </a:solidFill>
                  </a:tcPr>
                </a:tc>
                <a:tc>
                  <a:txBody>
                    <a:bodyPr/>
                    <a:lstStyle/>
                    <a:p>
                      <a:pPr algn="ctr"/>
                      <a:r>
                        <a:rPr lang="ru-RU" sz="1200" dirty="0" smtClean="0">
                          <a:latin typeface="Times New Roman" pitchFamily="18" charset="0"/>
                          <a:cs typeface="Times New Roman" pitchFamily="18" charset="0"/>
                        </a:rPr>
                        <a:t>1 873</a:t>
                      </a:r>
                      <a:endParaRPr lang="ru-RU" sz="1200" dirty="0">
                        <a:latin typeface="Times New Roman" pitchFamily="18" charset="0"/>
                        <a:cs typeface="Times New Roman" pitchFamily="18" charset="0"/>
                      </a:endParaRPr>
                    </a:p>
                  </a:txBody>
                  <a:tcPr anchor="ctr">
                    <a:solidFill>
                      <a:schemeClr val="accent2">
                        <a:lumMod val="20000"/>
                        <a:lumOff val="80000"/>
                      </a:schemeClr>
                    </a:solidFill>
                  </a:tcPr>
                </a:tc>
              </a:tr>
              <a:tr h="1310953">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smtClean="0">
                          <a:latin typeface="Times New Roman" pitchFamily="18" charset="0"/>
                          <a:cs typeface="Times New Roman" pitchFamily="18" charset="0"/>
                        </a:rPr>
                        <a:t>Транспортный налог </a:t>
                      </a:r>
                    </a:p>
                    <a:p>
                      <a:pPr algn="ctr"/>
                      <a:endParaRPr lang="ru-RU" sz="1200" kern="1200" baseline="0" dirty="0" smtClean="0">
                        <a:solidFill>
                          <a:schemeClr val="dk1"/>
                        </a:solidFill>
                        <a:latin typeface="Times New Roman" pitchFamily="18" charset="0"/>
                        <a:ea typeface="+mn-ea"/>
                        <a:cs typeface="Times New Roman" pitchFamily="18" charset="0"/>
                      </a:endParaRPr>
                    </a:p>
                  </a:txBody>
                  <a:tcPr anchor="ctr">
                    <a:solidFill>
                      <a:schemeClr val="accent2">
                        <a:lumMod val="20000"/>
                        <a:lumOff val="80000"/>
                      </a:schemeClr>
                    </a:solidFill>
                  </a:tcPr>
                </a:tc>
                <a:tc rowSpan="2">
                  <a:txBody>
                    <a:bodyPr/>
                    <a:lstStyle/>
                    <a:p>
                      <a:pPr algn="ctr"/>
                      <a:r>
                        <a:rPr lang="ru-RU" sz="1200" kern="1200" baseline="0" dirty="0" smtClean="0">
                          <a:solidFill>
                            <a:schemeClr val="dk1"/>
                          </a:solidFill>
                          <a:latin typeface="Times New Roman" pitchFamily="18" charset="0"/>
                          <a:ea typeface="+mn-ea"/>
                          <a:cs typeface="Times New Roman" pitchFamily="18" charset="0"/>
                        </a:rPr>
                        <a:t>Закон Республики Алтай от 27.11.2002 г. № 7-12 «О транспортном налоге на территории Республики Алтай»</a:t>
                      </a:r>
                    </a:p>
                  </a:txBody>
                  <a:tcPr anchor="ctr">
                    <a:solidFill>
                      <a:schemeClr val="accent2">
                        <a:lumMod val="20000"/>
                        <a:lumOff val="80000"/>
                      </a:schemeClr>
                    </a:solidFill>
                  </a:tcPr>
                </a:tc>
                <a:tc>
                  <a:txBody>
                    <a:bodyPr/>
                    <a:lstStyle/>
                    <a:p>
                      <a:pPr algn="ctr"/>
                      <a:r>
                        <a:rPr kumimoji="0" lang="ru-RU" sz="1200" kern="1200" dirty="0" smtClean="0">
                          <a:latin typeface="Times New Roman" pitchFamily="18" charset="0"/>
                          <a:cs typeface="Times New Roman" pitchFamily="18" charset="0"/>
                        </a:rPr>
                        <a:t>Пониженные налоговые ставки для Героев Советского Союза, Героев Российской Федерации, ветеранов труда, достигших возраста, дающего право на назначение страховой пенсии по старости, инвалидов 1 и 2 группы  и лиц, награжденных орденами Славы трех  степеней,  орденами и медалями СССР за самоотверженный труд и безупречную службу в тылу в годы Великой Отечественной войны</a:t>
                      </a:r>
                      <a:endParaRPr lang="ru-RU" sz="1200" dirty="0">
                        <a:latin typeface="Times New Roman" pitchFamily="18" charset="0"/>
                        <a:cs typeface="Times New Roman" pitchFamily="18" charset="0"/>
                      </a:endParaRPr>
                    </a:p>
                  </a:txBody>
                  <a:tcPr anchor="ctr">
                    <a:solidFill>
                      <a:schemeClr val="accent2">
                        <a:lumMod val="20000"/>
                        <a:lumOff val="80000"/>
                      </a:schemeClr>
                    </a:solidFill>
                  </a:tcPr>
                </a:tc>
                <a:tc>
                  <a:txBody>
                    <a:bodyPr/>
                    <a:lstStyle/>
                    <a:p>
                      <a:pPr algn="ctr"/>
                      <a:r>
                        <a:rPr lang="ru-RU" sz="1200" dirty="0" smtClean="0">
                          <a:latin typeface="Times New Roman" pitchFamily="18" charset="0"/>
                          <a:cs typeface="Times New Roman" pitchFamily="18" charset="0"/>
                        </a:rPr>
                        <a:t>5 320</a:t>
                      </a:r>
                      <a:endParaRPr lang="ru-RU" sz="1200" dirty="0">
                        <a:latin typeface="Times New Roman" pitchFamily="18" charset="0"/>
                        <a:cs typeface="Times New Roman" pitchFamily="18" charset="0"/>
                      </a:endParaRPr>
                    </a:p>
                  </a:txBody>
                  <a:tcPr anchor="ctr">
                    <a:solidFill>
                      <a:schemeClr val="accent2">
                        <a:lumMod val="20000"/>
                        <a:lumOff val="80000"/>
                      </a:schemeClr>
                    </a:solidFill>
                  </a:tcPr>
                </a:tc>
              </a:tr>
              <a:tr h="742393">
                <a:tc vMerge="1">
                  <a:txBody>
                    <a:bodyPr/>
                    <a:lstStyle/>
                    <a:p>
                      <a:endParaRPr lang="ru-RU"/>
                    </a:p>
                  </a:txBody>
                  <a:tcPr/>
                </a:tc>
                <a:tc vMerge="1">
                  <a:txBody>
                    <a:bodyPr/>
                    <a:lstStyle/>
                    <a:p>
                      <a:pPr algn="ctr"/>
                      <a:endParaRPr lang="ru-RU" sz="1400" kern="1200" baseline="0" dirty="0" smtClean="0">
                        <a:solidFill>
                          <a:schemeClr val="dk1"/>
                        </a:solidFill>
                        <a:latin typeface="Times New Roman" pitchFamily="18" charset="0"/>
                        <a:ea typeface="+mn-ea"/>
                        <a:cs typeface="Times New Roman" pitchFamily="18" charset="0"/>
                      </a:endParaRPr>
                    </a:p>
                  </a:txBody>
                  <a:tcPr anchor="ctr">
                    <a:solidFill>
                      <a:schemeClr val="accent2">
                        <a:lumMod val="20000"/>
                        <a:lumOff val="80000"/>
                      </a:schemeClr>
                    </a:solidFill>
                  </a:tcPr>
                </a:tc>
                <a:tc>
                  <a:txBody>
                    <a:bodyPr/>
                    <a:lstStyle/>
                    <a:p>
                      <a:pPr algn="ctr"/>
                      <a:r>
                        <a:rPr kumimoji="0" lang="ru-RU" sz="1200" kern="1200" dirty="0" smtClean="0">
                          <a:latin typeface="Times New Roman" pitchFamily="18" charset="0"/>
                          <a:cs typeface="Times New Roman" pitchFamily="18" charset="0"/>
                        </a:rPr>
                        <a:t>Пониженные налоговые ставки для </a:t>
                      </a:r>
                      <a:r>
                        <a:rPr lang="ru-RU" sz="1200" dirty="0" smtClean="0">
                          <a:latin typeface="Times New Roman" pitchFamily="18" charset="0"/>
                          <a:cs typeface="Times New Roman" pitchFamily="18" charset="0"/>
                        </a:rPr>
                        <a:t>социальных инвесторов, являющихся участниками республиканской инвестиционной программы в социальной сфере</a:t>
                      </a:r>
                      <a:endParaRPr lang="ru-RU" sz="1200" dirty="0">
                        <a:latin typeface="Times New Roman" pitchFamily="18" charset="0"/>
                        <a:cs typeface="Times New Roman" pitchFamily="18" charset="0"/>
                      </a:endParaRPr>
                    </a:p>
                  </a:txBody>
                  <a:tcPr anchor="ctr">
                    <a:solidFill>
                      <a:schemeClr val="accent2">
                        <a:lumMod val="20000"/>
                        <a:lumOff val="80000"/>
                      </a:schemeClr>
                    </a:solidFill>
                  </a:tcPr>
                </a:tc>
                <a:tc>
                  <a:txBody>
                    <a:bodyPr/>
                    <a:lstStyle/>
                    <a:p>
                      <a:pPr algn="ctr"/>
                      <a:r>
                        <a:rPr lang="ru-RU" sz="1200" dirty="0" smtClean="0">
                          <a:latin typeface="Times New Roman" pitchFamily="18" charset="0"/>
                          <a:cs typeface="Times New Roman" pitchFamily="18" charset="0"/>
                        </a:rPr>
                        <a:t>6 420</a:t>
                      </a:r>
                      <a:endParaRPr lang="ru-RU" sz="1200" dirty="0">
                        <a:latin typeface="Times New Roman" pitchFamily="18" charset="0"/>
                        <a:cs typeface="Times New Roman" pitchFamily="18" charset="0"/>
                      </a:endParaRPr>
                    </a:p>
                  </a:txBody>
                  <a:tcPr anchor="ctr">
                    <a:solidFill>
                      <a:schemeClr val="accent2">
                        <a:lumMod val="20000"/>
                        <a:lumOff val="80000"/>
                      </a:schemeClr>
                    </a:solidFill>
                  </a:tcPr>
                </a:tc>
              </a:tr>
            </a:tbl>
          </a:graphicData>
        </a:graphic>
      </p:graphicFrame>
      <p:pic>
        <p:nvPicPr>
          <p:cNvPr id="7"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2" cstate="print"/>
          <a:srcRect/>
          <a:stretch>
            <a:fillRect/>
          </a:stretch>
        </p:blipFill>
        <p:spPr bwMode="auto">
          <a:xfrm>
            <a:off x="0" y="0"/>
            <a:ext cx="9144000" cy="476671"/>
          </a:xfrm>
          <a:prstGeom prst="rect">
            <a:avLst/>
          </a:prstGeom>
          <a:noFill/>
        </p:spPr>
      </p:pic>
      <p:sp>
        <p:nvSpPr>
          <p:cNvPr id="5" name="TextBox 4"/>
          <p:cNvSpPr txBox="1"/>
          <p:nvPr/>
        </p:nvSpPr>
        <p:spPr>
          <a:xfrm>
            <a:off x="8604448" y="260648"/>
            <a:ext cx="432048" cy="276999"/>
          </a:xfrm>
          <a:prstGeom prst="rect">
            <a:avLst/>
          </a:prstGeom>
          <a:noFill/>
        </p:spPr>
        <p:txBody>
          <a:bodyPr wrap="square" rtlCol="0">
            <a:spAutoFit/>
          </a:bodyPr>
          <a:lstStyle/>
          <a:p>
            <a:r>
              <a:rPr lang="ru-RU" sz="1200" dirty="0" smtClean="0"/>
              <a:t>15</a:t>
            </a:r>
            <a:endParaRPr lang="ru-RU" sz="12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Таблица 5"/>
          <p:cNvGraphicFramePr>
            <a:graphicFrameLocks noGrp="1"/>
          </p:cNvGraphicFramePr>
          <p:nvPr/>
        </p:nvGraphicFramePr>
        <p:xfrm>
          <a:off x="107504" y="743268"/>
          <a:ext cx="8928992" cy="6056838"/>
        </p:xfrm>
        <a:graphic>
          <a:graphicData uri="http://schemas.openxmlformats.org/drawingml/2006/table">
            <a:tbl>
              <a:tblPr firstRow="1" bandRow="1">
                <a:tableStyleId>{5C22544A-7EE6-4342-B048-85BDC9FD1C3A}</a:tableStyleId>
              </a:tblPr>
              <a:tblGrid>
                <a:gridCol w="1370644"/>
                <a:gridCol w="1406296"/>
                <a:gridCol w="4842973"/>
                <a:gridCol w="1309079"/>
              </a:tblGrid>
              <a:tr h="106140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350" dirty="0" smtClean="0">
                          <a:solidFill>
                            <a:schemeClr val="bg1"/>
                          </a:solidFill>
                          <a:latin typeface="Times New Roman" pitchFamily="18" charset="0"/>
                          <a:cs typeface="Times New Roman" pitchFamily="18" charset="0"/>
                        </a:rPr>
                        <a:t>Наименование</a:t>
                      </a:r>
                      <a:r>
                        <a:rPr lang="ru-RU" sz="1350" baseline="0" dirty="0" smtClean="0">
                          <a:solidFill>
                            <a:schemeClr val="bg1"/>
                          </a:solidFill>
                          <a:latin typeface="Times New Roman" pitchFamily="18" charset="0"/>
                          <a:cs typeface="Times New Roman" pitchFamily="18" charset="0"/>
                        </a:rPr>
                        <a:t> налога </a:t>
                      </a:r>
                      <a:endParaRPr lang="ru-RU" sz="1350" dirty="0" smtClean="0">
                        <a:solidFill>
                          <a:schemeClr val="bg1"/>
                        </a:solidFill>
                        <a:latin typeface="Times New Roman" pitchFamily="18" charset="0"/>
                        <a:cs typeface="Times New Roman" pitchFamily="18" charset="0"/>
                      </a:endParaRPr>
                    </a:p>
                  </a:txBody>
                  <a:tcPr anchor="ctr">
                    <a:solidFill>
                      <a:schemeClr val="accent2"/>
                    </a:solidFill>
                  </a:tcPr>
                </a:tc>
                <a:tc>
                  <a:txBody>
                    <a:bodyPr/>
                    <a:lstStyle/>
                    <a:p>
                      <a:pPr algn="ctr"/>
                      <a:r>
                        <a:rPr lang="ru-RU" sz="1350" dirty="0" smtClean="0">
                          <a:solidFill>
                            <a:schemeClr val="bg1"/>
                          </a:solidFill>
                          <a:latin typeface="Times New Roman" pitchFamily="18" charset="0"/>
                          <a:cs typeface="Times New Roman" pitchFamily="18" charset="0"/>
                        </a:rPr>
                        <a:t>Наименование Закона</a:t>
                      </a:r>
                      <a:endParaRPr lang="ru-RU" sz="1350" dirty="0">
                        <a:solidFill>
                          <a:schemeClr val="bg1"/>
                        </a:solidFill>
                        <a:latin typeface="Times New Roman" pitchFamily="18" charset="0"/>
                        <a:cs typeface="Times New Roman" pitchFamily="18" charset="0"/>
                      </a:endParaRPr>
                    </a:p>
                  </a:txBody>
                  <a:tcPr anchor="ctr">
                    <a:solidFill>
                      <a:schemeClr val="accent2"/>
                    </a:solidFill>
                  </a:tcPr>
                </a:tc>
                <a:tc>
                  <a:txBody>
                    <a:bodyPr/>
                    <a:lstStyle/>
                    <a:p>
                      <a:pPr algn="ctr"/>
                      <a:r>
                        <a:rPr lang="ru-RU" sz="1350" dirty="0" smtClean="0">
                          <a:solidFill>
                            <a:schemeClr val="bg1"/>
                          </a:solidFill>
                          <a:latin typeface="Times New Roman" pitchFamily="18" charset="0"/>
                          <a:cs typeface="Times New Roman" pitchFamily="18" charset="0"/>
                        </a:rPr>
                        <a:t>Категория налогоплательщиков, которым предоставлена льгота, пониженная налоговая ставка</a:t>
                      </a:r>
                      <a:endParaRPr lang="ru-RU" sz="1350" dirty="0">
                        <a:solidFill>
                          <a:schemeClr val="bg1"/>
                        </a:solidFill>
                        <a:latin typeface="Times New Roman" pitchFamily="18" charset="0"/>
                        <a:cs typeface="Times New Roman" pitchFamily="18" charset="0"/>
                      </a:endParaRPr>
                    </a:p>
                  </a:txBody>
                  <a:tcPr anchor="ctr">
                    <a:solidFill>
                      <a:schemeClr val="accent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350" dirty="0" smtClean="0">
                          <a:solidFill>
                            <a:schemeClr val="bg1"/>
                          </a:solidFill>
                          <a:latin typeface="Times New Roman" pitchFamily="18" charset="0"/>
                          <a:cs typeface="Times New Roman" pitchFamily="18" charset="0"/>
                        </a:rPr>
                        <a:t>Объем налоговых преференций за 2017 год, тыс.</a:t>
                      </a:r>
                      <a:r>
                        <a:rPr lang="ru-RU" sz="1350" baseline="0" dirty="0" smtClean="0">
                          <a:solidFill>
                            <a:schemeClr val="bg1"/>
                          </a:solidFill>
                          <a:latin typeface="Times New Roman" pitchFamily="18" charset="0"/>
                          <a:cs typeface="Times New Roman" pitchFamily="18" charset="0"/>
                        </a:rPr>
                        <a:t> руб.</a:t>
                      </a:r>
                      <a:endParaRPr lang="ru-RU" sz="1350" dirty="0">
                        <a:solidFill>
                          <a:schemeClr val="bg1"/>
                        </a:solidFill>
                        <a:latin typeface="Times New Roman" pitchFamily="18" charset="0"/>
                        <a:cs typeface="Times New Roman" pitchFamily="18" charset="0"/>
                      </a:endParaRPr>
                    </a:p>
                  </a:txBody>
                  <a:tcPr anchor="ctr">
                    <a:solidFill>
                      <a:schemeClr val="accent2"/>
                    </a:solidFill>
                  </a:tcPr>
                </a:tc>
              </a:tr>
              <a:tr h="1345438">
                <a:tc row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smtClean="0">
                          <a:latin typeface="Times New Roman" pitchFamily="18" charset="0"/>
                          <a:cs typeface="Times New Roman" pitchFamily="18" charset="0"/>
                        </a:rPr>
                        <a:t>Налог на имущество  организаций</a:t>
                      </a:r>
                    </a:p>
                    <a:p>
                      <a:pPr algn="ctr"/>
                      <a:endParaRPr lang="ru-RU" sz="1200" dirty="0"/>
                    </a:p>
                  </a:txBody>
                  <a:tcPr anchor="ctr">
                    <a:solidFill>
                      <a:schemeClr val="accent2">
                        <a:lumMod val="20000"/>
                        <a:lumOff val="80000"/>
                      </a:schemeClr>
                    </a:solidFill>
                  </a:tcPr>
                </a:tc>
                <a:tc rowSpan="5">
                  <a:txBody>
                    <a:bodyPr/>
                    <a:lstStyle/>
                    <a:p>
                      <a:pPr algn="ctr"/>
                      <a:r>
                        <a:rPr lang="ru-RU" sz="1150" dirty="0" smtClean="0">
                          <a:latin typeface="Times New Roman" pitchFamily="18" charset="0"/>
                          <a:cs typeface="Times New Roman" pitchFamily="18" charset="0"/>
                        </a:rPr>
                        <a:t>(</a:t>
                      </a:r>
                      <a:r>
                        <a:rPr lang="ru-RU" sz="1150" kern="1200" baseline="0" dirty="0" smtClean="0">
                          <a:solidFill>
                            <a:schemeClr val="dk1"/>
                          </a:solidFill>
                          <a:latin typeface="Times New Roman" pitchFamily="18" charset="0"/>
                          <a:ea typeface="+mn-ea"/>
                          <a:cs typeface="Times New Roman" pitchFamily="18" charset="0"/>
                        </a:rPr>
                        <a:t>Закон Республики Алтай от 21.11.2003 г.         №  16-1</a:t>
                      </a:r>
                    </a:p>
                    <a:p>
                      <a:pPr algn="ctr"/>
                      <a:r>
                        <a:rPr lang="ru-RU" sz="1150" kern="1200" baseline="0" dirty="0" smtClean="0">
                          <a:solidFill>
                            <a:schemeClr val="dk1"/>
                          </a:solidFill>
                          <a:latin typeface="Times New Roman" pitchFamily="18" charset="0"/>
                          <a:ea typeface="+mn-ea"/>
                          <a:cs typeface="Times New Roman" pitchFamily="18" charset="0"/>
                        </a:rPr>
                        <a:t>«О налоге на имущество организаций на территории Республики Алтай»)</a:t>
                      </a:r>
                    </a:p>
                    <a:p>
                      <a:pPr algn="ctr"/>
                      <a:endParaRPr lang="ru-RU" sz="1150" dirty="0"/>
                    </a:p>
                  </a:txBody>
                  <a:tcPr anchor="ctr">
                    <a:solidFill>
                      <a:schemeClr val="accent2">
                        <a:lumMod val="20000"/>
                        <a:lumOff val="80000"/>
                      </a:schemeClr>
                    </a:solidFill>
                  </a:tcPr>
                </a:tc>
                <a:tc>
                  <a:txBody>
                    <a:bodyPr/>
                    <a:lstStyle/>
                    <a:p>
                      <a:pPr algn="ctr"/>
                      <a:r>
                        <a:rPr kumimoji="0" lang="ru-RU" sz="1150" kern="1200" dirty="0" smtClean="0">
                          <a:latin typeface="Times New Roman" pitchFamily="18" charset="0"/>
                          <a:cs typeface="Times New Roman" pitchFamily="18" charset="0"/>
                        </a:rPr>
                        <a:t>Пониженная (0,2%) ставка налога для организаций - в отношении признаваемых объектами налогообложения объектов жилищного фонда и инженерной инфраструктуры жилищно-коммунального комплекса, финансовое обеспечение деятельности которых полностью или частично осуществляется за счет средств республиканского бюджета и (или) местных бюджетов на основании бюджетной сметы или в виде субсидий</a:t>
                      </a:r>
                      <a:endParaRPr lang="ru-RU" sz="1150" dirty="0">
                        <a:latin typeface="Times New Roman" pitchFamily="18" charset="0"/>
                        <a:cs typeface="Times New Roman" pitchFamily="18" charset="0"/>
                      </a:endParaRPr>
                    </a:p>
                  </a:txBody>
                  <a:tcPr anchor="ctr">
                    <a:solidFill>
                      <a:schemeClr val="accent2">
                        <a:lumMod val="20000"/>
                        <a:lumOff val="80000"/>
                      </a:schemeClr>
                    </a:solidFill>
                  </a:tcPr>
                </a:tc>
                <a:tc>
                  <a:txBody>
                    <a:bodyPr/>
                    <a:lstStyle/>
                    <a:p>
                      <a:pPr algn="ctr"/>
                      <a:r>
                        <a:rPr lang="ru-RU" sz="1150" dirty="0" smtClean="0">
                          <a:latin typeface="Times New Roman" pitchFamily="18" charset="0"/>
                          <a:cs typeface="Times New Roman" pitchFamily="18" charset="0"/>
                        </a:rPr>
                        <a:t>5 186</a:t>
                      </a:r>
                      <a:endParaRPr lang="ru-RU" sz="1150" dirty="0">
                        <a:latin typeface="Times New Roman" pitchFamily="18" charset="0"/>
                        <a:cs typeface="Times New Roman" pitchFamily="18" charset="0"/>
                      </a:endParaRPr>
                    </a:p>
                  </a:txBody>
                  <a:tcPr anchor="ctr">
                    <a:solidFill>
                      <a:schemeClr val="accent2">
                        <a:lumMod val="20000"/>
                        <a:lumOff val="80000"/>
                      </a:schemeClr>
                    </a:solidFill>
                  </a:tcPr>
                </a:tc>
              </a:tr>
              <a:tr h="627871">
                <a:tc vMerge="1">
                  <a:txBody>
                    <a:bodyPr/>
                    <a:lstStyle/>
                    <a:p>
                      <a:endParaRPr lang="ru-RU"/>
                    </a:p>
                  </a:txBody>
                  <a:tcPr/>
                </a:tc>
                <a:tc vMerge="1">
                  <a:txBody>
                    <a:bodyPr/>
                    <a:lstStyle/>
                    <a:p>
                      <a:endParaRPr lang="ru-RU" dirty="0"/>
                    </a:p>
                  </a:txBody>
                  <a:tcPr anchor="ctr"/>
                </a:tc>
                <a:tc>
                  <a:txBody>
                    <a:bodyPr/>
                    <a:lstStyle/>
                    <a:p>
                      <a:pPr algn="ctr"/>
                      <a:r>
                        <a:rPr kumimoji="0" lang="ru-RU" sz="1150" kern="1200" dirty="0" smtClean="0">
                          <a:solidFill>
                            <a:schemeClr val="dk1"/>
                          </a:solidFill>
                          <a:latin typeface="Times New Roman" pitchFamily="18" charset="0"/>
                          <a:ea typeface="+mn-ea"/>
                          <a:cs typeface="Times New Roman" pitchFamily="18" charset="0"/>
                        </a:rPr>
                        <a:t>Пониженная (0%) ставка налога для организаций - социальных инвесторов, являющихся участниками республиканской инвестиционной программы в социальной сфере</a:t>
                      </a:r>
                      <a:endParaRPr lang="ru-RU" sz="1150" dirty="0">
                        <a:latin typeface="Times New Roman" pitchFamily="18" charset="0"/>
                        <a:cs typeface="Times New Roman" pitchFamily="18" charset="0"/>
                      </a:endParaRPr>
                    </a:p>
                  </a:txBody>
                  <a:tcPr anchor="ctr">
                    <a:solidFill>
                      <a:schemeClr val="accent2">
                        <a:lumMod val="20000"/>
                        <a:lumOff val="80000"/>
                      </a:schemeClr>
                    </a:solidFill>
                  </a:tcPr>
                </a:tc>
                <a:tc>
                  <a:txBody>
                    <a:bodyPr/>
                    <a:lstStyle/>
                    <a:p>
                      <a:pPr algn="ctr"/>
                      <a:r>
                        <a:rPr lang="ru-RU" sz="1150" dirty="0" smtClean="0">
                          <a:latin typeface="Times New Roman" pitchFamily="18" charset="0"/>
                          <a:cs typeface="Times New Roman" pitchFamily="18" charset="0"/>
                        </a:rPr>
                        <a:t>132 732</a:t>
                      </a:r>
                      <a:endParaRPr lang="ru-RU" sz="1150" dirty="0">
                        <a:latin typeface="Times New Roman" pitchFamily="18" charset="0"/>
                        <a:cs typeface="Times New Roman" pitchFamily="18" charset="0"/>
                      </a:endParaRPr>
                    </a:p>
                  </a:txBody>
                  <a:tcPr anchor="ctr">
                    <a:solidFill>
                      <a:schemeClr val="accent2">
                        <a:lumMod val="20000"/>
                        <a:lumOff val="80000"/>
                      </a:schemeClr>
                    </a:solidFill>
                  </a:tcPr>
                </a:tc>
              </a:tr>
              <a:tr h="810688">
                <a:tc vMerge="1">
                  <a:txBody>
                    <a:bodyPr/>
                    <a:lstStyle/>
                    <a:p>
                      <a:endParaRPr lang="ru-RU"/>
                    </a:p>
                  </a:txBody>
                  <a:tcPr/>
                </a:tc>
                <a:tc vMerge="1">
                  <a:txBody>
                    <a:bodyPr/>
                    <a:lstStyle/>
                    <a:p>
                      <a:endParaRPr lang="ru-RU"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50" dirty="0" smtClean="0">
                          <a:latin typeface="Times New Roman" pitchFamily="18" charset="0"/>
                          <a:cs typeface="Times New Roman" pitchFamily="18" charset="0"/>
                        </a:rPr>
                        <a:t>Пониженная (0%) ставка налога для организаций - в отношении автомобильных дорог общего пользования республиканского и местного значения, а также сооружений, являющихся неотъемлемой частью указанных объектов</a:t>
                      </a:r>
                    </a:p>
                  </a:txBody>
                  <a:tcPr anchor="ctr">
                    <a:solidFill>
                      <a:schemeClr val="accent2">
                        <a:lumMod val="20000"/>
                        <a:lumOff val="80000"/>
                      </a:schemeClr>
                    </a:solidFill>
                  </a:tcPr>
                </a:tc>
                <a:tc>
                  <a:txBody>
                    <a:bodyPr/>
                    <a:lstStyle/>
                    <a:p>
                      <a:pPr algn="ctr"/>
                      <a:r>
                        <a:rPr lang="ru-RU" sz="1150" dirty="0" smtClean="0">
                          <a:latin typeface="Times New Roman" pitchFamily="18" charset="0"/>
                          <a:cs typeface="Times New Roman" pitchFamily="18" charset="0"/>
                        </a:rPr>
                        <a:t>228 255</a:t>
                      </a:r>
                      <a:endParaRPr lang="ru-RU" sz="1150" dirty="0">
                        <a:latin typeface="Times New Roman" pitchFamily="18" charset="0"/>
                        <a:cs typeface="Times New Roman" pitchFamily="18" charset="0"/>
                      </a:endParaRPr>
                    </a:p>
                  </a:txBody>
                  <a:tcPr anchor="ctr">
                    <a:solidFill>
                      <a:schemeClr val="accent2">
                        <a:lumMod val="20000"/>
                        <a:lumOff val="80000"/>
                      </a:schemeClr>
                    </a:solidFill>
                  </a:tcPr>
                </a:tc>
              </a:tr>
              <a:tr h="807263">
                <a:tc vMerge="1">
                  <a:txBody>
                    <a:bodyPr/>
                    <a:lstStyle/>
                    <a:p>
                      <a:endParaRPr lang="ru-RU"/>
                    </a:p>
                  </a:txBody>
                  <a:tcPr/>
                </a:tc>
                <a:tc vMerge="1">
                  <a:txBody>
                    <a:bodyPr/>
                    <a:lstStyle/>
                    <a:p>
                      <a:endParaRPr lang="ru-RU"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ru-RU" sz="1150" kern="1200" dirty="0" smtClean="0">
                          <a:latin typeface="Times New Roman" pitchFamily="18" charset="0"/>
                          <a:cs typeface="Times New Roman" pitchFamily="18" charset="0"/>
                        </a:rPr>
                        <a:t>Пониженная (0%) ставка налога для организаций, инвестиционным проектам которых придан статус регионального значения - в отношении имущества, используемого для реализации инвестиционных проектов регионального значения</a:t>
                      </a:r>
                      <a:endParaRPr lang="ru-RU" sz="1150" dirty="0" smtClean="0">
                        <a:latin typeface="Times New Roman" pitchFamily="18" charset="0"/>
                        <a:cs typeface="Times New Roman" pitchFamily="18" charset="0"/>
                      </a:endParaRPr>
                    </a:p>
                  </a:txBody>
                  <a:tcPr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50" dirty="0" smtClean="0">
                          <a:latin typeface="Times New Roman" pitchFamily="18" charset="0"/>
                          <a:cs typeface="Times New Roman" pitchFamily="18" charset="0"/>
                        </a:rPr>
                        <a:t>9 037</a:t>
                      </a:r>
                    </a:p>
                  </a:txBody>
                  <a:tcPr anchor="ctr">
                    <a:solidFill>
                      <a:schemeClr val="accent2">
                        <a:lumMod val="20000"/>
                        <a:lumOff val="80000"/>
                      </a:schemeClr>
                    </a:solidFill>
                  </a:tcPr>
                </a:tc>
              </a:tr>
              <a:tr h="1345438">
                <a:tc vMerge="1">
                  <a:txBody>
                    <a:bodyPr/>
                    <a:lstStyle/>
                    <a:p>
                      <a:endParaRPr lang="ru-RU"/>
                    </a:p>
                  </a:txBody>
                  <a:tcPr/>
                </a:tc>
                <a:tc vMerge="1">
                  <a:txBody>
                    <a:bodyPr/>
                    <a:lstStyle/>
                    <a:p>
                      <a:pPr algn="ctr"/>
                      <a:endParaRPr lang="ru-RU" sz="1400" dirty="0"/>
                    </a:p>
                  </a:txBody>
                  <a:tcPr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50" dirty="0" smtClean="0">
                          <a:latin typeface="Times New Roman" pitchFamily="18" charset="0"/>
                          <a:cs typeface="Times New Roman" pitchFamily="18" charset="0"/>
                        </a:rPr>
                        <a:t>Пониженная (0,7% - в 2015 г; 0,9% - в 2016 г; 1,1% - в 2017 г; 1,3%- в 2018 г; 1,5% - в 2019 г) ставка налога - в отношении отдельных объектов недвижимого имущества (административно-деловые центры и торговые центры (комплексы) и помещения в них, нежилые помещения для размещения офисов, торговых объектов, объектов общественного питания и бытового обслуживания), налоговая база которых по налогу определяется как кадастровая стоимость</a:t>
                      </a:r>
                    </a:p>
                  </a:txBody>
                  <a:tcPr anchor="ctr">
                    <a:solidFill>
                      <a:schemeClr val="accent2">
                        <a:lumMod val="20000"/>
                        <a:lumOff val="80000"/>
                      </a:schemeClr>
                    </a:solidFill>
                  </a:tcPr>
                </a:tc>
                <a:tc>
                  <a:txBody>
                    <a:bodyPr/>
                    <a:lstStyle/>
                    <a:p>
                      <a:pPr algn="ctr"/>
                      <a:r>
                        <a:rPr lang="ru-RU" sz="1150" dirty="0" smtClean="0">
                          <a:latin typeface="Times New Roman" pitchFamily="18" charset="0"/>
                          <a:cs typeface="Times New Roman" pitchFamily="18" charset="0"/>
                        </a:rPr>
                        <a:t>2 109</a:t>
                      </a:r>
                    </a:p>
                  </a:txBody>
                  <a:tcPr anchor="ctr">
                    <a:solidFill>
                      <a:schemeClr val="accent2">
                        <a:lumMod val="20000"/>
                        <a:lumOff val="80000"/>
                      </a:schemeClr>
                    </a:solidFill>
                  </a:tcPr>
                </a:tc>
              </a:tr>
            </a:tbl>
          </a:graphicData>
        </a:graphic>
      </p:graphicFrame>
      <p:pic>
        <p:nvPicPr>
          <p:cNvPr id="7"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2" cstate="print"/>
          <a:srcRect/>
          <a:stretch>
            <a:fillRect/>
          </a:stretch>
        </p:blipFill>
        <p:spPr bwMode="auto">
          <a:xfrm>
            <a:off x="0" y="0"/>
            <a:ext cx="9144000" cy="476671"/>
          </a:xfrm>
          <a:prstGeom prst="rect">
            <a:avLst/>
          </a:prstGeom>
          <a:noFill/>
        </p:spPr>
      </p:pic>
      <p:sp>
        <p:nvSpPr>
          <p:cNvPr id="9" name="TextBox 8"/>
          <p:cNvSpPr txBox="1"/>
          <p:nvPr/>
        </p:nvSpPr>
        <p:spPr>
          <a:xfrm>
            <a:off x="179512" y="188640"/>
            <a:ext cx="8964488" cy="954107"/>
          </a:xfrm>
          <a:prstGeom prst="rect">
            <a:avLst/>
          </a:prstGeom>
          <a:noFill/>
        </p:spPr>
        <p:txBody>
          <a:bodyPr wrap="square" rtlCol="0">
            <a:spAutoFit/>
          </a:bodyPr>
          <a:lstStyle/>
          <a:p>
            <a:pPr algn="ctr"/>
            <a:r>
              <a:rPr lang="ru-RU" b="1" dirty="0" smtClean="0">
                <a:solidFill>
                  <a:schemeClr val="accent1">
                    <a:lumMod val="75000"/>
                  </a:schemeClr>
                </a:solidFill>
                <a:latin typeface="Times New Roman" pitchFamily="18" charset="0"/>
                <a:cs typeface="Times New Roman" pitchFamily="18" charset="0"/>
              </a:rPr>
              <a:t>НАЛОГОВЫЕ ЛЬГОТЫ (ПОНИЖЕННЫЕ НАЛОГОВЫЕ СТАВКИ), УСТАНОВЛЕННЫЕ ЗАКОНАМИ РЕСПУБЛИКИ АЛТАЙ (2)</a:t>
            </a:r>
          </a:p>
          <a:p>
            <a:endParaRPr lang="ru-RU" sz="2000" b="1" dirty="0">
              <a:solidFill>
                <a:schemeClr val="accent1"/>
              </a:solidFill>
              <a:latin typeface="Trebuchet MS" pitchFamily="34" charset="0"/>
            </a:endParaRPr>
          </a:p>
        </p:txBody>
      </p:sp>
      <p:sp>
        <p:nvSpPr>
          <p:cNvPr id="5" name="TextBox 4"/>
          <p:cNvSpPr txBox="1"/>
          <p:nvPr/>
        </p:nvSpPr>
        <p:spPr>
          <a:xfrm>
            <a:off x="251520" y="260648"/>
            <a:ext cx="360040" cy="276999"/>
          </a:xfrm>
          <a:prstGeom prst="rect">
            <a:avLst/>
          </a:prstGeom>
          <a:noFill/>
        </p:spPr>
        <p:txBody>
          <a:bodyPr wrap="square" rtlCol="0">
            <a:spAutoFit/>
          </a:bodyPr>
          <a:lstStyle/>
          <a:p>
            <a:r>
              <a:rPr lang="ru-RU" sz="1200" dirty="0" smtClean="0"/>
              <a:t>16</a:t>
            </a:r>
            <a:endParaRPr lang="ru-RU" sz="12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87624" y="332657"/>
            <a:ext cx="7128792" cy="707886"/>
          </a:xfrm>
          <a:prstGeom prst="rect">
            <a:avLst/>
          </a:prstGeom>
          <a:noFill/>
        </p:spPr>
        <p:txBody>
          <a:bodyPr wrap="square" rtlCol="0">
            <a:spAutoFit/>
          </a:bodyPr>
          <a:lstStyle/>
          <a:p>
            <a:pPr algn="ctr"/>
            <a:endParaRPr lang="ru-RU" sz="2000" b="1" dirty="0" smtClean="0">
              <a:solidFill>
                <a:srgbClr val="FF0000"/>
              </a:solidFill>
              <a:latin typeface="Trebuchet MS" pitchFamily="34" charset="0"/>
            </a:endParaRPr>
          </a:p>
          <a:p>
            <a:pPr algn="ctr"/>
            <a:endParaRPr lang="ru-RU" sz="2000" b="1" dirty="0">
              <a:solidFill>
                <a:srgbClr val="FF0000"/>
              </a:solidFill>
              <a:latin typeface="Trebuchet MS" pitchFamily="34" charset="0"/>
            </a:endParaRPr>
          </a:p>
        </p:txBody>
      </p:sp>
      <p:graphicFrame>
        <p:nvGraphicFramePr>
          <p:cNvPr id="6" name="Таблица 5"/>
          <p:cNvGraphicFramePr>
            <a:graphicFrameLocks noGrp="1"/>
          </p:cNvGraphicFramePr>
          <p:nvPr/>
        </p:nvGraphicFramePr>
        <p:xfrm>
          <a:off x="107504" y="836712"/>
          <a:ext cx="8928992" cy="5876692"/>
        </p:xfrm>
        <a:graphic>
          <a:graphicData uri="http://schemas.openxmlformats.org/drawingml/2006/table">
            <a:tbl>
              <a:tblPr firstRow="1" bandRow="1">
                <a:tableStyleId>{5C22544A-7EE6-4342-B048-85BDC9FD1C3A}</a:tableStyleId>
              </a:tblPr>
              <a:tblGrid>
                <a:gridCol w="1581588"/>
                <a:gridCol w="3023538"/>
                <a:gridCol w="3093852"/>
                <a:gridCol w="1230014"/>
              </a:tblGrid>
              <a:tr h="7200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400" dirty="0" smtClean="0">
                          <a:solidFill>
                            <a:schemeClr val="bg1"/>
                          </a:solidFill>
                          <a:latin typeface="Times New Roman" pitchFamily="18" charset="0"/>
                          <a:cs typeface="Times New Roman" pitchFamily="18" charset="0"/>
                        </a:rPr>
                        <a:t>Наименование</a:t>
                      </a:r>
                      <a:r>
                        <a:rPr lang="ru-RU" sz="1400" baseline="0" dirty="0" smtClean="0">
                          <a:solidFill>
                            <a:schemeClr val="bg1"/>
                          </a:solidFill>
                          <a:latin typeface="Times New Roman" pitchFamily="18" charset="0"/>
                          <a:cs typeface="Times New Roman" pitchFamily="18" charset="0"/>
                        </a:rPr>
                        <a:t> налога </a:t>
                      </a:r>
                      <a:endParaRPr lang="ru-RU" sz="1400" dirty="0" smtClean="0">
                        <a:solidFill>
                          <a:schemeClr val="bg1"/>
                        </a:solidFill>
                        <a:latin typeface="Times New Roman" pitchFamily="18" charset="0"/>
                        <a:cs typeface="Times New Roman" pitchFamily="18" charset="0"/>
                      </a:endParaRPr>
                    </a:p>
                  </a:txBody>
                  <a:tcPr anchor="ctr">
                    <a:solidFill>
                      <a:schemeClr val="accent2"/>
                    </a:solidFill>
                  </a:tcPr>
                </a:tc>
                <a:tc>
                  <a:txBody>
                    <a:bodyPr/>
                    <a:lstStyle/>
                    <a:p>
                      <a:pPr algn="ctr"/>
                      <a:r>
                        <a:rPr lang="ru-RU" sz="1400" dirty="0" smtClean="0">
                          <a:solidFill>
                            <a:schemeClr val="bg1"/>
                          </a:solidFill>
                          <a:latin typeface="Times New Roman" pitchFamily="18" charset="0"/>
                          <a:cs typeface="Times New Roman" pitchFamily="18" charset="0"/>
                        </a:rPr>
                        <a:t>Наименование Закона</a:t>
                      </a:r>
                      <a:endParaRPr lang="ru-RU" sz="1400" dirty="0">
                        <a:solidFill>
                          <a:schemeClr val="bg1"/>
                        </a:solidFill>
                        <a:latin typeface="Times New Roman" pitchFamily="18" charset="0"/>
                        <a:cs typeface="Times New Roman" pitchFamily="18" charset="0"/>
                      </a:endParaRPr>
                    </a:p>
                  </a:txBody>
                  <a:tcPr anchor="ctr">
                    <a:solidFill>
                      <a:schemeClr val="accent2"/>
                    </a:solidFill>
                  </a:tcPr>
                </a:tc>
                <a:tc>
                  <a:txBody>
                    <a:bodyPr/>
                    <a:lstStyle/>
                    <a:p>
                      <a:pPr algn="ctr"/>
                      <a:r>
                        <a:rPr lang="ru-RU" sz="1400" dirty="0" smtClean="0">
                          <a:solidFill>
                            <a:schemeClr val="bg1"/>
                          </a:solidFill>
                          <a:latin typeface="Times New Roman" pitchFamily="18" charset="0"/>
                          <a:cs typeface="Times New Roman" pitchFamily="18" charset="0"/>
                        </a:rPr>
                        <a:t>Категория налогоплательщиков, которым предоставлена льгота, пониженная налоговая ставка</a:t>
                      </a:r>
                      <a:endParaRPr lang="ru-RU" sz="1400" dirty="0">
                        <a:solidFill>
                          <a:schemeClr val="bg1"/>
                        </a:solidFill>
                        <a:latin typeface="Times New Roman" pitchFamily="18" charset="0"/>
                        <a:cs typeface="Times New Roman" pitchFamily="18" charset="0"/>
                      </a:endParaRPr>
                    </a:p>
                  </a:txBody>
                  <a:tcPr anchor="ctr">
                    <a:solidFill>
                      <a:schemeClr val="accent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50" dirty="0" smtClean="0">
                          <a:solidFill>
                            <a:schemeClr val="bg1"/>
                          </a:solidFill>
                          <a:latin typeface="Times New Roman" pitchFamily="18" charset="0"/>
                          <a:cs typeface="Times New Roman" pitchFamily="18" charset="0"/>
                        </a:rPr>
                        <a:t>Объем налоговых преференций за 2017 год, тыс.</a:t>
                      </a:r>
                      <a:r>
                        <a:rPr lang="ru-RU" sz="1250" baseline="0" dirty="0" smtClean="0">
                          <a:solidFill>
                            <a:schemeClr val="bg1"/>
                          </a:solidFill>
                          <a:latin typeface="Times New Roman" pitchFamily="18" charset="0"/>
                          <a:cs typeface="Times New Roman" pitchFamily="18" charset="0"/>
                        </a:rPr>
                        <a:t> руб.</a:t>
                      </a:r>
                      <a:endParaRPr lang="ru-RU" sz="1250" dirty="0">
                        <a:solidFill>
                          <a:schemeClr val="bg1"/>
                        </a:solidFill>
                        <a:latin typeface="Times New Roman" pitchFamily="18" charset="0"/>
                        <a:cs typeface="Times New Roman" pitchFamily="18" charset="0"/>
                      </a:endParaRPr>
                    </a:p>
                  </a:txBody>
                  <a:tcPr anchor="ctr">
                    <a:solidFill>
                      <a:schemeClr val="accent2"/>
                    </a:solidFill>
                  </a:tcPr>
                </a:tc>
              </a:tr>
              <a:tr h="1260316">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smtClean="0">
                          <a:latin typeface="Times New Roman" pitchFamily="18" charset="0"/>
                          <a:cs typeface="Times New Roman" pitchFamily="18" charset="0"/>
                        </a:rPr>
                        <a:t>Упрощенная система налогообложения</a:t>
                      </a:r>
                    </a:p>
                    <a:p>
                      <a:pPr algn="ctr"/>
                      <a:endParaRPr lang="ru-RU" sz="1200" kern="1200" baseline="0" dirty="0" smtClean="0">
                        <a:solidFill>
                          <a:schemeClr val="dk1"/>
                        </a:solidFill>
                        <a:latin typeface="Times New Roman" pitchFamily="18" charset="0"/>
                        <a:ea typeface="+mn-ea"/>
                        <a:cs typeface="Times New Roman" pitchFamily="18" charset="0"/>
                      </a:endParaRPr>
                    </a:p>
                  </a:txBody>
                  <a:tcPr anchor="ctr">
                    <a:solidFill>
                      <a:schemeClr val="accent2">
                        <a:lumMod val="20000"/>
                        <a:lumOff val="80000"/>
                      </a:schemeClr>
                    </a:solidFill>
                  </a:tcPr>
                </a:tc>
                <a:tc>
                  <a:txBody>
                    <a:bodyPr/>
                    <a:lstStyle/>
                    <a:p>
                      <a:pPr algn="ctr"/>
                      <a:r>
                        <a:rPr lang="ru-RU" sz="1150" kern="1200" baseline="0" dirty="0" smtClean="0">
                          <a:solidFill>
                            <a:schemeClr val="dk1"/>
                          </a:solidFill>
                          <a:latin typeface="Times New Roman" pitchFamily="18" charset="0"/>
                          <a:ea typeface="+mn-ea"/>
                          <a:cs typeface="Times New Roman" pitchFamily="18" charset="0"/>
                        </a:rPr>
                        <a:t>Закон Республики Алтай от 03.07.2009 года № 26-РЗ «Об установлении дифференцированной налоговой ставки по налогу, взимаемому в связи с применением упрощенной системы налогообложения, для отдельных категорий налогоплательщиков, выбравших в качестве объекта налогообложения доходы, уменьшенные на величину расходов»</a:t>
                      </a:r>
                    </a:p>
                  </a:txBody>
                  <a:tcPr anchor="ctr">
                    <a:solidFill>
                      <a:schemeClr val="accent2">
                        <a:lumMod val="20000"/>
                        <a:lumOff val="80000"/>
                      </a:schemeClr>
                    </a:solidFill>
                  </a:tcPr>
                </a:tc>
                <a:tc>
                  <a:txBody>
                    <a:bodyPr/>
                    <a:lstStyle/>
                    <a:p>
                      <a:pPr algn="ctr"/>
                      <a:r>
                        <a:rPr kumimoji="0" lang="ru-RU" sz="1150" kern="1200" dirty="0" smtClean="0">
                          <a:latin typeface="Times New Roman" pitchFamily="18" charset="0"/>
                          <a:cs typeface="Times New Roman" pitchFamily="18" charset="0"/>
                        </a:rPr>
                        <a:t>Дифференцированная ставка налога  в размере  5% для налогоплательщиков, применяющих объект налогообложения «доходы минус расходы», осуществляющих установленные законом виды деятельности</a:t>
                      </a:r>
                      <a:r>
                        <a:rPr kumimoji="0" lang="ru-RU" sz="1150" kern="1200" baseline="0" dirty="0" smtClean="0">
                          <a:latin typeface="Times New Roman" pitchFamily="18" charset="0"/>
                          <a:cs typeface="Times New Roman" pitchFamily="18" charset="0"/>
                        </a:rPr>
                        <a:t> </a:t>
                      </a:r>
                      <a:r>
                        <a:rPr kumimoji="0" lang="ru-RU" sz="1150" i="1" kern="1200" baseline="0" dirty="0" smtClean="0">
                          <a:latin typeface="Times New Roman" pitchFamily="18" charset="0"/>
                          <a:cs typeface="Times New Roman" pitchFamily="18" charset="0"/>
                        </a:rPr>
                        <a:t>(лесоводство и лесозаготовки, производство одежды, производство напитков, производство мебели, ремонт машин и оборудования, строительство зданий и т.д.)</a:t>
                      </a:r>
                      <a:endParaRPr kumimoji="0" lang="ru-RU" sz="1150" i="1" kern="1200" dirty="0" smtClean="0">
                        <a:latin typeface="Times New Roman" pitchFamily="18" charset="0"/>
                        <a:cs typeface="Times New Roman" pitchFamily="18" charset="0"/>
                      </a:endParaRPr>
                    </a:p>
                  </a:txBody>
                  <a:tcPr anchor="ctr">
                    <a:solidFill>
                      <a:schemeClr val="accent2">
                        <a:lumMod val="20000"/>
                        <a:lumOff val="80000"/>
                      </a:schemeClr>
                    </a:solidFill>
                  </a:tcPr>
                </a:tc>
                <a:tc>
                  <a:txBody>
                    <a:bodyPr/>
                    <a:lstStyle/>
                    <a:p>
                      <a:pPr algn="ctr"/>
                      <a:r>
                        <a:rPr lang="ru-RU" sz="1150" dirty="0" smtClean="0">
                          <a:latin typeface="Times New Roman" pitchFamily="18" charset="0"/>
                          <a:cs typeface="Times New Roman" pitchFamily="18" charset="0"/>
                        </a:rPr>
                        <a:t>9 612</a:t>
                      </a:r>
                      <a:endParaRPr lang="ru-RU" sz="1150" dirty="0">
                        <a:latin typeface="Times New Roman" pitchFamily="18" charset="0"/>
                        <a:cs typeface="Times New Roman" pitchFamily="18" charset="0"/>
                      </a:endParaRPr>
                    </a:p>
                  </a:txBody>
                  <a:tcPr anchor="ctr">
                    <a:solidFill>
                      <a:schemeClr val="accent2">
                        <a:lumMod val="20000"/>
                        <a:lumOff val="80000"/>
                      </a:schemeClr>
                    </a:solidFill>
                  </a:tcPr>
                </a:tc>
              </a:tr>
              <a:tr h="1539180">
                <a:tc vMerge="1">
                  <a:txBody>
                    <a:bodyPr/>
                    <a:lstStyle/>
                    <a:p>
                      <a:pPr algn="ctr"/>
                      <a:endParaRPr lang="ru-RU" sz="1200" dirty="0"/>
                    </a:p>
                  </a:txBody>
                  <a:tcPr anchor="ctr">
                    <a:solidFill>
                      <a:schemeClr val="accent2">
                        <a:lumMod val="20000"/>
                        <a:lumOff val="80000"/>
                      </a:schemeClr>
                    </a:solidFill>
                  </a:tcPr>
                </a:tc>
                <a:tc>
                  <a:txBody>
                    <a:bodyPr/>
                    <a:lstStyle/>
                    <a:p>
                      <a:pPr algn="ctr"/>
                      <a:r>
                        <a:rPr lang="ru-RU" sz="1150" kern="1200" baseline="0" dirty="0" smtClean="0">
                          <a:solidFill>
                            <a:schemeClr val="dk1"/>
                          </a:solidFill>
                          <a:latin typeface="Times New Roman" pitchFamily="18" charset="0"/>
                          <a:ea typeface="+mn-ea"/>
                          <a:cs typeface="Times New Roman" pitchFamily="18" charset="0"/>
                        </a:rPr>
                        <a:t>Закон Республики Алтай от 23.11.2015 года № 71-РЗ «Об установлении налоговой ставки в размере 0 процентов для впервые зарегистрированных налогоплательщиков - индивидуальных предпринимателей при применении упрощенной и (или) патентной систем налогообложения на территории Республики Алтай»</a:t>
                      </a:r>
                      <a:endParaRPr lang="ru-RU" sz="1150" dirty="0"/>
                    </a:p>
                  </a:txBody>
                  <a:tcPr anchor="ctr">
                    <a:solidFill>
                      <a:schemeClr val="accent2">
                        <a:lumMod val="20000"/>
                        <a:lumOff val="80000"/>
                      </a:schemeClr>
                    </a:solidFill>
                  </a:tcPr>
                </a:tc>
                <a:tc>
                  <a:txBody>
                    <a:bodyPr/>
                    <a:lstStyle/>
                    <a:p>
                      <a:pPr algn="ctr"/>
                      <a:r>
                        <a:rPr kumimoji="0" lang="ru-RU" sz="1150" kern="1200" dirty="0" smtClean="0">
                          <a:solidFill>
                            <a:schemeClr val="dk1"/>
                          </a:solidFill>
                          <a:latin typeface="Times New Roman" pitchFamily="18" charset="0"/>
                          <a:ea typeface="+mn-ea"/>
                          <a:cs typeface="Times New Roman" pitchFamily="18" charset="0"/>
                        </a:rPr>
                        <a:t>Пониженная (0%) ставка налога для впервые зарегистрированных индивидуальных</a:t>
                      </a:r>
                      <a:r>
                        <a:rPr kumimoji="0" lang="ru-RU" sz="1150" kern="1200" baseline="0" dirty="0" smtClean="0">
                          <a:solidFill>
                            <a:schemeClr val="dk1"/>
                          </a:solidFill>
                          <a:latin typeface="Times New Roman" pitchFamily="18" charset="0"/>
                          <a:ea typeface="+mn-ea"/>
                          <a:cs typeface="Times New Roman" pitchFamily="18" charset="0"/>
                        </a:rPr>
                        <a:t> предпринимателей </a:t>
                      </a:r>
                      <a:r>
                        <a:rPr kumimoji="0" lang="ru-RU" sz="1150" kern="1200" dirty="0" smtClean="0">
                          <a:solidFill>
                            <a:schemeClr val="dk1"/>
                          </a:solidFill>
                          <a:latin typeface="Times New Roman" pitchFamily="18" charset="0"/>
                          <a:ea typeface="+mn-ea"/>
                          <a:cs typeface="Times New Roman" pitchFamily="18" charset="0"/>
                        </a:rPr>
                        <a:t> осуществляющих виды предпринимательской деятельности в производственной, социальной и (или) научной сферах, а также в сфере бытовых услуг населению, согласно установленному законом перечню</a:t>
                      </a:r>
                      <a:endParaRPr lang="ru-RU" sz="1150" dirty="0">
                        <a:latin typeface="Times New Roman" pitchFamily="18" charset="0"/>
                        <a:cs typeface="Times New Roman" pitchFamily="18" charset="0"/>
                      </a:endParaRPr>
                    </a:p>
                  </a:txBody>
                  <a:tcPr anchor="ctr">
                    <a:solidFill>
                      <a:schemeClr val="accent2">
                        <a:lumMod val="20000"/>
                        <a:lumOff val="80000"/>
                      </a:schemeClr>
                    </a:solidFill>
                  </a:tcPr>
                </a:tc>
                <a:tc>
                  <a:txBody>
                    <a:bodyPr/>
                    <a:lstStyle/>
                    <a:p>
                      <a:pPr algn="ctr"/>
                      <a:r>
                        <a:rPr lang="ru-RU" sz="1150" dirty="0" smtClean="0">
                          <a:latin typeface="Times New Roman" pitchFamily="18" charset="0"/>
                          <a:cs typeface="Times New Roman" pitchFamily="18" charset="0"/>
                        </a:rPr>
                        <a:t>12 833</a:t>
                      </a:r>
                      <a:endParaRPr lang="ru-RU" sz="1150" dirty="0">
                        <a:latin typeface="Times New Roman" pitchFamily="18" charset="0"/>
                        <a:cs typeface="Times New Roman" pitchFamily="18" charset="0"/>
                      </a:endParaRPr>
                    </a:p>
                  </a:txBody>
                  <a:tcPr anchor="ctr">
                    <a:solidFill>
                      <a:schemeClr val="accent2">
                        <a:lumMod val="20000"/>
                        <a:lumOff val="80000"/>
                      </a:schemeClr>
                    </a:solidFill>
                  </a:tcPr>
                </a:tc>
              </a:tr>
              <a:tr h="162479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smtClean="0">
                          <a:latin typeface="Times New Roman" pitchFamily="18" charset="0"/>
                          <a:cs typeface="Times New Roman" pitchFamily="18" charset="0"/>
                        </a:rPr>
                        <a:t>Патентная система налогообложения</a:t>
                      </a:r>
                    </a:p>
                    <a:p>
                      <a:pPr algn="ctr"/>
                      <a:endParaRPr lang="ru-RU" sz="1200" kern="1200" baseline="0" dirty="0" smtClean="0">
                        <a:solidFill>
                          <a:schemeClr val="dk1"/>
                        </a:solidFill>
                        <a:latin typeface="Times New Roman" pitchFamily="18" charset="0"/>
                        <a:ea typeface="+mn-ea"/>
                        <a:cs typeface="Times New Roman" pitchFamily="18" charset="0"/>
                      </a:endParaRPr>
                    </a:p>
                  </a:txBody>
                  <a:tcPr anchor="ctr">
                    <a:solidFill>
                      <a:schemeClr val="accent2">
                        <a:lumMod val="20000"/>
                        <a:lumOff val="80000"/>
                      </a:schemeClr>
                    </a:solidFill>
                  </a:tcPr>
                </a:tc>
                <a:tc>
                  <a:txBody>
                    <a:bodyPr/>
                    <a:lstStyle/>
                    <a:p>
                      <a:pPr algn="ctr"/>
                      <a:r>
                        <a:rPr lang="ru-RU" sz="1150" dirty="0" smtClean="0">
                          <a:latin typeface="Times New Roman" pitchFamily="18" charset="0"/>
                          <a:cs typeface="Times New Roman" pitchFamily="18" charset="0"/>
                        </a:rPr>
                        <a:t> (</a:t>
                      </a:r>
                      <a:r>
                        <a:rPr lang="ru-RU" sz="1150" kern="1200" baseline="0" dirty="0" smtClean="0">
                          <a:solidFill>
                            <a:schemeClr val="dk1"/>
                          </a:solidFill>
                          <a:latin typeface="Times New Roman" pitchFamily="18" charset="0"/>
                          <a:ea typeface="+mn-ea"/>
                          <a:cs typeface="Times New Roman" pitchFamily="18" charset="0"/>
                        </a:rPr>
                        <a:t>Закон Республики Алтай от 23.11.2015 года № 71-РЗ «Об установлении налоговой ставки в размере 0 процентов для впервые зарегистрированных налогоплательщиков - индивидуальных предпринимателей при применении упрощенной и (или) патентной систем налогообложения на территории Республики Алтай»)</a:t>
                      </a:r>
                    </a:p>
                  </a:txBody>
                  <a:tcPr anchor="ctr">
                    <a:solidFill>
                      <a:schemeClr val="accent2">
                        <a:lumMod val="20000"/>
                        <a:lumOff val="80000"/>
                      </a:schemeClr>
                    </a:solidFill>
                  </a:tcPr>
                </a:tc>
                <a:tc>
                  <a:txBody>
                    <a:bodyPr/>
                    <a:lstStyle/>
                    <a:p>
                      <a:pPr algn="ctr"/>
                      <a:r>
                        <a:rPr kumimoji="0" lang="ru-RU" sz="1150" kern="1200" dirty="0" smtClean="0">
                          <a:solidFill>
                            <a:schemeClr val="dk1"/>
                          </a:solidFill>
                          <a:latin typeface="Times New Roman" pitchFamily="18" charset="0"/>
                          <a:ea typeface="+mn-ea"/>
                          <a:cs typeface="Times New Roman" pitchFamily="18" charset="0"/>
                        </a:rPr>
                        <a:t>Пониженная (0%) ставка налога для впервые зарегистрированных индивидуальных</a:t>
                      </a:r>
                      <a:r>
                        <a:rPr kumimoji="0" lang="ru-RU" sz="1150" kern="1200" baseline="0" dirty="0" smtClean="0">
                          <a:solidFill>
                            <a:schemeClr val="dk1"/>
                          </a:solidFill>
                          <a:latin typeface="Times New Roman" pitchFamily="18" charset="0"/>
                          <a:ea typeface="+mn-ea"/>
                          <a:cs typeface="Times New Roman" pitchFamily="18" charset="0"/>
                        </a:rPr>
                        <a:t> предпринимателей</a:t>
                      </a:r>
                      <a:r>
                        <a:rPr kumimoji="0" lang="ru-RU" sz="1150" kern="1200" dirty="0" smtClean="0">
                          <a:solidFill>
                            <a:schemeClr val="dk1"/>
                          </a:solidFill>
                          <a:latin typeface="Times New Roman" pitchFamily="18" charset="0"/>
                          <a:ea typeface="+mn-ea"/>
                          <a:cs typeface="Times New Roman" pitchFamily="18" charset="0"/>
                        </a:rPr>
                        <a:t>, осуществляющих виды предпринимательской деятельности в производственной, социальной и (или) научной сферах, а также в сфере бытовых услуг населению, согласно установленному законом перечню</a:t>
                      </a:r>
                      <a:endParaRPr lang="ru-RU" sz="1150" dirty="0">
                        <a:latin typeface="Times New Roman" pitchFamily="18" charset="0"/>
                        <a:cs typeface="Times New Roman" pitchFamily="18" charset="0"/>
                      </a:endParaRPr>
                    </a:p>
                  </a:txBody>
                  <a:tcPr anchor="ctr">
                    <a:solidFill>
                      <a:schemeClr val="accent2">
                        <a:lumMod val="20000"/>
                        <a:lumOff val="80000"/>
                      </a:schemeClr>
                    </a:solidFill>
                  </a:tcPr>
                </a:tc>
                <a:tc>
                  <a:txBody>
                    <a:bodyPr/>
                    <a:lstStyle/>
                    <a:p>
                      <a:pPr algn="ctr"/>
                      <a:r>
                        <a:rPr lang="ru-RU" sz="1150" dirty="0" smtClean="0">
                          <a:latin typeface="Times New Roman" pitchFamily="18" charset="0"/>
                          <a:cs typeface="Times New Roman" pitchFamily="18" charset="0"/>
                        </a:rPr>
                        <a:t>66</a:t>
                      </a:r>
                      <a:endParaRPr lang="ru-RU" sz="1150" dirty="0">
                        <a:latin typeface="Times New Roman" pitchFamily="18" charset="0"/>
                        <a:cs typeface="Times New Roman" pitchFamily="18" charset="0"/>
                      </a:endParaRPr>
                    </a:p>
                  </a:txBody>
                  <a:tcPr anchor="ctr">
                    <a:solidFill>
                      <a:schemeClr val="accent2">
                        <a:lumMod val="20000"/>
                        <a:lumOff val="80000"/>
                      </a:schemeClr>
                    </a:solidFill>
                  </a:tcPr>
                </a:tc>
              </a:tr>
            </a:tbl>
          </a:graphicData>
        </a:graphic>
      </p:graphicFrame>
      <p:pic>
        <p:nvPicPr>
          <p:cNvPr id="7"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2" cstate="print"/>
          <a:srcRect/>
          <a:stretch>
            <a:fillRect/>
          </a:stretch>
        </p:blipFill>
        <p:spPr bwMode="auto">
          <a:xfrm>
            <a:off x="0" y="0"/>
            <a:ext cx="9144000" cy="476671"/>
          </a:xfrm>
          <a:prstGeom prst="rect">
            <a:avLst/>
          </a:prstGeom>
          <a:noFill/>
        </p:spPr>
      </p:pic>
      <p:sp>
        <p:nvSpPr>
          <p:cNvPr id="9" name="TextBox 8"/>
          <p:cNvSpPr txBox="1"/>
          <p:nvPr/>
        </p:nvSpPr>
        <p:spPr>
          <a:xfrm>
            <a:off x="0" y="260648"/>
            <a:ext cx="8964488" cy="954107"/>
          </a:xfrm>
          <a:prstGeom prst="rect">
            <a:avLst/>
          </a:prstGeom>
          <a:noFill/>
        </p:spPr>
        <p:txBody>
          <a:bodyPr wrap="square" rtlCol="0">
            <a:spAutoFit/>
          </a:bodyPr>
          <a:lstStyle/>
          <a:p>
            <a:pPr algn="ctr"/>
            <a:r>
              <a:rPr lang="ru-RU" b="1" dirty="0" smtClean="0">
                <a:solidFill>
                  <a:schemeClr val="accent1">
                    <a:lumMod val="75000"/>
                  </a:schemeClr>
                </a:solidFill>
                <a:latin typeface="Times New Roman" pitchFamily="18" charset="0"/>
                <a:cs typeface="Times New Roman" pitchFamily="18" charset="0"/>
              </a:rPr>
              <a:t>НАЛОГОВЫЕ ЛЬГОТЫ (ПОНИЖЕННЫЕ НАЛОГОВЫЕ СТАВКИ), УСТАНОВЛЕННЫЕ ЗАКОНАМИ РЕСПУБЛИКИ АЛТАЙ (3)</a:t>
            </a:r>
          </a:p>
          <a:p>
            <a:endParaRPr lang="ru-RU" sz="2000" b="1" dirty="0">
              <a:solidFill>
                <a:schemeClr val="accent1"/>
              </a:solidFill>
              <a:latin typeface="Trebuchet MS" pitchFamily="34" charset="0"/>
            </a:endParaRPr>
          </a:p>
        </p:txBody>
      </p:sp>
      <p:sp>
        <p:nvSpPr>
          <p:cNvPr id="8" name="TextBox 7"/>
          <p:cNvSpPr txBox="1"/>
          <p:nvPr/>
        </p:nvSpPr>
        <p:spPr>
          <a:xfrm>
            <a:off x="8604448" y="260648"/>
            <a:ext cx="360040" cy="276999"/>
          </a:xfrm>
          <a:prstGeom prst="rect">
            <a:avLst/>
          </a:prstGeom>
          <a:noFill/>
        </p:spPr>
        <p:txBody>
          <a:bodyPr wrap="square" rtlCol="0">
            <a:spAutoFit/>
          </a:bodyPr>
          <a:lstStyle/>
          <a:p>
            <a:r>
              <a:rPr lang="ru-RU" sz="1200" dirty="0" smtClean="0"/>
              <a:t>17</a:t>
            </a:r>
            <a:endParaRPr lang="ru-RU" sz="12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3" cstate="print"/>
          <a:srcRect/>
          <a:stretch>
            <a:fillRect/>
          </a:stretch>
        </p:blipFill>
        <p:spPr bwMode="auto">
          <a:xfrm>
            <a:off x="0" y="0"/>
            <a:ext cx="9144000" cy="476671"/>
          </a:xfrm>
          <a:prstGeom prst="rect">
            <a:avLst/>
          </a:prstGeom>
          <a:noFill/>
        </p:spPr>
      </p:pic>
      <p:graphicFrame>
        <p:nvGraphicFramePr>
          <p:cNvPr id="2" name="Диаграмма 1"/>
          <p:cNvGraphicFramePr/>
          <p:nvPr/>
        </p:nvGraphicFramePr>
        <p:xfrm>
          <a:off x="0" y="836712"/>
          <a:ext cx="7308304" cy="5544616"/>
        </p:xfrm>
        <a:graphic>
          <a:graphicData uri="http://schemas.openxmlformats.org/drawingml/2006/chart">
            <c:chart xmlns:c="http://schemas.openxmlformats.org/drawingml/2006/chart" xmlns:r="http://schemas.openxmlformats.org/officeDocument/2006/relationships" r:id="rId4"/>
          </a:graphicData>
        </a:graphic>
      </p:graphicFrame>
      <p:sp>
        <p:nvSpPr>
          <p:cNvPr id="3" name="TextBox 1"/>
          <p:cNvSpPr txBox="1"/>
          <p:nvPr/>
        </p:nvSpPr>
        <p:spPr>
          <a:xfrm>
            <a:off x="-180528" y="260648"/>
            <a:ext cx="7612197" cy="980728"/>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ru-RU" sz="1800" b="1" dirty="0" smtClean="0">
                <a:solidFill>
                  <a:schemeClr val="accent1">
                    <a:lumMod val="75000"/>
                  </a:schemeClr>
                </a:solidFill>
                <a:latin typeface="Times New Roman" pitchFamily="18" charset="0"/>
                <a:cs typeface="Times New Roman" pitchFamily="18" charset="0"/>
              </a:rPr>
              <a:t>ГОСУДАРСТВЕННЫЙ ДОЛГ РЕСПУБЛИКИ АЛТАЙ И</a:t>
            </a:r>
          </a:p>
          <a:p>
            <a:pPr algn="ctr"/>
            <a:r>
              <a:rPr lang="ru-RU" sz="1800" b="1" dirty="0" smtClean="0">
                <a:solidFill>
                  <a:schemeClr val="accent1">
                    <a:lumMod val="75000"/>
                  </a:schemeClr>
                </a:solidFill>
                <a:latin typeface="Times New Roman" pitchFamily="18" charset="0"/>
                <a:cs typeface="Times New Roman" pitchFamily="18" charset="0"/>
              </a:rPr>
              <a:t>РАСХОДЫ НА ОБСЛУЖИВАНИЕ ГОСУДАРСТВЕННОГО ДОЛГА </a:t>
            </a:r>
          </a:p>
          <a:p>
            <a:pPr algn="ctr"/>
            <a:r>
              <a:rPr lang="ru-RU" sz="1800" b="1" dirty="0" smtClean="0">
                <a:solidFill>
                  <a:schemeClr val="accent1">
                    <a:lumMod val="75000"/>
                  </a:schemeClr>
                </a:solidFill>
                <a:latin typeface="Times New Roman" pitchFamily="18" charset="0"/>
                <a:cs typeface="Times New Roman" pitchFamily="18" charset="0"/>
              </a:rPr>
              <a:t>РЕСПУБЛИКИ АЛТАЙ</a:t>
            </a:r>
            <a:endParaRPr lang="ru-RU" sz="1800" b="1" dirty="0">
              <a:solidFill>
                <a:srgbClr val="FF0000"/>
              </a:solidFill>
              <a:latin typeface="Times New Roman" pitchFamily="18" charset="0"/>
              <a:cs typeface="Times New Roman" pitchFamily="18" charset="0"/>
            </a:endParaRPr>
          </a:p>
        </p:txBody>
      </p:sp>
      <p:sp>
        <p:nvSpPr>
          <p:cNvPr id="6" name="Прямоугольник 5"/>
          <p:cNvSpPr/>
          <p:nvPr/>
        </p:nvSpPr>
        <p:spPr>
          <a:xfrm>
            <a:off x="6660232" y="836712"/>
            <a:ext cx="2376264" cy="5432256"/>
          </a:xfrm>
          <a:prstGeom prst="rect">
            <a:avLst/>
          </a:prstGeom>
        </p:spPr>
        <p:txBody>
          <a:bodyPr wrap="square">
            <a:spAutoFit/>
          </a:bodyPr>
          <a:lstStyle/>
          <a:p>
            <a:pPr lvl="0" indent="180000" algn="just"/>
            <a:r>
              <a:rPr lang="ru-RU" sz="1050" dirty="0" smtClean="0">
                <a:latin typeface="Times New Roman" pitchFamily="18" charset="0"/>
                <a:cs typeface="Times New Roman" pitchFamily="18" charset="0"/>
              </a:rPr>
              <a:t>В соответствии с требованиями статей 107 и 184.1 Бюджетного кодекса РФ </a:t>
            </a:r>
            <a:r>
              <a:rPr lang="ru-RU" sz="1050" b="1" dirty="0" smtClean="0">
                <a:solidFill>
                  <a:schemeClr val="accent1">
                    <a:lumMod val="75000"/>
                  </a:schemeClr>
                </a:solidFill>
                <a:latin typeface="Times New Roman" pitchFamily="18" charset="0"/>
                <a:ea typeface="Calibri" pitchFamily="34" charset="0"/>
                <a:cs typeface="Times New Roman" pitchFamily="18" charset="0"/>
              </a:rPr>
              <a:t>верхний предел государственного внутреннего долга Республики Алтай</a:t>
            </a:r>
            <a:r>
              <a:rPr lang="ru-RU" sz="1050" b="1" dirty="0" smtClean="0">
                <a:solidFill>
                  <a:srgbClr val="2105CB"/>
                </a:solidFill>
                <a:latin typeface="Times New Roman" pitchFamily="18" charset="0"/>
                <a:ea typeface="Calibri" pitchFamily="34" charset="0"/>
                <a:cs typeface="Times New Roman" pitchFamily="18" charset="0"/>
              </a:rPr>
              <a:t> </a:t>
            </a:r>
            <a:r>
              <a:rPr lang="ru-RU" sz="1050" dirty="0" smtClean="0">
                <a:latin typeface="Times New Roman" pitchFamily="18" charset="0"/>
                <a:ea typeface="Calibri" pitchFamily="34" charset="0"/>
                <a:cs typeface="Times New Roman" pitchFamily="18" charset="0"/>
              </a:rPr>
              <a:t>на 01.01.2020 г. составит 1 528 212,81 тыс. рублей.</a:t>
            </a:r>
          </a:p>
          <a:p>
            <a:pPr indent="180000" algn="just"/>
            <a:r>
              <a:rPr lang="ru-RU" sz="1050" b="1" dirty="0" smtClean="0">
                <a:solidFill>
                  <a:schemeClr val="accent1">
                    <a:lumMod val="75000"/>
                  </a:schemeClr>
                </a:solidFill>
                <a:latin typeface="Times New Roman" pitchFamily="18" charset="0"/>
                <a:ea typeface="Calibri" pitchFamily="34" charset="0"/>
                <a:cs typeface="Times New Roman" pitchFamily="18" charset="0"/>
              </a:rPr>
              <a:t>Предельный объем государственного внутреннего долга Республики Алтай </a:t>
            </a:r>
            <a:r>
              <a:rPr lang="ru-RU" sz="1050" dirty="0" smtClean="0">
                <a:latin typeface="Times New Roman" pitchFamily="18" charset="0"/>
                <a:ea typeface="Calibri" pitchFamily="34" charset="0"/>
                <a:cs typeface="Times New Roman" pitchFamily="18" charset="0"/>
              </a:rPr>
              <a:t>в 2019 году составит 2 047 270,10 тыс. рублей.                    </a:t>
            </a:r>
          </a:p>
          <a:p>
            <a:pPr indent="180000" algn="just"/>
            <a:r>
              <a:rPr lang="ru-RU" sz="1050" dirty="0" smtClean="0">
                <a:latin typeface="Times New Roman" pitchFamily="18" charset="0"/>
                <a:cs typeface="Times New Roman" pitchFamily="18" charset="0"/>
              </a:rPr>
              <a:t>Расчет предельных показателей объема государственного долга произведен исходя из принятых долговых обязательств с учетом ограничений, установленных статьей 107 Бюджетного кодекса Российской Федерации.</a:t>
            </a:r>
          </a:p>
          <a:p>
            <a:pPr indent="180000" algn="just"/>
            <a:r>
              <a:rPr lang="ru-RU" sz="1050" dirty="0" smtClean="0">
                <a:latin typeface="Times New Roman" pitchFamily="18" charset="0"/>
                <a:cs typeface="Times New Roman" pitchFamily="18" charset="0"/>
              </a:rPr>
              <a:t>Расходы на обслуживание государственного долга Республики Алтай осуществляются в рамках государственной программы Республики Алтай «Управление государственными финансами» в рамках основного мероприятия «Обеспечение сбалансированности и устойчивости бюджетной системы Республики Алтай»,  на обслуживание государственного долга  предусмотрено  на 2019 год 14 972,2 тыс. рублей, на 2020 год    20 821,6 тыс. рублей и на 2021 год     27 073,3 тыс. рублей.</a:t>
            </a:r>
            <a:endParaRPr lang="ru-RU" sz="1050" dirty="0">
              <a:latin typeface="Times New Roman" pitchFamily="18" charset="0"/>
              <a:cs typeface="Times New Roman" pitchFamily="18" charset="0"/>
            </a:endParaRPr>
          </a:p>
        </p:txBody>
      </p:sp>
      <p:sp>
        <p:nvSpPr>
          <p:cNvPr id="7" name="TextBox 6"/>
          <p:cNvSpPr txBox="1"/>
          <p:nvPr/>
        </p:nvSpPr>
        <p:spPr>
          <a:xfrm>
            <a:off x="-1548680" y="6165304"/>
            <a:ext cx="11593288" cy="1015663"/>
          </a:xfrm>
          <a:prstGeom prst="rect">
            <a:avLst/>
          </a:prstGeom>
          <a:noFill/>
        </p:spPr>
        <p:txBody>
          <a:bodyPr wrap="square" rtlCol="0">
            <a:spAutoFit/>
          </a:bodyPr>
          <a:lstStyle/>
          <a:p>
            <a:endParaRPr lang="ru-RU" sz="1200"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В соответствии с требованиями статей 107 и 184.1 Бюджетного кодекса Российской Федерации государственный</a:t>
            </a:r>
          </a:p>
          <a:p>
            <a:pPr algn="ctr"/>
            <a:r>
              <a:rPr lang="ru-RU" sz="1200" b="1" dirty="0" smtClean="0">
                <a:latin typeface="Times New Roman" pitchFamily="18" charset="0"/>
                <a:cs typeface="Times New Roman" pitchFamily="18" charset="0"/>
              </a:rPr>
              <a:t> внутренний долг Республики Алтай на 01.01.2020 г. составит 1 528  212,81 тыс. рублей</a:t>
            </a:r>
          </a:p>
          <a:p>
            <a:pPr algn="ctr"/>
            <a:endParaRPr lang="ru-RU" sz="1200" b="1" dirty="0" smtClean="0">
              <a:latin typeface="Times New Roman" pitchFamily="18" charset="0"/>
              <a:cs typeface="Times New Roman" pitchFamily="18" charset="0"/>
            </a:endParaRPr>
          </a:p>
          <a:p>
            <a:endParaRPr lang="ru-RU" sz="1200" dirty="0"/>
          </a:p>
        </p:txBody>
      </p:sp>
      <p:sp>
        <p:nvSpPr>
          <p:cNvPr id="9" name="TextBox 8"/>
          <p:cNvSpPr txBox="1"/>
          <p:nvPr/>
        </p:nvSpPr>
        <p:spPr>
          <a:xfrm>
            <a:off x="5220072" y="1268761"/>
            <a:ext cx="1296144" cy="276999"/>
          </a:xfrm>
          <a:prstGeom prst="rect">
            <a:avLst/>
          </a:prstGeom>
          <a:noFill/>
        </p:spPr>
        <p:txBody>
          <a:bodyPr wrap="square" rtlCol="0">
            <a:spAutoFit/>
          </a:bodyPr>
          <a:lstStyle/>
          <a:p>
            <a:pPr algn="r"/>
            <a:r>
              <a:rPr lang="ru-RU" sz="1200" b="1" dirty="0" smtClean="0">
                <a:latin typeface="Times New Roman" pitchFamily="18" charset="0"/>
                <a:cs typeface="Times New Roman" pitchFamily="18" charset="0"/>
              </a:rPr>
              <a:t>(тыс. рублей)</a:t>
            </a:r>
            <a:endParaRPr lang="ru-RU" sz="1200" b="1" dirty="0"/>
          </a:p>
        </p:txBody>
      </p:sp>
      <p:sp>
        <p:nvSpPr>
          <p:cNvPr id="10" name="TextBox 9"/>
          <p:cNvSpPr txBox="1"/>
          <p:nvPr/>
        </p:nvSpPr>
        <p:spPr>
          <a:xfrm>
            <a:off x="179512" y="260648"/>
            <a:ext cx="360040" cy="276999"/>
          </a:xfrm>
          <a:prstGeom prst="rect">
            <a:avLst/>
          </a:prstGeom>
          <a:noFill/>
        </p:spPr>
        <p:txBody>
          <a:bodyPr wrap="square" rtlCol="0">
            <a:spAutoFit/>
          </a:bodyPr>
          <a:lstStyle/>
          <a:p>
            <a:r>
              <a:rPr lang="ru-RU" sz="1200" dirty="0" smtClean="0"/>
              <a:t>18</a:t>
            </a:r>
            <a:endParaRPr lang="ru-RU" sz="1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3" cstate="print"/>
          <a:srcRect/>
          <a:stretch>
            <a:fillRect/>
          </a:stretch>
        </p:blipFill>
        <p:spPr bwMode="auto">
          <a:xfrm>
            <a:off x="0" y="0"/>
            <a:ext cx="9144000" cy="476671"/>
          </a:xfrm>
          <a:prstGeom prst="rect">
            <a:avLst/>
          </a:prstGeom>
          <a:noFill/>
        </p:spPr>
      </p:pic>
      <p:pic>
        <p:nvPicPr>
          <p:cNvPr id="66561" name="Picture 1" descr="d:\Gnezdilova\AppData\Local\Microsoft\Windows\INetCache\Content.Outlook\FS87A1W4\TAE_9522.JPG"/>
          <p:cNvPicPr>
            <a:picLocks noChangeAspect="1" noChangeArrowheads="1"/>
          </p:cNvPicPr>
          <p:nvPr/>
        </p:nvPicPr>
        <p:blipFill>
          <a:blip r:embed="rId4" cstate="print"/>
          <a:srcRect r="13503"/>
          <a:stretch>
            <a:fillRect/>
          </a:stretch>
        </p:blipFill>
        <p:spPr bwMode="auto">
          <a:xfrm>
            <a:off x="431540" y="1268760"/>
            <a:ext cx="3919664" cy="3024336"/>
          </a:xfrm>
          <a:prstGeom prst="rect">
            <a:avLst/>
          </a:prstGeom>
          <a:noFill/>
        </p:spPr>
      </p:pic>
      <p:sp>
        <p:nvSpPr>
          <p:cNvPr id="6" name="TextBox 5"/>
          <p:cNvSpPr txBox="1"/>
          <p:nvPr/>
        </p:nvSpPr>
        <p:spPr>
          <a:xfrm>
            <a:off x="4572000" y="1124744"/>
            <a:ext cx="4262932" cy="4832092"/>
          </a:xfrm>
          <a:prstGeom prst="rect">
            <a:avLst/>
          </a:prstGeom>
          <a:noFill/>
        </p:spPr>
        <p:txBody>
          <a:bodyPr wrap="square" rtlCol="0">
            <a:spAutoFit/>
          </a:bodyPr>
          <a:lstStyle/>
          <a:p>
            <a:pPr algn="ctr"/>
            <a:r>
              <a:rPr lang="ru-RU" sz="1300" dirty="0" smtClean="0">
                <a:latin typeface="Times New Roman" pitchFamily="18" charset="0"/>
                <a:cs typeface="Times New Roman" pitchFamily="18" charset="0"/>
              </a:rPr>
              <a:t>   </a:t>
            </a:r>
            <a:r>
              <a:rPr lang="ru-RU" sz="1400" dirty="0" smtClean="0">
                <a:latin typeface="Times New Roman" pitchFamily="18" charset="0"/>
                <a:cs typeface="Times New Roman" pitchFamily="18" charset="0"/>
              </a:rPr>
              <a:t>Уважаемые жители Республики Алтай! </a:t>
            </a:r>
          </a:p>
          <a:p>
            <a:pPr algn="just"/>
            <a:r>
              <a:rPr lang="ru-RU" sz="1400" dirty="0" smtClean="0">
                <a:latin typeface="Times New Roman" pitchFamily="18" charset="0"/>
                <a:cs typeface="Times New Roman" pitchFamily="18" charset="0"/>
              </a:rPr>
              <a:t> </a:t>
            </a:r>
          </a:p>
          <a:p>
            <a:pPr algn="just"/>
            <a:r>
              <a:rPr lang="ru-RU" sz="1400" dirty="0" smtClean="0">
                <a:latin typeface="Times New Roman" pitchFamily="18" charset="0"/>
                <a:cs typeface="Times New Roman" pitchFamily="18" charset="0"/>
              </a:rPr>
              <a:t>        В данном издании представлена аналитическая информация, направленная на обеспечение прозрачности и открытости бюджетного процесса для граждан, за каждой цифрой которого стоят конкретные решения, направленные на повышение качества жизни населения Республики Алтай.</a:t>
            </a:r>
          </a:p>
          <a:p>
            <a:pPr algn="just"/>
            <a:r>
              <a:rPr lang="ru-RU" sz="1400" dirty="0" smtClean="0">
                <a:latin typeface="Times New Roman" pitchFamily="18" charset="0"/>
                <a:cs typeface="Times New Roman" pitchFamily="18" charset="0"/>
              </a:rPr>
              <a:t>      Финансирование всех проектов и программ мы планируем, исходя из главной цели – оптимальное и эффективное использование бюджетных средств.</a:t>
            </a:r>
          </a:p>
          <a:p>
            <a:pPr algn="just"/>
            <a:r>
              <a:rPr lang="ru-RU" sz="1400" dirty="0" smtClean="0">
                <a:latin typeface="Times New Roman" pitchFamily="18" charset="0"/>
                <a:cs typeface="Times New Roman" pitchFamily="18" charset="0"/>
              </a:rPr>
              <a:t>       Данное издание поможет вовлечь в бюджетный процесс, обсуждение вопросов формирования бюджета и его исполнение большое число жителей Республики Алтай. Бесспорно, тема распределения доходов бюджета интересна всем. А здесь информация представлена в доступной форме. Уверен, издание будет полезно для широкого круга неравнодушных граждан.</a:t>
            </a:r>
          </a:p>
          <a:p>
            <a:pPr algn="just"/>
            <a:r>
              <a:rPr lang="ru-RU" sz="1400" dirty="0" smtClean="0">
                <a:latin typeface="Times New Roman" pitchFamily="18" charset="0"/>
                <a:cs typeface="Times New Roman" pitchFamily="18" charset="0"/>
              </a:rPr>
              <a:t> </a:t>
            </a:r>
            <a:r>
              <a:rPr lang="ru-RU" sz="1400" dirty="0" smtClean="0"/>
              <a:t/>
            </a:r>
            <a:br>
              <a:rPr lang="ru-RU" sz="1400" dirty="0" smtClean="0"/>
            </a:br>
            <a:r>
              <a:rPr lang="ru-RU" sz="1400" dirty="0" smtClean="0">
                <a:latin typeface="Times New Roman" pitchFamily="18" charset="0"/>
                <a:cs typeface="Times New Roman" pitchFamily="18" charset="0"/>
              </a:rPr>
              <a:t> </a:t>
            </a:r>
          </a:p>
          <a:p>
            <a:pPr algn="ctr"/>
            <a:endParaRPr lang="ru-RU" sz="1400" dirty="0">
              <a:latin typeface="Times New Roman" pitchFamily="18" charset="0"/>
              <a:cs typeface="Times New Roman" pitchFamily="18" charset="0"/>
            </a:endParaRPr>
          </a:p>
        </p:txBody>
      </p:sp>
      <p:sp>
        <p:nvSpPr>
          <p:cNvPr id="7" name="TextBox 6"/>
          <p:cNvSpPr txBox="1"/>
          <p:nvPr/>
        </p:nvSpPr>
        <p:spPr>
          <a:xfrm>
            <a:off x="611560" y="4509120"/>
            <a:ext cx="3744416" cy="892552"/>
          </a:xfrm>
          <a:prstGeom prst="rect">
            <a:avLst/>
          </a:prstGeom>
          <a:noFill/>
        </p:spPr>
        <p:txBody>
          <a:bodyPr wrap="square" rtlCol="0">
            <a:spAutoFit/>
          </a:bodyPr>
          <a:lstStyle/>
          <a:p>
            <a:pPr algn="ctr"/>
            <a:r>
              <a:rPr lang="ru-RU" sz="1300" i="1" dirty="0" smtClean="0">
                <a:latin typeface="Times New Roman" pitchFamily="18" charset="0"/>
                <a:cs typeface="Times New Roman" pitchFamily="18" charset="0"/>
              </a:rPr>
              <a:t>А.В. Бердников,</a:t>
            </a:r>
          </a:p>
          <a:p>
            <a:pPr algn="ctr"/>
            <a:r>
              <a:rPr lang="ru-RU" sz="1300" i="1" dirty="0" smtClean="0">
                <a:latin typeface="Times New Roman" pitchFamily="18" charset="0"/>
                <a:cs typeface="Times New Roman" pitchFamily="18" charset="0"/>
              </a:rPr>
              <a:t>Глава Республики Алтай,</a:t>
            </a:r>
          </a:p>
          <a:p>
            <a:pPr algn="ctr"/>
            <a:r>
              <a:rPr lang="ru-RU" sz="1300" i="1" dirty="0" smtClean="0">
                <a:latin typeface="Times New Roman" pitchFamily="18" charset="0"/>
                <a:cs typeface="Times New Roman" pitchFamily="18" charset="0"/>
              </a:rPr>
              <a:t>Председатель Правительства</a:t>
            </a:r>
          </a:p>
          <a:p>
            <a:pPr algn="ctr"/>
            <a:r>
              <a:rPr lang="ru-RU" sz="1300" i="1" dirty="0" smtClean="0">
                <a:latin typeface="Times New Roman" pitchFamily="18" charset="0"/>
                <a:cs typeface="Times New Roman" pitchFamily="18" charset="0"/>
              </a:rPr>
              <a:t>Республики Алтай</a:t>
            </a:r>
            <a:endParaRPr lang="ru-RU" sz="1300" i="1" dirty="0">
              <a:latin typeface="Times New Roman" pitchFamily="18" charset="0"/>
              <a:cs typeface="Times New Roman" pitchFamily="18" charset="0"/>
            </a:endParaRPr>
          </a:p>
        </p:txBody>
      </p:sp>
      <p:sp>
        <p:nvSpPr>
          <p:cNvPr id="8" name="TextBox 7"/>
          <p:cNvSpPr txBox="1"/>
          <p:nvPr/>
        </p:nvSpPr>
        <p:spPr>
          <a:xfrm>
            <a:off x="8604448" y="260648"/>
            <a:ext cx="288032" cy="276999"/>
          </a:xfrm>
          <a:prstGeom prst="rect">
            <a:avLst/>
          </a:prstGeom>
          <a:noFill/>
        </p:spPr>
        <p:txBody>
          <a:bodyPr wrap="square" rtlCol="0">
            <a:spAutoFit/>
          </a:bodyPr>
          <a:lstStyle/>
          <a:p>
            <a:r>
              <a:rPr lang="ru-RU" sz="1200" dirty="0" smtClean="0"/>
              <a:t>1</a:t>
            </a:r>
            <a:endParaRPr lang="ru-RU" sz="12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Таблица 5"/>
          <p:cNvGraphicFramePr>
            <a:graphicFrameLocks noGrp="1"/>
          </p:cNvGraphicFramePr>
          <p:nvPr/>
        </p:nvGraphicFramePr>
        <p:xfrm>
          <a:off x="107504" y="3453839"/>
          <a:ext cx="8928992" cy="3322320"/>
        </p:xfrm>
        <a:graphic>
          <a:graphicData uri="http://schemas.openxmlformats.org/drawingml/2006/table">
            <a:tbl>
              <a:tblPr firstRow="1" bandRow="1">
                <a:tableStyleId>{21E4AEA4-8DFA-4A89-87EB-49C32662AFE0}</a:tableStyleId>
              </a:tblPr>
              <a:tblGrid>
                <a:gridCol w="2664215"/>
                <a:gridCol w="2094293"/>
                <a:gridCol w="1892253"/>
                <a:gridCol w="2278231"/>
              </a:tblGrid>
              <a:tr h="533242">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600" dirty="0" smtClean="0">
                          <a:latin typeface="Times New Roman" pitchFamily="18" charset="0"/>
                          <a:cs typeface="Times New Roman" pitchFamily="18" charset="0"/>
                        </a:rPr>
                        <a:t>Межбюджетные трансферты </a:t>
                      </a:r>
                      <a:r>
                        <a:rPr lang="ru-RU" sz="1600" baseline="0" dirty="0" smtClean="0">
                          <a:latin typeface="Times New Roman" pitchFamily="18" charset="0"/>
                          <a:cs typeface="Times New Roman" pitchFamily="18" charset="0"/>
                        </a:rPr>
                        <a:t> из республиканского бюджета РА в бюджеты </a:t>
                      </a:r>
                      <a:r>
                        <a:rPr lang="ru-RU" sz="1600" dirty="0" smtClean="0">
                          <a:latin typeface="Times New Roman" pitchFamily="18" charset="0"/>
                          <a:cs typeface="Times New Roman" pitchFamily="18" charset="0"/>
                        </a:rPr>
                        <a:t>муниципальных образований в Республике Алтай (тыс. рублей)</a:t>
                      </a:r>
                      <a:endParaRPr lang="ru-RU" sz="1600" b="1" dirty="0">
                        <a:solidFill>
                          <a:schemeClr val="bg1"/>
                        </a:solidFill>
                        <a:latin typeface="Times New Roman" pitchFamily="18" charset="0"/>
                        <a:cs typeface="Times New Roman" pitchFamily="18" charset="0"/>
                      </a:endParaRPr>
                    </a:p>
                  </a:txBody>
                  <a:tcPr marL="84406" marR="84406" anchor="ctr"/>
                </a:tc>
                <a:tc hMerge="1">
                  <a:txBody>
                    <a:bodyPr/>
                    <a:lstStyle/>
                    <a:p>
                      <a:pPr algn="ctr"/>
                      <a:endParaRPr lang="ru-RU" sz="1000" b="1" dirty="0">
                        <a:latin typeface="Times New Roman" pitchFamily="18" charset="0"/>
                        <a:cs typeface="Times New Roman" pitchFamily="18" charset="0"/>
                      </a:endParaRPr>
                    </a:p>
                  </a:txBody>
                  <a:tcPr anchor="ctr"/>
                </a:tc>
                <a:tc hMerge="1">
                  <a:txBody>
                    <a:bodyPr/>
                    <a:lstStyle/>
                    <a:p>
                      <a:pPr algn="ctr"/>
                      <a:endParaRPr lang="ru-RU" sz="1000" b="1" dirty="0">
                        <a:latin typeface="Times New Roman" pitchFamily="18" charset="0"/>
                        <a:cs typeface="Times New Roman" pitchFamily="18" charset="0"/>
                      </a:endParaRPr>
                    </a:p>
                  </a:txBody>
                  <a:tcPr anchor="ctr"/>
                </a:tc>
                <a:tc hMerge="1">
                  <a:txBody>
                    <a:bodyPr/>
                    <a:lstStyle/>
                    <a:p>
                      <a:pPr algn="ctr"/>
                      <a:endParaRPr lang="ru-RU" sz="1000" b="1" dirty="0">
                        <a:latin typeface="Times New Roman" pitchFamily="18" charset="0"/>
                        <a:cs typeface="Times New Roman" pitchFamily="18" charset="0"/>
                      </a:endParaRPr>
                    </a:p>
                  </a:txBody>
                  <a:tcPr anchor="ctr"/>
                </a:tc>
              </a:tr>
              <a:tr h="533242">
                <a:tc>
                  <a:txBody>
                    <a:bodyPr/>
                    <a:lstStyle/>
                    <a:p>
                      <a:pPr algn="ctr"/>
                      <a:r>
                        <a:rPr lang="ru-RU" sz="1600" dirty="0" smtClean="0">
                          <a:latin typeface="Times New Roman" pitchFamily="18" charset="0"/>
                          <a:cs typeface="Times New Roman" pitchFamily="18" charset="0"/>
                        </a:rPr>
                        <a:t>Вид межбюджетного трансферта</a:t>
                      </a:r>
                      <a:endParaRPr lang="ru-RU" sz="1600" b="1" dirty="0">
                        <a:latin typeface="Times New Roman" pitchFamily="18" charset="0"/>
                        <a:cs typeface="Times New Roman" pitchFamily="18" charset="0"/>
                      </a:endParaRPr>
                    </a:p>
                  </a:txBody>
                  <a:tcPr marL="84406" marR="84406"/>
                </a:tc>
                <a:tc>
                  <a:txBody>
                    <a:bodyPr/>
                    <a:lstStyle/>
                    <a:p>
                      <a:pPr algn="ctr"/>
                      <a:r>
                        <a:rPr lang="ru-RU" sz="1600" dirty="0" smtClean="0">
                          <a:latin typeface="Times New Roman" pitchFamily="18" charset="0"/>
                          <a:cs typeface="Times New Roman" pitchFamily="18" charset="0"/>
                        </a:rPr>
                        <a:t>2019</a:t>
                      </a:r>
                      <a:r>
                        <a:rPr lang="ru-RU" sz="1600" baseline="0" dirty="0" smtClean="0">
                          <a:latin typeface="Times New Roman" pitchFamily="18" charset="0"/>
                          <a:cs typeface="Times New Roman" pitchFamily="18" charset="0"/>
                        </a:rPr>
                        <a:t> год</a:t>
                      </a:r>
                    </a:p>
                    <a:p>
                      <a:pPr algn="ctr"/>
                      <a:r>
                        <a:rPr lang="ru-RU" sz="1600" baseline="0" dirty="0" smtClean="0">
                          <a:latin typeface="Times New Roman" pitchFamily="18" charset="0"/>
                          <a:cs typeface="Times New Roman" pitchFamily="18" charset="0"/>
                        </a:rPr>
                        <a:t>прогноз</a:t>
                      </a:r>
                      <a:endParaRPr lang="ru-RU" sz="1600" b="1" dirty="0">
                        <a:latin typeface="Times New Roman" pitchFamily="18" charset="0"/>
                        <a:cs typeface="Times New Roman" pitchFamily="18" charset="0"/>
                      </a:endParaRPr>
                    </a:p>
                  </a:txBody>
                  <a:tcPr marL="84406" marR="84406" anchor="ctr"/>
                </a:tc>
                <a:tc>
                  <a:txBody>
                    <a:bodyPr/>
                    <a:lstStyle/>
                    <a:p>
                      <a:pPr algn="ctr"/>
                      <a:r>
                        <a:rPr lang="ru-RU" sz="1600" dirty="0" smtClean="0">
                          <a:latin typeface="Times New Roman" pitchFamily="18" charset="0"/>
                          <a:cs typeface="Times New Roman" pitchFamily="18" charset="0"/>
                        </a:rPr>
                        <a:t>2020</a:t>
                      </a:r>
                      <a:r>
                        <a:rPr lang="ru-RU" sz="1600" baseline="0" dirty="0" smtClean="0">
                          <a:latin typeface="Times New Roman" pitchFamily="18" charset="0"/>
                          <a:cs typeface="Times New Roman" pitchFamily="18" charset="0"/>
                        </a:rPr>
                        <a:t> год</a:t>
                      </a:r>
                    </a:p>
                    <a:p>
                      <a:pPr algn="ctr"/>
                      <a:r>
                        <a:rPr lang="ru-RU" sz="1600" baseline="0" dirty="0" smtClean="0">
                          <a:latin typeface="Times New Roman" pitchFamily="18" charset="0"/>
                          <a:cs typeface="Times New Roman" pitchFamily="18" charset="0"/>
                        </a:rPr>
                        <a:t>прогноз</a:t>
                      </a:r>
                      <a:endParaRPr lang="ru-RU" sz="1600" b="1" dirty="0">
                        <a:latin typeface="Times New Roman" pitchFamily="18" charset="0"/>
                        <a:cs typeface="Times New Roman" pitchFamily="18" charset="0"/>
                      </a:endParaRPr>
                    </a:p>
                  </a:txBody>
                  <a:tcPr marL="84406" marR="84406" anchor="ctr"/>
                </a:tc>
                <a:tc>
                  <a:txBody>
                    <a:bodyPr/>
                    <a:lstStyle/>
                    <a:p>
                      <a:pPr marL="0" algn="ctr" defTabSz="914400" rtl="0" eaLnBrk="1" latinLnBrk="0" hangingPunct="1"/>
                      <a:r>
                        <a:rPr lang="ru-RU" sz="1600" kern="1200" dirty="0" smtClean="0">
                          <a:latin typeface="Times New Roman" pitchFamily="18" charset="0"/>
                          <a:cs typeface="Times New Roman" pitchFamily="18" charset="0"/>
                        </a:rPr>
                        <a:t>2021 год</a:t>
                      </a:r>
                    </a:p>
                    <a:p>
                      <a:pPr marL="0" algn="ctr" defTabSz="914400" rtl="0" eaLnBrk="1" latinLnBrk="0" hangingPunct="1"/>
                      <a:r>
                        <a:rPr lang="ru-RU" sz="1600" kern="1200" dirty="0" smtClean="0">
                          <a:latin typeface="Times New Roman" pitchFamily="18" charset="0"/>
                          <a:cs typeface="Times New Roman" pitchFamily="18" charset="0"/>
                        </a:rPr>
                        <a:t>прогноз</a:t>
                      </a:r>
                      <a:endParaRPr lang="ru-RU" sz="1600" dirty="0">
                        <a:latin typeface="Times New Roman" pitchFamily="18" charset="0"/>
                        <a:cs typeface="Times New Roman" pitchFamily="18" charset="0"/>
                      </a:endParaRPr>
                    </a:p>
                  </a:txBody>
                  <a:tcPr marL="84406" marR="84406" anchor="ctr"/>
                </a:tc>
              </a:tr>
              <a:tr h="533242">
                <a:tc>
                  <a:txBody>
                    <a:bodyPr/>
                    <a:lstStyle/>
                    <a:p>
                      <a:r>
                        <a:rPr lang="ru-RU" sz="1600" dirty="0" smtClean="0">
                          <a:latin typeface="Times New Roman" pitchFamily="18" charset="0"/>
                          <a:cs typeface="Times New Roman" pitchFamily="18" charset="0"/>
                        </a:rPr>
                        <a:t>Всего</a:t>
                      </a:r>
                    </a:p>
                    <a:p>
                      <a:r>
                        <a:rPr lang="ru-RU" sz="1600" dirty="0" smtClean="0">
                          <a:latin typeface="Times New Roman" pitchFamily="18" charset="0"/>
                          <a:cs typeface="Times New Roman" pitchFamily="18" charset="0"/>
                        </a:rPr>
                        <a:t>в том</a:t>
                      </a:r>
                      <a:r>
                        <a:rPr lang="ru-RU" sz="1600" baseline="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числе:</a:t>
                      </a:r>
                      <a:endParaRPr lang="ru-RU" sz="1600" b="0" i="1" dirty="0">
                        <a:latin typeface="Times New Roman" pitchFamily="18" charset="0"/>
                        <a:cs typeface="Times New Roman" pitchFamily="18" charset="0"/>
                      </a:endParaRPr>
                    </a:p>
                  </a:txBody>
                  <a:tcPr marL="84406" marR="84406"/>
                </a:tc>
                <a:tc>
                  <a:txBody>
                    <a:bodyPr/>
                    <a:lstStyle/>
                    <a:p>
                      <a:pPr algn="ctr" rtl="0" fontAlgn="t"/>
                      <a:r>
                        <a:rPr lang="ru-RU" sz="1600" u="none" strike="noStrike" dirty="0" smtClean="0">
                          <a:latin typeface="Times New Roman" pitchFamily="18" charset="0"/>
                          <a:cs typeface="Times New Roman" pitchFamily="18" charset="0"/>
                        </a:rPr>
                        <a:t>8 434 593,2</a:t>
                      </a:r>
                      <a:endParaRPr lang="ru-RU" sz="16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marL="0" algn="ctr" defTabSz="914400" rtl="0" eaLnBrk="1" fontAlgn="t" latinLnBrk="0" hangingPunct="1"/>
                      <a:r>
                        <a:rPr lang="ru-RU" sz="1600" u="none" strike="noStrike" kern="1200" dirty="0" smtClean="0">
                          <a:solidFill>
                            <a:schemeClr val="dk1"/>
                          </a:solidFill>
                          <a:latin typeface="Times New Roman" pitchFamily="18" charset="0"/>
                          <a:ea typeface="+mn-ea"/>
                          <a:cs typeface="Times New Roman" pitchFamily="18" charset="0"/>
                        </a:rPr>
                        <a:t>5 928 348,9</a:t>
                      </a:r>
                    </a:p>
                  </a:txBody>
                  <a:tcPr marL="9525" marR="9525" marT="9525" marB="0" anchor="ctr"/>
                </a:tc>
                <a:tc>
                  <a:txBody>
                    <a:bodyPr/>
                    <a:lstStyle/>
                    <a:p>
                      <a:pPr marL="0" algn="ctr" defTabSz="914400" rtl="0" eaLnBrk="1" fontAlgn="t" latinLnBrk="0" hangingPunct="1"/>
                      <a:r>
                        <a:rPr lang="ru-RU" sz="1600" u="none" strike="noStrike" kern="1200" dirty="0" smtClean="0">
                          <a:solidFill>
                            <a:schemeClr val="dk1"/>
                          </a:solidFill>
                          <a:latin typeface="Times New Roman" pitchFamily="18" charset="0"/>
                          <a:ea typeface="+mn-ea"/>
                          <a:cs typeface="Times New Roman" pitchFamily="18" charset="0"/>
                        </a:rPr>
                        <a:t>5 564 890,7</a:t>
                      </a:r>
                    </a:p>
                  </a:txBody>
                  <a:tcPr marL="9525" marR="9525" marT="9525" marB="0" anchor="ctr"/>
                </a:tc>
              </a:tr>
              <a:tr h="308719">
                <a:tc>
                  <a:txBody>
                    <a:bodyPr/>
                    <a:lstStyle/>
                    <a:p>
                      <a:r>
                        <a:rPr lang="ru-RU" sz="1600" dirty="0" smtClean="0">
                          <a:latin typeface="Times New Roman" pitchFamily="18" charset="0"/>
                          <a:cs typeface="Times New Roman" pitchFamily="18" charset="0"/>
                        </a:rPr>
                        <a:t>Субвенции</a:t>
                      </a:r>
                      <a:endParaRPr lang="ru-RU" sz="1600" b="1" dirty="0">
                        <a:latin typeface="Times New Roman" pitchFamily="18" charset="0"/>
                        <a:cs typeface="Times New Roman" pitchFamily="18" charset="0"/>
                      </a:endParaRPr>
                    </a:p>
                  </a:txBody>
                  <a:tcPr marL="84406" marR="84406"/>
                </a:tc>
                <a:tc>
                  <a:txBody>
                    <a:bodyPr/>
                    <a:lstStyle/>
                    <a:p>
                      <a:pPr marL="0" algn="ctr" defTabSz="914400" rtl="0" eaLnBrk="1" fontAlgn="t" latinLnBrk="0" hangingPunct="1"/>
                      <a:r>
                        <a:rPr lang="ru-RU" sz="1600" u="none" strike="noStrike" kern="1200" dirty="0" smtClean="0">
                          <a:solidFill>
                            <a:schemeClr val="dk1"/>
                          </a:solidFill>
                          <a:latin typeface="Times New Roman" pitchFamily="18" charset="0"/>
                          <a:ea typeface="+mn-ea"/>
                          <a:cs typeface="Times New Roman" pitchFamily="18" charset="0"/>
                        </a:rPr>
                        <a:t>3 184 197,8 </a:t>
                      </a:r>
                      <a:endParaRPr lang="ru-RU" sz="1600" u="none" strike="noStrike" kern="1200" dirty="0">
                        <a:solidFill>
                          <a:schemeClr val="dk1"/>
                        </a:solidFill>
                        <a:latin typeface="Times New Roman" pitchFamily="18" charset="0"/>
                        <a:ea typeface="+mn-ea"/>
                        <a:cs typeface="Times New Roman" pitchFamily="18" charset="0"/>
                      </a:endParaRPr>
                    </a:p>
                  </a:txBody>
                  <a:tcPr marL="8792" marR="8792" marT="9525" marB="0" anchor="ctr"/>
                </a:tc>
                <a:tc>
                  <a:txBody>
                    <a:bodyPr/>
                    <a:lstStyle/>
                    <a:p>
                      <a:pPr marL="0" algn="ctr" defTabSz="914400" rtl="0" eaLnBrk="1" fontAlgn="t" latinLnBrk="0" hangingPunct="1"/>
                      <a:r>
                        <a:rPr lang="ru-RU" sz="1600" u="none" strike="noStrike" kern="1200" dirty="0" smtClean="0">
                          <a:solidFill>
                            <a:schemeClr val="dk1"/>
                          </a:solidFill>
                          <a:latin typeface="Times New Roman" pitchFamily="18" charset="0"/>
                          <a:ea typeface="+mn-ea"/>
                          <a:cs typeface="Times New Roman" pitchFamily="18" charset="0"/>
                        </a:rPr>
                        <a:t>3 182 377,8 </a:t>
                      </a:r>
                      <a:endParaRPr lang="ru-RU" sz="1600" u="none" strike="noStrike" kern="1200" dirty="0">
                        <a:solidFill>
                          <a:schemeClr val="dk1"/>
                        </a:solidFill>
                        <a:latin typeface="Times New Roman" pitchFamily="18" charset="0"/>
                        <a:ea typeface="+mn-ea"/>
                        <a:cs typeface="Times New Roman" pitchFamily="18" charset="0"/>
                      </a:endParaRPr>
                    </a:p>
                  </a:txBody>
                  <a:tcPr marL="8792" marR="8792" marT="9525" marB="0" anchor="ctr"/>
                </a:tc>
                <a:tc>
                  <a:txBody>
                    <a:bodyPr/>
                    <a:lstStyle/>
                    <a:p>
                      <a:pPr marL="0" algn="ctr" defTabSz="914400" rtl="0" eaLnBrk="1" fontAlgn="t" latinLnBrk="0" hangingPunct="1"/>
                      <a:r>
                        <a:rPr lang="ru-RU" sz="1600" u="none" strike="noStrike" kern="1200" dirty="0" smtClean="0">
                          <a:solidFill>
                            <a:schemeClr val="dk1"/>
                          </a:solidFill>
                          <a:latin typeface="Times New Roman" pitchFamily="18" charset="0"/>
                          <a:ea typeface="+mn-ea"/>
                          <a:cs typeface="Times New Roman" pitchFamily="18" charset="0"/>
                        </a:rPr>
                        <a:t>3 182 121,8 </a:t>
                      </a:r>
                      <a:endParaRPr lang="ru-RU" sz="1600" u="none" strike="noStrike" kern="1200" dirty="0">
                        <a:solidFill>
                          <a:schemeClr val="dk1"/>
                        </a:solidFill>
                        <a:latin typeface="Times New Roman" pitchFamily="18" charset="0"/>
                        <a:ea typeface="+mn-ea"/>
                        <a:cs typeface="Times New Roman" pitchFamily="18" charset="0"/>
                      </a:endParaRPr>
                    </a:p>
                  </a:txBody>
                  <a:tcPr marL="8792" marR="8792" marT="9525" marB="0" anchor="ctr"/>
                </a:tc>
              </a:tr>
              <a:tr h="308719">
                <a:tc>
                  <a:txBody>
                    <a:bodyPr/>
                    <a:lstStyle/>
                    <a:p>
                      <a:r>
                        <a:rPr lang="ru-RU" sz="1600" dirty="0" smtClean="0">
                          <a:latin typeface="Times New Roman" pitchFamily="18" charset="0"/>
                          <a:cs typeface="Times New Roman" pitchFamily="18" charset="0"/>
                        </a:rPr>
                        <a:t>Субсидии</a:t>
                      </a:r>
                      <a:endParaRPr lang="ru-RU" sz="1600" b="1" dirty="0">
                        <a:latin typeface="Times New Roman" pitchFamily="18" charset="0"/>
                        <a:cs typeface="Times New Roman" pitchFamily="18" charset="0"/>
                      </a:endParaRPr>
                    </a:p>
                  </a:txBody>
                  <a:tcPr marL="84406" marR="84406"/>
                </a:tc>
                <a:tc>
                  <a:txBody>
                    <a:bodyPr/>
                    <a:lstStyle/>
                    <a:p>
                      <a:pPr marL="0" algn="ctr" defTabSz="914400" rtl="0" eaLnBrk="1" fontAlgn="t" latinLnBrk="0" hangingPunct="1"/>
                      <a:r>
                        <a:rPr lang="ru-RU" sz="1600" u="none" strike="noStrike" kern="1200" dirty="0" smtClean="0">
                          <a:solidFill>
                            <a:schemeClr val="dk1"/>
                          </a:solidFill>
                          <a:latin typeface="Times New Roman" pitchFamily="18" charset="0"/>
                          <a:ea typeface="+mn-ea"/>
                          <a:cs typeface="Times New Roman" pitchFamily="18" charset="0"/>
                        </a:rPr>
                        <a:t>3 566 913,2 </a:t>
                      </a:r>
                      <a:endParaRPr lang="ru-RU" sz="1600" u="none" strike="noStrike" kern="1200" dirty="0">
                        <a:solidFill>
                          <a:schemeClr val="dk1"/>
                        </a:solidFill>
                        <a:latin typeface="Times New Roman" pitchFamily="18" charset="0"/>
                        <a:ea typeface="+mn-ea"/>
                        <a:cs typeface="Times New Roman" pitchFamily="18" charset="0"/>
                      </a:endParaRPr>
                    </a:p>
                  </a:txBody>
                  <a:tcPr marL="8792" marR="8792" marT="9525" marB="0" anchor="ctr"/>
                </a:tc>
                <a:tc>
                  <a:txBody>
                    <a:bodyPr/>
                    <a:lstStyle/>
                    <a:p>
                      <a:pPr marL="0" algn="ctr" defTabSz="914400" rtl="0" eaLnBrk="1" fontAlgn="t" latinLnBrk="0" hangingPunct="1"/>
                      <a:r>
                        <a:rPr lang="ru-RU" sz="1600" u="none" strike="noStrike" kern="1200" dirty="0" smtClean="0">
                          <a:solidFill>
                            <a:schemeClr val="dk1"/>
                          </a:solidFill>
                          <a:latin typeface="Times New Roman" pitchFamily="18" charset="0"/>
                          <a:ea typeface="+mn-ea"/>
                          <a:cs typeface="Times New Roman" pitchFamily="18" charset="0"/>
                        </a:rPr>
                        <a:t>1 088 764,9</a:t>
                      </a:r>
                      <a:endParaRPr lang="ru-RU" sz="1600" u="none" strike="noStrike" kern="1200" dirty="0">
                        <a:solidFill>
                          <a:schemeClr val="dk1"/>
                        </a:solidFill>
                        <a:latin typeface="Times New Roman" pitchFamily="18" charset="0"/>
                        <a:ea typeface="+mn-ea"/>
                        <a:cs typeface="Times New Roman" pitchFamily="18" charset="0"/>
                      </a:endParaRPr>
                    </a:p>
                  </a:txBody>
                  <a:tcPr marL="8792" marR="8792" marT="9525" marB="0" anchor="ctr"/>
                </a:tc>
                <a:tc>
                  <a:txBody>
                    <a:bodyPr/>
                    <a:lstStyle/>
                    <a:p>
                      <a:pPr marL="0" algn="ctr" defTabSz="914400" rtl="0" eaLnBrk="1" fontAlgn="t" latinLnBrk="0" hangingPunct="1"/>
                      <a:r>
                        <a:rPr lang="ru-RU" sz="1600" u="none" strike="noStrike" kern="1200" dirty="0" smtClean="0">
                          <a:solidFill>
                            <a:schemeClr val="dk1"/>
                          </a:solidFill>
                          <a:latin typeface="Times New Roman" pitchFamily="18" charset="0"/>
                          <a:ea typeface="+mn-ea"/>
                          <a:cs typeface="Times New Roman" pitchFamily="18" charset="0"/>
                        </a:rPr>
                        <a:t>725 562,7 </a:t>
                      </a:r>
                      <a:endParaRPr lang="ru-RU" sz="1600" u="none" strike="noStrike" kern="1200" dirty="0">
                        <a:solidFill>
                          <a:schemeClr val="dk1"/>
                        </a:solidFill>
                        <a:latin typeface="Times New Roman" pitchFamily="18" charset="0"/>
                        <a:ea typeface="+mn-ea"/>
                        <a:cs typeface="Times New Roman" pitchFamily="18" charset="0"/>
                      </a:endParaRPr>
                    </a:p>
                  </a:txBody>
                  <a:tcPr marL="8792" marR="8792" marT="9525" marB="0" anchor="ctr"/>
                </a:tc>
              </a:tr>
              <a:tr h="308719">
                <a:tc>
                  <a:txBody>
                    <a:bodyPr/>
                    <a:lstStyle/>
                    <a:p>
                      <a:r>
                        <a:rPr lang="ru-RU" sz="1600" dirty="0" smtClean="0">
                          <a:latin typeface="Times New Roman" pitchFamily="18" charset="0"/>
                          <a:cs typeface="Times New Roman" pitchFamily="18" charset="0"/>
                        </a:rPr>
                        <a:t>Дотации</a:t>
                      </a:r>
                      <a:endParaRPr lang="ru-RU" sz="1600" b="1" dirty="0">
                        <a:latin typeface="Times New Roman" pitchFamily="18" charset="0"/>
                        <a:cs typeface="Times New Roman" pitchFamily="18" charset="0"/>
                      </a:endParaRPr>
                    </a:p>
                  </a:txBody>
                  <a:tcPr marL="84406" marR="84406"/>
                </a:tc>
                <a:tc>
                  <a:txBody>
                    <a:bodyPr/>
                    <a:lstStyle/>
                    <a:p>
                      <a:pPr marL="0" algn="ctr" defTabSz="914400" rtl="0" eaLnBrk="1" fontAlgn="t" latinLnBrk="0" hangingPunct="1"/>
                      <a:r>
                        <a:rPr lang="ru-RU" sz="1600" u="none" strike="noStrike" kern="1200" dirty="0" smtClean="0">
                          <a:solidFill>
                            <a:schemeClr val="dk1"/>
                          </a:solidFill>
                          <a:latin typeface="Times New Roman" pitchFamily="18" charset="0"/>
                          <a:ea typeface="+mn-ea"/>
                          <a:cs typeface="Times New Roman" pitchFamily="18" charset="0"/>
                        </a:rPr>
                        <a:t>1 584 409,3 </a:t>
                      </a:r>
                      <a:endParaRPr lang="ru-RU" sz="1600" u="none" strike="noStrike" kern="1200" dirty="0">
                        <a:solidFill>
                          <a:schemeClr val="dk1"/>
                        </a:solidFill>
                        <a:latin typeface="Times New Roman" pitchFamily="18" charset="0"/>
                        <a:ea typeface="+mn-ea"/>
                        <a:cs typeface="Times New Roman" pitchFamily="18" charset="0"/>
                      </a:endParaRPr>
                    </a:p>
                  </a:txBody>
                  <a:tcPr marL="8792" marR="8792" marT="9525" marB="0" anchor="ctr"/>
                </a:tc>
                <a:tc>
                  <a:txBody>
                    <a:bodyPr/>
                    <a:lstStyle/>
                    <a:p>
                      <a:pPr marL="0" algn="ctr" defTabSz="914400" rtl="0" eaLnBrk="1" fontAlgn="t" latinLnBrk="0" hangingPunct="1"/>
                      <a:r>
                        <a:rPr lang="ru-RU" sz="1600" u="none" strike="noStrike" kern="1200" dirty="0" smtClean="0">
                          <a:solidFill>
                            <a:schemeClr val="dk1"/>
                          </a:solidFill>
                          <a:latin typeface="Times New Roman" pitchFamily="18" charset="0"/>
                          <a:ea typeface="+mn-ea"/>
                          <a:cs typeface="Times New Roman" pitchFamily="18" charset="0"/>
                        </a:rPr>
                        <a:t>1 584 409,3 </a:t>
                      </a:r>
                      <a:endParaRPr lang="ru-RU" sz="1600" u="none" strike="noStrike" kern="1200" dirty="0">
                        <a:solidFill>
                          <a:schemeClr val="dk1"/>
                        </a:solidFill>
                        <a:latin typeface="Times New Roman" pitchFamily="18" charset="0"/>
                        <a:ea typeface="+mn-ea"/>
                        <a:cs typeface="Times New Roman" pitchFamily="18" charset="0"/>
                      </a:endParaRPr>
                    </a:p>
                  </a:txBody>
                  <a:tcPr marL="8792" marR="8792" marT="9525" marB="0" anchor="ctr"/>
                </a:tc>
                <a:tc>
                  <a:txBody>
                    <a:bodyPr/>
                    <a:lstStyle/>
                    <a:p>
                      <a:pPr marL="0" algn="ctr" defTabSz="914400" rtl="0" eaLnBrk="1" fontAlgn="t" latinLnBrk="0" hangingPunct="1"/>
                      <a:r>
                        <a:rPr lang="ru-RU" sz="1600" u="none" strike="noStrike" kern="1200" dirty="0" smtClean="0">
                          <a:solidFill>
                            <a:schemeClr val="dk1"/>
                          </a:solidFill>
                          <a:latin typeface="Times New Roman" pitchFamily="18" charset="0"/>
                          <a:ea typeface="+mn-ea"/>
                          <a:cs typeface="Times New Roman" pitchFamily="18" charset="0"/>
                        </a:rPr>
                        <a:t>1 584 409,3 </a:t>
                      </a:r>
                      <a:endParaRPr lang="ru-RU" sz="1600" u="none" strike="noStrike" kern="1200" dirty="0">
                        <a:solidFill>
                          <a:schemeClr val="dk1"/>
                        </a:solidFill>
                        <a:latin typeface="Times New Roman" pitchFamily="18" charset="0"/>
                        <a:ea typeface="+mn-ea"/>
                        <a:cs typeface="Times New Roman" pitchFamily="18" charset="0"/>
                      </a:endParaRPr>
                    </a:p>
                  </a:txBody>
                  <a:tcPr marL="8792" marR="8792" marT="9525" marB="0" anchor="ctr"/>
                </a:tc>
              </a:tr>
              <a:tr h="533242">
                <a:tc>
                  <a:txBody>
                    <a:bodyPr/>
                    <a:lstStyle/>
                    <a:p>
                      <a:r>
                        <a:rPr lang="ru-RU" sz="1600" dirty="0" smtClean="0">
                          <a:latin typeface="Times New Roman" pitchFamily="18" charset="0"/>
                          <a:cs typeface="Times New Roman" pitchFamily="18" charset="0"/>
                        </a:rPr>
                        <a:t>Иные МБТ</a:t>
                      </a:r>
                    </a:p>
                    <a:p>
                      <a:endParaRPr lang="ru-RU" sz="1600" b="1" dirty="0">
                        <a:latin typeface="Times New Roman" pitchFamily="18" charset="0"/>
                        <a:cs typeface="Times New Roman" pitchFamily="18" charset="0"/>
                      </a:endParaRPr>
                    </a:p>
                  </a:txBody>
                  <a:tcPr marL="84406" marR="84406"/>
                </a:tc>
                <a:tc>
                  <a:txBody>
                    <a:bodyPr/>
                    <a:lstStyle/>
                    <a:p>
                      <a:pPr marL="0" algn="ctr" defTabSz="914400" rtl="0" eaLnBrk="1" fontAlgn="t" latinLnBrk="0" hangingPunct="1"/>
                      <a:r>
                        <a:rPr lang="ru-RU" sz="1600" u="none" strike="noStrike" kern="1200" dirty="0" smtClean="0">
                          <a:solidFill>
                            <a:schemeClr val="dk1"/>
                          </a:solidFill>
                          <a:latin typeface="Times New Roman" pitchFamily="18" charset="0"/>
                          <a:ea typeface="+mn-ea"/>
                          <a:cs typeface="Times New Roman" pitchFamily="18" charset="0"/>
                        </a:rPr>
                        <a:t>99 072,9 </a:t>
                      </a:r>
                      <a:endParaRPr lang="ru-RU" sz="1600" u="none" strike="noStrike" kern="1200" dirty="0">
                        <a:solidFill>
                          <a:schemeClr val="dk1"/>
                        </a:solidFill>
                        <a:latin typeface="Times New Roman" pitchFamily="18" charset="0"/>
                        <a:ea typeface="+mn-ea"/>
                        <a:cs typeface="Times New Roman" pitchFamily="18" charset="0"/>
                      </a:endParaRPr>
                    </a:p>
                  </a:txBody>
                  <a:tcPr marL="8792" marR="8792" marT="9525" marB="0" anchor="ctr"/>
                </a:tc>
                <a:tc>
                  <a:txBody>
                    <a:bodyPr/>
                    <a:lstStyle/>
                    <a:p>
                      <a:pPr marL="0" algn="ctr" defTabSz="914400" rtl="0" eaLnBrk="1" fontAlgn="t" latinLnBrk="0" hangingPunct="1"/>
                      <a:r>
                        <a:rPr lang="ru-RU" sz="1600" u="none" strike="noStrike" kern="1200" dirty="0" smtClean="0">
                          <a:solidFill>
                            <a:schemeClr val="dk1"/>
                          </a:solidFill>
                          <a:latin typeface="Times New Roman" pitchFamily="18" charset="0"/>
                          <a:ea typeface="+mn-ea"/>
                          <a:cs typeface="Times New Roman" pitchFamily="18" charset="0"/>
                        </a:rPr>
                        <a:t>72 796,9 </a:t>
                      </a:r>
                      <a:endParaRPr lang="ru-RU" sz="1600" u="none" strike="noStrike" kern="1200" dirty="0">
                        <a:solidFill>
                          <a:schemeClr val="dk1"/>
                        </a:solidFill>
                        <a:latin typeface="Times New Roman" pitchFamily="18" charset="0"/>
                        <a:ea typeface="+mn-ea"/>
                        <a:cs typeface="Times New Roman" pitchFamily="18" charset="0"/>
                      </a:endParaRPr>
                    </a:p>
                  </a:txBody>
                  <a:tcPr marL="8792" marR="8792" marT="9525" marB="0" anchor="ctr"/>
                </a:tc>
                <a:tc>
                  <a:txBody>
                    <a:bodyPr/>
                    <a:lstStyle/>
                    <a:p>
                      <a:pPr marL="0" algn="ctr" defTabSz="914400" rtl="0" eaLnBrk="1" fontAlgn="t" latinLnBrk="0" hangingPunct="1"/>
                      <a:r>
                        <a:rPr lang="ru-RU" sz="1600" u="none" strike="noStrike" kern="1200" dirty="0" smtClean="0">
                          <a:solidFill>
                            <a:schemeClr val="dk1"/>
                          </a:solidFill>
                          <a:latin typeface="Times New Roman" pitchFamily="18" charset="0"/>
                          <a:ea typeface="+mn-ea"/>
                          <a:cs typeface="Times New Roman" pitchFamily="18" charset="0"/>
                        </a:rPr>
                        <a:t>72 796,9 </a:t>
                      </a:r>
                      <a:endParaRPr lang="ru-RU" sz="1600" u="none" strike="noStrike" kern="1200" dirty="0">
                        <a:solidFill>
                          <a:schemeClr val="dk1"/>
                        </a:solidFill>
                        <a:latin typeface="Times New Roman" pitchFamily="18" charset="0"/>
                        <a:ea typeface="+mn-ea"/>
                        <a:cs typeface="Times New Roman" pitchFamily="18" charset="0"/>
                      </a:endParaRPr>
                    </a:p>
                  </a:txBody>
                  <a:tcPr marL="8792" marR="8792" marT="9525" marB="0" anchor="ctr"/>
                </a:tc>
              </a:tr>
            </a:tbl>
          </a:graphicData>
        </a:graphic>
      </p:graphicFrame>
      <p:sp>
        <p:nvSpPr>
          <p:cNvPr id="7" name="Прямоугольник 6"/>
          <p:cNvSpPr/>
          <p:nvPr/>
        </p:nvSpPr>
        <p:spPr>
          <a:xfrm>
            <a:off x="395536" y="260648"/>
            <a:ext cx="8208912" cy="400110"/>
          </a:xfrm>
          <a:prstGeom prst="rect">
            <a:avLst/>
          </a:prstGeom>
        </p:spPr>
        <p:txBody>
          <a:bodyPr wrap="square">
            <a:spAutoFit/>
          </a:bodyPr>
          <a:lstStyle/>
          <a:p>
            <a:pPr algn="ctr"/>
            <a:r>
              <a:rPr lang="ru-RU" sz="2000" b="1" dirty="0" smtClean="0">
                <a:solidFill>
                  <a:schemeClr val="accent1">
                    <a:lumMod val="75000"/>
                  </a:schemeClr>
                </a:solidFill>
                <a:latin typeface="Times New Roman" pitchFamily="18" charset="0"/>
                <a:cs typeface="Times New Roman" pitchFamily="18" charset="0"/>
              </a:rPr>
              <a:t>СВЕДЕНИЯ О МЕЖБЮДЖЕТНЫХ ОТНОШЕНИЯХ</a:t>
            </a:r>
            <a:endParaRPr lang="ru-RU" sz="2000" b="1" dirty="0">
              <a:solidFill>
                <a:srgbClr val="FF0000"/>
              </a:solidFill>
              <a:latin typeface="Times New Roman" pitchFamily="18" charset="0"/>
              <a:cs typeface="Times New Roman" pitchFamily="18" charset="0"/>
            </a:endParaRPr>
          </a:p>
        </p:txBody>
      </p:sp>
      <p:pic>
        <p:nvPicPr>
          <p:cNvPr id="9"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3" cstate="print"/>
          <a:srcRect/>
          <a:stretch>
            <a:fillRect/>
          </a:stretch>
        </p:blipFill>
        <p:spPr bwMode="auto">
          <a:xfrm>
            <a:off x="0" y="0"/>
            <a:ext cx="9144000" cy="476671"/>
          </a:xfrm>
          <a:prstGeom prst="rect">
            <a:avLst/>
          </a:prstGeom>
          <a:noFill/>
        </p:spPr>
      </p:pic>
      <p:graphicFrame>
        <p:nvGraphicFramePr>
          <p:cNvPr id="10" name="Схема 9"/>
          <p:cNvGraphicFramePr/>
          <p:nvPr/>
        </p:nvGraphicFramePr>
        <p:xfrm>
          <a:off x="107504" y="764704"/>
          <a:ext cx="8928992" cy="266429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8604448" y="260648"/>
            <a:ext cx="360040" cy="276999"/>
          </a:xfrm>
          <a:prstGeom prst="rect">
            <a:avLst/>
          </a:prstGeom>
          <a:noFill/>
        </p:spPr>
        <p:txBody>
          <a:bodyPr wrap="square" rtlCol="0">
            <a:spAutoFit/>
          </a:bodyPr>
          <a:lstStyle/>
          <a:p>
            <a:r>
              <a:rPr lang="ru-RU" sz="1200" dirty="0" smtClean="0"/>
              <a:t>19</a:t>
            </a:r>
            <a:endParaRPr lang="ru-RU" sz="12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260648"/>
            <a:ext cx="8784976" cy="646331"/>
          </a:xfrm>
          <a:prstGeom prst="rect">
            <a:avLst/>
          </a:prstGeom>
          <a:noFill/>
        </p:spPr>
        <p:txBody>
          <a:bodyPr wrap="square" rtlCol="0">
            <a:spAutoFit/>
          </a:bodyPr>
          <a:lstStyle/>
          <a:p>
            <a:pPr algn="ctr"/>
            <a:r>
              <a:rPr lang="ru-RU" b="1" dirty="0" smtClean="0">
                <a:solidFill>
                  <a:schemeClr val="accent1">
                    <a:lumMod val="75000"/>
                  </a:schemeClr>
                </a:solidFill>
                <a:latin typeface="Times New Roman" pitchFamily="18" charset="0"/>
                <a:cs typeface="Times New Roman" pitchFamily="18" charset="0"/>
              </a:rPr>
              <a:t>ПРИНЦИПЫ РАСПРЕДЕЛЕНИЯ МЕЖБЮДЖЕТНЫХ ОТНОШЕНИЙ ПО МУНИЦИПАЛЬНЫМ ОБРАЗОВАНИЯМ РЕСПУБЛИКИ АЛТАЙ</a:t>
            </a:r>
            <a:endParaRPr lang="ru-RU" b="1" dirty="0">
              <a:solidFill>
                <a:schemeClr val="accent1">
                  <a:lumMod val="75000"/>
                </a:schemeClr>
              </a:solidFill>
              <a:latin typeface="Times New Roman" pitchFamily="18" charset="0"/>
              <a:cs typeface="Times New Roman" pitchFamily="18" charset="0"/>
            </a:endParaRPr>
          </a:p>
        </p:txBody>
      </p:sp>
      <p:pic>
        <p:nvPicPr>
          <p:cNvPr id="11"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3" cstate="print"/>
          <a:srcRect/>
          <a:stretch>
            <a:fillRect/>
          </a:stretch>
        </p:blipFill>
        <p:spPr bwMode="auto">
          <a:xfrm>
            <a:off x="0" y="0"/>
            <a:ext cx="9144000" cy="476671"/>
          </a:xfrm>
          <a:prstGeom prst="rect">
            <a:avLst/>
          </a:prstGeom>
          <a:noFill/>
        </p:spPr>
      </p:pic>
      <p:graphicFrame>
        <p:nvGraphicFramePr>
          <p:cNvPr id="19" name="Схема 18"/>
          <p:cNvGraphicFramePr/>
          <p:nvPr/>
        </p:nvGraphicFramePr>
        <p:xfrm>
          <a:off x="-1188640" y="2204864"/>
          <a:ext cx="6912768" cy="446449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2" name="TextBox 21"/>
          <p:cNvSpPr txBox="1"/>
          <p:nvPr/>
        </p:nvSpPr>
        <p:spPr>
          <a:xfrm>
            <a:off x="179512" y="980729"/>
            <a:ext cx="8712968" cy="723275"/>
          </a:xfrm>
          <a:prstGeom prst="rect">
            <a:avLst/>
          </a:prstGeom>
          <a:solidFill>
            <a:schemeClr val="tx2">
              <a:lumMod val="20000"/>
              <a:lumOff val="80000"/>
            </a:schemeClr>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pPr lvl="0" algn="ctr"/>
            <a:r>
              <a:rPr lang="ru-RU" sz="1000" b="1" cap="small" dirty="0" smtClean="0">
                <a:solidFill>
                  <a:schemeClr val="tx1"/>
                </a:solidFill>
                <a:latin typeface="Times New Roman" pitchFamily="18" charset="0"/>
                <a:ea typeface="+mn-ea"/>
                <a:cs typeface="Times New Roman" pitchFamily="18" charset="0"/>
              </a:rPr>
              <a:t>ОСНОВНОЙ ДОКУМЕНТ, РЕГУЛИРУЮЩИЙ БЮДЖЕТНЫЕ ПРАВООТНОШЕНИЯ </a:t>
            </a:r>
          </a:p>
          <a:p>
            <a:pPr lvl="0" algn="ctr"/>
            <a:r>
              <a:rPr lang="ru-RU" sz="1000" b="1" cap="small" dirty="0" smtClean="0">
                <a:solidFill>
                  <a:schemeClr val="tx1"/>
                </a:solidFill>
                <a:latin typeface="Times New Roman" pitchFamily="18" charset="0"/>
                <a:ea typeface="+mn-ea"/>
                <a:cs typeface="Times New Roman" pitchFamily="18" charset="0"/>
              </a:rPr>
              <a:t>МЕЖДУ ОРГАНАМИ ГОСУДАРСТВЕННОЙ ВЛАСТИ РА И ОРГАНАМИ МЕСТНОГО САМОУПРАВЛЕНИЯ –</a:t>
            </a:r>
            <a:br>
              <a:rPr lang="ru-RU" sz="1000" b="1" cap="small" dirty="0" smtClean="0">
                <a:solidFill>
                  <a:schemeClr val="tx1"/>
                </a:solidFill>
                <a:latin typeface="Times New Roman" pitchFamily="18" charset="0"/>
                <a:ea typeface="+mn-ea"/>
                <a:cs typeface="Times New Roman" pitchFamily="18" charset="0"/>
              </a:rPr>
            </a:br>
            <a:r>
              <a:rPr lang="ru-RU" sz="1050" b="1" cap="small" dirty="0" smtClean="0">
                <a:solidFill>
                  <a:schemeClr val="tx1"/>
                </a:solidFill>
                <a:latin typeface="Times New Roman" pitchFamily="18" charset="0"/>
                <a:ea typeface="+mn-ea"/>
                <a:cs typeface="Times New Roman" pitchFamily="18" charset="0"/>
              </a:rPr>
              <a:t> </a:t>
            </a:r>
            <a:r>
              <a:rPr lang="ru-RU" sz="1050" b="1" dirty="0" smtClean="0">
                <a:solidFill>
                  <a:schemeClr val="tx1"/>
                </a:solidFill>
                <a:latin typeface="Times New Roman" pitchFamily="18" charset="0"/>
                <a:cs typeface="Times New Roman" pitchFamily="18" charset="0"/>
              </a:rPr>
              <a:t>Закон Республики Алтай от 27 июля 2005 года № 54-РЗ</a:t>
            </a:r>
            <a:br>
              <a:rPr lang="ru-RU" sz="1050" b="1" dirty="0" smtClean="0">
                <a:solidFill>
                  <a:schemeClr val="tx1"/>
                </a:solidFill>
                <a:latin typeface="Times New Roman" pitchFamily="18" charset="0"/>
                <a:cs typeface="Times New Roman" pitchFamily="18" charset="0"/>
              </a:rPr>
            </a:br>
            <a:r>
              <a:rPr lang="ru-RU" sz="1050" b="1" dirty="0" smtClean="0">
                <a:solidFill>
                  <a:schemeClr val="tx1"/>
                </a:solidFill>
                <a:latin typeface="Times New Roman" pitchFamily="18" charset="0"/>
                <a:cs typeface="Times New Roman" pitchFamily="18" charset="0"/>
              </a:rPr>
              <a:t>«О МЕЖБЮДЖЕТНЫХ ТРАНСФЕРТАХ В РЕСПУБЛИКЕ АЛТАЙ» </a:t>
            </a:r>
            <a:endParaRPr lang="ru-RU" sz="1050" b="1" dirty="0">
              <a:solidFill>
                <a:schemeClr val="tx1"/>
              </a:solidFill>
            </a:endParaRPr>
          </a:p>
        </p:txBody>
      </p:sp>
      <p:sp>
        <p:nvSpPr>
          <p:cNvPr id="23" name="Стрелка вниз 22"/>
          <p:cNvSpPr/>
          <p:nvPr/>
        </p:nvSpPr>
        <p:spPr>
          <a:xfrm>
            <a:off x="1547664" y="1700808"/>
            <a:ext cx="576064" cy="648072"/>
          </a:xfrm>
          <a:prstGeom prst="down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14" name="Скругленный прямоугольник 13"/>
          <p:cNvSpPr/>
          <p:nvPr/>
        </p:nvSpPr>
        <p:spPr>
          <a:xfrm>
            <a:off x="4716016" y="1844824"/>
            <a:ext cx="4176464" cy="1800200"/>
          </a:xfrm>
          <a:prstGeom prst="roundRect">
            <a:avLst/>
          </a:prstGeom>
          <a:solidFill>
            <a:schemeClr val="accent1">
              <a:lumMod val="20000"/>
              <a:lumOff val="80000"/>
            </a:schemeClr>
          </a:solidFill>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1100" b="1" dirty="0" smtClean="0">
                <a:solidFill>
                  <a:schemeClr val="tx1"/>
                </a:solidFill>
                <a:latin typeface="Times New Roman" pitchFamily="18" charset="0"/>
                <a:cs typeface="Times New Roman" pitchFamily="18" charset="0"/>
              </a:rPr>
              <a:t>Распределение </a:t>
            </a:r>
          </a:p>
          <a:p>
            <a:pPr algn="ctr"/>
            <a:r>
              <a:rPr lang="ru-RU" sz="1100" b="1" dirty="0" smtClean="0">
                <a:solidFill>
                  <a:schemeClr val="tx1"/>
                </a:solidFill>
                <a:latin typeface="Times New Roman" pitchFamily="18" charset="0"/>
                <a:cs typeface="Times New Roman" pitchFamily="18" charset="0"/>
              </a:rPr>
              <a:t>межбюджетных трансфертов осуществляется по единым принципам в соответствии с методиками, утвержденными законами Республики Алтай о межбюджетных отношениях в Республике Алтай, о наделении отдельными государственными полномочиями, а также иными нормативными правовыми актами Республики Алтай. </a:t>
            </a:r>
          </a:p>
        </p:txBody>
      </p:sp>
      <p:sp>
        <p:nvSpPr>
          <p:cNvPr id="17" name="Скругленный прямоугольник 16"/>
          <p:cNvSpPr/>
          <p:nvPr/>
        </p:nvSpPr>
        <p:spPr>
          <a:xfrm>
            <a:off x="4716016" y="3789040"/>
            <a:ext cx="4176464" cy="1080120"/>
          </a:xfrm>
          <a:prstGeom prst="roundRect">
            <a:avLst/>
          </a:prstGeom>
          <a:solidFill>
            <a:schemeClr val="accent1">
              <a:lumMod val="20000"/>
              <a:lumOff val="80000"/>
            </a:schemeClr>
          </a:solidFill>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1100" b="1" dirty="0" smtClean="0">
                <a:solidFill>
                  <a:schemeClr val="tx1"/>
                </a:solidFill>
                <a:latin typeface="Times New Roman" pitchFamily="18" charset="0"/>
                <a:cs typeface="Times New Roman" pitchFamily="18" charset="0"/>
              </a:rPr>
              <a:t>Дотации  на выравнивание бюджетной обеспеченности муниципальным районам (городскому округу) предоставляются в соответствии с единой методикой, с целью обеспечения равного доступа граждан к муниципальным услугам на всей территории республики.</a:t>
            </a:r>
          </a:p>
          <a:p>
            <a:pPr algn="ctr"/>
            <a:endParaRPr lang="ru-RU" sz="800" b="1" dirty="0">
              <a:solidFill>
                <a:schemeClr val="tx1"/>
              </a:solidFill>
            </a:endParaRPr>
          </a:p>
        </p:txBody>
      </p:sp>
      <p:sp>
        <p:nvSpPr>
          <p:cNvPr id="18" name="Скругленный прямоугольник 17"/>
          <p:cNvSpPr/>
          <p:nvPr/>
        </p:nvSpPr>
        <p:spPr>
          <a:xfrm>
            <a:off x="4716016" y="5013176"/>
            <a:ext cx="4176464" cy="1296144"/>
          </a:xfrm>
          <a:prstGeom prst="roundRect">
            <a:avLst/>
          </a:prstGeom>
          <a:solidFill>
            <a:schemeClr val="accent1">
              <a:lumMod val="20000"/>
              <a:lumOff val="80000"/>
            </a:schemeClr>
          </a:solidFill>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1100" b="1" dirty="0" smtClean="0">
                <a:solidFill>
                  <a:schemeClr val="tx1"/>
                </a:solidFill>
                <a:latin typeface="Times New Roman" pitchFamily="18" charset="0"/>
                <a:cs typeface="Times New Roman" pitchFamily="18" charset="0"/>
              </a:rPr>
              <a:t>Единые правила предоставления  и распределения субсидий </a:t>
            </a:r>
          </a:p>
          <a:p>
            <a:pPr algn="ctr"/>
            <a:r>
              <a:rPr lang="ru-RU" sz="1100" b="1" dirty="0" smtClean="0">
                <a:solidFill>
                  <a:schemeClr val="tx1"/>
                </a:solidFill>
                <a:latin typeface="Times New Roman" pitchFamily="18" charset="0"/>
                <a:cs typeface="Times New Roman" pitchFamily="18" charset="0"/>
              </a:rPr>
              <a:t>из республиканского бюджета РА бюджетам муниципальных образований в РА  утверждены постановлением Правительства Республики Алтай от 11.08.2017 г. № 189</a:t>
            </a:r>
          </a:p>
        </p:txBody>
      </p:sp>
      <p:sp>
        <p:nvSpPr>
          <p:cNvPr id="12" name="TextBox 11"/>
          <p:cNvSpPr txBox="1"/>
          <p:nvPr/>
        </p:nvSpPr>
        <p:spPr>
          <a:xfrm>
            <a:off x="179512" y="260648"/>
            <a:ext cx="360040" cy="276999"/>
          </a:xfrm>
          <a:prstGeom prst="rect">
            <a:avLst/>
          </a:prstGeom>
          <a:noFill/>
        </p:spPr>
        <p:txBody>
          <a:bodyPr wrap="square" rtlCol="0">
            <a:spAutoFit/>
          </a:bodyPr>
          <a:lstStyle/>
          <a:p>
            <a:r>
              <a:rPr lang="ru-RU" sz="1200" dirty="0" smtClean="0"/>
              <a:t>20</a:t>
            </a:r>
            <a:endParaRPr lang="ru-RU" sz="12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Диаграмма 7"/>
          <p:cNvGraphicFramePr/>
          <p:nvPr/>
        </p:nvGraphicFramePr>
        <p:xfrm>
          <a:off x="0" y="548680"/>
          <a:ext cx="9036496" cy="6120680"/>
        </p:xfrm>
        <a:graphic>
          <a:graphicData uri="http://schemas.openxmlformats.org/drawingml/2006/chart">
            <c:chart xmlns:c="http://schemas.openxmlformats.org/drawingml/2006/chart" xmlns:r="http://schemas.openxmlformats.org/officeDocument/2006/relationships" r:id="rId2"/>
          </a:graphicData>
        </a:graphic>
      </p:graphicFrame>
      <p:sp>
        <p:nvSpPr>
          <p:cNvPr id="6" name="Прямоугольник 5"/>
          <p:cNvSpPr/>
          <p:nvPr/>
        </p:nvSpPr>
        <p:spPr>
          <a:xfrm>
            <a:off x="0" y="260648"/>
            <a:ext cx="9144000" cy="584775"/>
          </a:xfrm>
          <a:prstGeom prst="rect">
            <a:avLst/>
          </a:prstGeom>
        </p:spPr>
        <p:txBody>
          <a:bodyPr wrap="square">
            <a:spAutoFit/>
          </a:bodyPr>
          <a:lstStyle/>
          <a:p>
            <a:pPr algn="ctr"/>
            <a:r>
              <a:rPr lang="ru-RU" sz="1600" b="1" dirty="0" smtClean="0">
                <a:solidFill>
                  <a:schemeClr val="accent1">
                    <a:lumMod val="75000"/>
                  </a:schemeClr>
                </a:solidFill>
                <a:latin typeface="Times New Roman" pitchFamily="18" charset="0"/>
                <a:cs typeface="Times New Roman" pitchFamily="18" charset="0"/>
              </a:rPr>
              <a:t>РАСПРЕДЕЛЕНИЕ БЮДЖЕТНЫХ АССИГНОВАНИЙ ПО ВИДАМ РАСХОДОВ, </a:t>
            </a:r>
          </a:p>
          <a:p>
            <a:pPr algn="ctr"/>
            <a:r>
              <a:rPr lang="ru-RU" sz="1600" b="1" dirty="0" smtClean="0">
                <a:solidFill>
                  <a:schemeClr val="accent1">
                    <a:lumMod val="75000"/>
                  </a:schemeClr>
                </a:solidFill>
                <a:latin typeface="Times New Roman" pitchFamily="18" charset="0"/>
                <a:cs typeface="Times New Roman" pitchFamily="18" charset="0"/>
              </a:rPr>
              <a:t>ТЫС. РУБЛЕЙ</a:t>
            </a:r>
            <a:endParaRPr lang="ru-RU" sz="1600" dirty="0">
              <a:solidFill>
                <a:schemeClr val="accent1">
                  <a:lumMod val="75000"/>
                </a:schemeClr>
              </a:solidFill>
              <a:latin typeface="Times New Roman" pitchFamily="18" charset="0"/>
              <a:cs typeface="Times New Roman" pitchFamily="18" charset="0"/>
            </a:endParaRPr>
          </a:p>
        </p:txBody>
      </p:sp>
      <p:pic>
        <p:nvPicPr>
          <p:cNvPr id="5"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3" cstate="print"/>
          <a:srcRect/>
          <a:stretch>
            <a:fillRect/>
          </a:stretch>
        </p:blipFill>
        <p:spPr bwMode="auto">
          <a:xfrm>
            <a:off x="0" y="0"/>
            <a:ext cx="9144000" cy="476671"/>
          </a:xfrm>
          <a:prstGeom prst="rect">
            <a:avLst/>
          </a:prstGeom>
          <a:noFill/>
        </p:spPr>
      </p:pic>
      <p:sp>
        <p:nvSpPr>
          <p:cNvPr id="9" name="TextBox 8"/>
          <p:cNvSpPr txBox="1"/>
          <p:nvPr/>
        </p:nvSpPr>
        <p:spPr>
          <a:xfrm>
            <a:off x="8604448" y="260648"/>
            <a:ext cx="360040" cy="276999"/>
          </a:xfrm>
          <a:prstGeom prst="rect">
            <a:avLst/>
          </a:prstGeom>
          <a:noFill/>
        </p:spPr>
        <p:txBody>
          <a:bodyPr wrap="square" rtlCol="0">
            <a:spAutoFit/>
          </a:bodyPr>
          <a:lstStyle/>
          <a:p>
            <a:r>
              <a:rPr lang="ru-RU" sz="1200" dirty="0" smtClean="0"/>
              <a:t>21</a:t>
            </a:r>
            <a:endParaRPr lang="ru-RU" sz="12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2" cstate="print"/>
          <a:srcRect/>
          <a:stretch>
            <a:fillRect/>
          </a:stretch>
        </p:blipFill>
        <p:spPr bwMode="auto">
          <a:xfrm>
            <a:off x="0" y="0"/>
            <a:ext cx="9144000" cy="476671"/>
          </a:xfrm>
          <a:prstGeom prst="rect">
            <a:avLst/>
          </a:prstGeom>
          <a:noFill/>
        </p:spPr>
      </p:pic>
      <p:graphicFrame>
        <p:nvGraphicFramePr>
          <p:cNvPr id="13" name="Диаграмма 12"/>
          <p:cNvGraphicFramePr/>
          <p:nvPr/>
        </p:nvGraphicFramePr>
        <p:xfrm>
          <a:off x="3635896" y="620688"/>
          <a:ext cx="6030416" cy="482453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Диаграмма 11"/>
          <p:cNvGraphicFramePr/>
          <p:nvPr/>
        </p:nvGraphicFramePr>
        <p:xfrm>
          <a:off x="107504" y="692696"/>
          <a:ext cx="8856984" cy="5976664"/>
        </p:xfrm>
        <a:graphic>
          <a:graphicData uri="http://schemas.openxmlformats.org/drawingml/2006/chart">
            <c:chart xmlns:c="http://schemas.openxmlformats.org/drawingml/2006/chart" xmlns:r="http://schemas.openxmlformats.org/officeDocument/2006/relationships" r:id="rId4"/>
          </a:graphicData>
        </a:graphic>
      </p:graphicFrame>
      <p:sp>
        <p:nvSpPr>
          <p:cNvPr id="8" name="Прямоугольник 7"/>
          <p:cNvSpPr/>
          <p:nvPr/>
        </p:nvSpPr>
        <p:spPr>
          <a:xfrm>
            <a:off x="179512" y="260648"/>
            <a:ext cx="8964488" cy="330860"/>
          </a:xfrm>
          <a:prstGeom prst="rect">
            <a:avLst/>
          </a:prstGeom>
        </p:spPr>
        <p:txBody>
          <a:bodyPr wrap="square">
            <a:spAutoFit/>
          </a:bodyPr>
          <a:lstStyle/>
          <a:p>
            <a:pPr algn="ctr"/>
            <a:r>
              <a:rPr lang="ru-RU" sz="1550" b="1" dirty="0" smtClean="0">
                <a:solidFill>
                  <a:schemeClr val="accent1">
                    <a:lumMod val="75000"/>
                  </a:schemeClr>
                </a:solidFill>
                <a:latin typeface="Times New Roman" pitchFamily="18" charset="0"/>
                <a:cs typeface="Times New Roman" pitchFamily="18" charset="0"/>
              </a:rPr>
              <a:t>РАСПРЕДЕЛЕНИЕ РАСХОДОВ НА 2019 ГОД ПО ФУНКЦИОНАЛЬНОЙ КЛАССИФИКАЦИИ</a:t>
            </a:r>
            <a:endParaRPr lang="ru-RU" sz="1550" dirty="0">
              <a:solidFill>
                <a:schemeClr val="accent1">
                  <a:lumMod val="75000"/>
                </a:schemeClr>
              </a:solidFill>
              <a:latin typeface="Times New Roman" pitchFamily="18" charset="0"/>
              <a:cs typeface="Times New Roman" pitchFamily="18" charset="0"/>
            </a:endParaRPr>
          </a:p>
        </p:txBody>
      </p:sp>
      <p:sp>
        <p:nvSpPr>
          <p:cNvPr id="10" name="Прямоугольник 9"/>
          <p:cNvSpPr/>
          <p:nvPr/>
        </p:nvSpPr>
        <p:spPr>
          <a:xfrm>
            <a:off x="5724128" y="620688"/>
            <a:ext cx="3162148" cy="307777"/>
          </a:xfrm>
          <a:prstGeom prst="rect">
            <a:avLst/>
          </a:prstGeom>
        </p:spPr>
        <p:txBody>
          <a:bodyPr wrap="none">
            <a:spAutoFit/>
          </a:bodyPr>
          <a:lstStyle/>
          <a:p>
            <a:r>
              <a:rPr lang="ru-RU" sz="1400" b="1" dirty="0" smtClean="0">
                <a:solidFill>
                  <a:schemeClr val="accent1">
                    <a:lumMod val="75000"/>
                  </a:schemeClr>
                </a:solidFill>
                <a:latin typeface="Times New Roman" pitchFamily="18" charset="0"/>
                <a:cs typeface="Times New Roman" pitchFamily="18" charset="0"/>
              </a:rPr>
              <a:t>ДОЛЯ В РАСХОДАХ БЮДЖЕТА, %</a:t>
            </a:r>
            <a:endParaRPr lang="ru-RU" sz="1400" b="1" dirty="0">
              <a:solidFill>
                <a:schemeClr val="accent1">
                  <a:lumMod val="75000"/>
                </a:schemeClr>
              </a:solidFill>
              <a:latin typeface="Times New Roman" pitchFamily="18" charset="0"/>
              <a:cs typeface="Times New Roman" pitchFamily="18" charset="0"/>
            </a:endParaRPr>
          </a:p>
        </p:txBody>
      </p:sp>
      <p:sp>
        <p:nvSpPr>
          <p:cNvPr id="9" name="Прямоугольник 8"/>
          <p:cNvSpPr/>
          <p:nvPr/>
        </p:nvSpPr>
        <p:spPr>
          <a:xfrm>
            <a:off x="2339752" y="548680"/>
            <a:ext cx="1443665" cy="307777"/>
          </a:xfrm>
          <a:prstGeom prst="rect">
            <a:avLst/>
          </a:prstGeom>
        </p:spPr>
        <p:txBody>
          <a:bodyPr wrap="none">
            <a:spAutoFit/>
          </a:bodyPr>
          <a:lstStyle/>
          <a:p>
            <a:r>
              <a:rPr lang="ru-RU" sz="1400" b="1" dirty="0" smtClean="0">
                <a:solidFill>
                  <a:schemeClr val="accent1">
                    <a:lumMod val="75000"/>
                  </a:schemeClr>
                </a:solidFill>
                <a:latin typeface="Times New Roman" pitchFamily="18" charset="0"/>
                <a:cs typeface="Times New Roman" pitchFamily="18" charset="0"/>
              </a:rPr>
              <a:t>ТЫС. РУБЛЕЙ</a:t>
            </a:r>
            <a:endParaRPr lang="ru-RU" sz="1400" dirty="0">
              <a:solidFill>
                <a:schemeClr val="accent1">
                  <a:lumMod val="75000"/>
                </a:schemeClr>
              </a:solidFill>
              <a:latin typeface="Times New Roman" pitchFamily="18" charset="0"/>
              <a:cs typeface="Times New Roman" pitchFamily="18" charset="0"/>
            </a:endParaRPr>
          </a:p>
        </p:txBody>
      </p:sp>
      <p:sp>
        <p:nvSpPr>
          <p:cNvPr id="15" name="TextBox 14"/>
          <p:cNvSpPr txBox="1"/>
          <p:nvPr/>
        </p:nvSpPr>
        <p:spPr>
          <a:xfrm>
            <a:off x="107504" y="188640"/>
            <a:ext cx="360040" cy="276999"/>
          </a:xfrm>
          <a:prstGeom prst="rect">
            <a:avLst/>
          </a:prstGeom>
          <a:noFill/>
        </p:spPr>
        <p:txBody>
          <a:bodyPr wrap="square" rtlCol="0">
            <a:spAutoFit/>
          </a:bodyPr>
          <a:lstStyle/>
          <a:p>
            <a:r>
              <a:rPr lang="ru-RU" sz="1200" dirty="0" smtClean="0"/>
              <a:t>22</a:t>
            </a:r>
            <a:endParaRPr lang="ru-RU" sz="12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107504" y="0"/>
            <a:ext cx="8784976" cy="569387"/>
          </a:xfrm>
          <a:prstGeom prst="rect">
            <a:avLst/>
          </a:prstGeom>
        </p:spPr>
        <p:txBody>
          <a:bodyPr wrap="square">
            <a:spAutoFit/>
          </a:bodyPr>
          <a:lstStyle/>
          <a:p>
            <a:pPr algn="ctr"/>
            <a:r>
              <a:rPr lang="ru-RU" sz="1500" b="1" dirty="0" smtClean="0">
                <a:solidFill>
                  <a:schemeClr val="accent1">
                    <a:lumMod val="75000"/>
                  </a:schemeClr>
                </a:solidFill>
                <a:latin typeface="Times New Roman" pitchFamily="18" charset="0"/>
                <a:cs typeface="Times New Roman" pitchFamily="18" charset="0"/>
              </a:rPr>
              <a:t>Распределение бюджетных ассигнований республиканского бюджета Республики Алтай </a:t>
            </a:r>
            <a:br>
              <a:rPr lang="ru-RU" sz="1500" b="1" dirty="0" smtClean="0">
                <a:solidFill>
                  <a:schemeClr val="accent1">
                    <a:lumMod val="75000"/>
                  </a:schemeClr>
                </a:solidFill>
                <a:latin typeface="Times New Roman" pitchFamily="18" charset="0"/>
                <a:cs typeface="Times New Roman" pitchFamily="18" charset="0"/>
              </a:rPr>
            </a:br>
            <a:r>
              <a:rPr lang="ru-RU" sz="1500" b="1" dirty="0" smtClean="0">
                <a:solidFill>
                  <a:schemeClr val="accent1">
                    <a:lumMod val="75000"/>
                  </a:schemeClr>
                </a:solidFill>
                <a:latin typeface="Times New Roman" pitchFamily="18" charset="0"/>
                <a:cs typeface="Times New Roman" pitchFamily="18" charset="0"/>
              </a:rPr>
              <a:t>на 2019 - 2021 годы по разделам и подразделам классификации расходов бюджета, тыс. рублей (1)</a:t>
            </a:r>
            <a:endParaRPr lang="ru-RU" sz="1500" b="1" dirty="0">
              <a:solidFill>
                <a:schemeClr val="accent1">
                  <a:lumMod val="75000"/>
                </a:schemeClr>
              </a:solidFill>
              <a:latin typeface="Times New Roman" pitchFamily="18" charset="0"/>
              <a:cs typeface="Times New Roman" pitchFamily="18" charset="0"/>
            </a:endParaRPr>
          </a:p>
        </p:txBody>
      </p:sp>
      <p:graphicFrame>
        <p:nvGraphicFramePr>
          <p:cNvPr id="13" name="Содержимое 12"/>
          <p:cNvGraphicFramePr>
            <a:graphicFrameLocks noGrp="1"/>
          </p:cNvGraphicFramePr>
          <p:nvPr>
            <p:ph idx="1"/>
          </p:nvPr>
        </p:nvGraphicFramePr>
        <p:xfrm>
          <a:off x="179512" y="593292"/>
          <a:ext cx="8856983" cy="6177258"/>
        </p:xfrm>
        <a:graphic>
          <a:graphicData uri="http://schemas.openxmlformats.org/drawingml/2006/table">
            <a:tbl>
              <a:tblPr firstRow="1" bandRow="1">
                <a:tableStyleId>{21E4AEA4-8DFA-4A89-87EB-49C32662AFE0}</a:tableStyleId>
              </a:tblPr>
              <a:tblGrid>
                <a:gridCol w="5061134"/>
                <a:gridCol w="818713"/>
                <a:gridCol w="967569"/>
                <a:gridCol w="967569"/>
                <a:gridCol w="1041998"/>
              </a:tblGrid>
              <a:tr h="315428">
                <a:tc>
                  <a:txBody>
                    <a:bodyPr/>
                    <a:lstStyle/>
                    <a:p>
                      <a:pPr algn="ctr" fontAlgn="ctr"/>
                      <a:r>
                        <a:rPr lang="ru-RU" sz="800" u="none" strike="noStrike" dirty="0">
                          <a:latin typeface="Times New Roman" pitchFamily="18" charset="0"/>
                          <a:cs typeface="Times New Roman" pitchFamily="18" charset="0"/>
                        </a:rPr>
                        <a:t>Наименование показателя</a:t>
                      </a:r>
                      <a:endParaRPr lang="ru-RU" sz="8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800" u="none" strike="noStrike" dirty="0" smtClean="0">
                          <a:latin typeface="Times New Roman" pitchFamily="18" charset="0"/>
                          <a:cs typeface="Times New Roman" pitchFamily="18" charset="0"/>
                        </a:rPr>
                        <a:t>Раздел/</a:t>
                      </a:r>
                    </a:p>
                    <a:p>
                      <a:pPr algn="ctr" fontAlgn="ctr"/>
                      <a:r>
                        <a:rPr lang="ru-RU" sz="800" u="none" strike="noStrike" dirty="0" smtClean="0">
                          <a:latin typeface="Times New Roman" pitchFamily="18" charset="0"/>
                          <a:cs typeface="Times New Roman" pitchFamily="18" charset="0"/>
                        </a:rPr>
                        <a:t>подраздел</a:t>
                      </a:r>
                      <a:r>
                        <a:rPr lang="ru-RU" sz="800" u="none" strike="noStrike" dirty="0">
                          <a:latin typeface="Times New Roman" pitchFamily="18" charset="0"/>
                          <a:cs typeface="Times New Roman" pitchFamily="18" charset="0"/>
                        </a:rPr>
                        <a:t> </a:t>
                      </a:r>
                      <a:endParaRPr lang="ru-RU" sz="8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800" u="none" strike="noStrike" dirty="0" smtClean="0">
                          <a:latin typeface="Times New Roman" pitchFamily="18" charset="0"/>
                          <a:cs typeface="Times New Roman" pitchFamily="18" charset="0"/>
                        </a:rPr>
                        <a:t>2019 </a:t>
                      </a:r>
                      <a:r>
                        <a:rPr lang="ru-RU" sz="800" u="none" strike="noStrike" dirty="0">
                          <a:latin typeface="Times New Roman" pitchFamily="18" charset="0"/>
                          <a:cs typeface="Times New Roman" pitchFamily="18" charset="0"/>
                        </a:rPr>
                        <a:t>год</a:t>
                      </a:r>
                      <a:endParaRPr lang="ru-RU" sz="8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800" u="none" strike="noStrike" dirty="0" smtClean="0">
                          <a:latin typeface="Times New Roman" pitchFamily="18" charset="0"/>
                          <a:cs typeface="Times New Roman" pitchFamily="18" charset="0"/>
                        </a:rPr>
                        <a:t>2020 </a:t>
                      </a:r>
                      <a:r>
                        <a:rPr lang="ru-RU" sz="800" u="none" strike="noStrike" dirty="0">
                          <a:latin typeface="Times New Roman" pitchFamily="18" charset="0"/>
                          <a:cs typeface="Times New Roman" pitchFamily="18" charset="0"/>
                        </a:rPr>
                        <a:t>год</a:t>
                      </a:r>
                      <a:endParaRPr lang="ru-RU" sz="8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800" u="none" strike="noStrike" dirty="0">
                          <a:latin typeface="Times New Roman" pitchFamily="18" charset="0"/>
                          <a:cs typeface="Times New Roman" pitchFamily="18" charset="0"/>
                        </a:rPr>
                        <a:t>2021 год</a:t>
                      </a:r>
                      <a:endParaRPr lang="ru-RU" sz="800" b="0" i="0" u="none" strike="noStrike" dirty="0">
                        <a:solidFill>
                          <a:srgbClr val="000000"/>
                        </a:solidFill>
                        <a:latin typeface="Times New Roman" pitchFamily="18" charset="0"/>
                        <a:cs typeface="Times New Roman" pitchFamily="18" charset="0"/>
                      </a:endParaRPr>
                    </a:p>
                  </a:txBody>
                  <a:tcPr marL="9525" marR="9525" marT="9525" marB="0" anchor="ctr"/>
                </a:tc>
              </a:tr>
              <a:tr h="134538">
                <a:tc>
                  <a:txBody>
                    <a:bodyPr/>
                    <a:lstStyle/>
                    <a:p>
                      <a:pPr algn="just" fontAlgn="ctr"/>
                      <a:r>
                        <a:rPr lang="ru-RU" sz="800" b="1" i="0" u="none" strike="noStrike">
                          <a:solidFill>
                            <a:srgbClr val="000000"/>
                          </a:solidFill>
                          <a:latin typeface="Times New Roman"/>
                        </a:rPr>
                        <a:t>Общегосударственные вопросы</a:t>
                      </a:r>
                    </a:p>
                  </a:txBody>
                  <a:tcPr marL="9525" marR="9525" marT="9525" marB="0" anchor="ctr"/>
                </a:tc>
                <a:tc>
                  <a:txBody>
                    <a:bodyPr/>
                    <a:lstStyle/>
                    <a:p>
                      <a:pPr algn="ctr" fontAlgn="b"/>
                      <a:r>
                        <a:rPr lang="ru-RU" sz="800" b="1" i="0" u="none" strike="noStrike">
                          <a:solidFill>
                            <a:srgbClr val="000000"/>
                          </a:solidFill>
                          <a:latin typeface="Times New Roman"/>
                        </a:rPr>
                        <a:t>0100</a:t>
                      </a:r>
                    </a:p>
                  </a:txBody>
                  <a:tcPr marL="9525" marR="9525" marT="9525" marB="0" anchor="b"/>
                </a:tc>
                <a:tc>
                  <a:txBody>
                    <a:bodyPr/>
                    <a:lstStyle/>
                    <a:p>
                      <a:pPr algn="ctr" fontAlgn="b"/>
                      <a:r>
                        <a:rPr lang="ru-RU" sz="800" b="1" i="0" u="none" strike="noStrike">
                          <a:solidFill>
                            <a:srgbClr val="000000"/>
                          </a:solidFill>
                          <a:latin typeface="Times New Roman"/>
                        </a:rPr>
                        <a:t>927 295,2  </a:t>
                      </a:r>
                    </a:p>
                  </a:txBody>
                  <a:tcPr marL="9525" marR="9525" marT="9525" marB="0" anchor="b"/>
                </a:tc>
                <a:tc>
                  <a:txBody>
                    <a:bodyPr/>
                    <a:lstStyle/>
                    <a:p>
                      <a:pPr algn="ctr" fontAlgn="b"/>
                      <a:r>
                        <a:rPr lang="ru-RU" sz="800" b="1" i="0" u="none" strike="noStrike">
                          <a:solidFill>
                            <a:srgbClr val="000000"/>
                          </a:solidFill>
                          <a:latin typeface="Times New Roman"/>
                        </a:rPr>
                        <a:t>838 419,0  </a:t>
                      </a:r>
                    </a:p>
                  </a:txBody>
                  <a:tcPr marL="9525" marR="9525" marT="9525" marB="0" anchor="b"/>
                </a:tc>
                <a:tc>
                  <a:txBody>
                    <a:bodyPr/>
                    <a:lstStyle/>
                    <a:p>
                      <a:pPr algn="ctr" fontAlgn="b"/>
                      <a:r>
                        <a:rPr lang="ru-RU" sz="800" b="1" i="0" u="none" strike="noStrike">
                          <a:solidFill>
                            <a:srgbClr val="000000"/>
                          </a:solidFill>
                          <a:latin typeface="Times New Roman"/>
                        </a:rPr>
                        <a:t>818 687,1  </a:t>
                      </a:r>
                    </a:p>
                  </a:txBody>
                  <a:tcPr marL="9525" marR="9525" marT="9525" marB="0" anchor="b"/>
                </a:tc>
              </a:tr>
              <a:tr h="273310">
                <a:tc>
                  <a:txBody>
                    <a:bodyPr/>
                    <a:lstStyle/>
                    <a:p>
                      <a:pPr algn="just" fontAlgn="ctr"/>
                      <a:r>
                        <a:rPr lang="ru-RU" sz="800" b="0" i="0" u="none" strike="noStrike">
                          <a:solidFill>
                            <a:srgbClr val="000000"/>
                          </a:solidFill>
                          <a:latin typeface="Times New Roman"/>
                        </a:rPr>
                        <a:t>Функционирование законодательных (представительных) органов государственной власти и представительных органов муниципальных образований</a:t>
                      </a:r>
                    </a:p>
                  </a:txBody>
                  <a:tcPr marL="9525" marR="9525" marT="9525" marB="0" anchor="ctr"/>
                </a:tc>
                <a:tc>
                  <a:txBody>
                    <a:bodyPr/>
                    <a:lstStyle/>
                    <a:p>
                      <a:pPr algn="ctr" fontAlgn="b"/>
                      <a:r>
                        <a:rPr lang="ru-RU" sz="800" b="0" i="0" u="none" strike="noStrike">
                          <a:solidFill>
                            <a:srgbClr val="000000"/>
                          </a:solidFill>
                          <a:latin typeface="Times New Roman"/>
                        </a:rPr>
                        <a:t>0103</a:t>
                      </a:r>
                    </a:p>
                  </a:txBody>
                  <a:tcPr marL="9525" marR="9525" marT="9525" marB="0" anchor="b"/>
                </a:tc>
                <a:tc>
                  <a:txBody>
                    <a:bodyPr/>
                    <a:lstStyle/>
                    <a:p>
                      <a:pPr algn="ctr" fontAlgn="b"/>
                      <a:r>
                        <a:rPr lang="ru-RU" sz="800" b="0" i="0" u="none" strike="noStrike">
                          <a:solidFill>
                            <a:srgbClr val="000000"/>
                          </a:solidFill>
                          <a:latin typeface="Times New Roman"/>
                        </a:rPr>
                        <a:t>75 433,1  </a:t>
                      </a:r>
                    </a:p>
                  </a:txBody>
                  <a:tcPr marL="9525" marR="9525" marT="9525" marB="0" anchor="b"/>
                </a:tc>
                <a:tc>
                  <a:txBody>
                    <a:bodyPr/>
                    <a:lstStyle/>
                    <a:p>
                      <a:pPr algn="ctr" fontAlgn="b"/>
                      <a:r>
                        <a:rPr lang="ru-RU" sz="800" b="0" i="0" u="none" strike="noStrike">
                          <a:solidFill>
                            <a:srgbClr val="000000"/>
                          </a:solidFill>
                          <a:latin typeface="Times New Roman"/>
                        </a:rPr>
                        <a:t>76 697,1  </a:t>
                      </a:r>
                    </a:p>
                  </a:txBody>
                  <a:tcPr marL="9525" marR="9525" marT="9525" marB="0" anchor="b"/>
                </a:tc>
                <a:tc>
                  <a:txBody>
                    <a:bodyPr/>
                    <a:lstStyle/>
                    <a:p>
                      <a:pPr algn="ctr" fontAlgn="b"/>
                      <a:r>
                        <a:rPr lang="ru-RU" sz="800" b="0" i="0" u="none" strike="noStrike">
                          <a:solidFill>
                            <a:srgbClr val="000000"/>
                          </a:solidFill>
                          <a:latin typeface="Times New Roman"/>
                        </a:rPr>
                        <a:t>76 937,1  </a:t>
                      </a:r>
                    </a:p>
                  </a:txBody>
                  <a:tcPr marL="9525" marR="9525" marT="9525" marB="0" anchor="b"/>
                </a:tc>
              </a:tr>
              <a:tr h="294809">
                <a:tc>
                  <a:txBody>
                    <a:bodyPr/>
                    <a:lstStyle/>
                    <a:p>
                      <a:pPr algn="just" fontAlgn="ctr"/>
                      <a:r>
                        <a:rPr lang="ru-RU" sz="800" b="0" i="0" u="none" strike="noStrike" dirty="0">
                          <a:solidFill>
                            <a:srgbClr val="000000"/>
                          </a:solidFill>
                          <a:latin typeface="Times New Roman"/>
                        </a:rPr>
                        <a:t>Функционирование Правительства Российской Федерации, высших исполнительных органов государственной власти субъектов Российской Федерации, местных администраций</a:t>
                      </a:r>
                    </a:p>
                  </a:txBody>
                  <a:tcPr marL="9525" marR="9525" marT="9525" marB="0" anchor="ctr"/>
                </a:tc>
                <a:tc>
                  <a:txBody>
                    <a:bodyPr/>
                    <a:lstStyle/>
                    <a:p>
                      <a:pPr algn="ctr" fontAlgn="b"/>
                      <a:r>
                        <a:rPr lang="ru-RU" sz="800" b="0" i="0" u="none" strike="noStrike">
                          <a:solidFill>
                            <a:srgbClr val="000000"/>
                          </a:solidFill>
                          <a:latin typeface="Times New Roman"/>
                        </a:rPr>
                        <a:t>0104</a:t>
                      </a:r>
                    </a:p>
                  </a:txBody>
                  <a:tcPr marL="9525" marR="9525" marT="9525" marB="0" anchor="b"/>
                </a:tc>
                <a:tc>
                  <a:txBody>
                    <a:bodyPr/>
                    <a:lstStyle/>
                    <a:p>
                      <a:pPr algn="ctr" fontAlgn="b"/>
                      <a:r>
                        <a:rPr lang="ru-RU" sz="800" b="0" i="0" u="none" strike="noStrike">
                          <a:solidFill>
                            <a:srgbClr val="000000"/>
                          </a:solidFill>
                          <a:latin typeface="Times New Roman"/>
                        </a:rPr>
                        <a:t>121 410,6  </a:t>
                      </a:r>
                    </a:p>
                  </a:txBody>
                  <a:tcPr marL="9525" marR="9525" marT="9525" marB="0" anchor="b"/>
                </a:tc>
                <a:tc>
                  <a:txBody>
                    <a:bodyPr/>
                    <a:lstStyle/>
                    <a:p>
                      <a:pPr algn="ctr" fontAlgn="b"/>
                      <a:r>
                        <a:rPr lang="ru-RU" sz="800" b="0" i="0" u="none" strike="noStrike">
                          <a:solidFill>
                            <a:srgbClr val="000000"/>
                          </a:solidFill>
                          <a:latin typeface="Times New Roman"/>
                        </a:rPr>
                        <a:t>121 472,6  </a:t>
                      </a:r>
                    </a:p>
                  </a:txBody>
                  <a:tcPr marL="9525" marR="9525" marT="9525" marB="0" anchor="b"/>
                </a:tc>
                <a:tc>
                  <a:txBody>
                    <a:bodyPr/>
                    <a:lstStyle/>
                    <a:p>
                      <a:pPr algn="ctr" fontAlgn="b"/>
                      <a:r>
                        <a:rPr lang="ru-RU" sz="800" b="0" i="0" u="none" strike="noStrike">
                          <a:solidFill>
                            <a:srgbClr val="000000"/>
                          </a:solidFill>
                          <a:latin typeface="Times New Roman"/>
                        </a:rPr>
                        <a:t>122 503,0  </a:t>
                      </a:r>
                    </a:p>
                  </a:txBody>
                  <a:tcPr marL="9525" marR="9525" marT="9525" marB="0" anchor="b"/>
                </a:tc>
              </a:tr>
              <a:tr h="147405">
                <a:tc>
                  <a:txBody>
                    <a:bodyPr/>
                    <a:lstStyle/>
                    <a:p>
                      <a:pPr algn="just" fontAlgn="ctr"/>
                      <a:r>
                        <a:rPr lang="ru-RU" sz="800" b="0" i="0" u="none" strike="noStrike">
                          <a:solidFill>
                            <a:srgbClr val="000000"/>
                          </a:solidFill>
                          <a:latin typeface="Times New Roman"/>
                        </a:rPr>
                        <a:t>Судебная система</a:t>
                      </a:r>
                    </a:p>
                  </a:txBody>
                  <a:tcPr marL="9525" marR="9525" marT="9525" marB="0" anchor="ctr"/>
                </a:tc>
                <a:tc>
                  <a:txBody>
                    <a:bodyPr/>
                    <a:lstStyle/>
                    <a:p>
                      <a:pPr algn="ctr" fontAlgn="b"/>
                      <a:r>
                        <a:rPr lang="ru-RU" sz="800" b="0" i="0" u="none" strike="noStrike">
                          <a:solidFill>
                            <a:srgbClr val="000000"/>
                          </a:solidFill>
                          <a:latin typeface="Times New Roman"/>
                        </a:rPr>
                        <a:t>0105</a:t>
                      </a:r>
                    </a:p>
                  </a:txBody>
                  <a:tcPr marL="9525" marR="9525" marT="9525" marB="0" anchor="b"/>
                </a:tc>
                <a:tc>
                  <a:txBody>
                    <a:bodyPr/>
                    <a:lstStyle/>
                    <a:p>
                      <a:pPr algn="ctr" fontAlgn="b"/>
                      <a:r>
                        <a:rPr lang="ru-RU" sz="800" b="0" i="0" u="none" strike="noStrike">
                          <a:solidFill>
                            <a:srgbClr val="000000"/>
                          </a:solidFill>
                          <a:latin typeface="Times New Roman"/>
                        </a:rPr>
                        <a:t>55 466,6  </a:t>
                      </a:r>
                    </a:p>
                  </a:txBody>
                  <a:tcPr marL="9525" marR="9525" marT="9525" marB="0" anchor="b"/>
                </a:tc>
                <a:tc>
                  <a:txBody>
                    <a:bodyPr/>
                    <a:lstStyle/>
                    <a:p>
                      <a:pPr algn="ctr" fontAlgn="b"/>
                      <a:r>
                        <a:rPr lang="ru-RU" sz="800" b="0" i="0" u="none" strike="noStrike">
                          <a:solidFill>
                            <a:srgbClr val="000000"/>
                          </a:solidFill>
                          <a:latin typeface="Times New Roman"/>
                        </a:rPr>
                        <a:t>53 023,3  </a:t>
                      </a:r>
                    </a:p>
                  </a:txBody>
                  <a:tcPr marL="9525" marR="9525" marT="9525" marB="0" anchor="b"/>
                </a:tc>
                <a:tc>
                  <a:txBody>
                    <a:bodyPr/>
                    <a:lstStyle/>
                    <a:p>
                      <a:pPr algn="ctr" fontAlgn="b"/>
                      <a:r>
                        <a:rPr lang="ru-RU" sz="800" b="0" i="0" u="none" strike="noStrike">
                          <a:solidFill>
                            <a:srgbClr val="000000"/>
                          </a:solidFill>
                          <a:latin typeface="Times New Roman"/>
                        </a:rPr>
                        <a:t>53 456,0  </a:t>
                      </a:r>
                    </a:p>
                  </a:txBody>
                  <a:tcPr marL="9525" marR="9525" marT="9525" marB="0" anchor="b"/>
                </a:tc>
              </a:tr>
              <a:tr h="294809">
                <a:tc>
                  <a:txBody>
                    <a:bodyPr/>
                    <a:lstStyle/>
                    <a:p>
                      <a:pPr algn="just" fontAlgn="ctr"/>
                      <a:r>
                        <a:rPr lang="ru-RU" sz="800" b="0" i="0" u="none" strike="noStrike" dirty="0">
                          <a:solidFill>
                            <a:srgbClr val="000000"/>
                          </a:solidFill>
                          <a:latin typeface="Times New Roman"/>
                        </a:rPr>
                        <a:t>Обеспечение деятельности финансовых, налоговых и таможенных органов и органов финансового (финансово-бюджетного) надзора</a:t>
                      </a:r>
                    </a:p>
                  </a:txBody>
                  <a:tcPr marL="9525" marR="9525" marT="9525" marB="0" anchor="ctr"/>
                </a:tc>
                <a:tc>
                  <a:txBody>
                    <a:bodyPr/>
                    <a:lstStyle/>
                    <a:p>
                      <a:pPr algn="ctr" fontAlgn="b"/>
                      <a:r>
                        <a:rPr lang="ru-RU" sz="800" b="0" i="0" u="none" strike="noStrike">
                          <a:solidFill>
                            <a:srgbClr val="000000"/>
                          </a:solidFill>
                          <a:latin typeface="Times New Roman"/>
                        </a:rPr>
                        <a:t>0106</a:t>
                      </a:r>
                    </a:p>
                  </a:txBody>
                  <a:tcPr marL="9525" marR="9525" marT="9525" marB="0" anchor="b"/>
                </a:tc>
                <a:tc>
                  <a:txBody>
                    <a:bodyPr/>
                    <a:lstStyle/>
                    <a:p>
                      <a:pPr algn="ctr" fontAlgn="b"/>
                      <a:r>
                        <a:rPr lang="ru-RU" sz="800" b="0" i="0" u="none" strike="noStrike">
                          <a:solidFill>
                            <a:srgbClr val="000000"/>
                          </a:solidFill>
                          <a:latin typeface="Times New Roman"/>
                        </a:rPr>
                        <a:t>66 001,2  </a:t>
                      </a:r>
                    </a:p>
                  </a:txBody>
                  <a:tcPr marL="9525" marR="9525" marT="9525" marB="0" anchor="b"/>
                </a:tc>
                <a:tc>
                  <a:txBody>
                    <a:bodyPr/>
                    <a:lstStyle/>
                    <a:p>
                      <a:pPr algn="ctr" fontAlgn="b"/>
                      <a:r>
                        <a:rPr lang="ru-RU" sz="800" b="0" i="0" u="none" strike="noStrike">
                          <a:solidFill>
                            <a:srgbClr val="000000"/>
                          </a:solidFill>
                          <a:latin typeface="Times New Roman"/>
                        </a:rPr>
                        <a:t>66 182,5  </a:t>
                      </a:r>
                    </a:p>
                  </a:txBody>
                  <a:tcPr marL="9525" marR="9525" marT="9525" marB="0" anchor="b"/>
                </a:tc>
                <a:tc>
                  <a:txBody>
                    <a:bodyPr/>
                    <a:lstStyle/>
                    <a:p>
                      <a:pPr algn="ctr" fontAlgn="b"/>
                      <a:r>
                        <a:rPr lang="ru-RU" sz="800" b="0" i="0" u="none" strike="noStrike">
                          <a:solidFill>
                            <a:srgbClr val="000000"/>
                          </a:solidFill>
                          <a:latin typeface="Times New Roman"/>
                        </a:rPr>
                        <a:t>66 633,6  </a:t>
                      </a:r>
                    </a:p>
                  </a:txBody>
                  <a:tcPr marL="9525" marR="9525" marT="9525" marB="0" anchor="b"/>
                </a:tc>
              </a:tr>
              <a:tr h="147405">
                <a:tc>
                  <a:txBody>
                    <a:bodyPr/>
                    <a:lstStyle/>
                    <a:p>
                      <a:pPr algn="just" fontAlgn="ctr"/>
                      <a:r>
                        <a:rPr lang="ru-RU" sz="800" b="0" i="0" u="none" strike="noStrike">
                          <a:solidFill>
                            <a:srgbClr val="000000"/>
                          </a:solidFill>
                          <a:latin typeface="Times New Roman"/>
                        </a:rPr>
                        <a:t>Обеспечение проведения выборов и референдумов</a:t>
                      </a:r>
                    </a:p>
                  </a:txBody>
                  <a:tcPr marL="9525" marR="9525" marT="9525" marB="0" anchor="ctr"/>
                </a:tc>
                <a:tc>
                  <a:txBody>
                    <a:bodyPr/>
                    <a:lstStyle/>
                    <a:p>
                      <a:pPr algn="ctr" fontAlgn="b"/>
                      <a:r>
                        <a:rPr lang="ru-RU" sz="800" b="0" i="0" u="none" strike="noStrike">
                          <a:solidFill>
                            <a:srgbClr val="000000"/>
                          </a:solidFill>
                          <a:latin typeface="Times New Roman"/>
                        </a:rPr>
                        <a:t>0107</a:t>
                      </a:r>
                    </a:p>
                  </a:txBody>
                  <a:tcPr marL="9525" marR="9525" marT="9525" marB="0" anchor="b"/>
                </a:tc>
                <a:tc>
                  <a:txBody>
                    <a:bodyPr/>
                    <a:lstStyle/>
                    <a:p>
                      <a:pPr algn="ctr" fontAlgn="b"/>
                      <a:r>
                        <a:rPr lang="ru-RU" sz="800" b="0" i="0" u="none" strike="noStrike">
                          <a:solidFill>
                            <a:srgbClr val="000000"/>
                          </a:solidFill>
                          <a:latin typeface="Times New Roman"/>
                        </a:rPr>
                        <a:t>71 736,8  </a:t>
                      </a:r>
                    </a:p>
                  </a:txBody>
                  <a:tcPr marL="9525" marR="9525" marT="9525" marB="0" anchor="b"/>
                </a:tc>
                <a:tc>
                  <a:txBody>
                    <a:bodyPr/>
                    <a:lstStyle/>
                    <a:p>
                      <a:pPr algn="ctr" fontAlgn="b"/>
                      <a:r>
                        <a:rPr lang="ru-RU" sz="800" b="0" i="0" u="none" strike="noStrike">
                          <a:solidFill>
                            <a:srgbClr val="000000"/>
                          </a:solidFill>
                          <a:latin typeface="Times New Roman"/>
                        </a:rPr>
                        <a:t>15 977,4  </a:t>
                      </a:r>
                    </a:p>
                  </a:txBody>
                  <a:tcPr marL="9525" marR="9525" marT="9525" marB="0" anchor="b"/>
                </a:tc>
                <a:tc>
                  <a:txBody>
                    <a:bodyPr/>
                    <a:lstStyle/>
                    <a:p>
                      <a:pPr algn="ctr" fontAlgn="b"/>
                      <a:r>
                        <a:rPr lang="ru-RU" sz="800" b="0" i="0" u="none" strike="noStrike">
                          <a:solidFill>
                            <a:srgbClr val="000000"/>
                          </a:solidFill>
                          <a:latin typeface="Times New Roman"/>
                        </a:rPr>
                        <a:t>16 052,8  </a:t>
                      </a:r>
                    </a:p>
                  </a:txBody>
                  <a:tcPr marL="9525" marR="9525" marT="9525" marB="0" anchor="b"/>
                </a:tc>
              </a:tr>
              <a:tr h="147405">
                <a:tc>
                  <a:txBody>
                    <a:bodyPr/>
                    <a:lstStyle/>
                    <a:p>
                      <a:pPr algn="just" fontAlgn="ctr"/>
                      <a:r>
                        <a:rPr lang="ru-RU" sz="800" b="0" i="0" u="none" strike="noStrike">
                          <a:solidFill>
                            <a:srgbClr val="000000"/>
                          </a:solidFill>
                          <a:latin typeface="Times New Roman"/>
                        </a:rPr>
                        <a:t>Резервные фонды</a:t>
                      </a:r>
                    </a:p>
                  </a:txBody>
                  <a:tcPr marL="9525" marR="9525" marT="9525" marB="0" anchor="ctr"/>
                </a:tc>
                <a:tc>
                  <a:txBody>
                    <a:bodyPr/>
                    <a:lstStyle/>
                    <a:p>
                      <a:pPr algn="ctr" fontAlgn="b"/>
                      <a:r>
                        <a:rPr lang="ru-RU" sz="800" b="0" i="0" u="none" strike="noStrike">
                          <a:solidFill>
                            <a:srgbClr val="000000"/>
                          </a:solidFill>
                          <a:latin typeface="Times New Roman"/>
                        </a:rPr>
                        <a:t>0111</a:t>
                      </a:r>
                    </a:p>
                  </a:txBody>
                  <a:tcPr marL="9525" marR="9525" marT="9525" marB="0" anchor="b"/>
                </a:tc>
                <a:tc>
                  <a:txBody>
                    <a:bodyPr/>
                    <a:lstStyle/>
                    <a:p>
                      <a:pPr algn="ctr" fontAlgn="b"/>
                      <a:r>
                        <a:rPr lang="ru-RU" sz="800" b="0" i="0" u="none" strike="noStrike">
                          <a:solidFill>
                            <a:srgbClr val="000000"/>
                          </a:solidFill>
                          <a:latin typeface="Times New Roman"/>
                        </a:rPr>
                        <a:t>60 000,0  </a:t>
                      </a:r>
                    </a:p>
                  </a:txBody>
                  <a:tcPr marL="9525" marR="9525" marT="9525" marB="0" anchor="b"/>
                </a:tc>
                <a:tc>
                  <a:txBody>
                    <a:bodyPr/>
                    <a:lstStyle/>
                    <a:p>
                      <a:pPr algn="ctr" fontAlgn="b"/>
                      <a:r>
                        <a:rPr lang="ru-RU" sz="800" b="0" i="0" u="none" strike="noStrike">
                          <a:solidFill>
                            <a:srgbClr val="000000"/>
                          </a:solidFill>
                          <a:latin typeface="Times New Roman"/>
                        </a:rPr>
                        <a:t>30 000,0  </a:t>
                      </a:r>
                    </a:p>
                  </a:txBody>
                  <a:tcPr marL="9525" marR="9525" marT="9525" marB="0" anchor="b"/>
                </a:tc>
                <a:tc>
                  <a:txBody>
                    <a:bodyPr/>
                    <a:lstStyle/>
                    <a:p>
                      <a:pPr algn="ctr" fontAlgn="b"/>
                      <a:r>
                        <a:rPr lang="ru-RU" sz="800" b="0" i="0" u="none" strike="noStrike">
                          <a:solidFill>
                            <a:srgbClr val="000000"/>
                          </a:solidFill>
                          <a:latin typeface="Times New Roman"/>
                        </a:rPr>
                        <a:t>30 000,0  </a:t>
                      </a:r>
                    </a:p>
                  </a:txBody>
                  <a:tcPr marL="9525" marR="9525" marT="9525" marB="0" anchor="b"/>
                </a:tc>
              </a:tr>
              <a:tr h="147405">
                <a:tc>
                  <a:txBody>
                    <a:bodyPr/>
                    <a:lstStyle/>
                    <a:p>
                      <a:pPr algn="just" fontAlgn="ctr"/>
                      <a:r>
                        <a:rPr lang="ru-RU" sz="800" b="0" i="0" u="none" strike="noStrike">
                          <a:solidFill>
                            <a:srgbClr val="000000"/>
                          </a:solidFill>
                          <a:latin typeface="Times New Roman"/>
                        </a:rPr>
                        <a:t>Прикладные научные исследования в области общегосударственных вопросов</a:t>
                      </a:r>
                    </a:p>
                  </a:txBody>
                  <a:tcPr marL="9525" marR="9525" marT="9525" marB="0" anchor="ctr"/>
                </a:tc>
                <a:tc>
                  <a:txBody>
                    <a:bodyPr/>
                    <a:lstStyle/>
                    <a:p>
                      <a:pPr algn="ctr" fontAlgn="b"/>
                      <a:r>
                        <a:rPr lang="ru-RU" sz="800" b="0" i="0" u="none" strike="noStrike">
                          <a:solidFill>
                            <a:srgbClr val="000000"/>
                          </a:solidFill>
                          <a:latin typeface="Times New Roman"/>
                        </a:rPr>
                        <a:t>0112</a:t>
                      </a:r>
                    </a:p>
                  </a:txBody>
                  <a:tcPr marL="9525" marR="9525" marT="9525" marB="0" anchor="b"/>
                </a:tc>
                <a:tc>
                  <a:txBody>
                    <a:bodyPr/>
                    <a:lstStyle/>
                    <a:p>
                      <a:pPr algn="ctr" fontAlgn="b"/>
                      <a:r>
                        <a:rPr lang="ru-RU" sz="800" b="0" i="0" u="none" strike="noStrike">
                          <a:solidFill>
                            <a:srgbClr val="000000"/>
                          </a:solidFill>
                          <a:latin typeface="Times New Roman"/>
                        </a:rPr>
                        <a:t>24 073,4  </a:t>
                      </a:r>
                    </a:p>
                  </a:txBody>
                  <a:tcPr marL="9525" marR="9525" marT="9525" marB="0" anchor="b"/>
                </a:tc>
                <a:tc>
                  <a:txBody>
                    <a:bodyPr/>
                    <a:lstStyle/>
                    <a:p>
                      <a:pPr algn="ctr" fontAlgn="b"/>
                      <a:r>
                        <a:rPr lang="ru-RU" sz="800" b="0" i="0" u="none" strike="noStrike">
                          <a:solidFill>
                            <a:srgbClr val="000000"/>
                          </a:solidFill>
                          <a:latin typeface="Times New Roman"/>
                        </a:rPr>
                        <a:t>24 073,4  </a:t>
                      </a:r>
                    </a:p>
                  </a:txBody>
                  <a:tcPr marL="9525" marR="9525" marT="9525" marB="0" anchor="b"/>
                </a:tc>
                <a:tc>
                  <a:txBody>
                    <a:bodyPr/>
                    <a:lstStyle/>
                    <a:p>
                      <a:pPr algn="ctr" fontAlgn="b"/>
                      <a:r>
                        <a:rPr lang="ru-RU" sz="800" b="0" i="0" u="none" strike="noStrike">
                          <a:solidFill>
                            <a:srgbClr val="000000"/>
                          </a:solidFill>
                          <a:latin typeface="Times New Roman"/>
                        </a:rPr>
                        <a:t>24 073,4  </a:t>
                      </a:r>
                    </a:p>
                  </a:txBody>
                  <a:tcPr marL="9525" marR="9525" marT="9525" marB="0" anchor="b"/>
                </a:tc>
              </a:tr>
              <a:tr h="147405">
                <a:tc>
                  <a:txBody>
                    <a:bodyPr/>
                    <a:lstStyle/>
                    <a:p>
                      <a:pPr algn="just" fontAlgn="ctr"/>
                      <a:r>
                        <a:rPr lang="ru-RU" sz="800" b="0" i="0" u="none" strike="noStrike">
                          <a:solidFill>
                            <a:srgbClr val="000000"/>
                          </a:solidFill>
                          <a:latin typeface="Times New Roman"/>
                        </a:rPr>
                        <a:t>Другие общегосударственные вопросы</a:t>
                      </a:r>
                    </a:p>
                  </a:txBody>
                  <a:tcPr marL="9525" marR="9525" marT="9525" marB="0" anchor="ctr"/>
                </a:tc>
                <a:tc>
                  <a:txBody>
                    <a:bodyPr/>
                    <a:lstStyle/>
                    <a:p>
                      <a:pPr algn="ctr" fontAlgn="b"/>
                      <a:r>
                        <a:rPr lang="ru-RU" sz="800" b="0" i="0" u="none" strike="noStrike">
                          <a:solidFill>
                            <a:srgbClr val="000000"/>
                          </a:solidFill>
                          <a:latin typeface="Times New Roman"/>
                        </a:rPr>
                        <a:t>0113</a:t>
                      </a:r>
                    </a:p>
                  </a:txBody>
                  <a:tcPr marL="9525" marR="9525" marT="9525" marB="0" anchor="b"/>
                </a:tc>
                <a:tc>
                  <a:txBody>
                    <a:bodyPr/>
                    <a:lstStyle/>
                    <a:p>
                      <a:pPr algn="ctr" fontAlgn="b"/>
                      <a:r>
                        <a:rPr lang="ru-RU" sz="800" b="0" i="0" u="none" strike="noStrike">
                          <a:solidFill>
                            <a:srgbClr val="000000"/>
                          </a:solidFill>
                          <a:latin typeface="Times New Roman"/>
                        </a:rPr>
                        <a:t>453 173,5  </a:t>
                      </a:r>
                    </a:p>
                  </a:txBody>
                  <a:tcPr marL="9525" marR="9525" marT="9525" marB="0" anchor="b"/>
                </a:tc>
                <a:tc>
                  <a:txBody>
                    <a:bodyPr/>
                    <a:lstStyle/>
                    <a:p>
                      <a:pPr algn="ctr" fontAlgn="b"/>
                      <a:r>
                        <a:rPr lang="ru-RU" sz="800" b="0" i="0" u="none" strike="noStrike">
                          <a:solidFill>
                            <a:srgbClr val="000000"/>
                          </a:solidFill>
                          <a:latin typeface="Times New Roman"/>
                        </a:rPr>
                        <a:t>450 992,7  </a:t>
                      </a:r>
                    </a:p>
                  </a:txBody>
                  <a:tcPr marL="9525" marR="9525" marT="9525" marB="0" anchor="b"/>
                </a:tc>
                <a:tc>
                  <a:txBody>
                    <a:bodyPr/>
                    <a:lstStyle/>
                    <a:p>
                      <a:pPr algn="ctr" fontAlgn="b"/>
                      <a:r>
                        <a:rPr lang="ru-RU" sz="800" b="0" i="0" u="none" strike="noStrike">
                          <a:solidFill>
                            <a:srgbClr val="000000"/>
                          </a:solidFill>
                          <a:latin typeface="Times New Roman"/>
                        </a:rPr>
                        <a:t>429 031,2  </a:t>
                      </a:r>
                    </a:p>
                  </a:txBody>
                  <a:tcPr marL="9525" marR="9525" marT="9525" marB="0" anchor="b"/>
                </a:tc>
              </a:tr>
              <a:tr h="147405">
                <a:tc>
                  <a:txBody>
                    <a:bodyPr/>
                    <a:lstStyle/>
                    <a:p>
                      <a:pPr algn="just" fontAlgn="ctr"/>
                      <a:r>
                        <a:rPr lang="ru-RU" sz="800" b="1" i="0" u="none" strike="noStrike">
                          <a:solidFill>
                            <a:srgbClr val="000000"/>
                          </a:solidFill>
                          <a:latin typeface="Times New Roman"/>
                        </a:rPr>
                        <a:t>Национальная оборона</a:t>
                      </a:r>
                    </a:p>
                  </a:txBody>
                  <a:tcPr marL="9525" marR="9525" marT="9525" marB="0" anchor="ctr"/>
                </a:tc>
                <a:tc>
                  <a:txBody>
                    <a:bodyPr/>
                    <a:lstStyle/>
                    <a:p>
                      <a:pPr algn="ctr" fontAlgn="b"/>
                      <a:r>
                        <a:rPr lang="ru-RU" sz="800" b="1" i="0" u="none" strike="noStrike">
                          <a:solidFill>
                            <a:srgbClr val="000000"/>
                          </a:solidFill>
                          <a:latin typeface="Times New Roman"/>
                        </a:rPr>
                        <a:t>0200</a:t>
                      </a:r>
                    </a:p>
                  </a:txBody>
                  <a:tcPr marL="9525" marR="9525" marT="9525" marB="0" anchor="b"/>
                </a:tc>
                <a:tc>
                  <a:txBody>
                    <a:bodyPr/>
                    <a:lstStyle/>
                    <a:p>
                      <a:pPr algn="ctr" fontAlgn="b"/>
                      <a:r>
                        <a:rPr lang="ru-RU" sz="800" b="1" i="0" u="none" strike="noStrike">
                          <a:solidFill>
                            <a:srgbClr val="000000"/>
                          </a:solidFill>
                          <a:latin typeface="Times New Roman"/>
                        </a:rPr>
                        <a:t>15 542,4  </a:t>
                      </a:r>
                    </a:p>
                  </a:txBody>
                  <a:tcPr marL="9525" marR="9525" marT="9525" marB="0" anchor="b"/>
                </a:tc>
                <a:tc>
                  <a:txBody>
                    <a:bodyPr/>
                    <a:lstStyle/>
                    <a:p>
                      <a:pPr algn="ctr" fontAlgn="b"/>
                      <a:r>
                        <a:rPr lang="ru-RU" sz="800" b="1" i="0" u="none" strike="noStrike">
                          <a:solidFill>
                            <a:srgbClr val="000000"/>
                          </a:solidFill>
                          <a:latin typeface="Times New Roman"/>
                        </a:rPr>
                        <a:t>12 542,5  </a:t>
                      </a:r>
                    </a:p>
                  </a:txBody>
                  <a:tcPr marL="9525" marR="9525" marT="9525" marB="0" anchor="b"/>
                </a:tc>
                <a:tc>
                  <a:txBody>
                    <a:bodyPr/>
                    <a:lstStyle/>
                    <a:p>
                      <a:pPr algn="ctr" fontAlgn="b"/>
                      <a:r>
                        <a:rPr lang="ru-RU" sz="800" b="1" i="0" u="none" strike="noStrike">
                          <a:solidFill>
                            <a:srgbClr val="000000"/>
                          </a:solidFill>
                          <a:latin typeface="Times New Roman"/>
                        </a:rPr>
                        <a:t>12 542,5  </a:t>
                      </a:r>
                    </a:p>
                  </a:txBody>
                  <a:tcPr marL="9525" marR="9525" marT="9525" marB="0" anchor="b"/>
                </a:tc>
              </a:tr>
              <a:tr h="147405">
                <a:tc>
                  <a:txBody>
                    <a:bodyPr/>
                    <a:lstStyle/>
                    <a:p>
                      <a:pPr algn="just" fontAlgn="ctr"/>
                      <a:r>
                        <a:rPr lang="ru-RU" sz="800" b="0" i="0" u="none" strike="noStrike" dirty="0">
                          <a:solidFill>
                            <a:srgbClr val="000000"/>
                          </a:solidFill>
                          <a:latin typeface="Times New Roman"/>
                        </a:rPr>
                        <a:t>Мобилизационная и вневойсковая подготовка</a:t>
                      </a:r>
                    </a:p>
                  </a:txBody>
                  <a:tcPr marL="9525" marR="9525" marT="9525" marB="0" anchor="ctr"/>
                </a:tc>
                <a:tc>
                  <a:txBody>
                    <a:bodyPr/>
                    <a:lstStyle/>
                    <a:p>
                      <a:pPr algn="ctr" fontAlgn="b"/>
                      <a:r>
                        <a:rPr lang="ru-RU" sz="800" b="0" i="0" u="none" strike="noStrike">
                          <a:solidFill>
                            <a:srgbClr val="000000"/>
                          </a:solidFill>
                          <a:latin typeface="Times New Roman"/>
                        </a:rPr>
                        <a:t>0203</a:t>
                      </a:r>
                    </a:p>
                  </a:txBody>
                  <a:tcPr marL="9525" marR="9525" marT="9525" marB="0" anchor="b"/>
                </a:tc>
                <a:tc>
                  <a:txBody>
                    <a:bodyPr/>
                    <a:lstStyle/>
                    <a:p>
                      <a:pPr algn="ctr" fontAlgn="b"/>
                      <a:r>
                        <a:rPr lang="ru-RU" sz="800" b="0" i="0" u="none" strike="noStrike">
                          <a:solidFill>
                            <a:srgbClr val="000000"/>
                          </a:solidFill>
                          <a:latin typeface="Times New Roman"/>
                        </a:rPr>
                        <a:t>11 685,8  </a:t>
                      </a:r>
                    </a:p>
                  </a:txBody>
                  <a:tcPr marL="9525" marR="9525" marT="9525" marB="0" anchor="b"/>
                </a:tc>
                <a:tc>
                  <a:txBody>
                    <a:bodyPr/>
                    <a:lstStyle/>
                    <a:p>
                      <a:pPr algn="ctr" fontAlgn="b"/>
                      <a:r>
                        <a:rPr lang="ru-RU" sz="800" b="0" i="0" u="none" strike="noStrike">
                          <a:solidFill>
                            <a:srgbClr val="000000"/>
                          </a:solidFill>
                          <a:latin typeface="Times New Roman"/>
                        </a:rPr>
                        <a:t>11 685,9  </a:t>
                      </a:r>
                    </a:p>
                  </a:txBody>
                  <a:tcPr marL="9525" marR="9525" marT="9525" marB="0" anchor="b"/>
                </a:tc>
                <a:tc>
                  <a:txBody>
                    <a:bodyPr/>
                    <a:lstStyle/>
                    <a:p>
                      <a:pPr algn="ctr" fontAlgn="b"/>
                      <a:r>
                        <a:rPr lang="ru-RU" sz="800" b="0" i="0" u="none" strike="noStrike">
                          <a:solidFill>
                            <a:srgbClr val="000000"/>
                          </a:solidFill>
                          <a:latin typeface="Times New Roman"/>
                        </a:rPr>
                        <a:t>11 685,9  </a:t>
                      </a:r>
                    </a:p>
                  </a:txBody>
                  <a:tcPr marL="9525" marR="9525" marT="9525" marB="0" anchor="b"/>
                </a:tc>
              </a:tr>
              <a:tr h="147405">
                <a:tc>
                  <a:txBody>
                    <a:bodyPr/>
                    <a:lstStyle/>
                    <a:p>
                      <a:pPr algn="just" fontAlgn="ctr"/>
                      <a:r>
                        <a:rPr lang="ru-RU" sz="800" b="0" i="0" u="none" strike="noStrike">
                          <a:solidFill>
                            <a:srgbClr val="000000"/>
                          </a:solidFill>
                          <a:latin typeface="Times New Roman"/>
                        </a:rPr>
                        <a:t>Мобилизационная подготовка экономики</a:t>
                      </a:r>
                    </a:p>
                  </a:txBody>
                  <a:tcPr marL="9525" marR="9525" marT="9525" marB="0" anchor="ctr"/>
                </a:tc>
                <a:tc>
                  <a:txBody>
                    <a:bodyPr/>
                    <a:lstStyle/>
                    <a:p>
                      <a:pPr algn="ctr" fontAlgn="b"/>
                      <a:r>
                        <a:rPr lang="ru-RU" sz="800" b="0" i="0" u="none" strike="noStrike">
                          <a:solidFill>
                            <a:srgbClr val="000000"/>
                          </a:solidFill>
                          <a:latin typeface="Times New Roman"/>
                        </a:rPr>
                        <a:t>0204</a:t>
                      </a:r>
                    </a:p>
                  </a:txBody>
                  <a:tcPr marL="9525" marR="9525" marT="9525" marB="0" anchor="b"/>
                </a:tc>
                <a:tc>
                  <a:txBody>
                    <a:bodyPr/>
                    <a:lstStyle/>
                    <a:p>
                      <a:pPr algn="ctr" fontAlgn="b"/>
                      <a:r>
                        <a:rPr lang="ru-RU" sz="800" b="0" i="0" u="none" strike="noStrike">
                          <a:solidFill>
                            <a:srgbClr val="000000"/>
                          </a:solidFill>
                          <a:latin typeface="Times New Roman"/>
                        </a:rPr>
                        <a:t>3 856,6  </a:t>
                      </a:r>
                    </a:p>
                  </a:txBody>
                  <a:tcPr marL="9525" marR="9525" marT="9525" marB="0" anchor="b"/>
                </a:tc>
                <a:tc>
                  <a:txBody>
                    <a:bodyPr/>
                    <a:lstStyle/>
                    <a:p>
                      <a:pPr algn="ctr" fontAlgn="b"/>
                      <a:r>
                        <a:rPr lang="ru-RU" sz="800" b="0" i="0" u="none" strike="noStrike">
                          <a:solidFill>
                            <a:srgbClr val="000000"/>
                          </a:solidFill>
                          <a:latin typeface="Times New Roman"/>
                        </a:rPr>
                        <a:t>856,6  </a:t>
                      </a:r>
                    </a:p>
                  </a:txBody>
                  <a:tcPr marL="9525" marR="9525" marT="9525" marB="0" anchor="b"/>
                </a:tc>
                <a:tc>
                  <a:txBody>
                    <a:bodyPr/>
                    <a:lstStyle/>
                    <a:p>
                      <a:pPr algn="ctr" fontAlgn="b"/>
                      <a:r>
                        <a:rPr lang="ru-RU" sz="800" b="0" i="0" u="none" strike="noStrike">
                          <a:solidFill>
                            <a:srgbClr val="000000"/>
                          </a:solidFill>
                          <a:latin typeface="Times New Roman"/>
                        </a:rPr>
                        <a:t>856,6  </a:t>
                      </a:r>
                    </a:p>
                  </a:txBody>
                  <a:tcPr marL="9525" marR="9525" marT="9525" marB="0" anchor="b"/>
                </a:tc>
              </a:tr>
              <a:tr h="147405">
                <a:tc>
                  <a:txBody>
                    <a:bodyPr/>
                    <a:lstStyle/>
                    <a:p>
                      <a:pPr algn="just" fontAlgn="ctr"/>
                      <a:r>
                        <a:rPr lang="ru-RU" sz="800" b="1" i="0" u="none" strike="noStrike">
                          <a:solidFill>
                            <a:srgbClr val="000000"/>
                          </a:solidFill>
                          <a:latin typeface="Times New Roman"/>
                        </a:rPr>
                        <a:t>Национальная  безопасность и правоохранительная деятельность</a:t>
                      </a:r>
                    </a:p>
                  </a:txBody>
                  <a:tcPr marL="9525" marR="9525" marT="9525" marB="0" anchor="ctr"/>
                </a:tc>
                <a:tc>
                  <a:txBody>
                    <a:bodyPr/>
                    <a:lstStyle/>
                    <a:p>
                      <a:pPr algn="ctr" fontAlgn="b"/>
                      <a:r>
                        <a:rPr lang="ru-RU" sz="800" b="1" i="0" u="none" strike="noStrike">
                          <a:solidFill>
                            <a:srgbClr val="000000"/>
                          </a:solidFill>
                          <a:latin typeface="Times New Roman"/>
                        </a:rPr>
                        <a:t>0300</a:t>
                      </a:r>
                    </a:p>
                  </a:txBody>
                  <a:tcPr marL="9525" marR="9525" marT="9525" marB="0" anchor="b"/>
                </a:tc>
                <a:tc>
                  <a:txBody>
                    <a:bodyPr/>
                    <a:lstStyle/>
                    <a:p>
                      <a:pPr algn="ctr" fontAlgn="b"/>
                      <a:r>
                        <a:rPr lang="ru-RU" sz="800" b="1" i="0" u="none" strike="noStrike">
                          <a:solidFill>
                            <a:srgbClr val="000000"/>
                          </a:solidFill>
                          <a:latin typeface="Times New Roman"/>
                        </a:rPr>
                        <a:t>256 304,9  </a:t>
                      </a:r>
                    </a:p>
                  </a:txBody>
                  <a:tcPr marL="9525" marR="9525" marT="9525" marB="0" anchor="b"/>
                </a:tc>
                <a:tc>
                  <a:txBody>
                    <a:bodyPr/>
                    <a:lstStyle/>
                    <a:p>
                      <a:pPr algn="ctr" fontAlgn="b"/>
                      <a:r>
                        <a:rPr lang="ru-RU" sz="800" b="1" i="0" u="none" strike="noStrike">
                          <a:solidFill>
                            <a:srgbClr val="000000"/>
                          </a:solidFill>
                          <a:latin typeface="Times New Roman"/>
                        </a:rPr>
                        <a:t>180 067,8  </a:t>
                      </a:r>
                    </a:p>
                  </a:txBody>
                  <a:tcPr marL="9525" marR="9525" marT="9525" marB="0" anchor="b"/>
                </a:tc>
                <a:tc>
                  <a:txBody>
                    <a:bodyPr/>
                    <a:lstStyle/>
                    <a:p>
                      <a:pPr algn="ctr" fontAlgn="b"/>
                      <a:r>
                        <a:rPr lang="ru-RU" sz="800" b="1" i="0" u="none" strike="noStrike">
                          <a:solidFill>
                            <a:srgbClr val="000000"/>
                          </a:solidFill>
                          <a:latin typeface="Times New Roman"/>
                        </a:rPr>
                        <a:t>180 067,8  </a:t>
                      </a:r>
                    </a:p>
                  </a:txBody>
                  <a:tcPr marL="9525" marR="9525" marT="9525" marB="0" anchor="b"/>
                </a:tc>
              </a:tr>
              <a:tr h="259327">
                <a:tc>
                  <a:txBody>
                    <a:bodyPr/>
                    <a:lstStyle/>
                    <a:p>
                      <a:pPr algn="just" fontAlgn="ctr"/>
                      <a:r>
                        <a:rPr lang="ru-RU" sz="800" b="0" i="0" u="none" strike="noStrike">
                          <a:solidFill>
                            <a:srgbClr val="000000"/>
                          </a:solidFill>
                          <a:latin typeface="Times New Roman"/>
                        </a:rPr>
                        <a:t>Защита населения и территории от чрезвычайных ситуаций природного и техногенного характера, гражданская оборона</a:t>
                      </a:r>
                    </a:p>
                  </a:txBody>
                  <a:tcPr marL="9525" marR="9525" marT="9525" marB="0" anchor="ctr"/>
                </a:tc>
                <a:tc>
                  <a:txBody>
                    <a:bodyPr/>
                    <a:lstStyle/>
                    <a:p>
                      <a:pPr algn="ctr" fontAlgn="b"/>
                      <a:r>
                        <a:rPr lang="ru-RU" sz="800" b="0" i="0" u="none" strike="noStrike">
                          <a:solidFill>
                            <a:srgbClr val="000000"/>
                          </a:solidFill>
                          <a:latin typeface="Times New Roman"/>
                        </a:rPr>
                        <a:t>0309</a:t>
                      </a:r>
                    </a:p>
                  </a:txBody>
                  <a:tcPr marL="9525" marR="9525" marT="9525" marB="0" anchor="b"/>
                </a:tc>
                <a:tc>
                  <a:txBody>
                    <a:bodyPr/>
                    <a:lstStyle/>
                    <a:p>
                      <a:pPr algn="ctr" fontAlgn="b"/>
                      <a:r>
                        <a:rPr lang="ru-RU" sz="800" b="0" i="0" u="none" strike="noStrike">
                          <a:solidFill>
                            <a:srgbClr val="000000"/>
                          </a:solidFill>
                          <a:latin typeface="Times New Roman"/>
                        </a:rPr>
                        <a:t>25 084,0  </a:t>
                      </a:r>
                    </a:p>
                  </a:txBody>
                  <a:tcPr marL="9525" marR="9525" marT="9525" marB="0" anchor="b"/>
                </a:tc>
                <a:tc>
                  <a:txBody>
                    <a:bodyPr/>
                    <a:lstStyle/>
                    <a:p>
                      <a:pPr algn="ctr" fontAlgn="b"/>
                      <a:r>
                        <a:rPr lang="ru-RU" sz="800" b="0" i="0" u="none" strike="noStrike">
                          <a:solidFill>
                            <a:srgbClr val="000000"/>
                          </a:solidFill>
                          <a:latin typeface="Times New Roman"/>
                        </a:rPr>
                        <a:t>21 276,8  </a:t>
                      </a:r>
                    </a:p>
                  </a:txBody>
                  <a:tcPr marL="9525" marR="9525" marT="9525" marB="0" anchor="b"/>
                </a:tc>
                <a:tc>
                  <a:txBody>
                    <a:bodyPr/>
                    <a:lstStyle/>
                    <a:p>
                      <a:pPr algn="ctr" fontAlgn="b"/>
                      <a:r>
                        <a:rPr lang="ru-RU" sz="800" b="0" i="0" u="none" strike="noStrike">
                          <a:solidFill>
                            <a:srgbClr val="000000"/>
                          </a:solidFill>
                          <a:latin typeface="Times New Roman"/>
                        </a:rPr>
                        <a:t>21 276,8  </a:t>
                      </a:r>
                    </a:p>
                  </a:txBody>
                  <a:tcPr marL="9525" marR="9525" marT="9525" marB="0" anchor="b"/>
                </a:tc>
              </a:tr>
              <a:tr h="182887">
                <a:tc>
                  <a:txBody>
                    <a:bodyPr/>
                    <a:lstStyle/>
                    <a:p>
                      <a:pPr algn="just" fontAlgn="ctr"/>
                      <a:r>
                        <a:rPr lang="ru-RU" sz="800" b="0" i="0" u="none" strike="noStrike">
                          <a:solidFill>
                            <a:srgbClr val="000000"/>
                          </a:solidFill>
                          <a:latin typeface="Times New Roman"/>
                        </a:rPr>
                        <a:t>Обеспечение пожарной безопасности</a:t>
                      </a:r>
                    </a:p>
                  </a:txBody>
                  <a:tcPr marL="9525" marR="9525" marT="9525" marB="0" anchor="ctr"/>
                </a:tc>
                <a:tc>
                  <a:txBody>
                    <a:bodyPr/>
                    <a:lstStyle/>
                    <a:p>
                      <a:pPr algn="ctr" fontAlgn="b"/>
                      <a:r>
                        <a:rPr lang="ru-RU" sz="800" b="0" i="0" u="none" strike="noStrike">
                          <a:solidFill>
                            <a:srgbClr val="000000"/>
                          </a:solidFill>
                          <a:latin typeface="Times New Roman"/>
                        </a:rPr>
                        <a:t>0310</a:t>
                      </a:r>
                    </a:p>
                  </a:txBody>
                  <a:tcPr marL="9525" marR="9525" marT="9525" marB="0" anchor="b"/>
                </a:tc>
                <a:tc>
                  <a:txBody>
                    <a:bodyPr/>
                    <a:lstStyle/>
                    <a:p>
                      <a:pPr algn="ctr" fontAlgn="b"/>
                      <a:r>
                        <a:rPr lang="ru-RU" sz="800" b="0" i="0" u="none" strike="noStrike">
                          <a:solidFill>
                            <a:srgbClr val="000000"/>
                          </a:solidFill>
                          <a:latin typeface="Times New Roman"/>
                        </a:rPr>
                        <a:t>125 581,6  </a:t>
                      </a:r>
                    </a:p>
                  </a:txBody>
                  <a:tcPr marL="9525" marR="9525" marT="9525" marB="0" anchor="b"/>
                </a:tc>
                <a:tc>
                  <a:txBody>
                    <a:bodyPr/>
                    <a:lstStyle/>
                    <a:p>
                      <a:pPr algn="ctr" fontAlgn="b"/>
                      <a:r>
                        <a:rPr lang="ru-RU" sz="800" b="0" i="0" u="none" strike="noStrike">
                          <a:solidFill>
                            <a:srgbClr val="000000"/>
                          </a:solidFill>
                          <a:latin typeface="Times New Roman"/>
                        </a:rPr>
                        <a:t>117 031,6  </a:t>
                      </a:r>
                    </a:p>
                  </a:txBody>
                  <a:tcPr marL="9525" marR="9525" marT="9525" marB="0" anchor="b"/>
                </a:tc>
                <a:tc>
                  <a:txBody>
                    <a:bodyPr/>
                    <a:lstStyle/>
                    <a:p>
                      <a:pPr algn="ctr" fontAlgn="b"/>
                      <a:r>
                        <a:rPr lang="ru-RU" sz="800" b="0" i="0" u="none" strike="noStrike">
                          <a:solidFill>
                            <a:srgbClr val="000000"/>
                          </a:solidFill>
                          <a:latin typeface="Times New Roman"/>
                        </a:rPr>
                        <a:t>117 031,6  </a:t>
                      </a:r>
                    </a:p>
                  </a:txBody>
                  <a:tcPr marL="9525" marR="9525" marT="9525" marB="0" anchor="b"/>
                </a:tc>
              </a:tr>
              <a:tr h="147405">
                <a:tc>
                  <a:txBody>
                    <a:bodyPr/>
                    <a:lstStyle/>
                    <a:p>
                      <a:pPr algn="just" fontAlgn="ctr"/>
                      <a:r>
                        <a:rPr lang="ru-RU" sz="800" b="0" i="0" u="none" strike="noStrike">
                          <a:solidFill>
                            <a:srgbClr val="000000"/>
                          </a:solidFill>
                          <a:latin typeface="Times New Roman"/>
                        </a:rPr>
                        <a:t>Другие вопросы в области национальной  безопасности и правоохранительной деятельности</a:t>
                      </a:r>
                    </a:p>
                  </a:txBody>
                  <a:tcPr marL="9525" marR="9525" marT="9525" marB="0" anchor="ctr"/>
                </a:tc>
                <a:tc>
                  <a:txBody>
                    <a:bodyPr/>
                    <a:lstStyle/>
                    <a:p>
                      <a:pPr algn="ctr" fontAlgn="b"/>
                      <a:r>
                        <a:rPr lang="ru-RU" sz="800" b="0" i="0" u="none" strike="noStrike">
                          <a:solidFill>
                            <a:srgbClr val="000000"/>
                          </a:solidFill>
                          <a:latin typeface="Times New Roman"/>
                        </a:rPr>
                        <a:t>0314</a:t>
                      </a:r>
                    </a:p>
                  </a:txBody>
                  <a:tcPr marL="9525" marR="9525" marT="9525" marB="0" anchor="b"/>
                </a:tc>
                <a:tc>
                  <a:txBody>
                    <a:bodyPr/>
                    <a:lstStyle/>
                    <a:p>
                      <a:pPr algn="ctr" fontAlgn="b"/>
                      <a:r>
                        <a:rPr lang="ru-RU" sz="800" b="0" i="0" u="none" strike="noStrike">
                          <a:solidFill>
                            <a:srgbClr val="000000"/>
                          </a:solidFill>
                          <a:latin typeface="Times New Roman"/>
                        </a:rPr>
                        <a:t>105 639,3  </a:t>
                      </a:r>
                    </a:p>
                  </a:txBody>
                  <a:tcPr marL="9525" marR="9525" marT="9525" marB="0" anchor="b"/>
                </a:tc>
                <a:tc>
                  <a:txBody>
                    <a:bodyPr/>
                    <a:lstStyle/>
                    <a:p>
                      <a:pPr algn="ctr" fontAlgn="b"/>
                      <a:r>
                        <a:rPr lang="ru-RU" sz="800" b="0" i="0" u="none" strike="noStrike">
                          <a:solidFill>
                            <a:srgbClr val="000000"/>
                          </a:solidFill>
                          <a:latin typeface="Times New Roman"/>
                        </a:rPr>
                        <a:t>41 759,4  </a:t>
                      </a:r>
                    </a:p>
                  </a:txBody>
                  <a:tcPr marL="9525" marR="9525" marT="9525" marB="0" anchor="b"/>
                </a:tc>
                <a:tc>
                  <a:txBody>
                    <a:bodyPr/>
                    <a:lstStyle/>
                    <a:p>
                      <a:pPr algn="ctr" fontAlgn="b"/>
                      <a:r>
                        <a:rPr lang="ru-RU" sz="800" b="0" i="0" u="none" strike="noStrike">
                          <a:solidFill>
                            <a:srgbClr val="000000"/>
                          </a:solidFill>
                          <a:latin typeface="Times New Roman"/>
                        </a:rPr>
                        <a:t>41 759,4  </a:t>
                      </a:r>
                    </a:p>
                  </a:txBody>
                  <a:tcPr marL="9525" marR="9525" marT="9525" marB="0" anchor="b"/>
                </a:tc>
              </a:tr>
              <a:tr h="147405">
                <a:tc>
                  <a:txBody>
                    <a:bodyPr/>
                    <a:lstStyle/>
                    <a:p>
                      <a:pPr algn="just" fontAlgn="ctr"/>
                      <a:r>
                        <a:rPr lang="ru-RU" sz="800" b="1" i="0" u="none" strike="noStrike">
                          <a:solidFill>
                            <a:srgbClr val="000000"/>
                          </a:solidFill>
                          <a:latin typeface="Times New Roman"/>
                        </a:rPr>
                        <a:t>Национальная  экономика</a:t>
                      </a:r>
                    </a:p>
                  </a:txBody>
                  <a:tcPr marL="9525" marR="9525" marT="9525" marB="0" anchor="ctr"/>
                </a:tc>
                <a:tc>
                  <a:txBody>
                    <a:bodyPr/>
                    <a:lstStyle/>
                    <a:p>
                      <a:pPr algn="ctr" fontAlgn="b"/>
                      <a:r>
                        <a:rPr lang="ru-RU" sz="800" b="1" i="0" u="none" strike="noStrike">
                          <a:solidFill>
                            <a:srgbClr val="000000"/>
                          </a:solidFill>
                          <a:latin typeface="Times New Roman"/>
                        </a:rPr>
                        <a:t>0400</a:t>
                      </a:r>
                    </a:p>
                  </a:txBody>
                  <a:tcPr marL="9525" marR="9525" marT="9525" marB="0" anchor="b"/>
                </a:tc>
                <a:tc>
                  <a:txBody>
                    <a:bodyPr/>
                    <a:lstStyle/>
                    <a:p>
                      <a:pPr algn="ctr" fontAlgn="b"/>
                      <a:r>
                        <a:rPr lang="ru-RU" sz="800" b="1" i="0" u="none" strike="noStrike">
                          <a:solidFill>
                            <a:srgbClr val="000000"/>
                          </a:solidFill>
                          <a:latin typeface="Times New Roman"/>
                        </a:rPr>
                        <a:t>4 217 692,8  </a:t>
                      </a:r>
                    </a:p>
                  </a:txBody>
                  <a:tcPr marL="9525" marR="9525" marT="9525" marB="0" anchor="b"/>
                </a:tc>
                <a:tc>
                  <a:txBody>
                    <a:bodyPr/>
                    <a:lstStyle/>
                    <a:p>
                      <a:pPr algn="ctr" fontAlgn="b"/>
                      <a:r>
                        <a:rPr lang="ru-RU" sz="800" b="1" i="0" u="none" strike="noStrike">
                          <a:solidFill>
                            <a:srgbClr val="000000"/>
                          </a:solidFill>
                          <a:latin typeface="Times New Roman"/>
                        </a:rPr>
                        <a:t>3 390 977,5  </a:t>
                      </a:r>
                    </a:p>
                  </a:txBody>
                  <a:tcPr marL="9525" marR="9525" marT="9525" marB="0" anchor="b"/>
                </a:tc>
                <a:tc>
                  <a:txBody>
                    <a:bodyPr/>
                    <a:lstStyle/>
                    <a:p>
                      <a:pPr algn="ctr" fontAlgn="b"/>
                      <a:r>
                        <a:rPr lang="ru-RU" sz="800" b="1" i="0" u="none" strike="noStrike">
                          <a:solidFill>
                            <a:srgbClr val="000000"/>
                          </a:solidFill>
                          <a:latin typeface="Times New Roman"/>
                        </a:rPr>
                        <a:t>4 292 145,5  </a:t>
                      </a:r>
                    </a:p>
                  </a:txBody>
                  <a:tcPr marL="9525" marR="9525" marT="9525" marB="0" anchor="b"/>
                </a:tc>
              </a:tr>
              <a:tr h="147405">
                <a:tc>
                  <a:txBody>
                    <a:bodyPr/>
                    <a:lstStyle/>
                    <a:p>
                      <a:pPr algn="just" fontAlgn="ctr"/>
                      <a:r>
                        <a:rPr lang="ru-RU" sz="800" b="0" i="0" u="none" strike="noStrike">
                          <a:solidFill>
                            <a:srgbClr val="000000"/>
                          </a:solidFill>
                          <a:latin typeface="Times New Roman"/>
                        </a:rPr>
                        <a:t>Общеэкономические вопросы</a:t>
                      </a:r>
                    </a:p>
                  </a:txBody>
                  <a:tcPr marL="9525" marR="9525" marT="9525" marB="0" anchor="ctr"/>
                </a:tc>
                <a:tc>
                  <a:txBody>
                    <a:bodyPr/>
                    <a:lstStyle/>
                    <a:p>
                      <a:pPr algn="ctr" fontAlgn="b"/>
                      <a:r>
                        <a:rPr lang="ru-RU" sz="800" b="0" i="0" u="none" strike="noStrike">
                          <a:solidFill>
                            <a:srgbClr val="000000"/>
                          </a:solidFill>
                          <a:latin typeface="Times New Roman"/>
                        </a:rPr>
                        <a:t>0401</a:t>
                      </a:r>
                    </a:p>
                  </a:txBody>
                  <a:tcPr marL="9525" marR="9525" marT="9525" marB="0" anchor="b"/>
                </a:tc>
                <a:tc>
                  <a:txBody>
                    <a:bodyPr/>
                    <a:lstStyle/>
                    <a:p>
                      <a:pPr algn="ctr" fontAlgn="b"/>
                      <a:r>
                        <a:rPr lang="ru-RU" sz="800" b="0" i="0" u="none" strike="noStrike">
                          <a:solidFill>
                            <a:srgbClr val="000000"/>
                          </a:solidFill>
                          <a:latin typeface="Times New Roman"/>
                        </a:rPr>
                        <a:t>118 708,2  </a:t>
                      </a:r>
                    </a:p>
                  </a:txBody>
                  <a:tcPr marL="9525" marR="9525" marT="9525" marB="0" anchor="b"/>
                </a:tc>
                <a:tc>
                  <a:txBody>
                    <a:bodyPr/>
                    <a:lstStyle/>
                    <a:p>
                      <a:pPr algn="ctr" fontAlgn="b"/>
                      <a:r>
                        <a:rPr lang="ru-RU" sz="800" b="0" i="0" u="none" strike="noStrike">
                          <a:solidFill>
                            <a:srgbClr val="000000"/>
                          </a:solidFill>
                          <a:latin typeface="Times New Roman"/>
                        </a:rPr>
                        <a:t>74 713,5  </a:t>
                      </a:r>
                    </a:p>
                  </a:txBody>
                  <a:tcPr marL="9525" marR="9525" marT="9525" marB="0" anchor="b"/>
                </a:tc>
                <a:tc>
                  <a:txBody>
                    <a:bodyPr/>
                    <a:lstStyle/>
                    <a:p>
                      <a:pPr algn="ctr" fontAlgn="b"/>
                      <a:r>
                        <a:rPr lang="ru-RU" sz="800" b="0" i="0" u="none" strike="noStrike">
                          <a:solidFill>
                            <a:srgbClr val="000000"/>
                          </a:solidFill>
                          <a:latin typeface="Times New Roman"/>
                        </a:rPr>
                        <a:t>74 782,3  </a:t>
                      </a:r>
                    </a:p>
                  </a:txBody>
                  <a:tcPr marL="9525" marR="9525" marT="9525" marB="0" anchor="b"/>
                </a:tc>
              </a:tr>
              <a:tr h="147405">
                <a:tc>
                  <a:txBody>
                    <a:bodyPr/>
                    <a:lstStyle/>
                    <a:p>
                      <a:pPr algn="just" fontAlgn="ctr"/>
                      <a:r>
                        <a:rPr lang="ru-RU" sz="800" b="0" i="0" u="none" strike="noStrike">
                          <a:solidFill>
                            <a:srgbClr val="000000"/>
                          </a:solidFill>
                          <a:latin typeface="Times New Roman"/>
                        </a:rPr>
                        <a:t>Сельское хозяйство и рыболовство</a:t>
                      </a:r>
                    </a:p>
                  </a:txBody>
                  <a:tcPr marL="9525" marR="9525" marT="9525" marB="0" anchor="ctr"/>
                </a:tc>
                <a:tc>
                  <a:txBody>
                    <a:bodyPr/>
                    <a:lstStyle/>
                    <a:p>
                      <a:pPr algn="ctr" fontAlgn="b"/>
                      <a:r>
                        <a:rPr lang="ru-RU" sz="800" b="0" i="0" u="none" strike="noStrike">
                          <a:solidFill>
                            <a:srgbClr val="000000"/>
                          </a:solidFill>
                          <a:latin typeface="Times New Roman"/>
                        </a:rPr>
                        <a:t>0405</a:t>
                      </a:r>
                    </a:p>
                  </a:txBody>
                  <a:tcPr marL="9525" marR="9525" marT="9525" marB="0" anchor="b"/>
                </a:tc>
                <a:tc>
                  <a:txBody>
                    <a:bodyPr/>
                    <a:lstStyle/>
                    <a:p>
                      <a:pPr algn="ctr" fontAlgn="b"/>
                      <a:r>
                        <a:rPr lang="ru-RU" sz="800" b="0" i="0" u="none" strike="noStrike">
                          <a:solidFill>
                            <a:srgbClr val="000000"/>
                          </a:solidFill>
                          <a:latin typeface="Times New Roman"/>
                        </a:rPr>
                        <a:t>653 333,8  </a:t>
                      </a:r>
                    </a:p>
                  </a:txBody>
                  <a:tcPr marL="9525" marR="9525" marT="9525" marB="0" anchor="b"/>
                </a:tc>
                <a:tc>
                  <a:txBody>
                    <a:bodyPr/>
                    <a:lstStyle/>
                    <a:p>
                      <a:pPr algn="ctr" fontAlgn="b"/>
                      <a:r>
                        <a:rPr lang="ru-RU" sz="800" b="0" i="0" u="none" strike="noStrike">
                          <a:solidFill>
                            <a:srgbClr val="000000"/>
                          </a:solidFill>
                          <a:latin typeface="Times New Roman"/>
                        </a:rPr>
                        <a:t>631 185,3  </a:t>
                      </a:r>
                    </a:p>
                  </a:txBody>
                  <a:tcPr marL="9525" marR="9525" marT="9525" marB="0" anchor="b"/>
                </a:tc>
                <a:tc>
                  <a:txBody>
                    <a:bodyPr/>
                    <a:lstStyle/>
                    <a:p>
                      <a:pPr algn="ctr" fontAlgn="b"/>
                      <a:r>
                        <a:rPr lang="ru-RU" sz="800" b="0" i="0" u="none" strike="noStrike">
                          <a:solidFill>
                            <a:srgbClr val="000000"/>
                          </a:solidFill>
                          <a:latin typeface="Times New Roman"/>
                        </a:rPr>
                        <a:t>621 043,4  </a:t>
                      </a:r>
                    </a:p>
                  </a:txBody>
                  <a:tcPr marL="9525" marR="9525" marT="9525" marB="0" anchor="b"/>
                </a:tc>
              </a:tr>
              <a:tr h="147405">
                <a:tc>
                  <a:txBody>
                    <a:bodyPr/>
                    <a:lstStyle/>
                    <a:p>
                      <a:pPr algn="just" fontAlgn="ctr"/>
                      <a:r>
                        <a:rPr lang="ru-RU" sz="800" b="0" i="0" u="none" strike="noStrike">
                          <a:solidFill>
                            <a:srgbClr val="000000"/>
                          </a:solidFill>
                          <a:latin typeface="Times New Roman"/>
                        </a:rPr>
                        <a:t>Водное хозяйство</a:t>
                      </a:r>
                    </a:p>
                  </a:txBody>
                  <a:tcPr marL="9525" marR="9525" marT="9525" marB="0" anchor="ctr"/>
                </a:tc>
                <a:tc>
                  <a:txBody>
                    <a:bodyPr/>
                    <a:lstStyle/>
                    <a:p>
                      <a:pPr algn="ctr" fontAlgn="b"/>
                      <a:r>
                        <a:rPr lang="ru-RU" sz="800" b="0" i="0" u="none" strike="noStrike">
                          <a:solidFill>
                            <a:srgbClr val="000000"/>
                          </a:solidFill>
                          <a:latin typeface="Times New Roman"/>
                        </a:rPr>
                        <a:t>0406</a:t>
                      </a:r>
                    </a:p>
                  </a:txBody>
                  <a:tcPr marL="9525" marR="9525" marT="9525" marB="0" anchor="b"/>
                </a:tc>
                <a:tc>
                  <a:txBody>
                    <a:bodyPr/>
                    <a:lstStyle/>
                    <a:p>
                      <a:pPr algn="ctr" fontAlgn="b"/>
                      <a:r>
                        <a:rPr lang="ru-RU" sz="800" b="0" i="0" u="none" strike="noStrike">
                          <a:solidFill>
                            <a:srgbClr val="000000"/>
                          </a:solidFill>
                          <a:latin typeface="Times New Roman"/>
                        </a:rPr>
                        <a:t>137 159,0  </a:t>
                      </a:r>
                    </a:p>
                  </a:txBody>
                  <a:tcPr marL="9525" marR="9525" marT="9525" marB="0" anchor="b"/>
                </a:tc>
                <a:tc>
                  <a:txBody>
                    <a:bodyPr/>
                    <a:lstStyle/>
                    <a:p>
                      <a:pPr algn="ctr" fontAlgn="b"/>
                      <a:r>
                        <a:rPr lang="ru-RU" sz="800" b="0" i="0" u="none" strike="noStrike">
                          <a:solidFill>
                            <a:srgbClr val="000000"/>
                          </a:solidFill>
                          <a:latin typeface="Times New Roman"/>
                        </a:rPr>
                        <a:t>254 838,3  </a:t>
                      </a:r>
                    </a:p>
                  </a:txBody>
                  <a:tcPr marL="9525" marR="9525" marT="9525" marB="0" anchor="b"/>
                </a:tc>
                <a:tc>
                  <a:txBody>
                    <a:bodyPr/>
                    <a:lstStyle/>
                    <a:p>
                      <a:pPr algn="ctr" fontAlgn="b"/>
                      <a:r>
                        <a:rPr lang="ru-RU" sz="800" b="0" i="0" u="none" strike="noStrike">
                          <a:solidFill>
                            <a:srgbClr val="000000"/>
                          </a:solidFill>
                          <a:latin typeface="Times New Roman"/>
                        </a:rPr>
                        <a:t>222 288,7  </a:t>
                      </a:r>
                    </a:p>
                  </a:txBody>
                  <a:tcPr marL="9525" marR="9525" marT="9525" marB="0" anchor="b"/>
                </a:tc>
              </a:tr>
              <a:tr h="147405">
                <a:tc>
                  <a:txBody>
                    <a:bodyPr/>
                    <a:lstStyle/>
                    <a:p>
                      <a:pPr algn="just" fontAlgn="ctr"/>
                      <a:r>
                        <a:rPr lang="ru-RU" sz="800" b="0" i="0" u="none" strike="noStrike">
                          <a:solidFill>
                            <a:srgbClr val="000000"/>
                          </a:solidFill>
                          <a:latin typeface="Times New Roman"/>
                        </a:rPr>
                        <a:t>Лесное хозяйство</a:t>
                      </a:r>
                    </a:p>
                  </a:txBody>
                  <a:tcPr marL="9525" marR="9525" marT="9525" marB="0" anchor="ctr"/>
                </a:tc>
                <a:tc>
                  <a:txBody>
                    <a:bodyPr/>
                    <a:lstStyle/>
                    <a:p>
                      <a:pPr algn="ctr" fontAlgn="b"/>
                      <a:r>
                        <a:rPr lang="ru-RU" sz="800" b="0" i="0" u="none" strike="noStrike">
                          <a:solidFill>
                            <a:srgbClr val="000000"/>
                          </a:solidFill>
                          <a:latin typeface="Times New Roman"/>
                        </a:rPr>
                        <a:t>0407</a:t>
                      </a:r>
                    </a:p>
                  </a:txBody>
                  <a:tcPr marL="9525" marR="9525" marT="9525" marB="0" anchor="b"/>
                </a:tc>
                <a:tc>
                  <a:txBody>
                    <a:bodyPr/>
                    <a:lstStyle/>
                    <a:p>
                      <a:pPr algn="ctr" fontAlgn="b"/>
                      <a:r>
                        <a:rPr lang="ru-RU" sz="800" b="0" i="0" u="none" strike="noStrike">
                          <a:solidFill>
                            <a:srgbClr val="000000"/>
                          </a:solidFill>
                          <a:latin typeface="Times New Roman"/>
                        </a:rPr>
                        <a:t>437 179,8  </a:t>
                      </a:r>
                    </a:p>
                  </a:txBody>
                  <a:tcPr marL="9525" marR="9525" marT="9525" marB="0" anchor="b"/>
                </a:tc>
                <a:tc>
                  <a:txBody>
                    <a:bodyPr/>
                    <a:lstStyle/>
                    <a:p>
                      <a:pPr algn="ctr" fontAlgn="b"/>
                      <a:r>
                        <a:rPr lang="ru-RU" sz="800" b="0" i="0" u="none" strike="noStrike">
                          <a:solidFill>
                            <a:srgbClr val="000000"/>
                          </a:solidFill>
                          <a:latin typeface="Times New Roman"/>
                        </a:rPr>
                        <a:t>423 619,3  </a:t>
                      </a:r>
                    </a:p>
                  </a:txBody>
                  <a:tcPr marL="9525" marR="9525" marT="9525" marB="0" anchor="b"/>
                </a:tc>
                <a:tc>
                  <a:txBody>
                    <a:bodyPr/>
                    <a:lstStyle/>
                    <a:p>
                      <a:pPr algn="ctr" fontAlgn="b"/>
                      <a:r>
                        <a:rPr lang="ru-RU" sz="800" b="0" i="0" u="none" strike="noStrike">
                          <a:solidFill>
                            <a:srgbClr val="000000"/>
                          </a:solidFill>
                          <a:latin typeface="Times New Roman"/>
                        </a:rPr>
                        <a:t>426 853,3  </a:t>
                      </a:r>
                    </a:p>
                  </a:txBody>
                  <a:tcPr marL="9525" marR="9525" marT="9525" marB="0" anchor="b"/>
                </a:tc>
              </a:tr>
              <a:tr h="147405">
                <a:tc>
                  <a:txBody>
                    <a:bodyPr/>
                    <a:lstStyle/>
                    <a:p>
                      <a:pPr algn="just" fontAlgn="ctr"/>
                      <a:r>
                        <a:rPr lang="ru-RU" sz="800" b="0" i="0" u="none" strike="noStrike">
                          <a:solidFill>
                            <a:srgbClr val="000000"/>
                          </a:solidFill>
                          <a:latin typeface="Times New Roman"/>
                        </a:rPr>
                        <a:t>Транспорт</a:t>
                      </a:r>
                    </a:p>
                  </a:txBody>
                  <a:tcPr marL="9525" marR="9525" marT="9525" marB="0" anchor="ctr"/>
                </a:tc>
                <a:tc>
                  <a:txBody>
                    <a:bodyPr/>
                    <a:lstStyle/>
                    <a:p>
                      <a:pPr algn="ctr" fontAlgn="b"/>
                      <a:r>
                        <a:rPr lang="ru-RU" sz="800" b="0" i="0" u="none" strike="noStrike">
                          <a:solidFill>
                            <a:srgbClr val="000000"/>
                          </a:solidFill>
                          <a:latin typeface="Times New Roman"/>
                        </a:rPr>
                        <a:t>0408</a:t>
                      </a:r>
                    </a:p>
                  </a:txBody>
                  <a:tcPr marL="9525" marR="9525" marT="9525" marB="0" anchor="b"/>
                </a:tc>
                <a:tc>
                  <a:txBody>
                    <a:bodyPr/>
                    <a:lstStyle/>
                    <a:p>
                      <a:pPr algn="ctr" fontAlgn="b"/>
                      <a:r>
                        <a:rPr lang="ru-RU" sz="800" b="0" i="0" u="none" strike="noStrike">
                          <a:solidFill>
                            <a:srgbClr val="000000"/>
                          </a:solidFill>
                          <a:latin typeface="Times New Roman"/>
                        </a:rPr>
                        <a:t>3 149,4  </a:t>
                      </a:r>
                    </a:p>
                  </a:txBody>
                  <a:tcPr marL="9525" marR="9525" marT="9525" marB="0" anchor="b"/>
                </a:tc>
                <a:tc>
                  <a:txBody>
                    <a:bodyPr/>
                    <a:lstStyle/>
                    <a:p>
                      <a:pPr algn="ctr" fontAlgn="b"/>
                      <a:r>
                        <a:rPr lang="ru-RU" sz="800" b="0" i="0" u="none" strike="noStrike">
                          <a:solidFill>
                            <a:srgbClr val="000000"/>
                          </a:solidFill>
                          <a:latin typeface="Times New Roman"/>
                        </a:rPr>
                        <a:t>3 149,4  </a:t>
                      </a:r>
                    </a:p>
                  </a:txBody>
                  <a:tcPr marL="9525" marR="9525" marT="9525" marB="0" anchor="b"/>
                </a:tc>
                <a:tc>
                  <a:txBody>
                    <a:bodyPr/>
                    <a:lstStyle/>
                    <a:p>
                      <a:pPr algn="ctr" fontAlgn="b"/>
                      <a:r>
                        <a:rPr lang="ru-RU" sz="800" b="0" i="0" u="none" strike="noStrike">
                          <a:solidFill>
                            <a:srgbClr val="000000"/>
                          </a:solidFill>
                          <a:latin typeface="Times New Roman"/>
                        </a:rPr>
                        <a:t>3 149,4  </a:t>
                      </a:r>
                    </a:p>
                  </a:txBody>
                  <a:tcPr marL="9525" marR="9525" marT="9525" marB="0" anchor="b"/>
                </a:tc>
              </a:tr>
              <a:tr h="147405">
                <a:tc>
                  <a:txBody>
                    <a:bodyPr/>
                    <a:lstStyle/>
                    <a:p>
                      <a:pPr algn="just" fontAlgn="ctr"/>
                      <a:r>
                        <a:rPr lang="ru-RU" sz="800" b="0" i="0" u="none" strike="noStrike">
                          <a:solidFill>
                            <a:srgbClr val="000000"/>
                          </a:solidFill>
                          <a:latin typeface="Times New Roman"/>
                        </a:rPr>
                        <a:t>Дорожное хозяйство (Дорожные фонды)</a:t>
                      </a:r>
                    </a:p>
                  </a:txBody>
                  <a:tcPr marL="9525" marR="9525" marT="9525" marB="0" anchor="ctr"/>
                </a:tc>
                <a:tc>
                  <a:txBody>
                    <a:bodyPr/>
                    <a:lstStyle/>
                    <a:p>
                      <a:pPr algn="ctr" fontAlgn="b"/>
                      <a:r>
                        <a:rPr lang="ru-RU" sz="800" b="0" i="0" u="none" strike="noStrike">
                          <a:solidFill>
                            <a:srgbClr val="000000"/>
                          </a:solidFill>
                          <a:latin typeface="Times New Roman"/>
                        </a:rPr>
                        <a:t>0409</a:t>
                      </a:r>
                    </a:p>
                  </a:txBody>
                  <a:tcPr marL="9525" marR="9525" marT="9525" marB="0" anchor="b"/>
                </a:tc>
                <a:tc>
                  <a:txBody>
                    <a:bodyPr/>
                    <a:lstStyle/>
                    <a:p>
                      <a:pPr algn="ctr" fontAlgn="b"/>
                      <a:r>
                        <a:rPr lang="ru-RU" sz="800" b="0" i="0" u="none" strike="noStrike">
                          <a:solidFill>
                            <a:srgbClr val="000000"/>
                          </a:solidFill>
                          <a:latin typeface="Times New Roman"/>
                        </a:rPr>
                        <a:t>2 455 750,0  </a:t>
                      </a:r>
                    </a:p>
                  </a:txBody>
                  <a:tcPr marL="9525" marR="9525" marT="9525" marB="0" anchor="b"/>
                </a:tc>
                <a:tc>
                  <a:txBody>
                    <a:bodyPr/>
                    <a:lstStyle/>
                    <a:p>
                      <a:pPr algn="ctr" fontAlgn="b"/>
                      <a:r>
                        <a:rPr lang="ru-RU" sz="800" b="0" i="0" u="none" strike="noStrike">
                          <a:solidFill>
                            <a:srgbClr val="000000"/>
                          </a:solidFill>
                          <a:latin typeface="Times New Roman"/>
                        </a:rPr>
                        <a:t>1 685 886,0  </a:t>
                      </a:r>
                    </a:p>
                  </a:txBody>
                  <a:tcPr marL="9525" marR="9525" marT="9525" marB="0" anchor="b"/>
                </a:tc>
                <a:tc>
                  <a:txBody>
                    <a:bodyPr/>
                    <a:lstStyle/>
                    <a:p>
                      <a:pPr algn="ctr" fontAlgn="b"/>
                      <a:r>
                        <a:rPr lang="ru-RU" sz="800" b="0" i="0" u="none" strike="noStrike">
                          <a:solidFill>
                            <a:srgbClr val="000000"/>
                          </a:solidFill>
                          <a:latin typeface="Times New Roman"/>
                        </a:rPr>
                        <a:t>2 612 997,2  </a:t>
                      </a:r>
                    </a:p>
                  </a:txBody>
                  <a:tcPr marL="9525" marR="9525" marT="9525" marB="0" anchor="b"/>
                </a:tc>
              </a:tr>
              <a:tr h="147405">
                <a:tc>
                  <a:txBody>
                    <a:bodyPr/>
                    <a:lstStyle/>
                    <a:p>
                      <a:pPr algn="just" fontAlgn="ctr"/>
                      <a:r>
                        <a:rPr lang="ru-RU" sz="800" b="0" i="0" u="none" strike="noStrike">
                          <a:solidFill>
                            <a:srgbClr val="000000"/>
                          </a:solidFill>
                          <a:latin typeface="Times New Roman"/>
                        </a:rPr>
                        <a:t>Связь и информатика</a:t>
                      </a:r>
                    </a:p>
                  </a:txBody>
                  <a:tcPr marL="9525" marR="9525" marT="9525" marB="0" anchor="ctr"/>
                </a:tc>
                <a:tc>
                  <a:txBody>
                    <a:bodyPr/>
                    <a:lstStyle/>
                    <a:p>
                      <a:pPr algn="ctr" fontAlgn="b"/>
                      <a:r>
                        <a:rPr lang="ru-RU" sz="800" b="0" i="0" u="none" strike="noStrike">
                          <a:solidFill>
                            <a:srgbClr val="000000"/>
                          </a:solidFill>
                          <a:latin typeface="Times New Roman"/>
                        </a:rPr>
                        <a:t>0410</a:t>
                      </a:r>
                    </a:p>
                  </a:txBody>
                  <a:tcPr marL="9525" marR="9525" marT="9525" marB="0" anchor="b"/>
                </a:tc>
                <a:tc>
                  <a:txBody>
                    <a:bodyPr/>
                    <a:lstStyle/>
                    <a:p>
                      <a:pPr algn="ctr" fontAlgn="b"/>
                      <a:r>
                        <a:rPr lang="ru-RU" sz="800" b="0" i="0" u="none" strike="noStrike">
                          <a:solidFill>
                            <a:srgbClr val="000000"/>
                          </a:solidFill>
                          <a:latin typeface="Times New Roman"/>
                        </a:rPr>
                        <a:t>180 803,7  </a:t>
                      </a:r>
                    </a:p>
                  </a:txBody>
                  <a:tcPr marL="9525" marR="9525" marT="9525" marB="0" anchor="b"/>
                </a:tc>
                <a:tc>
                  <a:txBody>
                    <a:bodyPr/>
                    <a:lstStyle/>
                    <a:p>
                      <a:pPr algn="ctr" fontAlgn="b"/>
                      <a:r>
                        <a:rPr lang="ru-RU" sz="800" b="0" i="0" u="none" strike="noStrike">
                          <a:solidFill>
                            <a:srgbClr val="000000"/>
                          </a:solidFill>
                          <a:latin typeface="Times New Roman"/>
                        </a:rPr>
                        <a:t>140 918,2  </a:t>
                      </a:r>
                    </a:p>
                  </a:txBody>
                  <a:tcPr marL="9525" marR="9525" marT="9525" marB="0" anchor="b"/>
                </a:tc>
                <a:tc>
                  <a:txBody>
                    <a:bodyPr/>
                    <a:lstStyle/>
                    <a:p>
                      <a:pPr algn="ctr" fontAlgn="b"/>
                      <a:r>
                        <a:rPr lang="ru-RU" sz="800" b="0" i="0" u="none" strike="noStrike">
                          <a:solidFill>
                            <a:srgbClr val="000000"/>
                          </a:solidFill>
                          <a:latin typeface="Times New Roman"/>
                        </a:rPr>
                        <a:t>149 699,6  </a:t>
                      </a:r>
                    </a:p>
                  </a:txBody>
                  <a:tcPr marL="9525" marR="9525" marT="9525" marB="0" anchor="b"/>
                </a:tc>
              </a:tr>
              <a:tr h="147405">
                <a:tc>
                  <a:txBody>
                    <a:bodyPr/>
                    <a:lstStyle/>
                    <a:p>
                      <a:pPr algn="just" fontAlgn="ctr"/>
                      <a:r>
                        <a:rPr lang="ru-RU" sz="800" b="0" i="0" u="none" strike="noStrike">
                          <a:solidFill>
                            <a:srgbClr val="000000"/>
                          </a:solidFill>
                          <a:latin typeface="Times New Roman"/>
                        </a:rPr>
                        <a:t>Прикладные научные исследования в области национальной экономики</a:t>
                      </a:r>
                    </a:p>
                  </a:txBody>
                  <a:tcPr marL="9525" marR="9525" marT="9525" marB="0" anchor="ctr"/>
                </a:tc>
                <a:tc>
                  <a:txBody>
                    <a:bodyPr/>
                    <a:lstStyle/>
                    <a:p>
                      <a:pPr algn="ctr" fontAlgn="b"/>
                      <a:r>
                        <a:rPr lang="ru-RU" sz="800" b="0" i="0" u="none" strike="noStrike">
                          <a:solidFill>
                            <a:srgbClr val="000000"/>
                          </a:solidFill>
                          <a:latin typeface="Times New Roman"/>
                        </a:rPr>
                        <a:t>0411</a:t>
                      </a:r>
                    </a:p>
                  </a:txBody>
                  <a:tcPr marL="9525" marR="9525" marT="9525" marB="0" anchor="b"/>
                </a:tc>
                <a:tc>
                  <a:txBody>
                    <a:bodyPr/>
                    <a:lstStyle/>
                    <a:p>
                      <a:pPr algn="ctr" fontAlgn="b"/>
                      <a:r>
                        <a:rPr lang="ru-RU" sz="800" b="0" i="0" u="none" strike="noStrike">
                          <a:solidFill>
                            <a:srgbClr val="000000"/>
                          </a:solidFill>
                          <a:latin typeface="Times New Roman"/>
                        </a:rPr>
                        <a:t>1 500,0  </a:t>
                      </a:r>
                    </a:p>
                  </a:txBody>
                  <a:tcPr marL="9525" marR="9525" marT="9525" marB="0" anchor="b"/>
                </a:tc>
                <a:tc>
                  <a:txBody>
                    <a:bodyPr/>
                    <a:lstStyle/>
                    <a:p>
                      <a:pPr algn="ctr" fontAlgn="b"/>
                      <a:r>
                        <a:rPr lang="ru-RU" sz="800" b="0" i="0" u="none" strike="noStrike">
                          <a:solidFill>
                            <a:srgbClr val="000000"/>
                          </a:solidFill>
                          <a:latin typeface="Times New Roman"/>
                        </a:rPr>
                        <a:t>3 500,0  </a:t>
                      </a:r>
                    </a:p>
                  </a:txBody>
                  <a:tcPr marL="9525" marR="9525" marT="9525" marB="0" anchor="b"/>
                </a:tc>
                <a:tc>
                  <a:txBody>
                    <a:bodyPr/>
                    <a:lstStyle/>
                    <a:p>
                      <a:pPr algn="ctr" fontAlgn="b"/>
                      <a:r>
                        <a:rPr lang="ru-RU" sz="800" b="0" i="0" u="none" strike="noStrike">
                          <a:solidFill>
                            <a:srgbClr val="000000"/>
                          </a:solidFill>
                          <a:latin typeface="Times New Roman"/>
                        </a:rPr>
                        <a:t>3 500,0  </a:t>
                      </a:r>
                    </a:p>
                  </a:txBody>
                  <a:tcPr marL="9525" marR="9525" marT="9525" marB="0" anchor="b"/>
                </a:tc>
              </a:tr>
              <a:tr h="147405">
                <a:tc>
                  <a:txBody>
                    <a:bodyPr/>
                    <a:lstStyle/>
                    <a:p>
                      <a:pPr algn="just" fontAlgn="ctr"/>
                      <a:r>
                        <a:rPr lang="ru-RU" sz="800" b="0" i="0" u="none" strike="noStrike">
                          <a:solidFill>
                            <a:srgbClr val="000000"/>
                          </a:solidFill>
                          <a:latin typeface="Times New Roman"/>
                        </a:rPr>
                        <a:t>Другие вопросы в области национальной экономики</a:t>
                      </a:r>
                    </a:p>
                  </a:txBody>
                  <a:tcPr marL="9525" marR="9525" marT="9525" marB="0" anchor="ctr"/>
                </a:tc>
                <a:tc>
                  <a:txBody>
                    <a:bodyPr/>
                    <a:lstStyle/>
                    <a:p>
                      <a:pPr algn="ctr" fontAlgn="b"/>
                      <a:r>
                        <a:rPr lang="ru-RU" sz="800" b="0" i="0" u="none" strike="noStrike">
                          <a:solidFill>
                            <a:srgbClr val="000000"/>
                          </a:solidFill>
                          <a:latin typeface="Times New Roman"/>
                        </a:rPr>
                        <a:t>0412</a:t>
                      </a:r>
                    </a:p>
                  </a:txBody>
                  <a:tcPr marL="9525" marR="9525" marT="9525" marB="0" anchor="b"/>
                </a:tc>
                <a:tc>
                  <a:txBody>
                    <a:bodyPr/>
                    <a:lstStyle/>
                    <a:p>
                      <a:pPr algn="ctr" fontAlgn="b"/>
                      <a:r>
                        <a:rPr lang="ru-RU" sz="800" b="0" i="0" u="none" strike="noStrike">
                          <a:solidFill>
                            <a:srgbClr val="000000"/>
                          </a:solidFill>
                          <a:latin typeface="Times New Roman"/>
                        </a:rPr>
                        <a:t>230 108,9  </a:t>
                      </a:r>
                    </a:p>
                  </a:txBody>
                  <a:tcPr marL="9525" marR="9525" marT="9525" marB="0" anchor="b"/>
                </a:tc>
                <a:tc>
                  <a:txBody>
                    <a:bodyPr/>
                    <a:lstStyle/>
                    <a:p>
                      <a:pPr algn="ctr" fontAlgn="b"/>
                      <a:r>
                        <a:rPr lang="ru-RU" sz="800" b="0" i="0" u="none" strike="noStrike">
                          <a:solidFill>
                            <a:srgbClr val="000000"/>
                          </a:solidFill>
                          <a:latin typeface="Times New Roman"/>
                        </a:rPr>
                        <a:t>173 167,5  </a:t>
                      </a:r>
                    </a:p>
                  </a:txBody>
                  <a:tcPr marL="9525" marR="9525" marT="9525" marB="0" anchor="b"/>
                </a:tc>
                <a:tc>
                  <a:txBody>
                    <a:bodyPr/>
                    <a:lstStyle/>
                    <a:p>
                      <a:pPr algn="ctr" fontAlgn="b"/>
                      <a:r>
                        <a:rPr lang="ru-RU" sz="800" b="0" i="0" u="none" strike="noStrike">
                          <a:solidFill>
                            <a:srgbClr val="000000"/>
                          </a:solidFill>
                          <a:latin typeface="Times New Roman"/>
                        </a:rPr>
                        <a:t>177 831,6  </a:t>
                      </a:r>
                    </a:p>
                  </a:txBody>
                  <a:tcPr marL="9525" marR="9525" marT="9525" marB="0" anchor="b"/>
                </a:tc>
              </a:tr>
              <a:tr h="147405">
                <a:tc>
                  <a:txBody>
                    <a:bodyPr/>
                    <a:lstStyle/>
                    <a:p>
                      <a:pPr algn="just" fontAlgn="ctr"/>
                      <a:r>
                        <a:rPr lang="ru-RU" sz="800" b="1" i="0" u="none" strike="noStrike">
                          <a:solidFill>
                            <a:srgbClr val="000000"/>
                          </a:solidFill>
                          <a:latin typeface="Times New Roman"/>
                        </a:rPr>
                        <a:t>Жилищно-коммунальное хозяйство</a:t>
                      </a:r>
                    </a:p>
                  </a:txBody>
                  <a:tcPr marL="9525" marR="9525" marT="9525" marB="0" anchor="ctr"/>
                </a:tc>
                <a:tc>
                  <a:txBody>
                    <a:bodyPr/>
                    <a:lstStyle/>
                    <a:p>
                      <a:pPr algn="ctr" fontAlgn="b"/>
                      <a:r>
                        <a:rPr lang="ru-RU" sz="800" b="1" i="0" u="none" strike="noStrike">
                          <a:solidFill>
                            <a:srgbClr val="000000"/>
                          </a:solidFill>
                          <a:latin typeface="Times New Roman"/>
                        </a:rPr>
                        <a:t>0500</a:t>
                      </a:r>
                    </a:p>
                  </a:txBody>
                  <a:tcPr marL="9525" marR="9525" marT="9525" marB="0" anchor="b"/>
                </a:tc>
                <a:tc>
                  <a:txBody>
                    <a:bodyPr/>
                    <a:lstStyle/>
                    <a:p>
                      <a:pPr algn="ctr" fontAlgn="b"/>
                      <a:r>
                        <a:rPr lang="ru-RU" sz="800" b="1" i="0" u="none" strike="noStrike">
                          <a:solidFill>
                            <a:srgbClr val="000000"/>
                          </a:solidFill>
                          <a:latin typeface="Times New Roman"/>
                        </a:rPr>
                        <a:t>1 146 039,7  </a:t>
                      </a:r>
                    </a:p>
                  </a:txBody>
                  <a:tcPr marL="9525" marR="9525" marT="9525" marB="0" anchor="b"/>
                </a:tc>
                <a:tc>
                  <a:txBody>
                    <a:bodyPr/>
                    <a:lstStyle/>
                    <a:p>
                      <a:pPr algn="ctr" fontAlgn="b"/>
                      <a:r>
                        <a:rPr lang="ru-RU" sz="800" b="1" i="0" u="none" strike="noStrike">
                          <a:solidFill>
                            <a:srgbClr val="000000"/>
                          </a:solidFill>
                          <a:latin typeface="Times New Roman"/>
                        </a:rPr>
                        <a:t>371 225,1  </a:t>
                      </a:r>
                    </a:p>
                  </a:txBody>
                  <a:tcPr marL="9525" marR="9525" marT="9525" marB="0" anchor="b"/>
                </a:tc>
                <a:tc>
                  <a:txBody>
                    <a:bodyPr/>
                    <a:lstStyle/>
                    <a:p>
                      <a:pPr algn="ctr" fontAlgn="b"/>
                      <a:r>
                        <a:rPr lang="ru-RU" sz="800" b="1" i="0" u="none" strike="noStrike">
                          <a:solidFill>
                            <a:srgbClr val="000000"/>
                          </a:solidFill>
                          <a:latin typeface="Times New Roman"/>
                        </a:rPr>
                        <a:t>356 909,4  </a:t>
                      </a:r>
                    </a:p>
                  </a:txBody>
                  <a:tcPr marL="9525" marR="9525" marT="9525" marB="0" anchor="b"/>
                </a:tc>
              </a:tr>
              <a:tr h="147405">
                <a:tc>
                  <a:txBody>
                    <a:bodyPr/>
                    <a:lstStyle/>
                    <a:p>
                      <a:pPr algn="just" fontAlgn="ctr"/>
                      <a:r>
                        <a:rPr lang="ru-RU" sz="800" b="0" i="0" u="none" strike="noStrike">
                          <a:solidFill>
                            <a:srgbClr val="000000"/>
                          </a:solidFill>
                          <a:latin typeface="Times New Roman"/>
                        </a:rPr>
                        <a:t>Жилищное хозяйство</a:t>
                      </a:r>
                    </a:p>
                  </a:txBody>
                  <a:tcPr marL="9525" marR="9525" marT="9525" marB="0" anchor="ctr"/>
                </a:tc>
                <a:tc>
                  <a:txBody>
                    <a:bodyPr/>
                    <a:lstStyle/>
                    <a:p>
                      <a:pPr algn="ctr" fontAlgn="b"/>
                      <a:r>
                        <a:rPr lang="ru-RU" sz="800" b="0" i="0" u="none" strike="noStrike">
                          <a:solidFill>
                            <a:srgbClr val="000000"/>
                          </a:solidFill>
                          <a:latin typeface="Times New Roman"/>
                        </a:rPr>
                        <a:t>0501</a:t>
                      </a:r>
                    </a:p>
                  </a:txBody>
                  <a:tcPr marL="9525" marR="9525" marT="9525" marB="0" anchor="b"/>
                </a:tc>
                <a:tc>
                  <a:txBody>
                    <a:bodyPr/>
                    <a:lstStyle/>
                    <a:p>
                      <a:pPr algn="ctr" fontAlgn="b"/>
                      <a:r>
                        <a:rPr lang="ru-RU" sz="800" b="0" i="0" u="none" strike="noStrike">
                          <a:solidFill>
                            <a:srgbClr val="000000"/>
                          </a:solidFill>
                          <a:latin typeface="Times New Roman"/>
                        </a:rPr>
                        <a:t>24 467,7  </a:t>
                      </a:r>
                    </a:p>
                  </a:txBody>
                  <a:tcPr marL="9525" marR="9525" marT="9525" marB="0" anchor="b"/>
                </a:tc>
                <a:tc>
                  <a:txBody>
                    <a:bodyPr/>
                    <a:lstStyle/>
                    <a:p>
                      <a:pPr algn="ctr" fontAlgn="b"/>
                      <a:r>
                        <a:rPr lang="ru-RU" sz="800" b="0" i="0" u="none" strike="noStrike">
                          <a:solidFill>
                            <a:srgbClr val="000000"/>
                          </a:solidFill>
                          <a:latin typeface="Times New Roman"/>
                        </a:rPr>
                        <a:t>11 420,5  </a:t>
                      </a:r>
                    </a:p>
                  </a:txBody>
                  <a:tcPr marL="9525" marR="9525" marT="9525" marB="0" anchor="b"/>
                </a:tc>
                <a:tc>
                  <a:txBody>
                    <a:bodyPr/>
                    <a:lstStyle/>
                    <a:p>
                      <a:pPr algn="ctr" fontAlgn="b"/>
                      <a:r>
                        <a:rPr lang="ru-RU" sz="800" b="0" i="0" u="none" strike="noStrike">
                          <a:solidFill>
                            <a:srgbClr val="000000"/>
                          </a:solidFill>
                          <a:latin typeface="Times New Roman"/>
                        </a:rPr>
                        <a:t>11 420,5  </a:t>
                      </a:r>
                    </a:p>
                  </a:txBody>
                  <a:tcPr marL="9525" marR="9525" marT="9525" marB="0" anchor="b"/>
                </a:tc>
              </a:tr>
              <a:tr h="147405">
                <a:tc>
                  <a:txBody>
                    <a:bodyPr/>
                    <a:lstStyle/>
                    <a:p>
                      <a:pPr algn="just" fontAlgn="ctr"/>
                      <a:r>
                        <a:rPr lang="ru-RU" sz="800" b="0" i="0" u="none" strike="noStrike">
                          <a:solidFill>
                            <a:srgbClr val="000000"/>
                          </a:solidFill>
                          <a:latin typeface="Times New Roman"/>
                        </a:rPr>
                        <a:t>Коммунальное хозяйство</a:t>
                      </a:r>
                    </a:p>
                  </a:txBody>
                  <a:tcPr marL="9525" marR="9525" marT="9525" marB="0" anchor="ctr"/>
                </a:tc>
                <a:tc>
                  <a:txBody>
                    <a:bodyPr/>
                    <a:lstStyle/>
                    <a:p>
                      <a:pPr algn="ctr" fontAlgn="b"/>
                      <a:r>
                        <a:rPr lang="ru-RU" sz="800" b="0" i="0" u="none" strike="noStrike">
                          <a:solidFill>
                            <a:srgbClr val="000000"/>
                          </a:solidFill>
                          <a:latin typeface="Times New Roman"/>
                        </a:rPr>
                        <a:t>0502</a:t>
                      </a:r>
                    </a:p>
                  </a:txBody>
                  <a:tcPr marL="9525" marR="9525" marT="9525" marB="0" anchor="b"/>
                </a:tc>
                <a:tc>
                  <a:txBody>
                    <a:bodyPr/>
                    <a:lstStyle/>
                    <a:p>
                      <a:pPr algn="ctr" fontAlgn="b"/>
                      <a:r>
                        <a:rPr lang="ru-RU" sz="800" b="0" i="0" u="none" strike="noStrike">
                          <a:solidFill>
                            <a:srgbClr val="000000"/>
                          </a:solidFill>
                          <a:latin typeface="Times New Roman"/>
                        </a:rPr>
                        <a:t>314 353,9  </a:t>
                      </a:r>
                    </a:p>
                  </a:txBody>
                  <a:tcPr marL="9525" marR="9525" marT="9525" marB="0" anchor="b"/>
                </a:tc>
                <a:tc>
                  <a:txBody>
                    <a:bodyPr/>
                    <a:lstStyle/>
                    <a:p>
                      <a:pPr algn="ctr" fontAlgn="b"/>
                      <a:r>
                        <a:rPr lang="ru-RU" sz="800" b="0" i="0" u="none" strike="noStrike">
                          <a:solidFill>
                            <a:srgbClr val="000000"/>
                          </a:solidFill>
                          <a:latin typeface="Times New Roman"/>
                        </a:rPr>
                        <a:t>323 479,7  </a:t>
                      </a:r>
                    </a:p>
                  </a:txBody>
                  <a:tcPr marL="9525" marR="9525" marT="9525" marB="0" anchor="b"/>
                </a:tc>
                <a:tc>
                  <a:txBody>
                    <a:bodyPr/>
                    <a:lstStyle/>
                    <a:p>
                      <a:pPr algn="ctr" fontAlgn="b"/>
                      <a:r>
                        <a:rPr lang="ru-RU" sz="800" b="0" i="0" u="none" strike="noStrike">
                          <a:solidFill>
                            <a:srgbClr val="000000"/>
                          </a:solidFill>
                          <a:latin typeface="Times New Roman"/>
                        </a:rPr>
                        <a:t>338 249,3  </a:t>
                      </a:r>
                    </a:p>
                  </a:txBody>
                  <a:tcPr marL="9525" marR="9525" marT="9525" marB="0" anchor="b"/>
                </a:tc>
              </a:tr>
              <a:tr h="147405">
                <a:tc>
                  <a:txBody>
                    <a:bodyPr/>
                    <a:lstStyle/>
                    <a:p>
                      <a:pPr algn="just" fontAlgn="ctr"/>
                      <a:r>
                        <a:rPr lang="ru-RU" sz="800" b="0" i="0" u="none" strike="noStrike">
                          <a:solidFill>
                            <a:srgbClr val="000000"/>
                          </a:solidFill>
                          <a:latin typeface="Times New Roman"/>
                        </a:rPr>
                        <a:t>Благоустройство</a:t>
                      </a:r>
                    </a:p>
                  </a:txBody>
                  <a:tcPr marL="9525" marR="9525" marT="9525" marB="0" anchor="ctr"/>
                </a:tc>
                <a:tc>
                  <a:txBody>
                    <a:bodyPr/>
                    <a:lstStyle/>
                    <a:p>
                      <a:pPr algn="ctr" fontAlgn="b"/>
                      <a:r>
                        <a:rPr lang="ru-RU" sz="800" b="0" i="0" u="none" strike="noStrike">
                          <a:solidFill>
                            <a:srgbClr val="000000"/>
                          </a:solidFill>
                          <a:latin typeface="Times New Roman"/>
                        </a:rPr>
                        <a:t>0503</a:t>
                      </a:r>
                    </a:p>
                  </a:txBody>
                  <a:tcPr marL="9525" marR="9525" marT="9525" marB="0" anchor="b"/>
                </a:tc>
                <a:tc>
                  <a:txBody>
                    <a:bodyPr/>
                    <a:lstStyle/>
                    <a:p>
                      <a:pPr algn="ctr" fontAlgn="b"/>
                      <a:r>
                        <a:rPr lang="ru-RU" sz="800" b="0" i="0" u="none" strike="noStrike">
                          <a:solidFill>
                            <a:srgbClr val="000000"/>
                          </a:solidFill>
                          <a:latin typeface="Times New Roman"/>
                        </a:rPr>
                        <a:t>801 105,7  </a:t>
                      </a:r>
                    </a:p>
                  </a:txBody>
                  <a:tcPr marL="9525" marR="9525" marT="9525" marB="0" anchor="b"/>
                </a:tc>
                <a:tc>
                  <a:txBody>
                    <a:bodyPr/>
                    <a:lstStyle/>
                    <a:p>
                      <a:pPr algn="ctr" fontAlgn="b"/>
                      <a:r>
                        <a:rPr lang="ru-RU" sz="800" b="0" i="0" u="none" strike="noStrike">
                          <a:solidFill>
                            <a:srgbClr val="000000"/>
                          </a:solidFill>
                          <a:latin typeface="Times New Roman"/>
                        </a:rPr>
                        <a:t>30 138,7  </a:t>
                      </a:r>
                    </a:p>
                  </a:txBody>
                  <a:tcPr marL="9525" marR="9525" marT="9525" marB="0" anchor="b"/>
                </a:tc>
                <a:tc>
                  <a:txBody>
                    <a:bodyPr/>
                    <a:lstStyle/>
                    <a:p>
                      <a:pPr algn="ctr" fontAlgn="b"/>
                      <a:r>
                        <a:rPr lang="ru-RU" sz="800" b="0" i="0" u="none" strike="noStrike">
                          <a:solidFill>
                            <a:srgbClr val="000000"/>
                          </a:solidFill>
                          <a:latin typeface="Times New Roman"/>
                        </a:rPr>
                        <a:t>1 011,4  </a:t>
                      </a:r>
                    </a:p>
                  </a:txBody>
                  <a:tcPr marL="9525" marR="9525" marT="9525" marB="0" anchor="b"/>
                </a:tc>
              </a:tr>
              <a:tr h="147405">
                <a:tc>
                  <a:txBody>
                    <a:bodyPr/>
                    <a:lstStyle/>
                    <a:p>
                      <a:pPr algn="just" fontAlgn="ctr"/>
                      <a:r>
                        <a:rPr lang="ru-RU" sz="800" b="0" i="0" u="none" strike="noStrike">
                          <a:solidFill>
                            <a:srgbClr val="000000"/>
                          </a:solidFill>
                          <a:latin typeface="Times New Roman"/>
                        </a:rPr>
                        <a:t>Другие вопросы в области жилищно-коммунального хозяйства</a:t>
                      </a:r>
                    </a:p>
                  </a:txBody>
                  <a:tcPr marL="9525" marR="9525" marT="9525" marB="0" anchor="ctr"/>
                </a:tc>
                <a:tc>
                  <a:txBody>
                    <a:bodyPr/>
                    <a:lstStyle/>
                    <a:p>
                      <a:pPr algn="ctr" fontAlgn="b"/>
                      <a:r>
                        <a:rPr lang="ru-RU" sz="800" b="0" i="0" u="none" strike="noStrike">
                          <a:solidFill>
                            <a:srgbClr val="000000"/>
                          </a:solidFill>
                          <a:latin typeface="Times New Roman"/>
                        </a:rPr>
                        <a:t>0505</a:t>
                      </a:r>
                    </a:p>
                  </a:txBody>
                  <a:tcPr marL="9525" marR="9525" marT="9525" marB="0" anchor="b"/>
                </a:tc>
                <a:tc>
                  <a:txBody>
                    <a:bodyPr/>
                    <a:lstStyle/>
                    <a:p>
                      <a:pPr algn="ctr" fontAlgn="b"/>
                      <a:r>
                        <a:rPr lang="ru-RU" sz="800" b="0" i="0" u="none" strike="noStrike">
                          <a:solidFill>
                            <a:srgbClr val="000000"/>
                          </a:solidFill>
                          <a:latin typeface="Times New Roman"/>
                        </a:rPr>
                        <a:t>6 112,4  </a:t>
                      </a:r>
                    </a:p>
                  </a:txBody>
                  <a:tcPr marL="9525" marR="9525" marT="9525" marB="0" anchor="b"/>
                </a:tc>
                <a:tc>
                  <a:txBody>
                    <a:bodyPr/>
                    <a:lstStyle/>
                    <a:p>
                      <a:pPr algn="ctr" fontAlgn="b"/>
                      <a:r>
                        <a:rPr lang="ru-RU" sz="800" b="0" i="0" u="none" strike="noStrike">
                          <a:solidFill>
                            <a:srgbClr val="000000"/>
                          </a:solidFill>
                          <a:latin typeface="Times New Roman"/>
                        </a:rPr>
                        <a:t>6 186,2  </a:t>
                      </a:r>
                    </a:p>
                  </a:txBody>
                  <a:tcPr marL="9525" marR="9525" marT="9525" marB="0" anchor="b"/>
                </a:tc>
                <a:tc>
                  <a:txBody>
                    <a:bodyPr/>
                    <a:lstStyle/>
                    <a:p>
                      <a:pPr algn="ctr" fontAlgn="b"/>
                      <a:r>
                        <a:rPr lang="ru-RU" sz="800" b="0" i="0" u="none" strike="noStrike">
                          <a:solidFill>
                            <a:srgbClr val="000000"/>
                          </a:solidFill>
                          <a:latin typeface="Times New Roman"/>
                        </a:rPr>
                        <a:t>6 228,2  </a:t>
                      </a:r>
                    </a:p>
                  </a:txBody>
                  <a:tcPr marL="9525" marR="9525" marT="9525" marB="0" anchor="b"/>
                </a:tc>
              </a:tr>
              <a:tr h="147405">
                <a:tc>
                  <a:txBody>
                    <a:bodyPr/>
                    <a:lstStyle/>
                    <a:p>
                      <a:pPr algn="just" fontAlgn="ctr"/>
                      <a:r>
                        <a:rPr lang="ru-RU" sz="800" b="1" i="0" u="none" strike="noStrike">
                          <a:solidFill>
                            <a:srgbClr val="000000"/>
                          </a:solidFill>
                          <a:latin typeface="Times New Roman"/>
                        </a:rPr>
                        <a:t>Охрана окружающей среды</a:t>
                      </a:r>
                    </a:p>
                  </a:txBody>
                  <a:tcPr marL="9525" marR="9525" marT="9525" marB="0" anchor="ctr"/>
                </a:tc>
                <a:tc>
                  <a:txBody>
                    <a:bodyPr/>
                    <a:lstStyle/>
                    <a:p>
                      <a:pPr algn="ctr" fontAlgn="b"/>
                      <a:r>
                        <a:rPr lang="ru-RU" sz="800" b="1" i="0" u="none" strike="noStrike">
                          <a:solidFill>
                            <a:srgbClr val="000000"/>
                          </a:solidFill>
                          <a:latin typeface="Times New Roman"/>
                        </a:rPr>
                        <a:t>0600</a:t>
                      </a:r>
                    </a:p>
                  </a:txBody>
                  <a:tcPr marL="9525" marR="9525" marT="9525" marB="0" anchor="b"/>
                </a:tc>
                <a:tc>
                  <a:txBody>
                    <a:bodyPr/>
                    <a:lstStyle/>
                    <a:p>
                      <a:pPr algn="ctr" fontAlgn="b"/>
                      <a:r>
                        <a:rPr lang="ru-RU" sz="800" b="1" i="0" u="none" strike="noStrike">
                          <a:solidFill>
                            <a:srgbClr val="000000"/>
                          </a:solidFill>
                          <a:latin typeface="Times New Roman"/>
                        </a:rPr>
                        <a:t>46 965,1  </a:t>
                      </a:r>
                    </a:p>
                  </a:txBody>
                  <a:tcPr marL="9525" marR="9525" marT="9525" marB="0" anchor="b"/>
                </a:tc>
                <a:tc>
                  <a:txBody>
                    <a:bodyPr/>
                    <a:lstStyle/>
                    <a:p>
                      <a:pPr algn="ctr" fontAlgn="b"/>
                      <a:r>
                        <a:rPr lang="ru-RU" sz="800" b="1" i="0" u="none" strike="noStrike">
                          <a:solidFill>
                            <a:srgbClr val="000000"/>
                          </a:solidFill>
                          <a:latin typeface="Times New Roman"/>
                        </a:rPr>
                        <a:t>266 182,3  </a:t>
                      </a:r>
                    </a:p>
                  </a:txBody>
                  <a:tcPr marL="9525" marR="9525" marT="9525" marB="0" anchor="b"/>
                </a:tc>
                <a:tc>
                  <a:txBody>
                    <a:bodyPr/>
                    <a:lstStyle/>
                    <a:p>
                      <a:pPr algn="ctr" fontAlgn="b"/>
                      <a:r>
                        <a:rPr lang="ru-RU" sz="800" b="1" i="0" u="none" strike="noStrike">
                          <a:solidFill>
                            <a:srgbClr val="000000"/>
                          </a:solidFill>
                          <a:latin typeface="Times New Roman"/>
                        </a:rPr>
                        <a:t>267 325,6  </a:t>
                      </a:r>
                    </a:p>
                  </a:txBody>
                  <a:tcPr marL="9525" marR="9525" marT="9525" marB="0" anchor="b"/>
                </a:tc>
              </a:tr>
              <a:tr h="147405">
                <a:tc>
                  <a:txBody>
                    <a:bodyPr/>
                    <a:lstStyle/>
                    <a:p>
                      <a:pPr algn="just" fontAlgn="ctr"/>
                      <a:r>
                        <a:rPr lang="ru-RU" sz="800" b="0" i="0" u="none" strike="noStrike">
                          <a:solidFill>
                            <a:srgbClr val="000000"/>
                          </a:solidFill>
                          <a:latin typeface="Times New Roman"/>
                        </a:rPr>
                        <a:t>Экологический контроль</a:t>
                      </a:r>
                    </a:p>
                  </a:txBody>
                  <a:tcPr marL="9525" marR="9525" marT="9525" marB="0" anchor="ctr"/>
                </a:tc>
                <a:tc>
                  <a:txBody>
                    <a:bodyPr/>
                    <a:lstStyle/>
                    <a:p>
                      <a:pPr algn="ctr" fontAlgn="b"/>
                      <a:r>
                        <a:rPr lang="ru-RU" sz="800" b="0" i="0" u="none" strike="noStrike">
                          <a:solidFill>
                            <a:srgbClr val="000000"/>
                          </a:solidFill>
                          <a:latin typeface="Times New Roman"/>
                        </a:rPr>
                        <a:t>0601</a:t>
                      </a:r>
                    </a:p>
                  </a:txBody>
                  <a:tcPr marL="9525" marR="9525" marT="9525" marB="0" anchor="b"/>
                </a:tc>
                <a:tc>
                  <a:txBody>
                    <a:bodyPr/>
                    <a:lstStyle/>
                    <a:p>
                      <a:pPr algn="ctr" fontAlgn="b"/>
                      <a:r>
                        <a:rPr lang="ru-RU" sz="800" b="0" i="0" u="none" strike="noStrike">
                          <a:solidFill>
                            <a:srgbClr val="000000"/>
                          </a:solidFill>
                          <a:latin typeface="Times New Roman"/>
                        </a:rPr>
                        <a:t>300,0  </a:t>
                      </a:r>
                    </a:p>
                  </a:txBody>
                  <a:tcPr marL="9525" marR="9525" marT="9525" marB="0" anchor="b"/>
                </a:tc>
                <a:tc>
                  <a:txBody>
                    <a:bodyPr/>
                    <a:lstStyle/>
                    <a:p>
                      <a:pPr algn="ctr" fontAlgn="b"/>
                      <a:r>
                        <a:rPr lang="ru-RU" sz="800" b="0" i="0" u="none" strike="noStrike">
                          <a:solidFill>
                            <a:srgbClr val="000000"/>
                          </a:solidFill>
                          <a:latin typeface="Times New Roman"/>
                        </a:rPr>
                        <a:t>359,6  </a:t>
                      </a:r>
                    </a:p>
                  </a:txBody>
                  <a:tcPr marL="9525" marR="9525" marT="9525" marB="0" anchor="b"/>
                </a:tc>
                <a:tc>
                  <a:txBody>
                    <a:bodyPr/>
                    <a:lstStyle/>
                    <a:p>
                      <a:pPr algn="ctr" fontAlgn="b"/>
                      <a:r>
                        <a:rPr lang="ru-RU" sz="800" b="0" i="0" u="none" strike="noStrike">
                          <a:solidFill>
                            <a:srgbClr val="000000"/>
                          </a:solidFill>
                          <a:latin typeface="Times New Roman"/>
                        </a:rPr>
                        <a:t>300,0  </a:t>
                      </a:r>
                    </a:p>
                  </a:txBody>
                  <a:tcPr marL="9525" marR="9525" marT="9525" marB="0" anchor="b"/>
                </a:tc>
              </a:tr>
              <a:tr h="147405">
                <a:tc>
                  <a:txBody>
                    <a:bodyPr/>
                    <a:lstStyle/>
                    <a:p>
                      <a:pPr algn="just" fontAlgn="ctr"/>
                      <a:r>
                        <a:rPr lang="ru-RU" sz="800" b="0" i="0" u="none" strike="noStrike">
                          <a:solidFill>
                            <a:srgbClr val="000000"/>
                          </a:solidFill>
                          <a:latin typeface="Times New Roman"/>
                        </a:rPr>
                        <a:t>Сбор, удаление отходов и очистка сточных вод</a:t>
                      </a:r>
                    </a:p>
                  </a:txBody>
                  <a:tcPr marL="9525" marR="9525" marT="9525" marB="0" anchor="ctr"/>
                </a:tc>
                <a:tc>
                  <a:txBody>
                    <a:bodyPr/>
                    <a:lstStyle/>
                    <a:p>
                      <a:pPr algn="ctr" fontAlgn="b"/>
                      <a:r>
                        <a:rPr lang="ru-RU" sz="800" b="0" i="0" u="none" strike="noStrike">
                          <a:solidFill>
                            <a:srgbClr val="000000"/>
                          </a:solidFill>
                          <a:latin typeface="Times New Roman"/>
                        </a:rPr>
                        <a:t>0602</a:t>
                      </a:r>
                    </a:p>
                  </a:txBody>
                  <a:tcPr marL="9525" marR="9525" marT="9525" marB="0" anchor="b"/>
                </a:tc>
                <a:tc>
                  <a:txBody>
                    <a:bodyPr/>
                    <a:lstStyle/>
                    <a:p>
                      <a:pPr algn="ctr" fontAlgn="b"/>
                      <a:r>
                        <a:rPr lang="ru-RU" sz="800" b="0" i="0" u="none" strike="noStrike">
                          <a:solidFill>
                            <a:srgbClr val="000000"/>
                          </a:solidFill>
                          <a:latin typeface="Times New Roman"/>
                        </a:rPr>
                        <a:t>0,0  </a:t>
                      </a:r>
                    </a:p>
                  </a:txBody>
                  <a:tcPr marL="9525" marR="9525" marT="9525" marB="0" anchor="b"/>
                </a:tc>
                <a:tc>
                  <a:txBody>
                    <a:bodyPr/>
                    <a:lstStyle/>
                    <a:p>
                      <a:pPr algn="ctr" fontAlgn="b"/>
                      <a:r>
                        <a:rPr lang="ru-RU" sz="800" b="0" i="0" u="none" strike="noStrike">
                          <a:solidFill>
                            <a:srgbClr val="000000"/>
                          </a:solidFill>
                          <a:latin typeface="Times New Roman"/>
                        </a:rPr>
                        <a:t>222 997,0  </a:t>
                      </a:r>
                    </a:p>
                  </a:txBody>
                  <a:tcPr marL="9525" marR="9525" marT="9525" marB="0" anchor="b"/>
                </a:tc>
                <a:tc>
                  <a:txBody>
                    <a:bodyPr/>
                    <a:lstStyle/>
                    <a:p>
                      <a:pPr algn="ctr" fontAlgn="b"/>
                      <a:r>
                        <a:rPr lang="ru-RU" sz="800" b="0" i="0" u="none" strike="noStrike">
                          <a:solidFill>
                            <a:srgbClr val="000000"/>
                          </a:solidFill>
                          <a:latin typeface="Times New Roman"/>
                        </a:rPr>
                        <a:t>223 800,3  </a:t>
                      </a:r>
                    </a:p>
                  </a:txBody>
                  <a:tcPr marL="9525" marR="9525" marT="9525" marB="0" anchor="b"/>
                </a:tc>
              </a:tr>
              <a:tr h="147405">
                <a:tc>
                  <a:txBody>
                    <a:bodyPr/>
                    <a:lstStyle/>
                    <a:p>
                      <a:pPr algn="just" fontAlgn="ctr"/>
                      <a:r>
                        <a:rPr lang="ru-RU" sz="800" b="0" i="0" u="none" strike="noStrike">
                          <a:solidFill>
                            <a:srgbClr val="000000"/>
                          </a:solidFill>
                          <a:latin typeface="Times New Roman"/>
                        </a:rPr>
                        <a:t>Охрана объектов растительного и животного мира и среды их обитания</a:t>
                      </a:r>
                    </a:p>
                  </a:txBody>
                  <a:tcPr marL="9525" marR="9525" marT="9525" marB="0" anchor="ctr"/>
                </a:tc>
                <a:tc>
                  <a:txBody>
                    <a:bodyPr/>
                    <a:lstStyle/>
                    <a:p>
                      <a:pPr algn="ctr" fontAlgn="b"/>
                      <a:r>
                        <a:rPr lang="ru-RU" sz="800" b="0" i="0" u="none" strike="noStrike">
                          <a:solidFill>
                            <a:srgbClr val="000000"/>
                          </a:solidFill>
                          <a:latin typeface="Times New Roman"/>
                        </a:rPr>
                        <a:t>0603</a:t>
                      </a:r>
                    </a:p>
                  </a:txBody>
                  <a:tcPr marL="9525" marR="9525" marT="9525" marB="0" anchor="b"/>
                </a:tc>
                <a:tc>
                  <a:txBody>
                    <a:bodyPr/>
                    <a:lstStyle/>
                    <a:p>
                      <a:pPr algn="ctr" fontAlgn="b"/>
                      <a:r>
                        <a:rPr lang="ru-RU" sz="800" b="0" i="0" u="none" strike="noStrike">
                          <a:solidFill>
                            <a:srgbClr val="000000"/>
                          </a:solidFill>
                          <a:latin typeface="Times New Roman"/>
                        </a:rPr>
                        <a:t>18 757,2  </a:t>
                      </a:r>
                    </a:p>
                  </a:txBody>
                  <a:tcPr marL="9525" marR="9525" marT="9525" marB="0" anchor="b"/>
                </a:tc>
                <a:tc>
                  <a:txBody>
                    <a:bodyPr/>
                    <a:lstStyle/>
                    <a:p>
                      <a:pPr algn="ctr" fontAlgn="b"/>
                      <a:r>
                        <a:rPr lang="ru-RU" sz="800" b="0" i="0" u="none" strike="noStrike">
                          <a:solidFill>
                            <a:srgbClr val="000000"/>
                          </a:solidFill>
                          <a:latin typeface="Times New Roman"/>
                        </a:rPr>
                        <a:t>14 542,0  </a:t>
                      </a:r>
                    </a:p>
                  </a:txBody>
                  <a:tcPr marL="9525" marR="9525" marT="9525" marB="0" anchor="b"/>
                </a:tc>
                <a:tc>
                  <a:txBody>
                    <a:bodyPr/>
                    <a:lstStyle/>
                    <a:p>
                      <a:pPr algn="ctr" fontAlgn="b"/>
                      <a:r>
                        <a:rPr lang="ru-RU" sz="800" b="0" i="0" u="none" strike="noStrike">
                          <a:solidFill>
                            <a:srgbClr val="000000"/>
                          </a:solidFill>
                          <a:latin typeface="Times New Roman"/>
                        </a:rPr>
                        <a:t>14 822,0  </a:t>
                      </a:r>
                    </a:p>
                  </a:txBody>
                  <a:tcPr marL="9525" marR="9525" marT="9525" marB="0" anchor="b"/>
                </a:tc>
              </a:tr>
              <a:tr h="147405">
                <a:tc>
                  <a:txBody>
                    <a:bodyPr/>
                    <a:lstStyle/>
                    <a:p>
                      <a:pPr algn="just" fontAlgn="ctr"/>
                      <a:r>
                        <a:rPr lang="ru-RU" sz="800" b="0" i="0" u="none" strike="noStrike">
                          <a:solidFill>
                            <a:srgbClr val="000000"/>
                          </a:solidFill>
                          <a:latin typeface="Times New Roman"/>
                        </a:rPr>
                        <a:t>Другие вопросы в области охраны окружающей среды</a:t>
                      </a:r>
                    </a:p>
                  </a:txBody>
                  <a:tcPr marL="9525" marR="9525" marT="9525" marB="0" anchor="ctr"/>
                </a:tc>
                <a:tc>
                  <a:txBody>
                    <a:bodyPr/>
                    <a:lstStyle/>
                    <a:p>
                      <a:pPr algn="ctr" fontAlgn="b"/>
                      <a:r>
                        <a:rPr lang="ru-RU" sz="800" b="0" i="0" u="none" strike="noStrike">
                          <a:solidFill>
                            <a:srgbClr val="000000"/>
                          </a:solidFill>
                          <a:latin typeface="Times New Roman"/>
                        </a:rPr>
                        <a:t>0605</a:t>
                      </a:r>
                    </a:p>
                  </a:txBody>
                  <a:tcPr marL="9525" marR="9525" marT="9525" marB="0" anchor="b"/>
                </a:tc>
                <a:tc>
                  <a:txBody>
                    <a:bodyPr/>
                    <a:lstStyle/>
                    <a:p>
                      <a:pPr algn="ctr" fontAlgn="b"/>
                      <a:r>
                        <a:rPr lang="ru-RU" sz="800" b="0" i="0" u="none" strike="noStrike">
                          <a:solidFill>
                            <a:srgbClr val="000000"/>
                          </a:solidFill>
                          <a:latin typeface="Times New Roman"/>
                        </a:rPr>
                        <a:t>27 907,9  </a:t>
                      </a:r>
                    </a:p>
                  </a:txBody>
                  <a:tcPr marL="9525" marR="9525" marT="9525" marB="0" anchor="b"/>
                </a:tc>
                <a:tc>
                  <a:txBody>
                    <a:bodyPr/>
                    <a:lstStyle/>
                    <a:p>
                      <a:pPr algn="ctr" fontAlgn="b"/>
                      <a:r>
                        <a:rPr lang="ru-RU" sz="800" b="0" i="0" u="none" strike="noStrike">
                          <a:solidFill>
                            <a:srgbClr val="000000"/>
                          </a:solidFill>
                          <a:latin typeface="Times New Roman"/>
                        </a:rPr>
                        <a:t>28 283,7  </a:t>
                      </a:r>
                    </a:p>
                  </a:txBody>
                  <a:tcPr marL="9525" marR="9525" marT="9525" marB="0" anchor="b"/>
                </a:tc>
                <a:tc>
                  <a:txBody>
                    <a:bodyPr/>
                    <a:lstStyle/>
                    <a:p>
                      <a:pPr algn="ctr" fontAlgn="b"/>
                      <a:r>
                        <a:rPr lang="ru-RU" sz="800" b="0" i="0" u="none" strike="noStrike" dirty="0">
                          <a:solidFill>
                            <a:srgbClr val="000000"/>
                          </a:solidFill>
                          <a:latin typeface="Times New Roman"/>
                        </a:rPr>
                        <a:t>28 403,3  </a:t>
                      </a:r>
                    </a:p>
                  </a:txBody>
                  <a:tcPr marL="9525" marR="9525" marT="9525" marB="0" anchor="b"/>
                </a:tc>
              </a:tr>
            </a:tbl>
          </a:graphicData>
        </a:graphic>
      </p:graphicFrame>
      <p:sp>
        <p:nvSpPr>
          <p:cNvPr id="5" name="TextBox 4"/>
          <p:cNvSpPr txBox="1"/>
          <p:nvPr/>
        </p:nvSpPr>
        <p:spPr>
          <a:xfrm>
            <a:off x="8604448" y="260648"/>
            <a:ext cx="539552" cy="276999"/>
          </a:xfrm>
          <a:prstGeom prst="rect">
            <a:avLst/>
          </a:prstGeom>
          <a:noFill/>
        </p:spPr>
        <p:txBody>
          <a:bodyPr wrap="square" rtlCol="0">
            <a:spAutoFit/>
          </a:bodyPr>
          <a:lstStyle/>
          <a:p>
            <a:r>
              <a:rPr lang="ru-RU" sz="1200" dirty="0" smtClean="0"/>
              <a:t>  23</a:t>
            </a:r>
            <a:endParaRPr lang="ru-RU" sz="12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179512" y="0"/>
            <a:ext cx="8964488" cy="553998"/>
          </a:xfrm>
          <a:prstGeom prst="rect">
            <a:avLst/>
          </a:prstGeom>
        </p:spPr>
        <p:txBody>
          <a:bodyPr wrap="square">
            <a:spAutoFit/>
          </a:bodyPr>
          <a:lstStyle/>
          <a:p>
            <a:pPr algn="ctr"/>
            <a:r>
              <a:rPr lang="ru-RU" sz="1500" b="1" dirty="0" smtClean="0">
                <a:solidFill>
                  <a:schemeClr val="accent1">
                    <a:lumMod val="75000"/>
                  </a:schemeClr>
                </a:solidFill>
                <a:latin typeface="Times New Roman" pitchFamily="18" charset="0"/>
                <a:cs typeface="Times New Roman" pitchFamily="18" charset="0"/>
              </a:rPr>
              <a:t>Распределение бюджетных ассигнований республиканского бюджета Республики Алтай </a:t>
            </a:r>
            <a:br>
              <a:rPr lang="ru-RU" sz="1500" b="1" dirty="0" smtClean="0">
                <a:solidFill>
                  <a:schemeClr val="accent1">
                    <a:lumMod val="75000"/>
                  </a:schemeClr>
                </a:solidFill>
                <a:latin typeface="Times New Roman" pitchFamily="18" charset="0"/>
                <a:cs typeface="Times New Roman" pitchFamily="18" charset="0"/>
              </a:rPr>
            </a:br>
            <a:r>
              <a:rPr lang="ru-RU" sz="1500" b="1" dirty="0" smtClean="0">
                <a:solidFill>
                  <a:schemeClr val="accent1">
                    <a:lumMod val="75000"/>
                  </a:schemeClr>
                </a:solidFill>
                <a:latin typeface="Times New Roman" pitchFamily="18" charset="0"/>
                <a:cs typeface="Times New Roman" pitchFamily="18" charset="0"/>
              </a:rPr>
              <a:t>на 2019 - 2021 годы по разделам и подразделам классификации расходов бюджета, тыс. рублей (2)</a:t>
            </a:r>
            <a:endParaRPr lang="ru-RU" sz="1500" b="1" dirty="0">
              <a:solidFill>
                <a:schemeClr val="accent1">
                  <a:lumMod val="75000"/>
                </a:schemeClr>
              </a:solidFill>
              <a:latin typeface="Times New Roman" pitchFamily="18" charset="0"/>
              <a:cs typeface="Times New Roman" pitchFamily="18" charset="0"/>
            </a:endParaRPr>
          </a:p>
        </p:txBody>
      </p:sp>
      <p:graphicFrame>
        <p:nvGraphicFramePr>
          <p:cNvPr id="6" name="Содержимое 5"/>
          <p:cNvGraphicFramePr>
            <a:graphicFrameLocks noGrp="1"/>
          </p:cNvGraphicFramePr>
          <p:nvPr>
            <p:ph idx="1"/>
          </p:nvPr>
        </p:nvGraphicFramePr>
        <p:xfrm>
          <a:off x="251520" y="548681"/>
          <a:ext cx="8712968" cy="6072241"/>
        </p:xfrm>
        <a:graphic>
          <a:graphicData uri="http://schemas.openxmlformats.org/drawingml/2006/table">
            <a:tbl>
              <a:tblPr firstRow="1" bandRow="1">
                <a:tableStyleId>{21E4AEA4-8DFA-4A89-87EB-49C32662AFE0}</a:tableStyleId>
              </a:tblPr>
              <a:tblGrid>
                <a:gridCol w="4978839"/>
                <a:gridCol w="951837"/>
                <a:gridCol w="878619"/>
                <a:gridCol w="951837"/>
                <a:gridCol w="951836"/>
              </a:tblGrid>
              <a:tr h="0">
                <a:tc>
                  <a:txBody>
                    <a:bodyPr/>
                    <a:lstStyle/>
                    <a:p>
                      <a:pPr algn="ctr" fontAlgn="ctr"/>
                      <a:r>
                        <a:rPr lang="ru-RU" sz="900" u="none" strike="noStrike" dirty="0">
                          <a:latin typeface="Times New Roman" pitchFamily="18" charset="0"/>
                          <a:cs typeface="Times New Roman" pitchFamily="18" charset="0"/>
                        </a:rPr>
                        <a:t>Наименование показателя</a:t>
                      </a:r>
                      <a:endParaRPr lang="ru-RU" sz="9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900" u="none" strike="noStrike" dirty="0" smtClean="0">
                          <a:latin typeface="Times New Roman" pitchFamily="18" charset="0"/>
                          <a:cs typeface="Times New Roman" pitchFamily="18" charset="0"/>
                        </a:rPr>
                        <a:t>Раздел/</a:t>
                      </a:r>
                    </a:p>
                    <a:p>
                      <a:pPr algn="ctr" fontAlgn="ctr"/>
                      <a:r>
                        <a:rPr lang="ru-RU" sz="900" u="none" strike="noStrike" dirty="0" smtClean="0">
                          <a:latin typeface="Times New Roman" pitchFamily="18" charset="0"/>
                          <a:cs typeface="Times New Roman" pitchFamily="18" charset="0"/>
                        </a:rPr>
                        <a:t>подраздел</a:t>
                      </a:r>
                      <a:r>
                        <a:rPr lang="ru-RU" sz="900" u="none" strike="noStrike" dirty="0">
                          <a:latin typeface="Times New Roman" pitchFamily="18" charset="0"/>
                          <a:cs typeface="Times New Roman" pitchFamily="18" charset="0"/>
                        </a:rPr>
                        <a:t> </a:t>
                      </a:r>
                      <a:endParaRPr lang="ru-RU" sz="9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900" u="none" strike="noStrike" dirty="0" smtClean="0">
                          <a:latin typeface="Times New Roman" pitchFamily="18" charset="0"/>
                          <a:cs typeface="Times New Roman" pitchFamily="18" charset="0"/>
                        </a:rPr>
                        <a:t>2019 </a:t>
                      </a:r>
                      <a:r>
                        <a:rPr lang="ru-RU" sz="900" u="none" strike="noStrike" dirty="0">
                          <a:latin typeface="Times New Roman" pitchFamily="18" charset="0"/>
                          <a:cs typeface="Times New Roman" pitchFamily="18" charset="0"/>
                        </a:rPr>
                        <a:t>год</a:t>
                      </a:r>
                      <a:endParaRPr lang="ru-RU" sz="9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900" u="none" strike="noStrike" dirty="0" smtClean="0">
                          <a:latin typeface="Times New Roman" pitchFamily="18" charset="0"/>
                          <a:cs typeface="Times New Roman" pitchFamily="18" charset="0"/>
                        </a:rPr>
                        <a:t>2020 </a:t>
                      </a:r>
                      <a:r>
                        <a:rPr lang="ru-RU" sz="900" u="none" strike="noStrike" dirty="0">
                          <a:latin typeface="Times New Roman" pitchFamily="18" charset="0"/>
                          <a:cs typeface="Times New Roman" pitchFamily="18" charset="0"/>
                        </a:rPr>
                        <a:t>год</a:t>
                      </a:r>
                      <a:endParaRPr lang="ru-RU" sz="9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900" u="none" strike="noStrike" dirty="0">
                          <a:latin typeface="Times New Roman" pitchFamily="18" charset="0"/>
                          <a:cs typeface="Times New Roman" pitchFamily="18" charset="0"/>
                        </a:rPr>
                        <a:t>2021 год</a:t>
                      </a:r>
                      <a:endParaRPr lang="ru-RU" sz="900" b="0" i="0" u="none" strike="noStrike" dirty="0">
                        <a:solidFill>
                          <a:srgbClr val="000000"/>
                        </a:solidFill>
                        <a:latin typeface="Times New Roman" pitchFamily="18" charset="0"/>
                        <a:cs typeface="Times New Roman" pitchFamily="18" charset="0"/>
                      </a:endParaRPr>
                    </a:p>
                  </a:txBody>
                  <a:tcPr marL="9525" marR="9525" marT="9525" marB="0" anchor="ctr"/>
                </a:tc>
              </a:tr>
              <a:tr h="127980">
                <a:tc>
                  <a:txBody>
                    <a:bodyPr/>
                    <a:lstStyle/>
                    <a:p>
                      <a:pPr algn="just" fontAlgn="ctr"/>
                      <a:r>
                        <a:rPr lang="ru-RU" sz="800" b="1" i="0" u="none" strike="noStrike" dirty="0">
                          <a:solidFill>
                            <a:srgbClr val="000000"/>
                          </a:solidFill>
                          <a:latin typeface="Times New Roman"/>
                        </a:rPr>
                        <a:t>Образование</a:t>
                      </a:r>
                    </a:p>
                  </a:txBody>
                  <a:tcPr marL="9525" marR="9525" marT="9525" marB="0" anchor="ctr"/>
                </a:tc>
                <a:tc>
                  <a:txBody>
                    <a:bodyPr/>
                    <a:lstStyle/>
                    <a:p>
                      <a:pPr algn="ctr" fontAlgn="b"/>
                      <a:r>
                        <a:rPr lang="ru-RU" sz="800" b="1" i="0" u="none" strike="noStrike" dirty="0">
                          <a:solidFill>
                            <a:srgbClr val="000000"/>
                          </a:solidFill>
                          <a:latin typeface="Times New Roman"/>
                        </a:rPr>
                        <a:t>0700</a:t>
                      </a:r>
                    </a:p>
                  </a:txBody>
                  <a:tcPr marL="9525" marR="9525" marT="9525" marB="0" anchor="ctr"/>
                </a:tc>
                <a:tc>
                  <a:txBody>
                    <a:bodyPr/>
                    <a:lstStyle/>
                    <a:p>
                      <a:pPr algn="ctr" fontAlgn="b"/>
                      <a:r>
                        <a:rPr lang="ru-RU" sz="800" b="1" i="0" u="none" strike="noStrike">
                          <a:solidFill>
                            <a:srgbClr val="000000"/>
                          </a:solidFill>
                          <a:latin typeface="Times New Roman"/>
                        </a:rPr>
                        <a:t>6 136 646,3  </a:t>
                      </a:r>
                    </a:p>
                  </a:txBody>
                  <a:tcPr marL="9525" marR="9525" marT="9525" marB="0" anchor="ctr"/>
                </a:tc>
                <a:tc>
                  <a:txBody>
                    <a:bodyPr/>
                    <a:lstStyle/>
                    <a:p>
                      <a:pPr algn="ctr" fontAlgn="b"/>
                      <a:r>
                        <a:rPr lang="ru-RU" sz="800" b="1" i="0" u="none" strike="noStrike">
                          <a:solidFill>
                            <a:srgbClr val="000000"/>
                          </a:solidFill>
                          <a:latin typeface="Times New Roman"/>
                        </a:rPr>
                        <a:t>4 855 620,4  </a:t>
                      </a:r>
                    </a:p>
                  </a:txBody>
                  <a:tcPr marL="9525" marR="9525" marT="9525" marB="0" anchor="ctr"/>
                </a:tc>
                <a:tc>
                  <a:txBody>
                    <a:bodyPr/>
                    <a:lstStyle/>
                    <a:p>
                      <a:pPr algn="ctr" fontAlgn="b"/>
                      <a:r>
                        <a:rPr lang="ru-RU" sz="800" b="1" i="0" u="none" strike="noStrike">
                          <a:solidFill>
                            <a:srgbClr val="000000"/>
                          </a:solidFill>
                          <a:latin typeface="Times New Roman"/>
                        </a:rPr>
                        <a:t>4 616 488,4  </a:t>
                      </a:r>
                    </a:p>
                  </a:txBody>
                  <a:tcPr marL="9525" marR="9525" marT="9525" marB="0" anchor="ctr"/>
                </a:tc>
              </a:tr>
              <a:tr h="138355">
                <a:tc>
                  <a:txBody>
                    <a:bodyPr/>
                    <a:lstStyle/>
                    <a:p>
                      <a:pPr algn="just" fontAlgn="ctr"/>
                      <a:r>
                        <a:rPr lang="ru-RU" sz="800" b="0" i="0" u="none" strike="noStrike" dirty="0">
                          <a:solidFill>
                            <a:srgbClr val="000000"/>
                          </a:solidFill>
                          <a:latin typeface="Times New Roman"/>
                        </a:rPr>
                        <a:t>Дошкольное образование</a:t>
                      </a:r>
                    </a:p>
                  </a:txBody>
                  <a:tcPr marL="9525" marR="9525" marT="9525" marB="0" anchor="ctr"/>
                </a:tc>
                <a:tc>
                  <a:txBody>
                    <a:bodyPr/>
                    <a:lstStyle/>
                    <a:p>
                      <a:pPr algn="ctr" fontAlgn="b"/>
                      <a:r>
                        <a:rPr lang="ru-RU" sz="800" b="0" i="0" u="none" strike="noStrike" dirty="0">
                          <a:solidFill>
                            <a:srgbClr val="000000"/>
                          </a:solidFill>
                          <a:latin typeface="Times New Roman"/>
                        </a:rPr>
                        <a:t>0701</a:t>
                      </a:r>
                    </a:p>
                  </a:txBody>
                  <a:tcPr marL="9525" marR="9525" marT="9525" marB="0" anchor="ctr"/>
                </a:tc>
                <a:tc>
                  <a:txBody>
                    <a:bodyPr/>
                    <a:lstStyle/>
                    <a:p>
                      <a:pPr algn="ctr" fontAlgn="b"/>
                      <a:r>
                        <a:rPr lang="ru-RU" sz="800" b="0" i="0" u="none" strike="noStrike" dirty="0">
                          <a:solidFill>
                            <a:srgbClr val="000000"/>
                          </a:solidFill>
                          <a:latin typeface="Times New Roman"/>
                        </a:rPr>
                        <a:t>1 166 213,2  </a:t>
                      </a:r>
                    </a:p>
                  </a:txBody>
                  <a:tcPr marL="9525" marR="9525" marT="9525" marB="0" anchor="ctr"/>
                </a:tc>
                <a:tc>
                  <a:txBody>
                    <a:bodyPr/>
                    <a:lstStyle/>
                    <a:p>
                      <a:pPr algn="ctr" fontAlgn="b"/>
                      <a:r>
                        <a:rPr lang="ru-RU" sz="800" b="0" i="0" u="none" strike="noStrike">
                          <a:solidFill>
                            <a:srgbClr val="000000"/>
                          </a:solidFill>
                          <a:latin typeface="Times New Roman"/>
                        </a:rPr>
                        <a:t>233 793,7  </a:t>
                      </a:r>
                    </a:p>
                  </a:txBody>
                  <a:tcPr marL="9525" marR="9525" marT="9525" marB="0" anchor="ctr"/>
                </a:tc>
                <a:tc>
                  <a:txBody>
                    <a:bodyPr/>
                    <a:lstStyle/>
                    <a:p>
                      <a:pPr algn="ctr" fontAlgn="b"/>
                      <a:r>
                        <a:rPr lang="ru-RU" sz="800" b="0" i="0" u="none" strike="noStrike">
                          <a:solidFill>
                            <a:srgbClr val="000000"/>
                          </a:solidFill>
                          <a:latin typeface="Times New Roman"/>
                        </a:rPr>
                        <a:t>233 624,1  </a:t>
                      </a:r>
                    </a:p>
                  </a:txBody>
                  <a:tcPr marL="9525" marR="9525" marT="9525" marB="0" anchor="ctr"/>
                </a:tc>
              </a:tr>
              <a:tr h="138355">
                <a:tc>
                  <a:txBody>
                    <a:bodyPr/>
                    <a:lstStyle/>
                    <a:p>
                      <a:pPr algn="just" fontAlgn="ctr"/>
                      <a:r>
                        <a:rPr lang="ru-RU" sz="800" b="0" i="0" u="none" strike="noStrike" dirty="0">
                          <a:solidFill>
                            <a:srgbClr val="000000"/>
                          </a:solidFill>
                          <a:latin typeface="Times New Roman"/>
                        </a:rPr>
                        <a:t>Общее образование</a:t>
                      </a:r>
                    </a:p>
                  </a:txBody>
                  <a:tcPr marL="9525" marR="9525" marT="9525" marB="0" anchor="ctr"/>
                </a:tc>
                <a:tc>
                  <a:txBody>
                    <a:bodyPr/>
                    <a:lstStyle/>
                    <a:p>
                      <a:pPr algn="ctr" fontAlgn="b"/>
                      <a:r>
                        <a:rPr lang="ru-RU" sz="800" b="0" i="0" u="none" strike="noStrike">
                          <a:solidFill>
                            <a:srgbClr val="000000"/>
                          </a:solidFill>
                          <a:latin typeface="Times New Roman"/>
                        </a:rPr>
                        <a:t>0702</a:t>
                      </a:r>
                    </a:p>
                  </a:txBody>
                  <a:tcPr marL="9525" marR="9525" marT="9525" marB="0" anchor="ctr"/>
                </a:tc>
                <a:tc>
                  <a:txBody>
                    <a:bodyPr/>
                    <a:lstStyle/>
                    <a:p>
                      <a:pPr algn="ctr" fontAlgn="b"/>
                      <a:r>
                        <a:rPr lang="ru-RU" sz="800" b="0" i="0" u="none" strike="noStrike">
                          <a:solidFill>
                            <a:srgbClr val="000000"/>
                          </a:solidFill>
                          <a:latin typeface="Times New Roman"/>
                        </a:rPr>
                        <a:t>4 203 536,9  </a:t>
                      </a:r>
                    </a:p>
                  </a:txBody>
                  <a:tcPr marL="9525" marR="9525" marT="9525" marB="0" anchor="ctr"/>
                </a:tc>
                <a:tc>
                  <a:txBody>
                    <a:bodyPr/>
                    <a:lstStyle/>
                    <a:p>
                      <a:pPr algn="ctr" fontAlgn="b"/>
                      <a:r>
                        <a:rPr lang="ru-RU" sz="800" b="0" i="0" u="none" strike="noStrike">
                          <a:solidFill>
                            <a:srgbClr val="000000"/>
                          </a:solidFill>
                          <a:latin typeface="Times New Roman"/>
                        </a:rPr>
                        <a:t>4 073 701,6  </a:t>
                      </a:r>
                    </a:p>
                  </a:txBody>
                  <a:tcPr marL="9525" marR="9525" marT="9525" marB="0" anchor="ctr"/>
                </a:tc>
                <a:tc>
                  <a:txBody>
                    <a:bodyPr/>
                    <a:lstStyle/>
                    <a:p>
                      <a:pPr algn="ctr" fontAlgn="b"/>
                      <a:r>
                        <a:rPr lang="ru-RU" sz="800" b="0" i="0" u="none" strike="noStrike">
                          <a:solidFill>
                            <a:srgbClr val="000000"/>
                          </a:solidFill>
                          <a:latin typeface="Times New Roman"/>
                        </a:rPr>
                        <a:t>3 844 701,2  </a:t>
                      </a:r>
                    </a:p>
                  </a:txBody>
                  <a:tcPr marL="9525" marR="9525" marT="9525" marB="0" anchor="ctr"/>
                </a:tc>
              </a:tr>
              <a:tr h="138355">
                <a:tc>
                  <a:txBody>
                    <a:bodyPr/>
                    <a:lstStyle/>
                    <a:p>
                      <a:pPr algn="just" fontAlgn="ctr"/>
                      <a:r>
                        <a:rPr lang="ru-RU" sz="800" b="0" i="0" u="none" strike="noStrike" dirty="0">
                          <a:solidFill>
                            <a:srgbClr val="000000"/>
                          </a:solidFill>
                          <a:latin typeface="Times New Roman"/>
                        </a:rPr>
                        <a:t>Дополнительное образование детей</a:t>
                      </a:r>
                    </a:p>
                  </a:txBody>
                  <a:tcPr marL="9525" marR="9525" marT="9525" marB="0" anchor="ctr"/>
                </a:tc>
                <a:tc>
                  <a:txBody>
                    <a:bodyPr/>
                    <a:lstStyle/>
                    <a:p>
                      <a:pPr algn="ctr" fontAlgn="b"/>
                      <a:r>
                        <a:rPr lang="ru-RU" sz="800" b="0" i="0" u="none" strike="noStrike">
                          <a:solidFill>
                            <a:srgbClr val="000000"/>
                          </a:solidFill>
                          <a:latin typeface="Times New Roman"/>
                        </a:rPr>
                        <a:t>0703</a:t>
                      </a:r>
                    </a:p>
                  </a:txBody>
                  <a:tcPr marL="9525" marR="9525" marT="9525" marB="0" anchor="ctr"/>
                </a:tc>
                <a:tc>
                  <a:txBody>
                    <a:bodyPr/>
                    <a:lstStyle/>
                    <a:p>
                      <a:pPr algn="ctr" fontAlgn="b"/>
                      <a:r>
                        <a:rPr lang="ru-RU" sz="800" b="0" i="0" u="none" strike="noStrike">
                          <a:solidFill>
                            <a:srgbClr val="000000"/>
                          </a:solidFill>
                          <a:latin typeface="Times New Roman"/>
                        </a:rPr>
                        <a:t>233 360,9  </a:t>
                      </a:r>
                    </a:p>
                  </a:txBody>
                  <a:tcPr marL="9525" marR="9525" marT="9525" marB="0" anchor="ctr"/>
                </a:tc>
                <a:tc>
                  <a:txBody>
                    <a:bodyPr/>
                    <a:lstStyle/>
                    <a:p>
                      <a:pPr algn="ctr" fontAlgn="b"/>
                      <a:r>
                        <a:rPr lang="ru-RU" sz="800" b="0" i="0" u="none" strike="noStrike">
                          <a:solidFill>
                            <a:srgbClr val="000000"/>
                          </a:solidFill>
                          <a:latin typeface="Times New Roman"/>
                        </a:rPr>
                        <a:t>85 770,9  </a:t>
                      </a:r>
                    </a:p>
                  </a:txBody>
                  <a:tcPr marL="9525" marR="9525" marT="9525" marB="0" anchor="ctr"/>
                </a:tc>
                <a:tc>
                  <a:txBody>
                    <a:bodyPr/>
                    <a:lstStyle/>
                    <a:p>
                      <a:pPr algn="ctr" fontAlgn="b"/>
                      <a:r>
                        <a:rPr lang="ru-RU" sz="800" b="0" i="0" u="none" strike="noStrike">
                          <a:solidFill>
                            <a:srgbClr val="000000"/>
                          </a:solidFill>
                          <a:latin typeface="Times New Roman"/>
                        </a:rPr>
                        <a:t>84 771,0  </a:t>
                      </a:r>
                    </a:p>
                  </a:txBody>
                  <a:tcPr marL="9525" marR="9525" marT="9525" marB="0" anchor="ctr"/>
                </a:tc>
              </a:tr>
              <a:tr h="138355">
                <a:tc>
                  <a:txBody>
                    <a:bodyPr/>
                    <a:lstStyle/>
                    <a:p>
                      <a:pPr algn="just" fontAlgn="ctr"/>
                      <a:r>
                        <a:rPr lang="ru-RU" sz="800" b="0" i="0" u="none" strike="noStrike" dirty="0">
                          <a:solidFill>
                            <a:srgbClr val="000000"/>
                          </a:solidFill>
                          <a:latin typeface="Times New Roman"/>
                        </a:rPr>
                        <a:t>Среднее профессиональное образование</a:t>
                      </a:r>
                    </a:p>
                  </a:txBody>
                  <a:tcPr marL="9525" marR="9525" marT="9525" marB="0" anchor="ctr"/>
                </a:tc>
                <a:tc>
                  <a:txBody>
                    <a:bodyPr/>
                    <a:lstStyle/>
                    <a:p>
                      <a:pPr algn="ctr" fontAlgn="b"/>
                      <a:r>
                        <a:rPr lang="ru-RU" sz="800" b="0" i="0" u="none" strike="noStrike">
                          <a:solidFill>
                            <a:srgbClr val="000000"/>
                          </a:solidFill>
                          <a:latin typeface="Times New Roman"/>
                        </a:rPr>
                        <a:t>0704</a:t>
                      </a:r>
                    </a:p>
                  </a:txBody>
                  <a:tcPr marL="9525" marR="9525" marT="9525" marB="0" anchor="ctr"/>
                </a:tc>
                <a:tc>
                  <a:txBody>
                    <a:bodyPr/>
                    <a:lstStyle/>
                    <a:p>
                      <a:pPr algn="ctr" fontAlgn="b"/>
                      <a:r>
                        <a:rPr lang="ru-RU" sz="800" b="0" i="0" u="none" strike="noStrike" dirty="0">
                          <a:solidFill>
                            <a:srgbClr val="000000"/>
                          </a:solidFill>
                          <a:latin typeface="Times New Roman"/>
                        </a:rPr>
                        <a:t>390 711,4  </a:t>
                      </a:r>
                    </a:p>
                  </a:txBody>
                  <a:tcPr marL="9525" marR="9525" marT="9525" marB="0" anchor="ctr"/>
                </a:tc>
                <a:tc>
                  <a:txBody>
                    <a:bodyPr/>
                    <a:lstStyle/>
                    <a:p>
                      <a:pPr algn="ctr" fontAlgn="b"/>
                      <a:r>
                        <a:rPr lang="ru-RU" sz="800" b="0" i="0" u="none" strike="noStrike">
                          <a:solidFill>
                            <a:srgbClr val="000000"/>
                          </a:solidFill>
                          <a:latin typeface="Times New Roman"/>
                        </a:rPr>
                        <a:t>325 663,7  </a:t>
                      </a:r>
                    </a:p>
                  </a:txBody>
                  <a:tcPr marL="9525" marR="9525" marT="9525" marB="0" anchor="ctr"/>
                </a:tc>
                <a:tc>
                  <a:txBody>
                    <a:bodyPr/>
                    <a:lstStyle/>
                    <a:p>
                      <a:pPr algn="ctr" fontAlgn="b"/>
                      <a:r>
                        <a:rPr lang="ru-RU" sz="800" b="0" i="0" u="none" strike="noStrike">
                          <a:solidFill>
                            <a:srgbClr val="000000"/>
                          </a:solidFill>
                          <a:latin typeface="Times New Roman"/>
                        </a:rPr>
                        <a:t>317 163,7  </a:t>
                      </a:r>
                    </a:p>
                  </a:txBody>
                  <a:tcPr marL="9525" marR="9525" marT="9525" marB="0" anchor="ctr"/>
                </a:tc>
              </a:tr>
              <a:tr h="138355">
                <a:tc>
                  <a:txBody>
                    <a:bodyPr/>
                    <a:lstStyle/>
                    <a:p>
                      <a:pPr algn="just" fontAlgn="ctr"/>
                      <a:r>
                        <a:rPr lang="ru-RU" sz="800" b="0" i="0" u="none" strike="noStrike">
                          <a:solidFill>
                            <a:srgbClr val="000000"/>
                          </a:solidFill>
                          <a:latin typeface="Times New Roman"/>
                        </a:rPr>
                        <a:t>Профессиональная подготовка, переподготовка и повышение квалификации</a:t>
                      </a:r>
                    </a:p>
                  </a:txBody>
                  <a:tcPr marL="9525" marR="9525" marT="9525" marB="0" anchor="ctr"/>
                </a:tc>
                <a:tc>
                  <a:txBody>
                    <a:bodyPr/>
                    <a:lstStyle/>
                    <a:p>
                      <a:pPr algn="ctr" fontAlgn="b"/>
                      <a:r>
                        <a:rPr lang="ru-RU" sz="800" b="0" i="0" u="none" strike="noStrike">
                          <a:solidFill>
                            <a:srgbClr val="000000"/>
                          </a:solidFill>
                          <a:latin typeface="Times New Roman"/>
                        </a:rPr>
                        <a:t>0705</a:t>
                      </a:r>
                    </a:p>
                  </a:txBody>
                  <a:tcPr marL="9525" marR="9525" marT="9525" marB="0" anchor="ctr"/>
                </a:tc>
                <a:tc>
                  <a:txBody>
                    <a:bodyPr/>
                    <a:lstStyle/>
                    <a:p>
                      <a:pPr algn="ctr" fontAlgn="b"/>
                      <a:r>
                        <a:rPr lang="ru-RU" sz="800" b="0" i="0" u="none" strike="noStrike" dirty="0">
                          <a:solidFill>
                            <a:srgbClr val="000000"/>
                          </a:solidFill>
                          <a:latin typeface="Times New Roman"/>
                        </a:rPr>
                        <a:t>14 840,2  </a:t>
                      </a:r>
                    </a:p>
                  </a:txBody>
                  <a:tcPr marL="9525" marR="9525" marT="9525" marB="0" anchor="ctr"/>
                </a:tc>
                <a:tc>
                  <a:txBody>
                    <a:bodyPr/>
                    <a:lstStyle/>
                    <a:p>
                      <a:pPr algn="ctr" fontAlgn="b"/>
                      <a:r>
                        <a:rPr lang="ru-RU" sz="800" b="0" i="0" u="none" strike="noStrike">
                          <a:solidFill>
                            <a:srgbClr val="000000"/>
                          </a:solidFill>
                          <a:latin typeface="Times New Roman"/>
                        </a:rPr>
                        <a:t>13 850,2  </a:t>
                      </a:r>
                    </a:p>
                  </a:txBody>
                  <a:tcPr marL="9525" marR="9525" marT="9525" marB="0" anchor="ctr"/>
                </a:tc>
                <a:tc>
                  <a:txBody>
                    <a:bodyPr/>
                    <a:lstStyle/>
                    <a:p>
                      <a:pPr algn="ctr" fontAlgn="b"/>
                      <a:r>
                        <a:rPr lang="ru-RU" sz="800" b="0" i="0" u="none" strike="noStrike">
                          <a:solidFill>
                            <a:srgbClr val="000000"/>
                          </a:solidFill>
                          <a:latin typeface="Times New Roman"/>
                        </a:rPr>
                        <a:t>14 201,2  </a:t>
                      </a:r>
                    </a:p>
                  </a:txBody>
                  <a:tcPr marL="9525" marR="9525" marT="9525" marB="0" anchor="ctr"/>
                </a:tc>
              </a:tr>
              <a:tr h="138355">
                <a:tc>
                  <a:txBody>
                    <a:bodyPr/>
                    <a:lstStyle/>
                    <a:p>
                      <a:pPr algn="just" fontAlgn="ctr"/>
                      <a:r>
                        <a:rPr lang="ru-RU" sz="800" b="0" i="0" u="none" strike="noStrike">
                          <a:solidFill>
                            <a:srgbClr val="000000"/>
                          </a:solidFill>
                          <a:latin typeface="Times New Roman"/>
                        </a:rPr>
                        <a:t>Молодежная политика и оздоровление детей</a:t>
                      </a:r>
                    </a:p>
                  </a:txBody>
                  <a:tcPr marL="9525" marR="9525" marT="9525" marB="0" anchor="ctr"/>
                </a:tc>
                <a:tc>
                  <a:txBody>
                    <a:bodyPr/>
                    <a:lstStyle/>
                    <a:p>
                      <a:pPr algn="ctr" fontAlgn="b"/>
                      <a:r>
                        <a:rPr lang="ru-RU" sz="800" b="0" i="0" u="none" strike="noStrike">
                          <a:solidFill>
                            <a:srgbClr val="000000"/>
                          </a:solidFill>
                          <a:latin typeface="Times New Roman"/>
                        </a:rPr>
                        <a:t>0707</a:t>
                      </a:r>
                    </a:p>
                  </a:txBody>
                  <a:tcPr marL="9525" marR="9525" marT="9525" marB="0" anchor="ctr"/>
                </a:tc>
                <a:tc>
                  <a:txBody>
                    <a:bodyPr/>
                    <a:lstStyle/>
                    <a:p>
                      <a:pPr algn="ctr" fontAlgn="b"/>
                      <a:r>
                        <a:rPr lang="ru-RU" sz="800" b="0" i="0" u="none" strike="noStrike" dirty="0">
                          <a:solidFill>
                            <a:srgbClr val="000000"/>
                          </a:solidFill>
                          <a:latin typeface="Times New Roman"/>
                        </a:rPr>
                        <a:t>64 588,9  </a:t>
                      </a:r>
                    </a:p>
                  </a:txBody>
                  <a:tcPr marL="9525" marR="9525" marT="9525" marB="0" anchor="ctr"/>
                </a:tc>
                <a:tc>
                  <a:txBody>
                    <a:bodyPr/>
                    <a:lstStyle/>
                    <a:p>
                      <a:pPr algn="ctr" fontAlgn="b"/>
                      <a:r>
                        <a:rPr lang="ru-RU" sz="800" b="0" i="0" u="none" strike="noStrike">
                          <a:solidFill>
                            <a:srgbClr val="000000"/>
                          </a:solidFill>
                          <a:latin typeface="Times New Roman"/>
                        </a:rPr>
                        <a:t>59 166,6  </a:t>
                      </a:r>
                    </a:p>
                  </a:txBody>
                  <a:tcPr marL="9525" marR="9525" marT="9525" marB="0" anchor="ctr"/>
                </a:tc>
                <a:tc>
                  <a:txBody>
                    <a:bodyPr/>
                    <a:lstStyle/>
                    <a:p>
                      <a:pPr algn="ctr" fontAlgn="b"/>
                      <a:r>
                        <a:rPr lang="ru-RU" sz="800" b="0" i="0" u="none" strike="noStrike">
                          <a:solidFill>
                            <a:srgbClr val="000000"/>
                          </a:solidFill>
                          <a:latin typeface="Times New Roman"/>
                        </a:rPr>
                        <a:t>58 166,6  </a:t>
                      </a:r>
                    </a:p>
                  </a:txBody>
                  <a:tcPr marL="9525" marR="9525" marT="9525" marB="0" anchor="ctr"/>
                </a:tc>
              </a:tr>
              <a:tr h="138355">
                <a:tc>
                  <a:txBody>
                    <a:bodyPr/>
                    <a:lstStyle/>
                    <a:p>
                      <a:pPr algn="just" fontAlgn="ctr"/>
                      <a:r>
                        <a:rPr lang="ru-RU" sz="800" b="0" i="0" u="none" strike="noStrike">
                          <a:solidFill>
                            <a:srgbClr val="000000"/>
                          </a:solidFill>
                          <a:latin typeface="Times New Roman"/>
                        </a:rPr>
                        <a:t>Другие вопросы в области образования</a:t>
                      </a:r>
                    </a:p>
                  </a:txBody>
                  <a:tcPr marL="9525" marR="9525" marT="9525" marB="0" anchor="ctr"/>
                </a:tc>
                <a:tc>
                  <a:txBody>
                    <a:bodyPr/>
                    <a:lstStyle/>
                    <a:p>
                      <a:pPr algn="ctr" fontAlgn="b"/>
                      <a:r>
                        <a:rPr lang="ru-RU" sz="800" b="0" i="0" u="none" strike="noStrike">
                          <a:solidFill>
                            <a:srgbClr val="000000"/>
                          </a:solidFill>
                          <a:latin typeface="Times New Roman"/>
                        </a:rPr>
                        <a:t>0709</a:t>
                      </a:r>
                    </a:p>
                  </a:txBody>
                  <a:tcPr marL="9525" marR="9525" marT="9525" marB="0" anchor="ctr"/>
                </a:tc>
                <a:tc>
                  <a:txBody>
                    <a:bodyPr/>
                    <a:lstStyle/>
                    <a:p>
                      <a:pPr algn="ctr" fontAlgn="b"/>
                      <a:r>
                        <a:rPr lang="ru-RU" sz="800" b="0" i="0" u="none" strike="noStrike" dirty="0">
                          <a:solidFill>
                            <a:srgbClr val="000000"/>
                          </a:solidFill>
                          <a:latin typeface="Times New Roman"/>
                        </a:rPr>
                        <a:t>63 394,8  </a:t>
                      </a:r>
                    </a:p>
                  </a:txBody>
                  <a:tcPr marL="9525" marR="9525" marT="9525" marB="0" anchor="ctr"/>
                </a:tc>
                <a:tc>
                  <a:txBody>
                    <a:bodyPr/>
                    <a:lstStyle/>
                    <a:p>
                      <a:pPr algn="ctr" fontAlgn="b"/>
                      <a:r>
                        <a:rPr lang="ru-RU" sz="800" b="0" i="0" u="none" strike="noStrike">
                          <a:solidFill>
                            <a:srgbClr val="000000"/>
                          </a:solidFill>
                          <a:latin typeface="Times New Roman"/>
                        </a:rPr>
                        <a:t>63 673,7  </a:t>
                      </a:r>
                    </a:p>
                  </a:txBody>
                  <a:tcPr marL="9525" marR="9525" marT="9525" marB="0" anchor="ctr"/>
                </a:tc>
                <a:tc>
                  <a:txBody>
                    <a:bodyPr/>
                    <a:lstStyle/>
                    <a:p>
                      <a:pPr algn="ctr" fontAlgn="b"/>
                      <a:r>
                        <a:rPr lang="ru-RU" sz="800" b="0" i="0" u="none" strike="noStrike">
                          <a:solidFill>
                            <a:srgbClr val="000000"/>
                          </a:solidFill>
                          <a:latin typeface="Times New Roman"/>
                        </a:rPr>
                        <a:t>63 860,6  </a:t>
                      </a:r>
                    </a:p>
                  </a:txBody>
                  <a:tcPr marL="9525" marR="9525" marT="9525" marB="0" anchor="ctr"/>
                </a:tc>
              </a:tr>
              <a:tr h="128392">
                <a:tc>
                  <a:txBody>
                    <a:bodyPr/>
                    <a:lstStyle/>
                    <a:p>
                      <a:pPr algn="l" fontAlgn="ctr"/>
                      <a:r>
                        <a:rPr lang="ru-RU" sz="800" b="1" i="0" u="none" strike="noStrike" dirty="0" smtClean="0">
                          <a:solidFill>
                            <a:srgbClr val="000000"/>
                          </a:solidFill>
                          <a:latin typeface="Times New Roman"/>
                        </a:rPr>
                        <a:t>Культура,  кинематография</a:t>
                      </a:r>
                      <a:endParaRPr lang="ru-RU" sz="800" b="1" i="0" u="none" strike="noStrike" dirty="0">
                        <a:solidFill>
                          <a:srgbClr val="000000"/>
                        </a:solidFill>
                        <a:latin typeface="Times New Roman"/>
                      </a:endParaRPr>
                    </a:p>
                  </a:txBody>
                  <a:tcPr marL="9525" marR="9525" marT="9525" marB="0" anchor="ctr"/>
                </a:tc>
                <a:tc>
                  <a:txBody>
                    <a:bodyPr/>
                    <a:lstStyle/>
                    <a:p>
                      <a:pPr algn="ctr" fontAlgn="b"/>
                      <a:r>
                        <a:rPr lang="ru-RU" sz="800" b="1" i="0" u="none" strike="noStrike">
                          <a:solidFill>
                            <a:srgbClr val="000000"/>
                          </a:solidFill>
                          <a:latin typeface="Times New Roman"/>
                        </a:rPr>
                        <a:t>0800</a:t>
                      </a:r>
                    </a:p>
                  </a:txBody>
                  <a:tcPr marL="9525" marR="9525" marT="9525" marB="0" anchor="ctr"/>
                </a:tc>
                <a:tc>
                  <a:txBody>
                    <a:bodyPr/>
                    <a:lstStyle/>
                    <a:p>
                      <a:pPr algn="ctr" fontAlgn="b"/>
                      <a:r>
                        <a:rPr lang="ru-RU" sz="800" b="1" i="0" u="none" strike="noStrike" dirty="0">
                          <a:solidFill>
                            <a:srgbClr val="000000"/>
                          </a:solidFill>
                          <a:latin typeface="Times New Roman"/>
                        </a:rPr>
                        <a:t>345 688,6  </a:t>
                      </a:r>
                    </a:p>
                  </a:txBody>
                  <a:tcPr marL="9525" marR="9525" marT="9525" marB="0" anchor="ctr"/>
                </a:tc>
                <a:tc>
                  <a:txBody>
                    <a:bodyPr/>
                    <a:lstStyle/>
                    <a:p>
                      <a:pPr algn="ctr" fontAlgn="b"/>
                      <a:r>
                        <a:rPr lang="ru-RU" sz="800" b="1" i="0" u="none" strike="noStrike">
                          <a:solidFill>
                            <a:srgbClr val="000000"/>
                          </a:solidFill>
                          <a:latin typeface="Times New Roman"/>
                        </a:rPr>
                        <a:t>211 018,7  </a:t>
                      </a:r>
                    </a:p>
                  </a:txBody>
                  <a:tcPr marL="9525" marR="9525" marT="9525" marB="0" anchor="ctr"/>
                </a:tc>
                <a:tc>
                  <a:txBody>
                    <a:bodyPr/>
                    <a:lstStyle/>
                    <a:p>
                      <a:pPr algn="ctr" fontAlgn="b"/>
                      <a:r>
                        <a:rPr lang="ru-RU" sz="800" b="1" i="0" u="none" strike="noStrike">
                          <a:solidFill>
                            <a:srgbClr val="000000"/>
                          </a:solidFill>
                          <a:latin typeface="Times New Roman"/>
                        </a:rPr>
                        <a:t>209 967,0  </a:t>
                      </a:r>
                    </a:p>
                  </a:txBody>
                  <a:tcPr marL="9525" marR="9525" marT="9525" marB="0" anchor="ctr"/>
                </a:tc>
              </a:tr>
              <a:tr h="126278">
                <a:tc>
                  <a:txBody>
                    <a:bodyPr/>
                    <a:lstStyle/>
                    <a:p>
                      <a:pPr algn="just" fontAlgn="ctr"/>
                      <a:r>
                        <a:rPr lang="ru-RU" sz="800" b="0" i="0" u="none" strike="noStrike" dirty="0">
                          <a:solidFill>
                            <a:srgbClr val="000000"/>
                          </a:solidFill>
                          <a:latin typeface="Times New Roman"/>
                        </a:rPr>
                        <a:t>Культура </a:t>
                      </a:r>
                    </a:p>
                  </a:txBody>
                  <a:tcPr marL="9525" marR="9525" marT="9525" marB="0" anchor="ctr"/>
                </a:tc>
                <a:tc>
                  <a:txBody>
                    <a:bodyPr/>
                    <a:lstStyle/>
                    <a:p>
                      <a:pPr algn="ctr" fontAlgn="b"/>
                      <a:r>
                        <a:rPr lang="ru-RU" sz="800" b="0" i="0" u="none" strike="noStrike">
                          <a:solidFill>
                            <a:srgbClr val="000000"/>
                          </a:solidFill>
                          <a:latin typeface="Times New Roman"/>
                        </a:rPr>
                        <a:t>0801</a:t>
                      </a:r>
                    </a:p>
                  </a:txBody>
                  <a:tcPr marL="9525" marR="9525" marT="9525" marB="0" anchor="ctr"/>
                </a:tc>
                <a:tc>
                  <a:txBody>
                    <a:bodyPr/>
                    <a:lstStyle/>
                    <a:p>
                      <a:pPr algn="ctr" fontAlgn="b"/>
                      <a:r>
                        <a:rPr lang="ru-RU" sz="800" b="0" i="0" u="none" strike="noStrike" dirty="0">
                          <a:solidFill>
                            <a:srgbClr val="000000"/>
                          </a:solidFill>
                          <a:latin typeface="Times New Roman"/>
                        </a:rPr>
                        <a:t>323 168,1  </a:t>
                      </a:r>
                    </a:p>
                  </a:txBody>
                  <a:tcPr marL="9525" marR="9525" marT="9525" marB="0" anchor="ctr"/>
                </a:tc>
                <a:tc>
                  <a:txBody>
                    <a:bodyPr/>
                    <a:lstStyle/>
                    <a:p>
                      <a:pPr algn="ctr" fontAlgn="b"/>
                      <a:r>
                        <a:rPr lang="ru-RU" sz="800" b="0" i="0" u="none" strike="noStrike" dirty="0">
                          <a:solidFill>
                            <a:srgbClr val="000000"/>
                          </a:solidFill>
                          <a:latin typeface="Times New Roman"/>
                        </a:rPr>
                        <a:t>189 723,8  </a:t>
                      </a:r>
                    </a:p>
                  </a:txBody>
                  <a:tcPr marL="9525" marR="9525" marT="9525" marB="0" anchor="ctr"/>
                </a:tc>
                <a:tc>
                  <a:txBody>
                    <a:bodyPr/>
                    <a:lstStyle/>
                    <a:p>
                      <a:pPr algn="ctr" fontAlgn="b"/>
                      <a:r>
                        <a:rPr lang="ru-RU" sz="800" b="0" i="0" u="none" strike="noStrike">
                          <a:solidFill>
                            <a:srgbClr val="000000"/>
                          </a:solidFill>
                          <a:latin typeface="Times New Roman"/>
                        </a:rPr>
                        <a:t>188 542,6  </a:t>
                      </a:r>
                    </a:p>
                  </a:txBody>
                  <a:tcPr marL="9525" marR="9525" marT="9525" marB="0" anchor="ctr"/>
                </a:tc>
              </a:tr>
              <a:tr h="150432">
                <a:tc>
                  <a:txBody>
                    <a:bodyPr/>
                    <a:lstStyle/>
                    <a:p>
                      <a:pPr algn="just" fontAlgn="ctr"/>
                      <a:r>
                        <a:rPr lang="ru-RU" sz="800" b="0" i="0" u="none" strike="noStrike" dirty="0">
                          <a:solidFill>
                            <a:srgbClr val="000000"/>
                          </a:solidFill>
                          <a:latin typeface="Times New Roman"/>
                        </a:rPr>
                        <a:t>Другие вопросы в области культуры, кинематографии </a:t>
                      </a:r>
                    </a:p>
                  </a:txBody>
                  <a:tcPr marL="9525" marR="9525" marT="9525" marB="0" anchor="ctr"/>
                </a:tc>
                <a:tc>
                  <a:txBody>
                    <a:bodyPr/>
                    <a:lstStyle/>
                    <a:p>
                      <a:pPr algn="ctr" fontAlgn="b"/>
                      <a:r>
                        <a:rPr lang="ru-RU" sz="800" b="0" i="0" u="none" strike="noStrike">
                          <a:solidFill>
                            <a:srgbClr val="000000"/>
                          </a:solidFill>
                          <a:latin typeface="Times New Roman"/>
                        </a:rPr>
                        <a:t>0804</a:t>
                      </a:r>
                    </a:p>
                  </a:txBody>
                  <a:tcPr marL="9525" marR="9525" marT="9525" marB="0" anchor="ctr"/>
                </a:tc>
                <a:tc>
                  <a:txBody>
                    <a:bodyPr/>
                    <a:lstStyle/>
                    <a:p>
                      <a:pPr algn="ctr" fontAlgn="b"/>
                      <a:r>
                        <a:rPr lang="ru-RU" sz="800" b="0" i="0" u="none" strike="noStrike">
                          <a:solidFill>
                            <a:srgbClr val="000000"/>
                          </a:solidFill>
                          <a:latin typeface="Times New Roman"/>
                        </a:rPr>
                        <a:t>22 520,5  </a:t>
                      </a:r>
                    </a:p>
                  </a:txBody>
                  <a:tcPr marL="9525" marR="9525" marT="9525" marB="0" anchor="ctr"/>
                </a:tc>
                <a:tc>
                  <a:txBody>
                    <a:bodyPr/>
                    <a:lstStyle/>
                    <a:p>
                      <a:pPr algn="ctr" fontAlgn="b"/>
                      <a:r>
                        <a:rPr lang="ru-RU" sz="800" b="0" i="0" u="none" strike="noStrike" dirty="0">
                          <a:solidFill>
                            <a:srgbClr val="000000"/>
                          </a:solidFill>
                          <a:latin typeface="Times New Roman"/>
                        </a:rPr>
                        <a:t>21 294,9  </a:t>
                      </a:r>
                    </a:p>
                  </a:txBody>
                  <a:tcPr marL="9525" marR="9525" marT="9525" marB="0" anchor="ctr"/>
                </a:tc>
                <a:tc>
                  <a:txBody>
                    <a:bodyPr/>
                    <a:lstStyle/>
                    <a:p>
                      <a:pPr algn="ctr" fontAlgn="b"/>
                      <a:r>
                        <a:rPr lang="ru-RU" sz="800" b="0" i="0" u="none" strike="noStrike">
                          <a:solidFill>
                            <a:srgbClr val="000000"/>
                          </a:solidFill>
                          <a:latin typeface="Times New Roman"/>
                        </a:rPr>
                        <a:t>21 424,4  </a:t>
                      </a:r>
                    </a:p>
                  </a:txBody>
                  <a:tcPr marL="9525" marR="9525" marT="9525" marB="0" anchor="ctr"/>
                </a:tc>
              </a:tr>
              <a:tr h="138355">
                <a:tc>
                  <a:txBody>
                    <a:bodyPr/>
                    <a:lstStyle/>
                    <a:p>
                      <a:pPr algn="just" fontAlgn="ctr"/>
                      <a:r>
                        <a:rPr lang="ru-RU" sz="800" b="1" i="0" u="none" strike="noStrike" dirty="0">
                          <a:solidFill>
                            <a:srgbClr val="000000"/>
                          </a:solidFill>
                          <a:latin typeface="Times New Roman"/>
                        </a:rPr>
                        <a:t>Здравоохранение</a:t>
                      </a:r>
                    </a:p>
                  </a:txBody>
                  <a:tcPr marL="9525" marR="9525" marT="9525" marB="0" anchor="ctr"/>
                </a:tc>
                <a:tc>
                  <a:txBody>
                    <a:bodyPr/>
                    <a:lstStyle/>
                    <a:p>
                      <a:pPr algn="ctr" fontAlgn="b"/>
                      <a:r>
                        <a:rPr lang="ru-RU" sz="800" b="1" i="0" u="none" strike="noStrike">
                          <a:solidFill>
                            <a:srgbClr val="000000"/>
                          </a:solidFill>
                          <a:latin typeface="Times New Roman"/>
                        </a:rPr>
                        <a:t>0900</a:t>
                      </a:r>
                    </a:p>
                  </a:txBody>
                  <a:tcPr marL="9525" marR="9525" marT="9525" marB="0" anchor="ctr"/>
                </a:tc>
                <a:tc>
                  <a:txBody>
                    <a:bodyPr/>
                    <a:lstStyle/>
                    <a:p>
                      <a:pPr algn="ctr" fontAlgn="b"/>
                      <a:r>
                        <a:rPr lang="ru-RU" sz="800" b="1" i="0" u="none" strike="noStrike">
                          <a:solidFill>
                            <a:srgbClr val="000000"/>
                          </a:solidFill>
                          <a:latin typeface="Times New Roman"/>
                        </a:rPr>
                        <a:t>1 363 315,4  </a:t>
                      </a:r>
                    </a:p>
                  </a:txBody>
                  <a:tcPr marL="9525" marR="9525" marT="9525" marB="0" anchor="ctr"/>
                </a:tc>
                <a:tc>
                  <a:txBody>
                    <a:bodyPr/>
                    <a:lstStyle/>
                    <a:p>
                      <a:pPr algn="ctr" fontAlgn="b"/>
                      <a:r>
                        <a:rPr lang="ru-RU" sz="800" b="1" i="0" u="none" strike="noStrike" dirty="0">
                          <a:solidFill>
                            <a:srgbClr val="000000"/>
                          </a:solidFill>
                          <a:latin typeface="Times New Roman"/>
                        </a:rPr>
                        <a:t>1 296 240,2  </a:t>
                      </a:r>
                    </a:p>
                  </a:txBody>
                  <a:tcPr marL="9525" marR="9525" marT="9525" marB="0" anchor="ctr"/>
                </a:tc>
                <a:tc>
                  <a:txBody>
                    <a:bodyPr/>
                    <a:lstStyle/>
                    <a:p>
                      <a:pPr algn="ctr" fontAlgn="b"/>
                      <a:r>
                        <a:rPr lang="ru-RU" sz="800" b="1" i="0" u="none" strike="noStrike">
                          <a:solidFill>
                            <a:srgbClr val="000000"/>
                          </a:solidFill>
                          <a:latin typeface="Times New Roman"/>
                        </a:rPr>
                        <a:t>988 104,5  </a:t>
                      </a:r>
                    </a:p>
                  </a:txBody>
                  <a:tcPr marL="9525" marR="9525" marT="9525" marB="0" anchor="ctr"/>
                </a:tc>
              </a:tr>
              <a:tr h="138355">
                <a:tc>
                  <a:txBody>
                    <a:bodyPr/>
                    <a:lstStyle/>
                    <a:p>
                      <a:pPr algn="just" fontAlgn="ctr"/>
                      <a:r>
                        <a:rPr lang="ru-RU" sz="800" b="0" i="0" u="none" strike="noStrike" dirty="0">
                          <a:solidFill>
                            <a:srgbClr val="000000"/>
                          </a:solidFill>
                          <a:latin typeface="Times New Roman"/>
                        </a:rPr>
                        <a:t>Стационарная медицинская помощь</a:t>
                      </a:r>
                    </a:p>
                  </a:txBody>
                  <a:tcPr marL="9525" marR="9525" marT="9525" marB="0" anchor="ctr"/>
                </a:tc>
                <a:tc>
                  <a:txBody>
                    <a:bodyPr/>
                    <a:lstStyle/>
                    <a:p>
                      <a:pPr algn="ctr" fontAlgn="b"/>
                      <a:r>
                        <a:rPr lang="ru-RU" sz="800" b="0" i="0" u="none" strike="noStrike">
                          <a:solidFill>
                            <a:srgbClr val="000000"/>
                          </a:solidFill>
                          <a:latin typeface="Times New Roman"/>
                        </a:rPr>
                        <a:t>0901</a:t>
                      </a:r>
                    </a:p>
                  </a:txBody>
                  <a:tcPr marL="9525" marR="9525" marT="9525" marB="0" anchor="ctr"/>
                </a:tc>
                <a:tc>
                  <a:txBody>
                    <a:bodyPr/>
                    <a:lstStyle/>
                    <a:p>
                      <a:pPr algn="ctr" fontAlgn="b"/>
                      <a:r>
                        <a:rPr lang="ru-RU" sz="800" b="0" i="0" u="none" strike="noStrike">
                          <a:solidFill>
                            <a:srgbClr val="000000"/>
                          </a:solidFill>
                          <a:latin typeface="Times New Roman"/>
                        </a:rPr>
                        <a:t>625 091,0  </a:t>
                      </a:r>
                    </a:p>
                  </a:txBody>
                  <a:tcPr marL="9525" marR="9525" marT="9525" marB="0" anchor="ctr"/>
                </a:tc>
                <a:tc>
                  <a:txBody>
                    <a:bodyPr/>
                    <a:lstStyle/>
                    <a:p>
                      <a:pPr algn="ctr" fontAlgn="b"/>
                      <a:r>
                        <a:rPr lang="ru-RU" sz="800" b="0" i="0" u="none" strike="noStrike" dirty="0">
                          <a:solidFill>
                            <a:srgbClr val="000000"/>
                          </a:solidFill>
                          <a:latin typeface="Times New Roman"/>
                        </a:rPr>
                        <a:t>520 541,2  </a:t>
                      </a:r>
                    </a:p>
                  </a:txBody>
                  <a:tcPr marL="9525" marR="9525" marT="9525" marB="0" anchor="ctr"/>
                </a:tc>
                <a:tc>
                  <a:txBody>
                    <a:bodyPr/>
                    <a:lstStyle/>
                    <a:p>
                      <a:pPr algn="ctr" fontAlgn="b"/>
                      <a:r>
                        <a:rPr lang="ru-RU" sz="800" b="0" i="0" u="none" strike="noStrike">
                          <a:solidFill>
                            <a:srgbClr val="000000"/>
                          </a:solidFill>
                          <a:latin typeface="Times New Roman"/>
                        </a:rPr>
                        <a:t>245 164,4  </a:t>
                      </a:r>
                    </a:p>
                  </a:txBody>
                  <a:tcPr marL="9525" marR="9525" marT="9525" marB="0" anchor="ctr"/>
                </a:tc>
              </a:tr>
              <a:tr h="138355">
                <a:tc>
                  <a:txBody>
                    <a:bodyPr/>
                    <a:lstStyle/>
                    <a:p>
                      <a:pPr algn="just" fontAlgn="ctr"/>
                      <a:r>
                        <a:rPr lang="ru-RU" sz="800" b="0" i="0" u="none" strike="noStrike" dirty="0">
                          <a:solidFill>
                            <a:srgbClr val="000000"/>
                          </a:solidFill>
                          <a:latin typeface="Times New Roman"/>
                        </a:rPr>
                        <a:t>Амбулаторная помощь</a:t>
                      </a:r>
                    </a:p>
                  </a:txBody>
                  <a:tcPr marL="9525" marR="9525" marT="9525" marB="0" anchor="ctr"/>
                </a:tc>
                <a:tc>
                  <a:txBody>
                    <a:bodyPr/>
                    <a:lstStyle/>
                    <a:p>
                      <a:pPr algn="ctr" fontAlgn="b"/>
                      <a:r>
                        <a:rPr lang="ru-RU" sz="800" b="0" i="0" u="none" strike="noStrike">
                          <a:solidFill>
                            <a:srgbClr val="000000"/>
                          </a:solidFill>
                          <a:latin typeface="Times New Roman"/>
                        </a:rPr>
                        <a:t>0902</a:t>
                      </a:r>
                    </a:p>
                  </a:txBody>
                  <a:tcPr marL="9525" marR="9525" marT="9525" marB="0" anchor="ctr"/>
                </a:tc>
                <a:tc>
                  <a:txBody>
                    <a:bodyPr/>
                    <a:lstStyle/>
                    <a:p>
                      <a:pPr algn="ctr" fontAlgn="b"/>
                      <a:r>
                        <a:rPr lang="ru-RU" sz="800" b="0" i="0" u="none" strike="noStrike">
                          <a:solidFill>
                            <a:srgbClr val="000000"/>
                          </a:solidFill>
                          <a:latin typeface="Times New Roman"/>
                        </a:rPr>
                        <a:t>253 467,3  </a:t>
                      </a:r>
                    </a:p>
                  </a:txBody>
                  <a:tcPr marL="9525" marR="9525" marT="9525" marB="0" anchor="ctr"/>
                </a:tc>
                <a:tc>
                  <a:txBody>
                    <a:bodyPr/>
                    <a:lstStyle/>
                    <a:p>
                      <a:pPr algn="ctr" fontAlgn="b"/>
                      <a:r>
                        <a:rPr lang="ru-RU" sz="800" b="0" i="0" u="none" strike="noStrike" dirty="0">
                          <a:solidFill>
                            <a:srgbClr val="000000"/>
                          </a:solidFill>
                          <a:latin typeface="Times New Roman"/>
                        </a:rPr>
                        <a:t>254 317,7  </a:t>
                      </a:r>
                    </a:p>
                  </a:txBody>
                  <a:tcPr marL="9525" marR="9525" marT="9525" marB="0" anchor="ctr"/>
                </a:tc>
                <a:tc>
                  <a:txBody>
                    <a:bodyPr/>
                    <a:lstStyle/>
                    <a:p>
                      <a:pPr algn="ctr" fontAlgn="b"/>
                      <a:r>
                        <a:rPr lang="ru-RU" sz="800" b="0" i="0" u="none" strike="noStrike">
                          <a:solidFill>
                            <a:srgbClr val="000000"/>
                          </a:solidFill>
                          <a:latin typeface="Times New Roman"/>
                        </a:rPr>
                        <a:t>362 085,7  </a:t>
                      </a:r>
                    </a:p>
                  </a:txBody>
                  <a:tcPr marL="9525" marR="9525" marT="9525" marB="0" anchor="ctr"/>
                </a:tc>
              </a:tr>
              <a:tr h="138355">
                <a:tc>
                  <a:txBody>
                    <a:bodyPr/>
                    <a:lstStyle/>
                    <a:p>
                      <a:pPr algn="just" fontAlgn="ctr"/>
                      <a:r>
                        <a:rPr lang="ru-RU" sz="800" b="0" i="0" u="none" strike="noStrike">
                          <a:solidFill>
                            <a:srgbClr val="000000"/>
                          </a:solidFill>
                          <a:latin typeface="Times New Roman"/>
                        </a:rPr>
                        <a:t>Медицинская помощь в дневных стационарах всех типов</a:t>
                      </a:r>
                    </a:p>
                  </a:txBody>
                  <a:tcPr marL="9525" marR="9525" marT="9525" marB="0" anchor="ctr"/>
                </a:tc>
                <a:tc>
                  <a:txBody>
                    <a:bodyPr/>
                    <a:lstStyle/>
                    <a:p>
                      <a:pPr algn="ctr" fontAlgn="b"/>
                      <a:r>
                        <a:rPr lang="ru-RU" sz="800" b="0" i="0" u="none" strike="noStrike">
                          <a:solidFill>
                            <a:srgbClr val="000000"/>
                          </a:solidFill>
                          <a:latin typeface="Times New Roman"/>
                        </a:rPr>
                        <a:t>0903</a:t>
                      </a:r>
                    </a:p>
                  </a:txBody>
                  <a:tcPr marL="9525" marR="9525" marT="9525" marB="0" anchor="ctr"/>
                </a:tc>
                <a:tc>
                  <a:txBody>
                    <a:bodyPr/>
                    <a:lstStyle/>
                    <a:p>
                      <a:pPr algn="ctr" fontAlgn="b"/>
                      <a:r>
                        <a:rPr lang="ru-RU" sz="800" b="0" i="0" u="none" strike="noStrike">
                          <a:solidFill>
                            <a:srgbClr val="000000"/>
                          </a:solidFill>
                          <a:latin typeface="Times New Roman"/>
                        </a:rPr>
                        <a:t>8 460,8  </a:t>
                      </a:r>
                    </a:p>
                  </a:txBody>
                  <a:tcPr marL="9525" marR="9525" marT="9525" marB="0" anchor="ctr"/>
                </a:tc>
                <a:tc>
                  <a:txBody>
                    <a:bodyPr/>
                    <a:lstStyle/>
                    <a:p>
                      <a:pPr algn="ctr" fontAlgn="b"/>
                      <a:r>
                        <a:rPr lang="ru-RU" sz="800" b="0" i="0" u="none" strike="noStrike" dirty="0">
                          <a:solidFill>
                            <a:srgbClr val="000000"/>
                          </a:solidFill>
                          <a:latin typeface="Times New Roman"/>
                        </a:rPr>
                        <a:t>8 460,9  </a:t>
                      </a:r>
                    </a:p>
                  </a:txBody>
                  <a:tcPr marL="9525" marR="9525" marT="9525" marB="0" anchor="ctr"/>
                </a:tc>
                <a:tc>
                  <a:txBody>
                    <a:bodyPr/>
                    <a:lstStyle/>
                    <a:p>
                      <a:pPr algn="ctr" fontAlgn="b"/>
                      <a:r>
                        <a:rPr lang="ru-RU" sz="800" b="0" i="0" u="none" strike="noStrike">
                          <a:solidFill>
                            <a:srgbClr val="000000"/>
                          </a:solidFill>
                          <a:latin typeface="Times New Roman"/>
                        </a:rPr>
                        <a:t>8 460,9  </a:t>
                      </a:r>
                    </a:p>
                  </a:txBody>
                  <a:tcPr marL="9525" marR="9525" marT="9525" marB="0" anchor="ctr"/>
                </a:tc>
              </a:tr>
              <a:tr h="138355">
                <a:tc>
                  <a:txBody>
                    <a:bodyPr/>
                    <a:lstStyle/>
                    <a:p>
                      <a:pPr algn="just" fontAlgn="ctr"/>
                      <a:r>
                        <a:rPr lang="ru-RU" sz="800" b="0" i="0" u="none" strike="noStrike" dirty="0">
                          <a:solidFill>
                            <a:srgbClr val="000000"/>
                          </a:solidFill>
                          <a:latin typeface="Times New Roman"/>
                        </a:rPr>
                        <a:t>Скорая медицинская помощь</a:t>
                      </a:r>
                    </a:p>
                  </a:txBody>
                  <a:tcPr marL="9525" marR="9525" marT="9525" marB="0" anchor="ctr"/>
                </a:tc>
                <a:tc>
                  <a:txBody>
                    <a:bodyPr/>
                    <a:lstStyle/>
                    <a:p>
                      <a:pPr algn="ctr" fontAlgn="b"/>
                      <a:r>
                        <a:rPr lang="ru-RU" sz="800" b="0" i="0" u="none" strike="noStrike">
                          <a:solidFill>
                            <a:srgbClr val="000000"/>
                          </a:solidFill>
                          <a:latin typeface="Times New Roman"/>
                        </a:rPr>
                        <a:t>0904</a:t>
                      </a:r>
                    </a:p>
                  </a:txBody>
                  <a:tcPr marL="9525" marR="9525" marT="9525" marB="0" anchor="ctr"/>
                </a:tc>
                <a:tc>
                  <a:txBody>
                    <a:bodyPr/>
                    <a:lstStyle/>
                    <a:p>
                      <a:pPr algn="ctr" fontAlgn="b"/>
                      <a:r>
                        <a:rPr lang="ru-RU" sz="800" b="0" i="0" u="none" strike="noStrike">
                          <a:solidFill>
                            <a:srgbClr val="000000"/>
                          </a:solidFill>
                          <a:latin typeface="Times New Roman"/>
                        </a:rPr>
                        <a:t>70 854,0  </a:t>
                      </a:r>
                    </a:p>
                  </a:txBody>
                  <a:tcPr marL="9525" marR="9525" marT="9525" marB="0" anchor="ctr"/>
                </a:tc>
                <a:tc>
                  <a:txBody>
                    <a:bodyPr/>
                    <a:lstStyle/>
                    <a:p>
                      <a:pPr algn="ctr" fontAlgn="b"/>
                      <a:r>
                        <a:rPr lang="ru-RU" sz="800" b="0" i="0" u="none" strike="noStrike">
                          <a:solidFill>
                            <a:srgbClr val="000000"/>
                          </a:solidFill>
                          <a:latin typeface="Times New Roman"/>
                        </a:rPr>
                        <a:t>68 604,0  </a:t>
                      </a:r>
                    </a:p>
                  </a:txBody>
                  <a:tcPr marL="9525" marR="9525" marT="9525" marB="0" anchor="ctr"/>
                </a:tc>
                <a:tc>
                  <a:txBody>
                    <a:bodyPr/>
                    <a:lstStyle/>
                    <a:p>
                      <a:pPr algn="ctr" fontAlgn="b"/>
                      <a:r>
                        <a:rPr lang="ru-RU" sz="800" b="0" i="0" u="none" strike="noStrike">
                          <a:solidFill>
                            <a:srgbClr val="000000"/>
                          </a:solidFill>
                          <a:latin typeface="Times New Roman"/>
                        </a:rPr>
                        <a:t>68 604,0  </a:t>
                      </a:r>
                    </a:p>
                  </a:txBody>
                  <a:tcPr marL="9525" marR="9525" marT="9525" marB="0" anchor="ctr"/>
                </a:tc>
              </a:tr>
              <a:tr h="138355">
                <a:tc>
                  <a:txBody>
                    <a:bodyPr/>
                    <a:lstStyle/>
                    <a:p>
                      <a:pPr algn="just" fontAlgn="ctr"/>
                      <a:r>
                        <a:rPr lang="ru-RU" sz="800" b="0" i="0" u="none" strike="noStrike" dirty="0">
                          <a:solidFill>
                            <a:srgbClr val="000000"/>
                          </a:solidFill>
                          <a:latin typeface="Times New Roman"/>
                        </a:rPr>
                        <a:t>Санаторно-оздоровительная помощь</a:t>
                      </a:r>
                    </a:p>
                  </a:txBody>
                  <a:tcPr marL="9525" marR="9525" marT="9525" marB="0" anchor="ctr"/>
                </a:tc>
                <a:tc>
                  <a:txBody>
                    <a:bodyPr/>
                    <a:lstStyle/>
                    <a:p>
                      <a:pPr algn="ctr" fontAlgn="b"/>
                      <a:r>
                        <a:rPr lang="ru-RU" sz="800" b="0" i="0" u="none" strike="noStrike">
                          <a:solidFill>
                            <a:srgbClr val="000000"/>
                          </a:solidFill>
                          <a:latin typeface="Times New Roman"/>
                        </a:rPr>
                        <a:t>0905</a:t>
                      </a:r>
                    </a:p>
                  </a:txBody>
                  <a:tcPr marL="9525" marR="9525" marT="9525" marB="0" anchor="ctr"/>
                </a:tc>
                <a:tc>
                  <a:txBody>
                    <a:bodyPr/>
                    <a:lstStyle/>
                    <a:p>
                      <a:pPr algn="ctr" fontAlgn="b"/>
                      <a:r>
                        <a:rPr lang="ru-RU" sz="800" b="0" i="0" u="none" strike="noStrike">
                          <a:solidFill>
                            <a:srgbClr val="000000"/>
                          </a:solidFill>
                          <a:latin typeface="Times New Roman"/>
                        </a:rPr>
                        <a:t> </a:t>
                      </a:r>
                    </a:p>
                  </a:txBody>
                  <a:tcPr marL="9525" marR="9525" marT="9525" marB="0" anchor="ctr"/>
                </a:tc>
                <a:tc>
                  <a:txBody>
                    <a:bodyPr/>
                    <a:lstStyle/>
                    <a:p>
                      <a:pPr algn="ctr" fontAlgn="b"/>
                      <a:r>
                        <a:rPr lang="ru-RU" sz="800" b="0" i="0" u="none" strike="noStrike" dirty="0">
                          <a:solidFill>
                            <a:srgbClr val="000000"/>
                          </a:solidFill>
                          <a:latin typeface="Times New Roman"/>
                        </a:rPr>
                        <a:t> </a:t>
                      </a:r>
                    </a:p>
                  </a:txBody>
                  <a:tcPr marL="9525" marR="9525" marT="9525" marB="0" anchor="ctr"/>
                </a:tc>
                <a:tc>
                  <a:txBody>
                    <a:bodyPr/>
                    <a:lstStyle/>
                    <a:p>
                      <a:pPr algn="ctr" fontAlgn="b"/>
                      <a:r>
                        <a:rPr lang="ru-RU" sz="800" b="0" i="0" u="none" strike="noStrike">
                          <a:solidFill>
                            <a:srgbClr val="000000"/>
                          </a:solidFill>
                          <a:latin typeface="Times New Roman"/>
                        </a:rPr>
                        <a:t> </a:t>
                      </a:r>
                    </a:p>
                  </a:txBody>
                  <a:tcPr marL="9525" marR="9525" marT="9525" marB="0" anchor="ctr"/>
                </a:tc>
              </a:tr>
              <a:tr h="138355">
                <a:tc>
                  <a:txBody>
                    <a:bodyPr/>
                    <a:lstStyle/>
                    <a:p>
                      <a:pPr algn="just" fontAlgn="ctr"/>
                      <a:r>
                        <a:rPr lang="ru-RU" sz="800" b="0" i="0" u="none" strike="noStrike" dirty="0">
                          <a:solidFill>
                            <a:srgbClr val="000000"/>
                          </a:solidFill>
                          <a:latin typeface="Times New Roman"/>
                        </a:rPr>
                        <a:t>Заготовка, переработка, хранение и обеспечение безопасности донорской крови и ее компонентов</a:t>
                      </a:r>
                    </a:p>
                  </a:txBody>
                  <a:tcPr marL="9525" marR="9525" marT="9525" marB="0" anchor="ctr"/>
                </a:tc>
                <a:tc>
                  <a:txBody>
                    <a:bodyPr/>
                    <a:lstStyle/>
                    <a:p>
                      <a:pPr algn="ctr" fontAlgn="b"/>
                      <a:r>
                        <a:rPr lang="ru-RU" sz="800" b="0" i="0" u="none" strike="noStrike">
                          <a:solidFill>
                            <a:srgbClr val="000000"/>
                          </a:solidFill>
                          <a:latin typeface="Times New Roman"/>
                        </a:rPr>
                        <a:t>0906</a:t>
                      </a:r>
                    </a:p>
                  </a:txBody>
                  <a:tcPr marL="9525" marR="9525" marT="9525" marB="0" anchor="ctr"/>
                </a:tc>
                <a:tc>
                  <a:txBody>
                    <a:bodyPr/>
                    <a:lstStyle/>
                    <a:p>
                      <a:pPr algn="ctr" fontAlgn="b"/>
                      <a:r>
                        <a:rPr lang="ru-RU" sz="800" b="0" i="0" u="none" strike="noStrike">
                          <a:solidFill>
                            <a:srgbClr val="000000"/>
                          </a:solidFill>
                          <a:latin typeface="Times New Roman"/>
                        </a:rPr>
                        <a:t>26 653,2  </a:t>
                      </a:r>
                    </a:p>
                  </a:txBody>
                  <a:tcPr marL="9525" marR="9525" marT="9525" marB="0" anchor="ctr"/>
                </a:tc>
                <a:tc>
                  <a:txBody>
                    <a:bodyPr/>
                    <a:lstStyle/>
                    <a:p>
                      <a:pPr algn="ctr" fontAlgn="b"/>
                      <a:r>
                        <a:rPr lang="ru-RU" sz="800" b="0" i="0" u="none" strike="noStrike">
                          <a:solidFill>
                            <a:srgbClr val="000000"/>
                          </a:solidFill>
                          <a:latin typeface="Times New Roman"/>
                        </a:rPr>
                        <a:t>26 653,2  </a:t>
                      </a:r>
                    </a:p>
                  </a:txBody>
                  <a:tcPr marL="9525" marR="9525" marT="9525" marB="0" anchor="ctr"/>
                </a:tc>
                <a:tc>
                  <a:txBody>
                    <a:bodyPr/>
                    <a:lstStyle/>
                    <a:p>
                      <a:pPr algn="ctr" fontAlgn="b"/>
                      <a:r>
                        <a:rPr lang="ru-RU" sz="800" b="0" i="0" u="none" strike="noStrike">
                          <a:solidFill>
                            <a:srgbClr val="000000"/>
                          </a:solidFill>
                          <a:latin typeface="Times New Roman"/>
                        </a:rPr>
                        <a:t>26 653,2  </a:t>
                      </a:r>
                    </a:p>
                  </a:txBody>
                  <a:tcPr marL="9525" marR="9525" marT="9525" marB="0" anchor="ctr"/>
                </a:tc>
              </a:tr>
              <a:tr h="138355">
                <a:tc>
                  <a:txBody>
                    <a:bodyPr/>
                    <a:lstStyle/>
                    <a:p>
                      <a:pPr algn="just" fontAlgn="ctr"/>
                      <a:r>
                        <a:rPr lang="ru-RU" sz="800" b="0" i="0" u="none" strike="noStrike" dirty="0">
                          <a:solidFill>
                            <a:srgbClr val="000000"/>
                          </a:solidFill>
                          <a:latin typeface="Times New Roman"/>
                        </a:rPr>
                        <a:t>Другие вопросы в области здравоохранения</a:t>
                      </a:r>
                    </a:p>
                  </a:txBody>
                  <a:tcPr marL="9525" marR="9525" marT="9525" marB="0" anchor="ctr"/>
                </a:tc>
                <a:tc>
                  <a:txBody>
                    <a:bodyPr/>
                    <a:lstStyle/>
                    <a:p>
                      <a:pPr algn="ctr" fontAlgn="b"/>
                      <a:r>
                        <a:rPr lang="ru-RU" sz="800" b="0" i="0" u="none" strike="noStrike">
                          <a:solidFill>
                            <a:srgbClr val="000000"/>
                          </a:solidFill>
                          <a:latin typeface="Times New Roman"/>
                        </a:rPr>
                        <a:t>0909</a:t>
                      </a:r>
                    </a:p>
                  </a:txBody>
                  <a:tcPr marL="9525" marR="9525" marT="9525" marB="0" anchor="ctr"/>
                </a:tc>
                <a:tc>
                  <a:txBody>
                    <a:bodyPr/>
                    <a:lstStyle/>
                    <a:p>
                      <a:pPr algn="ctr" fontAlgn="b"/>
                      <a:r>
                        <a:rPr lang="ru-RU" sz="800" b="0" i="0" u="none" strike="noStrike">
                          <a:solidFill>
                            <a:srgbClr val="000000"/>
                          </a:solidFill>
                          <a:latin typeface="Times New Roman"/>
                        </a:rPr>
                        <a:t>378 789,1  </a:t>
                      </a:r>
                    </a:p>
                  </a:txBody>
                  <a:tcPr marL="9525" marR="9525" marT="9525" marB="0" anchor="ctr"/>
                </a:tc>
                <a:tc>
                  <a:txBody>
                    <a:bodyPr/>
                    <a:lstStyle/>
                    <a:p>
                      <a:pPr algn="ctr" fontAlgn="b"/>
                      <a:r>
                        <a:rPr lang="ru-RU" sz="800" b="0" i="0" u="none" strike="noStrike" dirty="0">
                          <a:solidFill>
                            <a:srgbClr val="000000"/>
                          </a:solidFill>
                          <a:latin typeface="Times New Roman"/>
                        </a:rPr>
                        <a:t>417 663,2  </a:t>
                      </a:r>
                    </a:p>
                  </a:txBody>
                  <a:tcPr marL="9525" marR="9525" marT="9525" marB="0" anchor="ctr"/>
                </a:tc>
                <a:tc>
                  <a:txBody>
                    <a:bodyPr/>
                    <a:lstStyle/>
                    <a:p>
                      <a:pPr algn="ctr" fontAlgn="b"/>
                      <a:r>
                        <a:rPr lang="ru-RU" sz="800" b="0" i="0" u="none" strike="noStrike">
                          <a:solidFill>
                            <a:srgbClr val="000000"/>
                          </a:solidFill>
                          <a:latin typeface="Times New Roman"/>
                        </a:rPr>
                        <a:t>277 136,3  </a:t>
                      </a:r>
                    </a:p>
                  </a:txBody>
                  <a:tcPr marL="9525" marR="9525" marT="9525" marB="0" anchor="ctr"/>
                </a:tc>
              </a:tr>
              <a:tr h="138355">
                <a:tc>
                  <a:txBody>
                    <a:bodyPr/>
                    <a:lstStyle/>
                    <a:p>
                      <a:pPr algn="just" fontAlgn="ctr"/>
                      <a:r>
                        <a:rPr lang="ru-RU" sz="800" b="1" i="0" u="none" strike="noStrike" dirty="0">
                          <a:solidFill>
                            <a:srgbClr val="000000"/>
                          </a:solidFill>
                          <a:latin typeface="Times New Roman"/>
                        </a:rPr>
                        <a:t>Социальная политика</a:t>
                      </a:r>
                    </a:p>
                  </a:txBody>
                  <a:tcPr marL="9525" marR="9525" marT="9525" marB="0" anchor="ctr"/>
                </a:tc>
                <a:tc>
                  <a:txBody>
                    <a:bodyPr/>
                    <a:lstStyle/>
                    <a:p>
                      <a:pPr algn="ctr" fontAlgn="b"/>
                      <a:r>
                        <a:rPr lang="ru-RU" sz="800" b="1" i="0" u="none" strike="noStrike">
                          <a:solidFill>
                            <a:srgbClr val="000000"/>
                          </a:solidFill>
                          <a:latin typeface="Times New Roman"/>
                        </a:rPr>
                        <a:t>1000</a:t>
                      </a:r>
                    </a:p>
                  </a:txBody>
                  <a:tcPr marL="9525" marR="9525" marT="9525" marB="0" anchor="ctr"/>
                </a:tc>
                <a:tc>
                  <a:txBody>
                    <a:bodyPr/>
                    <a:lstStyle/>
                    <a:p>
                      <a:pPr algn="ctr" fontAlgn="b"/>
                      <a:r>
                        <a:rPr lang="ru-RU" sz="800" b="1" i="0" u="none" strike="noStrike">
                          <a:solidFill>
                            <a:srgbClr val="000000"/>
                          </a:solidFill>
                          <a:latin typeface="Times New Roman"/>
                        </a:rPr>
                        <a:t>3 881 139,4  </a:t>
                      </a:r>
                    </a:p>
                  </a:txBody>
                  <a:tcPr marL="9525" marR="9525" marT="9525" marB="0" anchor="ctr"/>
                </a:tc>
                <a:tc>
                  <a:txBody>
                    <a:bodyPr/>
                    <a:lstStyle/>
                    <a:p>
                      <a:pPr algn="ctr" fontAlgn="b"/>
                      <a:r>
                        <a:rPr lang="ru-RU" sz="800" b="1" i="0" u="none" strike="noStrike">
                          <a:solidFill>
                            <a:srgbClr val="000000"/>
                          </a:solidFill>
                          <a:latin typeface="Times New Roman"/>
                        </a:rPr>
                        <a:t>3 273 597,1  </a:t>
                      </a:r>
                    </a:p>
                  </a:txBody>
                  <a:tcPr marL="9525" marR="9525" marT="9525" marB="0" anchor="ctr"/>
                </a:tc>
                <a:tc>
                  <a:txBody>
                    <a:bodyPr/>
                    <a:lstStyle/>
                    <a:p>
                      <a:pPr algn="ctr" fontAlgn="b"/>
                      <a:r>
                        <a:rPr lang="ru-RU" sz="800" b="1" i="0" u="none" strike="noStrike">
                          <a:solidFill>
                            <a:srgbClr val="000000"/>
                          </a:solidFill>
                          <a:latin typeface="Times New Roman"/>
                        </a:rPr>
                        <a:t>3 628 762,2  </a:t>
                      </a:r>
                    </a:p>
                  </a:txBody>
                  <a:tcPr marL="9525" marR="9525" marT="9525" marB="0" anchor="ctr"/>
                </a:tc>
              </a:tr>
              <a:tr h="138355">
                <a:tc>
                  <a:txBody>
                    <a:bodyPr/>
                    <a:lstStyle/>
                    <a:p>
                      <a:pPr algn="just" fontAlgn="ctr"/>
                      <a:r>
                        <a:rPr lang="ru-RU" sz="800" b="0" i="0" u="none" strike="noStrike">
                          <a:solidFill>
                            <a:srgbClr val="000000"/>
                          </a:solidFill>
                          <a:latin typeface="Times New Roman"/>
                        </a:rPr>
                        <a:t>Пенсионное обеспечение</a:t>
                      </a:r>
                    </a:p>
                  </a:txBody>
                  <a:tcPr marL="9525" marR="9525" marT="9525" marB="0" anchor="ctr"/>
                </a:tc>
                <a:tc>
                  <a:txBody>
                    <a:bodyPr/>
                    <a:lstStyle/>
                    <a:p>
                      <a:pPr algn="ctr" fontAlgn="b"/>
                      <a:r>
                        <a:rPr lang="ru-RU" sz="800" b="0" i="0" u="none" strike="noStrike">
                          <a:solidFill>
                            <a:srgbClr val="000000"/>
                          </a:solidFill>
                          <a:latin typeface="Times New Roman"/>
                        </a:rPr>
                        <a:t>1001</a:t>
                      </a:r>
                    </a:p>
                  </a:txBody>
                  <a:tcPr marL="9525" marR="9525" marT="9525" marB="0" anchor="ctr"/>
                </a:tc>
                <a:tc>
                  <a:txBody>
                    <a:bodyPr/>
                    <a:lstStyle/>
                    <a:p>
                      <a:pPr algn="ctr" fontAlgn="b"/>
                      <a:r>
                        <a:rPr lang="ru-RU" sz="800" b="0" i="0" u="none" strike="noStrike">
                          <a:solidFill>
                            <a:srgbClr val="000000"/>
                          </a:solidFill>
                          <a:latin typeface="Times New Roman"/>
                        </a:rPr>
                        <a:t>26 356,0  </a:t>
                      </a:r>
                    </a:p>
                  </a:txBody>
                  <a:tcPr marL="9525" marR="9525" marT="9525" marB="0" anchor="ctr"/>
                </a:tc>
                <a:tc>
                  <a:txBody>
                    <a:bodyPr/>
                    <a:lstStyle/>
                    <a:p>
                      <a:pPr algn="ctr" fontAlgn="b"/>
                      <a:r>
                        <a:rPr lang="ru-RU" sz="800" b="0" i="0" u="none" strike="noStrike" dirty="0">
                          <a:solidFill>
                            <a:srgbClr val="000000"/>
                          </a:solidFill>
                          <a:latin typeface="Times New Roman"/>
                        </a:rPr>
                        <a:t>25 950,6  </a:t>
                      </a:r>
                    </a:p>
                  </a:txBody>
                  <a:tcPr marL="9525" marR="9525" marT="9525" marB="0" anchor="ctr"/>
                </a:tc>
                <a:tc>
                  <a:txBody>
                    <a:bodyPr/>
                    <a:lstStyle/>
                    <a:p>
                      <a:pPr algn="ctr" fontAlgn="b"/>
                      <a:r>
                        <a:rPr lang="ru-RU" sz="800" b="0" i="0" u="none" strike="noStrike">
                          <a:solidFill>
                            <a:srgbClr val="000000"/>
                          </a:solidFill>
                          <a:latin typeface="Times New Roman"/>
                        </a:rPr>
                        <a:t>25 950,6  </a:t>
                      </a:r>
                    </a:p>
                  </a:txBody>
                  <a:tcPr marL="9525" marR="9525" marT="9525" marB="0" anchor="ctr"/>
                </a:tc>
              </a:tr>
              <a:tr h="138355">
                <a:tc>
                  <a:txBody>
                    <a:bodyPr/>
                    <a:lstStyle/>
                    <a:p>
                      <a:pPr algn="just" fontAlgn="ctr"/>
                      <a:r>
                        <a:rPr lang="ru-RU" sz="800" b="0" i="0" u="none" strike="noStrike">
                          <a:solidFill>
                            <a:srgbClr val="000000"/>
                          </a:solidFill>
                          <a:latin typeface="Times New Roman"/>
                        </a:rPr>
                        <a:t>Социальное обслуживание населения</a:t>
                      </a:r>
                    </a:p>
                  </a:txBody>
                  <a:tcPr marL="9525" marR="9525" marT="9525" marB="0" anchor="ctr"/>
                </a:tc>
                <a:tc>
                  <a:txBody>
                    <a:bodyPr/>
                    <a:lstStyle/>
                    <a:p>
                      <a:pPr algn="ctr" fontAlgn="b"/>
                      <a:r>
                        <a:rPr lang="ru-RU" sz="800" b="0" i="0" u="none" strike="noStrike">
                          <a:solidFill>
                            <a:srgbClr val="000000"/>
                          </a:solidFill>
                          <a:latin typeface="Times New Roman"/>
                        </a:rPr>
                        <a:t>1002</a:t>
                      </a:r>
                    </a:p>
                  </a:txBody>
                  <a:tcPr marL="9525" marR="9525" marT="9525" marB="0" anchor="ctr"/>
                </a:tc>
                <a:tc>
                  <a:txBody>
                    <a:bodyPr/>
                    <a:lstStyle/>
                    <a:p>
                      <a:pPr algn="ctr" fontAlgn="b"/>
                      <a:r>
                        <a:rPr lang="ru-RU" sz="800" b="0" i="0" u="none" strike="noStrike">
                          <a:solidFill>
                            <a:srgbClr val="000000"/>
                          </a:solidFill>
                          <a:latin typeface="Times New Roman"/>
                        </a:rPr>
                        <a:t>382 380,2  </a:t>
                      </a:r>
                    </a:p>
                  </a:txBody>
                  <a:tcPr marL="9525" marR="9525" marT="9525" marB="0" anchor="ctr"/>
                </a:tc>
                <a:tc>
                  <a:txBody>
                    <a:bodyPr/>
                    <a:lstStyle/>
                    <a:p>
                      <a:pPr algn="ctr" fontAlgn="b"/>
                      <a:r>
                        <a:rPr lang="ru-RU" sz="800" b="0" i="0" u="none" strike="noStrike">
                          <a:solidFill>
                            <a:srgbClr val="000000"/>
                          </a:solidFill>
                          <a:latin typeface="Times New Roman"/>
                        </a:rPr>
                        <a:t>347 884,4  </a:t>
                      </a:r>
                    </a:p>
                  </a:txBody>
                  <a:tcPr marL="9525" marR="9525" marT="9525" marB="0" anchor="ctr"/>
                </a:tc>
                <a:tc>
                  <a:txBody>
                    <a:bodyPr/>
                    <a:lstStyle/>
                    <a:p>
                      <a:pPr algn="ctr" fontAlgn="b"/>
                      <a:r>
                        <a:rPr lang="ru-RU" sz="800" b="0" i="0" u="none" strike="noStrike">
                          <a:solidFill>
                            <a:srgbClr val="000000"/>
                          </a:solidFill>
                          <a:latin typeface="Times New Roman"/>
                        </a:rPr>
                        <a:t>347 722,4  </a:t>
                      </a:r>
                    </a:p>
                  </a:txBody>
                  <a:tcPr marL="9525" marR="9525" marT="9525" marB="0" anchor="ctr"/>
                </a:tc>
              </a:tr>
              <a:tr h="138355">
                <a:tc>
                  <a:txBody>
                    <a:bodyPr/>
                    <a:lstStyle/>
                    <a:p>
                      <a:pPr algn="just" fontAlgn="ctr"/>
                      <a:r>
                        <a:rPr lang="ru-RU" sz="800" b="0" i="0" u="none" strike="noStrike" dirty="0">
                          <a:solidFill>
                            <a:srgbClr val="000000"/>
                          </a:solidFill>
                          <a:latin typeface="Times New Roman"/>
                        </a:rPr>
                        <a:t>Социальное обеспечение населения</a:t>
                      </a:r>
                    </a:p>
                  </a:txBody>
                  <a:tcPr marL="9525" marR="9525" marT="9525" marB="0" anchor="ctr"/>
                </a:tc>
                <a:tc>
                  <a:txBody>
                    <a:bodyPr/>
                    <a:lstStyle/>
                    <a:p>
                      <a:pPr algn="ctr" fontAlgn="b"/>
                      <a:r>
                        <a:rPr lang="ru-RU" sz="800" b="0" i="0" u="none" strike="noStrike">
                          <a:solidFill>
                            <a:srgbClr val="000000"/>
                          </a:solidFill>
                          <a:latin typeface="Times New Roman"/>
                        </a:rPr>
                        <a:t>1003</a:t>
                      </a:r>
                    </a:p>
                  </a:txBody>
                  <a:tcPr marL="9525" marR="9525" marT="9525" marB="0" anchor="ctr"/>
                </a:tc>
                <a:tc>
                  <a:txBody>
                    <a:bodyPr/>
                    <a:lstStyle/>
                    <a:p>
                      <a:pPr algn="ctr" fontAlgn="b"/>
                      <a:r>
                        <a:rPr lang="ru-RU" sz="800" b="0" i="0" u="none" strike="noStrike">
                          <a:solidFill>
                            <a:srgbClr val="000000"/>
                          </a:solidFill>
                          <a:latin typeface="Times New Roman"/>
                        </a:rPr>
                        <a:t>2 495 430,4  </a:t>
                      </a:r>
                    </a:p>
                  </a:txBody>
                  <a:tcPr marL="9525" marR="9525" marT="9525" marB="0" anchor="ctr"/>
                </a:tc>
                <a:tc>
                  <a:txBody>
                    <a:bodyPr/>
                    <a:lstStyle/>
                    <a:p>
                      <a:pPr algn="ctr" fontAlgn="b"/>
                      <a:r>
                        <a:rPr lang="ru-RU" sz="800" b="0" i="0" u="none" strike="noStrike" dirty="0">
                          <a:solidFill>
                            <a:srgbClr val="000000"/>
                          </a:solidFill>
                          <a:latin typeface="Times New Roman"/>
                        </a:rPr>
                        <a:t>1 940 536,6  </a:t>
                      </a:r>
                    </a:p>
                  </a:txBody>
                  <a:tcPr marL="9525" marR="9525" marT="9525" marB="0" anchor="ctr"/>
                </a:tc>
                <a:tc>
                  <a:txBody>
                    <a:bodyPr/>
                    <a:lstStyle/>
                    <a:p>
                      <a:pPr algn="ctr" fontAlgn="b"/>
                      <a:r>
                        <a:rPr lang="ru-RU" sz="800" b="0" i="0" u="none" strike="noStrike">
                          <a:solidFill>
                            <a:srgbClr val="000000"/>
                          </a:solidFill>
                          <a:latin typeface="Times New Roman"/>
                        </a:rPr>
                        <a:t>2 282 305,2  </a:t>
                      </a:r>
                    </a:p>
                  </a:txBody>
                  <a:tcPr marL="9525" marR="9525" marT="9525" marB="0" anchor="ctr"/>
                </a:tc>
              </a:tr>
              <a:tr h="138355">
                <a:tc>
                  <a:txBody>
                    <a:bodyPr/>
                    <a:lstStyle/>
                    <a:p>
                      <a:pPr algn="just" fontAlgn="ctr"/>
                      <a:r>
                        <a:rPr lang="ru-RU" sz="800" b="0" i="0" u="none" strike="noStrike">
                          <a:solidFill>
                            <a:srgbClr val="000000"/>
                          </a:solidFill>
                          <a:latin typeface="Times New Roman"/>
                        </a:rPr>
                        <a:t>Охрана семьи и детства</a:t>
                      </a:r>
                    </a:p>
                  </a:txBody>
                  <a:tcPr marL="9525" marR="9525" marT="9525" marB="0" anchor="ctr"/>
                </a:tc>
                <a:tc>
                  <a:txBody>
                    <a:bodyPr/>
                    <a:lstStyle/>
                    <a:p>
                      <a:pPr algn="ctr" fontAlgn="b"/>
                      <a:r>
                        <a:rPr lang="ru-RU" sz="800" b="0" i="0" u="none" strike="noStrike">
                          <a:solidFill>
                            <a:srgbClr val="000000"/>
                          </a:solidFill>
                          <a:latin typeface="Times New Roman"/>
                        </a:rPr>
                        <a:t>1004</a:t>
                      </a:r>
                    </a:p>
                  </a:txBody>
                  <a:tcPr marL="9525" marR="9525" marT="9525" marB="0" anchor="ctr"/>
                </a:tc>
                <a:tc>
                  <a:txBody>
                    <a:bodyPr/>
                    <a:lstStyle/>
                    <a:p>
                      <a:pPr algn="ctr" fontAlgn="b"/>
                      <a:r>
                        <a:rPr lang="ru-RU" sz="800" b="0" i="0" u="none" strike="noStrike">
                          <a:solidFill>
                            <a:srgbClr val="000000"/>
                          </a:solidFill>
                          <a:latin typeface="Times New Roman"/>
                        </a:rPr>
                        <a:t>928 611,6  </a:t>
                      </a:r>
                    </a:p>
                  </a:txBody>
                  <a:tcPr marL="9525" marR="9525" marT="9525" marB="0" anchor="ctr"/>
                </a:tc>
                <a:tc>
                  <a:txBody>
                    <a:bodyPr/>
                    <a:lstStyle/>
                    <a:p>
                      <a:pPr algn="ctr" fontAlgn="b"/>
                      <a:r>
                        <a:rPr lang="ru-RU" sz="800" b="0" i="0" u="none" strike="noStrike">
                          <a:solidFill>
                            <a:srgbClr val="000000"/>
                          </a:solidFill>
                          <a:latin typeface="Times New Roman"/>
                        </a:rPr>
                        <a:t>913 413,5  </a:t>
                      </a:r>
                    </a:p>
                  </a:txBody>
                  <a:tcPr marL="9525" marR="9525" marT="9525" marB="0" anchor="ctr"/>
                </a:tc>
                <a:tc>
                  <a:txBody>
                    <a:bodyPr/>
                    <a:lstStyle/>
                    <a:p>
                      <a:pPr algn="ctr" fontAlgn="b"/>
                      <a:r>
                        <a:rPr lang="ru-RU" sz="800" b="0" i="0" u="none" strike="noStrike">
                          <a:solidFill>
                            <a:srgbClr val="000000"/>
                          </a:solidFill>
                          <a:latin typeface="Times New Roman"/>
                        </a:rPr>
                        <a:t>926 660,0  </a:t>
                      </a:r>
                    </a:p>
                  </a:txBody>
                  <a:tcPr marL="9525" marR="9525" marT="9525" marB="0" anchor="ctr"/>
                </a:tc>
              </a:tr>
              <a:tr h="138355">
                <a:tc>
                  <a:txBody>
                    <a:bodyPr/>
                    <a:lstStyle/>
                    <a:p>
                      <a:pPr algn="just" fontAlgn="ctr"/>
                      <a:r>
                        <a:rPr lang="ru-RU" sz="800" b="0" i="0" u="none" strike="noStrike">
                          <a:solidFill>
                            <a:srgbClr val="000000"/>
                          </a:solidFill>
                          <a:latin typeface="Times New Roman"/>
                        </a:rPr>
                        <a:t>Другие вопросы в области социальной политики</a:t>
                      </a:r>
                    </a:p>
                  </a:txBody>
                  <a:tcPr marL="9525" marR="9525" marT="9525" marB="0" anchor="ctr"/>
                </a:tc>
                <a:tc>
                  <a:txBody>
                    <a:bodyPr/>
                    <a:lstStyle/>
                    <a:p>
                      <a:pPr algn="ctr" fontAlgn="b"/>
                      <a:r>
                        <a:rPr lang="ru-RU" sz="800" b="0" i="0" u="none" strike="noStrike">
                          <a:solidFill>
                            <a:srgbClr val="000000"/>
                          </a:solidFill>
                          <a:latin typeface="Times New Roman"/>
                        </a:rPr>
                        <a:t>1006</a:t>
                      </a:r>
                    </a:p>
                  </a:txBody>
                  <a:tcPr marL="9525" marR="9525" marT="9525" marB="0" anchor="ctr"/>
                </a:tc>
                <a:tc>
                  <a:txBody>
                    <a:bodyPr/>
                    <a:lstStyle/>
                    <a:p>
                      <a:pPr algn="ctr" fontAlgn="b"/>
                      <a:r>
                        <a:rPr lang="ru-RU" sz="800" b="0" i="0" u="none" strike="noStrike">
                          <a:solidFill>
                            <a:srgbClr val="000000"/>
                          </a:solidFill>
                          <a:latin typeface="Times New Roman"/>
                        </a:rPr>
                        <a:t>48 361,2  </a:t>
                      </a:r>
                    </a:p>
                  </a:txBody>
                  <a:tcPr marL="9525" marR="9525" marT="9525" marB="0" anchor="ctr"/>
                </a:tc>
                <a:tc>
                  <a:txBody>
                    <a:bodyPr/>
                    <a:lstStyle/>
                    <a:p>
                      <a:pPr algn="ctr" fontAlgn="b"/>
                      <a:r>
                        <a:rPr lang="ru-RU" sz="800" b="0" i="0" u="none" strike="noStrike" dirty="0">
                          <a:solidFill>
                            <a:srgbClr val="000000"/>
                          </a:solidFill>
                          <a:latin typeface="Times New Roman"/>
                        </a:rPr>
                        <a:t>45 812,0  </a:t>
                      </a:r>
                    </a:p>
                  </a:txBody>
                  <a:tcPr marL="9525" marR="9525" marT="9525" marB="0" anchor="ctr"/>
                </a:tc>
                <a:tc>
                  <a:txBody>
                    <a:bodyPr/>
                    <a:lstStyle/>
                    <a:p>
                      <a:pPr algn="ctr" fontAlgn="b"/>
                      <a:r>
                        <a:rPr lang="ru-RU" sz="800" b="0" i="0" u="none" strike="noStrike">
                          <a:solidFill>
                            <a:srgbClr val="000000"/>
                          </a:solidFill>
                          <a:latin typeface="Times New Roman"/>
                        </a:rPr>
                        <a:t>46 124,0  </a:t>
                      </a:r>
                    </a:p>
                  </a:txBody>
                  <a:tcPr marL="9525" marR="9525" marT="9525" marB="0" anchor="ctr"/>
                </a:tc>
              </a:tr>
              <a:tr h="138355">
                <a:tc>
                  <a:txBody>
                    <a:bodyPr/>
                    <a:lstStyle/>
                    <a:p>
                      <a:pPr algn="just" fontAlgn="ctr"/>
                      <a:r>
                        <a:rPr lang="ru-RU" sz="800" b="1" i="0" u="none" strike="noStrike" dirty="0">
                          <a:solidFill>
                            <a:srgbClr val="000000"/>
                          </a:solidFill>
                          <a:latin typeface="Times New Roman"/>
                        </a:rPr>
                        <a:t>Физическая культура и спорт</a:t>
                      </a:r>
                    </a:p>
                  </a:txBody>
                  <a:tcPr marL="9525" marR="9525" marT="9525" marB="0" anchor="ctr"/>
                </a:tc>
                <a:tc>
                  <a:txBody>
                    <a:bodyPr/>
                    <a:lstStyle/>
                    <a:p>
                      <a:pPr algn="ctr" fontAlgn="b"/>
                      <a:r>
                        <a:rPr lang="ru-RU" sz="800" b="1" i="0" u="none" strike="noStrike">
                          <a:solidFill>
                            <a:srgbClr val="000000"/>
                          </a:solidFill>
                          <a:latin typeface="Times New Roman"/>
                        </a:rPr>
                        <a:t>1100</a:t>
                      </a:r>
                    </a:p>
                  </a:txBody>
                  <a:tcPr marL="9525" marR="9525" marT="9525" marB="0" anchor="ctr"/>
                </a:tc>
                <a:tc>
                  <a:txBody>
                    <a:bodyPr/>
                    <a:lstStyle/>
                    <a:p>
                      <a:pPr algn="ctr" fontAlgn="b"/>
                      <a:r>
                        <a:rPr lang="ru-RU" sz="800" b="1" i="0" u="none" strike="noStrike">
                          <a:solidFill>
                            <a:srgbClr val="000000"/>
                          </a:solidFill>
                          <a:latin typeface="Times New Roman"/>
                        </a:rPr>
                        <a:t>138 798,0  </a:t>
                      </a:r>
                    </a:p>
                  </a:txBody>
                  <a:tcPr marL="9525" marR="9525" marT="9525" marB="0" anchor="ctr"/>
                </a:tc>
                <a:tc>
                  <a:txBody>
                    <a:bodyPr/>
                    <a:lstStyle/>
                    <a:p>
                      <a:pPr algn="ctr" fontAlgn="b"/>
                      <a:r>
                        <a:rPr lang="ru-RU" sz="800" b="1" i="0" u="none" strike="noStrike">
                          <a:solidFill>
                            <a:srgbClr val="000000"/>
                          </a:solidFill>
                          <a:latin typeface="Times New Roman"/>
                        </a:rPr>
                        <a:t>87 691,9  </a:t>
                      </a:r>
                    </a:p>
                  </a:txBody>
                  <a:tcPr marL="9525" marR="9525" marT="9525" marB="0" anchor="ctr"/>
                </a:tc>
                <a:tc>
                  <a:txBody>
                    <a:bodyPr/>
                    <a:lstStyle/>
                    <a:p>
                      <a:pPr algn="ctr" fontAlgn="b"/>
                      <a:r>
                        <a:rPr lang="ru-RU" sz="800" b="1" i="0" u="none" strike="noStrike">
                          <a:solidFill>
                            <a:srgbClr val="000000"/>
                          </a:solidFill>
                          <a:latin typeface="Times New Roman"/>
                        </a:rPr>
                        <a:t>237 735,3  </a:t>
                      </a:r>
                    </a:p>
                  </a:txBody>
                  <a:tcPr marL="9525" marR="9525" marT="9525" marB="0" anchor="ctr"/>
                </a:tc>
              </a:tr>
              <a:tr h="138355">
                <a:tc>
                  <a:txBody>
                    <a:bodyPr/>
                    <a:lstStyle/>
                    <a:p>
                      <a:pPr algn="just" fontAlgn="ctr"/>
                      <a:r>
                        <a:rPr lang="ru-RU" sz="800" b="0" i="0" u="none" strike="noStrike" dirty="0">
                          <a:solidFill>
                            <a:srgbClr val="000000"/>
                          </a:solidFill>
                          <a:latin typeface="Times New Roman"/>
                        </a:rPr>
                        <a:t>Физическая культура</a:t>
                      </a:r>
                    </a:p>
                  </a:txBody>
                  <a:tcPr marL="9525" marR="9525" marT="9525" marB="0" anchor="ctr"/>
                </a:tc>
                <a:tc>
                  <a:txBody>
                    <a:bodyPr/>
                    <a:lstStyle/>
                    <a:p>
                      <a:pPr algn="ctr" fontAlgn="b"/>
                      <a:r>
                        <a:rPr lang="ru-RU" sz="800" b="0" i="0" u="none" strike="noStrike">
                          <a:solidFill>
                            <a:srgbClr val="000000"/>
                          </a:solidFill>
                          <a:latin typeface="Times New Roman"/>
                        </a:rPr>
                        <a:t>1101</a:t>
                      </a:r>
                    </a:p>
                  </a:txBody>
                  <a:tcPr marL="9525" marR="9525" marT="9525" marB="0" anchor="ctr"/>
                </a:tc>
                <a:tc>
                  <a:txBody>
                    <a:bodyPr/>
                    <a:lstStyle/>
                    <a:p>
                      <a:pPr algn="ctr" fontAlgn="b"/>
                      <a:r>
                        <a:rPr lang="ru-RU" sz="800" b="0" i="0" u="none" strike="noStrike">
                          <a:solidFill>
                            <a:srgbClr val="000000"/>
                          </a:solidFill>
                          <a:latin typeface="Times New Roman"/>
                        </a:rPr>
                        <a:t>100,0  </a:t>
                      </a:r>
                    </a:p>
                  </a:txBody>
                  <a:tcPr marL="9525" marR="9525" marT="9525" marB="0" anchor="ctr"/>
                </a:tc>
                <a:tc>
                  <a:txBody>
                    <a:bodyPr/>
                    <a:lstStyle/>
                    <a:p>
                      <a:pPr algn="ctr" fontAlgn="b"/>
                      <a:r>
                        <a:rPr lang="ru-RU" sz="800" b="0" i="0" u="none" strike="noStrike" dirty="0">
                          <a:solidFill>
                            <a:srgbClr val="000000"/>
                          </a:solidFill>
                          <a:latin typeface="Times New Roman"/>
                        </a:rPr>
                        <a:t>100,0  </a:t>
                      </a:r>
                    </a:p>
                  </a:txBody>
                  <a:tcPr marL="9525" marR="9525" marT="9525" marB="0" anchor="ctr"/>
                </a:tc>
                <a:tc>
                  <a:txBody>
                    <a:bodyPr/>
                    <a:lstStyle/>
                    <a:p>
                      <a:pPr algn="ctr" fontAlgn="b"/>
                      <a:r>
                        <a:rPr lang="ru-RU" sz="800" b="0" i="0" u="none" strike="noStrike">
                          <a:solidFill>
                            <a:srgbClr val="000000"/>
                          </a:solidFill>
                          <a:latin typeface="Times New Roman"/>
                        </a:rPr>
                        <a:t>100,0  </a:t>
                      </a:r>
                    </a:p>
                  </a:txBody>
                  <a:tcPr marL="9525" marR="9525" marT="9525" marB="0" anchor="ctr"/>
                </a:tc>
              </a:tr>
              <a:tr h="138355">
                <a:tc>
                  <a:txBody>
                    <a:bodyPr/>
                    <a:lstStyle/>
                    <a:p>
                      <a:pPr algn="just" fontAlgn="ctr"/>
                      <a:r>
                        <a:rPr lang="ru-RU" sz="800" b="0" i="0" u="none" strike="noStrike" dirty="0">
                          <a:solidFill>
                            <a:srgbClr val="000000"/>
                          </a:solidFill>
                          <a:latin typeface="Times New Roman"/>
                        </a:rPr>
                        <a:t>Массовый спорт</a:t>
                      </a:r>
                    </a:p>
                  </a:txBody>
                  <a:tcPr marL="9525" marR="9525" marT="9525" marB="0" anchor="ctr"/>
                </a:tc>
                <a:tc>
                  <a:txBody>
                    <a:bodyPr/>
                    <a:lstStyle/>
                    <a:p>
                      <a:pPr algn="ctr" fontAlgn="b"/>
                      <a:r>
                        <a:rPr lang="ru-RU" sz="800" b="0" i="0" u="none" strike="noStrike">
                          <a:solidFill>
                            <a:srgbClr val="000000"/>
                          </a:solidFill>
                          <a:latin typeface="Times New Roman"/>
                        </a:rPr>
                        <a:t>1102</a:t>
                      </a:r>
                    </a:p>
                  </a:txBody>
                  <a:tcPr marL="9525" marR="9525" marT="9525" marB="0" anchor="ctr"/>
                </a:tc>
                <a:tc>
                  <a:txBody>
                    <a:bodyPr/>
                    <a:lstStyle/>
                    <a:p>
                      <a:pPr algn="ctr" fontAlgn="b"/>
                      <a:r>
                        <a:rPr lang="ru-RU" sz="800" b="0" i="0" u="none" strike="noStrike">
                          <a:solidFill>
                            <a:srgbClr val="000000"/>
                          </a:solidFill>
                          <a:latin typeface="Times New Roman"/>
                        </a:rPr>
                        <a:t>71 835,7  </a:t>
                      </a:r>
                    </a:p>
                  </a:txBody>
                  <a:tcPr marL="9525" marR="9525" marT="9525" marB="0" anchor="ctr"/>
                </a:tc>
                <a:tc>
                  <a:txBody>
                    <a:bodyPr/>
                    <a:lstStyle/>
                    <a:p>
                      <a:pPr algn="ctr" fontAlgn="b"/>
                      <a:r>
                        <a:rPr lang="ru-RU" sz="800" b="0" i="0" u="none" strike="noStrike" dirty="0">
                          <a:solidFill>
                            <a:srgbClr val="000000"/>
                          </a:solidFill>
                          <a:latin typeface="Times New Roman"/>
                        </a:rPr>
                        <a:t>38 711,1  </a:t>
                      </a:r>
                    </a:p>
                  </a:txBody>
                  <a:tcPr marL="9525" marR="9525" marT="9525" marB="0" anchor="ctr"/>
                </a:tc>
                <a:tc>
                  <a:txBody>
                    <a:bodyPr/>
                    <a:lstStyle/>
                    <a:p>
                      <a:pPr algn="ctr" fontAlgn="b"/>
                      <a:r>
                        <a:rPr lang="ru-RU" sz="800" b="0" i="0" u="none" strike="noStrike">
                          <a:solidFill>
                            <a:srgbClr val="000000"/>
                          </a:solidFill>
                          <a:latin typeface="Times New Roman"/>
                        </a:rPr>
                        <a:t>193 770,4  </a:t>
                      </a:r>
                    </a:p>
                  </a:txBody>
                  <a:tcPr marL="9525" marR="9525" marT="9525" marB="0" anchor="ctr"/>
                </a:tc>
              </a:tr>
              <a:tr h="138355">
                <a:tc>
                  <a:txBody>
                    <a:bodyPr/>
                    <a:lstStyle/>
                    <a:p>
                      <a:pPr algn="just" fontAlgn="ctr"/>
                      <a:r>
                        <a:rPr lang="ru-RU" sz="800" b="0" i="0" u="none" strike="noStrike" dirty="0">
                          <a:solidFill>
                            <a:srgbClr val="000000"/>
                          </a:solidFill>
                          <a:latin typeface="Times New Roman"/>
                        </a:rPr>
                        <a:t>Спорт высших достижений</a:t>
                      </a:r>
                    </a:p>
                  </a:txBody>
                  <a:tcPr marL="9525" marR="9525" marT="9525" marB="0" anchor="ctr"/>
                </a:tc>
                <a:tc>
                  <a:txBody>
                    <a:bodyPr/>
                    <a:lstStyle/>
                    <a:p>
                      <a:pPr algn="ctr" fontAlgn="b"/>
                      <a:r>
                        <a:rPr lang="ru-RU" sz="800" b="0" i="0" u="none" strike="noStrike">
                          <a:solidFill>
                            <a:srgbClr val="000000"/>
                          </a:solidFill>
                          <a:latin typeface="Times New Roman"/>
                        </a:rPr>
                        <a:t>1103</a:t>
                      </a:r>
                    </a:p>
                  </a:txBody>
                  <a:tcPr marL="9525" marR="9525" marT="9525" marB="0" anchor="ctr"/>
                </a:tc>
                <a:tc>
                  <a:txBody>
                    <a:bodyPr/>
                    <a:lstStyle/>
                    <a:p>
                      <a:pPr algn="ctr" fontAlgn="b"/>
                      <a:r>
                        <a:rPr lang="ru-RU" sz="800" b="0" i="0" u="none" strike="noStrike">
                          <a:solidFill>
                            <a:srgbClr val="000000"/>
                          </a:solidFill>
                          <a:latin typeface="Times New Roman"/>
                        </a:rPr>
                        <a:t>56 112,6  </a:t>
                      </a:r>
                    </a:p>
                  </a:txBody>
                  <a:tcPr marL="9525" marR="9525" marT="9525" marB="0" anchor="ctr"/>
                </a:tc>
                <a:tc>
                  <a:txBody>
                    <a:bodyPr/>
                    <a:lstStyle/>
                    <a:p>
                      <a:pPr algn="ctr" fontAlgn="b"/>
                      <a:r>
                        <a:rPr lang="ru-RU" sz="800" b="0" i="0" u="none" strike="noStrike">
                          <a:solidFill>
                            <a:srgbClr val="000000"/>
                          </a:solidFill>
                          <a:latin typeface="Times New Roman"/>
                        </a:rPr>
                        <a:t>38 066,3  </a:t>
                      </a:r>
                    </a:p>
                  </a:txBody>
                  <a:tcPr marL="9525" marR="9525" marT="9525" marB="0" anchor="ctr"/>
                </a:tc>
                <a:tc>
                  <a:txBody>
                    <a:bodyPr/>
                    <a:lstStyle/>
                    <a:p>
                      <a:pPr algn="ctr" fontAlgn="b"/>
                      <a:r>
                        <a:rPr lang="ru-RU" sz="800" b="0" i="0" u="none" strike="noStrike">
                          <a:solidFill>
                            <a:srgbClr val="000000"/>
                          </a:solidFill>
                          <a:latin typeface="Times New Roman"/>
                        </a:rPr>
                        <a:t>33 015,6  </a:t>
                      </a:r>
                    </a:p>
                  </a:txBody>
                  <a:tcPr marL="9525" marR="9525" marT="9525" marB="0" anchor="ctr"/>
                </a:tc>
              </a:tr>
              <a:tr h="138355">
                <a:tc>
                  <a:txBody>
                    <a:bodyPr/>
                    <a:lstStyle/>
                    <a:p>
                      <a:pPr algn="just" fontAlgn="ctr"/>
                      <a:r>
                        <a:rPr lang="ru-RU" sz="800" b="0" i="0" u="none" strike="noStrike" dirty="0">
                          <a:solidFill>
                            <a:srgbClr val="000000"/>
                          </a:solidFill>
                          <a:latin typeface="Times New Roman"/>
                        </a:rPr>
                        <a:t>Другие вопросы в области физической культуры и спорта</a:t>
                      </a:r>
                    </a:p>
                  </a:txBody>
                  <a:tcPr marL="9525" marR="9525" marT="9525" marB="0" anchor="ctr"/>
                </a:tc>
                <a:tc>
                  <a:txBody>
                    <a:bodyPr/>
                    <a:lstStyle/>
                    <a:p>
                      <a:pPr algn="ctr" fontAlgn="b"/>
                      <a:r>
                        <a:rPr lang="ru-RU" sz="800" b="0" i="0" u="none" strike="noStrike">
                          <a:solidFill>
                            <a:srgbClr val="000000"/>
                          </a:solidFill>
                          <a:latin typeface="Times New Roman"/>
                        </a:rPr>
                        <a:t>1105</a:t>
                      </a:r>
                    </a:p>
                  </a:txBody>
                  <a:tcPr marL="9525" marR="9525" marT="9525" marB="0" anchor="ctr"/>
                </a:tc>
                <a:tc>
                  <a:txBody>
                    <a:bodyPr/>
                    <a:lstStyle/>
                    <a:p>
                      <a:pPr algn="ctr" fontAlgn="b"/>
                      <a:r>
                        <a:rPr lang="ru-RU" sz="800" b="0" i="0" u="none" strike="noStrike">
                          <a:solidFill>
                            <a:srgbClr val="000000"/>
                          </a:solidFill>
                          <a:latin typeface="Times New Roman"/>
                        </a:rPr>
                        <a:t>10 749,7  </a:t>
                      </a:r>
                    </a:p>
                  </a:txBody>
                  <a:tcPr marL="9525" marR="9525" marT="9525" marB="0" anchor="ctr"/>
                </a:tc>
                <a:tc>
                  <a:txBody>
                    <a:bodyPr/>
                    <a:lstStyle/>
                    <a:p>
                      <a:pPr algn="ctr" fontAlgn="b"/>
                      <a:r>
                        <a:rPr lang="ru-RU" sz="800" b="0" i="0" u="none" strike="noStrike" dirty="0">
                          <a:solidFill>
                            <a:srgbClr val="000000"/>
                          </a:solidFill>
                          <a:latin typeface="Times New Roman"/>
                        </a:rPr>
                        <a:t>10 814,5  </a:t>
                      </a:r>
                    </a:p>
                  </a:txBody>
                  <a:tcPr marL="9525" marR="9525" marT="9525" marB="0" anchor="ctr"/>
                </a:tc>
                <a:tc>
                  <a:txBody>
                    <a:bodyPr/>
                    <a:lstStyle/>
                    <a:p>
                      <a:pPr algn="ctr" fontAlgn="b"/>
                      <a:r>
                        <a:rPr lang="ru-RU" sz="800" b="0" i="0" u="none" strike="noStrike">
                          <a:solidFill>
                            <a:srgbClr val="000000"/>
                          </a:solidFill>
                          <a:latin typeface="Times New Roman"/>
                        </a:rPr>
                        <a:t>10 849,3  </a:t>
                      </a:r>
                    </a:p>
                  </a:txBody>
                  <a:tcPr marL="9525" marR="9525" marT="9525" marB="0" anchor="ctr"/>
                </a:tc>
              </a:tr>
              <a:tr h="138355">
                <a:tc>
                  <a:txBody>
                    <a:bodyPr/>
                    <a:lstStyle/>
                    <a:p>
                      <a:pPr algn="just" fontAlgn="ctr"/>
                      <a:r>
                        <a:rPr lang="ru-RU" sz="800" b="1" i="0" u="none" strike="noStrike" dirty="0">
                          <a:solidFill>
                            <a:srgbClr val="000000"/>
                          </a:solidFill>
                          <a:latin typeface="Times New Roman"/>
                        </a:rPr>
                        <a:t>Средства массовой информации</a:t>
                      </a:r>
                    </a:p>
                  </a:txBody>
                  <a:tcPr marL="9525" marR="9525" marT="9525" marB="0" anchor="ctr"/>
                </a:tc>
                <a:tc>
                  <a:txBody>
                    <a:bodyPr/>
                    <a:lstStyle/>
                    <a:p>
                      <a:pPr algn="ctr" fontAlgn="b"/>
                      <a:r>
                        <a:rPr lang="ru-RU" sz="800" b="1" i="0" u="none" strike="noStrike">
                          <a:solidFill>
                            <a:srgbClr val="000000"/>
                          </a:solidFill>
                          <a:latin typeface="Times New Roman"/>
                        </a:rPr>
                        <a:t>1200</a:t>
                      </a:r>
                    </a:p>
                  </a:txBody>
                  <a:tcPr marL="9525" marR="9525" marT="9525" marB="0" anchor="ctr"/>
                </a:tc>
                <a:tc>
                  <a:txBody>
                    <a:bodyPr/>
                    <a:lstStyle/>
                    <a:p>
                      <a:pPr algn="ctr" fontAlgn="b"/>
                      <a:r>
                        <a:rPr lang="ru-RU" sz="800" b="1" i="0" u="none" strike="noStrike">
                          <a:solidFill>
                            <a:srgbClr val="000000"/>
                          </a:solidFill>
                          <a:latin typeface="Times New Roman"/>
                        </a:rPr>
                        <a:t>22 731,6  </a:t>
                      </a:r>
                    </a:p>
                  </a:txBody>
                  <a:tcPr marL="9525" marR="9525" marT="9525" marB="0" anchor="ctr"/>
                </a:tc>
                <a:tc>
                  <a:txBody>
                    <a:bodyPr/>
                    <a:lstStyle/>
                    <a:p>
                      <a:pPr algn="ctr" fontAlgn="b"/>
                      <a:r>
                        <a:rPr lang="ru-RU" sz="800" b="1" i="0" u="none" strike="noStrike" dirty="0">
                          <a:solidFill>
                            <a:srgbClr val="000000"/>
                          </a:solidFill>
                          <a:latin typeface="Times New Roman"/>
                        </a:rPr>
                        <a:t>16 331,6  </a:t>
                      </a:r>
                    </a:p>
                  </a:txBody>
                  <a:tcPr marL="9525" marR="9525" marT="9525" marB="0" anchor="ctr"/>
                </a:tc>
                <a:tc>
                  <a:txBody>
                    <a:bodyPr/>
                    <a:lstStyle/>
                    <a:p>
                      <a:pPr algn="ctr" fontAlgn="b"/>
                      <a:r>
                        <a:rPr lang="ru-RU" sz="800" b="1" i="0" u="none" strike="noStrike">
                          <a:solidFill>
                            <a:srgbClr val="000000"/>
                          </a:solidFill>
                          <a:latin typeface="Times New Roman"/>
                        </a:rPr>
                        <a:t>16 331,6  </a:t>
                      </a:r>
                    </a:p>
                  </a:txBody>
                  <a:tcPr marL="9525" marR="9525" marT="9525" marB="0" anchor="ctr"/>
                </a:tc>
              </a:tr>
              <a:tr h="138355">
                <a:tc>
                  <a:txBody>
                    <a:bodyPr/>
                    <a:lstStyle/>
                    <a:p>
                      <a:pPr algn="just" fontAlgn="ctr"/>
                      <a:r>
                        <a:rPr lang="ru-RU" sz="800" b="0" i="0" u="none" strike="noStrike" dirty="0">
                          <a:solidFill>
                            <a:srgbClr val="000000"/>
                          </a:solidFill>
                          <a:latin typeface="Times New Roman"/>
                        </a:rPr>
                        <a:t>Периодическая печать и издательства</a:t>
                      </a:r>
                    </a:p>
                  </a:txBody>
                  <a:tcPr marL="9525" marR="9525" marT="9525" marB="0" anchor="ctr"/>
                </a:tc>
                <a:tc>
                  <a:txBody>
                    <a:bodyPr/>
                    <a:lstStyle/>
                    <a:p>
                      <a:pPr algn="ctr" fontAlgn="b"/>
                      <a:r>
                        <a:rPr lang="ru-RU" sz="800" b="0" i="0" u="none" strike="noStrike">
                          <a:solidFill>
                            <a:srgbClr val="000000"/>
                          </a:solidFill>
                          <a:latin typeface="Times New Roman"/>
                        </a:rPr>
                        <a:t>1202</a:t>
                      </a:r>
                    </a:p>
                  </a:txBody>
                  <a:tcPr marL="9525" marR="9525" marT="9525" marB="0" anchor="ctr"/>
                </a:tc>
                <a:tc>
                  <a:txBody>
                    <a:bodyPr/>
                    <a:lstStyle/>
                    <a:p>
                      <a:pPr algn="ctr" fontAlgn="b"/>
                      <a:r>
                        <a:rPr lang="ru-RU" sz="800" b="0" i="0" u="none" strike="noStrike">
                          <a:solidFill>
                            <a:srgbClr val="000000"/>
                          </a:solidFill>
                          <a:latin typeface="Times New Roman"/>
                        </a:rPr>
                        <a:t>22 731,6  </a:t>
                      </a:r>
                    </a:p>
                  </a:txBody>
                  <a:tcPr marL="9525" marR="9525" marT="9525" marB="0" anchor="ctr"/>
                </a:tc>
                <a:tc>
                  <a:txBody>
                    <a:bodyPr/>
                    <a:lstStyle/>
                    <a:p>
                      <a:pPr algn="ctr" fontAlgn="b"/>
                      <a:r>
                        <a:rPr lang="ru-RU" sz="800" b="0" i="0" u="none" strike="noStrike">
                          <a:solidFill>
                            <a:srgbClr val="000000"/>
                          </a:solidFill>
                          <a:latin typeface="Times New Roman"/>
                        </a:rPr>
                        <a:t>16 331,6  </a:t>
                      </a:r>
                    </a:p>
                  </a:txBody>
                  <a:tcPr marL="9525" marR="9525" marT="9525" marB="0" anchor="ctr"/>
                </a:tc>
                <a:tc>
                  <a:txBody>
                    <a:bodyPr/>
                    <a:lstStyle/>
                    <a:p>
                      <a:pPr algn="ctr" fontAlgn="b"/>
                      <a:r>
                        <a:rPr lang="ru-RU" sz="800" b="0" i="0" u="none" strike="noStrike" dirty="0">
                          <a:solidFill>
                            <a:srgbClr val="000000"/>
                          </a:solidFill>
                          <a:latin typeface="Times New Roman"/>
                        </a:rPr>
                        <a:t>16 331,6  </a:t>
                      </a:r>
                    </a:p>
                  </a:txBody>
                  <a:tcPr marL="9525" marR="9525" marT="9525" marB="0" anchor="ctr"/>
                </a:tc>
              </a:tr>
              <a:tr h="138355">
                <a:tc>
                  <a:txBody>
                    <a:bodyPr/>
                    <a:lstStyle/>
                    <a:p>
                      <a:pPr algn="just" fontAlgn="ctr"/>
                      <a:r>
                        <a:rPr lang="ru-RU" sz="800" b="1" i="0" u="none" strike="noStrike" dirty="0">
                          <a:solidFill>
                            <a:srgbClr val="000000"/>
                          </a:solidFill>
                          <a:latin typeface="Times New Roman"/>
                        </a:rPr>
                        <a:t>Обслуживание государственного и муниципального долга</a:t>
                      </a:r>
                    </a:p>
                  </a:txBody>
                  <a:tcPr marL="9525" marR="9525" marT="9525" marB="0" anchor="ctr"/>
                </a:tc>
                <a:tc>
                  <a:txBody>
                    <a:bodyPr/>
                    <a:lstStyle/>
                    <a:p>
                      <a:pPr algn="ctr" fontAlgn="b"/>
                      <a:r>
                        <a:rPr lang="ru-RU" sz="800" b="1" i="0" u="none" strike="noStrike">
                          <a:solidFill>
                            <a:srgbClr val="000000"/>
                          </a:solidFill>
                          <a:latin typeface="Times New Roman"/>
                        </a:rPr>
                        <a:t>1300</a:t>
                      </a:r>
                    </a:p>
                  </a:txBody>
                  <a:tcPr marL="9525" marR="9525" marT="9525" marB="0" anchor="ctr"/>
                </a:tc>
                <a:tc>
                  <a:txBody>
                    <a:bodyPr/>
                    <a:lstStyle/>
                    <a:p>
                      <a:pPr algn="ctr" fontAlgn="b"/>
                      <a:r>
                        <a:rPr lang="ru-RU" sz="800" b="1" i="0" u="none" strike="noStrike">
                          <a:solidFill>
                            <a:srgbClr val="000000"/>
                          </a:solidFill>
                          <a:latin typeface="Times New Roman"/>
                        </a:rPr>
                        <a:t>14 972,2  </a:t>
                      </a:r>
                    </a:p>
                  </a:txBody>
                  <a:tcPr marL="9525" marR="9525" marT="9525" marB="0" anchor="ctr"/>
                </a:tc>
                <a:tc>
                  <a:txBody>
                    <a:bodyPr/>
                    <a:lstStyle/>
                    <a:p>
                      <a:pPr algn="ctr" fontAlgn="b"/>
                      <a:r>
                        <a:rPr lang="ru-RU" sz="800" b="1" i="0" u="none" strike="noStrike">
                          <a:solidFill>
                            <a:srgbClr val="000000"/>
                          </a:solidFill>
                          <a:latin typeface="Times New Roman"/>
                        </a:rPr>
                        <a:t>20 821,6  </a:t>
                      </a:r>
                    </a:p>
                  </a:txBody>
                  <a:tcPr marL="9525" marR="9525" marT="9525" marB="0" anchor="ctr"/>
                </a:tc>
                <a:tc>
                  <a:txBody>
                    <a:bodyPr/>
                    <a:lstStyle/>
                    <a:p>
                      <a:pPr algn="ctr" fontAlgn="b"/>
                      <a:r>
                        <a:rPr lang="ru-RU" sz="800" b="1" i="0" u="none" strike="noStrike" dirty="0">
                          <a:solidFill>
                            <a:srgbClr val="000000"/>
                          </a:solidFill>
                          <a:latin typeface="Times New Roman"/>
                        </a:rPr>
                        <a:t>27 073,3  </a:t>
                      </a:r>
                    </a:p>
                  </a:txBody>
                  <a:tcPr marL="9525" marR="9525" marT="9525" marB="0" anchor="ctr"/>
                </a:tc>
              </a:tr>
              <a:tr h="138355">
                <a:tc>
                  <a:txBody>
                    <a:bodyPr/>
                    <a:lstStyle/>
                    <a:p>
                      <a:pPr algn="just" fontAlgn="ctr"/>
                      <a:r>
                        <a:rPr lang="ru-RU" sz="800" b="0" i="0" u="none" strike="noStrike" dirty="0">
                          <a:solidFill>
                            <a:srgbClr val="000000"/>
                          </a:solidFill>
                          <a:latin typeface="Times New Roman"/>
                        </a:rPr>
                        <a:t>Обслуживание государственного внутреннего и муниципального долга</a:t>
                      </a:r>
                    </a:p>
                  </a:txBody>
                  <a:tcPr marL="9525" marR="9525" marT="9525" marB="0" anchor="ctr"/>
                </a:tc>
                <a:tc>
                  <a:txBody>
                    <a:bodyPr/>
                    <a:lstStyle/>
                    <a:p>
                      <a:pPr algn="ctr" fontAlgn="b"/>
                      <a:r>
                        <a:rPr lang="ru-RU" sz="800" b="0" i="0" u="none" strike="noStrike">
                          <a:solidFill>
                            <a:srgbClr val="000000"/>
                          </a:solidFill>
                          <a:latin typeface="Times New Roman"/>
                        </a:rPr>
                        <a:t>1301</a:t>
                      </a:r>
                    </a:p>
                  </a:txBody>
                  <a:tcPr marL="9525" marR="9525" marT="9525" marB="0" anchor="ctr"/>
                </a:tc>
                <a:tc>
                  <a:txBody>
                    <a:bodyPr/>
                    <a:lstStyle/>
                    <a:p>
                      <a:pPr algn="ctr" fontAlgn="b"/>
                      <a:r>
                        <a:rPr lang="ru-RU" sz="800" b="0" i="0" u="none" strike="noStrike">
                          <a:solidFill>
                            <a:srgbClr val="000000"/>
                          </a:solidFill>
                          <a:latin typeface="Times New Roman"/>
                        </a:rPr>
                        <a:t>14 972,2  </a:t>
                      </a:r>
                    </a:p>
                  </a:txBody>
                  <a:tcPr marL="9525" marR="9525" marT="9525" marB="0" anchor="ctr"/>
                </a:tc>
                <a:tc>
                  <a:txBody>
                    <a:bodyPr/>
                    <a:lstStyle/>
                    <a:p>
                      <a:pPr algn="ctr" fontAlgn="b"/>
                      <a:r>
                        <a:rPr lang="ru-RU" sz="800" b="0" i="0" u="none" strike="noStrike">
                          <a:solidFill>
                            <a:srgbClr val="000000"/>
                          </a:solidFill>
                          <a:latin typeface="Times New Roman"/>
                        </a:rPr>
                        <a:t>20 821,6  </a:t>
                      </a:r>
                    </a:p>
                  </a:txBody>
                  <a:tcPr marL="9525" marR="9525" marT="9525" marB="0" anchor="ctr"/>
                </a:tc>
                <a:tc>
                  <a:txBody>
                    <a:bodyPr/>
                    <a:lstStyle/>
                    <a:p>
                      <a:pPr algn="ctr" fontAlgn="b"/>
                      <a:r>
                        <a:rPr lang="ru-RU" sz="800" b="0" i="0" u="none" strike="noStrike" dirty="0">
                          <a:solidFill>
                            <a:srgbClr val="000000"/>
                          </a:solidFill>
                          <a:latin typeface="Times New Roman"/>
                        </a:rPr>
                        <a:t>27 073,3  </a:t>
                      </a:r>
                    </a:p>
                  </a:txBody>
                  <a:tcPr marL="9525" marR="9525" marT="9525" marB="0" anchor="ctr"/>
                </a:tc>
              </a:tr>
              <a:tr h="243406">
                <a:tc>
                  <a:txBody>
                    <a:bodyPr/>
                    <a:lstStyle/>
                    <a:p>
                      <a:pPr algn="just" fontAlgn="ctr"/>
                      <a:r>
                        <a:rPr lang="ru-RU" sz="800" b="1" i="0" u="none" strike="noStrike" dirty="0">
                          <a:solidFill>
                            <a:srgbClr val="000000"/>
                          </a:solidFill>
                          <a:latin typeface="Times New Roman"/>
                        </a:rPr>
                        <a:t>Межбюджетные трансферты общего характера бюджетам субъектов Российской Федерации и муниципальных образований</a:t>
                      </a:r>
                    </a:p>
                  </a:txBody>
                  <a:tcPr marL="9525" marR="9525" marT="9525" marB="0" anchor="ctr"/>
                </a:tc>
                <a:tc>
                  <a:txBody>
                    <a:bodyPr/>
                    <a:lstStyle/>
                    <a:p>
                      <a:pPr algn="ctr" fontAlgn="b"/>
                      <a:r>
                        <a:rPr lang="ru-RU" sz="800" b="1" i="0" u="none" strike="noStrike">
                          <a:solidFill>
                            <a:srgbClr val="000000"/>
                          </a:solidFill>
                          <a:latin typeface="Times New Roman"/>
                        </a:rPr>
                        <a:t>1400</a:t>
                      </a:r>
                    </a:p>
                  </a:txBody>
                  <a:tcPr marL="9525" marR="9525" marT="9525" marB="0" anchor="ctr"/>
                </a:tc>
                <a:tc>
                  <a:txBody>
                    <a:bodyPr/>
                    <a:lstStyle/>
                    <a:p>
                      <a:pPr algn="ctr" fontAlgn="b"/>
                      <a:r>
                        <a:rPr lang="ru-RU" sz="800" b="1" i="0" u="none" strike="noStrike">
                          <a:solidFill>
                            <a:srgbClr val="000000"/>
                          </a:solidFill>
                          <a:latin typeface="Times New Roman"/>
                        </a:rPr>
                        <a:t>2 234 816,8  </a:t>
                      </a:r>
                    </a:p>
                  </a:txBody>
                  <a:tcPr marL="9525" marR="9525" marT="9525" marB="0" anchor="ctr"/>
                </a:tc>
                <a:tc>
                  <a:txBody>
                    <a:bodyPr/>
                    <a:lstStyle/>
                    <a:p>
                      <a:pPr algn="ctr" fontAlgn="b"/>
                      <a:r>
                        <a:rPr lang="ru-RU" sz="800" b="1" i="0" u="none" strike="noStrike">
                          <a:solidFill>
                            <a:srgbClr val="000000"/>
                          </a:solidFill>
                          <a:latin typeface="Times New Roman"/>
                        </a:rPr>
                        <a:t>1 729 280,1  </a:t>
                      </a:r>
                    </a:p>
                  </a:txBody>
                  <a:tcPr marL="9525" marR="9525" marT="9525" marB="0" anchor="ctr"/>
                </a:tc>
                <a:tc>
                  <a:txBody>
                    <a:bodyPr/>
                    <a:lstStyle/>
                    <a:p>
                      <a:pPr algn="ctr" fontAlgn="b"/>
                      <a:r>
                        <a:rPr lang="ru-RU" sz="800" b="1" i="0" u="none" strike="noStrike" dirty="0">
                          <a:solidFill>
                            <a:srgbClr val="000000"/>
                          </a:solidFill>
                          <a:latin typeface="Times New Roman"/>
                        </a:rPr>
                        <a:t>1 729 280,1  </a:t>
                      </a:r>
                    </a:p>
                  </a:txBody>
                  <a:tcPr marL="9525" marR="9525" marT="9525" marB="0" anchor="ctr"/>
                </a:tc>
              </a:tr>
              <a:tr h="243406">
                <a:tc>
                  <a:txBody>
                    <a:bodyPr/>
                    <a:lstStyle/>
                    <a:p>
                      <a:pPr algn="just" fontAlgn="ctr"/>
                      <a:r>
                        <a:rPr lang="ru-RU" sz="800" b="0" i="0" u="none" strike="noStrike" dirty="0">
                          <a:solidFill>
                            <a:srgbClr val="000000"/>
                          </a:solidFill>
                          <a:latin typeface="Times New Roman"/>
                        </a:rPr>
                        <a:t>Дотации на выравнивание бюджетной обеспеченности субъектов Российской Федерации и муниципальных образований</a:t>
                      </a:r>
                    </a:p>
                  </a:txBody>
                  <a:tcPr marL="9525" marR="9525" marT="9525" marB="0" anchor="ctr"/>
                </a:tc>
                <a:tc>
                  <a:txBody>
                    <a:bodyPr/>
                    <a:lstStyle/>
                    <a:p>
                      <a:pPr algn="ctr" fontAlgn="b"/>
                      <a:r>
                        <a:rPr lang="ru-RU" sz="800" b="0" i="0" u="none" strike="noStrike">
                          <a:solidFill>
                            <a:srgbClr val="000000"/>
                          </a:solidFill>
                          <a:latin typeface="Times New Roman"/>
                        </a:rPr>
                        <a:t>1401</a:t>
                      </a:r>
                    </a:p>
                  </a:txBody>
                  <a:tcPr marL="9525" marR="9525" marT="9525" marB="0" anchor="ctr"/>
                </a:tc>
                <a:tc>
                  <a:txBody>
                    <a:bodyPr/>
                    <a:lstStyle/>
                    <a:p>
                      <a:pPr algn="ctr" fontAlgn="b"/>
                      <a:r>
                        <a:rPr lang="ru-RU" sz="800" b="0" i="0" u="none" strike="noStrike">
                          <a:solidFill>
                            <a:srgbClr val="000000"/>
                          </a:solidFill>
                          <a:latin typeface="Times New Roman"/>
                        </a:rPr>
                        <a:t>1 584 409,3  </a:t>
                      </a:r>
                    </a:p>
                  </a:txBody>
                  <a:tcPr marL="9525" marR="9525" marT="9525" marB="0" anchor="ctr"/>
                </a:tc>
                <a:tc>
                  <a:txBody>
                    <a:bodyPr/>
                    <a:lstStyle/>
                    <a:p>
                      <a:pPr algn="ctr" fontAlgn="b"/>
                      <a:r>
                        <a:rPr lang="ru-RU" sz="800" b="0" i="0" u="none" strike="noStrike">
                          <a:solidFill>
                            <a:srgbClr val="000000"/>
                          </a:solidFill>
                          <a:latin typeface="Times New Roman"/>
                        </a:rPr>
                        <a:t>1 584 409,3  </a:t>
                      </a:r>
                    </a:p>
                  </a:txBody>
                  <a:tcPr marL="9525" marR="9525" marT="9525" marB="0" anchor="ctr"/>
                </a:tc>
                <a:tc>
                  <a:txBody>
                    <a:bodyPr/>
                    <a:lstStyle/>
                    <a:p>
                      <a:pPr algn="ctr" fontAlgn="b"/>
                      <a:r>
                        <a:rPr lang="ru-RU" sz="800" b="0" i="0" u="none" strike="noStrike" dirty="0">
                          <a:solidFill>
                            <a:srgbClr val="000000"/>
                          </a:solidFill>
                          <a:latin typeface="Times New Roman"/>
                        </a:rPr>
                        <a:t>1 584 409,3  </a:t>
                      </a:r>
                    </a:p>
                  </a:txBody>
                  <a:tcPr marL="9525" marR="9525" marT="9525" marB="0" anchor="ctr"/>
                </a:tc>
              </a:tr>
              <a:tr h="135786">
                <a:tc>
                  <a:txBody>
                    <a:bodyPr/>
                    <a:lstStyle/>
                    <a:p>
                      <a:pPr algn="just" fontAlgn="ctr"/>
                      <a:r>
                        <a:rPr lang="ru-RU" sz="800" b="0" i="0" u="none" strike="noStrike" dirty="0">
                          <a:solidFill>
                            <a:srgbClr val="000000"/>
                          </a:solidFill>
                          <a:latin typeface="Times New Roman"/>
                        </a:rPr>
                        <a:t>Иные дотации</a:t>
                      </a:r>
                    </a:p>
                  </a:txBody>
                  <a:tcPr marL="9525" marR="9525" marT="9525" marB="0" anchor="ctr"/>
                </a:tc>
                <a:tc>
                  <a:txBody>
                    <a:bodyPr/>
                    <a:lstStyle/>
                    <a:p>
                      <a:pPr algn="ctr" fontAlgn="b"/>
                      <a:r>
                        <a:rPr lang="ru-RU" sz="800" b="0" i="0" u="none" strike="noStrike">
                          <a:solidFill>
                            <a:srgbClr val="000000"/>
                          </a:solidFill>
                          <a:latin typeface="Times New Roman"/>
                        </a:rPr>
                        <a:t>1402</a:t>
                      </a:r>
                    </a:p>
                  </a:txBody>
                  <a:tcPr marL="9525" marR="9525" marT="9525" marB="0" anchor="ctr"/>
                </a:tc>
                <a:tc>
                  <a:txBody>
                    <a:bodyPr/>
                    <a:lstStyle/>
                    <a:p>
                      <a:pPr algn="ctr" fontAlgn="b"/>
                      <a:r>
                        <a:rPr lang="ru-RU" sz="800" b="0" i="0" u="none" strike="noStrike">
                          <a:solidFill>
                            <a:srgbClr val="000000"/>
                          </a:solidFill>
                          <a:latin typeface="Times New Roman"/>
                        </a:rPr>
                        <a:t>99 072,9  </a:t>
                      </a:r>
                    </a:p>
                  </a:txBody>
                  <a:tcPr marL="9525" marR="9525" marT="9525" marB="0" anchor="ctr"/>
                </a:tc>
                <a:tc>
                  <a:txBody>
                    <a:bodyPr/>
                    <a:lstStyle/>
                    <a:p>
                      <a:pPr algn="ctr" fontAlgn="b"/>
                      <a:r>
                        <a:rPr lang="ru-RU" sz="800" b="0" i="0" u="none" strike="noStrike">
                          <a:solidFill>
                            <a:srgbClr val="000000"/>
                          </a:solidFill>
                          <a:latin typeface="Times New Roman"/>
                        </a:rPr>
                        <a:t>72 796,9  </a:t>
                      </a:r>
                    </a:p>
                  </a:txBody>
                  <a:tcPr marL="9525" marR="9525" marT="9525" marB="0" anchor="ctr"/>
                </a:tc>
                <a:tc>
                  <a:txBody>
                    <a:bodyPr/>
                    <a:lstStyle/>
                    <a:p>
                      <a:pPr algn="ctr" fontAlgn="b"/>
                      <a:r>
                        <a:rPr lang="ru-RU" sz="800" b="0" i="0" u="none" strike="noStrike" dirty="0">
                          <a:solidFill>
                            <a:srgbClr val="000000"/>
                          </a:solidFill>
                          <a:latin typeface="Times New Roman"/>
                        </a:rPr>
                        <a:t>72 796,9  </a:t>
                      </a:r>
                    </a:p>
                  </a:txBody>
                  <a:tcPr marL="9525" marR="9525" marT="9525" marB="0" anchor="ctr"/>
                </a:tc>
              </a:tr>
              <a:tr h="138355">
                <a:tc>
                  <a:txBody>
                    <a:bodyPr/>
                    <a:lstStyle/>
                    <a:p>
                      <a:pPr algn="just" fontAlgn="ctr"/>
                      <a:r>
                        <a:rPr lang="ru-RU" sz="800" b="0" i="0" u="none" strike="noStrike" dirty="0">
                          <a:solidFill>
                            <a:srgbClr val="000000"/>
                          </a:solidFill>
                          <a:latin typeface="Times New Roman"/>
                        </a:rPr>
                        <a:t>Прочие межбюджетные трансферты общего характера</a:t>
                      </a:r>
                    </a:p>
                  </a:txBody>
                  <a:tcPr marL="9525" marR="9525" marT="9525" marB="0" anchor="ctr"/>
                </a:tc>
                <a:tc>
                  <a:txBody>
                    <a:bodyPr/>
                    <a:lstStyle/>
                    <a:p>
                      <a:pPr algn="ctr" fontAlgn="b"/>
                      <a:r>
                        <a:rPr lang="ru-RU" sz="800" b="0" i="0" u="none" strike="noStrike">
                          <a:solidFill>
                            <a:srgbClr val="000000"/>
                          </a:solidFill>
                          <a:latin typeface="Times New Roman"/>
                        </a:rPr>
                        <a:t>1403</a:t>
                      </a:r>
                    </a:p>
                  </a:txBody>
                  <a:tcPr marL="9525" marR="9525" marT="9525" marB="0" anchor="ctr"/>
                </a:tc>
                <a:tc>
                  <a:txBody>
                    <a:bodyPr/>
                    <a:lstStyle/>
                    <a:p>
                      <a:pPr algn="ctr" fontAlgn="b"/>
                      <a:r>
                        <a:rPr lang="ru-RU" sz="800" b="0" i="0" u="none" strike="noStrike">
                          <a:solidFill>
                            <a:srgbClr val="000000"/>
                          </a:solidFill>
                          <a:latin typeface="Times New Roman"/>
                        </a:rPr>
                        <a:t>551 334,6  </a:t>
                      </a:r>
                    </a:p>
                  </a:txBody>
                  <a:tcPr marL="9525" marR="9525" marT="9525" marB="0" anchor="ctr"/>
                </a:tc>
                <a:tc>
                  <a:txBody>
                    <a:bodyPr/>
                    <a:lstStyle/>
                    <a:p>
                      <a:pPr algn="ctr" fontAlgn="b"/>
                      <a:r>
                        <a:rPr lang="ru-RU" sz="800" b="0" i="0" u="none" strike="noStrike">
                          <a:solidFill>
                            <a:srgbClr val="000000"/>
                          </a:solidFill>
                          <a:latin typeface="Times New Roman"/>
                        </a:rPr>
                        <a:t>72 073,9  </a:t>
                      </a:r>
                    </a:p>
                  </a:txBody>
                  <a:tcPr marL="9525" marR="9525" marT="9525" marB="0" anchor="ctr"/>
                </a:tc>
                <a:tc>
                  <a:txBody>
                    <a:bodyPr/>
                    <a:lstStyle/>
                    <a:p>
                      <a:pPr algn="ctr" fontAlgn="b"/>
                      <a:r>
                        <a:rPr lang="ru-RU" sz="800" b="0" i="0" u="none" strike="noStrike" dirty="0">
                          <a:solidFill>
                            <a:srgbClr val="000000"/>
                          </a:solidFill>
                          <a:latin typeface="Times New Roman"/>
                        </a:rPr>
                        <a:t>72 073,9  </a:t>
                      </a:r>
                    </a:p>
                  </a:txBody>
                  <a:tcPr marL="9525" marR="9525" marT="9525" marB="0" anchor="ctr"/>
                </a:tc>
              </a:tr>
              <a:tr h="138355">
                <a:tc>
                  <a:txBody>
                    <a:bodyPr/>
                    <a:lstStyle/>
                    <a:p>
                      <a:pPr algn="just" fontAlgn="ctr"/>
                      <a:r>
                        <a:rPr lang="ru-RU" sz="800" b="1" i="0" u="none" strike="noStrike" dirty="0">
                          <a:solidFill>
                            <a:srgbClr val="000000"/>
                          </a:solidFill>
                          <a:latin typeface="Times New Roman"/>
                        </a:rPr>
                        <a:t>Условно-утверждаемые расходы</a:t>
                      </a:r>
                    </a:p>
                  </a:txBody>
                  <a:tcPr marL="9525" marR="9525" marT="9525" marB="0" anchor="ctr"/>
                </a:tc>
                <a:tc>
                  <a:txBody>
                    <a:bodyPr/>
                    <a:lstStyle/>
                    <a:p>
                      <a:pPr algn="ctr" fontAlgn="b"/>
                      <a:r>
                        <a:rPr lang="ru-RU" sz="800" b="1" i="0" u="none" strike="noStrike">
                          <a:solidFill>
                            <a:srgbClr val="000000"/>
                          </a:solidFill>
                          <a:latin typeface="Times New Roman"/>
                        </a:rPr>
                        <a:t>9999</a:t>
                      </a:r>
                    </a:p>
                  </a:txBody>
                  <a:tcPr marL="9525" marR="9525" marT="9525" marB="0" anchor="ctr"/>
                </a:tc>
                <a:tc>
                  <a:txBody>
                    <a:bodyPr/>
                    <a:lstStyle/>
                    <a:p>
                      <a:pPr algn="ctr" fontAlgn="b"/>
                      <a:r>
                        <a:rPr lang="ru-RU" sz="800" b="1" i="0" u="none" strike="noStrike">
                          <a:solidFill>
                            <a:srgbClr val="000000"/>
                          </a:solidFill>
                          <a:latin typeface="Times New Roman"/>
                        </a:rPr>
                        <a:t>0,0  </a:t>
                      </a:r>
                    </a:p>
                  </a:txBody>
                  <a:tcPr marL="9525" marR="9525" marT="9525" marB="0" anchor="ctr"/>
                </a:tc>
                <a:tc>
                  <a:txBody>
                    <a:bodyPr/>
                    <a:lstStyle/>
                    <a:p>
                      <a:pPr algn="ctr" fontAlgn="b"/>
                      <a:r>
                        <a:rPr lang="ru-RU" sz="800" b="1" i="0" u="none" strike="noStrike">
                          <a:solidFill>
                            <a:srgbClr val="000000"/>
                          </a:solidFill>
                          <a:latin typeface="Times New Roman"/>
                        </a:rPr>
                        <a:t>320 867,2  </a:t>
                      </a:r>
                    </a:p>
                  </a:txBody>
                  <a:tcPr marL="9525" marR="9525" marT="9525" marB="0" anchor="ctr"/>
                </a:tc>
                <a:tc>
                  <a:txBody>
                    <a:bodyPr/>
                    <a:lstStyle/>
                    <a:p>
                      <a:pPr algn="ctr" fontAlgn="b"/>
                      <a:r>
                        <a:rPr lang="ru-RU" sz="800" b="1" i="0" u="none" strike="noStrike" dirty="0">
                          <a:solidFill>
                            <a:srgbClr val="000000"/>
                          </a:solidFill>
                          <a:latin typeface="Times New Roman"/>
                        </a:rPr>
                        <a:t>693 215,3  </a:t>
                      </a:r>
                    </a:p>
                  </a:txBody>
                  <a:tcPr marL="9525" marR="9525" marT="9525" marB="0" anchor="ctr"/>
                </a:tc>
              </a:tr>
              <a:tr h="173753">
                <a:tc>
                  <a:txBody>
                    <a:bodyPr/>
                    <a:lstStyle/>
                    <a:p>
                      <a:pPr algn="l" fontAlgn="b"/>
                      <a:r>
                        <a:rPr lang="ru-RU" sz="800" b="1" i="0" u="none" strike="noStrike" dirty="0">
                          <a:solidFill>
                            <a:srgbClr val="000000"/>
                          </a:solidFill>
                          <a:latin typeface="Times New Roman"/>
                        </a:rPr>
                        <a:t>ИТОГО расходов</a:t>
                      </a:r>
                    </a:p>
                  </a:txBody>
                  <a:tcPr marL="9525" marR="9525" marT="9525" marB="0" anchor="ctr"/>
                </a:tc>
                <a:tc>
                  <a:txBody>
                    <a:bodyPr/>
                    <a:lstStyle/>
                    <a:p>
                      <a:pPr algn="l" fontAlgn="b"/>
                      <a:r>
                        <a:rPr lang="ru-RU" sz="800" b="1" i="0" u="none" strike="noStrike">
                          <a:solidFill>
                            <a:srgbClr val="000000"/>
                          </a:solidFill>
                          <a:latin typeface="Times New Roman"/>
                        </a:rPr>
                        <a:t> </a:t>
                      </a:r>
                    </a:p>
                  </a:txBody>
                  <a:tcPr marL="9525" marR="9525" marT="9525" marB="0" anchor="ctr"/>
                </a:tc>
                <a:tc>
                  <a:txBody>
                    <a:bodyPr/>
                    <a:lstStyle/>
                    <a:p>
                      <a:pPr algn="ctr" fontAlgn="b"/>
                      <a:r>
                        <a:rPr lang="ru-RU" sz="800" b="1" i="0" u="none" strike="noStrike" dirty="0">
                          <a:solidFill>
                            <a:srgbClr val="000000"/>
                          </a:solidFill>
                          <a:latin typeface="Times New Roman"/>
                        </a:rPr>
                        <a:t>20 747 948,4  </a:t>
                      </a:r>
                    </a:p>
                  </a:txBody>
                  <a:tcPr marL="9525" marR="9525" marT="9525" marB="0" anchor="ctr"/>
                </a:tc>
                <a:tc>
                  <a:txBody>
                    <a:bodyPr/>
                    <a:lstStyle/>
                    <a:p>
                      <a:pPr algn="ctr" fontAlgn="b"/>
                      <a:r>
                        <a:rPr lang="ru-RU" sz="800" b="1" i="0" u="none" strike="noStrike" dirty="0">
                          <a:solidFill>
                            <a:srgbClr val="000000"/>
                          </a:solidFill>
                          <a:latin typeface="Times New Roman"/>
                        </a:rPr>
                        <a:t>16 870 883,0  </a:t>
                      </a:r>
                    </a:p>
                  </a:txBody>
                  <a:tcPr marL="9525" marR="9525" marT="9525" marB="0" anchor="ctr"/>
                </a:tc>
                <a:tc>
                  <a:txBody>
                    <a:bodyPr/>
                    <a:lstStyle/>
                    <a:p>
                      <a:pPr algn="ctr" fontAlgn="b"/>
                      <a:r>
                        <a:rPr lang="ru-RU" sz="800" b="1" i="0" u="none" strike="noStrike" dirty="0">
                          <a:solidFill>
                            <a:srgbClr val="000000"/>
                          </a:solidFill>
                          <a:latin typeface="Times New Roman"/>
                        </a:rPr>
                        <a:t>18 074 635,6  </a:t>
                      </a:r>
                    </a:p>
                  </a:txBody>
                  <a:tcPr marL="9525" marR="9525" marT="9525" marB="0" anchor="ctr"/>
                </a:tc>
              </a:tr>
            </a:tbl>
          </a:graphicData>
        </a:graphic>
      </p:graphicFrame>
      <p:sp>
        <p:nvSpPr>
          <p:cNvPr id="5" name="TextBox 4"/>
          <p:cNvSpPr txBox="1"/>
          <p:nvPr/>
        </p:nvSpPr>
        <p:spPr>
          <a:xfrm>
            <a:off x="107504" y="260648"/>
            <a:ext cx="360040" cy="276999"/>
          </a:xfrm>
          <a:prstGeom prst="rect">
            <a:avLst/>
          </a:prstGeom>
          <a:noFill/>
        </p:spPr>
        <p:txBody>
          <a:bodyPr wrap="square" rtlCol="0">
            <a:spAutoFit/>
          </a:bodyPr>
          <a:lstStyle/>
          <a:p>
            <a:r>
              <a:rPr lang="ru-RU" sz="1200" dirty="0" smtClean="0"/>
              <a:t>24</a:t>
            </a:r>
            <a:endParaRPr lang="ru-RU" sz="12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Диаграмма 8"/>
          <p:cNvGraphicFramePr/>
          <p:nvPr/>
        </p:nvGraphicFramePr>
        <p:xfrm>
          <a:off x="179512" y="476672"/>
          <a:ext cx="8712968" cy="6148064"/>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260649"/>
            <a:ext cx="9144000" cy="677108"/>
          </a:xfrm>
          <a:prstGeom prst="rect">
            <a:avLst/>
          </a:prstGeom>
          <a:noFill/>
        </p:spPr>
        <p:txBody>
          <a:bodyPr wrap="square" rtlCol="0">
            <a:spAutoFit/>
          </a:bodyPr>
          <a:lstStyle/>
          <a:p>
            <a:pPr algn="ctr"/>
            <a:r>
              <a:rPr lang="ru-RU" b="1" dirty="0" smtClean="0">
                <a:solidFill>
                  <a:schemeClr val="accent1">
                    <a:lumMod val="75000"/>
                  </a:schemeClr>
                </a:solidFill>
                <a:latin typeface="Times New Roman" pitchFamily="18" charset="0"/>
                <a:cs typeface="Times New Roman" pitchFamily="18" charset="0"/>
              </a:rPr>
              <a:t>ПОДУШЕВЫЕ ПОКАЗАТЕЛИ ДОХОДОВ И РАСХОДОВ СУБЪЕКТОВ СФО</a:t>
            </a:r>
          </a:p>
          <a:p>
            <a:pPr algn="ctr"/>
            <a:endParaRPr lang="ru-RU" sz="2000" b="1" dirty="0">
              <a:solidFill>
                <a:schemeClr val="accent1">
                  <a:lumMod val="75000"/>
                </a:schemeClr>
              </a:solidFill>
              <a:latin typeface="+mn-lt"/>
            </a:endParaRPr>
          </a:p>
        </p:txBody>
      </p:sp>
      <p:pic>
        <p:nvPicPr>
          <p:cNvPr id="8"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4" cstate="print"/>
          <a:srcRect/>
          <a:stretch>
            <a:fillRect/>
          </a:stretch>
        </p:blipFill>
        <p:spPr bwMode="auto">
          <a:xfrm>
            <a:off x="0" y="0"/>
            <a:ext cx="9144000" cy="476671"/>
          </a:xfrm>
          <a:prstGeom prst="rect">
            <a:avLst/>
          </a:prstGeom>
          <a:noFill/>
        </p:spPr>
      </p:pic>
      <p:sp>
        <p:nvSpPr>
          <p:cNvPr id="7" name="TextBox 6"/>
          <p:cNvSpPr txBox="1"/>
          <p:nvPr/>
        </p:nvSpPr>
        <p:spPr>
          <a:xfrm>
            <a:off x="5724128" y="764704"/>
            <a:ext cx="3240360" cy="523220"/>
          </a:xfrm>
          <a:prstGeom prst="rect">
            <a:avLst/>
          </a:prstGeom>
          <a:noFill/>
        </p:spPr>
        <p:txBody>
          <a:bodyPr wrap="square" rtlCol="0">
            <a:spAutoFit/>
          </a:bodyPr>
          <a:lstStyle/>
          <a:p>
            <a:pPr algn="ctr"/>
            <a:r>
              <a:rPr lang="ru-RU" sz="1400" b="1" dirty="0" smtClean="0">
                <a:solidFill>
                  <a:schemeClr val="accent1">
                    <a:lumMod val="75000"/>
                  </a:schemeClr>
                </a:solidFill>
                <a:latin typeface="Times New Roman" pitchFamily="18" charset="0"/>
                <a:cs typeface="Times New Roman" pitchFamily="18" charset="0"/>
              </a:rPr>
              <a:t>по состоянию на 01.01.2018 г.,</a:t>
            </a:r>
          </a:p>
          <a:p>
            <a:pPr algn="ctr"/>
            <a:r>
              <a:rPr lang="ru-RU" sz="1400" b="1" dirty="0" smtClean="0">
                <a:solidFill>
                  <a:schemeClr val="accent1">
                    <a:lumMod val="75000"/>
                  </a:schemeClr>
                </a:solidFill>
                <a:latin typeface="Times New Roman" pitchFamily="18" charset="0"/>
                <a:cs typeface="Times New Roman" pitchFamily="18" charset="0"/>
              </a:rPr>
              <a:t> тыс. рублей</a:t>
            </a:r>
            <a:endParaRPr lang="ru-RU" sz="1400" b="1" dirty="0">
              <a:solidFill>
                <a:schemeClr val="accent1">
                  <a:lumMod val="75000"/>
                </a:schemeClr>
              </a:solidFill>
              <a:latin typeface="Times New Roman" pitchFamily="18" charset="0"/>
              <a:cs typeface="Times New Roman" pitchFamily="18" charset="0"/>
            </a:endParaRPr>
          </a:p>
        </p:txBody>
      </p:sp>
      <p:sp>
        <p:nvSpPr>
          <p:cNvPr id="10" name="TextBox 9"/>
          <p:cNvSpPr txBox="1"/>
          <p:nvPr/>
        </p:nvSpPr>
        <p:spPr>
          <a:xfrm>
            <a:off x="8604448" y="260648"/>
            <a:ext cx="360040" cy="276999"/>
          </a:xfrm>
          <a:prstGeom prst="rect">
            <a:avLst/>
          </a:prstGeom>
          <a:noFill/>
        </p:spPr>
        <p:txBody>
          <a:bodyPr wrap="square" rtlCol="0">
            <a:spAutoFit/>
          </a:bodyPr>
          <a:lstStyle/>
          <a:p>
            <a:r>
              <a:rPr lang="ru-RU" sz="1200" dirty="0" smtClean="0"/>
              <a:t>25</a:t>
            </a:r>
            <a:endParaRPr lang="ru-RU" sz="12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66328" y="260648"/>
            <a:ext cx="7048147" cy="400110"/>
          </a:xfrm>
          <a:prstGeom prst="rect">
            <a:avLst/>
          </a:prstGeom>
        </p:spPr>
        <p:txBody>
          <a:bodyPr wrap="none">
            <a:spAutoFit/>
          </a:bodyPr>
          <a:lstStyle/>
          <a:p>
            <a:pPr algn="ctr"/>
            <a:r>
              <a:rPr lang="ru-RU" sz="2000" b="1" dirty="0" smtClean="0">
                <a:solidFill>
                  <a:schemeClr val="accent1">
                    <a:lumMod val="75000"/>
                  </a:schemeClr>
                </a:solidFill>
                <a:latin typeface="Times New Roman" pitchFamily="18" charset="0"/>
                <a:cs typeface="Times New Roman" pitchFamily="18" charset="0"/>
              </a:rPr>
              <a:t>ОБЩЕСТВЕННО ЗНАЧИМЫЕ ПРОЕКТЫ, в том числе:</a:t>
            </a:r>
            <a:endParaRPr lang="ru-RU" sz="2000" dirty="0">
              <a:solidFill>
                <a:schemeClr val="accent1">
                  <a:lumMod val="75000"/>
                </a:schemeClr>
              </a:solidFill>
              <a:latin typeface="Times New Roman" pitchFamily="18" charset="0"/>
              <a:cs typeface="Times New Roman" pitchFamily="18" charset="0"/>
            </a:endParaRPr>
          </a:p>
        </p:txBody>
      </p:sp>
      <p:pic>
        <p:nvPicPr>
          <p:cNvPr id="3"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2" cstate="print"/>
          <a:srcRect/>
          <a:stretch>
            <a:fillRect/>
          </a:stretch>
        </p:blipFill>
        <p:spPr bwMode="auto">
          <a:xfrm>
            <a:off x="0" y="0"/>
            <a:ext cx="9144000" cy="476671"/>
          </a:xfrm>
          <a:prstGeom prst="rect">
            <a:avLst/>
          </a:prstGeom>
          <a:noFill/>
        </p:spPr>
      </p:pic>
      <p:sp>
        <p:nvSpPr>
          <p:cNvPr id="4" name="Прямоугольник 3"/>
          <p:cNvSpPr/>
          <p:nvPr/>
        </p:nvSpPr>
        <p:spPr>
          <a:xfrm>
            <a:off x="251520" y="692697"/>
            <a:ext cx="3456384" cy="1546577"/>
          </a:xfrm>
          <a:prstGeom prst="rect">
            <a:avLst/>
          </a:prstGeom>
        </p:spPr>
        <p:txBody>
          <a:bodyPr wrap="square">
            <a:spAutoFit/>
          </a:bodyPr>
          <a:lstStyle/>
          <a:p>
            <a:pPr algn="ctr"/>
            <a:r>
              <a:rPr lang="ru-RU" sz="1050" b="1" dirty="0" smtClean="0">
                <a:latin typeface="Times New Roman" pitchFamily="18" charset="0"/>
                <a:cs typeface="Times New Roman" pitchFamily="18" charset="0"/>
              </a:rPr>
              <a:t>Реконструкция средней общеобразовательной школы имени Ч.К. </a:t>
            </a:r>
            <a:r>
              <a:rPr lang="ru-RU" sz="1050" b="1" dirty="0" err="1" smtClean="0">
                <a:latin typeface="Times New Roman" pitchFamily="18" charset="0"/>
                <a:cs typeface="Times New Roman" pitchFamily="18" charset="0"/>
              </a:rPr>
              <a:t>Кыдрашева</a:t>
            </a:r>
            <a:r>
              <a:rPr lang="ru-RU" sz="1050" b="1" dirty="0" smtClean="0">
                <a:latin typeface="Times New Roman" pitchFamily="18" charset="0"/>
                <a:cs typeface="Times New Roman" pitchFamily="18" charset="0"/>
              </a:rPr>
              <a:t> в с. Усть-Кан </a:t>
            </a:r>
          </a:p>
          <a:p>
            <a:pPr algn="ctr"/>
            <a:r>
              <a:rPr lang="ru-RU" sz="1050" dirty="0" smtClean="0">
                <a:latin typeface="Times New Roman" pitchFamily="18" charset="0"/>
                <a:cs typeface="Times New Roman" pitchFamily="18" charset="0"/>
              </a:rPr>
              <a:t>Мощность - общая площадь  - 2 328,2 кв.м.</a:t>
            </a:r>
          </a:p>
          <a:p>
            <a:pPr algn="ctr"/>
            <a:r>
              <a:rPr lang="ru-RU" sz="1050" dirty="0" smtClean="0">
                <a:latin typeface="Times New Roman" pitchFamily="18" charset="0"/>
                <a:cs typeface="Times New Roman" pitchFamily="18" charset="0"/>
              </a:rPr>
              <a:t>Срок ввода объекта в эксплуатацию - 2019 г.  </a:t>
            </a:r>
          </a:p>
          <a:p>
            <a:pPr algn="ctr"/>
            <a:r>
              <a:rPr lang="ru-RU" sz="1050" dirty="0" smtClean="0">
                <a:latin typeface="Times New Roman" pitchFamily="18" charset="0"/>
                <a:cs typeface="Times New Roman" pitchFamily="18" charset="0"/>
              </a:rPr>
              <a:t>Объем финансирования на </a:t>
            </a:r>
          </a:p>
          <a:p>
            <a:pPr algn="ctr"/>
            <a:r>
              <a:rPr lang="ru-RU" sz="1050" dirty="0" smtClean="0">
                <a:latin typeface="Times New Roman" pitchFamily="18" charset="0"/>
                <a:cs typeface="Times New Roman" pitchFamily="18" charset="0"/>
              </a:rPr>
              <a:t>2019 год - 60 904 тыс. рублей, </a:t>
            </a:r>
          </a:p>
          <a:p>
            <a:pPr algn="ctr"/>
            <a:r>
              <a:rPr lang="ru-RU" sz="1050" dirty="0" smtClean="0">
                <a:latin typeface="Times New Roman" pitchFamily="18" charset="0"/>
                <a:cs typeface="Times New Roman" pitchFamily="18" charset="0"/>
              </a:rPr>
              <a:t>из них </a:t>
            </a:r>
            <a:r>
              <a:rPr lang="ru-RU" sz="1050" dirty="0" err="1" smtClean="0">
                <a:latin typeface="Times New Roman" pitchFamily="18" charset="0"/>
                <a:cs typeface="Times New Roman" pitchFamily="18" charset="0"/>
              </a:rPr>
              <a:t>фед</a:t>
            </a:r>
            <a:r>
              <a:rPr lang="ru-RU" sz="1050" dirty="0" smtClean="0">
                <a:latin typeface="Times New Roman" pitchFamily="18" charset="0"/>
                <a:cs typeface="Times New Roman" pitchFamily="18" charset="0"/>
              </a:rPr>
              <a:t>. средства - 57 858,8 тыс. рублей;</a:t>
            </a:r>
          </a:p>
          <a:p>
            <a:pPr algn="ctr"/>
            <a:r>
              <a:rPr lang="ru-RU" sz="1050" dirty="0" smtClean="0">
                <a:latin typeface="Times New Roman" pitchFamily="18" charset="0"/>
                <a:cs typeface="Times New Roman" pitchFamily="18" charset="0"/>
              </a:rPr>
              <a:t>средства </a:t>
            </a:r>
            <a:r>
              <a:rPr lang="ru-RU" sz="1050" dirty="0" err="1" smtClean="0">
                <a:latin typeface="Times New Roman" pitchFamily="18" charset="0"/>
                <a:cs typeface="Times New Roman" pitchFamily="18" charset="0"/>
              </a:rPr>
              <a:t>рес</a:t>
            </a:r>
            <a:r>
              <a:rPr lang="ru-RU" sz="1050" dirty="0" smtClean="0">
                <a:latin typeface="Times New Roman" pitchFamily="18" charset="0"/>
                <a:cs typeface="Times New Roman" pitchFamily="18" charset="0"/>
              </a:rPr>
              <a:t>. бюджета – 3 045,2 тыс. рублей. </a:t>
            </a:r>
            <a:br>
              <a:rPr lang="ru-RU" sz="1050" dirty="0" smtClean="0">
                <a:latin typeface="Times New Roman" pitchFamily="18" charset="0"/>
                <a:cs typeface="Times New Roman" pitchFamily="18" charset="0"/>
              </a:rPr>
            </a:br>
            <a:endParaRPr lang="ru-RU" sz="1050" dirty="0">
              <a:latin typeface="Times New Roman" pitchFamily="18" charset="0"/>
              <a:cs typeface="Times New Roman" pitchFamily="18" charset="0"/>
            </a:endParaRPr>
          </a:p>
        </p:txBody>
      </p:sp>
      <p:pic>
        <p:nvPicPr>
          <p:cNvPr id="1026" name="Picture 2" descr="d:\Gnezdilova\Downloads\_246.jpg"/>
          <p:cNvPicPr>
            <a:picLocks noChangeAspect="1" noChangeArrowheads="1"/>
          </p:cNvPicPr>
          <p:nvPr/>
        </p:nvPicPr>
        <p:blipFill>
          <a:blip r:embed="rId3" cstate="print"/>
          <a:srcRect/>
          <a:stretch>
            <a:fillRect/>
          </a:stretch>
        </p:blipFill>
        <p:spPr bwMode="auto">
          <a:xfrm>
            <a:off x="3707904" y="764704"/>
            <a:ext cx="1872208" cy="1471020"/>
          </a:xfrm>
          <a:prstGeom prst="rect">
            <a:avLst/>
          </a:prstGeom>
          <a:ln>
            <a:noFill/>
          </a:ln>
          <a:effectLst>
            <a:outerShdw blurRad="292100" dist="139700" dir="2700000" algn="tl" rotWithShape="0">
              <a:srgbClr val="333333">
                <a:alpha val="65000"/>
              </a:srgbClr>
            </a:outerShdw>
          </a:effectLst>
        </p:spPr>
      </p:pic>
      <p:sp>
        <p:nvSpPr>
          <p:cNvPr id="6" name="Прямоугольник 5"/>
          <p:cNvSpPr/>
          <p:nvPr/>
        </p:nvSpPr>
        <p:spPr>
          <a:xfrm>
            <a:off x="5796136" y="692696"/>
            <a:ext cx="2880320" cy="1223412"/>
          </a:xfrm>
          <a:prstGeom prst="rect">
            <a:avLst/>
          </a:prstGeom>
        </p:spPr>
        <p:txBody>
          <a:bodyPr wrap="square">
            <a:spAutoFit/>
          </a:bodyPr>
          <a:lstStyle/>
          <a:p>
            <a:pPr algn="ctr"/>
            <a:r>
              <a:rPr lang="ru-RU" sz="1050" b="1" dirty="0" smtClean="0">
                <a:latin typeface="Times New Roman" pitchFamily="18" charset="0"/>
                <a:cs typeface="Times New Roman" pitchFamily="18" charset="0"/>
              </a:rPr>
              <a:t>Строительство школы в с.Усть-Кокса</a:t>
            </a:r>
            <a:r>
              <a:rPr lang="ru-RU" sz="1050" dirty="0" smtClean="0">
                <a:latin typeface="Times New Roman" pitchFamily="18" charset="0"/>
                <a:cs typeface="Times New Roman" pitchFamily="18" charset="0"/>
              </a:rPr>
              <a:t>, мощность объекта на 275 мест, срок ввод объекта в эксплуатацию 2020 г.</a:t>
            </a:r>
            <a:r>
              <a:rPr lang="ru-RU" sz="1050" dirty="0" smtClean="0"/>
              <a:t> </a:t>
            </a:r>
          </a:p>
          <a:p>
            <a:pPr algn="ctr"/>
            <a:r>
              <a:rPr lang="ru-RU" sz="1050" dirty="0" smtClean="0">
                <a:latin typeface="Times New Roman" pitchFamily="18" charset="0"/>
                <a:cs typeface="Times New Roman" pitchFamily="18" charset="0"/>
              </a:rPr>
              <a:t>Объем финансирования на </a:t>
            </a:r>
          </a:p>
          <a:p>
            <a:pPr algn="ctr"/>
            <a:r>
              <a:rPr lang="ru-RU" sz="1050" dirty="0" smtClean="0">
                <a:latin typeface="Times New Roman" pitchFamily="18" charset="0"/>
                <a:cs typeface="Times New Roman" pitchFamily="18" charset="0"/>
              </a:rPr>
              <a:t>2019 год – 133 971,4 тыс. рублей, </a:t>
            </a:r>
          </a:p>
          <a:p>
            <a:pPr algn="ctr"/>
            <a:r>
              <a:rPr lang="ru-RU" sz="1050" dirty="0" smtClean="0">
                <a:latin typeface="Times New Roman" pitchFamily="18" charset="0"/>
                <a:cs typeface="Times New Roman" pitchFamily="18" charset="0"/>
              </a:rPr>
              <a:t>из них </a:t>
            </a:r>
            <a:r>
              <a:rPr lang="ru-RU" sz="1050" dirty="0" err="1" smtClean="0">
                <a:latin typeface="Times New Roman" pitchFamily="18" charset="0"/>
                <a:cs typeface="Times New Roman" pitchFamily="18" charset="0"/>
              </a:rPr>
              <a:t>фед</a:t>
            </a:r>
            <a:r>
              <a:rPr lang="ru-RU" sz="1050" dirty="0" smtClean="0">
                <a:latin typeface="Times New Roman" pitchFamily="18" charset="0"/>
                <a:cs typeface="Times New Roman" pitchFamily="18" charset="0"/>
              </a:rPr>
              <a:t>. средства – 93 971,4 тыс. рублей;</a:t>
            </a:r>
          </a:p>
          <a:p>
            <a:pPr algn="ctr"/>
            <a:r>
              <a:rPr lang="ru-RU" sz="1050" dirty="0" smtClean="0">
                <a:latin typeface="Times New Roman" pitchFamily="18" charset="0"/>
                <a:cs typeface="Times New Roman" pitchFamily="18" charset="0"/>
              </a:rPr>
              <a:t>средства </a:t>
            </a:r>
            <a:r>
              <a:rPr lang="ru-RU" sz="1050" dirty="0" err="1" smtClean="0">
                <a:latin typeface="Times New Roman" pitchFamily="18" charset="0"/>
                <a:cs typeface="Times New Roman" pitchFamily="18" charset="0"/>
              </a:rPr>
              <a:t>рес</a:t>
            </a:r>
            <a:r>
              <a:rPr lang="ru-RU" sz="1050" dirty="0" smtClean="0">
                <a:latin typeface="Times New Roman" pitchFamily="18" charset="0"/>
                <a:cs typeface="Times New Roman" pitchFamily="18" charset="0"/>
              </a:rPr>
              <a:t>. бюджета – 40 000,0 тыс. рублей. </a:t>
            </a:r>
            <a:endParaRPr lang="ru-RU" sz="1050" dirty="0"/>
          </a:p>
        </p:txBody>
      </p:sp>
      <p:sp>
        <p:nvSpPr>
          <p:cNvPr id="9" name="TextBox 8"/>
          <p:cNvSpPr txBox="1"/>
          <p:nvPr/>
        </p:nvSpPr>
        <p:spPr>
          <a:xfrm>
            <a:off x="2483768" y="2492896"/>
            <a:ext cx="6408712" cy="4293483"/>
          </a:xfrm>
          <a:prstGeom prst="rect">
            <a:avLst/>
          </a:prstGeom>
          <a:noFill/>
        </p:spPr>
        <p:txBody>
          <a:bodyPr wrap="square" rtlCol="0">
            <a:spAutoFit/>
          </a:bodyPr>
          <a:lstStyle/>
          <a:p>
            <a:pPr algn="ctr"/>
            <a:r>
              <a:rPr lang="ru-RU" sz="1050" b="1" dirty="0" smtClean="0">
                <a:latin typeface="Times New Roman" pitchFamily="18" charset="0"/>
                <a:cs typeface="Times New Roman" pitchFamily="18" charset="0"/>
              </a:rPr>
              <a:t>Сохранение озера Телецкое</a:t>
            </a:r>
          </a:p>
          <a:p>
            <a:pPr algn="ctr"/>
            <a:r>
              <a:rPr lang="ru-RU" sz="1050" dirty="0" smtClean="0">
                <a:latin typeface="Times New Roman" pitchFamily="18" charset="0"/>
                <a:cs typeface="Times New Roman" pitchFamily="18" charset="0"/>
              </a:rPr>
              <a:t>Объем финансирования на  2019 год – 705  811,2 тыс. рублей, </a:t>
            </a:r>
          </a:p>
          <a:p>
            <a:pPr algn="ctr"/>
            <a:r>
              <a:rPr lang="ru-RU" sz="1050" dirty="0" smtClean="0">
                <a:latin typeface="Times New Roman" pitchFamily="18" charset="0"/>
                <a:cs typeface="Times New Roman" pitchFamily="18" charset="0"/>
              </a:rPr>
              <a:t>из них  средства федерального бюджета – 670 520,6 тыс. рублей; </a:t>
            </a:r>
          </a:p>
          <a:p>
            <a:pPr algn="ctr"/>
            <a:r>
              <a:rPr lang="ru-RU" sz="1050" dirty="0" smtClean="0">
                <a:latin typeface="Times New Roman" pitchFamily="18" charset="0"/>
                <a:cs typeface="Times New Roman" pitchFamily="18" charset="0"/>
              </a:rPr>
              <a:t>средства республиканского бюджета Республики Алтай – 35 290,6  тыс. рублей.</a:t>
            </a:r>
          </a:p>
          <a:p>
            <a:pPr algn="ctr"/>
            <a:endParaRPr lang="ru-RU" sz="1050" dirty="0" smtClean="0">
              <a:latin typeface="Times New Roman" pitchFamily="18" charset="0"/>
              <a:cs typeface="Times New Roman" pitchFamily="18" charset="0"/>
            </a:endParaRPr>
          </a:p>
          <a:p>
            <a:pPr indent="361950" algn="just"/>
            <a:r>
              <a:rPr lang="ru-RU" sz="1050" dirty="0" smtClean="0">
                <a:latin typeface="Times New Roman" pitchFamily="18" charset="0"/>
                <a:cs typeface="Times New Roman" pitchFamily="18" charset="0"/>
              </a:rPr>
              <a:t>В целях реализации мероприятий по сохранению Телецкого озера и развитию соответствующей территории,  в соответствии с поручением Президента Российской Федерации В.В. Путина, принято решение  по строительству объектов инженерной инфраструктуры в селах Артыбаш и </a:t>
            </a:r>
            <a:r>
              <a:rPr lang="ru-RU" sz="1050" dirty="0" err="1" smtClean="0">
                <a:latin typeface="Times New Roman" pitchFamily="18" charset="0"/>
                <a:cs typeface="Times New Roman" pitchFamily="18" charset="0"/>
              </a:rPr>
              <a:t>Иогач</a:t>
            </a:r>
            <a:r>
              <a:rPr lang="ru-RU" sz="1050" dirty="0" smtClean="0">
                <a:latin typeface="Times New Roman" pitchFamily="18" charset="0"/>
                <a:cs typeface="Times New Roman" pitchFamily="18" charset="0"/>
              </a:rPr>
              <a:t>, в том числе: </a:t>
            </a:r>
          </a:p>
          <a:p>
            <a:pPr indent="361950" algn="just"/>
            <a:endParaRPr lang="ru-RU" sz="1050" dirty="0" smtClean="0">
              <a:latin typeface="Times New Roman" pitchFamily="18" charset="0"/>
              <a:cs typeface="Times New Roman" pitchFamily="18" charset="0"/>
            </a:endParaRPr>
          </a:p>
          <a:p>
            <a:pPr indent="361950" algn="just"/>
            <a:r>
              <a:rPr lang="ru-RU" sz="1050" dirty="0" smtClean="0">
                <a:latin typeface="Times New Roman" pitchFamily="18" charset="0"/>
                <a:cs typeface="Times New Roman" pitchFamily="18" charset="0"/>
              </a:rPr>
              <a:t>1. Строительство водонапорных сетей, водонапорных башен и скважин в селе </a:t>
            </a:r>
            <a:r>
              <a:rPr lang="ru-RU" sz="1050" dirty="0" err="1" smtClean="0">
                <a:latin typeface="Times New Roman" pitchFamily="18" charset="0"/>
                <a:cs typeface="Times New Roman" pitchFamily="18" charset="0"/>
              </a:rPr>
              <a:t>Иогач</a:t>
            </a:r>
            <a:r>
              <a:rPr lang="ru-RU" sz="1050" dirty="0" smtClean="0">
                <a:latin typeface="Times New Roman" pitchFamily="18" charset="0"/>
                <a:cs typeface="Times New Roman" pitchFamily="18" charset="0"/>
              </a:rPr>
              <a:t> </a:t>
            </a:r>
            <a:r>
              <a:rPr lang="ru-RU" sz="1050" dirty="0" err="1" smtClean="0">
                <a:latin typeface="Times New Roman" pitchFamily="18" charset="0"/>
                <a:cs typeface="Times New Roman" pitchFamily="18" charset="0"/>
              </a:rPr>
              <a:t>Турочакского</a:t>
            </a:r>
            <a:r>
              <a:rPr lang="ru-RU" sz="1050" dirty="0" smtClean="0">
                <a:latin typeface="Times New Roman" pitchFamily="18" charset="0"/>
                <a:cs typeface="Times New Roman" pitchFamily="18" charset="0"/>
              </a:rPr>
              <a:t> района Республики Алтай (14 км водопровода, 2 водозаборные скважины и 2 водонапорных башни);</a:t>
            </a:r>
          </a:p>
          <a:p>
            <a:pPr indent="361950" algn="just"/>
            <a:endParaRPr lang="ru-RU" sz="1050" dirty="0" smtClean="0">
              <a:latin typeface="Times New Roman" pitchFamily="18" charset="0"/>
              <a:cs typeface="Times New Roman" pitchFamily="18" charset="0"/>
            </a:endParaRPr>
          </a:p>
          <a:p>
            <a:pPr indent="361950" algn="just"/>
            <a:r>
              <a:rPr lang="ru-RU" sz="1050" dirty="0" smtClean="0">
                <a:latin typeface="Times New Roman" pitchFamily="18" charset="0"/>
                <a:cs typeface="Times New Roman" pitchFamily="18" charset="0"/>
              </a:rPr>
              <a:t>2. Строительство водонапорных сетей, водонапорных башен и скважин в селе Артыбаш </a:t>
            </a:r>
            <a:r>
              <a:rPr lang="ru-RU" sz="1050" dirty="0" err="1" smtClean="0">
                <a:latin typeface="Times New Roman" pitchFamily="18" charset="0"/>
                <a:cs typeface="Times New Roman" pitchFamily="18" charset="0"/>
              </a:rPr>
              <a:t>Турочакского</a:t>
            </a:r>
            <a:r>
              <a:rPr lang="ru-RU" sz="1050" dirty="0" smtClean="0">
                <a:latin typeface="Times New Roman" pitchFamily="18" charset="0"/>
                <a:cs typeface="Times New Roman" pitchFamily="18" charset="0"/>
              </a:rPr>
              <a:t> района Республики Алтай (18 км водопровода, строительство 2 водозаборных скважин, реконструкция 2 водозаборных скважин, строительство 6 водонапорных башен); </a:t>
            </a:r>
          </a:p>
          <a:p>
            <a:pPr indent="361950" algn="just"/>
            <a:endParaRPr lang="ru-RU" sz="1050" dirty="0" smtClean="0">
              <a:latin typeface="Times New Roman" pitchFamily="18" charset="0"/>
              <a:cs typeface="Times New Roman" pitchFamily="18" charset="0"/>
            </a:endParaRPr>
          </a:p>
          <a:p>
            <a:pPr indent="361950" algn="just"/>
            <a:r>
              <a:rPr lang="ru-RU" sz="1050" dirty="0" smtClean="0">
                <a:latin typeface="Times New Roman" pitchFamily="18" charset="0"/>
                <a:cs typeface="Times New Roman" pitchFamily="18" charset="0"/>
              </a:rPr>
              <a:t>3. Строительство полигона твердых коммунальных отходов, по адресу: Республика Алтай, </a:t>
            </a:r>
            <a:r>
              <a:rPr lang="ru-RU" sz="1050" dirty="0" err="1" smtClean="0">
                <a:latin typeface="Times New Roman" pitchFamily="18" charset="0"/>
                <a:cs typeface="Times New Roman" pitchFamily="18" charset="0"/>
              </a:rPr>
              <a:t>Турочакский</a:t>
            </a:r>
            <a:r>
              <a:rPr lang="ru-RU" sz="1050" dirty="0" smtClean="0">
                <a:latin typeface="Times New Roman" pitchFamily="18" charset="0"/>
                <a:cs typeface="Times New Roman" pitchFamily="18" charset="0"/>
              </a:rPr>
              <a:t> район, урочище </a:t>
            </a:r>
            <a:r>
              <a:rPr lang="ru-RU" sz="1050" dirty="0" err="1" smtClean="0">
                <a:latin typeface="Times New Roman" pitchFamily="18" charset="0"/>
                <a:cs typeface="Times New Roman" pitchFamily="18" charset="0"/>
              </a:rPr>
              <a:t>Колбачак</a:t>
            </a:r>
            <a:r>
              <a:rPr lang="ru-RU" sz="1050" dirty="0" smtClean="0">
                <a:latin typeface="Times New Roman" pitchFamily="18" charset="0"/>
                <a:cs typeface="Times New Roman" pitchFamily="18" charset="0"/>
              </a:rPr>
              <a:t>. Мощность полигона составляет до 5,5 тыс. тонн перерабатываемого мусора в год.</a:t>
            </a:r>
          </a:p>
          <a:p>
            <a:pPr indent="361950" algn="just"/>
            <a:r>
              <a:rPr lang="ru-RU" sz="1050" dirty="0" smtClean="0">
                <a:latin typeface="Times New Roman" pitchFamily="18" charset="0"/>
                <a:cs typeface="Times New Roman" pitchFamily="18" charset="0"/>
              </a:rPr>
              <a:t>           </a:t>
            </a:r>
          </a:p>
          <a:p>
            <a:pPr indent="361950" algn="just"/>
            <a:r>
              <a:rPr lang="ru-RU" sz="1050" dirty="0" smtClean="0">
                <a:latin typeface="Times New Roman" pitchFamily="18" charset="0"/>
                <a:cs typeface="Times New Roman" pitchFamily="18" charset="0"/>
              </a:rPr>
              <a:t> 4. Строительство системы водоотведения и очистки ливневых стоков с.Артыбаш и </a:t>
            </a:r>
            <a:r>
              <a:rPr lang="ru-RU" sz="1050" dirty="0" err="1" smtClean="0">
                <a:latin typeface="Times New Roman" pitchFamily="18" charset="0"/>
                <a:cs typeface="Times New Roman" pitchFamily="18" charset="0"/>
              </a:rPr>
              <a:t>с.Иогач</a:t>
            </a:r>
            <a:r>
              <a:rPr lang="ru-RU" sz="1050" dirty="0" smtClean="0">
                <a:latin typeface="Times New Roman" pitchFamily="18" charset="0"/>
                <a:cs typeface="Times New Roman" pitchFamily="18" charset="0"/>
              </a:rPr>
              <a:t> </a:t>
            </a:r>
            <a:r>
              <a:rPr lang="ru-RU" sz="1050" dirty="0" err="1" smtClean="0">
                <a:latin typeface="Times New Roman" pitchFamily="18" charset="0"/>
                <a:cs typeface="Times New Roman" pitchFamily="18" charset="0"/>
              </a:rPr>
              <a:t>Турочакского</a:t>
            </a:r>
            <a:r>
              <a:rPr lang="ru-RU" sz="1050" dirty="0" smtClean="0">
                <a:latin typeface="Times New Roman" pitchFamily="18" charset="0"/>
                <a:cs typeface="Times New Roman" pitchFamily="18" charset="0"/>
              </a:rPr>
              <a:t> района Республики Алтай  (15 км системы центрального </a:t>
            </a:r>
            <a:r>
              <a:rPr lang="ru-RU" sz="1050" dirty="0" err="1" smtClean="0">
                <a:latin typeface="Times New Roman" pitchFamily="18" charset="0"/>
                <a:cs typeface="Times New Roman" pitchFamily="18" charset="0"/>
              </a:rPr>
              <a:t>канализирования</a:t>
            </a:r>
            <a:r>
              <a:rPr lang="ru-RU" sz="1050" dirty="0" smtClean="0">
                <a:latin typeface="Times New Roman" pitchFamily="18" charset="0"/>
                <a:cs typeface="Times New Roman" pitchFamily="18" charset="0"/>
              </a:rPr>
              <a:t> хозяйственно-бытовых стоков, строительство двух станций очистки хозяйственно-бытовых стоков ).</a:t>
            </a:r>
          </a:p>
          <a:p>
            <a:pPr algn="ctr"/>
            <a:endParaRPr lang="ru-RU" sz="1050" dirty="0" smtClean="0">
              <a:latin typeface="Times New Roman" pitchFamily="18" charset="0"/>
              <a:cs typeface="Times New Roman" pitchFamily="18" charset="0"/>
            </a:endParaRPr>
          </a:p>
          <a:p>
            <a:pPr algn="ctr"/>
            <a:endParaRPr lang="ru-RU" sz="1050" dirty="0" smtClean="0">
              <a:latin typeface="Times New Roman" pitchFamily="18" charset="0"/>
              <a:cs typeface="Times New Roman" pitchFamily="18" charset="0"/>
            </a:endParaRPr>
          </a:p>
          <a:p>
            <a:endParaRPr lang="ru-RU" sz="1050" dirty="0">
              <a:latin typeface="Times New Roman" pitchFamily="18" charset="0"/>
              <a:cs typeface="Times New Roman" pitchFamily="18" charset="0"/>
            </a:endParaRPr>
          </a:p>
        </p:txBody>
      </p:sp>
      <p:pic>
        <p:nvPicPr>
          <p:cNvPr id="1029" name="Picture 5" descr="d:\Gnezdilova\Downloads\ozera_altaja_11.jpg"/>
          <p:cNvPicPr>
            <a:picLocks noChangeAspect="1" noChangeArrowheads="1"/>
          </p:cNvPicPr>
          <p:nvPr/>
        </p:nvPicPr>
        <p:blipFill>
          <a:blip r:embed="rId4" cstate="print"/>
          <a:srcRect/>
          <a:stretch>
            <a:fillRect/>
          </a:stretch>
        </p:blipFill>
        <p:spPr bwMode="auto">
          <a:xfrm>
            <a:off x="251520" y="2276872"/>
            <a:ext cx="2088232" cy="1287573"/>
          </a:xfrm>
          <a:prstGeom prst="rect">
            <a:avLst/>
          </a:prstGeom>
          <a:ln>
            <a:noFill/>
          </a:ln>
          <a:effectLst>
            <a:outerShdw blurRad="292100" dist="139700" dir="2700000" algn="tl" rotWithShape="0">
              <a:srgbClr val="333333">
                <a:alpha val="65000"/>
              </a:srgbClr>
            </a:outerShdw>
          </a:effectLst>
        </p:spPr>
      </p:pic>
      <p:pic>
        <p:nvPicPr>
          <p:cNvPr id="1030" name="Picture 6" descr="d:\Gnezdilova\Downloads\Россия 161 перевал кату-ярык4.jpg"/>
          <p:cNvPicPr>
            <a:picLocks noChangeAspect="1" noChangeArrowheads="1"/>
          </p:cNvPicPr>
          <p:nvPr/>
        </p:nvPicPr>
        <p:blipFill>
          <a:blip r:embed="rId5" cstate="print"/>
          <a:srcRect/>
          <a:stretch>
            <a:fillRect/>
          </a:stretch>
        </p:blipFill>
        <p:spPr bwMode="auto">
          <a:xfrm>
            <a:off x="251520" y="5157192"/>
            <a:ext cx="2088232" cy="1296144"/>
          </a:xfrm>
          <a:prstGeom prst="rect">
            <a:avLst/>
          </a:prstGeom>
          <a:ln>
            <a:noFill/>
          </a:ln>
          <a:effectLst>
            <a:outerShdw blurRad="292100" dist="139700" dir="2700000" algn="tl" rotWithShape="0">
              <a:srgbClr val="333333">
                <a:alpha val="65000"/>
              </a:srgbClr>
            </a:outerShdw>
          </a:effectLst>
        </p:spPr>
      </p:pic>
      <p:pic>
        <p:nvPicPr>
          <p:cNvPr id="1031" name="Picture 7" descr="d:\Gnezdilova\Downloads\741085_80.jpg"/>
          <p:cNvPicPr>
            <a:picLocks noChangeAspect="1" noChangeArrowheads="1"/>
          </p:cNvPicPr>
          <p:nvPr/>
        </p:nvPicPr>
        <p:blipFill>
          <a:blip r:embed="rId6" cstate="print"/>
          <a:srcRect/>
          <a:stretch>
            <a:fillRect/>
          </a:stretch>
        </p:blipFill>
        <p:spPr bwMode="auto">
          <a:xfrm>
            <a:off x="251520" y="3789040"/>
            <a:ext cx="2088232" cy="1189113"/>
          </a:xfrm>
          <a:prstGeom prst="rect">
            <a:avLst/>
          </a:prstGeom>
          <a:ln>
            <a:noFill/>
          </a:ln>
          <a:effectLst>
            <a:outerShdw blurRad="292100" dist="139700" dir="2700000" algn="tl" rotWithShape="0">
              <a:srgbClr val="333333">
                <a:alpha val="65000"/>
              </a:srgbClr>
            </a:outerShdw>
          </a:effectLst>
        </p:spPr>
      </p:pic>
      <p:sp>
        <p:nvSpPr>
          <p:cNvPr id="11" name="TextBox 10"/>
          <p:cNvSpPr txBox="1"/>
          <p:nvPr/>
        </p:nvSpPr>
        <p:spPr>
          <a:xfrm>
            <a:off x="179512" y="260648"/>
            <a:ext cx="360040" cy="276999"/>
          </a:xfrm>
          <a:prstGeom prst="rect">
            <a:avLst/>
          </a:prstGeom>
          <a:noFill/>
        </p:spPr>
        <p:txBody>
          <a:bodyPr wrap="square" rtlCol="0">
            <a:spAutoFit/>
          </a:bodyPr>
          <a:lstStyle/>
          <a:p>
            <a:r>
              <a:rPr lang="ru-RU" sz="1200" dirty="0" smtClean="0"/>
              <a:t>26</a:t>
            </a:r>
            <a:endParaRPr lang="ru-RU" sz="12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txBox="1">
            <a:spLocks/>
          </p:cNvSpPr>
          <p:nvPr/>
        </p:nvSpPr>
        <p:spPr>
          <a:xfrm>
            <a:off x="0" y="260648"/>
            <a:ext cx="9144000" cy="476672"/>
          </a:xfrm>
          <a:prstGeom prst="rect">
            <a:avLst/>
          </a:prstGeom>
        </p:spPr>
        <p:txBody>
          <a:bodyPr vert="horz" anchor="ctr">
            <a:noAutofit/>
          </a:bodyPr>
          <a:lstStyle/>
          <a:p>
            <a:pPr lvl="0" algn="ctr" fontAlgn="auto">
              <a:spcAft>
                <a:spcPts val="0"/>
              </a:spcAft>
            </a:pPr>
            <a:r>
              <a:rPr lang="ru-RU" sz="1500" b="1" dirty="0" smtClean="0">
                <a:solidFill>
                  <a:schemeClr val="accent1">
                    <a:lumMod val="75000"/>
                  </a:schemeClr>
                </a:solidFill>
                <a:latin typeface="Times New Roman" pitchFamily="18" charset="0"/>
                <a:cs typeface="Times New Roman" pitchFamily="18" charset="0"/>
              </a:rPr>
              <a:t>ОБЕСПЕЧЕНИЕ ГРАЖДАН ДОСТУПНЫМ И КОМФОРТАБЕЛЬНЫМ ЖИЛЬЕМ, МЛН. РУБЛЕЙ  </a:t>
            </a:r>
            <a:endParaRPr kumimoji="0" lang="ru-RU" sz="1500" b="1" u="none" strike="noStrike" kern="1200" cap="none" spc="0" normalizeH="0" baseline="0" noProof="0" dirty="0">
              <a:ln>
                <a:noFill/>
              </a:ln>
              <a:solidFill>
                <a:schemeClr val="accent1">
                  <a:lumMod val="75000"/>
                </a:schemeClr>
              </a:solidFill>
              <a:effectLst/>
              <a:uLnTx/>
              <a:uFillTx/>
              <a:latin typeface="Times New Roman" pitchFamily="18" charset="0"/>
              <a:ea typeface="+mj-ea"/>
              <a:cs typeface="Times New Roman" pitchFamily="18" charset="0"/>
            </a:endParaRPr>
          </a:p>
        </p:txBody>
      </p:sp>
      <p:graphicFrame>
        <p:nvGraphicFramePr>
          <p:cNvPr id="5" name="Таблица 4"/>
          <p:cNvGraphicFramePr>
            <a:graphicFrameLocks noGrp="1"/>
          </p:cNvGraphicFramePr>
          <p:nvPr/>
        </p:nvGraphicFramePr>
        <p:xfrm>
          <a:off x="107505" y="692696"/>
          <a:ext cx="8928990" cy="5911415"/>
        </p:xfrm>
        <a:graphic>
          <a:graphicData uri="http://schemas.openxmlformats.org/drawingml/2006/table">
            <a:tbl>
              <a:tblPr firstRow="1" bandRow="1">
                <a:tableStyleId>{5C22544A-7EE6-4342-B048-85BDC9FD1C3A}</a:tableStyleId>
              </a:tblPr>
              <a:tblGrid>
                <a:gridCol w="1275570"/>
                <a:gridCol w="900402"/>
                <a:gridCol w="825370"/>
                <a:gridCol w="900402"/>
                <a:gridCol w="900402"/>
                <a:gridCol w="900402"/>
                <a:gridCol w="3226442"/>
              </a:tblGrid>
              <a:tr h="792086">
                <a:tc>
                  <a:txBody>
                    <a:bodyPr/>
                    <a:lstStyle/>
                    <a:p>
                      <a:pPr algn="ctr" fontAlgn="ctr"/>
                      <a:r>
                        <a:rPr lang="ru-RU" sz="1100" b="1" i="0" u="none" strike="noStrike" dirty="0">
                          <a:solidFill>
                            <a:schemeClr val="bg1"/>
                          </a:solidFill>
                          <a:latin typeface="Times New Roman" pitchFamily="18" charset="0"/>
                          <a:cs typeface="Times New Roman" pitchFamily="18" charset="0"/>
                        </a:rPr>
                        <a:t>Целевая группа</a:t>
                      </a:r>
                    </a:p>
                  </a:txBody>
                  <a:tcPr marL="9525" marR="9525" marT="9525" marB="0" anchor="ctr">
                    <a:solidFill>
                      <a:schemeClr val="accent2"/>
                    </a:solidFill>
                  </a:tcPr>
                </a:tc>
                <a:tc>
                  <a:txBody>
                    <a:bodyPr/>
                    <a:lstStyle/>
                    <a:p>
                      <a:pPr algn="ctr" fontAlgn="ctr"/>
                      <a:r>
                        <a:rPr lang="ru-RU" sz="1100" b="1" i="0" u="none" strike="noStrike" dirty="0">
                          <a:solidFill>
                            <a:schemeClr val="bg1"/>
                          </a:solidFill>
                          <a:latin typeface="Times New Roman" pitchFamily="18" charset="0"/>
                          <a:cs typeface="Times New Roman" pitchFamily="18" charset="0"/>
                        </a:rPr>
                        <a:t>2017 год</a:t>
                      </a:r>
                    </a:p>
                  </a:txBody>
                  <a:tcPr marL="9525" marR="9525" marT="9525" marB="0" anchor="ctr">
                    <a:solidFill>
                      <a:schemeClr val="accent2"/>
                    </a:solidFill>
                  </a:tcPr>
                </a:tc>
                <a:tc>
                  <a:txBody>
                    <a:bodyPr/>
                    <a:lstStyle/>
                    <a:p>
                      <a:pPr algn="ctr" fontAlgn="ctr"/>
                      <a:r>
                        <a:rPr lang="ru-RU" sz="1100" b="1" i="0" u="none" strike="noStrike" dirty="0">
                          <a:solidFill>
                            <a:schemeClr val="bg1"/>
                          </a:solidFill>
                          <a:latin typeface="Times New Roman" pitchFamily="18" charset="0"/>
                          <a:cs typeface="Times New Roman" pitchFamily="18" charset="0"/>
                        </a:rPr>
                        <a:t>2018 год</a:t>
                      </a:r>
                    </a:p>
                  </a:txBody>
                  <a:tcPr marL="9525" marR="9525" marT="9525" marB="0" anchor="ctr">
                    <a:solidFill>
                      <a:schemeClr val="accent2"/>
                    </a:solidFill>
                  </a:tcPr>
                </a:tc>
                <a:tc>
                  <a:txBody>
                    <a:bodyPr/>
                    <a:lstStyle/>
                    <a:p>
                      <a:pPr algn="ctr" fontAlgn="ctr"/>
                      <a:r>
                        <a:rPr lang="ru-RU" sz="1100" b="1" i="0" u="none" strike="noStrike" dirty="0">
                          <a:solidFill>
                            <a:schemeClr val="bg1"/>
                          </a:solidFill>
                          <a:latin typeface="Times New Roman" pitchFamily="18" charset="0"/>
                          <a:cs typeface="Times New Roman" pitchFamily="18" charset="0"/>
                        </a:rPr>
                        <a:t>2019 год</a:t>
                      </a:r>
                    </a:p>
                  </a:txBody>
                  <a:tcPr marL="9525" marR="9525" marT="9525" marB="0" anchor="ctr">
                    <a:solidFill>
                      <a:schemeClr val="accent2"/>
                    </a:solidFill>
                  </a:tcPr>
                </a:tc>
                <a:tc>
                  <a:txBody>
                    <a:bodyPr/>
                    <a:lstStyle/>
                    <a:p>
                      <a:pPr algn="ctr" fontAlgn="ctr"/>
                      <a:r>
                        <a:rPr lang="ru-RU" sz="1100" b="1" i="0" u="none" strike="noStrike" dirty="0">
                          <a:solidFill>
                            <a:schemeClr val="bg1"/>
                          </a:solidFill>
                          <a:latin typeface="Times New Roman" pitchFamily="18" charset="0"/>
                          <a:cs typeface="Times New Roman" pitchFamily="18" charset="0"/>
                        </a:rPr>
                        <a:t>2020 год</a:t>
                      </a:r>
                    </a:p>
                  </a:txBody>
                  <a:tcPr marL="9525" marR="9525" marT="9525" marB="0" anchor="ctr">
                    <a:solidFill>
                      <a:schemeClr val="accent2"/>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100" b="1" i="0" u="none" strike="noStrike" dirty="0" smtClean="0">
                          <a:solidFill>
                            <a:schemeClr val="bg1"/>
                          </a:solidFill>
                          <a:latin typeface="Times New Roman" pitchFamily="18" charset="0"/>
                          <a:cs typeface="Times New Roman" pitchFamily="18" charset="0"/>
                        </a:rPr>
                        <a:t>2021 год</a:t>
                      </a:r>
                    </a:p>
                  </a:txBody>
                  <a:tcPr marL="9525" marR="9525" marT="9525" marB="0" anchor="ctr">
                    <a:solidFill>
                      <a:schemeClr val="accent2"/>
                    </a:solidFill>
                  </a:tcPr>
                </a:tc>
                <a:tc>
                  <a:txBody>
                    <a:bodyPr/>
                    <a:lstStyle/>
                    <a:p>
                      <a:pPr algn="ctr" fontAlgn="ctr"/>
                      <a:r>
                        <a:rPr lang="ru-RU" sz="1100" b="1" i="0" u="none" strike="noStrike" dirty="0">
                          <a:solidFill>
                            <a:schemeClr val="bg1"/>
                          </a:solidFill>
                          <a:latin typeface="Times New Roman" pitchFamily="18" charset="0"/>
                          <a:cs typeface="Times New Roman" pitchFamily="18" charset="0"/>
                        </a:rPr>
                        <a:t>НПА, регулирующий предоставление меры социальной поддержки</a:t>
                      </a:r>
                    </a:p>
                  </a:txBody>
                  <a:tcPr marL="9525" marR="9525" marT="9525" marB="0" anchor="ctr">
                    <a:solidFill>
                      <a:schemeClr val="accent2"/>
                    </a:solidFill>
                  </a:tcPr>
                </a:tc>
              </a:tr>
              <a:tr h="1036914">
                <a:tc>
                  <a:txBody>
                    <a:bodyPr/>
                    <a:lstStyle/>
                    <a:p>
                      <a:pPr algn="ctr" fontAlgn="ctr"/>
                      <a:r>
                        <a:rPr lang="ru-RU" sz="950" b="0" i="0" u="none" strike="noStrike" dirty="0">
                          <a:solidFill>
                            <a:srgbClr val="000000"/>
                          </a:solidFill>
                          <a:latin typeface="Times New Roman" pitchFamily="18" charset="0"/>
                          <a:cs typeface="Times New Roman" pitchFamily="18" charset="0"/>
                        </a:rPr>
                        <a:t>ПЕРЕДАННЫЕ ГОСУДАРСТВЕННЫЕ ПОЛНОМОЧИЯ РОССИЙСКОЙ ФЕДЕРАЦИИ ПО ИНВАЛИДАМ И </a:t>
                      </a:r>
                      <a:r>
                        <a:rPr lang="ru-RU" sz="950" b="0" i="0" u="none" strike="noStrike" dirty="0" smtClean="0">
                          <a:solidFill>
                            <a:srgbClr val="000000"/>
                          </a:solidFill>
                          <a:latin typeface="Times New Roman" pitchFamily="18" charset="0"/>
                          <a:cs typeface="Times New Roman" pitchFamily="18" charset="0"/>
                        </a:rPr>
                        <a:t>ВЕТАРАНАМ</a:t>
                      </a:r>
                      <a:endParaRPr lang="ru-RU" sz="9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fontAlgn="ctr"/>
                      <a:r>
                        <a:rPr lang="ru-RU" sz="950" b="0" i="0" u="none" strike="noStrike" dirty="0" smtClean="0">
                          <a:solidFill>
                            <a:srgbClr val="000000"/>
                          </a:solidFill>
                          <a:latin typeface="Times New Roman" pitchFamily="18" charset="0"/>
                          <a:cs typeface="Times New Roman" pitchFamily="18" charset="0"/>
                        </a:rPr>
                        <a:t>17 </a:t>
                      </a:r>
                      <a:r>
                        <a:rPr lang="ru-RU" sz="950" b="0" i="0" u="none" strike="noStrike" dirty="0">
                          <a:solidFill>
                            <a:srgbClr val="000000"/>
                          </a:solidFill>
                          <a:latin typeface="Times New Roman" pitchFamily="18" charset="0"/>
                          <a:cs typeface="Times New Roman" pitchFamily="18" charset="0"/>
                        </a:rPr>
                        <a:t>человек -</a:t>
                      </a:r>
                      <a:br>
                        <a:rPr lang="ru-RU" sz="950" b="0" i="0" u="none" strike="noStrike" dirty="0">
                          <a:solidFill>
                            <a:srgbClr val="000000"/>
                          </a:solidFill>
                          <a:latin typeface="Times New Roman" pitchFamily="18" charset="0"/>
                          <a:cs typeface="Times New Roman" pitchFamily="18" charset="0"/>
                        </a:rPr>
                      </a:br>
                      <a:r>
                        <a:rPr lang="ru-RU" sz="950" b="0" i="0" u="none" strike="noStrike" dirty="0" smtClean="0">
                          <a:solidFill>
                            <a:srgbClr val="000000"/>
                          </a:solidFill>
                          <a:latin typeface="Times New Roman" pitchFamily="18" charset="0"/>
                          <a:cs typeface="Times New Roman" pitchFamily="18" charset="0"/>
                        </a:rPr>
                        <a:t>12,2 </a:t>
                      </a:r>
                      <a:r>
                        <a:rPr lang="ru-RU" sz="950" b="0" i="0" u="none" strike="noStrike" dirty="0">
                          <a:solidFill>
                            <a:srgbClr val="000000"/>
                          </a:solidFill>
                          <a:latin typeface="Times New Roman" pitchFamily="18" charset="0"/>
                          <a:cs typeface="Times New Roman" pitchFamily="18" charset="0"/>
                        </a:rPr>
                        <a:t>млн.рублей</a:t>
                      </a:r>
                    </a:p>
                  </a:txBody>
                  <a:tcPr marL="9525" marR="9525" marT="9525" marB="0" anchor="ctr">
                    <a:solidFill>
                      <a:schemeClr val="accent2">
                        <a:lumMod val="20000"/>
                        <a:lumOff val="80000"/>
                      </a:schemeClr>
                    </a:solidFill>
                  </a:tcPr>
                </a:tc>
                <a:tc>
                  <a:txBody>
                    <a:bodyPr/>
                    <a:lstStyle/>
                    <a:p>
                      <a:pPr algn="ctr" fontAlgn="ctr"/>
                      <a:r>
                        <a:rPr lang="ru-RU" sz="950" b="0" i="0" u="none" strike="noStrike" dirty="0" smtClean="0">
                          <a:solidFill>
                            <a:srgbClr val="000000"/>
                          </a:solidFill>
                          <a:latin typeface="Times New Roman" pitchFamily="18" charset="0"/>
                          <a:cs typeface="Times New Roman" pitchFamily="18" charset="0"/>
                        </a:rPr>
                        <a:t>13 </a:t>
                      </a:r>
                      <a:r>
                        <a:rPr lang="ru-RU" sz="950" b="0" i="0" u="none" strike="noStrike" dirty="0">
                          <a:solidFill>
                            <a:srgbClr val="000000"/>
                          </a:solidFill>
                          <a:latin typeface="Times New Roman" pitchFamily="18" charset="0"/>
                          <a:cs typeface="Times New Roman" pitchFamily="18" charset="0"/>
                        </a:rPr>
                        <a:t>человек </a:t>
                      </a:r>
                      <a:r>
                        <a:rPr lang="ru-RU" sz="950" b="0" i="0" u="none" strike="noStrike" dirty="0" smtClean="0">
                          <a:solidFill>
                            <a:srgbClr val="000000"/>
                          </a:solidFill>
                          <a:latin typeface="Times New Roman" pitchFamily="18" charset="0"/>
                          <a:cs typeface="Times New Roman" pitchFamily="18" charset="0"/>
                        </a:rPr>
                        <a:t>– 8,6 </a:t>
                      </a:r>
                      <a:r>
                        <a:rPr lang="ru-RU" sz="950" b="0" i="0" u="none" strike="noStrike" dirty="0">
                          <a:solidFill>
                            <a:srgbClr val="000000"/>
                          </a:solidFill>
                          <a:latin typeface="Times New Roman" pitchFamily="18" charset="0"/>
                          <a:cs typeface="Times New Roman" pitchFamily="18" charset="0"/>
                        </a:rPr>
                        <a:t>млн.рублей</a:t>
                      </a:r>
                    </a:p>
                  </a:txBody>
                  <a:tcPr marL="9525" marR="9525" marT="9525" marB="0" anchor="ctr">
                    <a:solidFill>
                      <a:schemeClr val="accent2">
                        <a:lumMod val="20000"/>
                        <a:lumOff val="80000"/>
                      </a:schemeClr>
                    </a:solidFill>
                  </a:tcPr>
                </a:tc>
                <a:tc>
                  <a:txBody>
                    <a:bodyPr/>
                    <a:lstStyle/>
                    <a:p>
                      <a:pPr algn="ctr" fontAlgn="ctr"/>
                      <a:r>
                        <a:rPr lang="ru-RU" sz="950" b="0" i="0" u="none" strike="noStrike" dirty="0" smtClean="0">
                          <a:solidFill>
                            <a:srgbClr val="000000"/>
                          </a:solidFill>
                          <a:latin typeface="Times New Roman" pitchFamily="18" charset="0"/>
                          <a:cs typeface="Times New Roman" pitchFamily="18" charset="0"/>
                        </a:rPr>
                        <a:t>21 </a:t>
                      </a:r>
                      <a:r>
                        <a:rPr lang="ru-RU" sz="950" b="0" i="0" u="none" strike="noStrike" dirty="0">
                          <a:solidFill>
                            <a:srgbClr val="000000"/>
                          </a:solidFill>
                          <a:latin typeface="Times New Roman" pitchFamily="18" charset="0"/>
                          <a:cs typeface="Times New Roman" pitchFamily="18" charset="0"/>
                        </a:rPr>
                        <a:t>человек </a:t>
                      </a:r>
                      <a:r>
                        <a:rPr lang="ru-RU" sz="950" b="0" i="0" u="none" strike="noStrike" dirty="0" smtClean="0">
                          <a:solidFill>
                            <a:srgbClr val="000000"/>
                          </a:solidFill>
                          <a:latin typeface="Times New Roman" pitchFamily="18" charset="0"/>
                          <a:cs typeface="Times New Roman" pitchFamily="18" charset="0"/>
                        </a:rPr>
                        <a:t>– </a:t>
                      </a:r>
                    </a:p>
                    <a:p>
                      <a:pPr algn="ctr" fontAlgn="ctr"/>
                      <a:r>
                        <a:rPr lang="ru-RU" sz="950" b="0" i="0" u="none" strike="noStrike" dirty="0" smtClean="0">
                          <a:solidFill>
                            <a:srgbClr val="000000"/>
                          </a:solidFill>
                          <a:latin typeface="Times New Roman" pitchFamily="18" charset="0"/>
                          <a:cs typeface="Times New Roman" pitchFamily="18" charset="0"/>
                        </a:rPr>
                        <a:t>14,7 </a:t>
                      </a:r>
                      <a:r>
                        <a:rPr lang="ru-RU" sz="950" b="0" i="0" u="none" strike="noStrike" dirty="0">
                          <a:solidFill>
                            <a:srgbClr val="000000"/>
                          </a:solidFill>
                          <a:latin typeface="Times New Roman" pitchFamily="18" charset="0"/>
                          <a:cs typeface="Times New Roman" pitchFamily="18" charset="0"/>
                        </a:rPr>
                        <a:t>млн.рублей</a:t>
                      </a:r>
                    </a:p>
                  </a:txBody>
                  <a:tcPr marL="9525" marR="9525" marT="9525" marB="0" anchor="ctr">
                    <a:solidFill>
                      <a:schemeClr val="accent2">
                        <a:lumMod val="20000"/>
                        <a:lumOff val="80000"/>
                      </a:schemeClr>
                    </a:solidFill>
                  </a:tcPr>
                </a:tc>
                <a:tc>
                  <a:txBody>
                    <a:bodyPr/>
                    <a:lstStyle/>
                    <a:p>
                      <a:pPr algn="ctr" fontAlgn="ctr"/>
                      <a:r>
                        <a:rPr lang="ru-RU" sz="950" b="0" i="0" u="none" strike="noStrike" dirty="0" smtClean="0">
                          <a:solidFill>
                            <a:srgbClr val="000000"/>
                          </a:solidFill>
                          <a:latin typeface="Times New Roman" pitchFamily="18" charset="0"/>
                          <a:cs typeface="Times New Roman" pitchFamily="18" charset="0"/>
                        </a:rPr>
                        <a:t>20 </a:t>
                      </a:r>
                      <a:r>
                        <a:rPr lang="ru-RU" sz="950" b="0" i="0" u="none" strike="noStrike" dirty="0">
                          <a:solidFill>
                            <a:srgbClr val="000000"/>
                          </a:solidFill>
                          <a:latin typeface="Times New Roman" pitchFamily="18" charset="0"/>
                          <a:cs typeface="Times New Roman" pitchFamily="18" charset="0"/>
                        </a:rPr>
                        <a:t>человек </a:t>
                      </a:r>
                      <a:r>
                        <a:rPr lang="ru-RU" sz="950" b="0" i="0" u="none" strike="noStrike" dirty="0" smtClean="0">
                          <a:solidFill>
                            <a:srgbClr val="000000"/>
                          </a:solidFill>
                          <a:latin typeface="Times New Roman" pitchFamily="18" charset="0"/>
                          <a:cs typeface="Times New Roman" pitchFamily="18" charset="0"/>
                        </a:rPr>
                        <a:t>– 12,7 </a:t>
                      </a:r>
                      <a:r>
                        <a:rPr lang="ru-RU" sz="950" b="0" i="0" u="none" strike="noStrike" dirty="0">
                          <a:solidFill>
                            <a:srgbClr val="000000"/>
                          </a:solidFill>
                          <a:latin typeface="Times New Roman" pitchFamily="18" charset="0"/>
                          <a:cs typeface="Times New Roman" pitchFamily="18" charset="0"/>
                        </a:rPr>
                        <a:t>млн.рублей</a:t>
                      </a:r>
                    </a:p>
                  </a:txBody>
                  <a:tcPr marL="9525" marR="9525" marT="9525" marB="0" anchor="ctr">
                    <a:solidFill>
                      <a:schemeClr val="accent2">
                        <a:lumMod val="20000"/>
                        <a:lumOff val="80000"/>
                      </a:schemeClr>
                    </a:solidFill>
                  </a:tcPr>
                </a:tc>
                <a:tc>
                  <a:txBody>
                    <a:bodyPr/>
                    <a:lstStyle/>
                    <a:p>
                      <a:pPr algn="ctr" fontAlgn="ctr"/>
                      <a:r>
                        <a:rPr lang="ru-RU" sz="950" b="0" i="0" u="none" strike="noStrike" dirty="0" smtClean="0">
                          <a:solidFill>
                            <a:srgbClr val="000000"/>
                          </a:solidFill>
                          <a:latin typeface="Times New Roman" pitchFamily="18" charset="0"/>
                          <a:cs typeface="Times New Roman" pitchFamily="18" charset="0"/>
                        </a:rPr>
                        <a:t>20 человек – </a:t>
                      </a:r>
                    </a:p>
                    <a:p>
                      <a:pPr algn="ctr" fontAlgn="ctr"/>
                      <a:r>
                        <a:rPr lang="ru-RU" sz="950" b="0" i="0" u="none" strike="noStrike" dirty="0" smtClean="0">
                          <a:solidFill>
                            <a:srgbClr val="000000"/>
                          </a:solidFill>
                          <a:latin typeface="Times New Roman" pitchFamily="18" charset="0"/>
                          <a:cs typeface="Times New Roman" pitchFamily="18" charset="0"/>
                        </a:rPr>
                        <a:t>12,8 млн.рублей</a:t>
                      </a:r>
                      <a:endParaRPr lang="ru-RU" sz="9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fontAlgn="ctr"/>
                      <a:r>
                        <a:rPr lang="ru-RU" sz="950" b="0" i="0" u="none" strike="noStrike" dirty="0">
                          <a:solidFill>
                            <a:srgbClr val="000000"/>
                          </a:solidFill>
                          <a:latin typeface="Times New Roman" pitchFamily="18" charset="0"/>
                          <a:cs typeface="Times New Roman" pitchFamily="18" charset="0"/>
                        </a:rPr>
                        <a:t>Федеральный закон от </a:t>
                      </a:r>
                      <a:r>
                        <a:rPr lang="ru-RU" sz="950" b="0" i="0" u="none" strike="noStrike" dirty="0" smtClean="0">
                          <a:solidFill>
                            <a:srgbClr val="000000"/>
                          </a:solidFill>
                          <a:latin typeface="Times New Roman" pitchFamily="18" charset="0"/>
                          <a:cs typeface="Times New Roman" pitchFamily="18" charset="0"/>
                        </a:rPr>
                        <a:t>12.01.1995 г. </a:t>
                      </a:r>
                      <a:r>
                        <a:rPr lang="ru-RU" sz="950" b="0" i="0" u="none" strike="noStrike" dirty="0">
                          <a:solidFill>
                            <a:srgbClr val="000000"/>
                          </a:solidFill>
                          <a:latin typeface="Times New Roman" pitchFamily="18" charset="0"/>
                          <a:cs typeface="Times New Roman" pitchFamily="18" charset="0"/>
                        </a:rPr>
                        <a:t>№ </a:t>
                      </a:r>
                      <a:r>
                        <a:rPr lang="ru-RU" sz="950" b="0" i="0" u="none" strike="noStrike" dirty="0" smtClean="0">
                          <a:solidFill>
                            <a:srgbClr val="000000"/>
                          </a:solidFill>
                          <a:latin typeface="Times New Roman" pitchFamily="18" charset="0"/>
                          <a:cs typeface="Times New Roman" pitchFamily="18" charset="0"/>
                        </a:rPr>
                        <a:t>5-ФЗ  «О ветеранах», </a:t>
                      </a:r>
                      <a:r>
                        <a:rPr lang="ru-RU" sz="950" b="0" i="0" u="none" strike="noStrike" dirty="0">
                          <a:solidFill>
                            <a:srgbClr val="000000"/>
                          </a:solidFill>
                          <a:latin typeface="Times New Roman" pitchFamily="18" charset="0"/>
                          <a:cs typeface="Times New Roman" pitchFamily="18" charset="0"/>
                        </a:rPr>
                        <a:t>Федеральный закон от </a:t>
                      </a:r>
                      <a:r>
                        <a:rPr lang="ru-RU" sz="950" b="0" i="0" u="none" strike="noStrike" dirty="0" smtClean="0">
                          <a:solidFill>
                            <a:srgbClr val="000000"/>
                          </a:solidFill>
                          <a:latin typeface="Times New Roman" pitchFamily="18" charset="0"/>
                          <a:cs typeface="Times New Roman" pitchFamily="18" charset="0"/>
                        </a:rPr>
                        <a:t>24.11.1995 г.  </a:t>
                      </a:r>
                      <a:r>
                        <a:rPr lang="ru-RU" sz="950" b="0" i="0" u="none" strike="noStrike" dirty="0">
                          <a:solidFill>
                            <a:srgbClr val="000000"/>
                          </a:solidFill>
                          <a:latin typeface="Times New Roman" pitchFamily="18" charset="0"/>
                          <a:cs typeface="Times New Roman" pitchFamily="18" charset="0"/>
                        </a:rPr>
                        <a:t>№ 181-ФЗ </a:t>
                      </a:r>
                      <a:r>
                        <a:rPr lang="ru-RU" sz="950" b="0" i="0" u="none" strike="noStrike" dirty="0" smtClean="0">
                          <a:solidFill>
                            <a:srgbClr val="000000"/>
                          </a:solidFill>
                          <a:latin typeface="Times New Roman" pitchFamily="18" charset="0"/>
                          <a:cs typeface="Times New Roman" pitchFamily="18" charset="0"/>
                        </a:rPr>
                        <a:t>«О </a:t>
                      </a:r>
                      <a:r>
                        <a:rPr lang="ru-RU" sz="950" b="0" i="0" u="none" strike="noStrike" dirty="0">
                          <a:solidFill>
                            <a:srgbClr val="000000"/>
                          </a:solidFill>
                          <a:latin typeface="Times New Roman" pitchFamily="18" charset="0"/>
                          <a:cs typeface="Times New Roman" pitchFamily="18" charset="0"/>
                        </a:rPr>
                        <a:t>социальной защите инвалидов в Российской </a:t>
                      </a:r>
                      <a:r>
                        <a:rPr lang="ru-RU" sz="950" b="0" i="0" u="none" strike="noStrike" dirty="0" smtClean="0">
                          <a:solidFill>
                            <a:srgbClr val="000000"/>
                          </a:solidFill>
                          <a:latin typeface="Times New Roman" pitchFamily="18" charset="0"/>
                          <a:cs typeface="Times New Roman" pitchFamily="18" charset="0"/>
                        </a:rPr>
                        <a:t>Федерации», Указ </a:t>
                      </a:r>
                      <a:r>
                        <a:rPr lang="ru-RU" sz="950" b="0" i="0" u="none" strike="noStrike" dirty="0">
                          <a:solidFill>
                            <a:srgbClr val="000000"/>
                          </a:solidFill>
                          <a:latin typeface="Times New Roman" pitchFamily="18" charset="0"/>
                          <a:cs typeface="Times New Roman" pitchFamily="18" charset="0"/>
                        </a:rPr>
                        <a:t>Президента Российской Федерации от </a:t>
                      </a:r>
                      <a:r>
                        <a:rPr lang="ru-RU" sz="950" b="0" i="0" u="none" strike="noStrike" dirty="0" smtClean="0">
                          <a:solidFill>
                            <a:srgbClr val="000000"/>
                          </a:solidFill>
                          <a:latin typeface="Times New Roman" pitchFamily="18" charset="0"/>
                          <a:cs typeface="Times New Roman" pitchFamily="18" charset="0"/>
                        </a:rPr>
                        <a:t>07.05.2008 г. </a:t>
                      </a:r>
                      <a:r>
                        <a:rPr lang="ru-RU" sz="950" b="0" i="0" u="none" strike="noStrike" dirty="0">
                          <a:solidFill>
                            <a:srgbClr val="000000"/>
                          </a:solidFill>
                          <a:latin typeface="Times New Roman" pitchFamily="18" charset="0"/>
                          <a:cs typeface="Times New Roman" pitchFamily="18" charset="0"/>
                        </a:rPr>
                        <a:t>№ 714 </a:t>
                      </a:r>
                      <a:r>
                        <a:rPr lang="ru-RU" sz="950" b="0" i="0" u="none" strike="noStrike" dirty="0" smtClean="0">
                          <a:solidFill>
                            <a:srgbClr val="000000"/>
                          </a:solidFill>
                          <a:latin typeface="Times New Roman" pitchFamily="18" charset="0"/>
                          <a:cs typeface="Times New Roman" pitchFamily="18" charset="0"/>
                        </a:rPr>
                        <a:t>«Об </a:t>
                      </a:r>
                      <a:r>
                        <a:rPr lang="ru-RU" sz="950" b="0" i="0" u="none" strike="noStrike" dirty="0">
                          <a:solidFill>
                            <a:srgbClr val="000000"/>
                          </a:solidFill>
                          <a:latin typeface="Times New Roman" pitchFamily="18" charset="0"/>
                          <a:cs typeface="Times New Roman" pitchFamily="18" charset="0"/>
                        </a:rPr>
                        <a:t>обеспечении жильем ветеранов Великой Отечественной войны 1941-1945 </a:t>
                      </a:r>
                      <a:r>
                        <a:rPr lang="ru-RU" sz="950" b="0" i="0" u="none" strike="noStrike" dirty="0" smtClean="0">
                          <a:solidFill>
                            <a:srgbClr val="000000"/>
                          </a:solidFill>
                          <a:latin typeface="Times New Roman" pitchFamily="18" charset="0"/>
                          <a:cs typeface="Times New Roman" pitchFamily="18" charset="0"/>
                        </a:rPr>
                        <a:t>годов» </a:t>
                      </a:r>
                      <a:endParaRPr lang="ru-RU" sz="9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r>
              <a:tr h="1584176">
                <a:tc>
                  <a:txBody>
                    <a:bodyPr/>
                    <a:lstStyle/>
                    <a:p>
                      <a:pPr algn="ctr" fontAlgn="ctr"/>
                      <a:r>
                        <a:rPr lang="ru-RU" sz="950" b="0" i="0" u="none" strike="noStrike" dirty="0">
                          <a:solidFill>
                            <a:srgbClr val="000000"/>
                          </a:solidFill>
                          <a:latin typeface="Times New Roman" pitchFamily="18" charset="0"/>
                          <a:cs typeface="Times New Roman" pitchFamily="18" charset="0"/>
                        </a:rPr>
                        <a:t>МОЛОДЫЕ СЕМЬИ И СПЕЦИАЛИСТЫ НА СЕЛЕ</a:t>
                      </a:r>
                    </a:p>
                  </a:txBody>
                  <a:tcPr marL="9525" marR="9525" marT="9525" marB="0" anchor="ctr"/>
                </a:tc>
                <a:tc>
                  <a:txBody>
                    <a:bodyPr/>
                    <a:lstStyle/>
                    <a:p>
                      <a:pPr algn="ctr" fontAlgn="ctr"/>
                      <a:r>
                        <a:rPr lang="ru-RU" sz="950" b="0" i="0" u="none" strike="noStrike" dirty="0" smtClean="0">
                          <a:solidFill>
                            <a:schemeClr val="tx1"/>
                          </a:solidFill>
                          <a:latin typeface="Times New Roman" pitchFamily="18" charset="0"/>
                          <a:cs typeface="Times New Roman" pitchFamily="18" charset="0"/>
                        </a:rPr>
                        <a:t>94 семьи </a:t>
                      </a:r>
                      <a:r>
                        <a:rPr lang="ru-RU" sz="950" b="0" i="0" u="none" strike="noStrike" dirty="0">
                          <a:solidFill>
                            <a:schemeClr val="tx1"/>
                          </a:solidFill>
                          <a:latin typeface="Times New Roman" pitchFamily="18" charset="0"/>
                          <a:cs typeface="Times New Roman" pitchFamily="18" charset="0"/>
                        </a:rPr>
                        <a:t>- </a:t>
                      </a:r>
                      <a:br>
                        <a:rPr lang="ru-RU" sz="950" b="0" i="0" u="none" strike="noStrike" dirty="0">
                          <a:solidFill>
                            <a:schemeClr val="tx1"/>
                          </a:solidFill>
                          <a:latin typeface="Times New Roman" pitchFamily="18" charset="0"/>
                          <a:cs typeface="Times New Roman" pitchFamily="18" charset="0"/>
                        </a:rPr>
                      </a:br>
                      <a:r>
                        <a:rPr lang="ru-RU" sz="950" b="0" i="0" u="none" strike="noStrike" dirty="0">
                          <a:solidFill>
                            <a:schemeClr val="tx1"/>
                          </a:solidFill>
                          <a:latin typeface="Times New Roman" pitchFamily="18" charset="0"/>
                          <a:cs typeface="Times New Roman" pitchFamily="18" charset="0"/>
                        </a:rPr>
                        <a:t>42,8 млн.рублей</a:t>
                      </a:r>
                    </a:p>
                  </a:txBody>
                  <a:tcPr marL="9525" marR="9525" marT="9525" marB="0" anchor="ctr"/>
                </a:tc>
                <a:tc>
                  <a:txBody>
                    <a:bodyPr/>
                    <a:lstStyle/>
                    <a:p>
                      <a:pPr algn="ctr" fontAlgn="ctr"/>
                      <a:r>
                        <a:rPr lang="ru-RU" sz="950" b="0" i="0" u="none" strike="noStrike" dirty="0" smtClean="0">
                          <a:solidFill>
                            <a:schemeClr val="tx1"/>
                          </a:solidFill>
                          <a:latin typeface="Times New Roman" pitchFamily="18" charset="0"/>
                          <a:cs typeface="Times New Roman" pitchFamily="18" charset="0"/>
                        </a:rPr>
                        <a:t>51 семья </a:t>
                      </a:r>
                      <a:r>
                        <a:rPr lang="ru-RU" sz="950" b="0" i="0" u="none" strike="noStrike" dirty="0">
                          <a:solidFill>
                            <a:schemeClr val="tx1"/>
                          </a:solidFill>
                          <a:latin typeface="Times New Roman" pitchFamily="18" charset="0"/>
                          <a:cs typeface="Times New Roman" pitchFamily="18" charset="0"/>
                        </a:rPr>
                        <a:t>- </a:t>
                      </a:r>
                      <a:br>
                        <a:rPr lang="ru-RU" sz="950" b="0" i="0" u="none" strike="noStrike" dirty="0">
                          <a:solidFill>
                            <a:schemeClr val="tx1"/>
                          </a:solidFill>
                          <a:latin typeface="Times New Roman" pitchFamily="18" charset="0"/>
                          <a:cs typeface="Times New Roman" pitchFamily="18" charset="0"/>
                        </a:rPr>
                      </a:br>
                      <a:r>
                        <a:rPr lang="ru-RU" sz="950" b="0" i="0" u="none" strike="noStrike" dirty="0">
                          <a:solidFill>
                            <a:schemeClr val="tx1"/>
                          </a:solidFill>
                          <a:latin typeface="Times New Roman" pitchFamily="18" charset="0"/>
                          <a:cs typeface="Times New Roman" pitchFamily="18" charset="0"/>
                        </a:rPr>
                        <a:t>29,4 млн.рублей</a:t>
                      </a:r>
                    </a:p>
                  </a:txBody>
                  <a:tcPr marL="9525" marR="9525" marT="9525" marB="0" anchor="ctr"/>
                </a:tc>
                <a:tc>
                  <a:txBody>
                    <a:bodyPr/>
                    <a:lstStyle/>
                    <a:p>
                      <a:pPr algn="ctr" fontAlgn="ctr"/>
                      <a:r>
                        <a:rPr lang="ru-RU" sz="950" b="0" i="0" u="none" strike="noStrike" dirty="0" smtClean="0">
                          <a:solidFill>
                            <a:schemeClr val="tx1"/>
                          </a:solidFill>
                          <a:latin typeface="Times New Roman" pitchFamily="18" charset="0"/>
                          <a:cs typeface="Times New Roman" pitchFamily="18" charset="0"/>
                        </a:rPr>
                        <a:t>104 семьи</a:t>
                      </a:r>
                    </a:p>
                    <a:p>
                      <a:pPr algn="ctr" fontAlgn="ctr"/>
                      <a:r>
                        <a:rPr lang="ru-RU" sz="950" b="0" i="0" u="none" strike="noStrike" dirty="0" smtClean="0">
                          <a:solidFill>
                            <a:schemeClr val="tx1"/>
                          </a:solidFill>
                          <a:latin typeface="Times New Roman" pitchFamily="18" charset="0"/>
                          <a:cs typeface="Times New Roman" pitchFamily="18" charset="0"/>
                        </a:rPr>
                        <a:t> – 57,6 </a:t>
                      </a:r>
                      <a:r>
                        <a:rPr lang="ru-RU" sz="950" b="0" i="0" u="none" strike="noStrike" dirty="0">
                          <a:solidFill>
                            <a:schemeClr val="tx1"/>
                          </a:solidFill>
                          <a:latin typeface="Times New Roman" pitchFamily="18" charset="0"/>
                          <a:cs typeface="Times New Roman" pitchFamily="18" charset="0"/>
                        </a:rPr>
                        <a:t>млн.рублей</a:t>
                      </a:r>
                    </a:p>
                  </a:txBody>
                  <a:tcPr marL="9525" marR="9525" marT="9525" marB="0" anchor="ctr"/>
                </a:tc>
                <a:tc>
                  <a:txBody>
                    <a:bodyPr/>
                    <a:lstStyle/>
                    <a:p>
                      <a:pPr algn="ctr" fontAlgn="ctr"/>
                      <a:r>
                        <a:rPr lang="ru-RU" sz="950" b="0" i="0" u="none" strike="noStrike" dirty="0" smtClean="0">
                          <a:solidFill>
                            <a:schemeClr val="tx1"/>
                          </a:solidFill>
                          <a:latin typeface="Times New Roman" pitchFamily="18" charset="0"/>
                          <a:cs typeface="Times New Roman" pitchFamily="18" charset="0"/>
                        </a:rPr>
                        <a:t>85 </a:t>
                      </a:r>
                      <a:r>
                        <a:rPr lang="ru-RU" sz="950" b="0" i="0" u="none" strike="noStrike" dirty="0">
                          <a:solidFill>
                            <a:schemeClr val="tx1"/>
                          </a:solidFill>
                          <a:latin typeface="Times New Roman" pitchFamily="18" charset="0"/>
                          <a:cs typeface="Times New Roman" pitchFamily="18" charset="0"/>
                        </a:rPr>
                        <a:t>семей </a:t>
                      </a:r>
                      <a:r>
                        <a:rPr lang="ru-RU" sz="950" b="0" i="0" u="none" strike="noStrike" dirty="0" smtClean="0">
                          <a:solidFill>
                            <a:schemeClr val="tx1"/>
                          </a:solidFill>
                          <a:latin typeface="Times New Roman" pitchFamily="18" charset="0"/>
                          <a:cs typeface="Times New Roman" pitchFamily="18" charset="0"/>
                        </a:rPr>
                        <a:t>– 51,6 млн.рублей</a:t>
                      </a:r>
                      <a:endParaRPr lang="ru-RU" sz="950" b="0" i="0" u="none" strike="noStrike" dirty="0">
                        <a:solidFill>
                          <a:schemeClr val="tx1"/>
                        </a:solidFill>
                        <a:latin typeface="Times New Roman" pitchFamily="18" charset="0"/>
                        <a:cs typeface="Times New Roman" pitchFamily="18"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950" b="0" i="0" u="none" strike="noStrike" dirty="0" smtClean="0">
                          <a:solidFill>
                            <a:schemeClr val="tx1"/>
                          </a:solidFill>
                          <a:latin typeface="Times New Roman" pitchFamily="18" charset="0"/>
                          <a:cs typeface="Times New Roman" pitchFamily="18" charset="0"/>
                        </a:rPr>
                        <a:t>85 семей – 58,7 млн.рублей</a:t>
                      </a:r>
                      <a:endParaRPr lang="ru-RU" sz="950" b="0" i="0" u="none" strike="noStrike" dirty="0">
                        <a:solidFill>
                          <a:schemeClr val="tx1"/>
                        </a:solidFill>
                        <a:latin typeface="Times New Roman" pitchFamily="18" charset="0"/>
                        <a:cs typeface="Times New Roman" pitchFamily="18" charset="0"/>
                      </a:endParaRPr>
                    </a:p>
                  </a:txBody>
                  <a:tcPr marL="9525" marR="9525" marT="9525" marB="0" anchor="ctr"/>
                </a:tc>
                <a:tc>
                  <a:txBody>
                    <a:bodyPr/>
                    <a:lstStyle/>
                    <a:p>
                      <a:pPr algn="ctr" fontAlgn="ctr"/>
                      <a:r>
                        <a:rPr lang="ru-RU" sz="950" b="0" i="0" u="none" strike="noStrike" dirty="0">
                          <a:solidFill>
                            <a:srgbClr val="000000"/>
                          </a:solidFill>
                          <a:latin typeface="Times New Roman" pitchFamily="18" charset="0"/>
                          <a:cs typeface="Times New Roman" pitchFamily="18" charset="0"/>
                        </a:rPr>
                        <a:t>Постановление Правительства Республики Алтай от </a:t>
                      </a:r>
                      <a:r>
                        <a:rPr lang="ru-RU" sz="950" b="0" i="0" u="none" strike="noStrike" dirty="0" smtClean="0">
                          <a:solidFill>
                            <a:srgbClr val="000000"/>
                          </a:solidFill>
                          <a:latin typeface="Times New Roman" pitchFamily="18" charset="0"/>
                          <a:cs typeface="Times New Roman" pitchFamily="18" charset="0"/>
                        </a:rPr>
                        <a:t>25.09.2014 г. № </a:t>
                      </a:r>
                      <a:r>
                        <a:rPr lang="ru-RU" sz="950" b="0" i="0" u="none" strike="noStrike" dirty="0">
                          <a:solidFill>
                            <a:srgbClr val="000000"/>
                          </a:solidFill>
                          <a:latin typeface="Times New Roman" pitchFamily="18" charset="0"/>
                          <a:cs typeface="Times New Roman" pitchFamily="18" charset="0"/>
                        </a:rPr>
                        <a:t>277</a:t>
                      </a:r>
                      <a:br>
                        <a:rPr lang="ru-RU" sz="950" b="0" i="0" u="none" strike="noStrike" dirty="0">
                          <a:solidFill>
                            <a:srgbClr val="000000"/>
                          </a:solidFill>
                          <a:latin typeface="Times New Roman" pitchFamily="18" charset="0"/>
                          <a:cs typeface="Times New Roman" pitchFamily="18" charset="0"/>
                        </a:rPr>
                      </a:br>
                      <a:r>
                        <a:rPr lang="ru-RU" sz="950" b="0" i="0" u="none" strike="noStrike" dirty="0" smtClean="0">
                          <a:solidFill>
                            <a:srgbClr val="000000"/>
                          </a:solidFill>
                          <a:latin typeface="Times New Roman" pitchFamily="18" charset="0"/>
                          <a:cs typeface="Times New Roman" pitchFamily="18" charset="0"/>
                        </a:rPr>
                        <a:t>«О </a:t>
                      </a:r>
                      <a:r>
                        <a:rPr lang="ru-RU" sz="950" b="0" i="0" u="none" strike="noStrike" dirty="0">
                          <a:solidFill>
                            <a:srgbClr val="000000"/>
                          </a:solidFill>
                          <a:latin typeface="Times New Roman" pitchFamily="18" charset="0"/>
                          <a:cs typeface="Times New Roman" pitchFamily="18" charset="0"/>
                        </a:rPr>
                        <a:t>мерах по реализации основного мероприятия </a:t>
                      </a:r>
                      <a:r>
                        <a:rPr lang="ru-RU" sz="950" b="0" i="0" u="none" strike="noStrike" dirty="0" smtClean="0">
                          <a:solidFill>
                            <a:srgbClr val="000000"/>
                          </a:solidFill>
                          <a:latin typeface="Times New Roman" pitchFamily="18" charset="0"/>
                          <a:cs typeface="Times New Roman" pitchFamily="18" charset="0"/>
                        </a:rPr>
                        <a:t>«Улучшение </a:t>
                      </a:r>
                      <a:r>
                        <a:rPr lang="ru-RU" sz="950" b="0" i="0" u="none" strike="noStrike" dirty="0">
                          <a:solidFill>
                            <a:srgbClr val="000000"/>
                          </a:solidFill>
                          <a:latin typeface="Times New Roman" pitchFamily="18" charset="0"/>
                          <a:cs typeface="Times New Roman" pitchFamily="18" charset="0"/>
                        </a:rPr>
                        <a:t>жилищных условий молодых </a:t>
                      </a:r>
                      <a:r>
                        <a:rPr lang="ru-RU" sz="950" b="0" i="0" u="none" strike="noStrike" dirty="0" smtClean="0">
                          <a:solidFill>
                            <a:srgbClr val="000000"/>
                          </a:solidFill>
                          <a:latin typeface="Times New Roman" pitchFamily="18" charset="0"/>
                          <a:cs typeface="Times New Roman" pitchFamily="18" charset="0"/>
                        </a:rPr>
                        <a:t>семей» </a:t>
                      </a:r>
                      <a:r>
                        <a:rPr lang="ru-RU" sz="950" b="0" i="0" u="none" strike="noStrike" dirty="0">
                          <a:solidFill>
                            <a:srgbClr val="000000"/>
                          </a:solidFill>
                          <a:latin typeface="Times New Roman" pitchFamily="18" charset="0"/>
                          <a:cs typeface="Times New Roman" pitchFamily="18" charset="0"/>
                        </a:rPr>
                        <a:t>государственной программы Республики Алтай </a:t>
                      </a:r>
                      <a:r>
                        <a:rPr lang="ru-RU" sz="950" b="0" i="0" u="none" strike="noStrike" dirty="0" smtClean="0">
                          <a:solidFill>
                            <a:srgbClr val="000000"/>
                          </a:solidFill>
                          <a:latin typeface="Times New Roman" pitchFamily="18" charset="0"/>
                          <a:cs typeface="Times New Roman" pitchFamily="18" charset="0"/>
                        </a:rPr>
                        <a:t>«Развитие </a:t>
                      </a:r>
                      <a:r>
                        <a:rPr lang="ru-RU" sz="950" b="0" i="0" u="none" strike="noStrike" dirty="0">
                          <a:solidFill>
                            <a:srgbClr val="000000"/>
                          </a:solidFill>
                          <a:latin typeface="Times New Roman" pitchFamily="18" charset="0"/>
                          <a:cs typeface="Times New Roman" pitchFamily="18" charset="0"/>
                        </a:rPr>
                        <a:t>жилищно-коммунального и транспортного </a:t>
                      </a:r>
                      <a:r>
                        <a:rPr lang="ru-RU" sz="950" b="0" i="0" u="none" strike="noStrike" dirty="0" smtClean="0">
                          <a:solidFill>
                            <a:srgbClr val="000000"/>
                          </a:solidFill>
                          <a:latin typeface="Times New Roman" pitchFamily="18" charset="0"/>
                          <a:cs typeface="Times New Roman" pitchFamily="18" charset="0"/>
                        </a:rPr>
                        <a:t>комплекса», </a:t>
                      </a:r>
                      <a:r>
                        <a:rPr lang="ru-RU" sz="950" b="0" i="0" u="none" strike="noStrike" dirty="0">
                          <a:solidFill>
                            <a:srgbClr val="000000"/>
                          </a:solidFill>
                          <a:latin typeface="Times New Roman" pitchFamily="18" charset="0"/>
                          <a:cs typeface="Times New Roman" pitchFamily="18" charset="0"/>
                        </a:rPr>
                        <a:t>Постановление Правительства Республики Алтай от </a:t>
                      </a:r>
                      <a:r>
                        <a:rPr lang="ru-RU" sz="950" b="0" i="0" u="none" strike="noStrike" dirty="0" smtClean="0">
                          <a:solidFill>
                            <a:srgbClr val="000000"/>
                          </a:solidFill>
                          <a:latin typeface="Times New Roman" pitchFamily="18" charset="0"/>
                          <a:cs typeface="Times New Roman" pitchFamily="18" charset="0"/>
                        </a:rPr>
                        <a:t>28.09.2012 г. </a:t>
                      </a:r>
                      <a:r>
                        <a:rPr lang="ru-RU" sz="950" b="0" i="0" u="none" strike="noStrike" dirty="0">
                          <a:solidFill>
                            <a:srgbClr val="000000"/>
                          </a:solidFill>
                          <a:latin typeface="Times New Roman" pitchFamily="18" charset="0"/>
                          <a:cs typeface="Times New Roman" pitchFamily="18" charset="0"/>
                        </a:rPr>
                        <a:t>№ 242 </a:t>
                      </a:r>
                      <a:r>
                        <a:rPr lang="ru-RU" sz="950" b="0" i="0" u="none" strike="noStrike" dirty="0" smtClean="0">
                          <a:solidFill>
                            <a:srgbClr val="000000"/>
                          </a:solidFill>
                          <a:latin typeface="Times New Roman" pitchFamily="18" charset="0"/>
                          <a:cs typeface="Times New Roman" pitchFamily="18" charset="0"/>
                        </a:rPr>
                        <a:t>«Об </a:t>
                      </a:r>
                      <a:r>
                        <a:rPr lang="ru-RU" sz="950" b="0" i="0" u="none" strike="noStrike" dirty="0">
                          <a:solidFill>
                            <a:srgbClr val="000000"/>
                          </a:solidFill>
                          <a:latin typeface="Times New Roman" pitchFamily="18" charset="0"/>
                          <a:cs typeface="Times New Roman" pitchFamily="18" charset="0"/>
                        </a:rPr>
                        <a:t>утверждении государственной программы Республики Алтай </a:t>
                      </a:r>
                      <a:r>
                        <a:rPr lang="ru-RU" sz="950" b="0" i="0" u="none" strike="noStrike" dirty="0" smtClean="0">
                          <a:solidFill>
                            <a:srgbClr val="000000"/>
                          </a:solidFill>
                          <a:latin typeface="Times New Roman" pitchFamily="18" charset="0"/>
                          <a:cs typeface="Times New Roman" pitchFamily="18" charset="0"/>
                        </a:rPr>
                        <a:t>«Развитие </a:t>
                      </a:r>
                      <a:r>
                        <a:rPr lang="ru-RU" sz="950" b="0" i="0" u="none" strike="noStrike" dirty="0">
                          <a:solidFill>
                            <a:srgbClr val="000000"/>
                          </a:solidFill>
                          <a:latin typeface="Times New Roman" pitchFamily="18" charset="0"/>
                          <a:cs typeface="Times New Roman" pitchFamily="18" charset="0"/>
                        </a:rPr>
                        <a:t>сельского хозяйства и регулирования рынков сельскохозяйственной продукции, сырья и </a:t>
                      </a:r>
                      <a:r>
                        <a:rPr lang="ru-RU" sz="950" b="0" i="0" u="none" strike="noStrike" dirty="0" smtClean="0">
                          <a:solidFill>
                            <a:srgbClr val="000000"/>
                          </a:solidFill>
                          <a:latin typeface="Times New Roman" pitchFamily="18" charset="0"/>
                          <a:cs typeface="Times New Roman" pitchFamily="18" charset="0"/>
                        </a:rPr>
                        <a:t>продовольствия»</a:t>
                      </a:r>
                      <a:endParaRPr lang="ru-RU" sz="950" b="0" i="0" u="none" strike="noStrike" dirty="0">
                        <a:solidFill>
                          <a:srgbClr val="000000"/>
                        </a:solidFill>
                        <a:latin typeface="Times New Roman" pitchFamily="18" charset="0"/>
                        <a:cs typeface="Times New Roman" pitchFamily="18" charset="0"/>
                      </a:endParaRPr>
                    </a:p>
                  </a:txBody>
                  <a:tcPr marL="9525" marR="9525" marT="9525" marB="0" anchor="ctr"/>
                </a:tc>
              </a:tr>
              <a:tr h="1656184">
                <a:tc>
                  <a:txBody>
                    <a:bodyPr/>
                    <a:lstStyle/>
                    <a:p>
                      <a:pPr algn="ctr" fontAlgn="ctr"/>
                      <a:r>
                        <a:rPr lang="ru-RU" sz="950" b="0" i="0" u="none" strike="noStrike" dirty="0" smtClean="0">
                          <a:solidFill>
                            <a:srgbClr val="000000"/>
                          </a:solidFill>
                          <a:latin typeface="Times New Roman" pitchFamily="18" charset="0"/>
                          <a:cs typeface="Times New Roman" pitchFamily="18" charset="0"/>
                        </a:rPr>
                        <a:t>ДЕТИ-СИРОТЫ (на 01.11.2018 г. в очереди – 1273 человека)</a:t>
                      </a:r>
                      <a:endParaRPr lang="ru-RU" sz="9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fontAlgn="ctr"/>
                      <a:r>
                        <a:rPr lang="ru-RU" sz="950" b="0" i="0" u="none" strike="noStrike" dirty="0" smtClean="0">
                          <a:solidFill>
                            <a:srgbClr val="000000"/>
                          </a:solidFill>
                          <a:latin typeface="Times New Roman" pitchFamily="18" charset="0"/>
                          <a:cs typeface="Times New Roman" pitchFamily="18" charset="0"/>
                        </a:rPr>
                        <a:t>150 </a:t>
                      </a:r>
                      <a:r>
                        <a:rPr lang="ru-RU" sz="950" b="0" i="0" u="none" strike="noStrike" dirty="0">
                          <a:solidFill>
                            <a:srgbClr val="000000"/>
                          </a:solidFill>
                          <a:latin typeface="Times New Roman" pitchFamily="18" charset="0"/>
                          <a:cs typeface="Times New Roman" pitchFamily="18" charset="0"/>
                        </a:rPr>
                        <a:t>человек </a:t>
                      </a:r>
                      <a:r>
                        <a:rPr lang="ru-RU" sz="950" b="0" i="0" u="none" strike="noStrike" dirty="0" smtClean="0">
                          <a:solidFill>
                            <a:srgbClr val="000000"/>
                          </a:solidFill>
                          <a:latin typeface="Times New Roman" pitchFamily="18" charset="0"/>
                          <a:cs typeface="Times New Roman" pitchFamily="18" charset="0"/>
                        </a:rPr>
                        <a:t>– 135,3 </a:t>
                      </a:r>
                      <a:r>
                        <a:rPr lang="ru-RU" sz="950" b="0" i="0" u="none" strike="noStrike" dirty="0">
                          <a:solidFill>
                            <a:srgbClr val="000000"/>
                          </a:solidFill>
                          <a:latin typeface="Times New Roman" pitchFamily="18" charset="0"/>
                          <a:cs typeface="Times New Roman" pitchFamily="18" charset="0"/>
                        </a:rPr>
                        <a:t>млн.рублей</a:t>
                      </a:r>
                    </a:p>
                  </a:txBody>
                  <a:tcPr marL="9525" marR="9525" marT="9525" marB="0" anchor="ctr">
                    <a:solidFill>
                      <a:schemeClr val="accent2">
                        <a:lumMod val="20000"/>
                        <a:lumOff val="80000"/>
                      </a:schemeClr>
                    </a:solidFill>
                  </a:tcPr>
                </a:tc>
                <a:tc>
                  <a:txBody>
                    <a:bodyPr/>
                    <a:lstStyle/>
                    <a:p>
                      <a:pPr algn="ctr" fontAlgn="ctr"/>
                      <a:r>
                        <a:rPr lang="ru-RU" sz="950" b="0" i="0" u="none" strike="noStrike" dirty="0">
                          <a:solidFill>
                            <a:srgbClr val="000000"/>
                          </a:solidFill>
                          <a:latin typeface="Times New Roman" pitchFamily="18" charset="0"/>
                          <a:cs typeface="Times New Roman" pitchFamily="18" charset="0"/>
                        </a:rPr>
                        <a:t>119 человек </a:t>
                      </a:r>
                      <a:r>
                        <a:rPr lang="ru-RU" sz="950" b="0" i="0" u="none" strike="noStrike" dirty="0" smtClean="0">
                          <a:solidFill>
                            <a:srgbClr val="000000"/>
                          </a:solidFill>
                          <a:latin typeface="Times New Roman" pitchFamily="18" charset="0"/>
                          <a:cs typeface="Times New Roman" pitchFamily="18" charset="0"/>
                        </a:rPr>
                        <a:t>– 132,9 </a:t>
                      </a:r>
                      <a:r>
                        <a:rPr lang="ru-RU" sz="950" b="0" i="0" u="none" strike="noStrike" dirty="0">
                          <a:solidFill>
                            <a:srgbClr val="000000"/>
                          </a:solidFill>
                          <a:latin typeface="Times New Roman" pitchFamily="18" charset="0"/>
                          <a:cs typeface="Times New Roman" pitchFamily="18" charset="0"/>
                        </a:rPr>
                        <a:t>млн.рублей</a:t>
                      </a:r>
                    </a:p>
                  </a:txBody>
                  <a:tcPr marL="9525" marR="9525" marT="9525" marB="0" anchor="ctr">
                    <a:solidFill>
                      <a:schemeClr val="accent2">
                        <a:lumMod val="20000"/>
                        <a:lumOff val="80000"/>
                      </a:schemeClr>
                    </a:solidFill>
                  </a:tcPr>
                </a:tc>
                <a:tc>
                  <a:txBody>
                    <a:bodyPr/>
                    <a:lstStyle/>
                    <a:p>
                      <a:pPr algn="ctr" fontAlgn="ctr"/>
                      <a:r>
                        <a:rPr lang="ru-RU" sz="950" b="0" i="0" u="none" strike="noStrike" dirty="0" smtClean="0">
                          <a:solidFill>
                            <a:srgbClr val="000000"/>
                          </a:solidFill>
                          <a:latin typeface="Times New Roman" pitchFamily="18" charset="0"/>
                          <a:cs typeface="Times New Roman" pitchFamily="18" charset="0"/>
                        </a:rPr>
                        <a:t>114 человек – 127,7 </a:t>
                      </a:r>
                      <a:r>
                        <a:rPr lang="ru-RU" sz="950" b="0" i="0" u="none" strike="noStrike" dirty="0">
                          <a:solidFill>
                            <a:srgbClr val="000000"/>
                          </a:solidFill>
                          <a:latin typeface="Times New Roman" pitchFamily="18" charset="0"/>
                          <a:cs typeface="Times New Roman" pitchFamily="18" charset="0"/>
                        </a:rPr>
                        <a:t>млн.рублей</a:t>
                      </a:r>
                    </a:p>
                  </a:txBody>
                  <a:tcPr marL="9525" marR="9525" marT="9525" marB="0" anchor="ctr">
                    <a:solidFill>
                      <a:schemeClr val="accent2">
                        <a:lumMod val="20000"/>
                        <a:lumOff val="80000"/>
                      </a:schemeClr>
                    </a:solidFill>
                  </a:tcPr>
                </a:tc>
                <a:tc>
                  <a:txBody>
                    <a:bodyPr/>
                    <a:lstStyle/>
                    <a:p>
                      <a:pPr algn="ctr" fontAlgn="ctr"/>
                      <a:r>
                        <a:rPr lang="ru-RU" sz="950" b="0" i="0" u="none" strike="noStrike" dirty="0" smtClean="0">
                          <a:solidFill>
                            <a:srgbClr val="000000"/>
                          </a:solidFill>
                          <a:latin typeface="Times New Roman" pitchFamily="18" charset="0"/>
                          <a:cs typeface="Times New Roman" pitchFamily="18" charset="0"/>
                        </a:rPr>
                        <a:t>89 </a:t>
                      </a:r>
                      <a:r>
                        <a:rPr lang="ru-RU" sz="950" b="0" i="0" u="none" strike="noStrike" dirty="0">
                          <a:solidFill>
                            <a:srgbClr val="000000"/>
                          </a:solidFill>
                          <a:latin typeface="Times New Roman" pitchFamily="18" charset="0"/>
                          <a:cs typeface="Times New Roman" pitchFamily="18" charset="0"/>
                        </a:rPr>
                        <a:t>человек </a:t>
                      </a:r>
                      <a:r>
                        <a:rPr lang="ru-RU" sz="950" b="0" i="0" u="none" strike="noStrike" dirty="0" smtClean="0">
                          <a:solidFill>
                            <a:srgbClr val="000000"/>
                          </a:solidFill>
                          <a:latin typeface="Times New Roman" pitchFamily="18" charset="0"/>
                          <a:cs typeface="Times New Roman" pitchFamily="18" charset="0"/>
                        </a:rPr>
                        <a:t>– 99,5 млн.рублей</a:t>
                      </a:r>
                      <a:endParaRPr lang="ru-RU" sz="9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950" b="0" i="0" u="none" strike="noStrike" dirty="0" smtClean="0">
                          <a:solidFill>
                            <a:srgbClr val="000000"/>
                          </a:solidFill>
                          <a:latin typeface="Times New Roman" pitchFamily="18" charset="0"/>
                          <a:cs typeface="Times New Roman" pitchFamily="18" charset="0"/>
                        </a:rPr>
                        <a:t>89 человек – 99,5 млн.рублей</a:t>
                      </a:r>
                    </a:p>
                  </a:txBody>
                  <a:tcPr marL="9525" marR="9525" marT="9525" marB="0" anchor="ctr">
                    <a:solidFill>
                      <a:schemeClr val="accent2">
                        <a:lumMod val="20000"/>
                        <a:lumOff val="80000"/>
                      </a:schemeClr>
                    </a:solidFill>
                  </a:tcPr>
                </a:tc>
                <a:tc>
                  <a:txBody>
                    <a:bodyPr/>
                    <a:lstStyle/>
                    <a:p>
                      <a:pPr algn="ctr" fontAlgn="ctr"/>
                      <a:r>
                        <a:rPr lang="ru-RU" sz="950" b="0" i="0" u="none" strike="noStrike" dirty="0">
                          <a:solidFill>
                            <a:srgbClr val="000000"/>
                          </a:solidFill>
                          <a:latin typeface="Times New Roman" pitchFamily="18" charset="0"/>
                          <a:cs typeface="Times New Roman" pitchFamily="18" charset="0"/>
                        </a:rPr>
                        <a:t>Закон Республики Алтай от </a:t>
                      </a:r>
                      <a:r>
                        <a:rPr lang="ru-RU" sz="950" b="0" i="0" u="none" strike="noStrike" dirty="0" smtClean="0">
                          <a:solidFill>
                            <a:srgbClr val="000000"/>
                          </a:solidFill>
                          <a:latin typeface="Times New Roman" pitchFamily="18" charset="0"/>
                          <a:cs typeface="Times New Roman" pitchFamily="18" charset="0"/>
                        </a:rPr>
                        <a:t>26.03.2013 г. </a:t>
                      </a:r>
                      <a:r>
                        <a:rPr lang="ru-RU" sz="950" b="0" i="0" u="none" strike="noStrike" dirty="0">
                          <a:solidFill>
                            <a:srgbClr val="000000"/>
                          </a:solidFill>
                          <a:latin typeface="Times New Roman" pitchFamily="18" charset="0"/>
                          <a:cs typeface="Times New Roman" pitchFamily="18" charset="0"/>
                        </a:rPr>
                        <a:t>№ 12-РЗ </a:t>
                      </a:r>
                      <a:r>
                        <a:rPr lang="ru-RU" sz="950" b="0" i="0" u="none" strike="noStrike" dirty="0" smtClean="0">
                          <a:solidFill>
                            <a:srgbClr val="000000"/>
                          </a:solidFill>
                          <a:latin typeface="Times New Roman" pitchFamily="18" charset="0"/>
                          <a:cs typeface="Times New Roman" pitchFamily="18" charset="0"/>
                        </a:rPr>
                        <a:t>«Об </a:t>
                      </a:r>
                      <a:r>
                        <a:rPr lang="ru-RU" sz="950" b="0" i="0" u="none" strike="noStrike" dirty="0">
                          <a:solidFill>
                            <a:srgbClr val="000000"/>
                          </a:solidFill>
                          <a:latin typeface="Times New Roman" pitchFamily="18" charset="0"/>
                          <a:cs typeface="Times New Roman" pitchFamily="18" charset="0"/>
                        </a:rPr>
                        <a:t>обеспечении детей-сирот и детей, оставшихся без попечения родителей, лиц из числа детей-сирот и детей, оставшихся без попечения родителей, дополнительной гарантией прав на имущество и жилое помещение на территории Республики </a:t>
                      </a:r>
                      <a:r>
                        <a:rPr lang="ru-RU" sz="950" b="0" i="0" u="none" strike="noStrike" dirty="0" smtClean="0">
                          <a:solidFill>
                            <a:srgbClr val="000000"/>
                          </a:solidFill>
                          <a:latin typeface="Times New Roman" pitchFamily="18" charset="0"/>
                          <a:cs typeface="Times New Roman" pitchFamily="18" charset="0"/>
                        </a:rPr>
                        <a:t>Алтай»,</a:t>
                      </a:r>
                    </a:p>
                    <a:p>
                      <a:pPr algn="ctr" fontAlgn="ctr"/>
                      <a:r>
                        <a:rPr lang="ru-RU" sz="950" b="0" i="0" u="none" strike="noStrike" dirty="0" smtClean="0">
                          <a:solidFill>
                            <a:srgbClr val="000000"/>
                          </a:solidFill>
                          <a:latin typeface="Times New Roman" pitchFamily="18" charset="0"/>
                          <a:cs typeface="Times New Roman" pitchFamily="18" charset="0"/>
                        </a:rPr>
                        <a:t>Постановление </a:t>
                      </a:r>
                      <a:r>
                        <a:rPr lang="ru-RU" sz="950" b="0" i="0" u="none" strike="noStrike" dirty="0">
                          <a:solidFill>
                            <a:srgbClr val="000000"/>
                          </a:solidFill>
                          <a:latin typeface="Times New Roman" pitchFamily="18" charset="0"/>
                          <a:cs typeface="Times New Roman" pitchFamily="18" charset="0"/>
                        </a:rPr>
                        <a:t>Правительства Республики Алтай от </a:t>
                      </a:r>
                      <a:r>
                        <a:rPr lang="ru-RU" sz="950" b="0" i="0" u="none" strike="noStrike" dirty="0" smtClean="0">
                          <a:solidFill>
                            <a:srgbClr val="000000"/>
                          </a:solidFill>
                          <a:latin typeface="Times New Roman" pitchFamily="18" charset="0"/>
                          <a:cs typeface="Times New Roman" pitchFamily="18" charset="0"/>
                        </a:rPr>
                        <a:t>29.12.2006 г. </a:t>
                      </a:r>
                      <a:r>
                        <a:rPr lang="ru-RU" sz="950" b="0" i="0" u="none" strike="noStrike" dirty="0">
                          <a:solidFill>
                            <a:srgbClr val="000000"/>
                          </a:solidFill>
                          <a:latin typeface="Times New Roman" pitchFamily="18" charset="0"/>
                          <a:cs typeface="Times New Roman" pitchFamily="18" charset="0"/>
                        </a:rPr>
                        <a:t>№ 316 </a:t>
                      </a:r>
                      <a:r>
                        <a:rPr lang="ru-RU" sz="950" b="0" i="0" u="none" strike="noStrike" dirty="0" smtClean="0">
                          <a:solidFill>
                            <a:srgbClr val="000000"/>
                          </a:solidFill>
                          <a:latin typeface="Times New Roman" pitchFamily="18" charset="0"/>
                          <a:cs typeface="Times New Roman" pitchFamily="18" charset="0"/>
                        </a:rPr>
                        <a:t>«Об </a:t>
                      </a:r>
                      <a:r>
                        <a:rPr lang="ru-RU" sz="950" b="0" i="0" u="none" strike="noStrike" dirty="0">
                          <a:solidFill>
                            <a:srgbClr val="000000"/>
                          </a:solidFill>
                          <a:latin typeface="Times New Roman" pitchFamily="18" charset="0"/>
                          <a:cs typeface="Times New Roman" pitchFamily="18" charset="0"/>
                        </a:rPr>
                        <a:t>утверждении положений о предоставлении мер социальной поддержки детям-сиротам и детям, оставшимся без попечения родителей, а также лицам из их числа и признании утратившими силу некоторых постановлений Правительства Республики </a:t>
                      </a:r>
                      <a:r>
                        <a:rPr lang="ru-RU" sz="950" b="0" i="0" u="none" strike="noStrike" dirty="0" smtClean="0">
                          <a:solidFill>
                            <a:srgbClr val="000000"/>
                          </a:solidFill>
                          <a:latin typeface="Times New Roman" pitchFamily="18" charset="0"/>
                          <a:cs typeface="Times New Roman" pitchFamily="18" charset="0"/>
                        </a:rPr>
                        <a:t>Алтай»</a:t>
                      </a:r>
                      <a:endParaRPr lang="ru-RU" sz="9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r>
              <a:tr h="576064">
                <a:tc>
                  <a:txBody>
                    <a:bodyPr/>
                    <a:lstStyle/>
                    <a:p>
                      <a:pPr algn="ctr" fontAlgn="ctr"/>
                      <a:r>
                        <a:rPr lang="ru-RU" sz="950" b="0" i="0" u="none" strike="noStrike" dirty="0">
                          <a:solidFill>
                            <a:srgbClr val="000000"/>
                          </a:solidFill>
                          <a:latin typeface="Times New Roman" pitchFamily="18" charset="0"/>
                          <a:cs typeface="Times New Roman" pitchFamily="18" charset="0"/>
                        </a:rPr>
                        <a:t>ГРАЖДАНЕ, ПЕРЕСЕЛЯЕМЫЕ ИЗ ВЕТХОГО АВАРИЙНОГО ЖИЛЬЯ</a:t>
                      </a:r>
                    </a:p>
                  </a:txBody>
                  <a:tcPr marL="9525" marR="9525" marT="9525" marB="0" anchor="ctr"/>
                </a:tc>
                <a:tc>
                  <a:txBody>
                    <a:bodyPr/>
                    <a:lstStyle/>
                    <a:p>
                      <a:pPr algn="ctr" fontAlgn="ctr"/>
                      <a:r>
                        <a:rPr lang="ru-RU" sz="950" b="0" i="0" u="none" strike="noStrike" dirty="0">
                          <a:solidFill>
                            <a:srgbClr val="000000"/>
                          </a:solidFill>
                          <a:latin typeface="Times New Roman" pitchFamily="18" charset="0"/>
                          <a:cs typeface="Times New Roman" pitchFamily="18" charset="0"/>
                        </a:rPr>
                        <a:t>282 человека,      121 семья</a:t>
                      </a:r>
                      <a:br>
                        <a:rPr lang="ru-RU" sz="950" b="0" i="0" u="none" strike="noStrike" dirty="0">
                          <a:solidFill>
                            <a:srgbClr val="000000"/>
                          </a:solidFill>
                          <a:latin typeface="Times New Roman" pitchFamily="18" charset="0"/>
                          <a:cs typeface="Times New Roman" pitchFamily="18" charset="0"/>
                        </a:rPr>
                      </a:br>
                      <a:r>
                        <a:rPr lang="ru-RU" sz="950" b="0" i="0" u="none" strike="noStrike" dirty="0">
                          <a:solidFill>
                            <a:srgbClr val="000000"/>
                          </a:solidFill>
                          <a:latin typeface="Times New Roman" pitchFamily="18" charset="0"/>
                          <a:cs typeface="Times New Roman" pitchFamily="18" charset="0"/>
                        </a:rPr>
                        <a:t>3 330,88 кв.м-</a:t>
                      </a:r>
                      <a:br>
                        <a:rPr lang="ru-RU" sz="950" b="0" i="0" u="none" strike="noStrike" dirty="0">
                          <a:solidFill>
                            <a:srgbClr val="000000"/>
                          </a:solidFill>
                          <a:latin typeface="Times New Roman" pitchFamily="18" charset="0"/>
                          <a:cs typeface="Times New Roman" pitchFamily="18" charset="0"/>
                        </a:rPr>
                      </a:br>
                      <a:r>
                        <a:rPr lang="ru-RU" sz="950" b="0" i="0" u="none" strike="noStrike" dirty="0">
                          <a:solidFill>
                            <a:srgbClr val="000000"/>
                          </a:solidFill>
                          <a:latin typeface="Times New Roman" pitchFamily="18" charset="0"/>
                          <a:cs typeface="Times New Roman" pitchFamily="18" charset="0"/>
                        </a:rPr>
                        <a:t>58, 9 млн.руб. </a:t>
                      </a:r>
                    </a:p>
                  </a:txBody>
                  <a:tcPr marL="9525" marR="9525" marT="9525" marB="0" anchor="ctr"/>
                </a:tc>
                <a:tc>
                  <a:txBody>
                    <a:bodyPr/>
                    <a:lstStyle/>
                    <a:p>
                      <a:pPr algn="ctr" fontAlgn="ctr"/>
                      <a:r>
                        <a:rPr lang="ru-RU" sz="950" b="0" i="0" u="none" strike="noStrike">
                          <a:solidFill>
                            <a:srgbClr val="000000"/>
                          </a:solidFill>
                          <a:latin typeface="Times New Roman" pitchFamily="18" charset="0"/>
                          <a:cs typeface="Times New Roman" pitchFamily="18" charset="0"/>
                        </a:rPr>
                        <a:t>-</a:t>
                      </a:r>
                    </a:p>
                  </a:txBody>
                  <a:tcPr marL="9525" marR="9525" marT="9525" marB="0" anchor="ctr"/>
                </a:tc>
                <a:tc>
                  <a:txBody>
                    <a:bodyPr/>
                    <a:lstStyle/>
                    <a:p>
                      <a:pPr algn="ctr" fontAlgn="ctr"/>
                      <a:r>
                        <a:rPr lang="ru-RU" sz="950" b="0" i="0" u="none" strike="noStrike">
                          <a:solidFill>
                            <a:srgbClr val="000000"/>
                          </a:solidFill>
                          <a:latin typeface="Times New Roman" pitchFamily="18" charset="0"/>
                          <a:cs typeface="Times New Roman" pitchFamily="18" charset="0"/>
                        </a:rPr>
                        <a:t>-</a:t>
                      </a:r>
                    </a:p>
                  </a:txBody>
                  <a:tcPr marL="9525" marR="9525" marT="9525" marB="0" anchor="ctr"/>
                </a:tc>
                <a:tc>
                  <a:txBody>
                    <a:bodyPr/>
                    <a:lstStyle/>
                    <a:p>
                      <a:pPr algn="ctr" fontAlgn="ctr"/>
                      <a:r>
                        <a:rPr lang="ru-RU" sz="950" b="0" i="0" u="none" strike="noStrike" dirty="0">
                          <a:solidFill>
                            <a:srgbClr val="000000"/>
                          </a:solidFill>
                          <a:latin typeface="Times New Roman" pitchFamily="18" charset="0"/>
                          <a:cs typeface="Times New Roman" pitchFamily="18" charset="0"/>
                        </a:rPr>
                        <a:t>-</a:t>
                      </a:r>
                    </a:p>
                  </a:txBody>
                  <a:tcPr marL="9525" marR="9525" marT="9525" marB="0" anchor="ctr"/>
                </a:tc>
                <a:tc>
                  <a:txBody>
                    <a:bodyPr/>
                    <a:lstStyle/>
                    <a:p>
                      <a:pPr algn="ctr" fontAlgn="ctr"/>
                      <a:r>
                        <a:rPr lang="ru-RU" sz="950" b="0" i="0" u="none" strike="noStrike" dirty="0" smtClean="0">
                          <a:solidFill>
                            <a:srgbClr val="000000"/>
                          </a:solidFill>
                          <a:latin typeface="Times New Roman" pitchFamily="18" charset="0"/>
                          <a:cs typeface="Times New Roman" pitchFamily="18" charset="0"/>
                        </a:rPr>
                        <a:t>-</a:t>
                      </a:r>
                      <a:endParaRPr lang="ru-RU" sz="95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950" b="0" i="0" u="none" strike="noStrike" dirty="0">
                          <a:solidFill>
                            <a:srgbClr val="000000"/>
                          </a:solidFill>
                          <a:latin typeface="Times New Roman" pitchFamily="18" charset="0"/>
                          <a:cs typeface="Times New Roman" pitchFamily="18" charset="0"/>
                        </a:rPr>
                        <a:t>Постановление Правительства Республики Алтай от 20.05.2013 </a:t>
                      </a:r>
                      <a:r>
                        <a:rPr lang="ru-RU" sz="950" b="0" i="0" u="none" strike="noStrike" dirty="0" smtClean="0">
                          <a:solidFill>
                            <a:srgbClr val="000000"/>
                          </a:solidFill>
                          <a:latin typeface="Times New Roman" pitchFamily="18" charset="0"/>
                          <a:cs typeface="Times New Roman" pitchFamily="18" charset="0"/>
                        </a:rPr>
                        <a:t>г. № </a:t>
                      </a:r>
                      <a:r>
                        <a:rPr lang="ru-RU" sz="950" b="0" i="0" u="none" strike="noStrike" dirty="0">
                          <a:solidFill>
                            <a:srgbClr val="000000"/>
                          </a:solidFill>
                          <a:latin typeface="Times New Roman" pitchFamily="18" charset="0"/>
                          <a:cs typeface="Times New Roman" pitchFamily="18" charset="0"/>
                        </a:rPr>
                        <a:t>129 </a:t>
                      </a:r>
                      <a:r>
                        <a:rPr lang="ru-RU" sz="950" b="0" i="0" u="none" strike="noStrike" dirty="0" smtClean="0">
                          <a:solidFill>
                            <a:srgbClr val="000000"/>
                          </a:solidFill>
                          <a:latin typeface="Times New Roman" pitchFamily="18" charset="0"/>
                          <a:cs typeface="Times New Roman" pitchFamily="18" charset="0"/>
                        </a:rPr>
                        <a:t>«Об </a:t>
                      </a:r>
                      <a:r>
                        <a:rPr lang="ru-RU" sz="950" b="0" i="0" u="none" strike="noStrike" dirty="0">
                          <a:solidFill>
                            <a:srgbClr val="000000"/>
                          </a:solidFill>
                          <a:latin typeface="Times New Roman" pitchFamily="18" charset="0"/>
                          <a:cs typeface="Times New Roman" pitchFamily="18" charset="0"/>
                        </a:rPr>
                        <a:t>утверждении республиканской адресной программы </a:t>
                      </a:r>
                      <a:r>
                        <a:rPr lang="ru-RU" sz="950" b="0" i="0" u="none" strike="noStrike" dirty="0" smtClean="0">
                          <a:solidFill>
                            <a:srgbClr val="000000"/>
                          </a:solidFill>
                          <a:latin typeface="Times New Roman" pitchFamily="18" charset="0"/>
                          <a:cs typeface="Times New Roman" pitchFamily="18" charset="0"/>
                        </a:rPr>
                        <a:t>«Переселение </a:t>
                      </a:r>
                      <a:r>
                        <a:rPr lang="ru-RU" sz="950" b="0" i="0" u="none" strike="noStrike" dirty="0">
                          <a:solidFill>
                            <a:srgbClr val="000000"/>
                          </a:solidFill>
                          <a:latin typeface="Times New Roman" pitchFamily="18" charset="0"/>
                          <a:cs typeface="Times New Roman" pitchFamily="18" charset="0"/>
                        </a:rPr>
                        <a:t>граждан из аварийного жилищного фонда в Республике Алтай в 2013 - 2017 </a:t>
                      </a:r>
                      <a:r>
                        <a:rPr lang="ru-RU" sz="950" b="0" i="0" u="none" strike="noStrike" dirty="0" smtClean="0">
                          <a:solidFill>
                            <a:srgbClr val="000000"/>
                          </a:solidFill>
                          <a:latin typeface="Times New Roman" pitchFamily="18" charset="0"/>
                          <a:cs typeface="Times New Roman" pitchFamily="18" charset="0"/>
                        </a:rPr>
                        <a:t>годах»</a:t>
                      </a:r>
                      <a:endParaRPr lang="ru-RU" sz="950" b="0" i="0" u="none" strike="noStrike" dirty="0">
                        <a:solidFill>
                          <a:srgbClr val="000000"/>
                        </a:solidFill>
                        <a:latin typeface="Times New Roman" pitchFamily="18" charset="0"/>
                        <a:cs typeface="Times New Roman" pitchFamily="18" charset="0"/>
                      </a:endParaRPr>
                    </a:p>
                  </a:txBody>
                  <a:tcPr marL="9525" marR="9525" marT="9525" marB="0" anchor="ctr"/>
                </a:tc>
              </a:tr>
            </a:tbl>
          </a:graphicData>
        </a:graphic>
      </p:graphicFrame>
      <p:pic>
        <p:nvPicPr>
          <p:cNvPr id="7"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3" cstate="print"/>
          <a:srcRect/>
          <a:stretch>
            <a:fillRect/>
          </a:stretch>
        </p:blipFill>
        <p:spPr bwMode="auto">
          <a:xfrm>
            <a:off x="0" y="0"/>
            <a:ext cx="9144000" cy="476671"/>
          </a:xfrm>
          <a:prstGeom prst="rect">
            <a:avLst/>
          </a:prstGeom>
          <a:noFill/>
        </p:spPr>
      </p:pic>
      <p:sp>
        <p:nvSpPr>
          <p:cNvPr id="9" name="TextBox 8"/>
          <p:cNvSpPr txBox="1"/>
          <p:nvPr/>
        </p:nvSpPr>
        <p:spPr>
          <a:xfrm>
            <a:off x="8604448" y="188640"/>
            <a:ext cx="360040" cy="276999"/>
          </a:xfrm>
          <a:prstGeom prst="rect">
            <a:avLst/>
          </a:prstGeom>
          <a:noFill/>
        </p:spPr>
        <p:txBody>
          <a:bodyPr wrap="square" rtlCol="0">
            <a:spAutoFit/>
          </a:bodyPr>
          <a:lstStyle/>
          <a:p>
            <a:r>
              <a:rPr lang="ru-RU" sz="1200" dirty="0" smtClean="0"/>
              <a:t>27</a:t>
            </a:r>
            <a:endParaRPr lang="ru-RU" sz="12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Содержимое 6"/>
          <p:cNvGraphicFramePr>
            <a:graphicFrameLocks noGrp="1"/>
          </p:cNvGraphicFramePr>
          <p:nvPr>
            <p:ph idx="1"/>
          </p:nvPr>
        </p:nvGraphicFramePr>
        <p:xfrm>
          <a:off x="0" y="1095376"/>
          <a:ext cx="9144000" cy="5762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Прямоугольник 7"/>
          <p:cNvSpPr/>
          <p:nvPr/>
        </p:nvSpPr>
        <p:spPr>
          <a:xfrm>
            <a:off x="3939173" y="958004"/>
            <a:ext cx="2708031" cy="276999"/>
          </a:xfrm>
          <a:prstGeom prst="rect">
            <a:avLst/>
          </a:prstGeom>
        </p:spPr>
        <p:txBody>
          <a:bodyPr wrap="square">
            <a:spAutoFit/>
          </a:bodyPr>
          <a:lstStyle/>
          <a:p>
            <a:pPr algn="ctr"/>
            <a:r>
              <a:rPr lang="ru-RU" sz="1200" i="1" dirty="0" smtClean="0">
                <a:latin typeface="Times New Roman" pitchFamily="18" charset="0"/>
                <a:cs typeface="Times New Roman" pitchFamily="18" charset="0"/>
              </a:rPr>
              <a:t>Демография</a:t>
            </a:r>
            <a:endParaRPr lang="ru-RU" sz="1200" i="1" dirty="0">
              <a:latin typeface="Times New Roman" pitchFamily="18" charset="0"/>
              <a:cs typeface="Times New Roman" pitchFamily="18" charset="0"/>
            </a:endParaRPr>
          </a:p>
        </p:txBody>
      </p:sp>
      <p:sp>
        <p:nvSpPr>
          <p:cNvPr id="10" name="Прямоугольник 9"/>
          <p:cNvSpPr/>
          <p:nvPr/>
        </p:nvSpPr>
        <p:spPr>
          <a:xfrm>
            <a:off x="0" y="116632"/>
            <a:ext cx="8892480" cy="954107"/>
          </a:xfrm>
          <a:prstGeom prst="rect">
            <a:avLst/>
          </a:prstGeom>
        </p:spPr>
        <p:txBody>
          <a:bodyPr wrap="square">
            <a:spAutoFit/>
          </a:bodyPr>
          <a:lstStyle/>
          <a:p>
            <a:pPr algn="ctr"/>
            <a:endParaRPr lang="ru-RU" sz="1400" dirty="0" smtClean="0">
              <a:latin typeface="Century" pitchFamily="18" charset="0"/>
              <a:cs typeface="Times New Roman" pitchFamily="18" charset="0"/>
            </a:endParaRPr>
          </a:p>
          <a:p>
            <a:pPr algn="ctr"/>
            <a:r>
              <a:rPr lang="ru-RU" sz="1400" b="1" dirty="0" smtClean="0">
                <a:solidFill>
                  <a:schemeClr val="accent1">
                    <a:lumMod val="75000"/>
                  </a:schemeClr>
                </a:solidFill>
                <a:latin typeface="Times New Roman" pitchFamily="18" charset="0"/>
                <a:cs typeface="Times New Roman" pitchFamily="18" charset="0"/>
              </a:rPr>
              <a:t>УКАЗ ПРЕЗИДЕНТА РОССИЙСКОЙ ФЕДЕРАЦИИ ОТ 7 МАЯ 2018 ГОДА № 204 </a:t>
            </a:r>
          </a:p>
          <a:p>
            <a:pPr algn="ctr"/>
            <a:r>
              <a:rPr lang="ru-RU" sz="1400" b="1" dirty="0" smtClean="0">
                <a:solidFill>
                  <a:schemeClr val="accent1">
                    <a:lumMod val="75000"/>
                  </a:schemeClr>
                </a:solidFill>
                <a:latin typeface="Times New Roman" pitchFamily="18" charset="0"/>
                <a:cs typeface="Times New Roman" pitchFamily="18" charset="0"/>
              </a:rPr>
              <a:t>«О НАЦИОНАЛЬНЫХ ЦЕЛЯХ И СТРАТЕГИЧЕСКИХ ЗАДАЧАХ РАЗВИТИЯ РОССИЙСКОЙ ФЕДЕРАЦИИ НА ПЕРИОД ДО 2024 ГОДА»</a:t>
            </a:r>
            <a:endParaRPr lang="ru-RU" sz="1400" b="1" dirty="0" smtClean="0">
              <a:solidFill>
                <a:srgbClr val="FF0000"/>
              </a:solidFill>
              <a:latin typeface="Times New Roman" pitchFamily="18" charset="0"/>
              <a:cs typeface="Times New Roman" pitchFamily="18" charset="0"/>
            </a:endParaRPr>
          </a:p>
        </p:txBody>
      </p:sp>
      <p:sp>
        <p:nvSpPr>
          <p:cNvPr id="11" name="Прямоугольник 10"/>
          <p:cNvSpPr/>
          <p:nvPr/>
        </p:nvSpPr>
        <p:spPr>
          <a:xfrm>
            <a:off x="5459081" y="1356365"/>
            <a:ext cx="2591768" cy="276999"/>
          </a:xfrm>
          <a:prstGeom prst="rect">
            <a:avLst/>
          </a:prstGeom>
        </p:spPr>
        <p:txBody>
          <a:bodyPr wrap="square">
            <a:spAutoFit/>
          </a:bodyPr>
          <a:lstStyle/>
          <a:p>
            <a:pPr algn="ctr"/>
            <a:r>
              <a:rPr lang="ru-RU" sz="1200" i="1" dirty="0" smtClean="0">
                <a:latin typeface="Times New Roman" pitchFamily="18" charset="0"/>
                <a:cs typeface="Times New Roman" pitchFamily="18" charset="0"/>
              </a:rPr>
              <a:t>Здравоохранение</a:t>
            </a:r>
            <a:endParaRPr lang="ru-RU" sz="1200" i="1" dirty="0">
              <a:latin typeface="Times New Roman" pitchFamily="18" charset="0"/>
              <a:cs typeface="Times New Roman" pitchFamily="18" charset="0"/>
            </a:endParaRPr>
          </a:p>
        </p:txBody>
      </p:sp>
      <p:sp>
        <p:nvSpPr>
          <p:cNvPr id="12" name="Прямоугольник 11"/>
          <p:cNvSpPr/>
          <p:nvPr/>
        </p:nvSpPr>
        <p:spPr>
          <a:xfrm>
            <a:off x="6348046" y="2852936"/>
            <a:ext cx="2795954" cy="276999"/>
          </a:xfrm>
          <a:prstGeom prst="rect">
            <a:avLst/>
          </a:prstGeom>
        </p:spPr>
        <p:txBody>
          <a:bodyPr wrap="square">
            <a:spAutoFit/>
          </a:bodyPr>
          <a:lstStyle/>
          <a:p>
            <a:pPr algn="ctr"/>
            <a:r>
              <a:rPr lang="ru-RU" sz="1200" i="1" dirty="0" smtClean="0">
                <a:latin typeface="Times New Roman" pitchFamily="18" charset="0"/>
                <a:cs typeface="Times New Roman" pitchFamily="18" charset="0"/>
              </a:rPr>
              <a:t>Образование</a:t>
            </a:r>
            <a:endParaRPr lang="ru-RU" sz="1200" i="1" dirty="0">
              <a:latin typeface="Times New Roman" pitchFamily="18" charset="0"/>
              <a:cs typeface="Times New Roman" pitchFamily="18" charset="0"/>
            </a:endParaRPr>
          </a:p>
        </p:txBody>
      </p:sp>
      <p:sp>
        <p:nvSpPr>
          <p:cNvPr id="14" name="Прямоугольник 13"/>
          <p:cNvSpPr/>
          <p:nvPr/>
        </p:nvSpPr>
        <p:spPr>
          <a:xfrm>
            <a:off x="6732240" y="4077072"/>
            <a:ext cx="2679990" cy="276999"/>
          </a:xfrm>
          <a:prstGeom prst="rect">
            <a:avLst/>
          </a:prstGeom>
        </p:spPr>
        <p:txBody>
          <a:bodyPr wrap="square">
            <a:spAutoFit/>
          </a:bodyPr>
          <a:lstStyle/>
          <a:p>
            <a:pPr algn="ctr"/>
            <a:r>
              <a:rPr lang="ru-RU" sz="1200" i="1" dirty="0" smtClean="0">
                <a:latin typeface="Times New Roman" pitchFamily="18" charset="0"/>
                <a:cs typeface="Times New Roman" pitchFamily="18" charset="0"/>
              </a:rPr>
              <a:t>Жилье и городская среда</a:t>
            </a:r>
            <a:endParaRPr lang="ru-RU" sz="1200" i="1" dirty="0">
              <a:latin typeface="Times New Roman" pitchFamily="18" charset="0"/>
              <a:cs typeface="Times New Roman" pitchFamily="18" charset="0"/>
            </a:endParaRPr>
          </a:p>
        </p:txBody>
      </p:sp>
      <p:sp>
        <p:nvSpPr>
          <p:cNvPr id="17" name="Прямоугольник 16"/>
          <p:cNvSpPr/>
          <p:nvPr/>
        </p:nvSpPr>
        <p:spPr>
          <a:xfrm>
            <a:off x="5580112" y="5733256"/>
            <a:ext cx="2743200" cy="276999"/>
          </a:xfrm>
          <a:prstGeom prst="rect">
            <a:avLst/>
          </a:prstGeom>
        </p:spPr>
        <p:txBody>
          <a:bodyPr wrap="square">
            <a:spAutoFit/>
          </a:bodyPr>
          <a:lstStyle/>
          <a:p>
            <a:pPr algn="ctr"/>
            <a:r>
              <a:rPr lang="ru-RU" sz="1200" i="1" dirty="0" smtClean="0">
                <a:latin typeface="Times New Roman" pitchFamily="18" charset="0"/>
                <a:cs typeface="Times New Roman" pitchFamily="18" charset="0"/>
              </a:rPr>
              <a:t>Экология</a:t>
            </a:r>
            <a:endParaRPr lang="ru-RU" sz="1200" i="1" dirty="0">
              <a:latin typeface="Times New Roman" pitchFamily="18" charset="0"/>
              <a:cs typeface="Times New Roman" pitchFamily="18" charset="0"/>
            </a:endParaRPr>
          </a:p>
        </p:txBody>
      </p:sp>
      <p:sp>
        <p:nvSpPr>
          <p:cNvPr id="18" name="Прямоугольник 17"/>
          <p:cNvSpPr/>
          <p:nvPr/>
        </p:nvSpPr>
        <p:spPr>
          <a:xfrm>
            <a:off x="4716016" y="6427113"/>
            <a:ext cx="2743200" cy="461665"/>
          </a:xfrm>
          <a:prstGeom prst="rect">
            <a:avLst/>
          </a:prstGeom>
        </p:spPr>
        <p:txBody>
          <a:bodyPr wrap="square">
            <a:spAutoFit/>
          </a:bodyPr>
          <a:lstStyle/>
          <a:p>
            <a:pPr algn="ctr"/>
            <a:r>
              <a:rPr lang="ru-RU" sz="1200" i="1" dirty="0" smtClean="0">
                <a:latin typeface="Times New Roman" pitchFamily="18" charset="0"/>
                <a:cs typeface="Times New Roman" pitchFamily="18" charset="0"/>
              </a:rPr>
              <a:t>Безопасные и качественные автомобильные дороги</a:t>
            </a:r>
          </a:p>
        </p:txBody>
      </p:sp>
      <p:sp>
        <p:nvSpPr>
          <p:cNvPr id="19" name="Прямоугольник 18"/>
          <p:cNvSpPr/>
          <p:nvPr/>
        </p:nvSpPr>
        <p:spPr>
          <a:xfrm>
            <a:off x="377938" y="5601878"/>
            <a:ext cx="2743200" cy="461665"/>
          </a:xfrm>
          <a:prstGeom prst="rect">
            <a:avLst/>
          </a:prstGeom>
        </p:spPr>
        <p:txBody>
          <a:bodyPr wrap="square">
            <a:spAutoFit/>
          </a:bodyPr>
          <a:lstStyle/>
          <a:p>
            <a:pPr algn="ctr"/>
            <a:r>
              <a:rPr lang="ru-RU" sz="1200" i="1" dirty="0" smtClean="0">
                <a:latin typeface="Times New Roman" pitchFamily="18" charset="0"/>
                <a:cs typeface="Times New Roman" pitchFamily="18" charset="0"/>
              </a:rPr>
              <a:t>Производительность труда и поддержка занятости</a:t>
            </a:r>
            <a:endParaRPr lang="ru-RU" sz="1200" i="1" dirty="0">
              <a:latin typeface="Times New Roman" pitchFamily="18" charset="0"/>
              <a:cs typeface="Times New Roman" pitchFamily="18" charset="0"/>
            </a:endParaRPr>
          </a:p>
        </p:txBody>
      </p:sp>
      <p:sp>
        <p:nvSpPr>
          <p:cNvPr id="20" name="Прямоугольник 19"/>
          <p:cNvSpPr/>
          <p:nvPr/>
        </p:nvSpPr>
        <p:spPr>
          <a:xfrm>
            <a:off x="-180528" y="4077072"/>
            <a:ext cx="2743200" cy="276999"/>
          </a:xfrm>
          <a:prstGeom prst="rect">
            <a:avLst/>
          </a:prstGeom>
        </p:spPr>
        <p:txBody>
          <a:bodyPr wrap="square">
            <a:spAutoFit/>
          </a:bodyPr>
          <a:lstStyle/>
          <a:p>
            <a:pPr algn="ctr"/>
            <a:r>
              <a:rPr lang="ru-RU" sz="1200" i="1" dirty="0" smtClean="0">
                <a:latin typeface="Times New Roman" pitchFamily="18" charset="0"/>
                <a:cs typeface="Times New Roman" pitchFamily="18" charset="0"/>
              </a:rPr>
              <a:t>Цифровая экономика</a:t>
            </a:r>
            <a:endParaRPr lang="ru-RU" sz="1200" i="1" dirty="0">
              <a:latin typeface="Times New Roman" pitchFamily="18" charset="0"/>
              <a:cs typeface="Times New Roman" pitchFamily="18" charset="0"/>
            </a:endParaRPr>
          </a:p>
        </p:txBody>
      </p:sp>
      <p:sp>
        <p:nvSpPr>
          <p:cNvPr id="21" name="Прямоугольник 20"/>
          <p:cNvSpPr/>
          <p:nvPr/>
        </p:nvSpPr>
        <p:spPr>
          <a:xfrm>
            <a:off x="214165" y="1389267"/>
            <a:ext cx="2743200" cy="830997"/>
          </a:xfrm>
          <a:prstGeom prst="rect">
            <a:avLst/>
          </a:prstGeom>
        </p:spPr>
        <p:txBody>
          <a:bodyPr wrap="square">
            <a:spAutoFit/>
          </a:bodyPr>
          <a:lstStyle/>
          <a:p>
            <a:pPr algn="ctr"/>
            <a:r>
              <a:rPr lang="ru-RU" sz="1200" i="1" dirty="0" smtClean="0">
                <a:latin typeface="Times New Roman" pitchFamily="18" charset="0"/>
                <a:cs typeface="Times New Roman" pitchFamily="18" charset="0"/>
              </a:rPr>
              <a:t>Малое и среднее предпринимательство и поддержка индивидуальной предпринимательской инициативы</a:t>
            </a:r>
            <a:endParaRPr lang="ru-RU" sz="1200" i="1" dirty="0">
              <a:latin typeface="Times New Roman" pitchFamily="18" charset="0"/>
              <a:cs typeface="Times New Roman" pitchFamily="18" charset="0"/>
            </a:endParaRPr>
          </a:p>
        </p:txBody>
      </p:sp>
      <p:sp>
        <p:nvSpPr>
          <p:cNvPr id="22" name="Прямоугольник 21"/>
          <p:cNvSpPr/>
          <p:nvPr/>
        </p:nvSpPr>
        <p:spPr>
          <a:xfrm>
            <a:off x="178472" y="2631214"/>
            <a:ext cx="2743200" cy="276999"/>
          </a:xfrm>
          <a:prstGeom prst="rect">
            <a:avLst/>
          </a:prstGeom>
        </p:spPr>
        <p:txBody>
          <a:bodyPr wrap="square">
            <a:spAutoFit/>
          </a:bodyPr>
          <a:lstStyle/>
          <a:p>
            <a:pPr algn="ctr"/>
            <a:r>
              <a:rPr lang="ru-RU" sz="1200" i="1" dirty="0" smtClean="0">
                <a:latin typeface="Times New Roman" pitchFamily="18" charset="0"/>
                <a:cs typeface="Times New Roman" pitchFamily="18" charset="0"/>
              </a:rPr>
              <a:t>Культура</a:t>
            </a:r>
            <a:endParaRPr lang="ru-RU" sz="1200" i="1" dirty="0">
              <a:latin typeface="Times New Roman" pitchFamily="18" charset="0"/>
              <a:cs typeface="Times New Roman" pitchFamily="18" charset="0"/>
            </a:endParaRPr>
          </a:p>
        </p:txBody>
      </p:sp>
      <p:sp>
        <p:nvSpPr>
          <p:cNvPr id="15" name="TextBox 14"/>
          <p:cNvSpPr txBox="1"/>
          <p:nvPr/>
        </p:nvSpPr>
        <p:spPr>
          <a:xfrm>
            <a:off x="7452320" y="908720"/>
            <a:ext cx="1368152" cy="307777"/>
          </a:xfrm>
          <a:prstGeom prst="rect">
            <a:avLst/>
          </a:prstGeom>
          <a:noFill/>
        </p:spPr>
        <p:txBody>
          <a:bodyPr wrap="square" rtlCol="0">
            <a:spAutoFit/>
          </a:bodyPr>
          <a:lstStyle/>
          <a:p>
            <a:r>
              <a:rPr lang="ru-RU" sz="1400" dirty="0" smtClean="0">
                <a:solidFill>
                  <a:schemeClr val="accent1">
                    <a:lumMod val="75000"/>
                  </a:schemeClr>
                </a:solidFill>
                <a:latin typeface="Times New Roman" pitchFamily="18" charset="0"/>
                <a:cs typeface="Times New Roman" pitchFamily="18" charset="0"/>
              </a:rPr>
              <a:t>(тыс. рублей)</a:t>
            </a:r>
            <a:endParaRPr lang="ru-RU" sz="1400" dirty="0">
              <a:solidFill>
                <a:schemeClr val="accent1">
                  <a:lumMod val="75000"/>
                </a:schemeClr>
              </a:solidFill>
              <a:latin typeface="Times New Roman" pitchFamily="18" charset="0"/>
              <a:cs typeface="Times New Roman" pitchFamily="18" charset="0"/>
            </a:endParaRPr>
          </a:p>
        </p:txBody>
      </p:sp>
      <p:pic>
        <p:nvPicPr>
          <p:cNvPr id="16"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7" cstate="print"/>
          <a:srcRect/>
          <a:stretch>
            <a:fillRect/>
          </a:stretch>
        </p:blipFill>
        <p:spPr bwMode="auto">
          <a:xfrm>
            <a:off x="0" y="0"/>
            <a:ext cx="9144000" cy="476671"/>
          </a:xfrm>
          <a:prstGeom prst="rect">
            <a:avLst/>
          </a:prstGeom>
          <a:noFill/>
        </p:spPr>
      </p:pic>
      <p:sp>
        <p:nvSpPr>
          <p:cNvPr id="24" name="TextBox 23"/>
          <p:cNvSpPr txBox="1"/>
          <p:nvPr/>
        </p:nvSpPr>
        <p:spPr>
          <a:xfrm>
            <a:off x="251520" y="260648"/>
            <a:ext cx="360040" cy="276999"/>
          </a:xfrm>
          <a:prstGeom prst="rect">
            <a:avLst/>
          </a:prstGeom>
          <a:noFill/>
        </p:spPr>
        <p:txBody>
          <a:bodyPr wrap="square" rtlCol="0">
            <a:spAutoFit/>
          </a:bodyPr>
          <a:lstStyle/>
          <a:p>
            <a:r>
              <a:rPr lang="ru-RU" sz="1200" dirty="0" smtClean="0"/>
              <a:t>28</a:t>
            </a:r>
            <a:endParaRPr lang="ru-RU" sz="1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2" cstate="print"/>
          <a:srcRect/>
          <a:stretch>
            <a:fillRect/>
          </a:stretch>
        </p:blipFill>
        <p:spPr bwMode="auto">
          <a:xfrm>
            <a:off x="0" y="0"/>
            <a:ext cx="9144000" cy="476671"/>
          </a:xfrm>
          <a:prstGeom prst="rect">
            <a:avLst/>
          </a:prstGeom>
          <a:noFill/>
        </p:spPr>
      </p:pic>
      <p:sp>
        <p:nvSpPr>
          <p:cNvPr id="8" name="TextBox 7"/>
          <p:cNvSpPr txBox="1"/>
          <p:nvPr/>
        </p:nvSpPr>
        <p:spPr>
          <a:xfrm>
            <a:off x="4427984" y="548680"/>
            <a:ext cx="4176464" cy="5247590"/>
          </a:xfrm>
          <a:prstGeom prst="rect">
            <a:avLst/>
          </a:prstGeom>
          <a:noFill/>
        </p:spPr>
        <p:txBody>
          <a:bodyPr wrap="square" rtlCol="0">
            <a:spAutoFit/>
          </a:bodyPr>
          <a:lstStyle/>
          <a:p>
            <a:pPr indent="266700" algn="just"/>
            <a:r>
              <a:rPr lang="ru-RU" sz="1400" dirty="0" smtClean="0">
                <a:latin typeface="Times New Roman" pitchFamily="18" charset="0"/>
                <a:cs typeface="Times New Roman" pitchFamily="18" charset="0"/>
              </a:rPr>
              <a:t>2019 год – год новых задач!</a:t>
            </a:r>
          </a:p>
          <a:p>
            <a:pPr indent="266700" algn="just"/>
            <a:r>
              <a:rPr lang="ru-RU" sz="1400" dirty="0" smtClean="0">
                <a:latin typeface="Times New Roman" pitchFamily="18" charset="0"/>
                <a:cs typeface="Times New Roman" pitchFamily="18" charset="0"/>
              </a:rPr>
              <a:t>Выпуск </a:t>
            </a:r>
            <a:r>
              <a:rPr lang="ru-RU" sz="1400" dirty="0">
                <a:latin typeface="Times New Roman" pitchFamily="18" charset="0"/>
                <a:cs typeface="Times New Roman" pitchFamily="18" charset="0"/>
              </a:rPr>
              <a:t>изданий  «Поговорим о бюджете», «Открытый бюджет – живые цифры», «Бюджет для граждан» в разные годы выполняет миссию – повышения финансовой грамотности.</a:t>
            </a:r>
          </a:p>
          <a:p>
            <a:pPr indent="266700" algn="just"/>
            <a:r>
              <a:rPr lang="ru-RU" sz="1400" dirty="0">
                <a:latin typeface="Times New Roman" pitchFamily="18" charset="0"/>
                <a:cs typeface="Times New Roman" pitchFamily="18" charset="0"/>
              </a:rPr>
              <a:t>Настоящая публикация направлена на ознакомление граждан с приоритетами бюджетной политики, условиями формирования и параметрами бюджета республики, который, начиная с 2019 года, будет рассматриваться с учетом задач, определенных  Указом Президента РФ от 7 мая текущего года № 204 «О национальных целях и стратегических задачах развития Российской Федерации на период до 2024 года».</a:t>
            </a:r>
          </a:p>
          <a:p>
            <a:pPr indent="266700" algn="just"/>
            <a:r>
              <a:rPr lang="ru-RU" sz="1400" dirty="0">
                <a:latin typeface="Times New Roman" pitchFamily="18" charset="0"/>
                <a:cs typeface="Times New Roman" pitchFamily="18" charset="0"/>
              </a:rPr>
              <a:t>Часть этих задач выражена в цифрах и представлена в виде отраслевых направлений государственных программ Республики Алтай, которые с учетом достижения целевых показателей на региональном уровне призваны работать на общие цели развития страны.</a:t>
            </a:r>
          </a:p>
          <a:p>
            <a:pPr indent="266700" algn="just"/>
            <a:r>
              <a:rPr lang="ru-RU" sz="1400" dirty="0">
                <a:latin typeface="Times New Roman" pitchFamily="18" charset="0"/>
                <a:cs typeface="Times New Roman" pitchFamily="18" charset="0"/>
              </a:rPr>
              <a:t>Надеюсь, что сведения, представленные в этой брошюре будут интересными и полезными как для специалистов и аналитиков, так и для активных граждан.</a:t>
            </a:r>
            <a:endParaRPr lang="ru-RU" sz="1300" dirty="0">
              <a:latin typeface="Times New Roman" pitchFamily="18" charset="0"/>
              <a:cs typeface="Times New Roman" pitchFamily="18" charset="0"/>
            </a:endParaRPr>
          </a:p>
        </p:txBody>
      </p:sp>
      <p:sp>
        <p:nvSpPr>
          <p:cNvPr id="9" name="TextBox 8"/>
          <p:cNvSpPr txBox="1"/>
          <p:nvPr/>
        </p:nvSpPr>
        <p:spPr>
          <a:xfrm>
            <a:off x="251520" y="5381089"/>
            <a:ext cx="3888432" cy="1092607"/>
          </a:xfrm>
          <a:prstGeom prst="rect">
            <a:avLst/>
          </a:prstGeom>
          <a:noFill/>
        </p:spPr>
        <p:txBody>
          <a:bodyPr wrap="square" rtlCol="0">
            <a:spAutoFit/>
          </a:bodyPr>
          <a:lstStyle/>
          <a:p>
            <a:pPr algn="ctr"/>
            <a:r>
              <a:rPr lang="ru-RU" sz="1300" i="1" dirty="0" smtClean="0">
                <a:latin typeface="Times New Roman" pitchFamily="18" charset="0"/>
                <a:cs typeface="Times New Roman" pitchFamily="18" charset="0"/>
              </a:rPr>
              <a:t>С уважением, </a:t>
            </a:r>
          </a:p>
          <a:p>
            <a:pPr algn="ctr"/>
            <a:r>
              <a:rPr lang="ru-RU" sz="1300" i="1" dirty="0" smtClean="0">
                <a:latin typeface="Times New Roman" pitchFamily="18" charset="0"/>
                <a:cs typeface="Times New Roman" pitchFamily="18" charset="0"/>
              </a:rPr>
              <a:t>О.В. Завьялова,</a:t>
            </a:r>
          </a:p>
          <a:p>
            <a:pPr algn="ctr"/>
            <a:r>
              <a:rPr lang="ru-RU" sz="1300" i="1" dirty="0" smtClean="0">
                <a:latin typeface="Times New Roman" pitchFamily="18" charset="0"/>
                <a:cs typeface="Times New Roman" pitchFamily="18" charset="0"/>
              </a:rPr>
              <a:t>Заместитель Председателя </a:t>
            </a:r>
          </a:p>
          <a:p>
            <a:pPr algn="ctr"/>
            <a:r>
              <a:rPr lang="ru-RU" sz="1300" i="1" dirty="0" smtClean="0">
                <a:latin typeface="Times New Roman" pitchFamily="18" charset="0"/>
                <a:cs typeface="Times New Roman" pitchFamily="18" charset="0"/>
              </a:rPr>
              <a:t>Правительства Республики Алтай, министр финансов Республики Алтай</a:t>
            </a:r>
            <a:endParaRPr lang="ru-RU" sz="1300" i="1" dirty="0">
              <a:latin typeface="Times New Roman" pitchFamily="18" charset="0"/>
              <a:cs typeface="Times New Roman" pitchFamily="18" charset="0"/>
            </a:endParaRPr>
          </a:p>
        </p:txBody>
      </p:sp>
      <p:pic>
        <p:nvPicPr>
          <p:cNvPr id="2" name="Picture 2" descr="M:\Отдел методологии и мониторинга\ОТДЕЛ\Брошюра\2019_БЮДЖЕТ ДЛЯ ГРАЖДАН\Завьялова\IMG_3308 (2).JPG"/>
          <p:cNvPicPr>
            <a:picLocks noChangeAspect="1" noChangeArrowheads="1"/>
          </p:cNvPicPr>
          <p:nvPr/>
        </p:nvPicPr>
        <p:blipFill>
          <a:blip r:embed="rId3" cstate="print"/>
          <a:srcRect t="9882"/>
          <a:stretch>
            <a:fillRect/>
          </a:stretch>
        </p:blipFill>
        <p:spPr bwMode="auto">
          <a:xfrm>
            <a:off x="591649" y="692696"/>
            <a:ext cx="3333190" cy="4571503"/>
          </a:xfrm>
          <a:prstGeom prst="rect">
            <a:avLst/>
          </a:prstGeom>
          <a:noFill/>
        </p:spPr>
      </p:pic>
      <p:sp>
        <p:nvSpPr>
          <p:cNvPr id="7" name="TextBox 6"/>
          <p:cNvSpPr txBox="1"/>
          <p:nvPr/>
        </p:nvSpPr>
        <p:spPr>
          <a:xfrm>
            <a:off x="251520" y="332656"/>
            <a:ext cx="288032" cy="276999"/>
          </a:xfrm>
          <a:prstGeom prst="rect">
            <a:avLst/>
          </a:prstGeom>
          <a:noFill/>
        </p:spPr>
        <p:txBody>
          <a:bodyPr wrap="square" rtlCol="0">
            <a:spAutoFit/>
          </a:bodyPr>
          <a:lstStyle/>
          <a:p>
            <a:r>
              <a:rPr lang="ru-RU" sz="1200" dirty="0" smtClean="0"/>
              <a:t>2</a:t>
            </a:r>
            <a:endParaRPr lang="ru-RU" sz="12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0842006-E89B-4A2E-A145-1BB13F92B8E2}"/>
              </a:ext>
            </a:extLst>
          </p:cNvPr>
          <p:cNvSpPr>
            <a:spLocks noGrp="1"/>
          </p:cNvSpPr>
          <p:nvPr>
            <p:ph type="title"/>
          </p:nvPr>
        </p:nvSpPr>
        <p:spPr>
          <a:xfrm>
            <a:off x="567418" y="177347"/>
            <a:ext cx="8005082" cy="731373"/>
          </a:xfrm>
        </p:spPr>
        <p:txBody>
          <a:bodyPr>
            <a:normAutofit/>
          </a:bodyPr>
          <a:lstStyle/>
          <a:p>
            <a:pPr algn="ctr"/>
            <a:r>
              <a:rPr lang="ru-RU" sz="3000" b="1" dirty="0" smtClean="0">
                <a:latin typeface="Times New Roman" pitchFamily="18" charset="0"/>
                <a:cs typeface="Times New Roman" pitchFamily="18" charset="0"/>
              </a:rPr>
              <a:t>Национальный проект «Демография»</a:t>
            </a:r>
            <a:endParaRPr lang="ru-RU" sz="3000" b="1" dirty="0">
              <a:latin typeface="Times New Roman" pitchFamily="18" charset="0"/>
              <a:cs typeface="Times New Roman" pitchFamily="18" charset="0"/>
            </a:endParaRPr>
          </a:p>
        </p:txBody>
      </p:sp>
      <p:graphicFrame>
        <p:nvGraphicFramePr>
          <p:cNvPr id="11" name="Объект 10"/>
          <p:cNvGraphicFramePr>
            <a:graphicFrameLocks noGrp="1"/>
          </p:cNvGraphicFramePr>
          <p:nvPr>
            <p:ph sz="half" idx="2"/>
            <p:extLst>
              <p:ext uri="{D42A27DB-BD31-4B8C-83A1-F6EECF244321}">
                <p14:modId xmlns="" xmlns:p14="http://schemas.microsoft.com/office/powerpoint/2010/main" val="2004208707"/>
              </p:ext>
            </p:extLst>
          </p:nvPr>
        </p:nvGraphicFramePr>
        <p:xfrm>
          <a:off x="1763688" y="4941168"/>
          <a:ext cx="7200800" cy="17281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Объект 5">
            <a:extLst>
              <a:ext uri="{FF2B5EF4-FFF2-40B4-BE49-F238E27FC236}">
                <a16:creationId xmlns:a16="http://schemas.microsoft.com/office/drawing/2014/main" xmlns="" id="{FE3C4828-135D-42FC-88C4-03AB3F2E33A2}"/>
              </a:ext>
            </a:extLst>
          </p:cNvPr>
          <p:cNvSpPr txBox="1">
            <a:spLocks/>
          </p:cNvSpPr>
          <p:nvPr/>
        </p:nvSpPr>
        <p:spPr>
          <a:xfrm>
            <a:off x="5724128" y="1340768"/>
            <a:ext cx="3168352" cy="34745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Arial" panose="020B0604020202020204" pitchFamily="34" charset="0"/>
              <a:buNone/>
            </a:pPr>
            <a:r>
              <a:rPr lang="ru-RU" sz="1200" b="1" dirty="0">
                <a:solidFill>
                  <a:prstClr val="black"/>
                </a:solidFill>
                <a:latin typeface="Times New Roman" pitchFamily="18" charset="0"/>
                <a:cs typeface="Times New Roman" pitchFamily="18" charset="0"/>
              </a:rPr>
              <a:t>Цели и целевые показатели:</a:t>
            </a:r>
          </a:p>
          <a:p>
            <a:pPr algn="ctr" fontAlgn="auto">
              <a:spcAft>
                <a:spcPts val="0"/>
              </a:spcAft>
            </a:pPr>
            <a:r>
              <a:rPr lang="ru-RU" sz="1200" b="1" dirty="0">
                <a:solidFill>
                  <a:prstClr val="black"/>
                </a:solidFill>
                <a:latin typeface="Times New Roman" pitchFamily="18" charset="0"/>
                <a:cs typeface="Times New Roman" pitchFamily="18" charset="0"/>
              </a:rPr>
              <a:t>увеличение ожидаемой продолжительности здоровой жизни до 67 лет</a:t>
            </a:r>
            <a:r>
              <a:rPr lang="ru-RU" sz="1200" b="1" dirty="0" smtClean="0">
                <a:solidFill>
                  <a:prstClr val="black"/>
                </a:solidFill>
                <a:latin typeface="Times New Roman" pitchFamily="18" charset="0"/>
                <a:cs typeface="Times New Roman" pitchFamily="18" charset="0"/>
              </a:rPr>
              <a:t>;</a:t>
            </a:r>
          </a:p>
          <a:p>
            <a:pPr algn="ctr" fontAlgn="auto">
              <a:spcAft>
                <a:spcPts val="0"/>
              </a:spcAft>
            </a:pPr>
            <a:r>
              <a:rPr lang="ru-RU" sz="1200" b="1" dirty="0" smtClean="0">
                <a:solidFill>
                  <a:prstClr val="black"/>
                </a:solidFill>
                <a:latin typeface="Times New Roman" pitchFamily="18" charset="0"/>
                <a:cs typeface="Times New Roman" pitchFamily="18" charset="0"/>
              </a:rPr>
              <a:t>увеличение </a:t>
            </a:r>
            <a:r>
              <a:rPr lang="ru-RU" sz="1200" b="1" dirty="0">
                <a:solidFill>
                  <a:prstClr val="black"/>
                </a:solidFill>
                <a:latin typeface="Times New Roman" pitchFamily="18" charset="0"/>
                <a:cs typeface="Times New Roman" pitchFamily="18" charset="0"/>
              </a:rPr>
              <a:t>суммарного коэффициента рождаемости до 1,7;</a:t>
            </a:r>
          </a:p>
          <a:p>
            <a:pPr algn="ctr" fontAlgn="auto">
              <a:spcAft>
                <a:spcPts val="0"/>
              </a:spcAft>
            </a:pPr>
            <a:r>
              <a:rPr lang="ru-RU" sz="1200" b="1" dirty="0">
                <a:solidFill>
                  <a:prstClr val="black"/>
                </a:solidFill>
                <a:latin typeface="Times New Roman" pitchFamily="18" charset="0"/>
                <a:cs typeface="Times New Roman" pitchFamily="18" charset="0"/>
              </a:rPr>
              <a:t>увеличение доли граждан, ведущих здоровый образ жизни, а также увеличение до 55 процентов доли граждан, систематически занимающихся физической культурой и </a:t>
            </a:r>
            <a:r>
              <a:rPr lang="ru-RU" sz="1200" b="1" dirty="0" smtClean="0">
                <a:solidFill>
                  <a:prstClr val="black"/>
                </a:solidFill>
                <a:latin typeface="Times New Roman" pitchFamily="18" charset="0"/>
                <a:cs typeface="Times New Roman" pitchFamily="18" charset="0"/>
              </a:rPr>
              <a:t>спортом.</a:t>
            </a:r>
            <a:endParaRPr lang="ru-RU" sz="1200" b="1" dirty="0">
              <a:solidFill>
                <a:prstClr val="black"/>
              </a:solidFill>
              <a:latin typeface="Times New Roman" pitchFamily="18" charset="0"/>
              <a:cs typeface="Times New Roman" pitchFamily="18" charset="0"/>
            </a:endParaRPr>
          </a:p>
        </p:txBody>
      </p:sp>
      <p:pic>
        <p:nvPicPr>
          <p:cNvPr id="5"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7" cstate="print"/>
          <a:srcRect/>
          <a:stretch>
            <a:fillRect/>
          </a:stretch>
        </p:blipFill>
        <p:spPr bwMode="auto">
          <a:xfrm>
            <a:off x="0" y="0"/>
            <a:ext cx="9144000" cy="476671"/>
          </a:xfrm>
          <a:prstGeom prst="rect">
            <a:avLst/>
          </a:prstGeom>
          <a:noFill/>
        </p:spPr>
      </p:pic>
      <p:sp>
        <p:nvSpPr>
          <p:cNvPr id="2052" name="AutoShape 4" descr="D:\Gnezdilova\Downloads\i.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054" name="AutoShape 6" descr="D:\Gnezdilova\Downloads\i.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graphicFrame>
        <p:nvGraphicFramePr>
          <p:cNvPr id="14" name="Схема 13"/>
          <p:cNvGraphicFramePr/>
          <p:nvPr/>
        </p:nvGraphicFramePr>
        <p:xfrm>
          <a:off x="251520" y="836712"/>
          <a:ext cx="5832648" cy="525658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6" name="TextBox 15"/>
          <p:cNvSpPr txBox="1"/>
          <p:nvPr/>
        </p:nvSpPr>
        <p:spPr>
          <a:xfrm>
            <a:off x="755576" y="1772816"/>
            <a:ext cx="3096344" cy="369332"/>
          </a:xfrm>
          <a:prstGeom prst="rect">
            <a:avLst/>
          </a:prstGeom>
          <a:noFill/>
        </p:spPr>
        <p:txBody>
          <a:bodyPr wrap="square" rtlCol="0">
            <a:spAutoFit/>
          </a:bodyPr>
          <a:lstStyle/>
          <a:p>
            <a:r>
              <a:rPr lang="ru-RU" b="1" dirty="0" smtClean="0">
                <a:latin typeface="Times New Roman" pitchFamily="18" charset="0"/>
                <a:cs typeface="Times New Roman" pitchFamily="18" charset="0"/>
              </a:rPr>
              <a:t>Региональные проекты:</a:t>
            </a:r>
            <a:endParaRPr lang="ru-RU" b="1" dirty="0">
              <a:latin typeface="Times New Roman" pitchFamily="18" charset="0"/>
              <a:cs typeface="Times New Roman" pitchFamily="18" charset="0"/>
            </a:endParaRPr>
          </a:p>
        </p:txBody>
      </p:sp>
      <p:sp>
        <p:nvSpPr>
          <p:cNvPr id="10" name="TextBox 9"/>
          <p:cNvSpPr txBox="1"/>
          <p:nvPr/>
        </p:nvSpPr>
        <p:spPr>
          <a:xfrm>
            <a:off x="8604448" y="260648"/>
            <a:ext cx="360040" cy="276999"/>
          </a:xfrm>
          <a:prstGeom prst="rect">
            <a:avLst/>
          </a:prstGeom>
          <a:noFill/>
        </p:spPr>
        <p:txBody>
          <a:bodyPr wrap="square" rtlCol="0">
            <a:spAutoFit/>
          </a:bodyPr>
          <a:lstStyle/>
          <a:p>
            <a:r>
              <a:rPr lang="ru-RU" sz="1200" dirty="0" smtClean="0"/>
              <a:t>29</a:t>
            </a:r>
            <a:endParaRPr lang="ru-RU" sz="1200" dirty="0"/>
          </a:p>
        </p:txBody>
      </p:sp>
    </p:spTree>
    <p:extLst>
      <p:ext uri="{BB962C8B-B14F-4D97-AF65-F5344CB8AC3E}">
        <p14:creationId xmlns="" xmlns:p14="http://schemas.microsoft.com/office/powerpoint/2010/main" val="361392059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2" cstate="print"/>
          <a:srcRect/>
          <a:stretch>
            <a:fillRect/>
          </a:stretch>
        </p:blipFill>
        <p:spPr bwMode="auto">
          <a:xfrm>
            <a:off x="0" y="0"/>
            <a:ext cx="9144000" cy="476671"/>
          </a:xfrm>
          <a:prstGeom prst="rect">
            <a:avLst/>
          </a:prstGeom>
          <a:noFill/>
        </p:spPr>
      </p:pic>
      <p:sp>
        <p:nvSpPr>
          <p:cNvPr id="2" name="Заголовок 1">
            <a:extLst>
              <a:ext uri="{FF2B5EF4-FFF2-40B4-BE49-F238E27FC236}">
                <a16:creationId xmlns:a16="http://schemas.microsoft.com/office/drawing/2014/main" xmlns="" id="{90842006-E89B-4A2E-A145-1BB13F92B8E2}"/>
              </a:ext>
            </a:extLst>
          </p:cNvPr>
          <p:cNvSpPr>
            <a:spLocks noGrp="1"/>
          </p:cNvSpPr>
          <p:nvPr>
            <p:ph type="title"/>
          </p:nvPr>
        </p:nvSpPr>
        <p:spPr>
          <a:xfrm>
            <a:off x="323528" y="116632"/>
            <a:ext cx="8352928" cy="670385"/>
          </a:xfrm>
        </p:spPr>
        <p:txBody>
          <a:bodyPr>
            <a:normAutofit/>
          </a:bodyPr>
          <a:lstStyle/>
          <a:p>
            <a:pPr algn="ctr"/>
            <a:r>
              <a:rPr lang="ru-RU" sz="3000" b="1" dirty="0" smtClean="0">
                <a:latin typeface="Times New Roman" pitchFamily="18" charset="0"/>
                <a:cs typeface="Times New Roman" pitchFamily="18" charset="0"/>
              </a:rPr>
              <a:t>Национальный проект «Здравоохранение»</a:t>
            </a:r>
            <a:endParaRPr lang="ru-RU" sz="3000" b="1" dirty="0">
              <a:latin typeface="Times New Roman" pitchFamily="18" charset="0"/>
              <a:cs typeface="Times New Roman" pitchFamily="18" charset="0"/>
            </a:endParaRPr>
          </a:p>
        </p:txBody>
      </p:sp>
      <p:sp>
        <p:nvSpPr>
          <p:cNvPr id="4" name="Объект 3">
            <a:extLst>
              <a:ext uri="{FF2B5EF4-FFF2-40B4-BE49-F238E27FC236}">
                <a16:creationId xmlns:a16="http://schemas.microsoft.com/office/drawing/2014/main" xmlns="" id="{4CC53B39-C08D-4BC8-897C-42B24ECAD64F}"/>
              </a:ext>
            </a:extLst>
          </p:cNvPr>
          <p:cNvSpPr>
            <a:spLocks noGrp="1"/>
          </p:cNvSpPr>
          <p:nvPr>
            <p:ph sz="half" idx="1"/>
          </p:nvPr>
        </p:nvSpPr>
        <p:spPr>
          <a:xfrm>
            <a:off x="5868144" y="692696"/>
            <a:ext cx="3059832" cy="5949280"/>
          </a:xfrm>
        </p:spPr>
        <p:txBody>
          <a:bodyPr>
            <a:noAutofit/>
          </a:bodyPr>
          <a:lstStyle/>
          <a:p>
            <a:pPr marL="0" indent="0" algn="ctr">
              <a:spcBef>
                <a:spcPts val="0"/>
              </a:spcBef>
              <a:buNone/>
            </a:pPr>
            <a:r>
              <a:rPr lang="ru-RU" sz="1200" b="1" dirty="0">
                <a:latin typeface="Times New Roman" pitchFamily="18" charset="0"/>
                <a:cs typeface="Times New Roman" pitchFamily="18" charset="0"/>
              </a:rPr>
              <a:t>Цели и целевые показатели</a:t>
            </a:r>
            <a:r>
              <a:rPr lang="ru-RU" sz="1200" b="1" dirty="0" smtClean="0">
                <a:latin typeface="Times New Roman" pitchFamily="18" charset="0"/>
                <a:cs typeface="Times New Roman" pitchFamily="18" charset="0"/>
              </a:rPr>
              <a:t>:</a:t>
            </a:r>
          </a:p>
          <a:p>
            <a:pPr marL="0" indent="0" algn="ctr">
              <a:spcBef>
                <a:spcPts val="0"/>
              </a:spcBef>
              <a:buNone/>
            </a:pPr>
            <a:endParaRPr lang="ru-RU" sz="1200" b="1" dirty="0">
              <a:latin typeface="Times New Roman" pitchFamily="18" charset="0"/>
              <a:cs typeface="Times New Roman" pitchFamily="18" charset="0"/>
            </a:endParaRPr>
          </a:p>
          <a:p>
            <a:pPr algn="ctr">
              <a:spcBef>
                <a:spcPts val="0"/>
              </a:spcBef>
            </a:pPr>
            <a:r>
              <a:rPr lang="ru-RU" sz="1200" b="1" dirty="0" smtClean="0">
                <a:latin typeface="Times New Roman" pitchFamily="18" charset="0"/>
                <a:cs typeface="Times New Roman" pitchFamily="18" charset="0"/>
              </a:rPr>
              <a:t>Снижение </a:t>
            </a:r>
            <a:r>
              <a:rPr lang="ru-RU" sz="1200" b="1" dirty="0">
                <a:latin typeface="Times New Roman" pitchFamily="18" charset="0"/>
                <a:cs typeface="Times New Roman" pitchFamily="18" charset="0"/>
              </a:rPr>
              <a:t>показателей смертности населения трудоспособного возраста (до 350 случаев на 100 тыс. населения), смертности от болезней системы кровообращения (до 450 случаев на 100 тыс. населения), смертности от новообразований, в том числе от злокачественных (до 185 случаев на 100 тыс. населения), младенческой смертности (до 4,5 случая на 1 тыс. родившихся детей</a:t>
            </a:r>
            <a:r>
              <a:rPr lang="ru-RU" sz="1200" b="1" dirty="0" smtClean="0">
                <a:latin typeface="Times New Roman" pitchFamily="18" charset="0"/>
                <a:cs typeface="Times New Roman" pitchFamily="18" charset="0"/>
              </a:rPr>
              <a:t>);</a:t>
            </a:r>
          </a:p>
          <a:p>
            <a:pPr algn="ctr">
              <a:spcBef>
                <a:spcPts val="0"/>
              </a:spcBef>
            </a:pPr>
            <a:endParaRPr lang="ru-RU" sz="1200" b="1" dirty="0">
              <a:latin typeface="Times New Roman" pitchFamily="18" charset="0"/>
              <a:cs typeface="Times New Roman" pitchFamily="18" charset="0"/>
            </a:endParaRPr>
          </a:p>
          <a:p>
            <a:pPr algn="ctr">
              <a:spcBef>
                <a:spcPts val="0"/>
              </a:spcBef>
            </a:pPr>
            <a:r>
              <a:rPr lang="ru-RU" sz="1200" b="1" dirty="0" smtClean="0">
                <a:latin typeface="Times New Roman" pitchFamily="18" charset="0"/>
                <a:cs typeface="Times New Roman" pitchFamily="18" charset="0"/>
              </a:rPr>
              <a:t>Обеспечение </a:t>
            </a:r>
            <a:r>
              <a:rPr lang="ru-RU" sz="1200" b="1" dirty="0">
                <a:latin typeface="Times New Roman" pitchFamily="18" charset="0"/>
                <a:cs typeface="Times New Roman" pitchFamily="18" charset="0"/>
              </a:rPr>
              <a:t>охвата всех граждан профилактическими медицинскими осмотрами не реже одного раза в год</a:t>
            </a:r>
            <a:r>
              <a:rPr lang="ru-RU" sz="1200" b="1" dirty="0" smtClean="0">
                <a:latin typeface="Times New Roman" pitchFamily="18" charset="0"/>
                <a:cs typeface="Times New Roman" pitchFamily="18" charset="0"/>
              </a:rPr>
              <a:t>;</a:t>
            </a:r>
          </a:p>
          <a:p>
            <a:pPr algn="ctr">
              <a:spcBef>
                <a:spcPts val="0"/>
              </a:spcBef>
            </a:pPr>
            <a:endParaRPr lang="ru-RU" sz="1200" b="1" dirty="0">
              <a:latin typeface="Times New Roman" pitchFamily="18" charset="0"/>
              <a:cs typeface="Times New Roman" pitchFamily="18" charset="0"/>
            </a:endParaRPr>
          </a:p>
          <a:p>
            <a:pPr algn="ctr">
              <a:spcBef>
                <a:spcPts val="0"/>
              </a:spcBef>
            </a:pPr>
            <a:r>
              <a:rPr lang="ru-RU" sz="1200" b="1" dirty="0" smtClean="0">
                <a:latin typeface="Times New Roman" pitchFamily="18" charset="0"/>
                <a:cs typeface="Times New Roman" pitchFamily="18" charset="0"/>
              </a:rPr>
              <a:t>Обеспечение </a:t>
            </a:r>
            <a:r>
              <a:rPr lang="ru-RU" sz="1200" b="1" dirty="0">
                <a:latin typeface="Times New Roman" pitchFamily="18" charset="0"/>
                <a:cs typeface="Times New Roman" pitchFamily="18" charset="0"/>
              </a:rPr>
              <a:t>оптимальной доступности для населения (в том числе для жителей населенных пунктов, расположенных в отдаленных местностях) медицинских организаций, оказывающих первичную медико-санитарную помощь</a:t>
            </a:r>
            <a:r>
              <a:rPr lang="ru-RU" sz="1200" b="1" dirty="0" smtClean="0">
                <a:latin typeface="Times New Roman" pitchFamily="18" charset="0"/>
                <a:cs typeface="Times New Roman" pitchFamily="18" charset="0"/>
              </a:rPr>
              <a:t>;</a:t>
            </a:r>
          </a:p>
          <a:p>
            <a:pPr algn="ctr">
              <a:spcBef>
                <a:spcPts val="0"/>
              </a:spcBef>
            </a:pPr>
            <a:endParaRPr lang="ru-RU" sz="1200" b="1" dirty="0">
              <a:latin typeface="Times New Roman" pitchFamily="18" charset="0"/>
              <a:cs typeface="Times New Roman" pitchFamily="18" charset="0"/>
            </a:endParaRPr>
          </a:p>
          <a:p>
            <a:pPr algn="ctr">
              <a:spcBef>
                <a:spcPts val="0"/>
              </a:spcBef>
            </a:pPr>
            <a:r>
              <a:rPr lang="ru-RU" sz="1200" b="1" dirty="0" smtClean="0">
                <a:latin typeface="Times New Roman" pitchFamily="18" charset="0"/>
                <a:cs typeface="Times New Roman" pitchFamily="18" charset="0"/>
              </a:rPr>
              <a:t>Сокращение </a:t>
            </a:r>
            <a:r>
              <a:rPr lang="ru-RU" sz="1200" b="1" dirty="0">
                <a:latin typeface="Times New Roman" pitchFamily="18" charset="0"/>
                <a:cs typeface="Times New Roman" pitchFamily="18" charset="0"/>
              </a:rPr>
              <a:t>времени ожидания в очереди при обращении граждан в указанные медицинские организации, упрощение процедуры записи на прием к </a:t>
            </a:r>
            <a:r>
              <a:rPr lang="ru-RU" sz="1200" b="1" dirty="0" smtClean="0">
                <a:latin typeface="Times New Roman" pitchFamily="18" charset="0"/>
                <a:cs typeface="Times New Roman" pitchFamily="18" charset="0"/>
              </a:rPr>
              <a:t>врачу</a:t>
            </a:r>
            <a:endParaRPr lang="ru-RU" sz="1200" b="1" dirty="0">
              <a:latin typeface="Times New Roman" pitchFamily="18" charset="0"/>
              <a:cs typeface="Times New Roman" pitchFamily="18" charset="0"/>
            </a:endParaRPr>
          </a:p>
          <a:p>
            <a:pPr marL="0" indent="0" algn="ctr">
              <a:spcBef>
                <a:spcPts val="0"/>
              </a:spcBef>
              <a:buNone/>
            </a:pPr>
            <a:endParaRPr lang="ru-RU" sz="1200" dirty="0">
              <a:latin typeface="Times New Roman" pitchFamily="18" charset="0"/>
              <a:cs typeface="Times New Roman" pitchFamily="18" charset="0"/>
            </a:endParaRPr>
          </a:p>
        </p:txBody>
      </p:sp>
      <p:graphicFrame>
        <p:nvGraphicFramePr>
          <p:cNvPr id="7" name="Объект 10"/>
          <p:cNvGraphicFramePr>
            <a:graphicFrameLocks noGrp="1"/>
          </p:cNvGraphicFramePr>
          <p:nvPr>
            <p:ph sz="half" idx="2"/>
            <p:extLst>
              <p:ext uri="{D42A27DB-BD31-4B8C-83A1-F6EECF244321}">
                <p14:modId xmlns="" xmlns:p14="http://schemas.microsoft.com/office/powerpoint/2010/main" val="882129054"/>
              </p:ext>
            </p:extLst>
          </p:nvPr>
        </p:nvGraphicFramePr>
        <p:xfrm>
          <a:off x="1475656" y="4841776"/>
          <a:ext cx="4608512" cy="20162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Схема 7"/>
          <p:cNvGraphicFramePr/>
          <p:nvPr/>
        </p:nvGraphicFramePr>
        <p:xfrm>
          <a:off x="107504" y="692696"/>
          <a:ext cx="5976664" cy="525658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9" name="TextBox 8"/>
          <p:cNvSpPr txBox="1"/>
          <p:nvPr/>
        </p:nvSpPr>
        <p:spPr>
          <a:xfrm>
            <a:off x="683568" y="1556792"/>
            <a:ext cx="3096344" cy="369332"/>
          </a:xfrm>
          <a:prstGeom prst="rect">
            <a:avLst/>
          </a:prstGeom>
          <a:noFill/>
        </p:spPr>
        <p:txBody>
          <a:bodyPr wrap="square" rtlCol="0">
            <a:spAutoFit/>
          </a:bodyPr>
          <a:lstStyle/>
          <a:p>
            <a:r>
              <a:rPr lang="ru-RU" b="1" dirty="0" smtClean="0">
                <a:latin typeface="Times New Roman" pitchFamily="18" charset="0"/>
                <a:cs typeface="Times New Roman" pitchFamily="18" charset="0"/>
              </a:rPr>
              <a:t>Региональные проекты:</a:t>
            </a:r>
            <a:endParaRPr lang="ru-RU" b="1" dirty="0">
              <a:latin typeface="Times New Roman" pitchFamily="18" charset="0"/>
              <a:cs typeface="Times New Roman" pitchFamily="18" charset="0"/>
            </a:endParaRPr>
          </a:p>
        </p:txBody>
      </p:sp>
      <p:sp>
        <p:nvSpPr>
          <p:cNvPr id="10" name="TextBox 9"/>
          <p:cNvSpPr txBox="1"/>
          <p:nvPr/>
        </p:nvSpPr>
        <p:spPr>
          <a:xfrm>
            <a:off x="8604448" y="260648"/>
            <a:ext cx="360040" cy="276999"/>
          </a:xfrm>
          <a:prstGeom prst="rect">
            <a:avLst/>
          </a:prstGeom>
          <a:noFill/>
        </p:spPr>
        <p:txBody>
          <a:bodyPr wrap="square" rtlCol="0">
            <a:spAutoFit/>
          </a:bodyPr>
          <a:lstStyle/>
          <a:p>
            <a:r>
              <a:rPr lang="ru-RU" sz="1200" dirty="0" smtClean="0"/>
              <a:t>30</a:t>
            </a:r>
            <a:endParaRPr lang="ru-RU" sz="1200" dirty="0"/>
          </a:p>
        </p:txBody>
      </p:sp>
    </p:spTree>
    <p:extLst>
      <p:ext uri="{BB962C8B-B14F-4D97-AF65-F5344CB8AC3E}">
        <p14:creationId xmlns="" xmlns:p14="http://schemas.microsoft.com/office/powerpoint/2010/main" val="31050763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0842006-E89B-4A2E-A145-1BB13F92B8E2}"/>
              </a:ext>
            </a:extLst>
          </p:cNvPr>
          <p:cNvSpPr>
            <a:spLocks noGrp="1"/>
          </p:cNvSpPr>
          <p:nvPr>
            <p:ph type="title"/>
          </p:nvPr>
        </p:nvSpPr>
        <p:spPr>
          <a:xfrm>
            <a:off x="611560" y="238335"/>
            <a:ext cx="8133670" cy="615602"/>
          </a:xfrm>
        </p:spPr>
        <p:txBody>
          <a:bodyPr>
            <a:normAutofit/>
          </a:bodyPr>
          <a:lstStyle/>
          <a:p>
            <a:pPr algn="ctr"/>
            <a:r>
              <a:rPr lang="ru-RU" sz="3000" b="1" dirty="0" smtClean="0">
                <a:latin typeface="Times New Roman" pitchFamily="18" charset="0"/>
                <a:cs typeface="Times New Roman" pitchFamily="18" charset="0"/>
              </a:rPr>
              <a:t>Национальный проект «Образование»</a:t>
            </a:r>
            <a:endParaRPr lang="ru-RU" sz="3000" b="1" dirty="0">
              <a:latin typeface="Times New Roman" pitchFamily="18" charset="0"/>
              <a:cs typeface="Times New Roman" pitchFamily="18" charset="0"/>
            </a:endParaRPr>
          </a:p>
        </p:txBody>
      </p:sp>
      <p:sp>
        <p:nvSpPr>
          <p:cNvPr id="4" name="Объект 3">
            <a:extLst>
              <a:ext uri="{FF2B5EF4-FFF2-40B4-BE49-F238E27FC236}">
                <a16:creationId xmlns:a16="http://schemas.microsoft.com/office/drawing/2014/main" xmlns="" id="{4CC53B39-C08D-4BC8-897C-42B24ECAD64F}"/>
              </a:ext>
            </a:extLst>
          </p:cNvPr>
          <p:cNvSpPr>
            <a:spLocks noGrp="1"/>
          </p:cNvSpPr>
          <p:nvPr>
            <p:ph sz="half" idx="1"/>
          </p:nvPr>
        </p:nvSpPr>
        <p:spPr>
          <a:xfrm>
            <a:off x="5580112" y="1124744"/>
            <a:ext cx="3024336" cy="3456384"/>
          </a:xfrm>
        </p:spPr>
        <p:txBody>
          <a:bodyPr>
            <a:normAutofit/>
          </a:bodyPr>
          <a:lstStyle/>
          <a:p>
            <a:pPr marL="0" indent="0" algn="ctr">
              <a:buNone/>
            </a:pPr>
            <a:r>
              <a:rPr lang="ru-RU" sz="1200" b="1" dirty="0">
                <a:latin typeface="Times New Roman" pitchFamily="18" charset="0"/>
                <a:cs typeface="Times New Roman" pitchFamily="18" charset="0"/>
              </a:rPr>
              <a:t>Цели и целевые показатели</a:t>
            </a:r>
            <a:r>
              <a:rPr lang="ru-RU" sz="1200" b="1" dirty="0" smtClean="0">
                <a:latin typeface="Times New Roman" pitchFamily="18" charset="0"/>
                <a:cs typeface="Times New Roman" pitchFamily="18" charset="0"/>
              </a:rPr>
              <a:t>:</a:t>
            </a:r>
          </a:p>
          <a:p>
            <a:pPr marL="0" indent="0" algn="ctr">
              <a:buNone/>
            </a:pPr>
            <a:endParaRPr lang="ru-RU" sz="1200" b="1" dirty="0">
              <a:latin typeface="Times New Roman" pitchFamily="18" charset="0"/>
              <a:cs typeface="Times New Roman" pitchFamily="18" charset="0"/>
            </a:endParaRPr>
          </a:p>
          <a:p>
            <a:pPr algn="ctr"/>
            <a:r>
              <a:rPr lang="ru-RU" sz="1200" b="1" dirty="0">
                <a:latin typeface="Times New Roman" pitchFamily="18" charset="0"/>
                <a:cs typeface="Times New Roman" pitchFamily="18" charset="0"/>
              </a:rPr>
              <a:t>обеспечение глобальной конкурентоспособности российского образования, вхождение Российской Федерации в число 10 ведущих стран мира по качеству общего образования</a:t>
            </a:r>
            <a:r>
              <a:rPr lang="ru-RU" sz="1200" b="1" dirty="0" smtClean="0">
                <a:latin typeface="Times New Roman" pitchFamily="18" charset="0"/>
                <a:cs typeface="Times New Roman" pitchFamily="18" charset="0"/>
              </a:rPr>
              <a:t>;</a:t>
            </a:r>
          </a:p>
          <a:p>
            <a:pPr algn="ctr"/>
            <a:endParaRPr lang="ru-RU" sz="1200" b="1" dirty="0">
              <a:latin typeface="Times New Roman" pitchFamily="18" charset="0"/>
              <a:cs typeface="Times New Roman" pitchFamily="18" charset="0"/>
            </a:endParaRPr>
          </a:p>
          <a:p>
            <a:pPr algn="ctr"/>
            <a:r>
              <a:rPr lang="ru-RU" sz="1200" b="1" dirty="0">
                <a:latin typeface="Times New Roman" pitchFamily="18" charset="0"/>
                <a:cs typeface="Times New Roman" pitchFamily="18" charset="0"/>
              </a:rPr>
              <a:t>воспитание гармонично развитой и социально ответственной личности на основе духовно-нравственных ценностей народов Российской Федерации, исторических и национально-культурных </a:t>
            </a:r>
            <a:r>
              <a:rPr lang="ru-RU" sz="1200" b="1" dirty="0" smtClean="0">
                <a:latin typeface="Times New Roman" pitchFamily="18" charset="0"/>
                <a:cs typeface="Times New Roman" pitchFamily="18" charset="0"/>
              </a:rPr>
              <a:t>традиций</a:t>
            </a:r>
            <a:r>
              <a:rPr lang="ru-RU" sz="1200" dirty="0" smtClean="0">
                <a:latin typeface="Times New Roman" pitchFamily="18" charset="0"/>
                <a:cs typeface="Times New Roman" pitchFamily="18" charset="0"/>
              </a:rPr>
              <a:t>.</a:t>
            </a:r>
          </a:p>
        </p:txBody>
      </p:sp>
      <p:graphicFrame>
        <p:nvGraphicFramePr>
          <p:cNvPr id="7" name="Объект 10"/>
          <p:cNvGraphicFramePr>
            <a:graphicFrameLocks noGrp="1"/>
          </p:cNvGraphicFramePr>
          <p:nvPr>
            <p:ph sz="half" idx="2"/>
            <p:extLst>
              <p:ext uri="{D42A27DB-BD31-4B8C-83A1-F6EECF244321}">
                <p14:modId xmlns="" xmlns:p14="http://schemas.microsoft.com/office/powerpoint/2010/main" val="1516522858"/>
              </p:ext>
            </p:extLst>
          </p:nvPr>
        </p:nvGraphicFramePr>
        <p:xfrm>
          <a:off x="1475656" y="4725144"/>
          <a:ext cx="6768752" cy="23488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7" cstate="print"/>
          <a:srcRect/>
          <a:stretch>
            <a:fillRect/>
          </a:stretch>
        </p:blipFill>
        <p:spPr bwMode="auto">
          <a:xfrm>
            <a:off x="0" y="0"/>
            <a:ext cx="9144000" cy="476671"/>
          </a:xfrm>
          <a:prstGeom prst="rect">
            <a:avLst/>
          </a:prstGeom>
          <a:noFill/>
        </p:spPr>
      </p:pic>
      <p:graphicFrame>
        <p:nvGraphicFramePr>
          <p:cNvPr id="9" name="Схема 8"/>
          <p:cNvGraphicFramePr/>
          <p:nvPr/>
        </p:nvGraphicFramePr>
        <p:xfrm>
          <a:off x="0" y="908720"/>
          <a:ext cx="6096000" cy="40640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0" name="TextBox 9"/>
          <p:cNvSpPr txBox="1"/>
          <p:nvPr/>
        </p:nvSpPr>
        <p:spPr>
          <a:xfrm>
            <a:off x="2627784" y="836712"/>
            <a:ext cx="3096344" cy="369332"/>
          </a:xfrm>
          <a:prstGeom prst="rect">
            <a:avLst/>
          </a:prstGeom>
          <a:noFill/>
        </p:spPr>
        <p:txBody>
          <a:bodyPr wrap="square" rtlCol="0">
            <a:spAutoFit/>
          </a:bodyPr>
          <a:lstStyle/>
          <a:p>
            <a:r>
              <a:rPr lang="ru-RU" b="1" dirty="0" smtClean="0">
                <a:latin typeface="Times New Roman" pitchFamily="18" charset="0"/>
                <a:cs typeface="Times New Roman" pitchFamily="18" charset="0"/>
              </a:rPr>
              <a:t>Региональные проекты:</a:t>
            </a:r>
            <a:endParaRPr lang="ru-RU" b="1" dirty="0">
              <a:latin typeface="Times New Roman" pitchFamily="18" charset="0"/>
              <a:cs typeface="Times New Roman" pitchFamily="18" charset="0"/>
            </a:endParaRPr>
          </a:p>
        </p:txBody>
      </p:sp>
      <p:sp>
        <p:nvSpPr>
          <p:cNvPr id="8" name="TextBox 7"/>
          <p:cNvSpPr txBox="1"/>
          <p:nvPr/>
        </p:nvSpPr>
        <p:spPr>
          <a:xfrm>
            <a:off x="8604448" y="260648"/>
            <a:ext cx="360040" cy="276999"/>
          </a:xfrm>
          <a:prstGeom prst="rect">
            <a:avLst/>
          </a:prstGeom>
          <a:noFill/>
        </p:spPr>
        <p:txBody>
          <a:bodyPr wrap="square" rtlCol="0">
            <a:spAutoFit/>
          </a:bodyPr>
          <a:lstStyle/>
          <a:p>
            <a:r>
              <a:rPr lang="ru-RU" sz="1200" dirty="0" smtClean="0"/>
              <a:t>31</a:t>
            </a:r>
            <a:endParaRPr lang="ru-RU" sz="1200" dirty="0"/>
          </a:p>
        </p:txBody>
      </p:sp>
    </p:spTree>
    <p:extLst>
      <p:ext uri="{BB962C8B-B14F-4D97-AF65-F5344CB8AC3E}">
        <p14:creationId xmlns="" xmlns:p14="http://schemas.microsoft.com/office/powerpoint/2010/main" val="148076266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0842006-E89B-4A2E-A145-1BB13F92B8E2}"/>
              </a:ext>
            </a:extLst>
          </p:cNvPr>
          <p:cNvSpPr>
            <a:spLocks noGrp="1"/>
          </p:cNvSpPr>
          <p:nvPr>
            <p:ph type="title"/>
          </p:nvPr>
        </p:nvSpPr>
        <p:spPr>
          <a:xfrm>
            <a:off x="0" y="404664"/>
            <a:ext cx="9144000" cy="599943"/>
          </a:xfrm>
        </p:spPr>
        <p:txBody>
          <a:bodyPr>
            <a:normAutofit/>
          </a:bodyPr>
          <a:lstStyle/>
          <a:p>
            <a:pPr algn="ctr"/>
            <a:r>
              <a:rPr lang="ru-RU" sz="3000" b="1" dirty="0" smtClean="0">
                <a:latin typeface="Times New Roman" pitchFamily="18" charset="0"/>
                <a:cs typeface="Times New Roman" pitchFamily="18" charset="0"/>
              </a:rPr>
              <a:t>Национальный проект «Жилье </a:t>
            </a:r>
            <a:r>
              <a:rPr lang="ru-RU" sz="3000" b="1" dirty="0">
                <a:latin typeface="Times New Roman" pitchFamily="18" charset="0"/>
                <a:cs typeface="Times New Roman" pitchFamily="18" charset="0"/>
              </a:rPr>
              <a:t>и городская </a:t>
            </a:r>
            <a:r>
              <a:rPr lang="ru-RU" sz="3000" b="1" dirty="0" smtClean="0">
                <a:latin typeface="Times New Roman" pitchFamily="18" charset="0"/>
                <a:cs typeface="Times New Roman" pitchFamily="18" charset="0"/>
              </a:rPr>
              <a:t>среда»</a:t>
            </a:r>
            <a:endParaRPr lang="ru-RU" sz="3000" b="1" dirty="0">
              <a:latin typeface="Times New Roman" pitchFamily="18" charset="0"/>
              <a:cs typeface="Times New Roman" pitchFamily="18" charset="0"/>
            </a:endParaRPr>
          </a:p>
        </p:txBody>
      </p:sp>
      <p:sp>
        <p:nvSpPr>
          <p:cNvPr id="4" name="Объект 3">
            <a:extLst>
              <a:ext uri="{FF2B5EF4-FFF2-40B4-BE49-F238E27FC236}">
                <a16:creationId xmlns:a16="http://schemas.microsoft.com/office/drawing/2014/main" xmlns="" id="{4CC53B39-C08D-4BC8-897C-42B24ECAD64F}"/>
              </a:ext>
            </a:extLst>
          </p:cNvPr>
          <p:cNvSpPr>
            <a:spLocks noGrp="1"/>
          </p:cNvSpPr>
          <p:nvPr>
            <p:ph sz="half" idx="1"/>
          </p:nvPr>
        </p:nvSpPr>
        <p:spPr>
          <a:xfrm>
            <a:off x="395536" y="1124744"/>
            <a:ext cx="8352928" cy="2592288"/>
          </a:xfrm>
        </p:spPr>
        <p:txBody>
          <a:bodyPr>
            <a:normAutofit/>
          </a:bodyPr>
          <a:lstStyle/>
          <a:p>
            <a:pPr marL="0" indent="0" algn="just">
              <a:buNone/>
            </a:pPr>
            <a:r>
              <a:rPr lang="ru-RU" sz="1200" b="1" dirty="0">
                <a:latin typeface="Times New Roman" pitchFamily="18" charset="0"/>
                <a:cs typeface="Times New Roman" pitchFamily="18" charset="0"/>
              </a:rPr>
              <a:t>Цели и целевые показатели:</a:t>
            </a:r>
          </a:p>
          <a:p>
            <a:pPr algn="just"/>
            <a:r>
              <a:rPr lang="ru-RU" sz="1200" b="1" dirty="0">
                <a:latin typeface="Times New Roman" pitchFamily="18" charset="0"/>
                <a:cs typeface="Times New Roman" pitchFamily="18" charset="0"/>
              </a:rPr>
              <a:t>обеспечение доступным жильем семей со средним достатком, в том числе создание возможностей для приобретения (строительства) ими жилья с использованием ипотечного кредита, ставка по которому должна быть менее 8 процентов;</a:t>
            </a:r>
          </a:p>
          <a:p>
            <a:pPr algn="just"/>
            <a:r>
              <a:rPr lang="ru-RU" sz="1200" b="1" dirty="0">
                <a:latin typeface="Times New Roman" pitchFamily="18" charset="0"/>
                <a:cs typeface="Times New Roman" pitchFamily="18" charset="0"/>
              </a:rPr>
              <a:t>увеличение объема жилищного строительства не менее чем до 120 млн. квадратных метров в год;</a:t>
            </a:r>
          </a:p>
          <a:p>
            <a:pPr algn="just"/>
            <a:r>
              <a:rPr lang="ru-RU" sz="1200" b="1" dirty="0">
                <a:latin typeface="Times New Roman" pitchFamily="18" charset="0"/>
                <a:cs typeface="Times New Roman" pitchFamily="18" charset="0"/>
              </a:rPr>
              <a:t>кардинальное повышение комфортности городской среды, повышение индекса качества городской среды на 30 процентов, сокращение в соответствии с этим индексом количества городов с неблагоприятной средой в два раза;</a:t>
            </a:r>
          </a:p>
          <a:p>
            <a:pPr algn="just"/>
            <a:r>
              <a:rPr lang="ru-RU" sz="1200" b="1" dirty="0">
                <a:latin typeface="Times New Roman" pitchFamily="18" charset="0"/>
                <a:cs typeface="Times New Roman" pitchFamily="18" charset="0"/>
              </a:rPr>
              <a:t>создание механизма прямого участия граждан в формировании комфортной городской среды, увеличение доли граждан, принимающих участие в решении вопросов развития городской среды, до 30 процентов;</a:t>
            </a:r>
          </a:p>
          <a:p>
            <a:pPr algn="just"/>
            <a:r>
              <a:rPr lang="ru-RU" sz="1200" b="1" dirty="0">
                <a:latin typeface="Times New Roman" pitchFamily="18" charset="0"/>
                <a:cs typeface="Times New Roman" pitchFamily="18" charset="0"/>
              </a:rPr>
              <a:t>обеспечение устойчивого сокращения непригодного для проживания жилищного </a:t>
            </a:r>
            <a:r>
              <a:rPr lang="ru-RU" sz="1200" b="1" dirty="0" smtClean="0">
                <a:latin typeface="Times New Roman" pitchFamily="18" charset="0"/>
                <a:cs typeface="Times New Roman" pitchFamily="18" charset="0"/>
              </a:rPr>
              <a:t>фонда.</a:t>
            </a:r>
          </a:p>
          <a:p>
            <a:pPr algn="just"/>
            <a:endParaRPr lang="ru-RU" sz="1200" dirty="0">
              <a:latin typeface="Times New Roman" pitchFamily="18" charset="0"/>
              <a:cs typeface="Times New Roman" pitchFamily="18" charset="0"/>
            </a:endParaRPr>
          </a:p>
        </p:txBody>
      </p:sp>
      <p:graphicFrame>
        <p:nvGraphicFramePr>
          <p:cNvPr id="7" name="Объект 10"/>
          <p:cNvGraphicFramePr>
            <a:graphicFrameLocks noGrp="1"/>
          </p:cNvGraphicFramePr>
          <p:nvPr>
            <p:ph sz="half" idx="2"/>
            <p:extLst>
              <p:ext uri="{D42A27DB-BD31-4B8C-83A1-F6EECF244321}">
                <p14:modId xmlns="" xmlns:p14="http://schemas.microsoft.com/office/powerpoint/2010/main" val="1808362444"/>
              </p:ext>
            </p:extLst>
          </p:nvPr>
        </p:nvGraphicFramePr>
        <p:xfrm>
          <a:off x="683568" y="3861048"/>
          <a:ext cx="7848872" cy="32403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7" cstate="print"/>
          <a:srcRect/>
          <a:stretch>
            <a:fillRect/>
          </a:stretch>
        </p:blipFill>
        <p:spPr bwMode="auto">
          <a:xfrm>
            <a:off x="0" y="0"/>
            <a:ext cx="9144000" cy="476671"/>
          </a:xfrm>
          <a:prstGeom prst="rect">
            <a:avLst/>
          </a:prstGeom>
          <a:noFill/>
        </p:spPr>
      </p:pic>
      <p:sp>
        <p:nvSpPr>
          <p:cNvPr id="6" name="Объект 3">
            <a:extLst>
              <a:ext uri="{FF2B5EF4-FFF2-40B4-BE49-F238E27FC236}">
                <a16:creationId xmlns:a16="http://schemas.microsoft.com/office/drawing/2014/main" xmlns="" id="{4CC53B39-C08D-4BC8-897C-42B24ECAD64F}"/>
              </a:ext>
            </a:extLst>
          </p:cNvPr>
          <p:cNvSpPr txBox="1">
            <a:spLocks/>
          </p:cNvSpPr>
          <p:nvPr/>
        </p:nvSpPr>
        <p:spPr>
          <a:xfrm>
            <a:off x="251520" y="3861048"/>
            <a:ext cx="8568952" cy="4320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ru-RU" sz="1800" b="1" dirty="0" smtClean="0">
                <a:latin typeface="Times New Roman" pitchFamily="18" charset="0"/>
                <a:cs typeface="Times New Roman" pitchFamily="18" charset="0"/>
              </a:rPr>
              <a:t>Региональный проект «Формирование комфортной городской среды»</a:t>
            </a:r>
          </a:p>
          <a:p>
            <a:pPr algn="ctr"/>
            <a:endParaRPr lang="ru-RU" sz="1800" b="1" dirty="0">
              <a:latin typeface="Times New Roman" pitchFamily="18" charset="0"/>
              <a:cs typeface="Times New Roman" pitchFamily="18" charset="0"/>
            </a:endParaRPr>
          </a:p>
        </p:txBody>
      </p:sp>
      <p:sp>
        <p:nvSpPr>
          <p:cNvPr id="8" name="Правая фигурная скобка 7"/>
          <p:cNvSpPr/>
          <p:nvPr/>
        </p:nvSpPr>
        <p:spPr>
          <a:xfrm rot="5400000">
            <a:off x="4302224" y="-477688"/>
            <a:ext cx="611560" cy="7992888"/>
          </a:xfrm>
          <a:prstGeom prst="rightBrace">
            <a:avLst>
              <a:gd name="adj1" fmla="val 8333"/>
              <a:gd name="adj2" fmla="val 49867"/>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ru-RU"/>
          </a:p>
        </p:txBody>
      </p:sp>
      <p:sp>
        <p:nvSpPr>
          <p:cNvPr id="9" name="TextBox 8"/>
          <p:cNvSpPr txBox="1"/>
          <p:nvPr/>
        </p:nvSpPr>
        <p:spPr>
          <a:xfrm>
            <a:off x="8604448" y="260648"/>
            <a:ext cx="360040" cy="276999"/>
          </a:xfrm>
          <a:prstGeom prst="rect">
            <a:avLst/>
          </a:prstGeom>
          <a:noFill/>
        </p:spPr>
        <p:txBody>
          <a:bodyPr wrap="square" rtlCol="0">
            <a:spAutoFit/>
          </a:bodyPr>
          <a:lstStyle/>
          <a:p>
            <a:r>
              <a:rPr lang="ru-RU" sz="1200" dirty="0" smtClean="0"/>
              <a:t>32</a:t>
            </a:r>
            <a:endParaRPr lang="ru-RU" sz="1200" dirty="0"/>
          </a:p>
        </p:txBody>
      </p:sp>
    </p:spTree>
    <p:extLst>
      <p:ext uri="{BB962C8B-B14F-4D97-AF65-F5344CB8AC3E}">
        <p14:creationId xmlns="" xmlns:p14="http://schemas.microsoft.com/office/powerpoint/2010/main" val="331669804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90842006-E89B-4A2E-A145-1BB13F92B8E2}"/>
              </a:ext>
            </a:extLst>
          </p:cNvPr>
          <p:cNvSpPr>
            <a:spLocks noGrp="1"/>
          </p:cNvSpPr>
          <p:nvPr>
            <p:ph type="title"/>
          </p:nvPr>
        </p:nvSpPr>
        <p:spPr>
          <a:xfrm>
            <a:off x="628651" y="116632"/>
            <a:ext cx="8158163" cy="720081"/>
          </a:xfrm>
        </p:spPr>
        <p:txBody>
          <a:bodyPr>
            <a:normAutofit/>
          </a:bodyPr>
          <a:lstStyle/>
          <a:p>
            <a:pPr algn="ctr"/>
            <a:r>
              <a:rPr lang="ru-RU" sz="3000" b="1" dirty="0" smtClean="0">
                <a:latin typeface="Times New Roman" pitchFamily="18" charset="0"/>
                <a:cs typeface="Times New Roman" pitchFamily="18" charset="0"/>
              </a:rPr>
              <a:t>Национальный проект «Экология»</a:t>
            </a:r>
            <a:endParaRPr lang="ru-RU" sz="3000" b="1" dirty="0">
              <a:latin typeface="Times New Roman" pitchFamily="18" charset="0"/>
              <a:cs typeface="Times New Roman" pitchFamily="18" charset="0"/>
            </a:endParaRPr>
          </a:p>
        </p:txBody>
      </p:sp>
      <p:sp>
        <p:nvSpPr>
          <p:cNvPr id="4" name="Объект 3">
            <a:extLst>
              <a:ext uri="{FF2B5EF4-FFF2-40B4-BE49-F238E27FC236}">
                <a16:creationId xmlns="" xmlns:a16="http://schemas.microsoft.com/office/drawing/2014/main" id="{4CC53B39-C08D-4BC8-897C-42B24ECAD64F}"/>
              </a:ext>
            </a:extLst>
          </p:cNvPr>
          <p:cNvSpPr>
            <a:spLocks noGrp="1"/>
          </p:cNvSpPr>
          <p:nvPr>
            <p:ph sz="half" idx="1"/>
          </p:nvPr>
        </p:nvSpPr>
        <p:spPr>
          <a:xfrm>
            <a:off x="4860032" y="1052736"/>
            <a:ext cx="4104456" cy="5202356"/>
          </a:xfrm>
        </p:spPr>
        <p:txBody>
          <a:bodyPr>
            <a:normAutofit fontScale="25000" lnSpcReduction="20000"/>
          </a:bodyPr>
          <a:lstStyle/>
          <a:p>
            <a:pPr marL="0" indent="0" algn="ctr">
              <a:spcBef>
                <a:spcPts val="0"/>
              </a:spcBef>
              <a:buNone/>
            </a:pPr>
            <a:r>
              <a:rPr lang="ru-RU" sz="6000" b="1" dirty="0">
                <a:latin typeface="Times New Roman" pitchFamily="18" charset="0"/>
                <a:cs typeface="Times New Roman" pitchFamily="18" charset="0"/>
              </a:rPr>
              <a:t>Цели и целевые показатели</a:t>
            </a:r>
            <a:r>
              <a:rPr lang="ru-RU" sz="6000" b="1" dirty="0" smtClean="0">
                <a:latin typeface="Times New Roman" pitchFamily="18" charset="0"/>
                <a:cs typeface="Times New Roman" pitchFamily="18" charset="0"/>
              </a:rPr>
              <a:t>:</a:t>
            </a:r>
          </a:p>
          <a:p>
            <a:pPr marL="0" indent="0" algn="ctr">
              <a:spcBef>
                <a:spcPts val="0"/>
              </a:spcBef>
              <a:buNone/>
            </a:pPr>
            <a:endParaRPr lang="ru-RU" sz="6000" b="1" dirty="0">
              <a:latin typeface="Times New Roman" pitchFamily="18" charset="0"/>
              <a:cs typeface="Times New Roman" pitchFamily="18" charset="0"/>
            </a:endParaRPr>
          </a:p>
          <a:p>
            <a:pPr algn="ctr">
              <a:spcBef>
                <a:spcPts val="0"/>
              </a:spcBef>
            </a:pPr>
            <a:r>
              <a:rPr lang="ru-RU" sz="4600" b="1" dirty="0">
                <a:latin typeface="Times New Roman" pitchFamily="18" charset="0"/>
                <a:cs typeface="Times New Roman" pitchFamily="18" charset="0"/>
              </a:rPr>
              <a:t>эффективное обращение с отходами производства и потребления, включая ликвидацию всех выявленных на 1 января 2018 г. </a:t>
            </a:r>
            <a:endParaRPr lang="ru-RU" sz="4600" b="1" dirty="0" smtClean="0">
              <a:latin typeface="Times New Roman" pitchFamily="18" charset="0"/>
              <a:cs typeface="Times New Roman" pitchFamily="18" charset="0"/>
            </a:endParaRPr>
          </a:p>
          <a:p>
            <a:pPr algn="ctr">
              <a:spcBef>
                <a:spcPts val="0"/>
              </a:spcBef>
            </a:pPr>
            <a:r>
              <a:rPr lang="ru-RU" sz="4600" b="1" dirty="0" smtClean="0">
                <a:latin typeface="Times New Roman" pitchFamily="18" charset="0"/>
                <a:cs typeface="Times New Roman" pitchFamily="18" charset="0"/>
              </a:rPr>
              <a:t>несанкционированных </a:t>
            </a:r>
            <a:r>
              <a:rPr lang="ru-RU" sz="4600" b="1" dirty="0">
                <a:latin typeface="Times New Roman" pitchFamily="18" charset="0"/>
                <a:cs typeface="Times New Roman" pitchFamily="18" charset="0"/>
              </a:rPr>
              <a:t>свалок в границах городов</a:t>
            </a:r>
            <a:r>
              <a:rPr lang="ru-RU" sz="4600" b="1" dirty="0" smtClean="0">
                <a:latin typeface="Times New Roman" pitchFamily="18" charset="0"/>
                <a:cs typeface="Times New Roman" pitchFamily="18" charset="0"/>
              </a:rPr>
              <a:t>;</a:t>
            </a:r>
          </a:p>
          <a:p>
            <a:pPr algn="ctr">
              <a:spcBef>
                <a:spcPts val="0"/>
              </a:spcBef>
            </a:pPr>
            <a:endParaRPr lang="ru-RU" sz="4600" b="1" dirty="0">
              <a:latin typeface="Times New Roman" pitchFamily="18" charset="0"/>
              <a:cs typeface="Times New Roman" pitchFamily="18" charset="0"/>
            </a:endParaRPr>
          </a:p>
          <a:p>
            <a:pPr algn="ctr">
              <a:spcBef>
                <a:spcPts val="0"/>
              </a:spcBef>
            </a:pPr>
            <a:r>
              <a:rPr lang="ru-RU" sz="4600" b="1" dirty="0">
                <a:latin typeface="Times New Roman" pitchFamily="18" charset="0"/>
                <a:cs typeface="Times New Roman" pitchFamily="18" charset="0"/>
              </a:rPr>
              <a:t>кардинальное снижение уровня загрязнения атмосферного воздуха в крупных промышленных центрах, в том числе уменьшение не менее чем на 20 процентов совокупного объема выбросов загрязняющих веществ в атмосферный воздух в наиболее загрязненных городах</a:t>
            </a:r>
            <a:r>
              <a:rPr lang="ru-RU" sz="4600" b="1" dirty="0" smtClean="0">
                <a:latin typeface="Times New Roman" pitchFamily="18" charset="0"/>
                <a:cs typeface="Times New Roman" pitchFamily="18" charset="0"/>
              </a:rPr>
              <a:t>;</a:t>
            </a:r>
          </a:p>
          <a:p>
            <a:pPr algn="ctr">
              <a:spcBef>
                <a:spcPts val="0"/>
              </a:spcBef>
            </a:pPr>
            <a:endParaRPr lang="ru-RU" sz="4600" b="1" dirty="0">
              <a:latin typeface="Times New Roman" pitchFamily="18" charset="0"/>
              <a:cs typeface="Times New Roman" pitchFamily="18" charset="0"/>
            </a:endParaRPr>
          </a:p>
          <a:p>
            <a:pPr algn="ctr">
              <a:spcBef>
                <a:spcPts val="0"/>
              </a:spcBef>
            </a:pPr>
            <a:r>
              <a:rPr lang="ru-RU" sz="4600" b="1" dirty="0">
                <a:latin typeface="Times New Roman" pitchFamily="18" charset="0"/>
                <a:cs typeface="Times New Roman" pitchFamily="18" charset="0"/>
              </a:rPr>
              <a:t>повышение качества питьевой воды для населения, в том числе для жителей населенных пунктов, не оборудованных современными системами централизованного водоснабжения</a:t>
            </a:r>
            <a:r>
              <a:rPr lang="ru-RU" sz="4600" b="1" dirty="0" smtClean="0">
                <a:latin typeface="Times New Roman" pitchFamily="18" charset="0"/>
                <a:cs typeface="Times New Roman" pitchFamily="18" charset="0"/>
              </a:rPr>
              <a:t>;</a:t>
            </a:r>
          </a:p>
          <a:p>
            <a:pPr algn="ctr">
              <a:spcBef>
                <a:spcPts val="0"/>
              </a:spcBef>
            </a:pPr>
            <a:endParaRPr lang="ru-RU" sz="4600" b="1" dirty="0">
              <a:latin typeface="Times New Roman" pitchFamily="18" charset="0"/>
              <a:cs typeface="Times New Roman" pitchFamily="18" charset="0"/>
            </a:endParaRPr>
          </a:p>
          <a:p>
            <a:pPr algn="ctr">
              <a:spcBef>
                <a:spcPts val="0"/>
              </a:spcBef>
            </a:pPr>
            <a:r>
              <a:rPr lang="ru-RU" sz="4600" b="1" dirty="0">
                <a:latin typeface="Times New Roman" pitchFamily="18" charset="0"/>
                <a:cs typeface="Times New Roman" pitchFamily="18" charset="0"/>
              </a:rPr>
              <a:t>экологическое оздоровление водных объектов, включая реку Волгу, и сохранение уникальных водных систем, включая озера Байкал и Телецкое</a:t>
            </a:r>
            <a:r>
              <a:rPr lang="ru-RU" sz="4600" b="1" dirty="0" smtClean="0">
                <a:latin typeface="Times New Roman" pitchFamily="18" charset="0"/>
                <a:cs typeface="Times New Roman" pitchFamily="18" charset="0"/>
              </a:rPr>
              <a:t>;</a:t>
            </a:r>
          </a:p>
          <a:p>
            <a:pPr algn="ctr">
              <a:spcBef>
                <a:spcPts val="0"/>
              </a:spcBef>
            </a:pPr>
            <a:endParaRPr lang="ru-RU" sz="4600" b="1" dirty="0">
              <a:latin typeface="Times New Roman" pitchFamily="18" charset="0"/>
              <a:cs typeface="Times New Roman" pitchFamily="18" charset="0"/>
            </a:endParaRPr>
          </a:p>
          <a:p>
            <a:pPr algn="ctr">
              <a:spcBef>
                <a:spcPts val="0"/>
              </a:spcBef>
            </a:pPr>
            <a:r>
              <a:rPr lang="ru-RU" sz="4600" b="1" dirty="0">
                <a:latin typeface="Times New Roman" pitchFamily="18" charset="0"/>
                <a:cs typeface="Times New Roman" pitchFamily="18" charset="0"/>
              </a:rPr>
              <a:t>сохранение биологического разнообразия, в том числе посредством создания не менее 24 новых особо охраняемых природных </a:t>
            </a:r>
            <a:r>
              <a:rPr lang="ru-RU" sz="4600" b="1" dirty="0" smtClean="0">
                <a:latin typeface="Times New Roman" pitchFamily="18" charset="0"/>
                <a:cs typeface="Times New Roman" pitchFamily="18" charset="0"/>
              </a:rPr>
              <a:t>территорий</a:t>
            </a:r>
            <a:r>
              <a:rPr lang="ru-RU" sz="4600" b="1" dirty="0">
                <a:latin typeface="Times New Roman" pitchFamily="18" charset="0"/>
                <a:cs typeface="Times New Roman" pitchFamily="18" charset="0"/>
              </a:rPr>
              <a:t>.</a:t>
            </a:r>
            <a:endParaRPr lang="ru-RU" sz="4600" b="1" dirty="0" smtClean="0">
              <a:latin typeface="Times New Roman" pitchFamily="18" charset="0"/>
              <a:cs typeface="Times New Roman" pitchFamily="18" charset="0"/>
            </a:endParaRPr>
          </a:p>
        </p:txBody>
      </p:sp>
      <p:graphicFrame>
        <p:nvGraphicFramePr>
          <p:cNvPr id="7" name="Объект 10"/>
          <p:cNvGraphicFramePr>
            <a:graphicFrameLocks noGrp="1"/>
          </p:cNvGraphicFramePr>
          <p:nvPr>
            <p:ph sz="half" idx="2"/>
            <p:extLst>
              <p:ext uri="{D42A27DB-BD31-4B8C-83A1-F6EECF244321}">
                <p14:modId xmlns="" xmlns:p14="http://schemas.microsoft.com/office/powerpoint/2010/main" val="4207256183"/>
              </p:ext>
            </p:extLst>
          </p:nvPr>
        </p:nvGraphicFramePr>
        <p:xfrm>
          <a:off x="1187624" y="4149080"/>
          <a:ext cx="5760640" cy="30689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7" cstate="print"/>
          <a:srcRect/>
          <a:stretch>
            <a:fillRect/>
          </a:stretch>
        </p:blipFill>
        <p:spPr bwMode="auto">
          <a:xfrm>
            <a:off x="0" y="0"/>
            <a:ext cx="9144000" cy="476671"/>
          </a:xfrm>
          <a:prstGeom prst="rect">
            <a:avLst/>
          </a:prstGeom>
          <a:noFill/>
        </p:spPr>
      </p:pic>
      <p:sp>
        <p:nvSpPr>
          <p:cNvPr id="6" name="Объект 3">
            <a:extLst>
              <a:ext uri="{FF2B5EF4-FFF2-40B4-BE49-F238E27FC236}">
                <a16:creationId xmlns="" xmlns:a16="http://schemas.microsoft.com/office/drawing/2014/main" id="{4CC53B39-C08D-4BC8-897C-42B24ECAD64F}"/>
              </a:ext>
            </a:extLst>
          </p:cNvPr>
          <p:cNvSpPr txBox="1">
            <a:spLocks/>
          </p:cNvSpPr>
          <p:nvPr/>
        </p:nvSpPr>
        <p:spPr>
          <a:xfrm>
            <a:off x="395536" y="1556792"/>
            <a:ext cx="3879718" cy="36004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ru-RU" sz="1800" b="1" dirty="0" smtClean="0">
                <a:latin typeface="Times New Roman" pitchFamily="18" charset="0"/>
                <a:cs typeface="Times New Roman" pitchFamily="18" charset="0"/>
              </a:rPr>
              <a:t>Региональные проекты:</a:t>
            </a:r>
          </a:p>
          <a:p>
            <a:pPr marL="269875" indent="-269875">
              <a:buFont typeface="Arial" panose="020B0604020202020204" pitchFamily="34" charset="0"/>
              <a:buNone/>
            </a:pPr>
            <a:endParaRPr lang="ru-RU" sz="1800" dirty="0">
              <a:latin typeface="Times New Roman" pitchFamily="18" charset="0"/>
              <a:cs typeface="Times New Roman" pitchFamily="18" charset="0"/>
            </a:endParaRPr>
          </a:p>
        </p:txBody>
      </p:sp>
      <p:graphicFrame>
        <p:nvGraphicFramePr>
          <p:cNvPr id="9" name="Схема 8"/>
          <p:cNvGraphicFramePr/>
          <p:nvPr>
            <p:extLst>
              <p:ext uri="{D42A27DB-BD31-4B8C-83A1-F6EECF244321}">
                <p14:modId xmlns="" xmlns:p14="http://schemas.microsoft.com/office/powerpoint/2010/main" val="1086215013"/>
              </p:ext>
            </p:extLst>
          </p:nvPr>
        </p:nvGraphicFramePr>
        <p:xfrm>
          <a:off x="323528" y="1556792"/>
          <a:ext cx="4536504" cy="319990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TextBox 7"/>
          <p:cNvSpPr txBox="1"/>
          <p:nvPr/>
        </p:nvSpPr>
        <p:spPr>
          <a:xfrm>
            <a:off x="8604448" y="260648"/>
            <a:ext cx="360040" cy="276999"/>
          </a:xfrm>
          <a:prstGeom prst="rect">
            <a:avLst/>
          </a:prstGeom>
          <a:noFill/>
        </p:spPr>
        <p:txBody>
          <a:bodyPr wrap="square" rtlCol="0">
            <a:spAutoFit/>
          </a:bodyPr>
          <a:lstStyle/>
          <a:p>
            <a:r>
              <a:rPr lang="ru-RU" sz="1200" dirty="0" smtClean="0"/>
              <a:t>33</a:t>
            </a:r>
            <a:endParaRPr lang="ru-RU" sz="1200" dirty="0"/>
          </a:p>
        </p:txBody>
      </p:sp>
    </p:spTree>
    <p:extLst>
      <p:ext uri="{BB962C8B-B14F-4D97-AF65-F5344CB8AC3E}">
        <p14:creationId xmlns="" xmlns:p14="http://schemas.microsoft.com/office/powerpoint/2010/main" val="245687025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2" cstate="print"/>
          <a:srcRect/>
          <a:stretch>
            <a:fillRect/>
          </a:stretch>
        </p:blipFill>
        <p:spPr bwMode="auto">
          <a:xfrm>
            <a:off x="0" y="0"/>
            <a:ext cx="9144000" cy="476671"/>
          </a:xfrm>
          <a:prstGeom prst="rect">
            <a:avLst/>
          </a:prstGeom>
          <a:noFill/>
        </p:spPr>
      </p:pic>
      <p:sp>
        <p:nvSpPr>
          <p:cNvPr id="2" name="Заголовок 1">
            <a:extLst>
              <a:ext uri="{FF2B5EF4-FFF2-40B4-BE49-F238E27FC236}">
                <a16:creationId xmlns:a16="http://schemas.microsoft.com/office/drawing/2014/main" xmlns="" id="{90842006-E89B-4A2E-A145-1BB13F92B8E2}"/>
              </a:ext>
            </a:extLst>
          </p:cNvPr>
          <p:cNvSpPr>
            <a:spLocks noGrp="1"/>
          </p:cNvSpPr>
          <p:nvPr>
            <p:ph type="title"/>
          </p:nvPr>
        </p:nvSpPr>
        <p:spPr>
          <a:xfrm>
            <a:off x="251520" y="404664"/>
            <a:ext cx="8658225" cy="824593"/>
          </a:xfrm>
        </p:spPr>
        <p:txBody>
          <a:bodyPr>
            <a:noAutofit/>
          </a:bodyPr>
          <a:lstStyle/>
          <a:p>
            <a:pPr algn="ctr"/>
            <a:r>
              <a:rPr lang="ru-RU" sz="3000" b="1" dirty="0" smtClean="0">
                <a:latin typeface="Times New Roman" pitchFamily="18" charset="0"/>
                <a:cs typeface="Times New Roman" pitchFamily="18" charset="0"/>
              </a:rPr>
              <a:t>Национальный проект «Создание </a:t>
            </a:r>
            <a:r>
              <a:rPr lang="ru-RU" sz="3000" b="1" dirty="0">
                <a:latin typeface="Times New Roman" pitchFamily="18" charset="0"/>
                <a:cs typeface="Times New Roman" pitchFamily="18" charset="0"/>
              </a:rPr>
              <a:t>безопасных и качественных автомобильных </a:t>
            </a:r>
            <a:r>
              <a:rPr lang="ru-RU" sz="3000" b="1" dirty="0" smtClean="0">
                <a:latin typeface="Times New Roman" pitchFamily="18" charset="0"/>
                <a:cs typeface="Times New Roman" pitchFamily="18" charset="0"/>
              </a:rPr>
              <a:t>дорог»</a:t>
            </a:r>
            <a:endParaRPr lang="ru-RU" sz="3000" b="1" dirty="0">
              <a:latin typeface="Times New Roman" pitchFamily="18" charset="0"/>
              <a:cs typeface="Times New Roman" pitchFamily="18" charset="0"/>
            </a:endParaRPr>
          </a:p>
        </p:txBody>
      </p:sp>
      <p:sp>
        <p:nvSpPr>
          <p:cNvPr id="4" name="Объект 3">
            <a:extLst>
              <a:ext uri="{FF2B5EF4-FFF2-40B4-BE49-F238E27FC236}">
                <a16:creationId xmlns:a16="http://schemas.microsoft.com/office/drawing/2014/main" xmlns="" id="{4CC53B39-C08D-4BC8-897C-42B24ECAD64F}"/>
              </a:ext>
            </a:extLst>
          </p:cNvPr>
          <p:cNvSpPr>
            <a:spLocks noGrp="1"/>
          </p:cNvSpPr>
          <p:nvPr>
            <p:ph sz="half" idx="1"/>
          </p:nvPr>
        </p:nvSpPr>
        <p:spPr>
          <a:xfrm>
            <a:off x="492937" y="1268760"/>
            <a:ext cx="8255527" cy="2376264"/>
          </a:xfrm>
        </p:spPr>
        <p:txBody>
          <a:bodyPr>
            <a:noAutofit/>
          </a:bodyPr>
          <a:lstStyle/>
          <a:p>
            <a:pPr marL="0" indent="0" algn="just">
              <a:spcBef>
                <a:spcPts val="0"/>
              </a:spcBef>
              <a:buNone/>
            </a:pPr>
            <a:r>
              <a:rPr lang="ru-RU" sz="1200" b="1" dirty="0">
                <a:latin typeface="Times New Roman" pitchFamily="18" charset="0"/>
                <a:cs typeface="Times New Roman" pitchFamily="18" charset="0"/>
              </a:rPr>
              <a:t>Цели и целевые показатели:</a:t>
            </a:r>
          </a:p>
          <a:p>
            <a:pPr algn="just">
              <a:spcBef>
                <a:spcPts val="0"/>
              </a:spcBef>
            </a:pPr>
            <a:r>
              <a:rPr lang="ru-RU" sz="1200" b="1" dirty="0">
                <a:latin typeface="Times New Roman" pitchFamily="18" charset="0"/>
                <a:cs typeface="Times New Roman" pitchFamily="18" charset="0"/>
              </a:rPr>
              <a:t>увеличение доли автомобильных дорог регионального значения, соответствующих нормативным требованиям, в их общей протяженности не менее чем до 50 процентов (относительно их протяженности по состоянию на 31 декабря 2017 г.), а также утверждение органами государственной власти субъектов Российской Федерации таких нормативов исходя из установленных на федеральном уровне требований безопасности автомобильных дорог;</a:t>
            </a:r>
          </a:p>
          <a:p>
            <a:pPr algn="just">
              <a:spcBef>
                <a:spcPts val="0"/>
              </a:spcBef>
            </a:pPr>
            <a:r>
              <a:rPr lang="ru-RU" sz="1200" b="1" dirty="0">
                <a:latin typeface="Times New Roman" pitchFamily="18" charset="0"/>
                <a:cs typeface="Times New Roman" pitchFamily="18" charset="0"/>
              </a:rPr>
              <a:t>снижение доли автомобильных дорог федерального и регионального значения, работающих в режиме перегрузки, в их общей протяженности на 10 процентов по сравнению с 2017 годом;</a:t>
            </a:r>
          </a:p>
          <a:p>
            <a:pPr algn="just">
              <a:spcBef>
                <a:spcPts val="0"/>
              </a:spcBef>
            </a:pPr>
            <a:r>
              <a:rPr lang="ru-RU" sz="1200" b="1" dirty="0">
                <a:latin typeface="Times New Roman" pitchFamily="18" charset="0"/>
                <a:cs typeface="Times New Roman" pitchFamily="18" charset="0"/>
              </a:rPr>
              <a:t>снижение количества мест концентрации дорожно-транспортных происшествий (аварийно-опасных участков) на дорожной сети в два раза по сравнению с 2017 годом;</a:t>
            </a:r>
          </a:p>
          <a:p>
            <a:pPr algn="just">
              <a:spcBef>
                <a:spcPts val="0"/>
              </a:spcBef>
            </a:pPr>
            <a:r>
              <a:rPr lang="ru-RU" sz="1200" b="1" dirty="0">
                <a:latin typeface="Times New Roman" pitchFamily="18" charset="0"/>
                <a:cs typeface="Times New Roman" pitchFamily="18" charset="0"/>
              </a:rPr>
              <a:t>снижение смертности в результате дорожно-транспортных происшествий в 3,5 раза по сравнению с 2017 годом - до уровня, не превышающего четырех человек на 100 тыс. населения (к 2030 году - стремление к нулевому уровню смертности</a:t>
            </a:r>
            <a:r>
              <a:rPr lang="ru-RU" sz="1200" b="1" dirty="0" smtClean="0">
                <a:latin typeface="Times New Roman" pitchFamily="18" charset="0"/>
                <a:cs typeface="Times New Roman" pitchFamily="18" charset="0"/>
              </a:rPr>
              <a:t>).</a:t>
            </a:r>
          </a:p>
        </p:txBody>
      </p:sp>
      <p:graphicFrame>
        <p:nvGraphicFramePr>
          <p:cNvPr id="7" name="Объект 10"/>
          <p:cNvGraphicFramePr>
            <a:graphicFrameLocks noGrp="1"/>
          </p:cNvGraphicFramePr>
          <p:nvPr>
            <p:ph sz="half" idx="2"/>
            <p:extLst>
              <p:ext uri="{D42A27DB-BD31-4B8C-83A1-F6EECF244321}">
                <p14:modId xmlns="" xmlns:p14="http://schemas.microsoft.com/office/powerpoint/2010/main" val="2658859356"/>
              </p:ext>
            </p:extLst>
          </p:nvPr>
        </p:nvGraphicFramePr>
        <p:xfrm>
          <a:off x="1547664" y="4077072"/>
          <a:ext cx="6336704" cy="27809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Объект 3">
            <a:extLst>
              <a:ext uri="{FF2B5EF4-FFF2-40B4-BE49-F238E27FC236}">
                <a16:creationId xmlns:a16="http://schemas.microsoft.com/office/drawing/2014/main" xmlns="" id="{4CC53B39-C08D-4BC8-897C-42B24ECAD64F}"/>
              </a:ext>
            </a:extLst>
          </p:cNvPr>
          <p:cNvSpPr txBox="1">
            <a:spLocks/>
          </p:cNvSpPr>
          <p:nvPr/>
        </p:nvSpPr>
        <p:spPr>
          <a:xfrm>
            <a:off x="179512" y="4149080"/>
            <a:ext cx="8712968" cy="6480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ru-RU" sz="1800" b="1" dirty="0" smtClean="0">
                <a:latin typeface="Times New Roman" pitchFamily="18" charset="0"/>
                <a:cs typeface="Times New Roman" pitchFamily="18" charset="0"/>
              </a:rPr>
              <a:t>Региональный проект «Дорожная сеть»</a:t>
            </a:r>
          </a:p>
          <a:p>
            <a:pPr marL="0" indent="0" algn="ctr">
              <a:buFont typeface="Arial" panose="020B0604020202020204" pitchFamily="34" charset="0"/>
              <a:buNone/>
            </a:pPr>
            <a:endParaRPr lang="ru-RU" sz="1800" b="1" dirty="0">
              <a:latin typeface="Times New Roman" pitchFamily="18" charset="0"/>
              <a:cs typeface="Times New Roman" pitchFamily="18" charset="0"/>
            </a:endParaRPr>
          </a:p>
        </p:txBody>
      </p:sp>
      <p:sp>
        <p:nvSpPr>
          <p:cNvPr id="8" name="Правая фигурная скобка 7"/>
          <p:cNvSpPr/>
          <p:nvPr/>
        </p:nvSpPr>
        <p:spPr>
          <a:xfrm rot="5400000">
            <a:off x="4374232" y="-189656"/>
            <a:ext cx="611560" cy="7992888"/>
          </a:xfrm>
          <a:prstGeom prst="rightBrace">
            <a:avLst>
              <a:gd name="adj1" fmla="val 8333"/>
              <a:gd name="adj2" fmla="val 49867"/>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ru-RU"/>
          </a:p>
        </p:txBody>
      </p:sp>
      <p:sp>
        <p:nvSpPr>
          <p:cNvPr id="9" name="TextBox 8"/>
          <p:cNvSpPr txBox="1"/>
          <p:nvPr/>
        </p:nvSpPr>
        <p:spPr>
          <a:xfrm>
            <a:off x="8604448" y="260648"/>
            <a:ext cx="432048" cy="276999"/>
          </a:xfrm>
          <a:prstGeom prst="rect">
            <a:avLst/>
          </a:prstGeom>
          <a:noFill/>
        </p:spPr>
        <p:txBody>
          <a:bodyPr wrap="square" rtlCol="0">
            <a:spAutoFit/>
          </a:bodyPr>
          <a:lstStyle/>
          <a:p>
            <a:r>
              <a:rPr lang="ru-RU" sz="1200" dirty="0" smtClean="0"/>
              <a:t>34</a:t>
            </a:r>
            <a:endParaRPr lang="ru-RU" sz="1200" dirty="0"/>
          </a:p>
        </p:txBody>
      </p:sp>
    </p:spTree>
    <p:extLst>
      <p:ext uri="{BB962C8B-B14F-4D97-AF65-F5344CB8AC3E}">
        <p14:creationId xmlns="" xmlns:p14="http://schemas.microsoft.com/office/powerpoint/2010/main" val="164100458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0842006-E89B-4A2E-A145-1BB13F92B8E2}"/>
              </a:ext>
            </a:extLst>
          </p:cNvPr>
          <p:cNvSpPr>
            <a:spLocks noGrp="1"/>
          </p:cNvSpPr>
          <p:nvPr>
            <p:ph type="title"/>
          </p:nvPr>
        </p:nvSpPr>
        <p:spPr>
          <a:xfrm>
            <a:off x="179512" y="548680"/>
            <a:ext cx="8712968" cy="1119658"/>
          </a:xfrm>
        </p:spPr>
        <p:txBody>
          <a:bodyPr>
            <a:noAutofit/>
          </a:bodyPr>
          <a:lstStyle/>
          <a:p>
            <a:pPr algn="ctr"/>
            <a:r>
              <a:rPr lang="ru-RU" sz="3000" b="1" dirty="0" smtClean="0">
                <a:latin typeface="Times New Roman" pitchFamily="18" charset="0"/>
                <a:cs typeface="Times New Roman" pitchFamily="18" charset="0"/>
              </a:rPr>
              <a:t>Национальный проект </a:t>
            </a:r>
            <a:br>
              <a:rPr lang="ru-RU" sz="3000" b="1" dirty="0" smtClean="0">
                <a:latin typeface="Times New Roman" pitchFamily="18" charset="0"/>
                <a:cs typeface="Times New Roman" pitchFamily="18" charset="0"/>
              </a:rPr>
            </a:br>
            <a:r>
              <a:rPr lang="ru-RU" sz="3000" b="1" dirty="0" smtClean="0">
                <a:latin typeface="Times New Roman" pitchFamily="18" charset="0"/>
                <a:cs typeface="Times New Roman" pitchFamily="18" charset="0"/>
              </a:rPr>
              <a:t>«Повышение </a:t>
            </a:r>
            <a:r>
              <a:rPr lang="ru-RU" sz="3000" b="1" dirty="0">
                <a:latin typeface="Times New Roman" pitchFamily="18" charset="0"/>
                <a:cs typeface="Times New Roman" pitchFamily="18" charset="0"/>
              </a:rPr>
              <a:t>производительности труда и поддержка </a:t>
            </a:r>
            <a:r>
              <a:rPr lang="ru-RU" sz="3000" b="1" dirty="0" smtClean="0">
                <a:latin typeface="Times New Roman" pitchFamily="18" charset="0"/>
                <a:cs typeface="Times New Roman" pitchFamily="18" charset="0"/>
              </a:rPr>
              <a:t>занятости» </a:t>
            </a:r>
            <a:endParaRPr lang="ru-RU" sz="3000" b="1" dirty="0">
              <a:latin typeface="Times New Roman" pitchFamily="18" charset="0"/>
              <a:cs typeface="Times New Roman" pitchFamily="18" charset="0"/>
            </a:endParaRPr>
          </a:p>
        </p:txBody>
      </p:sp>
      <p:sp>
        <p:nvSpPr>
          <p:cNvPr id="4" name="Объект 3">
            <a:extLst>
              <a:ext uri="{FF2B5EF4-FFF2-40B4-BE49-F238E27FC236}">
                <a16:creationId xmlns:a16="http://schemas.microsoft.com/office/drawing/2014/main" xmlns="" id="{4CC53B39-C08D-4BC8-897C-42B24ECAD64F}"/>
              </a:ext>
            </a:extLst>
          </p:cNvPr>
          <p:cNvSpPr>
            <a:spLocks noGrp="1"/>
          </p:cNvSpPr>
          <p:nvPr>
            <p:ph sz="half" idx="1"/>
          </p:nvPr>
        </p:nvSpPr>
        <p:spPr>
          <a:xfrm>
            <a:off x="395536" y="1628800"/>
            <a:ext cx="8263830" cy="1970534"/>
          </a:xfrm>
        </p:spPr>
        <p:txBody>
          <a:bodyPr>
            <a:normAutofit/>
          </a:bodyPr>
          <a:lstStyle/>
          <a:p>
            <a:pPr marL="0" indent="0" algn="just">
              <a:buNone/>
            </a:pPr>
            <a:r>
              <a:rPr lang="ru-RU" sz="1200" b="1" dirty="0">
                <a:latin typeface="Times New Roman" pitchFamily="18" charset="0"/>
                <a:cs typeface="Times New Roman" pitchFamily="18" charset="0"/>
              </a:rPr>
              <a:t>Цели и целевые показатели:</a:t>
            </a:r>
          </a:p>
          <a:p>
            <a:pPr algn="just"/>
            <a:r>
              <a:rPr lang="ru-RU" sz="1200" b="1" dirty="0">
                <a:latin typeface="Times New Roman" pitchFamily="18" charset="0"/>
                <a:cs typeface="Times New Roman" pitchFamily="18" charset="0"/>
              </a:rPr>
              <a:t>рост производительности труда на средних и крупных предприятиях базовых несырьевых отраслей экономики не ниже 5 процентов в год;</a:t>
            </a:r>
          </a:p>
          <a:p>
            <a:pPr algn="just"/>
            <a:r>
              <a:rPr lang="ru-RU" sz="1200" b="1" dirty="0">
                <a:latin typeface="Times New Roman" pitchFamily="18" charset="0"/>
                <a:cs typeface="Times New Roman" pitchFamily="18" charset="0"/>
              </a:rPr>
              <a:t>привлечение к участию в реализации указанной национальной программы не менее 10 субъектов Российской Федерации ежегодно;</a:t>
            </a:r>
          </a:p>
          <a:p>
            <a:pPr algn="just"/>
            <a:r>
              <a:rPr lang="ru-RU" sz="1200" b="1" dirty="0">
                <a:latin typeface="Times New Roman" pitchFamily="18" charset="0"/>
                <a:cs typeface="Times New Roman" pitchFamily="18" charset="0"/>
              </a:rPr>
              <a:t>вовлечение в реализацию указанной национальной программы не менее 10 тыс. средних и крупных предприятий базовых несырьевых отраслей </a:t>
            </a:r>
            <a:r>
              <a:rPr lang="ru-RU" sz="1200" b="1" dirty="0" smtClean="0">
                <a:latin typeface="Times New Roman" pitchFamily="18" charset="0"/>
                <a:cs typeface="Times New Roman" pitchFamily="18" charset="0"/>
              </a:rPr>
              <a:t>экономики</a:t>
            </a:r>
            <a:r>
              <a:rPr lang="ru-RU" sz="1200" b="1" dirty="0">
                <a:latin typeface="Times New Roman" pitchFamily="18" charset="0"/>
                <a:cs typeface="Times New Roman" pitchFamily="18" charset="0"/>
              </a:rPr>
              <a:t>.</a:t>
            </a:r>
            <a:endParaRPr lang="ru-RU" sz="1200" b="1" dirty="0" smtClean="0">
              <a:latin typeface="Times New Roman" pitchFamily="18" charset="0"/>
              <a:cs typeface="Times New Roman" pitchFamily="18" charset="0"/>
            </a:endParaRPr>
          </a:p>
        </p:txBody>
      </p:sp>
      <p:graphicFrame>
        <p:nvGraphicFramePr>
          <p:cNvPr id="7" name="Объект 10"/>
          <p:cNvGraphicFramePr>
            <a:graphicFrameLocks noGrp="1"/>
          </p:cNvGraphicFramePr>
          <p:nvPr>
            <p:ph sz="half" idx="2"/>
            <p:extLst>
              <p:ext uri="{D42A27DB-BD31-4B8C-83A1-F6EECF244321}">
                <p14:modId xmlns="" xmlns:p14="http://schemas.microsoft.com/office/powerpoint/2010/main" val="251366245"/>
              </p:ext>
            </p:extLst>
          </p:nvPr>
        </p:nvGraphicFramePr>
        <p:xfrm>
          <a:off x="1475656" y="4653136"/>
          <a:ext cx="6552728" cy="17281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7" cstate="print"/>
          <a:srcRect/>
          <a:stretch>
            <a:fillRect/>
          </a:stretch>
        </p:blipFill>
        <p:spPr bwMode="auto">
          <a:xfrm>
            <a:off x="0" y="0"/>
            <a:ext cx="9144000" cy="476671"/>
          </a:xfrm>
          <a:prstGeom prst="rect">
            <a:avLst/>
          </a:prstGeom>
          <a:noFill/>
        </p:spPr>
      </p:pic>
      <p:sp>
        <p:nvSpPr>
          <p:cNvPr id="6" name="Объект 3">
            <a:extLst>
              <a:ext uri="{FF2B5EF4-FFF2-40B4-BE49-F238E27FC236}">
                <a16:creationId xmlns:a16="http://schemas.microsoft.com/office/drawing/2014/main" xmlns="" id="{4CC53B39-C08D-4BC8-897C-42B24ECAD64F}"/>
              </a:ext>
            </a:extLst>
          </p:cNvPr>
          <p:cNvSpPr txBox="1">
            <a:spLocks/>
          </p:cNvSpPr>
          <p:nvPr/>
        </p:nvSpPr>
        <p:spPr>
          <a:xfrm>
            <a:off x="251520" y="3717032"/>
            <a:ext cx="8640960" cy="7920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ru-RU" sz="1800" b="1" dirty="0" smtClean="0">
                <a:latin typeface="Times New Roman" pitchFamily="18" charset="0"/>
                <a:cs typeface="Times New Roman" pitchFamily="18" charset="0"/>
              </a:rPr>
              <a:t>Региональный проект «Системные меры по повышению </a:t>
            </a:r>
          </a:p>
          <a:p>
            <a:pPr marL="0" indent="0" algn="ctr">
              <a:buFont typeface="Arial" panose="020B0604020202020204" pitchFamily="34" charset="0"/>
              <a:buNone/>
            </a:pPr>
            <a:r>
              <a:rPr lang="ru-RU" sz="1800" b="1" dirty="0" smtClean="0">
                <a:latin typeface="Times New Roman" pitchFamily="18" charset="0"/>
                <a:cs typeface="Times New Roman" pitchFamily="18" charset="0"/>
              </a:rPr>
              <a:t>производительности труда»</a:t>
            </a:r>
          </a:p>
          <a:p>
            <a:pPr marL="0" indent="0" algn="ctr">
              <a:buFont typeface="Arial" panose="020B0604020202020204" pitchFamily="34" charset="0"/>
              <a:buNone/>
            </a:pPr>
            <a:endParaRPr lang="ru-RU" sz="1800" b="1" dirty="0">
              <a:latin typeface="Times New Roman" pitchFamily="18" charset="0"/>
              <a:cs typeface="Times New Roman" pitchFamily="18" charset="0"/>
            </a:endParaRPr>
          </a:p>
        </p:txBody>
      </p:sp>
      <p:sp>
        <p:nvSpPr>
          <p:cNvPr id="8" name="Правая фигурная скобка 7"/>
          <p:cNvSpPr/>
          <p:nvPr/>
        </p:nvSpPr>
        <p:spPr>
          <a:xfrm rot="5400000">
            <a:off x="4374232" y="-693712"/>
            <a:ext cx="611560" cy="7992888"/>
          </a:xfrm>
          <a:prstGeom prst="rightBrace">
            <a:avLst>
              <a:gd name="adj1" fmla="val 8333"/>
              <a:gd name="adj2" fmla="val 49867"/>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ru-RU"/>
          </a:p>
        </p:txBody>
      </p:sp>
      <p:sp>
        <p:nvSpPr>
          <p:cNvPr id="9" name="TextBox 8"/>
          <p:cNvSpPr txBox="1"/>
          <p:nvPr/>
        </p:nvSpPr>
        <p:spPr>
          <a:xfrm>
            <a:off x="8604448" y="260648"/>
            <a:ext cx="360040" cy="276999"/>
          </a:xfrm>
          <a:prstGeom prst="rect">
            <a:avLst/>
          </a:prstGeom>
          <a:noFill/>
        </p:spPr>
        <p:txBody>
          <a:bodyPr wrap="square" rtlCol="0">
            <a:spAutoFit/>
          </a:bodyPr>
          <a:lstStyle/>
          <a:p>
            <a:r>
              <a:rPr lang="ru-RU" sz="1200" dirty="0" smtClean="0"/>
              <a:t>35</a:t>
            </a:r>
            <a:endParaRPr lang="ru-RU" sz="1200" dirty="0"/>
          </a:p>
        </p:txBody>
      </p:sp>
    </p:spTree>
    <p:extLst>
      <p:ext uri="{BB962C8B-B14F-4D97-AF65-F5344CB8AC3E}">
        <p14:creationId xmlns="" xmlns:p14="http://schemas.microsoft.com/office/powerpoint/2010/main" val="205724495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90842006-E89B-4A2E-A145-1BB13F92B8E2}"/>
              </a:ext>
            </a:extLst>
          </p:cNvPr>
          <p:cNvSpPr>
            <a:spLocks noGrp="1"/>
          </p:cNvSpPr>
          <p:nvPr>
            <p:ph type="title"/>
          </p:nvPr>
        </p:nvSpPr>
        <p:spPr>
          <a:xfrm>
            <a:off x="467544" y="238335"/>
            <a:ext cx="8394927" cy="598377"/>
          </a:xfrm>
        </p:spPr>
        <p:txBody>
          <a:bodyPr>
            <a:noAutofit/>
          </a:bodyPr>
          <a:lstStyle/>
          <a:p>
            <a:pPr algn="ctr"/>
            <a:r>
              <a:rPr lang="ru-RU" sz="3000" b="1" dirty="0" smtClean="0">
                <a:latin typeface="Times New Roman" pitchFamily="18" charset="0"/>
                <a:cs typeface="Times New Roman" pitchFamily="18" charset="0"/>
              </a:rPr>
              <a:t>Национальный проект «Цифровая экономика»</a:t>
            </a:r>
            <a:endParaRPr lang="ru-RU" sz="3000" b="1" dirty="0">
              <a:latin typeface="Times New Roman" pitchFamily="18" charset="0"/>
              <a:cs typeface="Times New Roman" pitchFamily="18" charset="0"/>
            </a:endParaRPr>
          </a:p>
        </p:txBody>
      </p:sp>
      <p:sp>
        <p:nvSpPr>
          <p:cNvPr id="4" name="Объект 3">
            <a:extLst>
              <a:ext uri="{FF2B5EF4-FFF2-40B4-BE49-F238E27FC236}">
                <a16:creationId xmlns="" xmlns:a16="http://schemas.microsoft.com/office/drawing/2014/main" id="{4CC53B39-C08D-4BC8-897C-42B24ECAD64F}"/>
              </a:ext>
            </a:extLst>
          </p:cNvPr>
          <p:cNvSpPr>
            <a:spLocks noGrp="1"/>
          </p:cNvSpPr>
          <p:nvPr>
            <p:ph sz="half" idx="1"/>
          </p:nvPr>
        </p:nvSpPr>
        <p:spPr>
          <a:xfrm>
            <a:off x="5220072" y="1052736"/>
            <a:ext cx="3706688" cy="3888433"/>
          </a:xfrm>
        </p:spPr>
        <p:txBody>
          <a:bodyPr>
            <a:noAutofit/>
          </a:bodyPr>
          <a:lstStyle/>
          <a:p>
            <a:pPr marL="0" indent="0" algn="ctr">
              <a:spcBef>
                <a:spcPts val="0"/>
              </a:spcBef>
              <a:buNone/>
            </a:pPr>
            <a:r>
              <a:rPr lang="ru-RU" sz="1200" b="1" dirty="0">
                <a:latin typeface="Times New Roman" pitchFamily="18" charset="0"/>
                <a:cs typeface="Times New Roman" pitchFamily="18" charset="0"/>
              </a:rPr>
              <a:t>Цели и целевые показатели</a:t>
            </a:r>
            <a:r>
              <a:rPr lang="ru-RU" sz="1200" b="1" dirty="0" smtClean="0">
                <a:latin typeface="Times New Roman" pitchFamily="18" charset="0"/>
                <a:cs typeface="Times New Roman" pitchFamily="18" charset="0"/>
              </a:rPr>
              <a:t>:</a:t>
            </a:r>
          </a:p>
          <a:p>
            <a:pPr marL="0" indent="0" algn="ctr">
              <a:spcBef>
                <a:spcPts val="0"/>
              </a:spcBef>
              <a:buNone/>
            </a:pPr>
            <a:endParaRPr lang="ru-RU" sz="1200" b="1" dirty="0">
              <a:latin typeface="Times New Roman" pitchFamily="18" charset="0"/>
              <a:cs typeface="Times New Roman" pitchFamily="18" charset="0"/>
            </a:endParaRPr>
          </a:p>
          <a:p>
            <a:pPr algn="ctr">
              <a:spcBef>
                <a:spcPts val="0"/>
              </a:spcBef>
            </a:pPr>
            <a:r>
              <a:rPr lang="ru-RU" sz="1200" b="1" dirty="0" smtClean="0">
                <a:latin typeface="Times New Roman" pitchFamily="18" charset="0"/>
                <a:cs typeface="Times New Roman" pitchFamily="18" charset="0"/>
              </a:rPr>
              <a:t>Увеличение </a:t>
            </a:r>
            <a:r>
              <a:rPr lang="ru-RU" sz="1200" b="1" dirty="0">
                <a:latin typeface="Times New Roman" pitchFamily="18" charset="0"/>
                <a:cs typeface="Times New Roman" pitchFamily="18" charset="0"/>
              </a:rPr>
              <a:t>внутренних затрат на развитие цифровой экономики за счет всех источников (по доле в валовом внутреннем продукте страны) не менее чем в три раза по сравнению с 2017 годом</a:t>
            </a:r>
            <a:r>
              <a:rPr lang="ru-RU" sz="1200" b="1" dirty="0" smtClean="0">
                <a:latin typeface="Times New Roman" pitchFamily="18" charset="0"/>
                <a:cs typeface="Times New Roman" pitchFamily="18" charset="0"/>
              </a:rPr>
              <a:t>;</a:t>
            </a:r>
          </a:p>
          <a:p>
            <a:pPr algn="ctr">
              <a:spcBef>
                <a:spcPts val="0"/>
              </a:spcBef>
            </a:pPr>
            <a:endParaRPr lang="ru-RU" sz="1200" b="1" dirty="0">
              <a:latin typeface="Times New Roman" pitchFamily="18" charset="0"/>
              <a:cs typeface="Times New Roman" pitchFamily="18" charset="0"/>
            </a:endParaRPr>
          </a:p>
          <a:p>
            <a:pPr algn="ctr">
              <a:spcBef>
                <a:spcPts val="0"/>
              </a:spcBef>
            </a:pPr>
            <a:r>
              <a:rPr lang="ru-RU" sz="1200" b="1" dirty="0" smtClean="0">
                <a:latin typeface="Times New Roman" pitchFamily="18" charset="0"/>
                <a:cs typeface="Times New Roman" pitchFamily="18" charset="0"/>
              </a:rPr>
              <a:t>Создание </a:t>
            </a:r>
            <a:r>
              <a:rPr lang="ru-RU" sz="1200" b="1" dirty="0">
                <a:latin typeface="Times New Roman" pitchFamily="18" charset="0"/>
                <a:cs typeface="Times New Roman" pitchFamily="18" charset="0"/>
              </a:rPr>
              <a:t>устойчивой и безопасной информационно-телекоммуникационной инфраструктуры высокоскоростной передачи, обработки и хранения больших объемов данных, доступной для всех организаций и домохозяйств</a:t>
            </a:r>
            <a:r>
              <a:rPr lang="ru-RU" sz="1200" b="1" dirty="0" smtClean="0">
                <a:latin typeface="Times New Roman" pitchFamily="18" charset="0"/>
                <a:cs typeface="Times New Roman" pitchFamily="18" charset="0"/>
              </a:rPr>
              <a:t>;</a:t>
            </a:r>
          </a:p>
          <a:p>
            <a:pPr algn="ctr">
              <a:spcBef>
                <a:spcPts val="0"/>
              </a:spcBef>
            </a:pPr>
            <a:endParaRPr lang="ru-RU" sz="1200" b="1" dirty="0">
              <a:latin typeface="Times New Roman" pitchFamily="18" charset="0"/>
              <a:cs typeface="Times New Roman" pitchFamily="18" charset="0"/>
            </a:endParaRPr>
          </a:p>
          <a:p>
            <a:pPr algn="ctr">
              <a:spcBef>
                <a:spcPts val="0"/>
              </a:spcBef>
            </a:pPr>
            <a:r>
              <a:rPr lang="ru-RU" sz="1200" b="1" dirty="0" smtClean="0">
                <a:latin typeface="Times New Roman" pitchFamily="18" charset="0"/>
                <a:cs typeface="Times New Roman" pitchFamily="18" charset="0"/>
              </a:rPr>
              <a:t>Использование </a:t>
            </a:r>
            <a:r>
              <a:rPr lang="ru-RU" sz="1200" b="1" dirty="0">
                <a:latin typeface="Times New Roman" pitchFamily="18" charset="0"/>
                <a:cs typeface="Times New Roman" pitchFamily="18" charset="0"/>
              </a:rPr>
              <a:t>преимущественно отечественного программного обеспечения государственными органами, органами местного самоуправления и </a:t>
            </a:r>
            <a:r>
              <a:rPr lang="ru-RU" sz="1200" b="1" dirty="0" smtClean="0">
                <a:latin typeface="Times New Roman" pitchFamily="18" charset="0"/>
                <a:cs typeface="Times New Roman" pitchFamily="18" charset="0"/>
              </a:rPr>
              <a:t>организациями</a:t>
            </a:r>
            <a:r>
              <a:rPr lang="ru-RU" sz="1400" b="1" dirty="0">
                <a:latin typeface="Times New Roman" pitchFamily="18" charset="0"/>
                <a:cs typeface="Times New Roman" pitchFamily="18" charset="0"/>
              </a:rPr>
              <a:t>.</a:t>
            </a:r>
            <a:endParaRPr lang="ru-RU" sz="1400" b="1" dirty="0" smtClean="0">
              <a:latin typeface="Times New Roman" pitchFamily="18" charset="0"/>
              <a:cs typeface="Times New Roman" pitchFamily="18" charset="0"/>
            </a:endParaRPr>
          </a:p>
        </p:txBody>
      </p:sp>
      <p:graphicFrame>
        <p:nvGraphicFramePr>
          <p:cNvPr id="7" name="Объект 10"/>
          <p:cNvGraphicFramePr>
            <a:graphicFrameLocks noGrp="1"/>
          </p:cNvGraphicFramePr>
          <p:nvPr>
            <p:ph sz="half" idx="2"/>
            <p:extLst>
              <p:ext uri="{D42A27DB-BD31-4B8C-83A1-F6EECF244321}">
                <p14:modId xmlns="" xmlns:p14="http://schemas.microsoft.com/office/powerpoint/2010/main" val="3648619258"/>
              </p:ext>
            </p:extLst>
          </p:nvPr>
        </p:nvGraphicFramePr>
        <p:xfrm>
          <a:off x="1691680" y="4365104"/>
          <a:ext cx="5904656" cy="24928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7" cstate="print"/>
          <a:srcRect/>
          <a:stretch>
            <a:fillRect/>
          </a:stretch>
        </p:blipFill>
        <p:spPr bwMode="auto">
          <a:xfrm>
            <a:off x="0" y="0"/>
            <a:ext cx="9144000" cy="476671"/>
          </a:xfrm>
          <a:prstGeom prst="rect">
            <a:avLst/>
          </a:prstGeom>
          <a:noFill/>
        </p:spPr>
      </p:pic>
      <p:sp>
        <p:nvSpPr>
          <p:cNvPr id="6" name="Объект 3">
            <a:extLst>
              <a:ext uri="{FF2B5EF4-FFF2-40B4-BE49-F238E27FC236}">
                <a16:creationId xmlns="" xmlns:a16="http://schemas.microsoft.com/office/drawing/2014/main" id="{4CC53B39-C08D-4BC8-897C-42B24ECAD64F}"/>
              </a:ext>
            </a:extLst>
          </p:cNvPr>
          <p:cNvSpPr txBox="1">
            <a:spLocks/>
          </p:cNvSpPr>
          <p:nvPr/>
        </p:nvSpPr>
        <p:spPr>
          <a:xfrm>
            <a:off x="395536" y="1340768"/>
            <a:ext cx="3886200" cy="28803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ru-RU" sz="1800" b="1" dirty="0" smtClean="0">
                <a:latin typeface="Times New Roman" pitchFamily="18" charset="0"/>
                <a:cs typeface="Times New Roman" pitchFamily="18" charset="0"/>
              </a:rPr>
              <a:t>Региональные проекты:</a:t>
            </a:r>
          </a:p>
        </p:txBody>
      </p:sp>
      <p:graphicFrame>
        <p:nvGraphicFramePr>
          <p:cNvPr id="8" name="Схема 7"/>
          <p:cNvGraphicFramePr/>
          <p:nvPr>
            <p:extLst>
              <p:ext uri="{D42A27DB-BD31-4B8C-83A1-F6EECF244321}">
                <p14:modId xmlns="" xmlns:p14="http://schemas.microsoft.com/office/powerpoint/2010/main" val="4010277397"/>
              </p:ext>
            </p:extLst>
          </p:nvPr>
        </p:nvGraphicFramePr>
        <p:xfrm>
          <a:off x="323528" y="1556792"/>
          <a:ext cx="5040560" cy="363195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9" name="TextBox 8"/>
          <p:cNvSpPr txBox="1"/>
          <p:nvPr/>
        </p:nvSpPr>
        <p:spPr>
          <a:xfrm>
            <a:off x="8604448" y="260648"/>
            <a:ext cx="432048" cy="276999"/>
          </a:xfrm>
          <a:prstGeom prst="rect">
            <a:avLst/>
          </a:prstGeom>
          <a:noFill/>
        </p:spPr>
        <p:txBody>
          <a:bodyPr wrap="square" rtlCol="0">
            <a:spAutoFit/>
          </a:bodyPr>
          <a:lstStyle/>
          <a:p>
            <a:r>
              <a:rPr lang="ru-RU" sz="1200" dirty="0" smtClean="0"/>
              <a:t>36</a:t>
            </a:r>
            <a:endParaRPr lang="ru-RU" sz="1200" dirty="0"/>
          </a:p>
        </p:txBody>
      </p:sp>
    </p:spTree>
    <p:extLst>
      <p:ext uri="{BB962C8B-B14F-4D97-AF65-F5344CB8AC3E}">
        <p14:creationId xmlns="" xmlns:p14="http://schemas.microsoft.com/office/powerpoint/2010/main" val="150555468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0842006-E89B-4A2E-A145-1BB13F92B8E2}"/>
              </a:ext>
            </a:extLst>
          </p:cNvPr>
          <p:cNvSpPr>
            <a:spLocks noGrp="1"/>
          </p:cNvSpPr>
          <p:nvPr>
            <p:ph type="title"/>
          </p:nvPr>
        </p:nvSpPr>
        <p:spPr>
          <a:xfrm>
            <a:off x="611560" y="188640"/>
            <a:ext cx="8152040" cy="687608"/>
          </a:xfrm>
        </p:spPr>
        <p:txBody>
          <a:bodyPr>
            <a:noAutofit/>
          </a:bodyPr>
          <a:lstStyle/>
          <a:p>
            <a:pPr algn="ctr"/>
            <a:r>
              <a:rPr lang="ru-RU" sz="3000" b="1" dirty="0" smtClean="0">
                <a:latin typeface="Times New Roman" pitchFamily="18" charset="0"/>
                <a:cs typeface="Times New Roman" pitchFamily="18" charset="0"/>
              </a:rPr>
              <a:t>Национальный проект «Культура»</a:t>
            </a:r>
            <a:endParaRPr lang="ru-RU" sz="3000" b="1" dirty="0">
              <a:latin typeface="+mn-lt"/>
            </a:endParaRPr>
          </a:p>
        </p:txBody>
      </p:sp>
      <p:sp>
        <p:nvSpPr>
          <p:cNvPr id="4" name="Объект 3">
            <a:extLst>
              <a:ext uri="{FF2B5EF4-FFF2-40B4-BE49-F238E27FC236}">
                <a16:creationId xmlns:a16="http://schemas.microsoft.com/office/drawing/2014/main" xmlns="" id="{4CC53B39-C08D-4BC8-897C-42B24ECAD64F}"/>
              </a:ext>
            </a:extLst>
          </p:cNvPr>
          <p:cNvSpPr>
            <a:spLocks noGrp="1"/>
          </p:cNvSpPr>
          <p:nvPr>
            <p:ph sz="half" idx="1"/>
          </p:nvPr>
        </p:nvSpPr>
        <p:spPr>
          <a:xfrm>
            <a:off x="467544" y="1124744"/>
            <a:ext cx="8208912" cy="1368152"/>
          </a:xfrm>
        </p:spPr>
        <p:txBody>
          <a:bodyPr>
            <a:normAutofit/>
          </a:bodyPr>
          <a:lstStyle/>
          <a:p>
            <a:pPr marL="0" indent="0" algn="just">
              <a:buNone/>
            </a:pPr>
            <a:r>
              <a:rPr lang="ru-RU" sz="1200" b="1" dirty="0">
                <a:latin typeface="Times New Roman" pitchFamily="18" charset="0"/>
                <a:cs typeface="Times New Roman" pitchFamily="18" charset="0"/>
              </a:rPr>
              <a:t>Цели и целевые показатели:</a:t>
            </a:r>
          </a:p>
          <a:p>
            <a:pPr algn="just"/>
            <a:r>
              <a:rPr lang="ru-RU" sz="1200" b="1" dirty="0">
                <a:latin typeface="Times New Roman" pitchFamily="18" charset="0"/>
                <a:cs typeface="Times New Roman" pitchFamily="18" charset="0"/>
              </a:rPr>
              <a:t>Увеличение на 15 % числа посещений организаций культуры</a:t>
            </a:r>
            <a:r>
              <a:rPr lang="ru-RU" sz="1200" b="1" dirty="0" smtClean="0">
                <a:latin typeface="Times New Roman" pitchFamily="18" charset="0"/>
                <a:cs typeface="Times New Roman" pitchFamily="18" charset="0"/>
              </a:rPr>
              <a:t>;</a:t>
            </a:r>
          </a:p>
          <a:p>
            <a:pPr algn="just"/>
            <a:r>
              <a:rPr lang="ru-RU" sz="1200" b="1" dirty="0">
                <a:latin typeface="Times New Roman" pitchFamily="18" charset="0"/>
                <a:cs typeface="Times New Roman" pitchFamily="18" charset="0"/>
              </a:rPr>
              <a:t>Увеличение числа обращений к цифровым ресурсам в сфере </a:t>
            </a:r>
            <a:r>
              <a:rPr lang="ru-RU" sz="1200" b="1" dirty="0" smtClean="0">
                <a:latin typeface="Times New Roman" pitchFamily="18" charset="0"/>
                <a:cs typeface="Times New Roman" pitchFamily="18" charset="0"/>
              </a:rPr>
              <a:t>культуры.</a:t>
            </a:r>
            <a:endParaRPr lang="ru-RU" sz="1200" b="1" dirty="0">
              <a:latin typeface="Times New Roman" pitchFamily="18" charset="0"/>
              <a:cs typeface="Times New Roman" pitchFamily="18" charset="0"/>
            </a:endParaRPr>
          </a:p>
        </p:txBody>
      </p:sp>
      <p:graphicFrame>
        <p:nvGraphicFramePr>
          <p:cNvPr id="7" name="Объект 10"/>
          <p:cNvGraphicFramePr>
            <a:graphicFrameLocks noGrp="1"/>
          </p:cNvGraphicFramePr>
          <p:nvPr>
            <p:ph sz="half" idx="2"/>
            <p:extLst>
              <p:ext uri="{D42A27DB-BD31-4B8C-83A1-F6EECF244321}">
                <p14:modId xmlns="" xmlns:p14="http://schemas.microsoft.com/office/powerpoint/2010/main" val="1748386624"/>
              </p:ext>
            </p:extLst>
          </p:nvPr>
        </p:nvGraphicFramePr>
        <p:xfrm>
          <a:off x="899592" y="3068960"/>
          <a:ext cx="7488832" cy="33843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7" cstate="print"/>
          <a:srcRect/>
          <a:stretch>
            <a:fillRect/>
          </a:stretch>
        </p:blipFill>
        <p:spPr bwMode="auto">
          <a:xfrm>
            <a:off x="0" y="0"/>
            <a:ext cx="9144000" cy="476671"/>
          </a:xfrm>
          <a:prstGeom prst="rect">
            <a:avLst/>
          </a:prstGeom>
          <a:noFill/>
        </p:spPr>
      </p:pic>
      <p:sp>
        <p:nvSpPr>
          <p:cNvPr id="6" name="Объект 3">
            <a:extLst>
              <a:ext uri="{FF2B5EF4-FFF2-40B4-BE49-F238E27FC236}">
                <a16:creationId xmlns:a16="http://schemas.microsoft.com/office/drawing/2014/main" xmlns="" id="{4CC53B39-C08D-4BC8-897C-42B24ECAD64F}"/>
              </a:ext>
            </a:extLst>
          </p:cNvPr>
          <p:cNvSpPr txBox="1">
            <a:spLocks/>
          </p:cNvSpPr>
          <p:nvPr/>
        </p:nvSpPr>
        <p:spPr>
          <a:xfrm>
            <a:off x="467544" y="2852936"/>
            <a:ext cx="8280920" cy="84814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ru-RU" sz="1800" b="1" dirty="0" smtClean="0">
                <a:latin typeface="Times New Roman" pitchFamily="18" charset="0"/>
                <a:cs typeface="Times New Roman" pitchFamily="18" charset="0"/>
              </a:rPr>
              <a:t>Региональный проект «Культурная среда»</a:t>
            </a:r>
            <a:endParaRPr lang="ru-RU" sz="1800" b="1" dirty="0">
              <a:latin typeface="Times New Roman" pitchFamily="18" charset="0"/>
              <a:cs typeface="Times New Roman" pitchFamily="18" charset="0"/>
            </a:endParaRPr>
          </a:p>
        </p:txBody>
      </p:sp>
      <p:sp>
        <p:nvSpPr>
          <p:cNvPr id="8" name="Правая фигурная скобка 7"/>
          <p:cNvSpPr/>
          <p:nvPr/>
        </p:nvSpPr>
        <p:spPr>
          <a:xfrm rot="5400000">
            <a:off x="4302224" y="-1701824"/>
            <a:ext cx="611560" cy="7992888"/>
          </a:xfrm>
          <a:prstGeom prst="rightBrace">
            <a:avLst>
              <a:gd name="adj1" fmla="val 8333"/>
              <a:gd name="adj2" fmla="val 49867"/>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ru-RU"/>
          </a:p>
        </p:txBody>
      </p:sp>
      <p:sp>
        <p:nvSpPr>
          <p:cNvPr id="9" name="TextBox 8"/>
          <p:cNvSpPr txBox="1"/>
          <p:nvPr/>
        </p:nvSpPr>
        <p:spPr>
          <a:xfrm>
            <a:off x="8604448" y="260648"/>
            <a:ext cx="432048" cy="276999"/>
          </a:xfrm>
          <a:prstGeom prst="rect">
            <a:avLst/>
          </a:prstGeom>
          <a:noFill/>
        </p:spPr>
        <p:txBody>
          <a:bodyPr wrap="square" rtlCol="0">
            <a:spAutoFit/>
          </a:bodyPr>
          <a:lstStyle/>
          <a:p>
            <a:r>
              <a:rPr lang="ru-RU" sz="1200" dirty="0" smtClean="0"/>
              <a:t>37</a:t>
            </a:r>
            <a:endParaRPr lang="ru-RU" sz="1200" dirty="0"/>
          </a:p>
        </p:txBody>
      </p:sp>
    </p:spTree>
    <p:extLst>
      <p:ext uri="{BB962C8B-B14F-4D97-AF65-F5344CB8AC3E}">
        <p14:creationId xmlns="" xmlns:p14="http://schemas.microsoft.com/office/powerpoint/2010/main" val="268204371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90842006-E89B-4A2E-A145-1BB13F92B8E2}"/>
              </a:ext>
            </a:extLst>
          </p:cNvPr>
          <p:cNvSpPr>
            <a:spLocks noGrp="1"/>
          </p:cNvSpPr>
          <p:nvPr>
            <p:ph type="title"/>
          </p:nvPr>
        </p:nvSpPr>
        <p:spPr>
          <a:xfrm>
            <a:off x="395536" y="332656"/>
            <a:ext cx="8415769" cy="1800200"/>
          </a:xfrm>
        </p:spPr>
        <p:txBody>
          <a:bodyPr>
            <a:noAutofit/>
          </a:bodyPr>
          <a:lstStyle/>
          <a:p>
            <a:pPr algn="ctr"/>
            <a:r>
              <a:rPr lang="ru-RU" sz="3000" b="1" dirty="0" smtClean="0">
                <a:latin typeface="Times New Roman" pitchFamily="18" charset="0"/>
                <a:cs typeface="Times New Roman" pitchFamily="18" charset="0"/>
              </a:rPr>
              <a:t>Национальный проект «Развитие </a:t>
            </a:r>
            <a:r>
              <a:rPr lang="ru-RU" sz="3000" b="1" dirty="0">
                <a:latin typeface="Times New Roman" pitchFamily="18" charset="0"/>
                <a:cs typeface="Times New Roman" pitchFamily="18" charset="0"/>
              </a:rPr>
              <a:t>малого и среднего предпринимательства и поддержка индивидуальной предпринимательской </a:t>
            </a:r>
            <a:r>
              <a:rPr lang="ru-RU" sz="3000" b="1" dirty="0" smtClean="0">
                <a:latin typeface="Times New Roman" pitchFamily="18" charset="0"/>
                <a:cs typeface="Times New Roman" pitchFamily="18" charset="0"/>
              </a:rPr>
              <a:t>инициативы» </a:t>
            </a:r>
            <a:endParaRPr lang="ru-RU" sz="3000" b="1" dirty="0">
              <a:latin typeface="Times New Roman" pitchFamily="18" charset="0"/>
              <a:cs typeface="Times New Roman" pitchFamily="18" charset="0"/>
            </a:endParaRPr>
          </a:p>
        </p:txBody>
      </p:sp>
      <p:sp>
        <p:nvSpPr>
          <p:cNvPr id="4" name="Объект 3">
            <a:extLst>
              <a:ext uri="{FF2B5EF4-FFF2-40B4-BE49-F238E27FC236}">
                <a16:creationId xmlns="" xmlns:a16="http://schemas.microsoft.com/office/drawing/2014/main" id="{4CC53B39-C08D-4BC8-897C-42B24ECAD64F}"/>
              </a:ext>
            </a:extLst>
          </p:cNvPr>
          <p:cNvSpPr>
            <a:spLocks noGrp="1"/>
          </p:cNvSpPr>
          <p:nvPr>
            <p:ph sz="half" idx="1"/>
          </p:nvPr>
        </p:nvSpPr>
        <p:spPr>
          <a:xfrm>
            <a:off x="5220072" y="2492896"/>
            <a:ext cx="3706688" cy="1512168"/>
          </a:xfrm>
        </p:spPr>
        <p:txBody>
          <a:bodyPr>
            <a:normAutofit/>
          </a:bodyPr>
          <a:lstStyle/>
          <a:p>
            <a:pPr marL="0" indent="0" algn="ctr">
              <a:buNone/>
            </a:pPr>
            <a:r>
              <a:rPr lang="ru-RU" sz="1200" b="1" dirty="0">
                <a:latin typeface="Times New Roman" pitchFamily="18" charset="0"/>
                <a:cs typeface="Times New Roman" pitchFamily="18" charset="0"/>
              </a:rPr>
              <a:t>Цели и целевые показатели:</a:t>
            </a:r>
          </a:p>
          <a:p>
            <a:pPr algn="ctr"/>
            <a:r>
              <a:rPr lang="ru-RU" sz="1200" b="1" dirty="0">
                <a:latin typeface="Times New Roman" pitchFamily="18" charset="0"/>
                <a:cs typeface="Times New Roman" pitchFamily="18" charset="0"/>
              </a:rPr>
              <a:t>увеличение численности занятых в сфере малого и среднего предпринимательства, включая индивидуальных предпринимателей, до 25 млн. </a:t>
            </a:r>
            <a:r>
              <a:rPr lang="ru-RU" sz="1200" b="1" dirty="0" smtClean="0">
                <a:latin typeface="Times New Roman" pitchFamily="18" charset="0"/>
                <a:cs typeface="Times New Roman" pitchFamily="18" charset="0"/>
              </a:rPr>
              <a:t>человек.</a:t>
            </a:r>
          </a:p>
          <a:p>
            <a:pPr marL="0" indent="0">
              <a:buNone/>
            </a:pPr>
            <a:endParaRPr lang="ru-RU" sz="1200" b="1" dirty="0">
              <a:latin typeface="Times New Roman" pitchFamily="18" charset="0"/>
              <a:cs typeface="Times New Roman" pitchFamily="18" charset="0"/>
            </a:endParaRPr>
          </a:p>
          <a:p>
            <a:pPr marL="0" indent="0">
              <a:buNone/>
            </a:pPr>
            <a:endParaRPr lang="ru-RU" sz="1200" b="1" dirty="0">
              <a:latin typeface="Times New Roman" pitchFamily="18" charset="0"/>
              <a:cs typeface="Times New Roman" pitchFamily="18" charset="0"/>
            </a:endParaRPr>
          </a:p>
        </p:txBody>
      </p:sp>
      <p:graphicFrame>
        <p:nvGraphicFramePr>
          <p:cNvPr id="7" name="Объект 10"/>
          <p:cNvGraphicFramePr>
            <a:graphicFrameLocks noGrp="1"/>
          </p:cNvGraphicFramePr>
          <p:nvPr>
            <p:ph sz="half" idx="2"/>
            <p:extLst>
              <p:ext uri="{D42A27DB-BD31-4B8C-83A1-F6EECF244321}">
                <p14:modId xmlns="" xmlns:p14="http://schemas.microsoft.com/office/powerpoint/2010/main" val="1338528208"/>
              </p:ext>
            </p:extLst>
          </p:nvPr>
        </p:nvGraphicFramePr>
        <p:xfrm>
          <a:off x="3059832" y="4581128"/>
          <a:ext cx="5688632" cy="15121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7" cstate="print"/>
          <a:srcRect/>
          <a:stretch>
            <a:fillRect/>
          </a:stretch>
        </p:blipFill>
        <p:spPr bwMode="auto">
          <a:xfrm>
            <a:off x="0" y="0"/>
            <a:ext cx="9144000" cy="476671"/>
          </a:xfrm>
          <a:prstGeom prst="rect">
            <a:avLst/>
          </a:prstGeom>
          <a:noFill/>
        </p:spPr>
      </p:pic>
      <p:graphicFrame>
        <p:nvGraphicFramePr>
          <p:cNvPr id="3" name="Схема 2"/>
          <p:cNvGraphicFramePr/>
          <p:nvPr>
            <p:extLst>
              <p:ext uri="{D42A27DB-BD31-4B8C-83A1-F6EECF244321}">
                <p14:modId xmlns="" xmlns:p14="http://schemas.microsoft.com/office/powerpoint/2010/main" val="3310573930"/>
              </p:ext>
            </p:extLst>
          </p:nvPr>
        </p:nvGraphicFramePr>
        <p:xfrm>
          <a:off x="467544" y="2276872"/>
          <a:ext cx="5112568" cy="283986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0" name="Объект 3">
            <a:extLst>
              <a:ext uri="{FF2B5EF4-FFF2-40B4-BE49-F238E27FC236}">
                <a16:creationId xmlns="" xmlns:a16="http://schemas.microsoft.com/office/drawing/2014/main" id="{4CC53B39-C08D-4BC8-897C-42B24ECAD64F}"/>
              </a:ext>
            </a:extLst>
          </p:cNvPr>
          <p:cNvSpPr txBox="1">
            <a:spLocks/>
          </p:cNvSpPr>
          <p:nvPr/>
        </p:nvSpPr>
        <p:spPr>
          <a:xfrm>
            <a:off x="395535" y="2348881"/>
            <a:ext cx="3519553" cy="3600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ru-RU" sz="1800" b="1" dirty="0" smtClean="0">
                <a:latin typeface="Times New Roman" pitchFamily="18" charset="0"/>
                <a:cs typeface="Times New Roman" pitchFamily="18" charset="0"/>
              </a:rPr>
              <a:t>Региональные проекты:</a:t>
            </a:r>
          </a:p>
          <a:p>
            <a:pPr marL="0" indent="0">
              <a:buFont typeface="Arial" panose="020B0604020202020204" pitchFamily="34" charset="0"/>
              <a:buNone/>
            </a:pPr>
            <a:endParaRPr lang="ru-RU" sz="1800" dirty="0" smtClean="0">
              <a:latin typeface="Times New Roman" pitchFamily="18" charset="0"/>
              <a:cs typeface="Times New Roman" pitchFamily="18" charset="0"/>
            </a:endParaRPr>
          </a:p>
          <a:p>
            <a:pPr marL="0" indent="0">
              <a:buFont typeface="Arial" panose="020B0604020202020204" pitchFamily="34" charset="0"/>
              <a:buNone/>
            </a:pPr>
            <a:endParaRPr lang="ru-RU" sz="1800" dirty="0">
              <a:latin typeface="Times New Roman" pitchFamily="18" charset="0"/>
              <a:cs typeface="Times New Roman" pitchFamily="18" charset="0"/>
            </a:endParaRPr>
          </a:p>
        </p:txBody>
      </p:sp>
      <p:sp>
        <p:nvSpPr>
          <p:cNvPr id="8" name="TextBox 7"/>
          <p:cNvSpPr txBox="1"/>
          <p:nvPr/>
        </p:nvSpPr>
        <p:spPr>
          <a:xfrm>
            <a:off x="8604448" y="260648"/>
            <a:ext cx="360040" cy="276999"/>
          </a:xfrm>
          <a:prstGeom prst="rect">
            <a:avLst/>
          </a:prstGeom>
          <a:noFill/>
        </p:spPr>
        <p:txBody>
          <a:bodyPr wrap="square" rtlCol="0">
            <a:spAutoFit/>
          </a:bodyPr>
          <a:lstStyle/>
          <a:p>
            <a:r>
              <a:rPr lang="ru-RU" sz="1200" dirty="0" smtClean="0"/>
              <a:t>38</a:t>
            </a:r>
            <a:endParaRPr lang="ru-RU" sz="1200" dirty="0"/>
          </a:p>
        </p:txBody>
      </p:sp>
    </p:spTree>
    <p:extLst>
      <p:ext uri="{BB962C8B-B14F-4D97-AF65-F5344CB8AC3E}">
        <p14:creationId xmlns="" xmlns:p14="http://schemas.microsoft.com/office/powerpoint/2010/main" val="15669895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3" cstate="print"/>
          <a:srcRect/>
          <a:stretch>
            <a:fillRect/>
          </a:stretch>
        </p:blipFill>
        <p:spPr bwMode="auto">
          <a:xfrm>
            <a:off x="0" y="0"/>
            <a:ext cx="9144000" cy="476671"/>
          </a:xfrm>
          <a:prstGeom prst="rect">
            <a:avLst/>
          </a:prstGeom>
          <a:noFill/>
        </p:spPr>
      </p:pic>
      <p:sp>
        <p:nvSpPr>
          <p:cNvPr id="3" name="Содержимое 2"/>
          <p:cNvSpPr>
            <a:spLocks noGrp="1"/>
          </p:cNvSpPr>
          <p:nvPr>
            <p:ph idx="1"/>
          </p:nvPr>
        </p:nvSpPr>
        <p:spPr>
          <a:xfrm>
            <a:off x="179512" y="260648"/>
            <a:ext cx="8715436" cy="6357982"/>
          </a:xfrm>
        </p:spPr>
        <p:txBody>
          <a:bodyPr>
            <a:noAutofit/>
          </a:bodyPr>
          <a:lstStyle/>
          <a:p>
            <a:pPr marL="252000" indent="-252000" algn="ctr">
              <a:buFont typeface="Wingdings" pitchFamily="2" charset="2"/>
              <a:buChar char="ü"/>
            </a:pPr>
            <a:r>
              <a:rPr lang="ru-RU" sz="2000" b="1" dirty="0" smtClean="0">
                <a:solidFill>
                  <a:schemeClr val="accent1">
                    <a:lumMod val="75000"/>
                  </a:schemeClr>
                </a:solidFill>
                <a:latin typeface="Times New Roman" pitchFamily="18" charset="0"/>
                <a:cs typeface="Times New Roman" pitchFamily="18" charset="0"/>
              </a:rPr>
              <a:t>ГЛОССАРИЙ</a:t>
            </a:r>
          </a:p>
          <a:p>
            <a:pPr marL="252000" indent="-252000" algn="just">
              <a:spcBef>
                <a:spcPts val="0"/>
              </a:spcBef>
              <a:buFont typeface="Arial" pitchFamily="34" charset="0"/>
              <a:buChar char="•"/>
            </a:pPr>
            <a:r>
              <a:rPr lang="ru-RU" sz="1150" b="1" i="1" dirty="0" smtClean="0">
                <a:solidFill>
                  <a:schemeClr val="accent1">
                    <a:lumMod val="75000"/>
                  </a:schemeClr>
                </a:solidFill>
                <a:latin typeface="Times New Roman" pitchFamily="18" charset="0"/>
                <a:cs typeface="Times New Roman" pitchFamily="18" charset="0"/>
              </a:rPr>
              <a:t>Бюджетный процесс </a:t>
            </a:r>
            <a:r>
              <a:rPr lang="ru-RU" sz="1150" b="1" dirty="0" smtClean="0">
                <a:latin typeface="Times New Roman" pitchFamily="18" charset="0"/>
                <a:cs typeface="Times New Roman" pitchFamily="18" charset="0"/>
              </a:rPr>
              <a:t>– </a:t>
            </a:r>
            <a:r>
              <a:rPr lang="ru-RU" sz="1150" dirty="0" smtClean="0">
                <a:latin typeface="Times New Roman" pitchFamily="18" charset="0"/>
                <a:cs typeface="Times New Roman" pitchFamily="18" charset="0"/>
              </a:rPr>
              <a:t>деятельность участников бюджетного процесса  по планированию, утверждению и исполнению бюджета, по контролю за его исполнением, осуществлению бюджетного учета,  ведению бюджетной отчетности и внешней  проверке.</a:t>
            </a:r>
          </a:p>
          <a:p>
            <a:pPr marL="252000" indent="-252000" algn="just">
              <a:spcBef>
                <a:spcPts val="0"/>
              </a:spcBef>
              <a:buFont typeface="Wingdings" pitchFamily="2" charset="2"/>
              <a:buChar char="ü"/>
            </a:pPr>
            <a:endParaRPr lang="ru-RU" sz="1150" dirty="0" smtClean="0">
              <a:latin typeface="Times New Roman" pitchFamily="18" charset="0"/>
              <a:cs typeface="Times New Roman" pitchFamily="18" charset="0"/>
            </a:endParaRPr>
          </a:p>
          <a:p>
            <a:pPr marL="252000" indent="-252000" algn="just">
              <a:spcBef>
                <a:spcPts val="0"/>
              </a:spcBef>
              <a:buFont typeface="Arial" pitchFamily="34" charset="0"/>
              <a:buChar char="•"/>
            </a:pPr>
            <a:r>
              <a:rPr lang="ru-RU" sz="1150" b="1" i="1" dirty="0" smtClean="0">
                <a:solidFill>
                  <a:schemeClr val="accent1">
                    <a:lumMod val="75000"/>
                  </a:schemeClr>
                </a:solidFill>
                <a:latin typeface="Times New Roman" pitchFamily="18" charset="0"/>
                <a:cs typeface="Times New Roman" pitchFamily="18" charset="0"/>
              </a:rPr>
              <a:t>Бюджет Республики Алтай </a:t>
            </a:r>
            <a:r>
              <a:rPr lang="ru-RU" sz="1150" b="1" dirty="0" smtClean="0">
                <a:latin typeface="Times New Roman" pitchFamily="18" charset="0"/>
                <a:cs typeface="Times New Roman" pitchFamily="18" charset="0"/>
              </a:rPr>
              <a:t>– </a:t>
            </a:r>
            <a:r>
              <a:rPr lang="ru-RU" sz="1150" dirty="0" smtClean="0">
                <a:latin typeface="Times New Roman" pitchFamily="18" charset="0"/>
                <a:cs typeface="Times New Roman" pitchFamily="18" charset="0"/>
              </a:rPr>
              <a:t>форма образования и расходования денежных средств, предназначенных для финансового обеспечения  расходных обязательств Республики Алтай.</a:t>
            </a:r>
          </a:p>
          <a:p>
            <a:pPr marL="252000" indent="-252000" algn="just">
              <a:spcBef>
                <a:spcPts val="0"/>
              </a:spcBef>
              <a:buFont typeface="Wingdings" pitchFamily="2" charset="2"/>
              <a:buChar char="ü"/>
            </a:pPr>
            <a:endParaRPr lang="ru-RU" sz="1150" dirty="0" smtClean="0">
              <a:latin typeface="Times New Roman" pitchFamily="18" charset="0"/>
              <a:cs typeface="Times New Roman" pitchFamily="18" charset="0"/>
            </a:endParaRPr>
          </a:p>
          <a:p>
            <a:pPr marL="252000" indent="-252000" algn="just">
              <a:spcBef>
                <a:spcPts val="0"/>
              </a:spcBef>
              <a:buFont typeface="Arial" pitchFamily="34" charset="0"/>
              <a:buChar char="•"/>
            </a:pPr>
            <a:r>
              <a:rPr lang="ru-RU" sz="1150" b="1" i="1" dirty="0" smtClean="0">
                <a:solidFill>
                  <a:schemeClr val="accent1">
                    <a:lumMod val="75000"/>
                  </a:schemeClr>
                </a:solidFill>
                <a:latin typeface="Times New Roman" pitchFamily="18" charset="0"/>
                <a:cs typeface="Times New Roman" pitchFamily="18" charset="0"/>
              </a:rPr>
              <a:t>Консолидированный бюджет Республики Алтай </a:t>
            </a:r>
            <a:r>
              <a:rPr lang="ru-RU" sz="1150" b="1" dirty="0" smtClean="0">
                <a:latin typeface="Times New Roman" pitchFamily="18" charset="0"/>
                <a:cs typeface="Times New Roman" pitchFamily="18" charset="0"/>
              </a:rPr>
              <a:t>– </a:t>
            </a:r>
            <a:r>
              <a:rPr lang="ru-RU" sz="1150" dirty="0" smtClean="0">
                <a:latin typeface="Times New Roman" pitchFamily="18" charset="0"/>
                <a:cs typeface="Times New Roman" pitchFamily="18" charset="0"/>
              </a:rPr>
              <a:t>это свод из республиканского бюджета Республики Алтай и местных бюджетов муниципальных образований в Республике Алтай (без учета межбюджетных трансфертов между этими бюджетами).</a:t>
            </a:r>
          </a:p>
          <a:p>
            <a:pPr marL="252000" indent="-252000" algn="just">
              <a:spcBef>
                <a:spcPts val="0"/>
              </a:spcBef>
              <a:buFont typeface="Wingdings" pitchFamily="2" charset="2"/>
              <a:buChar char="ü"/>
            </a:pPr>
            <a:endParaRPr lang="ru-RU" sz="1150" dirty="0" smtClean="0">
              <a:latin typeface="Times New Roman" pitchFamily="18" charset="0"/>
              <a:cs typeface="Times New Roman" pitchFamily="18" charset="0"/>
            </a:endParaRPr>
          </a:p>
          <a:p>
            <a:pPr marL="252000" indent="-252000" algn="just">
              <a:spcBef>
                <a:spcPts val="0"/>
              </a:spcBef>
              <a:buFont typeface="Arial" pitchFamily="34" charset="0"/>
              <a:buChar char="•"/>
            </a:pPr>
            <a:r>
              <a:rPr lang="ru-RU" sz="1150" b="1" i="1" dirty="0" smtClean="0">
                <a:solidFill>
                  <a:schemeClr val="accent1">
                    <a:lumMod val="75000"/>
                  </a:schemeClr>
                </a:solidFill>
                <a:latin typeface="Times New Roman" pitchFamily="18" charset="0"/>
                <a:cs typeface="Times New Roman" pitchFamily="18" charset="0"/>
              </a:rPr>
              <a:t>Доходы бюджета </a:t>
            </a:r>
            <a:r>
              <a:rPr lang="ru-RU" sz="1150" b="1" dirty="0" smtClean="0">
                <a:latin typeface="Times New Roman" pitchFamily="18" charset="0"/>
                <a:cs typeface="Times New Roman" pitchFamily="18" charset="0"/>
              </a:rPr>
              <a:t>– </a:t>
            </a:r>
            <a:r>
              <a:rPr lang="ru-RU" sz="1150" dirty="0" smtClean="0">
                <a:latin typeface="Times New Roman" pitchFamily="18" charset="0"/>
                <a:cs typeface="Times New Roman" pitchFamily="18" charset="0"/>
              </a:rPr>
              <a:t>поступающие в бюджет денежные средства, за исключением  источников финансирования дефицита бюджета.</a:t>
            </a:r>
          </a:p>
          <a:p>
            <a:pPr marL="252000" indent="-252000" algn="just">
              <a:spcBef>
                <a:spcPts val="0"/>
              </a:spcBef>
            </a:pPr>
            <a:endParaRPr lang="ru-RU" sz="1150" dirty="0" smtClean="0">
              <a:latin typeface="Times New Roman" pitchFamily="18" charset="0"/>
              <a:cs typeface="Times New Roman" pitchFamily="18" charset="0"/>
            </a:endParaRPr>
          </a:p>
          <a:p>
            <a:pPr marL="252000" indent="-252000" algn="just">
              <a:spcBef>
                <a:spcPts val="0"/>
              </a:spcBef>
              <a:buFont typeface="Arial" pitchFamily="34" charset="0"/>
              <a:buChar char="•"/>
            </a:pPr>
            <a:r>
              <a:rPr lang="ru-RU" sz="1150" b="1" i="1" dirty="0" smtClean="0">
                <a:solidFill>
                  <a:schemeClr val="accent1">
                    <a:lumMod val="75000"/>
                  </a:schemeClr>
                </a:solidFill>
                <a:latin typeface="Times New Roman" pitchFamily="18" charset="0"/>
                <a:cs typeface="Times New Roman" pitchFamily="18" charset="0"/>
              </a:rPr>
              <a:t>Расходы бюджета </a:t>
            </a:r>
            <a:r>
              <a:rPr lang="ru-RU" sz="1150" b="1" dirty="0" smtClean="0">
                <a:latin typeface="Times New Roman" pitchFamily="18" charset="0"/>
                <a:cs typeface="Times New Roman" pitchFamily="18" charset="0"/>
              </a:rPr>
              <a:t>– </a:t>
            </a:r>
            <a:r>
              <a:rPr lang="ru-RU" sz="1150" dirty="0" smtClean="0">
                <a:latin typeface="Times New Roman" pitchFamily="18" charset="0"/>
                <a:cs typeface="Times New Roman" pitchFamily="18" charset="0"/>
              </a:rPr>
              <a:t> выплачиваемые из бюджета денежные средства, за исключением источников финансирования дефицита бюджета.</a:t>
            </a:r>
          </a:p>
          <a:p>
            <a:pPr marL="252000" indent="-252000" algn="just">
              <a:spcBef>
                <a:spcPts val="0"/>
              </a:spcBef>
            </a:pPr>
            <a:endParaRPr lang="ru-RU" sz="1150" dirty="0" smtClean="0">
              <a:latin typeface="Times New Roman" pitchFamily="18" charset="0"/>
              <a:cs typeface="Times New Roman" pitchFamily="18" charset="0"/>
            </a:endParaRPr>
          </a:p>
          <a:p>
            <a:pPr marL="252000" indent="-252000" algn="just">
              <a:spcBef>
                <a:spcPts val="0"/>
              </a:spcBef>
              <a:buFont typeface="Arial" pitchFamily="34" charset="0"/>
              <a:buChar char="•"/>
            </a:pPr>
            <a:r>
              <a:rPr lang="ru-RU" sz="1150" b="1" i="1" dirty="0" smtClean="0">
                <a:solidFill>
                  <a:schemeClr val="accent1">
                    <a:lumMod val="75000"/>
                  </a:schemeClr>
                </a:solidFill>
                <a:latin typeface="Times New Roman" pitchFamily="18" charset="0"/>
                <a:cs typeface="Times New Roman" pitchFamily="18" charset="0"/>
              </a:rPr>
              <a:t>Профицит бюджета  </a:t>
            </a:r>
            <a:r>
              <a:rPr lang="ru-RU" sz="1150" b="1" dirty="0" smtClean="0">
                <a:latin typeface="Times New Roman" pitchFamily="18" charset="0"/>
                <a:cs typeface="Times New Roman" pitchFamily="18" charset="0"/>
              </a:rPr>
              <a:t>– </a:t>
            </a:r>
            <a:r>
              <a:rPr lang="ru-RU" sz="1150" dirty="0" smtClean="0">
                <a:latin typeface="Times New Roman" pitchFamily="18" charset="0"/>
                <a:cs typeface="Times New Roman" pitchFamily="18" charset="0"/>
              </a:rPr>
              <a:t> превышение доходов бюджета над его расходами.</a:t>
            </a:r>
          </a:p>
          <a:p>
            <a:pPr marL="252000" indent="-252000" algn="just">
              <a:spcBef>
                <a:spcPts val="0"/>
              </a:spcBef>
            </a:pPr>
            <a:endParaRPr lang="ru-RU" sz="1150" dirty="0" smtClean="0">
              <a:latin typeface="Times New Roman" pitchFamily="18" charset="0"/>
              <a:cs typeface="Times New Roman" pitchFamily="18" charset="0"/>
            </a:endParaRPr>
          </a:p>
          <a:p>
            <a:pPr marL="252000" indent="-252000" algn="just">
              <a:spcBef>
                <a:spcPts val="0"/>
              </a:spcBef>
              <a:buFont typeface="Arial" pitchFamily="34" charset="0"/>
              <a:buChar char="•"/>
            </a:pPr>
            <a:r>
              <a:rPr lang="ru-RU" sz="1150" b="1" i="1" dirty="0" smtClean="0">
                <a:solidFill>
                  <a:schemeClr val="accent1">
                    <a:lumMod val="75000"/>
                  </a:schemeClr>
                </a:solidFill>
                <a:latin typeface="Times New Roman" pitchFamily="18" charset="0"/>
                <a:cs typeface="Times New Roman" pitchFamily="18" charset="0"/>
              </a:rPr>
              <a:t>Дефицит бюджета  </a:t>
            </a:r>
            <a:r>
              <a:rPr lang="ru-RU" sz="1150" b="1" dirty="0" smtClean="0">
                <a:latin typeface="Times New Roman" pitchFamily="18" charset="0"/>
                <a:cs typeface="Times New Roman" pitchFamily="18" charset="0"/>
              </a:rPr>
              <a:t>– </a:t>
            </a:r>
            <a:r>
              <a:rPr lang="ru-RU" sz="1150" dirty="0" smtClean="0">
                <a:latin typeface="Times New Roman" pitchFamily="18" charset="0"/>
                <a:cs typeface="Times New Roman" pitchFamily="18" charset="0"/>
              </a:rPr>
              <a:t> превышение расходов бюджета над его доходами.</a:t>
            </a:r>
          </a:p>
          <a:p>
            <a:pPr marL="252000" indent="-252000" algn="just">
              <a:spcBef>
                <a:spcPts val="0"/>
              </a:spcBef>
            </a:pPr>
            <a:endParaRPr lang="ru-RU" sz="1150" dirty="0" smtClean="0">
              <a:latin typeface="Times New Roman" pitchFamily="18" charset="0"/>
              <a:cs typeface="Times New Roman" pitchFamily="18" charset="0"/>
            </a:endParaRPr>
          </a:p>
          <a:p>
            <a:pPr marL="252000" indent="-252000" algn="just">
              <a:spcBef>
                <a:spcPts val="0"/>
              </a:spcBef>
              <a:buFont typeface="Arial" pitchFamily="34" charset="0"/>
              <a:buChar char="•"/>
            </a:pPr>
            <a:r>
              <a:rPr lang="ru-RU" sz="1150" b="1" i="1" dirty="0" smtClean="0">
                <a:solidFill>
                  <a:schemeClr val="accent1">
                    <a:lumMod val="75000"/>
                  </a:schemeClr>
                </a:solidFill>
                <a:latin typeface="Times New Roman" pitchFamily="18" charset="0"/>
                <a:cs typeface="Times New Roman" pitchFamily="18" charset="0"/>
              </a:rPr>
              <a:t>Источники финансирования дефицита бюджета </a:t>
            </a:r>
            <a:r>
              <a:rPr lang="ru-RU" sz="1150" b="1" dirty="0" smtClean="0">
                <a:latin typeface="Times New Roman" pitchFamily="18" charset="0"/>
                <a:cs typeface="Times New Roman" pitchFamily="18" charset="0"/>
              </a:rPr>
              <a:t>–  </a:t>
            </a:r>
            <a:r>
              <a:rPr lang="ru-RU" sz="1150" dirty="0" smtClean="0">
                <a:latin typeface="Times New Roman" pitchFamily="18" charset="0"/>
                <a:cs typeface="Times New Roman" pitchFamily="18" charset="0"/>
              </a:rPr>
              <a:t>средства, привлекаемые в бюджет для покрытия дефицита (кредиты банков, кредиты от других уровней бюджетов, ценные бумаги, иные источники).</a:t>
            </a:r>
          </a:p>
          <a:p>
            <a:pPr marL="252000" indent="-252000" algn="just">
              <a:spcBef>
                <a:spcPts val="0"/>
              </a:spcBef>
              <a:buFont typeface="Wingdings" pitchFamily="2" charset="2"/>
              <a:buChar char="ü"/>
            </a:pPr>
            <a:endParaRPr lang="ru-RU" sz="1150" dirty="0" smtClean="0">
              <a:latin typeface="Times New Roman" pitchFamily="18" charset="0"/>
              <a:cs typeface="Times New Roman" pitchFamily="18" charset="0"/>
            </a:endParaRPr>
          </a:p>
          <a:p>
            <a:pPr marL="252000" indent="-252000" algn="just">
              <a:spcBef>
                <a:spcPts val="0"/>
              </a:spcBef>
              <a:buFont typeface="Arial" pitchFamily="34" charset="0"/>
              <a:buChar char="•"/>
            </a:pPr>
            <a:r>
              <a:rPr lang="ru-RU" sz="1150" b="1" i="1" dirty="0" smtClean="0">
                <a:solidFill>
                  <a:schemeClr val="accent1">
                    <a:lumMod val="75000"/>
                  </a:schemeClr>
                </a:solidFill>
                <a:latin typeface="Times New Roman" pitchFamily="18" charset="0"/>
                <a:cs typeface="Times New Roman" pitchFamily="18" charset="0"/>
              </a:rPr>
              <a:t>Межбюджетные трансферты </a:t>
            </a:r>
            <a:r>
              <a:rPr lang="ru-RU" sz="1150" b="1" dirty="0" smtClean="0">
                <a:latin typeface="Times New Roman" pitchFamily="18" charset="0"/>
                <a:cs typeface="Times New Roman" pitchFamily="18" charset="0"/>
              </a:rPr>
              <a:t>–</a:t>
            </a:r>
            <a:r>
              <a:rPr lang="ru-RU" sz="1150" dirty="0" smtClean="0">
                <a:latin typeface="Times New Roman" pitchFamily="18" charset="0"/>
                <a:cs typeface="Times New Roman" pitchFamily="18" charset="0"/>
              </a:rPr>
              <a:t> средства, предоставляемые одним бюджетом бюджетной системы Российской Федерации другому бюджету бюджетной системы Российской Федерации.</a:t>
            </a:r>
          </a:p>
          <a:p>
            <a:pPr marL="252000" indent="-252000" algn="just">
              <a:spcBef>
                <a:spcPts val="0"/>
              </a:spcBef>
              <a:buFont typeface="Wingdings" pitchFamily="2" charset="2"/>
              <a:buChar char="ü"/>
            </a:pPr>
            <a:endParaRPr lang="ru-RU" sz="1150" dirty="0" smtClean="0">
              <a:latin typeface="Times New Roman" pitchFamily="18" charset="0"/>
              <a:cs typeface="Times New Roman" pitchFamily="18" charset="0"/>
            </a:endParaRPr>
          </a:p>
          <a:p>
            <a:pPr marL="252000" indent="-252000" algn="just">
              <a:spcBef>
                <a:spcPts val="0"/>
              </a:spcBef>
              <a:buFont typeface="Arial" pitchFamily="34" charset="0"/>
              <a:buChar char="•"/>
            </a:pPr>
            <a:r>
              <a:rPr lang="ru-RU" sz="1150" b="1" i="1" dirty="0" smtClean="0">
                <a:solidFill>
                  <a:schemeClr val="accent1">
                    <a:lumMod val="75000"/>
                  </a:schemeClr>
                </a:solidFill>
                <a:latin typeface="Times New Roman" pitchFamily="18" charset="0"/>
                <a:cs typeface="Times New Roman" pitchFamily="18" charset="0"/>
              </a:rPr>
              <a:t>Дотации – </a:t>
            </a:r>
            <a:r>
              <a:rPr lang="ru-RU" sz="1150" i="1" dirty="0" smtClean="0">
                <a:latin typeface="Times New Roman" pitchFamily="18" charset="0"/>
                <a:cs typeface="Times New Roman" pitchFamily="18" charset="0"/>
              </a:rPr>
              <a:t>межбюджетные трансферты, предоставляемые на безвозмездной и безвозвратной основе без установления направлений их использования.</a:t>
            </a:r>
          </a:p>
          <a:p>
            <a:pPr marL="252000" indent="-252000" algn="just">
              <a:spcBef>
                <a:spcPts val="0"/>
              </a:spcBef>
              <a:buFont typeface="Wingdings" pitchFamily="2" charset="2"/>
              <a:buChar char="ü"/>
            </a:pPr>
            <a:endParaRPr lang="ru-RU" sz="1150" b="1" i="1" dirty="0" smtClean="0">
              <a:solidFill>
                <a:schemeClr val="accent1">
                  <a:lumMod val="75000"/>
                </a:schemeClr>
              </a:solidFill>
              <a:latin typeface="Times New Roman" pitchFamily="18" charset="0"/>
              <a:cs typeface="Times New Roman" pitchFamily="18" charset="0"/>
            </a:endParaRPr>
          </a:p>
          <a:p>
            <a:pPr marL="252000" indent="-252000" algn="just">
              <a:spcBef>
                <a:spcPts val="0"/>
              </a:spcBef>
              <a:buFont typeface="Arial" pitchFamily="34" charset="0"/>
              <a:buChar char="•"/>
            </a:pPr>
            <a:r>
              <a:rPr lang="ru-RU" sz="1150" b="1" i="1" dirty="0" smtClean="0">
                <a:solidFill>
                  <a:schemeClr val="accent1">
                    <a:lumMod val="75000"/>
                  </a:schemeClr>
                </a:solidFill>
                <a:latin typeface="Times New Roman" pitchFamily="18" charset="0"/>
                <a:cs typeface="Times New Roman" pitchFamily="18" charset="0"/>
              </a:rPr>
              <a:t>Субсидии – </a:t>
            </a:r>
            <a:r>
              <a:rPr lang="ru-RU" sz="1150" i="1" dirty="0" smtClean="0">
                <a:latin typeface="Times New Roman" pitchFamily="18" charset="0"/>
                <a:cs typeface="Times New Roman" pitchFamily="18" charset="0"/>
              </a:rPr>
              <a:t>средства, предоставляемые на софинансирование расходов бюджета. Субсидии могут предоставляться нижестоящему бюджету , а так же физическим и юридическим лицам. </a:t>
            </a:r>
          </a:p>
          <a:p>
            <a:pPr marL="252000" indent="-252000" algn="just">
              <a:spcBef>
                <a:spcPts val="0"/>
              </a:spcBef>
            </a:pPr>
            <a:endParaRPr lang="ru-RU" sz="1150" dirty="0" smtClean="0">
              <a:latin typeface="Times New Roman" pitchFamily="18" charset="0"/>
              <a:cs typeface="Times New Roman" pitchFamily="18" charset="0"/>
            </a:endParaRPr>
          </a:p>
          <a:p>
            <a:pPr marL="252000" indent="-252000" algn="just">
              <a:spcBef>
                <a:spcPts val="0"/>
              </a:spcBef>
              <a:buFont typeface="Arial" pitchFamily="34" charset="0"/>
              <a:buChar char="•"/>
            </a:pPr>
            <a:r>
              <a:rPr lang="ru-RU" sz="1150" b="1" i="1" dirty="0" smtClean="0">
                <a:solidFill>
                  <a:schemeClr val="accent1">
                    <a:lumMod val="75000"/>
                  </a:schemeClr>
                </a:solidFill>
                <a:latin typeface="Times New Roman" pitchFamily="18" charset="0"/>
                <a:cs typeface="Times New Roman" pitchFamily="18" charset="0"/>
              </a:rPr>
              <a:t>Субвенции</a:t>
            </a:r>
            <a:r>
              <a:rPr lang="ru-RU" sz="1150" b="1" i="1" dirty="0" smtClean="0">
                <a:solidFill>
                  <a:srgbClr val="CE1AA7"/>
                </a:solidFill>
                <a:latin typeface="Times New Roman" pitchFamily="18" charset="0"/>
                <a:cs typeface="Times New Roman" pitchFamily="18" charset="0"/>
              </a:rPr>
              <a:t> </a:t>
            </a:r>
            <a:r>
              <a:rPr lang="ru-RU" sz="1150" b="1" dirty="0" smtClean="0">
                <a:latin typeface="Times New Roman" pitchFamily="18" charset="0"/>
                <a:cs typeface="Times New Roman" pitchFamily="18" charset="0"/>
              </a:rPr>
              <a:t> – </a:t>
            </a:r>
            <a:r>
              <a:rPr lang="ru-RU" sz="1150" dirty="0" smtClean="0">
                <a:latin typeface="Times New Roman" pitchFamily="18" charset="0"/>
                <a:cs typeface="Times New Roman" pitchFamily="18" charset="0"/>
              </a:rPr>
              <a:t> средства, предоставляемые на реализацию переданных полномочий (когда полномочие передается с одного уровня бюджета на другой, то финансирование всегда осуществляется за счет бюджета, который передал полномочие).</a:t>
            </a:r>
          </a:p>
          <a:p>
            <a:pPr marL="252000" indent="-252000" algn="just">
              <a:spcBef>
                <a:spcPts val="0"/>
              </a:spcBef>
            </a:pPr>
            <a:endParaRPr lang="ru-RU" sz="1150" dirty="0" smtClean="0">
              <a:latin typeface="Times New Roman" pitchFamily="18" charset="0"/>
              <a:cs typeface="Times New Roman" pitchFamily="18" charset="0"/>
            </a:endParaRPr>
          </a:p>
          <a:p>
            <a:pPr marL="252000" indent="-252000" algn="just">
              <a:spcBef>
                <a:spcPts val="0"/>
              </a:spcBef>
              <a:buFont typeface="Arial" pitchFamily="34" charset="0"/>
              <a:buChar char="•"/>
            </a:pPr>
            <a:r>
              <a:rPr lang="ru-RU" sz="1150" b="1" i="1" dirty="0" smtClean="0">
                <a:solidFill>
                  <a:schemeClr val="accent1">
                    <a:lumMod val="75000"/>
                  </a:schemeClr>
                </a:solidFill>
                <a:latin typeface="Times New Roman" pitchFamily="18" charset="0"/>
                <a:cs typeface="Times New Roman" pitchFamily="18" charset="0"/>
              </a:rPr>
              <a:t>Государственная программа </a:t>
            </a:r>
            <a:r>
              <a:rPr lang="ru-RU" sz="1150" b="1" dirty="0" smtClean="0">
                <a:latin typeface="Times New Roman" pitchFamily="18" charset="0"/>
                <a:cs typeface="Times New Roman" pitchFamily="18" charset="0"/>
              </a:rPr>
              <a:t>– </a:t>
            </a:r>
            <a:r>
              <a:rPr lang="ru-RU" sz="1150" dirty="0" smtClean="0">
                <a:latin typeface="Times New Roman" pitchFamily="18" charset="0"/>
                <a:cs typeface="Times New Roman" pitchFamily="18" charset="0"/>
              </a:rPr>
              <a:t>комплекс мероприятий, реализация которых обеспечивает достижение приоритетов и целей государственной политики в сфере социально-экономического развития.</a:t>
            </a:r>
          </a:p>
        </p:txBody>
      </p:sp>
      <p:sp>
        <p:nvSpPr>
          <p:cNvPr id="6" name="TextBox 5"/>
          <p:cNvSpPr txBox="1"/>
          <p:nvPr/>
        </p:nvSpPr>
        <p:spPr>
          <a:xfrm>
            <a:off x="8604448" y="260648"/>
            <a:ext cx="288032" cy="276999"/>
          </a:xfrm>
          <a:prstGeom prst="rect">
            <a:avLst/>
          </a:prstGeom>
          <a:noFill/>
        </p:spPr>
        <p:txBody>
          <a:bodyPr wrap="square" rtlCol="0">
            <a:spAutoFit/>
          </a:bodyPr>
          <a:lstStyle/>
          <a:p>
            <a:r>
              <a:rPr lang="ru-RU" sz="1200" dirty="0" smtClean="0"/>
              <a:t>3</a:t>
            </a:r>
            <a:endParaRPr lang="ru-RU" sz="12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2" cstate="print"/>
          <a:srcRect/>
          <a:stretch>
            <a:fillRect/>
          </a:stretch>
        </p:blipFill>
        <p:spPr bwMode="auto">
          <a:xfrm>
            <a:off x="0" y="0"/>
            <a:ext cx="9144000" cy="476671"/>
          </a:xfrm>
          <a:prstGeom prst="rect">
            <a:avLst/>
          </a:prstGeom>
          <a:noFill/>
        </p:spPr>
      </p:pic>
      <p:sp>
        <p:nvSpPr>
          <p:cNvPr id="10" name="Заголовок 9"/>
          <p:cNvSpPr>
            <a:spLocks noGrp="1"/>
          </p:cNvSpPr>
          <p:nvPr>
            <p:ph type="title"/>
          </p:nvPr>
        </p:nvSpPr>
        <p:spPr>
          <a:xfrm>
            <a:off x="0" y="260648"/>
            <a:ext cx="8784976" cy="576064"/>
          </a:xfrm>
        </p:spPr>
        <p:txBody>
          <a:bodyPr>
            <a:noAutofit/>
          </a:bodyPr>
          <a:lstStyle/>
          <a:p>
            <a:pPr algn="ctr"/>
            <a:r>
              <a:rPr lang="ru-RU" sz="2000" b="1" dirty="0" smtClean="0">
                <a:solidFill>
                  <a:schemeClr val="accent1">
                    <a:lumMod val="75000"/>
                  </a:schemeClr>
                </a:solidFill>
                <a:latin typeface="Times New Roman" pitchFamily="18" charset="0"/>
                <a:cs typeface="Times New Roman" pitchFamily="18" charset="0"/>
              </a:rPr>
              <a:t>Распределение расходов республиканского бюджета Республики Алтай </a:t>
            </a:r>
            <a:br>
              <a:rPr lang="ru-RU" sz="2000" b="1" dirty="0" smtClean="0">
                <a:solidFill>
                  <a:schemeClr val="accent1">
                    <a:lumMod val="75000"/>
                  </a:schemeClr>
                </a:solidFill>
                <a:latin typeface="Times New Roman" pitchFamily="18" charset="0"/>
                <a:cs typeface="Times New Roman" pitchFamily="18" charset="0"/>
              </a:rPr>
            </a:br>
            <a:r>
              <a:rPr lang="ru-RU" sz="2000" b="1" dirty="0" smtClean="0">
                <a:solidFill>
                  <a:schemeClr val="accent1">
                    <a:lumMod val="75000"/>
                  </a:schemeClr>
                </a:solidFill>
                <a:latin typeface="Times New Roman" pitchFamily="18" charset="0"/>
                <a:cs typeface="Times New Roman" pitchFamily="18" charset="0"/>
              </a:rPr>
              <a:t>по госпрограммам Республики Алтай на 2019-2021 годы, тыс. рублей</a:t>
            </a:r>
            <a:endParaRPr lang="ru-RU" sz="2000" b="1" dirty="0">
              <a:solidFill>
                <a:srgbClr val="FF0000"/>
              </a:solidFill>
              <a:latin typeface="Times New Roman" pitchFamily="18" charset="0"/>
              <a:cs typeface="Times New Roman" pitchFamily="18" charset="0"/>
            </a:endParaRPr>
          </a:p>
        </p:txBody>
      </p:sp>
      <p:graphicFrame>
        <p:nvGraphicFramePr>
          <p:cNvPr id="9" name="Содержимое 8"/>
          <p:cNvGraphicFramePr>
            <a:graphicFrameLocks noGrp="1"/>
          </p:cNvGraphicFramePr>
          <p:nvPr>
            <p:ph idx="1"/>
          </p:nvPr>
        </p:nvGraphicFramePr>
        <p:xfrm>
          <a:off x="179512" y="908720"/>
          <a:ext cx="8712970" cy="5802779"/>
        </p:xfrm>
        <a:graphic>
          <a:graphicData uri="http://schemas.openxmlformats.org/drawingml/2006/table">
            <a:tbl>
              <a:tblPr firstRow="1" bandRow="1">
                <a:tableStyleId>{21E4AEA4-8DFA-4A89-87EB-49C32662AFE0}</a:tableStyleId>
              </a:tblPr>
              <a:tblGrid>
                <a:gridCol w="3744416"/>
                <a:gridCol w="864096"/>
                <a:gridCol w="792088"/>
                <a:gridCol w="864096"/>
                <a:gridCol w="792088"/>
                <a:gridCol w="864096"/>
                <a:gridCol w="792090"/>
              </a:tblGrid>
              <a:tr h="384267">
                <a:tc>
                  <a:txBody>
                    <a:bodyPr/>
                    <a:lstStyle/>
                    <a:p>
                      <a:pPr algn="ctr" fontAlgn="ctr"/>
                      <a:r>
                        <a:rPr lang="ru-RU" sz="1100" b="1" u="none" strike="noStrike" dirty="0" smtClean="0">
                          <a:latin typeface="Times New Roman" pitchFamily="18" charset="0"/>
                          <a:cs typeface="Times New Roman" pitchFamily="18" charset="0"/>
                        </a:rPr>
                        <a:t>Наименование</a:t>
                      </a:r>
                      <a:endParaRPr lang="ru-RU" sz="1100" b="1" i="0" u="none" strike="noStrike" dirty="0">
                        <a:solidFill>
                          <a:schemeClr val="bg1"/>
                        </a:solidFill>
                        <a:latin typeface="Times New Roman" pitchFamily="18" charset="0"/>
                        <a:cs typeface="Times New Roman" pitchFamily="18" charset="0"/>
                      </a:endParaRPr>
                    </a:p>
                  </a:txBody>
                  <a:tcPr marL="9525" marR="9525" marT="9525" marB="0" anchor="ctr"/>
                </a:tc>
                <a:tc>
                  <a:txBody>
                    <a:bodyPr/>
                    <a:lstStyle/>
                    <a:p>
                      <a:pPr algn="ctr" fontAlgn="ctr"/>
                      <a:r>
                        <a:rPr lang="ru-RU" sz="1100" b="1" u="none" strike="noStrike" dirty="0" smtClean="0">
                          <a:latin typeface="Times New Roman" pitchFamily="18" charset="0"/>
                          <a:cs typeface="Times New Roman" pitchFamily="18" charset="0"/>
                        </a:rPr>
                        <a:t>Сумма на 2019 год</a:t>
                      </a:r>
                      <a:endParaRPr lang="ru-RU" sz="1100" b="1" i="0" u="none" strike="noStrike" dirty="0">
                        <a:solidFill>
                          <a:schemeClr val="bg1"/>
                        </a:solidFill>
                        <a:latin typeface="Times New Roman" pitchFamily="18" charset="0"/>
                        <a:cs typeface="Times New Roman" pitchFamily="18" charset="0"/>
                      </a:endParaRPr>
                    </a:p>
                  </a:txBody>
                  <a:tcPr marL="9525" marR="9525" marT="9525" marB="0" anchor="ctr"/>
                </a:tc>
                <a:tc>
                  <a:txBody>
                    <a:bodyPr/>
                    <a:lstStyle/>
                    <a:p>
                      <a:pPr algn="ctr" fontAlgn="ctr"/>
                      <a:r>
                        <a:rPr lang="ru-RU" sz="1100" b="1" u="none" strike="noStrike" dirty="0" smtClean="0">
                          <a:latin typeface="Times New Roman" pitchFamily="18" charset="0"/>
                          <a:cs typeface="Times New Roman" pitchFamily="18" charset="0"/>
                        </a:rPr>
                        <a:t>Доля в расходах, %</a:t>
                      </a:r>
                      <a:endParaRPr lang="ru-RU" sz="1100" b="1" i="0" u="none" strike="noStrike" dirty="0">
                        <a:solidFill>
                          <a:schemeClr val="bg1"/>
                        </a:solidFill>
                        <a:latin typeface="Times New Roman" pitchFamily="18" charset="0"/>
                        <a:cs typeface="Times New Roman" pitchFamily="18" charset="0"/>
                      </a:endParaRPr>
                    </a:p>
                  </a:txBody>
                  <a:tcPr marL="9525" marR="9525" marT="9525" marB="0" anchor="ctr"/>
                </a:tc>
                <a:tc>
                  <a:txBody>
                    <a:bodyPr/>
                    <a:lstStyle/>
                    <a:p>
                      <a:pPr algn="ctr" fontAlgn="ctr"/>
                      <a:r>
                        <a:rPr lang="ru-RU" sz="1100" b="1" u="none" strike="noStrike" dirty="0" smtClean="0">
                          <a:latin typeface="Times New Roman" pitchFamily="18" charset="0"/>
                          <a:cs typeface="Times New Roman" pitchFamily="18" charset="0"/>
                        </a:rPr>
                        <a:t>Сумма на 2020 год</a:t>
                      </a:r>
                      <a:endParaRPr lang="ru-RU" sz="1100" b="1" i="0" u="none" strike="noStrike" dirty="0">
                        <a:solidFill>
                          <a:schemeClr val="bg1"/>
                        </a:solidFill>
                        <a:latin typeface="Times New Roman" pitchFamily="18" charset="0"/>
                        <a:cs typeface="Times New Roman" pitchFamily="18" charset="0"/>
                      </a:endParaRPr>
                    </a:p>
                  </a:txBody>
                  <a:tcPr marL="9525" marR="9525" marT="9525" marB="0" anchor="ctr"/>
                </a:tc>
                <a:tc>
                  <a:txBody>
                    <a:bodyPr/>
                    <a:lstStyle/>
                    <a:p>
                      <a:pPr algn="ctr" fontAlgn="ctr"/>
                      <a:r>
                        <a:rPr lang="ru-RU" sz="1100" b="1" u="none" strike="noStrike" dirty="0" smtClean="0">
                          <a:latin typeface="Times New Roman" pitchFamily="18" charset="0"/>
                          <a:cs typeface="Times New Roman" pitchFamily="18" charset="0"/>
                        </a:rPr>
                        <a:t>Доля в расходах, %</a:t>
                      </a:r>
                      <a:endParaRPr lang="ru-RU" sz="1100" b="1" i="0" u="none" strike="noStrike" dirty="0">
                        <a:solidFill>
                          <a:schemeClr val="bg1"/>
                        </a:solidFill>
                        <a:latin typeface="Times New Roman" pitchFamily="18" charset="0"/>
                        <a:cs typeface="Times New Roman" pitchFamily="18" charset="0"/>
                      </a:endParaRPr>
                    </a:p>
                  </a:txBody>
                  <a:tcPr marL="9525" marR="9525" marT="9525" marB="0" anchor="ctr"/>
                </a:tc>
                <a:tc>
                  <a:txBody>
                    <a:bodyPr/>
                    <a:lstStyle/>
                    <a:p>
                      <a:pPr algn="ctr" fontAlgn="ctr"/>
                      <a:r>
                        <a:rPr lang="ru-RU" sz="1100" b="1" u="none" strike="noStrike" dirty="0" smtClean="0">
                          <a:latin typeface="Times New Roman" pitchFamily="18" charset="0"/>
                          <a:cs typeface="Times New Roman" pitchFamily="18" charset="0"/>
                        </a:rPr>
                        <a:t>Сумма на 2021 год</a:t>
                      </a:r>
                      <a:endParaRPr lang="ru-RU" sz="1100" b="1" i="0" u="none" strike="noStrike" dirty="0">
                        <a:solidFill>
                          <a:schemeClr val="bg1"/>
                        </a:solidFill>
                        <a:latin typeface="Times New Roman" pitchFamily="18" charset="0"/>
                        <a:cs typeface="Times New Roman" pitchFamily="18" charset="0"/>
                      </a:endParaRPr>
                    </a:p>
                  </a:txBody>
                  <a:tcPr marL="9525" marR="9525" marT="9525" marB="0" anchor="ctr"/>
                </a:tc>
                <a:tc>
                  <a:txBody>
                    <a:bodyPr/>
                    <a:lstStyle/>
                    <a:p>
                      <a:pPr algn="ctr" fontAlgn="ctr"/>
                      <a:r>
                        <a:rPr lang="ru-RU" sz="1100" b="1" u="none" strike="noStrike" dirty="0" smtClean="0">
                          <a:latin typeface="Times New Roman" pitchFamily="18" charset="0"/>
                          <a:cs typeface="Times New Roman" pitchFamily="18" charset="0"/>
                        </a:rPr>
                        <a:t>Доля в расходах, %</a:t>
                      </a:r>
                      <a:endParaRPr lang="ru-RU" sz="1100" b="1" i="0" u="none" strike="noStrike" dirty="0">
                        <a:solidFill>
                          <a:schemeClr val="bg1"/>
                        </a:solidFill>
                        <a:latin typeface="Times New Roman" pitchFamily="18" charset="0"/>
                        <a:cs typeface="Times New Roman" pitchFamily="18" charset="0"/>
                      </a:endParaRPr>
                    </a:p>
                  </a:txBody>
                  <a:tcPr marL="9525" marR="9525" marT="9525" marB="0" anchor="ctr"/>
                </a:tc>
              </a:tr>
              <a:tr h="525893">
                <a:tc>
                  <a:txBody>
                    <a:bodyPr/>
                    <a:lstStyle/>
                    <a:p>
                      <a:pPr algn="l" fontAlgn="t"/>
                      <a:r>
                        <a:rPr lang="ru-RU" sz="1100" b="0" i="0" u="none" strike="noStrike">
                          <a:solidFill>
                            <a:srgbClr val="000000"/>
                          </a:solidFill>
                          <a:latin typeface="Times New Roman" pitchFamily="18" charset="0"/>
                          <a:cs typeface="Times New Roman" pitchFamily="18" charset="0"/>
                        </a:rPr>
                        <a:t>Государственная программа Республики Алтай «Развитие сельского хозяйства и регулирование рынков сельскохозяйственной продукции, сырья и продовольствия»</a:t>
                      </a:r>
                    </a:p>
                  </a:txBody>
                  <a:tcPr marL="9525" marR="9525" marT="9525" marB="0"/>
                </a:tc>
                <a:tc>
                  <a:txBody>
                    <a:bodyPr/>
                    <a:lstStyle/>
                    <a:p>
                      <a:pPr algn="ctr" fontAlgn="ctr"/>
                      <a:r>
                        <a:rPr lang="ru-RU" sz="1100" b="0" i="0" u="none" strike="noStrike">
                          <a:solidFill>
                            <a:srgbClr val="000000"/>
                          </a:solidFill>
                          <a:latin typeface="Times New Roman" pitchFamily="18" charset="0"/>
                          <a:cs typeface="Times New Roman" pitchFamily="18" charset="0"/>
                        </a:rPr>
                        <a:t>780 341,0</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3,76</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866 807,6</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5,14</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842 562,2</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4,66</a:t>
                      </a:r>
                    </a:p>
                  </a:txBody>
                  <a:tcPr marL="9525" marR="9525" marT="9525" marB="0" anchor="ctr"/>
                </a:tc>
              </a:tr>
              <a:tr h="313971">
                <a:tc>
                  <a:txBody>
                    <a:bodyPr/>
                    <a:lstStyle/>
                    <a:p>
                      <a:pPr algn="l" fontAlgn="t"/>
                      <a:r>
                        <a:rPr lang="ru-RU" sz="1100" b="0" i="0" u="none" strike="noStrike">
                          <a:solidFill>
                            <a:srgbClr val="000000"/>
                          </a:solidFill>
                          <a:latin typeface="Times New Roman" pitchFamily="18" charset="0"/>
                          <a:cs typeface="Times New Roman" pitchFamily="18" charset="0"/>
                        </a:rPr>
                        <a:t>Государственная программа Республики Алтай «Развитие жилищно-коммунального и транспортного комплекса» </a:t>
                      </a:r>
                    </a:p>
                  </a:txBody>
                  <a:tcPr marL="9525" marR="9525" marT="9525" marB="0"/>
                </a:tc>
                <a:tc>
                  <a:txBody>
                    <a:bodyPr/>
                    <a:lstStyle/>
                    <a:p>
                      <a:pPr algn="ctr" fontAlgn="ctr"/>
                      <a:r>
                        <a:rPr lang="ru-RU" sz="1100" b="0" i="0" u="none" strike="noStrike">
                          <a:solidFill>
                            <a:srgbClr val="000000"/>
                          </a:solidFill>
                          <a:latin typeface="Times New Roman" pitchFamily="18" charset="0"/>
                          <a:cs typeface="Times New Roman" pitchFamily="18" charset="0"/>
                        </a:rPr>
                        <a:t>2 792 486,7</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13,46</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1 437 299,6</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8,52</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1 828 991,4</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10,12</a:t>
                      </a:r>
                    </a:p>
                  </a:txBody>
                  <a:tcPr marL="9525" marR="9525" marT="9525" marB="0" anchor="ctr"/>
                </a:tc>
              </a:tr>
              <a:tr h="384267">
                <a:tc>
                  <a:txBody>
                    <a:bodyPr/>
                    <a:lstStyle/>
                    <a:p>
                      <a:pPr algn="l" fontAlgn="t"/>
                      <a:r>
                        <a:rPr lang="ru-RU" sz="1100" b="0" i="0" u="none" strike="noStrike" dirty="0">
                          <a:solidFill>
                            <a:srgbClr val="000000"/>
                          </a:solidFill>
                          <a:latin typeface="Times New Roman" pitchFamily="18" charset="0"/>
                          <a:cs typeface="Times New Roman" pitchFamily="18" charset="0"/>
                        </a:rPr>
                        <a:t>Государственная программа Республики Алтай «Развитие экономического потенциала и предпринимательства»</a:t>
                      </a:r>
                    </a:p>
                  </a:txBody>
                  <a:tcPr marL="9525" marR="9525" marT="9525" marB="0"/>
                </a:tc>
                <a:tc>
                  <a:txBody>
                    <a:bodyPr/>
                    <a:lstStyle/>
                    <a:p>
                      <a:pPr algn="ctr" fontAlgn="ctr"/>
                      <a:r>
                        <a:rPr lang="ru-RU" sz="1100" b="0" i="0" u="none" strike="noStrike">
                          <a:solidFill>
                            <a:srgbClr val="000000"/>
                          </a:solidFill>
                          <a:latin typeface="Times New Roman" pitchFamily="18" charset="0"/>
                          <a:cs typeface="Times New Roman" pitchFamily="18" charset="0"/>
                        </a:rPr>
                        <a:t>1 049 359,5</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5,06</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698 905,7</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4,14</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1 245 089,5</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6,89</a:t>
                      </a:r>
                    </a:p>
                  </a:txBody>
                  <a:tcPr marL="9525" marR="9525" marT="9525" marB="0" anchor="ctr"/>
                </a:tc>
              </a:tr>
              <a:tr h="384267">
                <a:tc>
                  <a:txBody>
                    <a:bodyPr/>
                    <a:lstStyle/>
                    <a:p>
                      <a:pPr algn="l" fontAlgn="t"/>
                      <a:r>
                        <a:rPr lang="ru-RU" sz="1100" b="0" i="0" u="none" strike="noStrike">
                          <a:solidFill>
                            <a:srgbClr val="000000"/>
                          </a:solidFill>
                          <a:latin typeface="Times New Roman" pitchFamily="18" charset="0"/>
                          <a:cs typeface="Times New Roman" pitchFamily="18" charset="0"/>
                        </a:rPr>
                        <a:t>Государственная программа Республики Алтай «Обеспечение социальной защищенности и занятости населения»</a:t>
                      </a:r>
                    </a:p>
                  </a:txBody>
                  <a:tcPr marL="9525" marR="9525" marT="9525" marB="0"/>
                </a:tc>
                <a:tc>
                  <a:txBody>
                    <a:bodyPr/>
                    <a:lstStyle/>
                    <a:p>
                      <a:pPr algn="ctr" fontAlgn="ctr"/>
                      <a:r>
                        <a:rPr lang="ru-RU" sz="1100" b="0" i="0" u="none" strike="noStrike">
                          <a:solidFill>
                            <a:srgbClr val="000000"/>
                          </a:solidFill>
                          <a:latin typeface="Times New Roman" pitchFamily="18" charset="0"/>
                          <a:cs typeface="Times New Roman" pitchFamily="18" charset="0"/>
                        </a:rPr>
                        <a:t>2 449 418,7</a:t>
                      </a:r>
                    </a:p>
                  </a:txBody>
                  <a:tcPr marL="9525" marR="9525" marT="9525" marB="0" anchor="ctr"/>
                </a:tc>
                <a:tc>
                  <a:txBody>
                    <a:bodyPr/>
                    <a:lstStyle/>
                    <a:p>
                      <a:pPr algn="ctr" fontAlgn="ctr"/>
                      <a:r>
                        <a:rPr lang="ru-RU" sz="1100" b="0" i="0" u="none" strike="noStrike" dirty="0">
                          <a:solidFill>
                            <a:srgbClr val="000000"/>
                          </a:solidFill>
                          <a:latin typeface="Times New Roman" pitchFamily="18" charset="0"/>
                          <a:cs typeface="Times New Roman" pitchFamily="18" charset="0"/>
                        </a:rPr>
                        <a:t>11,81</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2 390 806,4</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14,17</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2 405 049,0</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13,31</a:t>
                      </a:r>
                    </a:p>
                  </a:txBody>
                  <a:tcPr marL="9525" marR="9525" marT="9525" marB="0" anchor="ctr"/>
                </a:tc>
              </a:tr>
              <a:tr h="525893">
                <a:tc>
                  <a:txBody>
                    <a:bodyPr/>
                    <a:lstStyle/>
                    <a:p>
                      <a:pPr algn="l" fontAlgn="t"/>
                      <a:r>
                        <a:rPr lang="ru-RU" sz="1100" b="0" i="0" u="none" strike="noStrike">
                          <a:solidFill>
                            <a:srgbClr val="000000"/>
                          </a:solidFill>
                          <a:latin typeface="Times New Roman" pitchFamily="18" charset="0"/>
                          <a:cs typeface="Times New Roman" pitchFamily="18" charset="0"/>
                        </a:rPr>
                        <a:t>Государственная программа Республики Алтай «Обеспечение экологической безопасности и улучшение состояния окружающей среды»</a:t>
                      </a:r>
                    </a:p>
                  </a:txBody>
                  <a:tcPr marL="9525" marR="9525" marT="9525" marB="0"/>
                </a:tc>
                <a:tc>
                  <a:txBody>
                    <a:bodyPr/>
                    <a:lstStyle/>
                    <a:p>
                      <a:pPr algn="ctr" fontAlgn="ctr"/>
                      <a:r>
                        <a:rPr lang="ru-RU" sz="1100" b="0" i="0" u="none" strike="noStrike">
                          <a:solidFill>
                            <a:srgbClr val="000000"/>
                          </a:solidFill>
                          <a:latin typeface="Times New Roman" pitchFamily="18" charset="0"/>
                          <a:cs typeface="Times New Roman" pitchFamily="18" charset="0"/>
                        </a:rPr>
                        <a:t>664 864,4</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3,20</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998 281,3</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5,92</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1 009 385,3</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5,58</a:t>
                      </a:r>
                    </a:p>
                  </a:txBody>
                  <a:tcPr marL="9525" marR="9525" marT="9525" marB="0" anchor="ctr"/>
                </a:tc>
              </a:tr>
              <a:tr h="346761">
                <a:tc>
                  <a:txBody>
                    <a:bodyPr/>
                    <a:lstStyle/>
                    <a:p>
                      <a:pPr algn="l" fontAlgn="t"/>
                      <a:r>
                        <a:rPr lang="ru-RU" sz="1100" b="0" i="0" u="none" strike="noStrike">
                          <a:solidFill>
                            <a:srgbClr val="000000"/>
                          </a:solidFill>
                          <a:latin typeface="Times New Roman" pitchFamily="18" charset="0"/>
                          <a:cs typeface="Times New Roman" pitchFamily="18" charset="0"/>
                        </a:rPr>
                        <a:t>Государственная программа Республики Алтай «Развитие образования»</a:t>
                      </a:r>
                    </a:p>
                  </a:txBody>
                  <a:tcPr marL="9525" marR="9525" marT="9525" marB="0"/>
                </a:tc>
                <a:tc>
                  <a:txBody>
                    <a:bodyPr/>
                    <a:lstStyle/>
                    <a:p>
                      <a:pPr algn="ctr" fontAlgn="ctr"/>
                      <a:r>
                        <a:rPr lang="ru-RU" sz="1100" b="0" i="0" u="none" strike="noStrike">
                          <a:solidFill>
                            <a:srgbClr val="000000"/>
                          </a:solidFill>
                          <a:latin typeface="Times New Roman" pitchFamily="18" charset="0"/>
                          <a:cs typeface="Times New Roman" pitchFamily="18" charset="0"/>
                        </a:rPr>
                        <a:t>5 664 975,8</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27,30</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4 187 651,1</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24,82</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3 948 936,7</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21,85</a:t>
                      </a:r>
                    </a:p>
                  </a:txBody>
                  <a:tcPr marL="9525" marR="9525" marT="9525" marB="0" anchor="ctr"/>
                </a:tc>
              </a:tr>
              <a:tr h="360040">
                <a:tc>
                  <a:txBody>
                    <a:bodyPr/>
                    <a:lstStyle/>
                    <a:p>
                      <a:pPr algn="l" fontAlgn="t"/>
                      <a:r>
                        <a:rPr lang="ru-RU" sz="1100" b="0" i="0" u="none" strike="noStrike">
                          <a:solidFill>
                            <a:srgbClr val="000000"/>
                          </a:solidFill>
                          <a:latin typeface="Times New Roman" pitchFamily="18" charset="0"/>
                          <a:cs typeface="Times New Roman" pitchFamily="18" charset="0"/>
                        </a:rPr>
                        <a:t>Государственная программа Республики Алтай «Развитие культуры»</a:t>
                      </a:r>
                    </a:p>
                  </a:txBody>
                  <a:tcPr marL="9525" marR="9525" marT="9525" marB="0"/>
                </a:tc>
                <a:tc>
                  <a:txBody>
                    <a:bodyPr/>
                    <a:lstStyle/>
                    <a:p>
                      <a:pPr algn="ctr" fontAlgn="ctr"/>
                      <a:r>
                        <a:rPr lang="ru-RU" sz="1100" b="0" i="0" u="none" strike="noStrike">
                          <a:solidFill>
                            <a:srgbClr val="000000"/>
                          </a:solidFill>
                          <a:latin typeface="Times New Roman" pitchFamily="18" charset="0"/>
                          <a:cs typeface="Times New Roman" pitchFamily="18" charset="0"/>
                        </a:rPr>
                        <a:t>388 776,6</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1,87</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270 703,5</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1,60</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270 317,3</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1,50</a:t>
                      </a:r>
                    </a:p>
                  </a:txBody>
                  <a:tcPr marL="9525" marR="9525" marT="9525" marB="0" anchor="ctr"/>
                </a:tc>
              </a:tr>
              <a:tr h="360040">
                <a:tc>
                  <a:txBody>
                    <a:bodyPr/>
                    <a:lstStyle/>
                    <a:p>
                      <a:pPr algn="l" fontAlgn="t"/>
                      <a:r>
                        <a:rPr lang="ru-RU" sz="1100" b="0" i="0" u="none" strike="noStrike">
                          <a:solidFill>
                            <a:srgbClr val="000000"/>
                          </a:solidFill>
                          <a:latin typeface="Times New Roman" pitchFamily="18" charset="0"/>
                          <a:cs typeface="Times New Roman" pitchFamily="18" charset="0"/>
                        </a:rPr>
                        <a:t>Государственная программа Республики Алтай «Развитие физической культуры и спорта»</a:t>
                      </a:r>
                    </a:p>
                  </a:txBody>
                  <a:tcPr marL="9525" marR="9525" marT="9525" marB="0"/>
                </a:tc>
                <a:tc>
                  <a:txBody>
                    <a:bodyPr/>
                    <a:lstStyle/>
                    <a:p>
                      <a:pPr algn="ctr" fontAlgn="ctr"/>
                      <a:r>
                        <a:rPr lang="ru-RU" sz="1100" b="0" i="0" u="none" strike="noStrike">
                          <a:solidFill>
                            <a:srgbClr val="000000"/>
                          </a:solidFill>
                          <a:latin typeface="Times New Roman" pitchFamily="18" charset="0"/>
                          <a:cs typeface="Times New Roman" pitchFamily="18" charset="0"/>
                        </a:rPr>
                        <a:t>175 447,0</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0,85</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122 912,9</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0,73</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272 956,4</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1,51</a:t>
                      </a:r>
                    </a:p>
                  </a:txBody>
                  <a:tcPr marL="9525" marR="9525" marT="9525" marB="0" anchor="ctr"/>
                </a:tc>
              </a:tr>
              <a:tr h="360040">
                <a:tc>
                  <a:txBody>
                    <a:bodyPr/>
                    <a:lstStyle/>
                    <a:p>
                      <a:pPr algn="l" fontAlgn="t"/>
                      <a:r>
                        <a:rPr lang="ru-RU" sz="1100" b="0" i="0" u="none" strike="noStrike">
                          <a:solidFill>
                            <a:srgbClr val="000000"/>
                          </a:solidFill>
                          <a:latin typeface="Times New Roman" pitchFamily="18" charset="0"/>
                          <a:cs typeface="Times New Roman" pitchFamily="18" charset="0"/>
                        </a:rPr>
                        <a:t>Государственная программа Республики Алтай «Развитие здравоохранения»</a:t>
                      </a:r>
                    </a:p>
                  </a:txBody>
                  <a:tcPr marL="9525" marR="9525" marT="9525" marB="0"/>
                </a:tc>
                <a:tc>
                  <a:txBody>
                    <a:bodyPr/>
                    <a:lstStyle/>
                    <a:p>
                      <a:pPr algn="ctr" fontAlgn="ctr"/>
                      <a:r>
                        <a:rPr lang="ru-RU" sz="1100" b="0" i="0" u="none" strike="noStrike">
                          <a:solidFill>
                            <a:srgbClr val="000000"/>
                          </a:solidFill>
                          <a:latin typeface="Times New Roman" pitchFamily="18" charset="0"/>
                          <a:cs typeface="Times New Roman" pitchFamily="18" charset="0"/>
                        </a:rPr>
                        <a:t>2 823 015,9</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13,61</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2 208 090,9</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13,09</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2 233 751,8</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12,36</a:t>
                      </a:r>
                    </a:p>
                  </a:txBody>
                  <a:tcPr marL="9525" marR="9525" marT="9525" marB="0" anchor="ctr"/>
                </a:tc>
              </a:tr>
              <a:tr h="360040">
                <a:tc>
                  <a:txBody>
                    <a:bodyPr/>
                    <a:lstStyle/>
                    <a:p>
                      <a:pPr algn="l" fontAlgn="t"/>
                      <a:r>
                        <a:rPr lang="ru-RU" sz="1100" b="0" i="0" u="none" strike="noStrike">
                          <a:solidFill>
                            <a:srgbClr val="000000"/>
                          </a:solidFill>
                          <a:latin typeface="Times New Roman" pitchFamily="18" charset="0"/>
                          <a:cs typeface="Times New Roman" pitchFamily="18" charset="0"/>
                        </a:rPr>
                        <a:t>Государственная программа Республики Алтай «Управление государственными финансами»</a:t>
                      </a:r>
                    </a:p>
                  </a:txBody>
                  <a:tcPr marL="9525" marR="9525" marT="9525" marB="0"/>
                </a:tc>
                <a:tc>
                  <a:txBody>
                    <a:bodyPr/>
                    <a:lstStyle/>
                    <a:p>
                      <a:pPr algn="ctr" fontAlgn="ctr"/>
                      <a:r>
                        <a:rPr lang="ru-RU" sz="1100" b="0" i="0" u="none" strike="noStrike">
                          <a:solidFill>
                            <a:srgbClr val="000000"/>
                          </a:solidFill>
                          <a:latin typeface="Times New Roman" pitchFamily="18" charset="0"/>
                          <a:cs typeface="Times New Roman" pitchFamily="18" charset="0"/>
                        </a:rPr>
                        <a:t>2 478 321,7</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11,94</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1 990 422,7</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11,80</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1 972 602,8</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10,91</a:t>
                      </a:r>
                    </a:p>
                  </a:txBody>
                  <a:tcPr marL="9525" marR="9525" marT="9525" marB="0" anchor="ctr"/>
                </a:tc>
              </a:tr>
              <a:tr h="697932">
                <a:tc>
                  <a:txBody>
                    <a:bodyPr/>
                    <a:lstStyle/>
                    <a:p>
                      <a:pPr algn="l" fontAlgn="t"/>
                      <a:r>
                        <a:rPr lang="ru-RU" sz="1100" b="0" i="0" u="none" strike="noStrike">
                          <a:solidFill>
                            <a:srgbClr val="000000"/>
                          </a:solidFill>
                          <a:latin typeface="Times New Roman" pitchFamily="18" charset="0"/>
                          <a:cs typeface="Times New Roman" pitchFamily="18" charset="0"/>
                        </a:rPr>
                        <a:t>Государственная программа Республики Алтай «Комплексные меры профилактики правонарушений и защита населения и территории Республики Алтай от чрезвычайных ситуаций»</a:t>
                      </a:r>
                    </a:p>
                  </a:txBody>
                  <a:tcPr marL="9525" marR="9525" marT="9525" marB="0"/>
                </a:tc>
                <a:tc>
                  <a:txBody>
                    <a:bodyPr/>
                    <a:lstStyle/>
                    <a:p>
                      <a:pPr algn="ctr" fontAlgn="ctr"/>
                      <a:r>
                        <a:rPr lang="ru-RU" sz="1100" b="0" i="0" u="none" strike="noStrike">
                          <a:solidFill>
                            <a:srgbClr val="000000"/>
                          </a:solidFill>
                          <a:latin typeface="Times New Roman" pitchFamily="18" charset="0"/>
                          <a:cs typeface="Times New Roman" pitchFamily="18" charset="0"/>
                        </a:rPr>
                        <a:t>324 471,2</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1,56</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238 939,2</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1,42</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238 939,2</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1,32</a:t>
                      </a:r>
                    </a:p>
                  </a:txBody>
                  <a:tcPr marL="9525" marR="9525" marT="9525" marB="0" anchor="ctr"/>
                </a:tc>
              </a:tr>
              <a:tr h="384267">
                <a:tc>
                  <a:txBody>
                    <a:bodyPr/>
                    <a:lstStyle/>
                    <a:p>
                      <a:pPr algn="l" fontAlgn="t"/>
                      <a:r>
                        <a:rPr lang="ru-RU" sz="1100" b="0" i="0" u="none" strike="noStrike">
                          <a:solidFill>
                            <a:srgbClr val="000000"/>
                          </a:solidFill>
                          <a:latin typeface="Times New Roman" pitchFamily="18" charset="0"/>
                          <a:cs typeface="Times New Roman" pitchFamily="18" charset="0"/>
                        </a:rPr>
                        <a:t>Государственной программы Республики Алтай «Реализация государственной национальной политики»</a:t>
                      </a:r>
                    </a:p>
                  </a:txBody>
                  <a:tcPr marL="9525" marR="9525" marT="9525" marB="0"/>
                </a:tc>
                <a:tc>
                  <a:txBody>
                    <a:bodyPr/>
                    <a:lstStyle/>
                    <a:p>
                      <a:pPr algn="ctr" fontAlgn="ctr"/>
                      <a:r>
                        <a:rPr lang="ru-RU" sz="1100" b="0" i="0" u="none" strike="noStrike">
                          <a:solidFill>
                            <a:srgbClr val="000000"/>
                          </a:solidFill>
                          <a:latin typeface="Times New Roman" pitchFamily="18" charset="0"/>
                          <a:cs typeface="Times New Roman" pitchFamily="18" charset="0"/>
                        </a:rPr>
                        <a:t>40 250,7</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0,19</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22 823,3</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0,14</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21 799,8</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0,12</a:t>
                      </a:r>
                    </a:p>
                  </a:txBody>
                  <a:tcPr marL="9525" marR="9525" marT="9525" marB="0" anchor="ctr"/>
                </a:tc>
              </a:tr>
              <a:tr h="384267">
                <a:tc>
                  <a:txBody>
                    <a:bodyPr/>
                    <a:lstStyle/>
                    <a:p>
                      <a:pPr algn="l" fontAlgn="t"/>
                      <a:r>
                        <a:rPr lang="ru-RU" sz="1100" b="0" i="0" u="none" strike="noStrike">
                          <a:solidFill>
                            <a:srgbClr val="000000"/>
                          </a:solidFill>
                          <a:latin typeface="Times New Roman" pitchFamily="18" charset="0"/>
                          <a:cs typeface="Times New Roman" pitchFamily="18" charset="0"/>
                        </a:rPr>
                        <a:t>Государственная программа Республики Алтай «Формирование современной городской среды»</a:t>
                      </a:r>
                    </a:p>
                  </a:txBody>
                  <a:tcPr marL="9525" marR="9525" marT="9525" marB="0"/>
                </a:tc>
                <a:tc>
                  <a:txBody>
                    <a:bodyPr/>
                    <a:lstStyle/>
                    <a:p>
                      <a:pPr algn="ctr" fontAlgn="ctr"/>
                      <a:r>
                        <a:rPr lang="ru-RU" sz="1100" b="0" i="0" u="none" strike="noStrike">
                          <a:solidFill>
                            <a:srgbClr val="000000"/>
                          </a:solidFill>
                          <a:latin typeface="Times New Roman" pitchFamily="18" charset="0"/>
                          <a:cs typeface="Times New Roman" pitchFamily="18" charset="0"/>
                        </a:rPr>
                        <a:t>93 060,1</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0,45</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29 745,9</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0,18</a:t>
                      </a:r>
                    </a:p>
                  </a:txBody>
                  <a:tcPr marL="9525" marR="9525" marT="9525" marB="0" anchor="ctr"/>
                </a:tc>
                <a:tc>
                  <a:txBody>
                    <a:bodyPr/>
                    <a:lstStyle/>
                    <a:p>
                      <a:pPr algn="ctr" fontAlgn="ctr"/>
                      <a:r>
                        <a:rPr lang="ru-RU" sz="1100" b="0" i="0" u="none" strike="noStrike">
                          <a:solidFill>
                            <a:srgbClr val="000000"/>
                          </a:solidFill>
                          <a:latin typeface="Times New Roman" pitchFamily="18" charset="0"/>
                          <a:cs typeface="Times New Roman" pitchFamily="18" charset="0"/>
                        </a:rPr>
                        <a:t>608,1</a:t>
                      </a:r>
                    </a:p>
                  </a:txBody>
                  <a:tcPr marL="9525" marR="9525" marT="9525" marB="0" anchor="ctr"/>
                </a:tc>
                <a:tc>
                  <a:txBody>
                    <a:bodyPr/>
                    <a:lstStyle/>
                    <a:p>
                      <a:pPr algn="ctr" fontAlgn="ctr"/>
                      <a:r>
                        <a:rPr lang="ru-RU" sz="1100" b="0" i="0" u="none" strike="noStrike" dirty="0">
                          <a:solidFill>
                            <a:srgbClr val="000000"/>
                          </a:solidFill>
                          <a:latin typeface="Times New Roman" pitchFamily="18" charset="0"/>
                          <a:cs typeface="Times New Roman" pitchFamily="18" charset="0"/>
                        </a:rPr>
                        <a:t>0,00</a:t>
                      </a:r>
                    </a:p>
                  </a:txBody>
                  <a:tcPr marL="9525" marR="9525" marT="9525" marB="0" anchor="ctr"/>
                </a:tc>
              </a:tr>
            </a:tbl>
          </a:graphicData>
        </a:graphic>
      </p:graphicFrame>
      <p:sp>
        <p:nvSpPr>
          <p:cNvPr id="7" name="TextBox 6"/>
          <p:cNvSpPr txBox="1"/>
          <p:nvPr/>
        </p:nvSpPr>
        <p:spPr>
          <a:xfrm>
            <a:off x="8604448" y="260648"/>
            <a:ext cx="360040" cy="276999"/>
          </a:xfrm>
          <a:prstGeom prst="rect">
            <a:avLst/>
          </a:prstGeom>
          <a:noFill/>
        </p:spPr>
        <p:txBody>
          <a:bodyPr wrap="square" rtlCol="0">
            <a:spAutoFit/>
          </a:bodyPr>
          <a:lstStyle/>
          <a:p>
            <a:r>
              <a:rPr lang="ru-RU" sz="1200" dirty="0" smtClean="0"/>
              <a:t>39</a:t>
            </a:r>
            <a:endParaRPr lang="ru-RU" sz="1200" dirty="0"/>
          </a:p>
        </p:txBody>
      </p:sp>
    </p:spTree>
    <p:extLst>
      <p:ext uri="{BB962C8B-B14F-4D97-AF65-F5344CB8AC3E}">
        <p14:creationId xmlns="" xmlns:p14="http://schemas.microsoft.com/office/powerpoint/2010/main" val="2217101213"/>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3" cstate="print"/>
          <a:srcRect/>
          <a:stretch>
            <a:fillRect/>
          </a:stretch>
        </p:blipFill>
        <p:spPr bwMode="auto">
          <a:xfrm>
            <a:off x="0" y="1"/>
            <a:ext cx="9144000" cy="476671"/>
          </a:xfrm>
          <a:prstGeom prst="rect">
            <a:avLst/>
          </a:prstGeom>
          <a:noFill/>
        </p:spPr>
      </p:pic>
      <p:graphicFrame>
        <p:nvGraphicFramePr>
          <p:cNvPr id="16" name="Таблица 15"/>
          <p:cNvGraphicFramePr>
            <a:graphicFrameLocks noGrp="1"/>
          </p:cNvGraphicFramePr>
          <p:nvPr/>
        </p:nvGraphicFramePr>
        <p:xfrm>
          <a:off x="3275855" y="1268761"/>
          <a:ext cx="5735960" cy="5347767"/>
        </p:xfrm>
        <a:graphic>
          <a:graphicData uri="http://schemas.openxmlformats.org/drawingml/2006/table">
            <a:tbl>
              <a:tblPr firstRow="1" bandRow="1">
                <a:tableStyleId>{5C22544A-7EE6-4342-B048-85BDC9FD1C3A}</a:tableStyleId>
              </a:tblPr>
              <a:tblGrid>
                <a:gridCol w="1800201"/>
                <a:gridCol w="571227"/>
                <a:gridCol w="677551"/>
                <a:gridCol w="677551"/>
                <a:gridCol w="677551"/>
                <a:gridCol w="677551"/>
                <a:gridCol w="654328"/>
              </a:tblGrid>
              <a:tr h="611254">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950" u="none" strike="noStrike" cap="none" normalizeH="0" baseline="0" dirty="0" smtClean="0">
                          <a:ln>
                            <a:noFill/>
                          </a:ln>
                          <a:solidFill>
                            <a:schemeClr val="bg1"/>
                          </a:solidFill>
                          <a:effectLst/>
                          <a:latin typeface="Times New Roman" pitchFamily="18" charset="0"/>
                          <a:cs typeface="Times New Roman" pitchFamily="18" charset="0"/>
                        </a:rPr>
                        <a:t>Отдельные целевые показатели</a:t>
                      </a:r>
                      <a:endParaRPr kumimoji="0" lang="ru-RU" sz="950" b="1" i="0" u="none" strike="noStrike" cap="none" normalizeH="0" baseline="0" dirty="0" smtClean="0">
                        <a:ln>
                          <a:noFill/>
                        </a:ln>
                        <a:solidFill>
                          <a:schemeClr val="bg1"/>
                        </a:solidFill>
                        <a:effectLst/>
                        <a:latin typeface="Times New Roman" pitchFamily="18" charset="0"/>
                        <a:cs typeface="Times New Roman" pitchFamily="18" charset="0"/>
                      </a:endParaRPr>
                    </a:p>
                  </a:txBody>
                  <a:tcPr marL="9525" marR="9525" marT="9525" marB="0" anchor="ctr">
                    <a:solidFill>
                      <a:schemeClr val="accent2"/>
                    </a:solidFill>
                  </a:tcPr>
                </a:tc>
                <a:tc>
                  <a:txBody>
                    <a:bodyPr/>
                    <a:lstStyle/>
                    <a:p>
                      <a:pPr marL="0" algn="ctr" rtl="0" eaLnBrk="1" latinLnBrk="0" hangingPunct="1">
                        <a:lnSpc>
                          <a:spcPct val="115000"/>
                        </a:lnSpc>
                        <a:spcAft>
                          <a:spcPts val="0"/>
                        </a:spcAft>
                      </a:pPr>
                      <a:r>
                        <a:rPr kumimoji="0" lang="ru-RU" sz="950" kern="1200" dirty="0" smtClean="0">
                          <a:solidFill>
                            <a:schemeClr val="bg1"/>
                          </a:solidFill>
                          <a:latin typeface="Times New Roman" pitchFamily="18" charset="0"/>
                          <a:cs typeface="Times New Roman" pitchFamily="18" charset="0"/>
                        </a:rPr>
                        <a:t>Ед. изм.</a:t>
                      </a:r>
                      <a:endParaRPr kumimoji="0" lang="ru-RU" sz="950" b="1" kern="1200" dirty="0">
                        <a:solidFill>
                          <a:schemeClr val="bg1"/>
                        </a:solidFill>
                        <a:latin typeface="Times New Roman" pitchFamily="18" charset="0"/>
                        <a:ea typeface="Calibri"/>
                        <a:cs typeface="Times New Roman" pitchFamily="18" charset="0"/>
                      </a:endParaRPr>
                    </a:p>
                  </a:txBody>
                  <a:tcPr marL="9525" marR="9525" marT="9525" marB="0" anchor="ctr">
                    <a:solidFill>
                      <a:schemeClr val="accent2"/>
                    </a:solidFill>
                  </a:tcPr>
                </a:tc>
                <a:tc>
                  <a:txBody>
                    <a:bodyPr/>
                    <a:lstStyle/>
                    <a:p>
                      <a:pPr algn="ctr">
                        <a:lnSpc>
                          <a:spcPct val="115000"/>
                        </a:lnSpc>
                        <a:spcAft>
                          <a:spcPts val="0"/>
                        </a:spcAft>
                      </a:pPr>
                      <a:r>
                        <a:rPr lang="ru-RU" sz="950" dirty="0" smtClean="0">
                          <a:solidFill>
                            <a:schemeClr val="bg1"/>
                          </a:solidFill>
                          <a:latin typeface="Times New Roman" pitchFamily="18" charset="0"/>
                          <a:cs typeface="Times New Roman" pitchFamily="18" charset="0"/>
                        </a:rPr>
                        <a:t>2017 год факт</a:t>
                      </a:r>
                      <a:endParaRPr lang="ru-RU" sz="95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algn="ctr">
                        <a:lnSpc>
                          <a:spcPct val="115000"/>
                        </a:lnSpc>
                        <a:spcAft>
                          <a:spcPts val="0"/>
                        </a:spcAft>
                      </a:pPr>
                      <a:r>
                        <a:rPr lang="ru-RU" sz="950" dirty="0" smtClean="0">
                          <a:solidFill>
                            <a:schemeClr val="bg1"/>
                          </a:solidFill>
                          <a:latin typeface="Times New Roman" pitchFamily="18" charset="0"/>
                          <a:cs typeface="Times New Roman" pitchFamily="18" charset="0"/>
                        </a:rPr>
                        <a:t> 2018 год план</a:t>
                      </a:r>
                      <a:endParaRPr lang="ru-RU" sz="95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marL="0" algn="ctr" rtl="0" eaLnBrk="1" latinLnBrk="0" hangingPunct="1">
                        <a:lnSpc>
                          <a:spcPct val="115000"/>
                        </a:lnSpc>
                        <a:spcAft>
                          <a:spcPts val="0"/>
                        </a:spcAft>
                      </a:pPr>
                      <a:r>
                        <a:rPr kumimoji="0" lang="ru-RU" sz="950" kern="1200" dirty="0" smtClean="0">
                          <a:solidFill>
                            <a:schemeClr val="bg1"/>
                          </a:solidFill>
                          <a:latin typeface="Times New Roman" pitchFamily="18" charset="0"/>
                          <a:cs typeface="Times New Roman" pitchFamily="18" charset="0"/>
                        </a:rPr>
                        <a:t>2019 год</a:t>
                      </a:r>
                      <a:r>
                        <a:rPr lang="ru-RU" sz="950" dirty="0" smtClean="0">
                          <a:solidFill>
                            <a:schemeClr val="bg1"/>
                          </a:solidFill>
                          <a:latin typeface="Times New Roman" pitchFamily="18" charset="0"/>
                          <a:cs typeface="Times New Roman" pitchFamily="18" charset="0"/>
                        </a:rPr>
                        <a:t> прогноз</a:t>
                      </a:r>
                      <a:endParaRPr kumimoji="0" lang="ru-RU" sz="950" b="1" kern="1200" dirty="0">
                        <a:solidFill>
                          <a:schemeClr val="bg1"/>
                        </a:solidFill>
                        <a:latin typeface="Times New Roman" pitchFamily="18" charset="0"/>
                        <a:ea typeface="+mn-ea"/>
                        <a:cs typeface="Times New Roman" pitchFamily="18" charset="0"/>
                      </a:endParaRPr>
                    </a:p>
                  </a:txBody>
                  <a:tcPr marL="39370" marR="39370" marT="64770" marB="64770" anchor="ctr">
                    <a:solidFill>
                      <a:schemeClr val="accent2"/>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kumimoji="0" lang="ru-RU" sz="950" kern="1200" dirty="0" smtClean="0">
                          <a:solidFill>
                            <a:schemeClr val="bg1"/>
                          </a:solidFill>
                          <a:latin typeface="Times New Roman" pitchFamily="18" charset="0"/>
                          <a:cs typeface="Times New Roman" pitchFamily="18" charset="0"/>
                        </a:rPr>
                        <a:t>2020 год </a:t>
                      </a:r>
                      <a:r>
                        <a:rPr lang="ru-RU" sz="950" dirty="0" smtClean="0">
                          <a:solidFill>
                            <a:schemeClr val="bg1"/>
                          </a:solidFill>
                          <a:latin typeface="Times New Roman" pitchFamily="18" charset="0"/>
                          <a:cs typeface="Times New Roman" pitchFamily="18" charset="0"/>
                        </a:rPr>
                        <a:t>прогноз</a:t>
                      </a:r>
                      <a:endParaRPr kumimoji="0" lang="ru-RU" sz="950" b="1" kern="1200" dirty="0">
                        <a:solidFill>
                          <a:schemeClr val="bg1"/>
                        </a:solidFill>
                        <a:latin typeface="Times New Roman" pitchFamily="18" charset="0"/>
                        <a:ea typeface="+mn-ea"/>
                        <a:cs typeface="Times New Roman" pitchFamily="18" charset="0"/>
                      </a:endParaRPr>
                    </a:p>
                  </a:txBody>
                  <a:tcPr marL="39370" marR="39370" marT="64770" marB="64770" anchor="ctr">
                    <a:solidFill>
                      <a:schemeClr val="accent2"/>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kumimoji="0" lang="ru-RU" sz="950" kern="1200" dirty="0" smtClean="0">
                          <a:solidFill>
                            <a:schemeClr val="bg1"/>
                          </a:solidFill>
                          <a:latin typeface="Times New Roman" pitchFamily="18" charset="0"/>
                          <a:cs typeface="Times New Roman" pitchFamily="18" charset="0"/>
                        </a:rPr>
                        <a:t>2021 год</a:t>
                      </a:r>
                    </a:p>
                    <a:p>
                      <a:pPr algn="ctr">
                        <a:lnSpc>
                          <a:spcPct val="115000"/>
                        </a:lnSpc>
                        <a:spcAft>
                          <a:spcPts val="0"/>
                        </a:spcAft>
                      </a:pPr>
                      <a:r>
                        <a:rPr lang="ru-RU" sz="950" dirty="0" smtClean="0">
                          <a:solidFill>
                            <a:schemeClr val="bg1"/>
                          </a:solidFill>
                          <a:latin typeface="Times New Roman" pitchFamily="18" charset="0"/>
                          <a:cs typeface="Times New Roman" pitchFamily="18" charset="0"/>
                        </a:rPr>
                        <a:t> прогноз</a:t>
                      </a:r>
                      <a:endParaRPr lang="ru-RU" sz="95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r>
              <a:tr h="796544">
                <a:tc>
                  <a:txBody>
                    <a:bodyPr/>
                    <a:lstStyle/>
                    <a:p>
                      <a:pPr marL="0" marR="0" indent="0" algn="just" defTabSz="914400" rtl="0" eaLnBrk="1" fontAlgn="auto" latinLnBrk="0" hangingPunct="1">
                        <a:lnSpc>
                          <a:spcPct val="115000"/>
                        </a:lnSpc>
                        <a:spcBef>
                          <a:spcPts val="0"/>
                        </a:spcBef>
                        <a:spcAft>
                          <a:spcPts val="0"/>
                        </a:spcAft>
                        <a:buClrTx/>
                        <a:buSzTx/>
                        <a:buFontTx/>
                        <a:buNone/>
                        <a:tabLst/>
                        <a:defRPr/>
                      </a:pPr>
                      <a:r>
                        <a:rPr lang="ru-RU" sz="900" dirty="0" smtClean="0">
                          <a:solidFill>
                            <a:schemeClr val="tx1"/>
                          </a:solidFill>
                          <a:latin typeface="Times New Roman" pitchFamily="18" charset="0"/>
                          <a:cs typeface="Times New Roman" pitchFamily="18" charset="0"/>
                        </a:rPr>
                        <a:t>РАСХОДЫ</a:t>
                      </a:r>
                      <a:r>
                        <a:rPr lang="ru-RU" sz="900" baseline="0" dirty="0" smtClean="0">
                          <a:solidFill>
                            <a:schemeClr val="tx1"/>
                          </a:solidFill>
                          <a:latin typeface="Times New Roman" pitchFamily="18" charset="0"/>
                          <a:cs typeface="Times New Roman" pitchFamily="18" charset="0"/>
                        </a:rPr>
                        <a:t> НА РЕАЛИЗАЦИЮ ГП </a:t>
                      </a:r>
                    </a:p>
                    <a:p>
                      <a:pPr marL="0" marR="0" indent="0" algn="just" defTabSz="914400" rtl="0" eaLnBrk="1" fontAlgn="auto" latinLnBrk="0" hangingPunct="1">
                        <a:lnSpc>
                          <a:spcPct val="115000"/>
                        </a:lnSpc>
                        <a:spcBef>
                          <a:spcPts val="0"/>
                        </a:spcBef>
                        <a:spcAft>
                          <a:spcPts val="0"/>
                        </a:spcAft>
                        <a:buClrTx/>
                        <a:buSzTx/>
                        <a:buFontTx/>
                        <a:buNone/>
                        <a:tabLst/>
                        <a:defRPr/>
                      </a:pPr>
                      <a:r>
                        <a:rPr lang="ru-RU" sz="900" baseline="0" dirty="0" smtClean="0">
                          <a:solidFill>
                            <a:schemeClr val="tx1"/>
                          </a:solidFill>
                          <a:latin typeface="Times New Roman" pitchFamily="18" charset="0"/>
                          <a:cs typeface="Times New Roman" pitchFamily="18" charset="0"/>
                        </a:rPr>
                        <a:t>(</a:t>
                      </a:r>
                      <a:r>
                        <a:rPr kumimoji="0" lang="ru-RU" sz="900" kern="1200" baseline="0" dirty="0" smtClean="0">
                          <a:solidFill>
                            <a:schemeClr val="tx1"/>
                          </a:solidFill>
                          <a:latin typeface="Times New Roman" pitchFamily="18" charset="0"/>
                          <a:cs typeface="Times New Roman" pitchFamily="18" charset="0"/>
                        </a:rPr>
                        <a:t>за счет средств федерального и республиканского бюджетов)</a:t>
                      </a:r>
                      <a:endParaRPr kumimoji="0" lang="ru-RU" sz="900" b="1" i="1" kern="1200" baseline="0" dirty="0">
                        <a:solidFill>
                          <a:schemeClr val="tx1"/>
                        </a:solidFill>
                        <a:latin typeface="Times New Roman" pitchFamily="18" charset="0"/>
                        <a:ea typeface="+mn-ea"/>
                        <a:cs typeface="Times New Roman" pitchFamily="18" charset="0"/>
                      </a:endParaRPr>
                    </a:p>
                  </a:txBody>
                  <a:tcPr marL="39370" marR="39370" marT="64770" marB="64770" anchor="ctr">
                    <a:solidFill>
                      <a:schemeClr val="accent2">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1100" dirty="0" smtClean="0">
                          <a:solidFill>
                            <a:schemeClr val="tx1"/>
                          </a:solidFill>
                          <a:latin typeface="Times New Roman" pitchFamily="18" charset="0"/>
                          <a:cs typeface="Times New Roman" pitchFamily="18" charset="0"/>
                        </a:rPr>
                        <a:t>тыс. рублей</a:t>
                      </a:r>
                      <a:endParaRPr lang="ru-RU" sz="1100" b="1" dirty="0" smtClean="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950" dirty="0" smtClean="0">
                          <a:solidFill>
                            <a:schemeClr val="tx1"/>
                          </a:solidFill>
                          <a:latin typeface="Times New Roman" pitchFamily="18" charset="0"/>
                          <a:cs typeface="Times New Roman" pitchFamily="18" charset="0"/>
                        </a:rPr>
                        <a:t>2 173 290,6</a:t>
                      </a:r>
                      <a:endParaRPr lang="ru-RU" sz="95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fontAlgn="ctr"/>
                      <a:r>
                        <a:rPr lang="ru-RU" sz="950" b="0" i="0" u="none" strike="noStrike" dirty="0" smtClean="0">
                          <a:solidFill>
                            <a:schemeClr val="tx1"/>
                          </a:solidFill>
                          <a:latin typeface="Times New Roman" pitchFamily="18" charset="0"/>
                          <a:cs typeface="Times New Roman" pitchFamily="18" charset="0"/>
                        </a:rPr>
                        <a:t>2342726,5</a:t>
                      </a:r>
                      <a:endParaRPr lang="ru-RU" sz="950" b="0" i="0" u="none" strike="noStrike" dirty="0">
                        <a:solidFill>
                          <a:srgbClr val="FF0000"/>
                        </a:solidFill>
                        <a:latin typeface="Times New Roman" pitchFamily="18" charset="0"/>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defTabSz="914400" rtl="0" eaLnBrk="1" fontAlgn="ctr" latinLnBrk="0" hangingPunct="1">
                        <a:lnSpc>
                          <a:spcPct val="115000"/>
                        </a:lnSpc>
                        <a:spcAft>
                          <a:spcPts val="0"/>
                        </a:spcAft>
                      </a:pPr>
                      <a:r>
                        <a:rPr lang="ru-RU" sz="950" kern="1200" dirty="0" smtClean="0">
                          <a:solidFill>
                            <a:schemeClr val="tx1"/>
                          </a:solidFill>
                          <a:latin typeface="Times New Roman" pitchFamily="18" charset="0"/>
                          <a:ea typeface="+mn-ea"/>
                          <a:cs typeface="Times New Roman" pitchFamily="18" charset="0"/>
                        </a:rPr>
                        <a:t>2 449 418,7   </a:t>
                      </a:r>
                    </a:p>
                  </a:txBody>
                  <a:tcPr marL="9525" marR="9525" marT="9525" marB="0" anchor="ctr">
                    <a:solidFill>
                      <a:schemeClr val="accent2">
                        <a:lumMod val="20000"/>
                        <a:lumOff val="80000"/>
                      </a:schemeClr>
                    </a:solidFill>
                  </a:tcPr>
                </a:tc>
                <a:tc>
                  <a:txBody>
                    <a:bodyPr/>
                    <a:lstStyle/>
                    <a:p>
                      <a:pPr marL="0" algn="ctr" defTabSz="914400" rtl="0" eaLnBrk="1" fontAlgn="ctr" latinLnBrk="0" hangingPunct="1">
                        <a:lnSpc>
                          <a:spcPct val="115000"/>
                        </a:lnSpc>
                        <a:spcAft>
                          <a:spcPts val="0"/>
                        </a:spcAft>
                      </a:pPr>
                      <a:r>
                        <a:rPr lang="ru-RU" sz="950" kern="1200" dirty="0" smtClean="0">
                          <a:solidFill>
                            <a:schemeClr val="tx1"/>
                          </a:solidFill>
                          <a:latin typeface="Times New Roman" pitchFamily="18" charset="0"/>
                          <a:ea typeface="+mn-ea"/>
                          <a:cs typeface="Times New Roman" pitchFamily="18" charset="0"/>
                        </a:rPr>
                        <a:t> 2 390 806,4   </a:t>
                      </a:r>
                    </a:p>
                  </a:txBody>
                  <a:tcPr marL="9525" marR="9525" marT="9525" marB="0" anchor="ctr">
                    <a:solidFill>
                      <a:schemeClr val="accent2">
                        <a:lumMod val="20000"/>
                        <a:lumOff val="80000"/>
                      </a:schemeClr>
                    </a:solidFill>
                  </a:tcPr>
                </a:tc>
                <a:tc>
                  <a:txBody>
                    <a:bodyPr/>
                    <a:lstStyle/>
                    <a:p>
                      <a:pPr marL="0" algn="ctr" defTabSz="914400" rtl="0" eaLnBrk="1" fontAlgn="ctr" latinLnBrk="0" hangingPunct="1">
                        <a:lnSpc>
                          <a:spcPct val="115000"/>
                        </a:lnSpc>
                        <a:spcAft>
                          <a:spcPts val="0"/>
                        </a:spcAft>
                      </a:pPr>
                      <a:r>
                        <a:rPr lang="ru-RU" sz="950" kern="1200" dirty="0" smtClean="0">
                          <a:solidFill>
                            <a:schemeClr val="tx1"/>
                          </a:solidFill>
                          <a:latin typeface="Times New Roman" pitchFamily="18" charset="0"/>
                          <a:ea typeface="+mn-ea"/>
                          <a:cs typeface="Times New Roman" pitchFamily="18" charset="0"/>
                        </a:rPr>
                        <a:t>2 405 049,0   </a:t>
                      </a:r>
                    </a:p>
                  </a:txBody>
                  <a:tcPr marL="9525" marR="9525" marT="9525" marB="0" anchor="ctr">
                    <a:solidFill>
                      <a:schemeClr val="accent2">
                        <a:lumMod val="20000"/>
                        <a:lumOff val="80000"/>
                      </a:schemeClr>
                    </a:solidFill>
                  </a:tcPr>
                </a:tc>
              </a:tr>
              <a:tr h="1630347">
                <a:tc>
                  <a:txBody>
                    <a:bodyPr/>
                    <a:lstStyle/>
                    <a:p>
                      <a:pPr algn="just">
                        <a:lnSpc>
                          <a:spcPct val="115000"/>
                        </a:lnSpc>
                        <a:spcAft>
                          <a:spcPts val="0"/>
                        </a:spcAft>
                      </a:pPr>
                      <a:r>
                        <a:rPr lang="ru-RU" sz="900" dirty="0" smtClean="0">
                          <a:solidFill>
                            <a:schemeClr val="tx1"/>
                          </a:solidFill>
                          <a:latin typeface="Times New Roman" pitchFamily="18" charset="0"/>
                          <a:cs typeface="Times New Roman" pitchFamily="18" charset="0"/>
                        </a:rPr>
                        <a:t>ДОЛЯ ГРАЖДАН, ПОЛУЧИВШИХ СОЦИАЛЬНЫЕ УСЛУГИ В ОРГАНИЗАЦИЯХ СОЦИАЛЬНОГО ОБСЛУЖИВАНИЯ РА, В ОБЩЕМ ЧИСЛЕ ГРАЖДАН, ОБРАТИВШИХСЯ ЗА ПОЛУЧЕНИЕМ СОЦИАЛЬНЫХ УСЛУГ В ДАННЫЕ ОРГАНИЗАЦИИ</a:t>
                      </a:r>
                      <a:endParaRPr lang="ru-RU" sz="900" b="1" dirty="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1100" dirty="0">
                          <a:solidFill>
                            <a:schemeClr val="tx1"/>
                          </a:solidFill>
                          <a:latin typeface="Times New Roman" pitchFamily="18" charset="0"/>
                          <a:cs typeface="Times New Roman" pitchFamily="18" charset="0"/>
                        </a:rPr>
                        <a:t>%</a:t>
                      </a:r>
                      <a:endParaRPr lang="ru-RU" sz="1100" b="1" dirty="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1100" dirty="0" smtClean="0">
                          <a:solidFill>
                            <a:schemeClr val="tx1"/>
                          </a:solidFill>
                          <a:latin typeface="Times New Roman" pitchFamily="18" charset="0"/>
                          <a:cs typeface="Times New Roman" pitchFamily="18" charset="0"/>
                        </a:rPr>
                        <a:t>100</a:t>
                      </a:r>
                      <a:endParaRPr lang="ru-RU" sz="1100" b="0" dirty="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1100" dirty="0" smtClean="0">
                          <a:solidFill>
                            <a:schemeClr val="tx1"/>
                          </a:solidFill>
                          <a:latin typeface="Times New Roman" pitchFamily="18" charset="0"/>
                          <a:cs typeface="Times New Roman" pitchFamily="18" charset="0"/>
                        </a:rPr>
                        <a:t>100</a:t>
                      </a:r>
                      <a:endParaRPr lang="ru-RU" sz="1100" b="0" dirty="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1100" dirty="0" smtClean="0">
                          <a:solidFill>
                            <a:schemeClr val="tx1"/>
                          </a:solidFill>
                          <a:latin typeface="Times New Roman" pitchFamily="18" charset="0"/>
                          <a:cs typeface="Times New Roman" pitchFamily="18" charset="0"/>
                        </a:rPr>
                        <a:t>100</a:t>
                      </a:r>
                      <a:endParaRPr lang="ru-RU" sz="1100" b="0" dirty="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1100" dirty="0" smtClean="0">
                          <a:solidFill>
                            <a:schemeClr val="tx1"/>
                          </a:solidFill>
                          <a:latin typeface="Times New Roman" pitchFamily="18" charset="0"/>
                          <a:cs typeface="Times New Roman" pitchFamily="18" charset="0"/>
                        </a:rPr>
                        <a:t>100</a:t>
                      </a:r>
                      <a:endParaRPr lang="ru-RU" sz="1100" b="0" dirty="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1100" dirty="0" smtClean="0">
                          <a:solidFill>
                            <a:schemeClr val="tx1"/>
                          </a:solidFill>
                          <a:latin typeface="Times New Roman" pitchFamily="18" charset="0"/>
                          <a:cs typeface="Times New Roman" pitchFamily="18" charset="0"/>
                        </a:rPr>
                        <a:t>100</a:t>
                      </a:r>
                      <a:endParaRPr lang="ru-RU" sz="1100" b="0" dirty="0">
                        <a:solidFill>
                          <a:schemeClr val="tx1"/>
                        </a:solidFill>
                        <a:latin typeface="Times New Roman" pitchFamily="18" charset="0"/>
                        <a:ea typeface="Times New Roman"/>
                        <a:cs typeface="Times New Roman" pitchFamily="18" charset="0"/>
                      </a:endParaRPr>
                    </a:p>
                  </a:txBody>
                  <a:tcPr marL="39370" marR="39370" marT="64770" marB="64770" anchor="ctr"/>
                </a:tc>
              </a:tr>
              <a:tr h="588092">
                <a:tc>
                  <a:txBody>
                    <a:bodyPr/>
                    <a:lstStyle/>
                    <a:p>
                      <a:pPr algn="l">
                        <a:lnSpc>
                          <a:spcPct val="115000"/>
                        </a:lnSpc>
                        <a:spcAft>
                          <a:spcPts val="0"/>
                        </a:spcAft>
                      </a:pPr>
                      <a:r>
                        <a:rPr lang="ru-RU" sz="900" dirty="0" smtClean="0">
                          <a:solidFill>
                            <a:schemeClr val="tx1"/>
                          </a:solidFill>
                          <a:latin typeface="Times New Roman" pitchFamily="18" charset="0"/>
                          <a:cs typeface="Times New Roman" pitchFamily="18" charset="0"/>
                        </a:rPr>
                        <a:t>УРОВЕНЬ РЕГИСТРИРУЕМОЙ БЕЗРАБОТИЦЫ В СРЕДНЕМ ЗА ГОД</a:t>
                      </a:r>
                      <a:endParaRPr lang="ru-RU" sz="900" b="1"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1100" dirty="0">
                          <a:solidFill>
                            <a:schemeClr val="tx1"/>
                          </a:solidFill>
                          <a:latin typeface="Times New Roman" pitchFamily="18" charset="0"/>
                          <a:cs typeface="Times New Roman" pitchFamily="18" charset="0"/>
                        </a:rPr>
                        <a:t>%</a:t>
                      </a:r>
                      <a:endParaRPr lang="ru-RU" sz="1100" b="1"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1100" dirty="0" smtClean="0">
                          <a:solidFill>
                            <a:schemeClr val="tx1"/>
                          </a:solidFill>
                          <a:latin typeface="Times New Roman" pitchFamily="18" charset="0"/>
                          <a:cs typeface="Times New Roman" pitchFamily="18" charset="0"/>
                        </a:rPr>
                        <a:t>2,7</a:t>
                      </a:r>
                      <a:endParaRPr lang="ru-RU" sz="11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1100" dirty="0" smtClean="0">
                          <a:solidFill>
                            <a:schemeClr val="tx1"/>
                          </a:solidFill>
                          <a:latin typeface="Times New Roman" pitchFamily="18" charset="0"/>
                          <a:cs typeface="Times New Roman" pitchFamily="18" charset="0"/>
                        </a:rPr>
                        <a:t>2,7</a:t>
                      </a:r>
                      <a:endParaRPr lang="ru-RU" sz="11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1100" dirty="0" smtClean="0">
                          <a:solidFill>
                            <a:schemeClr val="tx1"/>
                          </a:solidFill>
                          <a:latin typeface="Times New Roman" pitchFamily="18" charset="0"/>
                          <a:cs typeface="Times New Roman" pitchFamily="18" charset="0"/>
                        </a:rPr>
                        <a:t>2,7</a:t>
                      </a:r>
                      <a:endParaRPr lang="ru-RU" sz="11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1100" dirty="0" smtClean="0">
                          <a:solidFill>
                            <a:schemeClr val="tx1"/>
                          </a:solidFill>
                          <a:latin typeface="Times New Roman" pitchFamily="18" charset="0"/>
                          <a:cs typeface="Times New Roman" pitchFamily="18" charset="0"/>
                        </a:rPr>
                        <a:t>2,7</a:t>
                      </a:r>
                      <a:endParaRPr lang="ru-RU" sz="11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1100" dirty="0" smtClean="0">
                          <a:solidFill>
                            <a:schemeClr val="tx1"/>
                          </a:solidFill>
                          <a:latin typeface="Times New Roman" pitchFamily="18" charset="0"/>
                          <a:cs typeface="Times New Roman" pitchFamily="18" charset="0"/>
                        </a:rPr>
                        <a:t>2,6</a:t>
                      </a:r>
                      <a:endParaRPr lang="ru-RU" sz="11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r>
              <a:tr h="1630347">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kumimoji="0" lang="ru-RU" sz="900" kern="1200" baseline="0" dirty="0" smtClean="0">
                          <a:solidFill>
                            <a:schemeClr val="tx1"/>
                          </a:solidFill>
                          <a:latin typeface="Times New Roman" pitchFamily="18" charset="0"/>
                          <a:ea typeface="+mn-ea"/>
                          <a:cs typeface="Times New Roman" pitchFamily="18" charset="0"/>
                        </a:rPr>
                        <a:t>ЧИСЛЕННОСТЬ ВЫСОКОПРОИЗВОДИТЕЛЬНЫХ РАБОЧИХ МЕСТ (по разделу «Здравоохранение и предоставление социальных услуг» в сфере предоставления социальных услуг»), на конец года</a:t>
                      </a:r>
                      <a:endParaRPr lang="ru-RU" sz="900" b="1" dirty="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1100" b="0" dirty="0" smtClean="0">
                          <a:solidFill>
                            <a:schemeClr val="tx1"/>
                          </a:solidFill>
                          <a:latin typeface="Times New Roman" pitchFamily="18" charset="0"/>
                          <a:ea typeface="Times New Roman"/>
                          <a:cs typeface="Times New Roman" pitchFamily="18" charset="0"/>
                        </a:rPr>
                        <a:t>тыс. человек</a:t>
                      </a:r>
                      <a:endParaRPr lang="ru-RU" sz="1100" b="0" dirty="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1100" b="0" dirty="0" smtClean="0">
                          <a:solidFill>
                            <a:schemeClr val="tx1"/>
                          </a:solidFill>
                          <a:latin typeface="Times New Roman" pitchFamily="18" charset="0"/>
                          <a:ea typeface="Times New Roman"/>
                          <a:cs typeface="Times New Roman" pitchFamily="18" charset="0"/>
                        </a:rPr>
                        <a:t>0,05</a:t>
                      </a:r>
                      <a:endParaRPr lang="ru-RU" sz="1100" b="0" dirty="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1100" b="0" dirty="0" smtClean="0">
                          <a:solidFill>
                            <a:schemeClr val="tx1"/>
                          </a:solidFill>
                          <a:latin typeface="Times New Roman" pitchFamily="18" charset="0"/>
                          <a:ea typeface="Times New Roman"/>
                          <a:cs typeface="Times New Roman" pitchFamily="18" charset="0"/>
                        </a:rPr>
                        <a:t>0,05</a:t>
                      </a:r>
                      <a:endParaRPr lang="ru-RU" sz="1100" b="0" dirty="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1100" b="0" dirty="0" smtClean="0">
                          <a:solidFill>
                            <a:schemeClr val="tx1"/>
                          </a:solidFill>
                          <a:latin typeface="Times New Roman" pitchFamily="18" charset="0"/>
                          <a:ea typeface="Times New Roman"/>
                          <a:cs typeface="Times New Roman" pitchFamily="18" charset="0"/>
                        </a:rPr>
                        <a:t>0,05</a:t>
                      </a:r>
                      <a:endParaRPr lang="ru-RU" sz="1100" b="0" dirty="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1100" b="0" dirty="0" smtClean="0">
                          <a:solidFill>
                            <a:schemeClr val="tx1"/>
                          </a:solidFill>
                          <a:latin typeface="Times New Roman" pitchFamily="18" charset="0"/>
                          <a:ea typeface="Times New Roman"/>
                          <a:cs typeface="Times New Roman" pitchFamily="18" charset="0"/>
                        </a:rPr>
                        <a:t>0,05</a:t>
                      </a:r>
                      <a:endParaRPr lang="ru-RU" sz="1100" b="0" dirty="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1100" b="0" dirty="0" smtClean="0">
                          <a:solidFill>
                            <a:schemeClr val="tx1"/>
                          </a:solidFill>
                          <a:latin typeface="Times New Roman" pitchFamily="18" charset="0"/>
                          <a:ea typeface="Times New Roman"/>
                          <a:cs typeface="Times New Roman" pitchFamily="18" charset="0"/>
                        </a:rPr>
                        <a:t>0,05</a:t>
                      </a:r>
                      <a:endParaRPr lang="ru-RU" sz="1100" b="0" dirty="0">
                        <a:solidFill>
                          <a:schemeClr val="tx1"/>
                        </a:solidFill>
                        <a:latin typeface="Times New Roman" pitchFamily="18" charset="0"/>
                        <a:ea typeface="Times New Roman"/>
                        <a:cs typeface="Times New Roman" pitchFamily="18" charset="0"/>
                      </a:endParaRPr>
                    </a:p>
                  </a:txBody>
                  <a:tcPr marL="39370" marR="39370" marT="64770" marB="64770" anchor="ctr"/>
                </a:tc>
              </a:tr>
            </a:tbl>
          </a:graphicData>
        </a:graphic>
      </p:graphicFrame>
      <p:pic>
        <p:nvPicPr>
          <p:cNvPr id="11266" name="Picture 2" descr="M:\Отдел методологии и мониторинга\ОТДЕЛ\Брошюра\2018_БЮДЖЕТ ДЛЯ ГРАЖДАН\Брошюра к Закону\герб минтруд.png"/>
          <p:cNvPicPr>
            <a:picLocks noChangeAspect="1" noChangeArrowheads="1"/>
          </p:cNvPicPr>
          <p:nvPr/>
        </p:nvPicPr>
        <p:blipFill>
          <a:blip r:embed="rId4" cstate="print"/>
          <a:srcRect/>
          <a:stretch>
            <a:fillRect/>
          </a:stretch>
        </p:blipFill>
        <p:spPr bwMode="auto">
          <a:xfrm>
            <a:off x="8207896" y="260648"/>
            <a:ext cx="936104" cy="936104"/>
          </a:xfrm>
          <a:prstGeom prst="rect">
            <a:avLst/>
          </a:prstGeom>
          <a:noFill/>
        </p:spPr>
      </p:pic>
      <p:graphicFrame>
        <p:nvGraphicFramePr>
          <p:cNvPr id="12" name="Диаграмма 11"/>
          <p:cNvGraphicFramePr/>
          <p:nvPr/>
        </p:nvGraphicFramePr>
        <p:xfrm>
          <a:off x="0" y="404664"/>
          <a:ext cx="4788024" cy="6453336"/>
        </p:xfrm>
        <a:graphic>
          <a:graphicData uri="http://schemas.openxmlformats.org/drawingml/2006/chart">
            <c:chart xmlns:c="http://schemas.openxmlformats.org/drawingml/2006/chart" xmlns:r="http://schemas.openxmlformats.org/officeDocument/2006/relationships" r:id="rId5"/>
          </a:graphicData>
        </a:graphic>
      </p:graphicFrame>
      <p:sp>
        <p:nvSpPr>
          <p:cNvPr id="14" name="Прямоугольник 13"/>
          <p:cNvSpPr/>
          <p:nvPr/>
        </p:nvSpPr>
        <p:spPr>
          <a:xfrm>
            <a:off x="0" y="836712"/>
            <a:ext cx="3960440" cy="461665"/>
          </a:xfrm>
          <a:prstGeom prst="rect">
            <a:avLst/>
          </a:prstGeom>
        </p:spPr>
        <p:txBody>
          <a:bodyPr wrap="square">
            <a:spAutoFit/>
          </a:bodyPr>
          <a:lstStyle/>
          <a:p>
            <a:pPr algn="ctr">
              <a:defRPr sz="1800" b="1" i="0" u="none" strike="noStrike" kern="1200" baseline="0">
                <a:solidFill>
                  <a:srgbClr val="FF0000"/>
                </a:solidFill>
                <a:latin typeface="+mn-lt"/>
                <a:ea typeface="+mn-ea"/>
                <a:cs typeface="+mn-cs"/>
              </a:defRPr>
            </a:pPr>
            <a:r>
              <a:rPr lang="ru-RU" sz="1200" b="1" i="1" dirty="0" smtClean="0">
                <a:solidFill>
                  <a:schemeClr val="accent1">
                    <a:lumMod val="75000"/>
                  </a:schemeClr>
                </a:solidFill>
                <a:latin typeface="Times New Roman" pitchFamily="18" charset="0"/>
                <a:cs typeface="Times New Roman" pitchFamily="18" charset="0"/>
              </a:rPr>
              <a:t>Основные направления реализации ГП в 2019 году, </a:t>
            </a:r>
          </a:p>
          <a:p>
            <a:pPr algn="ctr">
              <a:defRPr sz="1800" b="1" i="0" u="none" strike="noStrike" kern="1200" baseline="0">
                <a:solidFill>
                  <a:srgbClr val="FF0000"/>
                </a:solidFill>
                <a:latin typeface="+mn-lt"/>
                <a:ea typeface="+mn-ea"/>
                <a:cs typeface="+mn-cs"/>
              </a:defRPr>
            </a:pPr>
            <a:r>
              <a:rPr lang="ru-RU" sz="1200" b="1" i="1" dirty="0" smtClean="0">
                <a:solidFill>
                  <a:schemeClr val="accent1">
                    <a:lumMod val="75000"/>
                  </a:schemeClr>
                </a:solidFill>
                <a:latin typeface="Times New Roman" pitchFamily="18" charset="0"/>
                <a:cs typeface="Times New Roman" pitchFamily="18" charset="0"/>
              </a:rPr>
              <a:t>тыс. рублей, доля в ГП, %</a:t>
            </a:r>
            <a:endParaRPr lang="ru-RU" sz="1200" b="1" i="1" dirty="0">
              <a:solidFill>
                <a:schemeClr val="accent1">
                  <a:lumMod val="75000"/>
                </a:schemeClr>
              </a:solidFill>
              <a:latin typeface="Times New Roman" pitchFamily="18" charset="0"/>
              <a:cs typeface="Times New Roman" pitchFamily="18" charset="0"/>
            </a:endParaRPr>
          </a:p>
        </p:txBody>
      </p:sp>
      <p:sp>
        <p:nvSpPr>
          <p:cNvPr id="10" name="Заголовок 1"/>
          <p:cNvSpPr txBox="1">
            <a:spLocks/>
          </p:cNvSpPr>
          <p:nvPr/>
        </p:nvSpPr>
        <p:spPr bwMode="auto">
          <a:xfrm>
            <a:off x="0" y="260648"/>
            <a:ext cx="8892480" cy="69269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p>
            <a:r>
              <a:rPr lang="ru-RU" sz="1600" b="1" dirty="0" smtClean="0">
                <a:solidFill>
                  <a:schemeClr val="accent1">
                    <a:lumMod val="75000"/>
                  </a:schemeClr>
                </a:solidFill>
                <a:latin typeface="Times New Roman" pitchFamily="18" charset="0"/>
                <a:cs typeface="Times New Roman" pitchFamily="18" charset="0"/>
              </a:rPr>
              <a:t>ГП РА «ОБЕСПЕЧЕНИЕ СОЦИАЛЬНОЙ ЗАЩИЩЕННОСТИ И ЗАНЯТОСТИ  НАСЕЛЕНИЯ» (1)</a:t>
            </a:r>
            <a:r>
              <a:rPr lang="ru-RU" dirty="0" smtClean="0">
                <a:solidFill>
                  <a:schemeClr val="accent1">
                    <a:lumMod val="75000"/>
                  </a:schemeClr>
                </a:solidFill>
                <a:latin typeface="Times New Roman" pitchFamily="18" charset="0"/>
                <a:cs typeface="Times New Roman" pitchFamily="18" charset="0"/>
              </a:rPr>
              <a:t>              </a:t>
            </a:r>
            <a:r>
              <a:rPr lang="ru-RU" sz="1000" b="1" i="1" dirty="0" smtClean="0">
                <a:solidFill>
                  <a:schemeClr val="accent1">
                    <a:lumMod val="75000"/>
                  </a:schemeClr>
                </a:solidFill>
                <a:latin typeface="Times New Roman" pitchFamily="18" charset="0"/>
                <a:cs typeface="Times New Roman" pitchFamily="18" charset="0"/>
              </a:rPr>
              <a:t>(</a:t>
            </a:r>
            <a:r>
              <a:rPr lang="ru-RU" sz="1100" b="1" i="1" dirty="0" smtClean="0">
                <a:solidFill>
                  <a:schemeClr val="accent1">
                    <a:lumMod val="75000"/>
                  </a:schemeClr>
                </a:solidFill>
                <a:latin typeface="Times New Roman" pitchFamily="18" charset="0"/>
                <a:cs typeface="Times New Roman" pitchFamily="18" charset="0"/>
              </a:rPr>
              <a:t>утв. постановлением Правительства Республики Алтай  от 17.08.2018 г. № 268)</a:t>
            </a:r>
            <a:endParaRPr lang="ru-RU" sz="1100" b="1" i="1" dirty="0">
              <a:solidFill>
                <a:schemeClr val="accent1">
                  <a:lumMod val="75000"/>
                </a:schemeClr>
              </a:solidFill>
              <a:latin typeface="Times New Roman" pitchFamily="18" charset="0"/>
              <a:cs typeface="Times New Roman" pitchFamily="18" charset="0"/>
            </a:endParaRPr>
          </a:p>
        </p:txBody>
      </p:sp>
      <p:graphicFrame>
        <p:nvGraphicFramePr>
          <p:cNvPr id="11" name="Диаграмма 10"/>
          <p:cNvGraphicFramePr/>
          <p:nvPr/>
        </p:nvGraphicFramePr>
        <p:xfrm>
          <a:off x="0" y="1340768"/>
          <a:ext cx="3563888" cy="5256584"/>
        </p:xfrm>
        <a:graphic>
          <a:graphicData uri="http://schemas.openxmlformats.org/drawingml/2006/chart">
            <c:chart xmlns:c="http://schemas.openxmlformats.org/drawingml/2006/chart" xmlns:r="http://schemas.openxmlformats.org/officeDocument/2006/relationships" r:id="rId6"/>
          </a:graphicData>
        </a:graphic>
      </p:graphicFrame>
      <p:sp>
        <p:nvSpPr>
          <p:cNvPr id="15" name="TextBox 14"/>
          <p:cNvSpPr txBox="1"/>
          <p:nvPr/>
        </p:nvSpPr>
        <p:spPr>
          <a:xfrm>
            <a:off x="8604448" y="260648"/>
            <a:ext cx="360040" cy="276999"/>
          </a:xfrm>
          <a:prstGeom prst="rect">
            <a:avLst/>
          </a:prstGeom>
          <a:noFill/>
        </p:spPr>
        <p:txBody>
          <a:bodyPr wrap="square" rtlCol="0">
            <a:spAutoFit/>
          </a:bodyPr>
          <a:lstStyle/>
          <a:p>
            <a:r>
              <a:rPr lang="ru-RU" sz="1200" dirty="0" smtClean="0"/>
              <a:t>40</a:t>
            </a:r>
            <a:endParaRPr lang="ru-RU" sz="12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3" cstate="print"/>
          <a:srcRect/>
          <a:stretch>
            <a:fillRect/>
          </a:stretch>
        </p:blipFill>
        <p:spPr bwMode="auto">
          <a:xfrm>
            <a:off x="0" y="1"/>
            <a:ext cx="9144000" cy="476671"/>
          </a:xfrm>
          <a:prstGeom prst="rect">
            <a:avLst/>
          </a:prstGeom>
          <a:noFill/>
        </p:spPr>
      </p:pic>
      <p:sp>
        <p:nvSpPr>
          <p:cNvPr id="10" name="Прямоугольник 9"/>
          <p:cNvSpPr/>
          <p:nvPr/>
        </p:nvSpPr>
        <p:spPr>
          <a:xfrm>
            <a:off x="0" y="260648"/>
            <a:ext cx="8892480" cy="315471"/>
          </a:xfrm>
          <a:prstGeom prst="rect">
            <a:avLst/>
          </a:prstGeom>
        </p:spPr>
        <p:txBody>
          <a:bodyPr wrap="square">
            <a:spAutoFit/>
          </a:bodyPr>
          <a:lstStyle/>
          <a:p>
            <a:pPr algn="ctr"/>
            <a:r>
              <a:rPr lang="ru-RU" sz="1450" b="1" dirty="0" smtClean="0">
                <a:solidFill>
                  <a:schemeClr val="accent1">
                    <a:lumMod val="75000"/>
                  </a:schemeClr>
                </a:solidFill>
                <a:latin typeface="Times New Roman" pitchFamily="18" charset="0"/>
                <a:cs typeface="Times New Roman" pitchFamily="18" charset="0"/>
              </a:rPr>
              <a:t>ГП РА «ОБЕСПЕЧЕНИЕ СОЦИАЛЬНОЙ ЗАЩИЩЕННОСТИ И ЗАНЯТОСТИ  НАСЕЛЕНИЯ» (2)</a:t>
            </a:r>
            <a:endParaRPr lang="ru-RU" sz="1450" dirty="0">
              <a:solidFill>
                <a:schemeClr val="accent1">
                  <a:lumMod val="75000"/>
                </a:schemeClr>
              </a:solidFill>
              <a:latin typeface="Times New Roman" pitchFamily="18" charset="0"/>
              <a:cs typeface="Times New Roman" pitchFamily="18" charset="0"/>
            </a:endParaRPr>
          </a:p>
        </p:txBody>
      </p:sp>
      <p:graphicFrame>
        <p:nvGraphicFramePr>
          <p:cNvPr id="12" name="Таблица 11"/>
          <p:cNvGraphicFramePr>
            <a:graphicFrameLocks noGrp="1"/>
          </p:cNvGraphicFramePr>
          <p:nvPr/>
        </p:nvGraphicFramePr>
        <p:xfrm>
          <a:off x="467544" y="4509121"/>
          <a:ext cx="8280918" cy="2165772"/>
        </p:xfrm>
        <a:graphic>
          <a:graphicData uri="http://schemas.openxmlformats.org/drawingml/2006/table">
            <a:tbl>
              <a:tblPr firstRow="1" bandRow="1">
                <a:tableStyleId>{5C22544A-7EE6-4342-B048-85BDC9FD1C3A}</a:tableStyleId>
              </a:tblPr>
              <a:tblGrid>
                <a:gridCol w="2520280"/>
                <a:gridCol w="1009289"/>
                <a:gridCol w="950269"/>
                <a:gridCol w="950269"/>
                <a:gridCol w="950269"/>
                <a:gridCol w="950271"/>
                <a:gridCol w="950271"/>
              </a:tblGrid>
              <a:tr h="843251">
                <a:tc>
                  <a:txBody>
                    <a:bodyPr/>
                    <a:lstStyle/>
                    <a:p>
                      <a:pPr algn="ctr" fontAlgn="ctr"/>
                      <a:r>
                        <a:rPr lang="ru-RU" sz="1100" u="none" strike="noStrike" dirty="0" smtClean="0">
                          <a:latin typeface="Times New Roman" pitchFamily="18" charset="0"/>
                          <a:cs typeface="Times New Roman" pitchFamily="18" charset="0"/>
                        </a:rPr>
                        <a:t>ВИД ПОДДЕРЖКИ</a:t>
                      </a:r>
                      <a:endParaRPr lang="ru-RU" sz="1100" b="1" i="0" u="none" strike="noStrike" dirty="0">
                        <a:solidFill>
                          <a:srgbClr val="000000"/>
                        </a:solidFill>
                        <a:latin typeface="Times New Roman" pitchFamily="18" charset="0"/>
                        <a:cs typeface="Times New Roman" pitchFamily="18" charset="0"/>
                      </a:endParaRPr>
                    </a:p>
                  </a:txBody>
                  <a:tcPr marL="7557" marR="7557" marT="7557" marB="0" anchor="ctr">
                    <a:solidFill>
                      <a:schemeClr val="accent2"/>
                    </a:solidFill>
                  </a:tcPr>
                </a:tc>
                <a:tc>
                  <a:txBody>
                    <a:bodyPr/>
                    <a:lstStyle/>
                    <a:p>
                      <a:pPr algn="ctr" fontAlgn="ctr"/>
                      <a:r>
                        <a:rPr lang="ru-RU" sz="1100" u="none" strike="noStrike" dirty="0">
                          <a:latin typeface="Times New Roman" pitchFamily="18" charset="0"/>
                          <a:cs typeface="Times New Roman" pitchFamily="18" charset="0"/>
                        </a:rPr>
                        <a:t>Объем расходов в 2017 году,</a:t>
                      </a:r>
                      <a:br>
                        <a:rPr lang="ru-RU" sz="1100" u="none" strike="noStrike" dirty="0">
                          <a:latin typeface="Times New Roman" pitchFamily="18" charset="0"/>
                          <a:cs typeface="Times New Roman" pitchFamily="18" charset="0"/>
                        </a:rPr>
                      </a:br>
                      <a:r>
                        <a:rPr lang="ru-RU" sz="1100" u="none" strike="noStrike" dirty="0">
                          <a:latin typeface="Times New Roman" pitchFamily="18" charset="0"/>
                          <a:cs typeface="Times New Roman" pitchFamily="18" charset="0"/>
                        </a:rPr>
                        <a:t>тыс.руб</a:t>
                      </a:r>
                      <a:br>
                        <a:rPr lang="ru-RU" sz="1100" u="none" strike="noStrike" dirty="0">
                          <a:latin typeface="Times New Roman" pitchFamily="18" charset="0"/>
                          <a:cs typeface="Times New Roman" pitchFamily="18" charset="0"/>
                        </a:rPr>
                      </a:br>
                      <a:r>
                        <a:rPr lang="ru-RU" sz="1100" u="none" strike="noStrike" dirty="0" smtClean="0">
                          <a:latin typeface="Times New Roman" pitchFamily="18" charset="0"/>
                          <a:cs typeface="Times New Roman" pitchFamily="18" charset="0"/>
                        </a:rPr>
                        <a:t>(факт)</a:t>
                      </a:r>
                      <a:endParaRPr lang="ru-RU" sz="1100" b="1" i="0" u="none" strike="noStrike" dirty="0">
                        <a:solidFill>
                          <a:srgbClr val="000000"/>
                        </a:solidFill>
                        <a:latin typeface="Times New Roman" pitchFamily="18" charset="0"/>
                        <a:cs typeface="Times New Roman" pitchFamily="18" charset="0"/>
                      </a:endParaRPr>
                    </a:p>
                  </a:txBody>
                  <a:tcPr marL="7557" marR="7557" marT="7557" marB="0" anchor="ctr">
                    <a:solidFill>
                      <a:schemeClr val="accent2"/>
                    </a:solidFill>
                  </a:tcPr>
                </a:tc>
                <a:tc>
                  <a:txBody>
                    <a:bodyPr/>
                    <a:lstStyle/>
                    <a:p>
                      <a:pPr algn="ctr" fontAlgn="ctr"/>
                      <a:r>
                        <a:rPr lang="ru-RU" sz="1100" u="none" strike="noStrike" dirty="0">
                          <a:latin typeface="Times New Roman" pitchFamily="18" charset="0"/>
                          <a:cs typeface="Times New Roman" pitchFamily="18" charset="0"/>
                        </a:rPr>
                        <a:t>Объем расходов в 2018 году,</a:t>
                      </a:r>
                      <a:br>
                        <a:rPr lang="ru-RU" sz="1100" u="none" strike="noStrike" dirty="0">
                          <a:latin typeface="Times New Roman" pitchFamily="18" charset="0"/>
                          <a:cs typeface="Times New Roman" pitchFamily="18" charset="0"/>
                        </a:rPr>
                      </a:br>
                      <a:r>
                        <a:rPr lang="ru-RU" sz="1100" u="none" strike="noStrike" dirty="0" smtClean="0">
                          <a:latin typeface="Times New Roman" pitchFamily="18" charset="0"/>
                          <a:cs typeface="Times New Roman" pitchFamily="18" charset="0"/>
                        </a:rPr>
                        <a:t>тыс.рублей</a:t>
                      </a:r>
                      <a:r>
                        <a:rPr lang="ru-RU" sz="1100" u="none" strike="noStrike" dirty="0">
                          <a:latin typeface="Times New Roman" pitchFamily="18" charset="0"/>
                          <a:cs typeface="Times New Roman" pitchFamily="18" charset="0"/>
                        </a:rPr>
                        <a:t/>
                      </a:r>
                      <a:br>
                        <a:rPr lang="ru-RU" sz="1100" u="none" strike="noStrike" dirty="0">
                          <a:latin typeface="Times New Roman" pitchFamily="18" charset="0"/>
                          <a:cs typeface="Times New Roman" pitchFamily="18" charset="0"/>
                        </a:rPr>
                      </a:br>
                      <a:r>
                        <a:rPr lang="ru-RU" sz="1100" u="none" strike="noStrike" dirty="0">
                          <a:latin typeface="Times New Roman" pitchFamily="18" charset="0"/>
                          <a:cs typeface="Times New Roman" pitchFamily="18" charset="0"/>
                        </a:rPr>
                        <a:t>(прогноз)</a:t>
                      </a:r>
                      <a:endParaRPr lang="ru-RU" sz="1100" b="1" i="0" u="none" strike="noStrike" dirty="0">
                        <a:solidFill>
                          <a:srgbClr val="000000"/>
                        </a:solidFill>
                        <a:latin typeface="Times New Roman" pitchFamily="18" charset="0"/>
                        <a:cs typeface="Times New Roman" pitchFamily="18" charset="0"/>
                      </a:endParaRPr>
                    </a:p>
                  </a:txBody>
                  <a:tcPr marL="7557" marR="7557" marT="7557" marB="0" anchor="ctr">
                    <a:solidFill>
                      <a:schemeClr val="accent2"/>
                    </a:solidFill>
                  </a:tcPr>
                </a:tc>
                <a:tc>
                  <a:txBody>
                    <a:bodyPr/>
                    <a:lstStyle/>
                    <a:p>
                      <a:pPr algn="ctr" fontAlgn="ctr"/>
                      <a:r>
                        <a:rPr lang="ru-RU" sz="1100" u="none" strike="noStrike" dirty="0">
                          <a:latin typeface="Times New Roman" pitchFamily="18" charset="0"/>
                          <a:cs typeface="Times New Roman" pitchFamily="18" charset="0"/>
                        </a:rPr>
                        <a:t>Численность получателей в </a:t>
                      </a:r>
                      <a:r>
                        <a:rPr lang="ru-RU" sz="1100" u="none" strike="noStrike" dirty="0" smtClean="0">
                          <a:latin typeface="Times New Roman" pitchFamily="18" charset="0"/>
                          <a:cs typeface="Times New Roman" pitchFamily="18" charset="0"/>
                        </a:rPr>
                        <a:t>2019 </a:t>
                      </a:r>
                      <a:r>
                        <a:rPr lang="ru-RU" sz="1100" u="none" strike="noStrike" dirty="0">
                          <a:latin typeface="Times New Roman" pitchFamily="18" charset="0"/>
                          <a:cs typeface="Times New Roman" pitchFamily="18" charset="0"/>
                        </a:rPr>
                        <a:t>году, человек,</a:t>
                      </a:r>
                      <a:br>
                        <a:rPr lang="ru-RU" sz="1100" u="none" strike="noStrike" dirty="0">
                          <a:latin typeface="Times New Roman" pitchFamily="18" charset="0"/>
                          <a:cs typeface="Times New Roman" pitchFamily="18" charset="0"/>
                        </a:rPr>
                      </a:br>
                      <a:r>
                        <a:rPr lang="ru-RU" sz="1100" u="none" strike="noStrike" dirty="0">
                          <a:latin typeface="Times New Roman" pitchFamily="18" charset="0"/>
                          <a:cs typeface="Times New Roman" pitchFamily="18" charset="0"/>
                        </a:rPr>
                        <a:t>(прогноз)</a:t>
                      </a:r>
                      <a:endParaRPr lang="ru-RU" sz="1100" b="1" i="0" u="none" strike="noStrike" dirty="0">
                        <a:solidFill>
                          <a:srgbClr val="000000"/>
                        </a:solidFill>
                        <a:latin typeface="Times New Roman" pitchFamily="18" charset="0"/>
                        <a:cs typeface="Times New Roman" pitchFamily="18" charset="0"/>
                      </a:endParaRPr>
                    </a:p>
                  </a:txBody>
                  <a:tcPr marL="7557" marR="7557" marT="7557" marB="0" anchor="ctr">
                    <a:solidFill>
                      <a:schemeClr val="accent2"/>
                    </a:solidFill>
                  </a:tcPr>
                </a:tc>
                <a:tc>
                  <a:txBody>
                    <a:bodyPr/>
                    <a:lstStyle/>
                    <a:p>
                      <a:pPr algn="ctr" fontAlgn="ctr"/>
                      <a:r>
                        <a:rPr lang="ru-RU" sz="1100" u="none" strike="noStrike" dirty="0">
                          <a:latin typeface="Times New Roman" pitchFamily="18" charset="0"/>
                          <a:cs typeface="Times New Roman" pitchFamily="18" charset="0"/>
                        </a:rPr>
                        <a:t>Объем расходов в 2019 году,</a:t>
                      </a:r>
                      <a:br>
                        <a:rPr lang="ru-RU" sz="1100" u="none" strike="noStrike" dirty="0">
                          <a:latin typeface="Times New Roman" pitchFamily="18" charset="0"/>
                          <a:cs typeface="Times New Roman" pitchFamily="18" charset="0"/>
                        </a:rPr>
                      </a:br>
                      <a:r>
                        <a:rPr lang="ru-RU" sz="1100" u="none" strike="noStrike" dirty="0" smtClean="0">
                          <a:latin typeface="Times New Roman" pitchFamily="18" charset="0"/>
                          <a:cs typeface="Times New Roman" pitchFamily="18" charset="0"/>
                        </a:rPr>
                        <a:t>тыс.рублей</a:t>
                      </a:r>
                      <a:r>
                        <a:rPr lang="ru-RU" sz="1100" u="none" strike="noStrike" dirty="0">
                          <a:latin typeface="Times New Roman" pitchFamily="18" charset="0"/>
                          <a:cs typeface="Times New Roman" pitchFamily="18" charset="0"/>
                        </a:rPr>
                        <a:t/>
                      </a:r>
                      <a:br>
                        <a:rPr lang="ru-RU" sz="1100" u="none" strike="noStrike" dirty="0">
                          <a:latin typeface="Times New Roman" pitchFamily="18" charset="0"/>
                          <a:cs typeface="Times New Roman" pitchFamily="18" charset="0"/>
                        </a:rPr>
                      </a:br>
                      <a:r>
                        <a:rPr lang="ru-RU" sz="1100" u="none" strike="noStrike" dirty="0">
                          <a:latin typeface="Times New Roman" pitchFamily="18" charset="0"/>
                          <a:cs typeface="Times New Roman" pitchFamily="18" charset="0"/>
                        </a:rPr>
                        <a:t>(прогноз)</a:t>
                      </a:r>
                      <a:endParaRPr lang="ru-RU" sz="1100" b="1" i="0" u="none" strike="noStrike" dirty="0">
                        <a:solidFill>
                          <a:srgbClr val="000000"/>
                        </a:solidFill>
                        <a:latin typeface="Times New Roman" pitchFamily="18" charset="0"/>
                        <a:cs typeface="Times New Roman" pitchFamily="18" charset="0"/>
                      </a:endParaRPr>
                    </a:p>
                  </a:txBody>
                  <a:tcPr marL="7557" marR="7557" marT="7557" marB="0" anchor="ctr">
                    <a:solidFill>
                      <a:schemeClr val="accent2"/>
                    </a:solidFill>
                  </a:tcPr>
                </a:tc>
                <a:tc>
                  <a:txBody>
                    <a:bodyPr/>
                    <a:lstStyle/>
                    <a:p>
                      <a:pPr algn="ctr" fontAlgn="ctr"/>
                      <a:r>
                        <a:rPr lang="ru-RU" sz="1100" u="none" strike="noStrike" dirty="0">
                          <a:latin typeface="Times New Roman" pitchFamily="18" charset="0"/>
                          <a:cs typeface="Times New Roman" pitchFamily="18" charset="0"/>
                        </a:rPr>
                        <a:t>Объем расходов в 2020 году,</a:t>
                      </a:r>
                      <a:br>
                        <a:rPr lang="ru-RU" sz="1100" u="none" strike="noStrike" dirty="0">
                          <a:latin typeface="Times New Roman" pitchFamily="18" charset="0"/>
                          <a:cs typeface="Times New Roman" pitchFamily="18" charset="0"/>
                        </a:rPr>
                      </a:br>
                      <a:r>
                        <a:rPr lang="ru-RU" sz="1100" u="none" strike="noStrike" dirty="0" smtClean="0">
                          <a:latin typeface="Times New Roman" pitchFamily="18" charset="0"/>
                          <a:cs typeface="Times New Roman" pitchFamily="18" charset="0"/>
                        </a:rPr>
                        <a:t>тыс.рублей</a:t>
                      </a:r>
                      <a:r>
                        <a:rPr lang="ru-RU" sz="1100" u="none" strike="noStrike" dirty="0">
                          <a:latin typeface="Times New Roman" pitchFamily="18" charset="0"/>
                          <a:cs typeface="Times New Roman" pitchFamily="18" charset="0"/>
                        </a:rPr>
                        <a:t/>
                      </a:r>
                      <a:br>
                        <a:rPr lang="ru-RU" sz="1100" u="none" strike="noStrike" dirty="0">
                          <a:latin typeface="Times New Roman" pitchFamily="18" charset="0"/>
                          <a:cs typeface="Times New Roman" pitchFamily="18" charset="0"/>
                        </a:rPr>
                      </a:br>
                      <a:r>
                        <a:rPr lang="ru-RU" sz="1100" u="none" strike="noStrike" dirty="0">
                          <a:latin typeface="Times New Roman" pitchFamily="18" charset="0"/>
                          <a:cs typeface="Times New Roman" pitchFamily="18" charset="0"/>
                        </a:rPr>
                        <a:t>(прогноз)</a:t>
                      </a:r>
                      <a:endParaRPr lang="ru-RU" sz="1100" b="1" i="0" u="none" strike="noStrike" dirty="0">
                        <a:solidFill>
                          <a:srgbClr val="000000"/>
                        </a:solidFill>
                        <a:latin typeface="Times New Roman" pitchFamily="18" charset="0"/>
                        <a:cs typeface="Times New Roman" pitchFamily="18" charset="0"/>
                      </a:endParaRPr>
                    </a:p>
                  </a:txBody>
                  <a:tcPr marL="7557" marR="7557" marT="7557" marB="0" anchor="ctr">
                    <a:solidFill>
                      <a:schemeClr val="accent2"/>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100" u="none" strike="noStrike" dirty="0" smtClean="0">
                          <a:latin typeface="Times New Roman" pitchFamily="18" charset="0"/>
                          <a:cs typeface="Times New Roman" pitchFamily="18" charset="0"/>
                        </a:rPr>
                        <a:t>Объем расходов в 2021 году,</a:t>
                      </a:r>
                      <a:br>
                        <a:rPr lang="ru-RU" sz="1100" u="none" strike="noStrike" dirty="0" smtClean="0">
                          <a:latin typeface="Times New Roman" pitchFamily="18" charset="0"/>
                          <a:cs typeface="Times New Roman" pitchFamily="18" charset="0"/>
                        </a:rPr>
                      </a:br>
                      <a:r>
                        <a:rPr lang="ru-RU" sz="1100" u="none" strike="noStrike" dirty="0" smtClean="0">
                          <a:latin typeface="Times New Roman" pitchFamily="18" charset="0"/>
                          <a:cs typeface="Times New Roman" pitchFamily="18" charset="0"/>
                        </a:rPr>
                        <a:t>тыс.рублей</a:t>
                      </a:r>
                      <a:br>
                        <a:rPr lang="ru-RU" sz="1100" u="none" strike="noStrike" dirty="0" smtClean="0">
                          <a:latin typeface="Times New Roman" pitchFamily="18" charset="0"/>
                          <a:cs typeface="Times New Roman" pitchFamily="18" charset="0"/>
                        </a:rPr>
                      </a:br>
                      <a:r>
                        <a:rPr lang="ru-RU" sz="1100" u="none" strike="noStrike" dirty="0" smtClean="0">
                          <a:latin typeface="Times New Roman" pitchFamily="18" charset="0"/>
                          <a:cs typeface="Times New Roman" pitchFamily="18" charset="0"/>
                        </a:rPr>
                        <a:t>(прогноз)</a:t>
                      </a:r>
                      <a:endParaRPr lang="ru-RU" sz="1100" b="1" i="0" u="none" strike="noStrike" dirty="0" smtClean="0">
                        <a:solidFill>
                          <a:srgbClr val="000000"/>
                        </a:solidFill>
                        <a:latin typeface="Times New Roman" pitchFamily="18" charset="0"/>
                        <a:cs typeface="Times New Roman" pitchFamily="18" charset="0"/>
                      </a:endParaRPr>
                    </a:p>
                  </a:txBody>
                  <a:tcPr marL="7557" marR="7557" marT="7557" marB="0" anchor="ctr">
                    <a:solidFill>
                      <a:schemeClr val="accent2"/>
                    </a:solidFill>
                  </a:tcPr>
                </a:tc>
              </a:tr>
              <a:tr h="508964">
                <a:tc>
                  <a:txBody>
                    <a:bodyPr/>
                    <a:lstStyle/>
                    <a:p>
                      <a:pPr algn="ctr" fontAlgn="ctr"/>
                      <a:r>
                        <a:rPr lang="ru-RU" sz="1100" u="none" strike="noStrike" dirty="0">
                          <a:latin typeface="Times New Roman" pitchFamily="18" charset="0"/>
                          <a:cs typeface="Times New Roman" pitchFamily="18" charset="0"/>
                        </a:rPr>
                        <a:t>Меры социальной поддержки ветеранов труда, тружеников тыла, инвалидов и семей, имеющих детей-инвалидов</a:t>
                      </a:r>
                      <a:endParaRPr lang="ru-RU" sz="1100" b="0" i="0" u="none" strike="noStrike" dirty="0">
                        <a:solidFill>
                          <a:srgbClr val="000000"/>
                        </a:solidFill>
                        <a:latin typeface="Times New Roman" pitchFamily="18" charset="0"/>
                        <a:cs typeface="Times New Roman" pitchFamily="18" charset="0"/>
                      </a:endParaRPr>
                    </a:p>
                  </a:txBody>
                  <a:tcPr marL="7557" marR="7557" marT="7557" marB="0" anchor="ctr">
                    <a:solidFill>
                      <a:schemeClr val="accent2">
                        <a:lumMod val="20000"/>
                        <a:lumOff val="80000"/>
                      </a:schemeClr>
                    </a:solidFill>
                  </a:tcPr>
                </a:tc>
                <a:tc>
                  <a:txBody>
                    <a:bodyPr/>
                    <a:lstStyle/>
                    <a:p>
                      <a:pPr algn="ctr" fontAlgn="b"/>
                      <a:r>
                        <a:rPr lang="ru-RU" sz="1100" u="none" strike="noStrike" dirty="0" smtClean="0">
                          <a:latin typeface="Times New Roman" pitchFamily="18" charset="0"/>
                          <a:cs typeface="Times New Roman" pitchFamily="18" charset="0"/>
                        </a:rPr>
                        <a:t>158 115,9</a:t>
                      </a:r>
                      <a:endParaRPr lang="ru-RU" sz="1100" b="0" i="0" u="none" strike="noStrike" dirty="0">
                        <a:solidFill>
                          <a:srgbClr val="000000"/>
                        </a:solidFill>
                        <a:latin typeface="Times New Roman" pitchFamily="18" charset="0"/>
                        <a:cs typeface="Times New Roman" pitchFamily="18" charset="0"/>
                      </a:endParaRPr>
                    </a:p>
                  </a:txBody>
                  <a:tcPr marL="7557" marR="7557" marT="7557" marB="0" anchor="ctr">
                    <a:solidFill>
                      <a:schemeClr val="accent2">
                        <a:lumMod val="20000"/>
                        <a:lumOff val="80000"/>
                      </a:schemeClr>
                    </a:solidFill>
                  </a:tcPr>
                </a:tc>
                <a:tc>
                  <a:txBody>
                    <a:bodyPr/>
                    <a:lstStyle/>
                    <a:p>
                      <a:pPr algn="ctr" fontAlgn="b"/>
                      <a:r>
                        <a:rPr lang="ru-RU" sz="1100" u="none" strike="noStrike" dirty="0" smtClean="0">
                          <a:latin typeface="Times New Roman" pitchFamily="18" charset="0"/>
                          <a:cs typeface="Times New Roman" pitchFamily="18" charset="0"/>
                        </a:rPr>
                        <a:t>154 965,8</a:t>
                      </a:r>
                      <a:endParaRPr lang="ru-RU" sz="1100" b="0" i="0" u="none" strike="noStrike" dirty="0">
                        <a:solidFill>
                          <a:srgbClr val="000000"/>
                        </a:solidFill>
                        <a:latin typeface="Times New Roman" pitchFamily="18" charset="0"/>
                        <a:cs typeface="Times New Roman" pitchFamily="18" charset="0"/>
                      </a:endParaRPr>
                    </a:p>
                  </a:txBody>
                  <a:tcPr marL="7557" marR="7557" marT="7557" marB="0" anchor="ctr">
                    <a:solidFill>
                      <a:schemeClr val="accent2">
                        <a:lumMod val="20000"/>
                        <a:lumOff val="80000"/>
                      </a:schemeClr>
                    </a:solidFill>
                  </a:tcPr>
                </a:tc>
                <a:tc>
                  <a:txBody>
                    <a:bodyPr/>
                    <a:lstStyle/>
                    <a:p>
                      <a:pPr algn="ctr" fontAlgn="b"/>
                      <a:r>
                        <a:rPr lang="ru-RU" sz="1100" u="none" strike="noStrike" dirty="0" smtClean="0">
                          <a:latin typeface="Times New Roman" pitchFamily="18" charset="0"/>
                          <a:cs typeface="Times New Roman" pitchFamily="18" charset="0"/>
                        </a:rPr>
                        <a:t>14 442</a:t>
                      </a:r>
                      <a:endParaRPr lang="ru-RU" sz="1100" b="0" i="0" u="none" strike="noStrike" dirty="0">
                        <a:solidFill>
                          <a:srgbClr val="000000"/>
                        </a:solidFill>
                        <a:latin typeface="Times New Roman" pitchFamily="18" charset="0"/>
                        <a:cs typeface="Times New Roman" pitchFamily="18" charset="0"/>
                      </a:endParaRPr>
                    </a:p>
                  </a:txBody>
                  <a:tcPr marL="7557" marR="7557" marT="7557" marB="0" anchor="ctr">
                    <a:solidFill>
                      <a:schemeClr val="accent2">
                        <a:lumMod val="20000"/>
                        <a:lumOff val="80000"/>
                      </a:schemeClr>
                    </a:solidFill>
                  </a:tcPr>
                </a:tc>
                <a:tc>
                  <a:txBody>
                    <a:bodyPr/>
                    <a:lstStyle/>
                    <a:p>
                      <a:pPr algn="ctr" fontAlgn="b"/>
                      <a:r>
                        <a:rPr lang="ru-RU" sz="1100" b="0" i="0" u="none" strike="noStrike" dirty="0" smtClean="0">
                          <a:solidFill>
                            <a:schemeClr val="dk1"/>
                          </a:solidFill>
                          <a:latin typeface="Times New Roman" pitchFamily="18" charset="0"/>
                          <a:cs typeface="Times New Roman" pitchFamily="18" charset="0"/>
                        </a:rPr>
                        <a:t>170 622,4</a:t>
                      </a:r>
                      <a:endParaRPr lang="ru-RU" sz="1100" b="0" i="0" u="none" strike="noStrike" dirty="0">
                        <a:solidFill>
                          <a:srgbClr val="000000"/>
                        </a:solidFill>
                        <a:latin typeface="Times New Roman" pitchFamily="18" charset="0"/>
                        <a:cs typeface="Times New Roman" pitchFamily="18" charset="0"/>
                      </a:endParaRPr>
                    </a:p>
                  </a:txBody>
                  <a:tcPr marL="7557" marR="7557" marT="7557" marB="0" anchor="ctr">
                    <a:solidFill>
                      <a:schemeClr val="accent2">
                        <a:lumMod val="20000"/>
                        <a:lumOff val="80000"/>
                      </a:schemeClr>
                    </a:solidFill>
                  </a:tcPr>
                </a:tc>
                <a:tc>
                  <a:txBody>
                    <a:bodyPr/>
                    <a:lstStyle/>
                    <a:p>
                      <a:pPr algn="ctr" fontAlgn="b"/>
                      <a:r>
                        <a:rPr lang="ru-RU" sz="1100" u="none" strike="noStrike" dirty="0" smtClean="0">
                          <a:latin typeface="Times New Roman" pitchFamily="18" charset="0"/>
                          <a:cs typeface="Times New Roman" pitchFamily="18" charset="0"/>
                        </a:rPr>
                        <a:t>168 636,6</a:t>
                      </a:r>
                      <a:endParaRPr lang="ru-RU" sz="1100" b="0" i="0" u="none" strike="noStrike" dirty="0">
                        <a:solidFill>
                          <a:srgbClr val="000000"/>
                        </a:solidFill>
                        <a:latin typeface="Times New Roman" pitchFamily="18" charset="0"/>
                        <a:cs typeface="Times New Roman" pitchFamily="18" charset="0"/>
                      </a:endParaRPr>
                    </a:p>
                  </a:txBody>
                  <a:tcPr marL="7557" marR="7557" marT="7557" marB="0" anchor="ctr">
                    <a:solidFill>
                      <a:schemeClr val="accent2">
                        <a:lumMod val="20000"/>
                        <a:lumOff val="80000"/>
                      </a:schemeClr>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168 700,5</a:t>
                      </a:r>
                      <a:endParaRPr lang="ru-RU" sz="1100" b="0" i="0" u="none" strike="noStrike" dirty="0">
                        <a:solidFill>
                          <a:srgbClr val="000000"/>
                        </a:solidFill>
                        <a:latin typeface="Times New Roman" pitchFamily="18" charset="0"/>
                        <a:cs typeface="Times New Roman" pitchFamily="18" charset="0"/>
                      </a:endParaRPr>
                    </a:p>
                  </a:txBody>
                  <a:tcPr marL="7557" marR="7557" marT="7557" marB="0" anchor="ctr">
                    <a:solidFill>
                      <a:schemeClr val="accent2">
                        <a:lumMod val="20000"/>
                        <a:lumOff val="80000"/>
                      </a:schemeClr>
                    </a:solidFill>
                  </a:tcPr>
                </a:tc>
              </a:tr>
              <a:tr h="299061">
                <a:tc>
                  <a:txBody>
                    <a:bodyPr/>
                    <a:lstStyle/>
                    <a:p>
                      <a:pPr algn="ctr" fontAlgn="ctr"/>
                      <a:r>
                        <a:rPr lang="ru-RU" sz="1100" u="none" strike="noStrike">
                          <a:latin typeface="Times New Roman" pitchFamily="18" charset="0"/>
                          <a:cs typeface="Times New Roman" pitchFamily="18" charset="0"/>
                        </a:rPr>
                        <a:t>Доплаты к пенсии</a:t>
                      </a:r>
                      <a:endParaRPr lang="ru-RU" sz="1100" b="0" i="0" u="none" strike="noStrike">
                        <a:solidFill>
                          <a:srgbClr val="000000"/>
                        </a:solidFill>
                        <a:latin typeface="Times New Roman" pitchFamily="18" charset="0"/>
                        <a:cs typeface="Times New Roman" pitchFamily="18" charset="0"/>
                      </a:endParaRPr>
                    </a:p>
                  </a:txBody>
                  <a:tcPr marL="7557" marR="7557" marT="7557" marB="0" anchor="ctr"/>
                </a:tc>
                <a:tc>
                  <a:txBody>
                    <a:bodyPr/>
                    <a:lstStyle/>
                    <a:p>
                      <a:pPr algn="ctr" fontAlgn="b"/>
                      <a:r>
                        <a:rPr lang="ru-RU" sz="1100" u="none" strike="noStrike" dirty="0" smtClean="0">
                          <a:latin typeface="Times New Roman" pitchFamily="18" charset="0"/>
                          <a:cs typeface="Times New Roman" pitchFamily="18" charset="0"/>
                        </a:rPr>
                        <a:t>20 519,9</a:t>
                      </a:r>
                      <a:endParaRPr lang="ru-RU" sz="1100" b="0" i="0" u="none" strike="noStrike" dirty="0">
                        <a:solidFill>
                          <a:srgbClr val="000000"/>
                        </a:solidFill>
                        <a:latin typeface="Times New Roman" pitchFamily="18" charset="0"/>
                        <a:cs typeface="Times New Roman" pitchFamily="18" charset="0"/>
                      </a:endParaRPr>
                    </a:p>
                  </a:txBody>
                  <a:tcPr marL="7557" marR="7557" marT="7557" marB="0" anchor="ctr"/>
                </a:tc>
                <a:tc>
                  <a:txBody>
                    <a:bodyPr/>
                    <a:lstStyle/>
                    <a:p>
                      <a:pPr algn="ctr" fontAlgn="b"/>
                      <a:r>
                        <a:rPr lang="ru-RU" sz="1100" u="none" strike="noStrike" dirty="0" smtClean="0">
                          <a:latin typeface="Times New Roman" pitchFamily="18" charset="0"/>
                          <a:cs typeface="Times New Roman" pitchFamily="18" charset="0"/>
                        </a:rPr>
                        <a:t>20 502,8</a:t>
                      </a:r>
                      <a:endParaRPr lang="ru-RU" sz="1100" b="0" i="0" u="none" strike="noStrike" dirty="0">
                        <a:solidFill>
                          <a:srgbClr val="000000"/>
                        </a:solidFill>
                        <a:latin typeface="Times New Roman" pitchFamily="18" charset="0"/>
                        <a:cs typeface="Times New Roman" pitchFamily="18" charset="0"/>
                      </a:endParaRPr>
                    </a:p>
                  </a:txBody>
                  <a:tcPr marL="7557" marR="7557" marT="7557" marB="0" anchor="ctr"/>
                </a:tc>
                <a:tc>
                  <a:txBody>
                    <a:bodyPr/>
                    <a:lstStyle/>
                    <a:p>
                      <a:pPr algn="ctr" fontAlgn="b"/>
                      <a:r>
                        <a:rPr lang="ru-RU" sz="1100" u="none" strike="noStrike" dirty="0" smtClean="0">
                          <a:latin typeface="Times New Roman" pitchFamily="18" charset="0"/>
                          <a:cs typeface="Times New Roman" pitchFamily="18" charset="0"/>
                        </a:rPr>
                        <a:t>5 733</a:t>
                      </a:r>
                      <a:endParaRPr lang="ru-RU" sz="1100" b="0" i="0" u="none" strike="noStrike" dirty="0">
                        <a:solidFill>
                          <a:srgbClr val="000000"/>
                        </a:solidFill>
                        <a:latin typeface="Times New Roman" pitchFamily="18" charset="0"/>
                        <a:cs typeface="Times New Roman" pitchFamily="18" charset="0"/>
                      </a:endParaRPr>
                    </a:p>
                  </a:txBody>
                  <a:tcPr marL="7557" marR="7557" marT="7557" marB="0" anchor="ctr"/>
                </a:tc>
                <a:tc>
                  <a:txBody>
                    <a:bodyPr/>
                    <a:lstStyle/>
                    <a:p>
                      <a:pPr algn="ctr" fontAlgn="b"/>
                      <a:r>
                        <a:rPr lang="ru-RU" sz="1100" u="none" strike="noStrike" dirty="0" smtClean="0">
                          <a:latin typeface="Times New Roman" pitchFamily="18" charset="0"/>
                          <a:cs typeface="Times New Roman" pitchFamily="18" charset="0"/>
                        </a:rPr>
                        <a:t>20 751,5</a:t>
                      </a:r>
                      <a:endParaRPr lang="ru-RU" sz="1100" b="0" i="0" u="none" strike="noStrike" dirty="0">
                        <a:solidFill>
                          <a:srgbClr val="000000"/>
                        </a:solidFill>
                        <a:latin typeface="Times New Roman" pitchFamily="18" charset="0"/>
                        <a:cs typeface="Times New Roman" pitchFamily="18" charset="0"/>
                      </a:endParaRPr>
                    </a:p>
                  </a:txBody>
                  <a:tcPr marL="7557" marR="7557" marT="7557" marB="0" anchor="ctr"/>
                </a:tc>
                <a:tc>
                  <a:txBody>
                    <a:bodyPr/>
                    <a:lstStyle/>
                    <a:p>
                      <a:pPr algn="ctr" fontAlgn="b"/>
                      <a:r>
                        <a:rPr lang="ru-RU" sz="1100" u="none" strike="noStrike" dirty="0" smtClean="0">
                          <a:latin typeface="Times New Roman" pitchFamily="18" charset="0"/>
                          <a:cs typeface="Times New Roman" pitchFamily="18" charset="0"/>
                        </a:rPr>
                        <a:t>20 751,5</a:t>
                      </a:r>
                      <a:endParaRPr lang="ru-RU" sz="1100" b="0" i="0" u="none" strike="noStrike" dirty="0">
                        <a:solidFill>
                          <a:srgbClr val="000000"/>
                        </a:solidFill>
                        <a:latin typeface="Times New Roman" pitchFamily="18" charset="0"/>
                        <a:cs typeface="Times New Roman" pitchFamily="18" charset="0"/>
                      </a:endParaRPr>
                    </a:p>
                  </a:txBody>
                  <a:tcPr marL="7557" marR="7557" marT="7557" marB="0" anchor="ct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20 751,5</a:t>
                      </a:r>
                      <a:endParaRPr lang="ru-RU" sz="1100" b="0" i="0" u="none" strike="noStrike" dirty="0">
                        <a:solidFill>
                          <a:srgbClr val="000000"/>
                        </a:solidFill>
                        <a:latin typeface="Times New Roman" pitchFamily="18" charset="0"/>
                        <a:cs typeface="Times New Roman" pitchFamily="18" charset="0"/>
                      </a:endParaRPr>
                    </a:p>
                  </a:txBody>
                  <a:tcPr marL="7557" marR="7557" marT="7557" marB="0" anchor="ctr"/>
                </a:tc>
              </a:tr>
              <a:tr h="508964">
                <a:tc>
                  <a:txBody>
                    <a:bodyPr/>
                    <a:lstStyle/>
                    <a:p>
                      <a:pPr algn="ctr" fontAlgn="ctr"/>
                      <a:r>
                        <a:rPr lang="ru-RU" sz="1100" u="none" strike="noStrike" dirty="0">
                          <a:latin typeface="Times New Roman" pitchFamily="18" charset="0"/>
                          <a:cs typeface="Times New Roman" pitchFamily="18" charset="0"/>
                        </a:rPr>
                        <a:t>Меры социальной поддержки по проезду в общественном транспорте отдельным категориям граждан</a:t>
                      </a:r>
                      <a:endParaRPr lang="ru-RU" sz="1100" b="0" i="0" u="none" strike="noStrike" dirty="0">
                        <a:solidFill>
                          <a:srgbClr val="000000"/>
                        </a:solidFill>
                        <a:latin typeface="Times New Roman" pitchFamily="18" charset="0"/>
                        <a:cs typeface="Times New Roman" pitchFamily="18" charset="0"/>
                      </a:endParaRPr>
                    </a:p>
                  </a:txBody>
                  <a:tcPr marL="7557" marR="7557" marT="7557" marB="0" anchor="ctr">
                    <a:solidFill>
                      <a:schemeClr val="accent2">
                        <a:lumMod val="20000"/>
                        <a:lumOff val="80000"/>
                      </a:schemeClr>
                    </a:solidFill>
                  </a:tcPr>
                </a:tc>
                <a:tc>
                  <a:txBody>
                    <a:bodyPr/>
                    <a:lstStyle/>
                    <a:p>
                      <a:pPr algn="ctr" fontAlgn="b"/>
                      <a:r>
                        <a:rPr lang="ru-RU" sz="1100" u="none" strike="noStrike" dirty="0" smtClean="0">
                          <a:latin typeface="Times New Roman" pitchFamily="18" charset="0"/>
                          <a:cs typeface="Times New Roman" pitchFamily="18" charset="0"/>
                        </a:rPr>
                        <a:t>22 521,0</a:t>
                      </a:r>
                      <a:endParaRPr lang="ru-RU" sz="1100" b="0" i="0" u="none" strike="noStrike" dirty="0">
                        <a:solidFill>
                          <a:srgbClr val="000000"/>
                        </a:solidFill>
                        <a:latin typeface="Times New Roman" pitchFamily="18" charset="0"/>
                        <a:cs typeface="Times New Roman" pitchFamily="18" charset="0"/>
                      </a:endParaRPr>
                    </a:p>
                  </a:txBody>
                  <a:tcPr marL="7557" marR="7557" marT="7557" marB="0" anchor="ctr">
                    <a:solidFill>
                      <a:schemeClr val="accent2">
                        <a:lumMod val="20000"/>
                        <a:lumOff val="80000"/>
                      </a:schemeClr>
                    </a:solidFill>
                  </a:tcPr>
                </a:tc>
                <a:tc>
                  <a:txBody>
                    <a:bodyPr/>
                    <a:lstStyle/>
                    <a:p>
                      <a:pPr algn="ctr" fontAlgn="b"/>
                      <a:r>
                        <a:rPr lang="ru-RU" sz="1100" u="none" strike="noStrike" dirty="0" smtClean="0">
                          <a:latin typeface="Times New Roman" pitchFamily="18" charset="0"/>
                          <a:cs typeface="Times New Roman" pitchFamily="18" charset="0"/>
                        </a:rPr>
                        <a:t>22 521,0</a:t>
                      </a:r>
                      <a:endParaRPr lang="ru-RU" sz="1100" b="0" i="0" u="none" strike="noStrike" dirty="0">
                        <a:solidFill>
                          <a:srgbClr val="000000"/>
                        </a:solidFill>
                        <a:latin typeface="Times New Roman" pitchFamily="18" charset="0"/>
                        <a:cs typeface="Times New Roman" pitchFamily="18" charset="0"/>
                      </a:endParaRPr>
                    </a:p>
                  </a:txBody>
                  <a:tcPr marL="7557" marR="7557" marT="7557" marB="0" anchor="ctr">
                    <a:solidFill>
                      <a:schemeClr val="accent2">
                        <a:lumMod val="20000"/>
                        <a:lumOff val="80000"/>
                      </a:schemeClr>
                    </a:solidFill>
                  </a:tcPr>
                </a:tc>
                <a:tc>
                  <a:txBody>
                    <a:bodyPr/>
                    <a:lstStyle/>
                    <a:p>
                      <a:pPr algn="ctr" fontAlgn="b"/>
                      <a:r>
                        <a:rPr lang="ru-RU" sz="1100" u="none" strike="noStrike" dirty="0" smtClean="0">
                          <a:latin typeface="Times New Roman" pitchFamily="18" charset="0"/>
                          <a:cs typeface="Times New Roman" pitchFamily="18" charset="0"/>
                        </a:rPr>
                        <a:t>5 439</a:t>
                      </a:r>
                      <a:endParaRPr lang="ru-RU" sz="1100" b="0" i="0" u="none" strike="noStrike" dirty="0">
                        <a:solidFill>
                          <a:srgbClr val="000000"/>
                        </a:solidFill>
                        <a:latin typeface="Times New Roman" pitchFamily="18" charset="0"/>
                        <a:cs typeface="Times New Roman" pitchFamily="18" charset="0"/>
                      </a:endParaRPr>
                    </a:p>
                  </a:txBody>
                  <a:tcPr marL="7557" marR="7557" marT="7557" marB="0" anchor="ctr">
                    <a:solidFill>
                      <a:schemeClr val="accent2">
                        <a:lumMod val="20000"/>
                        <a:lumOff val="80000"/>
                      </a:schemeClr>
                    </a:solidFill>
                  </a:tcPr>
                </a:tc>
                <a:tc>
                  <a:txBody>
                    <a:bodyPr/>
                    <a:lstStyle/>
                    <a:p>
                      <a:pPr algn="ctr" fontAlgn="b"/>
                      <a:r>
                        <a:rPr lang="ru-RU" sz="1100" u="none" strike="noStrike" dirty="0" smtClean="0">
                          <a:latin typeface="Times New Roman" pitchFamily="18" charset="0"/>
                          <a:cs typeface="Times New Roman" pitchFamily="18" charset="0"/>
                        </a:rPr>
                        <a:t>26 683,0</a:t>
                      </a:r>
                      <a:endParaRPr lang="ru-RU" sz="1100" b="0" i="0" u="none" strike="noStrike" dirty="0">
                        <a:solidFill>
                          <a:srgbClr val="000000"/>
                        </a:solidFill>
                        <a:latin typeface="Times New Roman" pitchFamily="18" charset="0"/>
                        <a:cs typeface="Times New Roman" pitchFamily="18" charset="0"/>
                      </a:endParaRPr>
                    </a:p>
                  </a:txBody>
                  <a:tcPr marL="7557" marR="7557" marT="7557" marB="0" anchor="ctr">
                    <a:solidFill>
                      <a:schemeClr val="accent2">
                        <a:lumMod val="20000"/>
                        <a:lumOff val="80000"/>
                      </a:schemeClr>
                    </a:solidFill>
                  </a:tcPr>
                </a:tc>
                <a:tc>
                  <a:txBody>
                    <a:bodyPr/>
                    <a:lstStyle/>
                    <a:p>
                      <a:pPr algn="ctr" fontAlgn="b"/>
                      <a:r>
                        <a:rPr lang="ru-RU" sz="1100" u="none" strike="noStrike" dirty="0" smtClean="0">
                          <a:latin typeface="Times New Roman" pitchFamily="18" charset="0"/>
                          <a:cs typeface="Times New Roman" pitchFamily="18" charset="0"/>
                        </a:rPr>
                        <a:t>26 683,0</a:t>
                      </a:r>
                      <a:endParaRPr lang="ru-RU" sz="1100" b="0" i="0" u="none" strike="noStrike" dirty="0">
                        <a:solidFill>
                          <a:srgbClr val="000000"/>
                        </a:solidFill>
                        <a:latin typeface="Times New Roman" pitchFamily="18" charset="0"/>
                        <a:cs typeface="Times New Roman" pitchFamily="18" charset="0"/>
                      </a:endParaRPr>
                    </a:p>
                  </a:txBody>
                  <a:tcPr marL="7557" marR="7557" marT="7557" marB="0" anchor="ctr">
                    <a:solidFill>
                      <a:schemeClr val="accent2">
                        <a:lumMod val="20000"/>
                        <a:lumOff val="80000"/>
                      </a:schemeClr>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26 683,0</a:t>
                      </a:r>
                      <a:endParaRPr lang="ru-RU" sz="1100" b="0" i="0" u="none" strike="noStrike" dirty="0">
                        <a:solidFill>
                          <a:srgbClr val="000000"/>
                        </a:solidFill>
                        <a:latin typeface="Times New Roman" pitchFamily="18" charset="0"/>
                        <a:cs typeface="Times New Roman" pitchFamily="18" charset="0"/>
                      </a:endParaRPr>
                    </a:p>
                  </a:txBody>
                  <a:tcPr marL="7557" marR="7557" marT="7557" marB="0" anchor="ctr">
                    <a:solidFill>
                      <a:schemeClr val="accent2">
                        <a:lumMod val="20000"/>
                        <a:lumOff val="80000"/>
                      </a:schemeClr>
                    </a:solidFill>
                  </a:tcPr>
                </a:tc>
              </a:tr>
            </a:tbl>
          </a:graphicData>
        </a:graphic>
      </p:graphicFrame>
      <p:sp>
        <p:nvSpPr>
          <p:cNvPr id="13" name="Прямоугольник 12"/>
          <p:cNvSpPr/>
          <p:nvPr/>
        </p:nvSpPr>
        <p:spPr>
          <a:xfrm>
            <a:off x="179512" y="4005064"/>
            <a:ext cx="8712968" cy="369332"/>
          </a:xfrm>
          <a:prstGeom prst="rect">
            <a:avLst/>
          </a:prstGeom>
        </p:spPr>
        <p:txBody>
          <a:bodyPr wrap="square">
            <a:spAutoFit/>
          </a:bodyPr>
          <a:lstStyle/>
          <a:p>
            <a:pPr algn="ctr"/>
            <a:r>
              <a:rPr lang="ru-RU" b="1" i="1" dirty="0" smtClean="0">
                <a:solidFill>
                  <a:schemeClr val="accent1">
                    <a:lumMod val="75000"/>
                  </a:schemeClr>
                </a:solidFill>
                <a:latin typeface="Times New Roman" pitchFamily="18" charset="0"/>
                <a:cs typeface="Times New Roman" pitchFamily="18" charset="0"/>
              </a:rPr>
              <a:t>Государственная поддержка граждан пожилого возраста и инвалидов</a:t>
            </a:r>
            <a:endParaRPr lang="ru-RU" b="1" i="1" dirty="0">
              <a:solidFill>
                <a:schemeClr val="accent1">
                  <a:lumMod val="75000"/>
                </a:schemeClr>
              </a:solidFill>
              <a:latin typeface="Times New Roman" pitchFamily="18" charset="0"/>
              <a:cs typeface="Times New Roman" pitchFamily="18" charset="0"/>
            </a:endParaRPr>
          </a:p>
        </p:txBody>
      </p:sp>
      <p:graphicFrame>
        <p:nvGraphicFramePr>
          <p:cNvPr id="15" name="Таблица 14"/>
          <p:cNvGraphicFramePr>
            <a:graphicFrameLocks noGrp="1"/>
          </p:cNvGraphicFramePr>
          <p:nvPr/>
        </p:nvGraphicFramePr>
        <p:xfrm>
          <a:off x="395536" y="836712"/>
          <a:ext cx="8352929" cy="3502149"/>
        </p:xfrm>
        <a:graphic>
          <a:graphicData uri="http://schemas.openxmlformats.org/drawingml/2006/table">
            <a:tbl>
              <a:tblPr firstRow="1" bandRow="1">
                <a:tableStyleId>{5C22544A-7EE6-4342-B048-85BDC9FD1C3A}</a:tableStyleId>
              </a:tblPr>
              <a:tblGrid>
                <a:gridCol w="2601731"/>
                <a:gridCol w="958533"/>
                <a:gridCol w="958533"/>
                <a:gridCol w="958533"/>
                <a:gridCol w="958533"/>
                <a:gridCol w="958533"/>
                <a:gridCol w="958533"/>
              </a:tblGrid>
              <a:tr h="370840">
                <a:tc>
                  <a:txBody>
                    <a:bodyPr/>
                    <a:lstStyle/>
                    <a:p>
                      <a:pPr algn="ctr" fontAlgn="ctr"/>
                      <a:r>
                        <a:rPr lang="ru-RU" sz="1050" b="1" i="0" u="none" strike="noStrike" dirty="0">
                          <a:solidFill>
                            <a:schemeClr val="bg1"/>
                          </a:solidFill>
                          <a:latin typeface="Times New Roman" pitchFamily="18" charset="0"/>
                          <a:cs typeface="Times New Roman" pitchFamily="18" charset="0"/>
                        </a:rPr>
                        <a:t>ВИД ГОСПОДДЕРЖКИ И ЦЕЛЕВАЯ ГРУППА</a:t>
                      </a:r>
                    </a:p>
                  </a:txBody>
                  <a:tcPr marL="9525" marR="9525" marT="9525" marB="0" anchor="ctr">
                    <a:solidFill>
                      <a:schemeClr val="accent2"/>
                    </a:solidFill>
                  </a:tcPr>
                </a:tc>
                <a:tc>
                  <a:txBody>
                    <a:bodyPr/>
                    <a:lstStyle/>
                    <a:p>
                      <a:pPr algn="ctr" fontAlgn="ctr"/>
                      <a:r>
                        <a:rPr lang="ru-RU" sz="1050" b="1" i="0" u="none" strike="noStrike" dirty="0" smtClean="0">
                          <a:solidFill>
                            <a:schemeClr val="bg1"/>
                          </a:solidFill>
                          <a:latin typeface="Times New Roman" pitchFamily="18" charset="0"/>
                          <a:cs typeface="Times New Roman" pitchFamily="18" charset="0"/>
                        </a:rPr>
                        <a:t>2017 </a:t>
                      </a:r>
                      <a:r>
                        <a:rPr lang="ru-RU" sz="1050" b="1" i="0" u="none" strike="noStrike" dirty="0">
                          <a:solidFill>
                            <a:schemeClr val="bg1"/>
                          </a:solidFill>
                          <a:latin typeface="Times New Roman" pitchFamily="18" charset="0"/>
                          <a:cs typeface="Times New Roman" pitchFamily="18" charset="0"/>
                        </a:rPr>
                        <a:t>год</a:t>
                      </a:r>
                      <a:br>
                        <a:rPr lang="ru-RU" sz="1050" b="1" i="0" u="none" strike="noStrike" dirty="0">
                          <a:solidFill>
                            <a:schemeClr val="bg1"/>
                          </a:solidFill>
                          <a:latin typeface="Times New Roman" pitchFamily="18" charset="0"/>
                          <a:cs typeface="Times New Roman" pitchFamily="18" charset="0"/>
                        </a:rPr>
                      </a:br>
                      <a:r>
                        <a:rPr lang="ru-RU" sz="1050" b="1" i="0" u="none" strike="noStrike" dirty="0">
                          <a:solidFill>
                            <a:schemeClr val="bg1"/>
                          </a:solidFill>
                          <a:latin typeface="Times New Roman" pitchFamily="18" charset="0"/>
                          <a:cs typeface="Times New Roman" pitchFamily="18" charset="0"/>
                        </a:rPr>
                        <a:t>тыс.рублей</a:t>
                      </a:r>
                      <a:br>
                        <a:rPr lang="ru-RU" sz="1050" b="1" i="0" u="none" strike="noStrike" dirty="0">
                          <a:solidFill>
                            <a:schemeClr val="bg1"/>
                          </a:solidFill>
                          <a:latin typeface="Times New Roman" pitchFamily="18" charset="0"/>
                          <a:cs typeface="Times New Roman" pitchFamily="18" charset="0"/>
                        </a:rPr>
                      </a:br>
                      <a:r>
                        <a:rPr lang="ru-RU" sz="1050" b="1" i="0" u="none" strike="noStrike" dirty="0" smtClean="0">
                          <a:solidFill>
                            <a:schemeClr val="bg1"/>
                          </a:solidFill>
                          <a:latin typeface="Times New Roman" pitchFamily="18" charset="0"/>
                          <a:cs typeface="Times New Roman" pitchFamily="18" charset="0"/>
                        </a:rPr>
                        <a:t>(факт)</a:t>
                      </a:r>
                      <a:endParaRPr lang="ru-RU" sz="1050" b="1" i="0" u="none" strike="noStrike" dirty="0">
                        <a:solidFill>
                          <a:schemeClr val="bg1"/>
                        </a:solidFill>
                        <a:latin typeface="Times New Roman" pitchFamily="18" charset="0"/>
                        <a:cs typeface="Times New Roman" pitchFamily="18" charset="0"/>
                      </a:endParaRPr>
                    </a:p>
                  </a:txBody>
                  <a:tcPr marL="9525" marR="9525" marT="9525" marB="0" anchor="ctr">
                    <a:solidFill>
                      <a:schemeClr val="accent2"/>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50" b="1" i="0" u="none" strike="noStrike" dirty="0" smtClean="0">
                          <a:solidFill>
                            <a:schemeClr val="bg1"/>
                          </a:solidFill>
                          <a:latin typeface="Times New Roman" pitchFamily="18" charset="0"/>
                          <a:cs typeface="Times New Roman" pitchFamily="18" charset="0"/>
                        </a:rPr>
                        <a:t>2018 год</a:t>
                      </a:r>
                      <a:br>
                        <a:rPr lang="ru-RU" sz="1050" b="1" i="0" u="none" strike="noStrike" dirty="0" smtClean="0">
                          <a:solidFill>
                            <a:schemeClr val="bg1"/>
                          </a:solidFill>
                          <a:latin typeface="Times New Roman" pitchFamily="18" charset="0"/>
                          <a:cs typeface="Times New Roman" pitchFamily="18" charset="0"/>
                        </a:rPr>
                      </a:br>
                      <a:r>
                        <a:rPr lang="ru-RU" sz="1050" b="1" i="0" u="none" strike="noStrike" dirty="0" smtClean="0">
                          <a:solidFill>
                            <a:schemeClr val="bg1"/>
                          </a:solidFill>
                          <a:latin typeface="Times New Roman" pitchFamily="18" charset="0"/>
                          <a:cs typeface="Times New Roman" pitchFamily="18" charset="0"/>
                        </a:rPr>
                        <a:t>тыс. рублей</a:t>
                      </a:r>
                      <a:br>
                        <a:rPr lang="ru-RU" sz="1050" b="1" i="0" u="none" strike="noStrike" dirty="0" smtClean="0">
                          <a:solidFill>
                            <a:schemeClr val="bg1"/>
                          </a:solidFill>
                          <a:latin typeface="Times New Roman" pitchFamily="18" charset="0"/>
                          <a:cs typeface="Times New Roman" pitchFamily="18" charset="0"/>
                        </a:rPr>
                      </a:br>
                      <a:r>
                        <a:rPr lang="ru-RU" sz="1050" b="1" i="0" u="none" strike="noStrike" dirty="0" smtClean="0">
                          <a:solidFill>
                            <a:schemeClr val="bg1"/>
                          </a:solidFill>
                          <a:latin typeface="Times New Roman" pitchFamily="18" charset="0"/>
                          <a:cs typeface="Times New Roman" pitchFamily="18" charset="0"/>
                        </a:rPr>
                        <a:t>(прогноз)</a:t>
                      </a:r>
                    </a:p>
                  </a:txBody>
                  <a:tcPr marL="9525" marR="9525" marT="9525" marB="0" anchor="ctr">
                    <a:solidFill>
                      <a:schemeClr val="accent2"/>
                    </a:solidFill>
                  </a:tcPr>
                </a:tc>
                <a:tc>
                  <a:txBody>
                    <a:bodyPr/>
                    <a:lstStyle/>
                    <a:p>
                      <a:pPr algn="ctr" fontAlgn="ctr"/>
                      <a:r>
                        <a:rPr lang="ru-RU" sz="1050" b="1" i="0" u="none" strike="noStrike" dirty="0">
                          <a:solidFill>
                            <a:schemeClr val="bg1"/>
                          </a:solidFill>
                          <a:latin typeface="Times New Roman" pitchFamily="18" charset="0"/>
                          <a:cs typeface="Times New Roman" pitchFamily="18" charset="0"/>
                        </a:rPr>
                        <a:t>Численность человек в </a:t>
                      </a:r>
                      <a:r>
                        <a:rPr lang="ru-RU" sz="1050" b="1" i="0" u="none" strike="noStrike" dirty="0" smtClean="0">
                          <a:solidFill>
                            <a:schemeClr val="bg1"/>
                          </a:solidFill>
                          <a:latin typeface="Times New Roman" pitchFamily="18" charset="0"/>
                          <a:cs typeface="Times New Roman" pitchFamily="18" charset="0"/>
                        </a:rPr>
                        <a:t>2019 </a:t>
                      </a:r>
                      <a:r>
                        <a:rPr lang="ru-RU" sz="1050" b="1" i="0" u="none" strike="noStrike" dirty="0">
                          <a:solidFill>
                            <a:schemeClr val="bg1"/>
                          </a:solidFill>
                          <a:latin typeface="Times New Roman" pitchFamily="18" charset="0"/>
                          <a:cs typeface="Times New Roman" pitchFamily="18" charset="0"/>
                        </a:rPr>
                        <a:t>году</a:t>
                      </a:r>
                      <a:br>
                        <a:rPr lang="ru-RU" sz="1050" b="1" i="0" u="none" strike="noStrike" dirty="0">
                          <a:solidFill>
                            <a:schemeClr val="bg1"/>
                          </a:solidFill>
                          <a:latin typeface="Times New Roman" pitchFamily="18" charset="0"/>
                          <a:cs typeface="Times New Roman" pitchFamily="18" charset="0"/>
                        </a:rPr>
                      </a:br>
                      <a:r>
                        <a:rPr lang="ru-RU" sz="1050" b="1" i="0" u="none" strike="noStrike" dirty="0">
                          <a:solidFill>
                            <a:schemeClr val="bg1"/>
                          </a:solidFill>
                          <a:latin typeface="Times New Roman" pitchFamily="18" charset="0"/>
                          <a:cs typeface="Times New Roman" pitchFamily="18" charset="0"/>
                        </a:rPr>
                        <a:t>(прогноз)</a:t>
                      </a:r>
                    </a:p>
                  </a:txBody>
                  <a:tcPr marL="9525" marR="9525" marT="9525" marB="0" anchor="ctr">
                    <a:solidFill>
                      <a:schemeClr val="accent2"/>
                    </a:solidFill>
                  </a:tcPr>
                </a:tc>
                <a:tc>
                  <a:txBody>
                    <a:bodyPr/>
                    <a:lstStyle/>
                    <a:p>
                      <a:pPr algn="ctr" fontAlgn="ctr"/>
                      <a:r>
                        <a:rPr lang="ru-RU" sz="1050" b="1" i="0" u="none" strike="noStrike" dirty="0">
                          <a:solidFill>
                            <a:schemeClr val="bg1"/>
                          </a:solidFill>
                          <a:latin typeface="Times New Roman" pitchFamily="18" charset="0"/>
                          <a:cs typeface="Times New Roman" pitchFamily="18" charset="0"/>
                        </a:rPr>
                        <a:t>2019 год</a:t>
                      </a:r>
                      <a:br>
                        <a:rPr lang="ru-RU" sz="1050" b="1" i="0" u="none" strike="noStrike" dirty="0">
                          <a:solidFill>
                            <a:schemeClr val="bg1"/>
                          </a:solidFill>
                          <a:latin typeface="Times New Roman" pitchFamily="18" charset="0"/>
                          <a:cs typeface="Times New Roman" pitchFamily="18" charset="0"/>
                        </a:rPr>
                      </a:br>
                      <a:r>
                        <a:rPr lang="ru-RU" sz="1050" b="1" i="0" u="none" strike="noStrike" dirty="0">
                          <a:solidFill>
                            <a:schemeClr val="bg1"/>
                          </a:solidFill>
                          <a:latin typeface="Times New Roman" pitchFamily="18" charset="0"/>
                          <a:cs typeface="Times New Roman" pitchFamily="18" charset="0"/>
                        </a:rPr>
                        <a:t>тыс. рублей</a:t>
                      </a:r>
                      <a:br>
                        <a:rPr lang="ru-RU" sz="1050" b="1" i="0" u="none" strike="noStrike" dirty="0">
                          <a:solidFill>
                            <a:schemeClr val="bg1"/>
                          </a:solidFill>
                          <a:latin typeface="Times New Roman" pitchFamily="18" charset="0"/>
                          <a:cs typeface="Times New Roman" pitchFamily="18" charset="0"/>
                        </a:rPr>
                      </a:br>
                      <a:r>
                        <a:rPr lang="ru-RU" sz="1050" b="1" i="0" u="none" strike="noStrike" dirty="0">
                          <a:solidFill>
                            <a:schemeClr val="bg1"/>
                          </a:solidFill>
                          <a:latin typeface="Times New Roman" pitchFamily="18" charset="0"/>
                          <a:cs typeface="Times New Roman" pitchFamily="18" charset="0"/>
                        </a:rPr>
                        <a:t>(прогноз)</a:t>
                      </a:r>
                    </a:p>
                  </a:txBody>
                  <a:tcPr marL="9525" marR="9525" marT="9525" marB="0" anchor="ctr">
                    <a:solidFill>
                      <a:schemeClr val="accent2"/>
                    </a:solidFill>
                  </a:tcPr>
                </a:tc>
                <a:tc>
                  <a:txBody>
                    <a:bodyPr/>
                    <a:lstStyle/>
                    <a:p>
                      <a:pPr algn="ctr" fontAlgn="ctr"/>
                      <a:r>
                        <a:rPr lang="ru-RU" sz="1050" b="1" i="0" u="none" strike="noStrike" dirty="0">
                          <a:solidFill>
                            <a:schemeClr val="bg1"/>
                          </a:solidFill>
                          <a:latin typeface="Times New Roman" pitchFamily="18" charset="0"/>
                          <a:cs typeface="Times New Roman" pitchFamily="18" charset="0"/>
                        </a:rPr>
                        <a:t>2020 год</a:t>
                      </a:r>
                      <a:br>
                        <a:rPr lang="ru-RU" sz="1050" b="1" i="0" u="none" strike="noStrike" dirty="0">
                          <a:solidFill>
                            <a:schemeClr val="bg1"/>
                          </a:solidFill>
                          <a:latin typeface="Times New Roman" pitchFamily="18" charset="0"/>
                          <a:cs typeface="Times New Roman" pitchFamily="18" charset="0"/>
                        </a:rPr>
                      </a:br>
                      <a:r>
                        <a:rPr lang="ru-RU" sz="1050" b="1" i="0" u="none" strike="noStrike" dirty="0">
                          <a:solidFill>
                            <a:schemeClr val="bg1"/>
                          </a:solidFill>
                          <a:latin typeface="Times New Roman" pitchFamily="18" charset="0"/>
                          <a:cs typeface="Times New Roman" pitchFamily="18" charset="0"/>
                        </a:rPr>
                        <a:t>тыс. рублей</a:t>
                      </a:r>
                      <a:br>
                        <a:rPr lang="ru-RU" sz="1050" b="1" i="0" u="none" strike="noStrike" dirty="0">
                          <a:solidFill>
                            <a:schemeClr val="bg1"/>
                          </a:solidFill>
                          <a:latin typeface="Times New Roman" pitchFamily="18" charset="0"/>
                          <a:cs typeface="Times New Roman" pitchFamily="18" charset="0"/>
                        </a:rPr>
                      </a:br>
                      <a:r>
                        <a:rPr lang="ru-RU" sz="1050" b="1" i="0" u="none" strike="noStrike" dirty="0">
                          <a:solidFill>
                            <a:schemeClr val="bg1"/>
                          </a:solidFill>
                          <a:latin typeface="Times New Roman" pitchFamily="18" charset="0"/>
                          <a:cs typeface="Times New Roman" pitchFamily="18" charset="0"/>
                        </a:rPr>
                        <a:t>(прогноз)</a:t>
                      </a:r>
                    </a:p>
                  </a:txBody>
                  <a:tcPr marL="9525" marR="9525" marT="9525" marB="0" anchor="ctr">
                    <a:solidFill>
                      <a:schemeClr val="accent2"/>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50" b="1" i="0" u="none" strike="noStrike" dirty="0" smtClean="0">
                          <a:solidFill>
                            <a:schemeClr val="bg1"/>
                          </a:solidFill>
                          <a:latin typeface="Times New Roman" pitchFamily="18" charset="0"/>
                          <a:cs typeface="Times New Roman" pitchFamily="18" charset="0"/>
                        </a:rPr>
                        <a:t>2021 год</a:t>
                      </a:r>
                      <a:br>
                        <a:rPr lang="ru-RU" sz="1050" b="1" i="0" u="none" strike="noStrike" dirty="0" smtClean="0">
                          <a:solidFill>
                            <a:schemeClr val="bg1"/>
                          </a:solidFill>
                          <a:latin typeface="Times New Roman" pitchFamily="18" charset="0"/>
                          <a:cs typeface="Times New Roman" pitchFamily="18" charset="0"/>
                        </a:rPr>
                      </a:br>
                      <a:r>
                        <a:rPr lang="ru-RU" sz="1050" b="1" i="0" u="none" strike="noStrike" dirty="0" smtClean="0">
                          <a:solidFill>
                            <a:schemeClr val="bg1"/>
                          </a:solidFill>
                          <a:latin typeface="Times New Roman" pitchFamily="18" charset="0"/>
                          <a:cs typeface="Times New Roman" pitchFamily="18" charset="0"/>
                        </a:rPr>
                        <a:t>тыс. рублей</a:t>
                      </a:r>
                      <a:br>
                        <a:rPr lang="ru-RU" sz="1050" b="1" i="0" u="none" strike="noStrike" dirty="0" smtClean="0">
                          <a:solidFill>
                            <a:schemeClr val="bg1"/>
                          </a:solidFill>
                          <a:latin typeface="Times New Roman" pitchFamily="18" charset="0"/>
                          <a:cs typeface="Times New Roman" pitchFamily="18" charset="0"/>
                        </a:rPr>
                      </a:br>
                      <a:r>
                        <a:rPr lang="ru-RU" sz="1050" b="1" i="0" u="none" strike="noStrike" dirty="0" smtClean="0">
                          <a:solidFill>
                            <a:schemeClr val="bg1"/>
                          </a:solidFill>
                          <a:latin typeface="Times New Roman" pitchFamily="18" charset="0"/>
                          <a:cs typeface="Times New Roman" pitchFamily="18" charset="0"/>
                        </a:rPr>
                        <a:t>(прогноз)</a:t>
                      </a:r>
                    </a:p>
                  </a:txBody>
                  <a:tcPr marL="9525" marR="9525" marT="9525" marB="0" anchor="ctr">
                    <a:solidFill>
                      <a:schemeClr val="accent2"/>
                    </a:solidFill>
                  </a:tcPr>
                </a:tc>
              </a:tr>
              <a:tr h="244971">
                <a:tc>
                  <a:txBody>
                    <a:bodyPr/>
                    <a:lstStyle/>
                    <a:p>
                      <a:pPr algn="l" fontAlgn="ctr"/>
                      <a:r>
                        <a:rPr lang="ru-RU" sz="1050" b="0" i="0" u="none" strike="noStrike" dirty="0">
                          <a:solidFill>
                            <a:srgbClr val="000000"/>
                          </a:solidFill>
                          <a:latin typeface="Times New Roman" pitchFamily="18" charset="0"/>
                          <a:cs typeface="Times New Roman" pitchFamily="18" charset="0"/>
                        </a:rPr>
                        <a:t>Всего</a:t>
                      </a:r>
                      <a:br>
                        <a:rPr lang="ru-RU" sz="1050" b="0" i="0" u="none" strike="noStrike" dirty="0">
                          <a:solidFill>
                            <a:srgbClr val="000000"/>
                          </a:solidFill>
                          <a:latin typeface="Times New Roman" pitchFamily="18" charset="0"/>
                          <a:cs typeface="Times New Roman" pitchFamily="18" charset="0"/>
                        </a:rPr>
                      </a:br>
                      <a:r>
                        <a:rPr lang="ru-RU" sz="1050" b="0" i="0" u="none" strike="noStrike" dirty="0">
                          <a:solidFill>
                            <a:srgbClr val="000000"/>
                          </a:solidFill>
                          <a:latin typeface="Times New Roman" pitchFamily="18" charset="0"/>
                          <a:cs typeface="Times New Roman" pitchFamily="18" charset="0"/>
                        </a:rPr>
                        <a:t>в том числе:</a:t>
                      </a: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1 037 369,2</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1 142 624,4</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89 221</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1 182 881,1</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1 145 239,1</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1 165 611,5</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r>
              <a:tr h="146670">
                <a:tc>
                  <a:txBody>
                    <a:bodyPr/>
                    <a:lstStyle/>
                    <a:p>
                      <a:pPr algn="l" fontAlgn="ctr"/>
                      <a:r>
                        <a:rPr lang="ru-RU" sz="1050" b="0" i="0" u="none" strike="noStrike">
                          <a:solidFill>
                            <a:srgbClr val="000000"/>
                          </a:solidFill>
                          <a:latin typeface="Times New Roman" pitchFamily="18" charset="0"/>
                          <a:cs typeface="Times New Roman" pitchFamily="18" charset="0"/>
                        </a:rPr>
                        <a:t>Пособия семьям, имеющим детей</a:t>
                      </a:r>
                    </a:p>
                  </a:txBody>
                  <a:tcPr marL="9525" marR="9525" marT="9525" marB="0" anchor="ct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384 490,8</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484 476,9</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45 685</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494 409,7</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514 758,9</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527 749,8</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tc>
              </a:tr>
              <a:tr h="128761">
                <a:tc>
                  <a:txBody>
                    <a:bodyPr/>
                    <a:lstStyle/>
                    <a:p>
                      <a:pPr algn="l" fontAlgn="ctr"/>
                      <a:r>
                        <a:rPr lang="ru-RU" sz="1050" b="0" i="0" u="none" strike="noStrike" dirty="0">
                          <a:solidFill>
                            <a:srgbClr val="000000"/>
                          </a:solidFill>
                          <a:latin typeface="Times New Roman" pitchFamily="18" charset="0"/>
                          <a:cs typeface="Times New Roman" pitchFamily="18" charset="0"/>
                        </a:rPr>
                        <a:t>Поддержка многодетных семей</a:t>
                      </a: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64 795,0</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66 933,6</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6 057</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73 937,5</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73 937,5</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73 937,5</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r>
              <a:tr h="216024">
                <a:tc>
                  <a:txBody>
                    <a:bodyPr/>
                    <a:lstStyle/>
                    <a:p>
                      <a:pPr algn="l" fontAlgn="ctr"/>
                      <a:r>
                        <a:rPr lang="ru-RU" sz="1050" b="0" i="0" u="none" strike="noStrike" dirty="0">
                          <a:solidFill>
                            <a:srgbClr val="000000"/>
                          </a:solidFill>
                          <a:latin typeface="Times New Roman" pitchFamily="18" charset="0"/>
                          <a:cs typeface="Times New Roman" pitchFamily="18" charset="0"/>
                        </a:rPr>
                        <a:t>Выплата регионального материнского капитала</a:t>
                      </a:r>
                    </a:p>
                  </a:txBody>
                  <a:tcPr marL="9525" marR="9525" marT="9525" marB="0" anchor="ctr"/>
                </a:tc>
                <a:tc>
                  <a:txBody>
                    <a:bodyPr/>
                    <a:lstStyle/>
                    <a:p>
                      <a:pPr algn="ctr" fontAlgn="ctr"/>
                      <a:r>
                        <a:rPr lang="ru-RU" sz="1050" b="0" i="0" u="none" strike="noStrike" dirty="0">
                          <a:solidFill>
                            <a:srgbClr val="000000"/>
                          </a:solidFill>
                          <a:latin typeface="Times New Roman" pitchFamily="18" charset="0"/>
                          <a:cs typeface="Times New Roman" pitchFamily="18" charset="0"/>
                        </a:rPr>
                        <a:t>16 000,0</a:t>
                      </a:r>
                    </a:p>
                  </a:txBody>
                  <a:tcPr marL="9525" marR="9525" marT="9525" marB="0" anchor="ct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13 000,0</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50" b="0" i="0" u="none" strike="noStrike" dirty="0">
                          <a:solidFill>
                            <a:srgbClr val="000000"/>
                          </a:solidFill>
                          <a:latin typeface="Times New Roman" pitchFamily="18" charset="0"/>
                          <a:cs typeface="Times New Roman" pitchFamily="18" charset="0"/>
                        </a:rPr>
                        <a:t>320</a:t>
                      </a:r>
                    </a:p>
                  </a:txBody>
                  <a:tcPr marL="9525" marR="9525" marT="9525" marB="0" anchor="ct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16 000,0</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16 000,0</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16 000,0</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tc>
              </a:tr>
              <a:tr h="470892">
                <a:tc>
                  <a:txBody>
                    <a:bodyPr/>
                    <a:lstStyle/>
                    <a:p>
                      <a:pPr algn="l" fontAlgn="ctr"/>
                      <a:r>
                        <a:rPr lang="ru-RU" sz="1050" b="0" i="0" u="none" strike="noStrike" dirty="0">
                          <a:solidFill>
                            <a:srgbClr val="000000"/>
                          </a:solidFill>
                          <a:latin typeface="Times New Roman" pitchFamily="18" charset="0"/>
                          <a:cs typeface="Times New Roman" pitchFamily="18" charset="0"/>
                        </a:rPr>
                        <a:t>Компенсация части родительской платы за содержание ребенка в государственных и муниципальных образовательных учреждениях</a:t>
                      </a:r>
                    </a:p>
                  </a:txBody>
                  <a:tcPr marL="9525" marR="9525" marT="9525" marB="0" anchor="ctr">
                    <a:solidFill>
                      <a:schemeClr val="accent2">
                        <a:lumMod val="20000"/>
                        <a:lumOff val="80000"/>
                      </a:schemeClr>
                    </a:solidFill>
                  </a:tcPr>
                </a:tc>
                <a:tc>
                  <a:txBody>
                    <a:bodyPr/>
                    <a:lstStyle/>
                    <a:p>
                      <a:pPr algn="ctr" fontAlgn="ctr"/>
                      <a:r>
                        <a:rPr lang="ru-RU" sz="1050" b="0" i="0" u="none" strike="noStrike" dirty="0">
                          <a:solidFill>
                            <a:srgbClr val="000000"/>
                          </a:solidFill>
                          <a:latin typeface="Times New Roman" pitchFamily="18" charset="0"/>
                          <a:cs typeface="Times New Roman" pitchFamily="18" charset="0"/>
                        </a:rPr>
                        <a:t>64 850,0</a:t>
                      </a: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55 713,9</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7 150</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48 775,8</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48 755,8</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48 775,8</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r>
              <a:tr h="271254">
                <a:tc>
                  <a:txBody>
                    <a:bodyPr/>
                    <a:lstStyle/>
                    <a:p>
                      <a:pPr algn="l" fontAlgn="ctr"/>
                      <a:r>
                        <a:rPr lang="ru-RU" sz="1050" b="0" i="0" u="none" strike="noStrike">
                          <a:solidFill>
                            <a:srgbClr val="000000"/>
                          </a:solidFill>
                          <a:latin typeface="Times New Roman" pitchFamily="18" charset="0"/>
                          <a:cs typeface="Times New Roman" pitchFamily="18" charset="0"/>
                        </a:rPr>
                        <a:t>Обеспечение питанием учащихся из малообеспеченных семей</a:t>
                      </a:r>
                    </a:p>
                  </a:txBody>
                  <a:tcPr marL="9525" marR="9525" marT="9525" marB="0" anchor="ctr"/>
                </a:tc>
                <a:tc>
                  <a:txBody>
                    <a:bodyPr/>
                    <a:lstStyle/>
                    <a:p>
                      <a:pPr algn="ctr" fontAlgn="ctr"/>
                      <a:r>
                        <a:rPr lang="ru-RU" sz="1050" b="0" i="0" u="none" strike="noStrike">
                          <a:solidFill>
                            <a:srgbClr val="000000"/>
                          </a:solidFill>
                          <a:latin typeface="Times New Roman" pitchFamily="18" charset="0"/>
                          <a:cs typeface="Times New Roman" pitchFamily="18" charset="0"/>
                        </a:rPr>
                        <a:t>24 150,0</a:t>
                      </a:r>
                    </a:p>
                  </a:txBody>
                  <a:tcPr marL="9525" marR="9525" marT="9525" marB="0" anchor="ct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24 150,0</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50" b="0" i="0" u="none" strike="noStrike" dirty="0">
                          <a:solidFill>
                            <a:srgbClr val="000000"/>
                          </a:solidFill>
                          <a:latin typeface="Times New Roman" pitchFamily="18" charset="0"/>
                          <a:cs typeface="Times New Roman" pitchFamily="18" charset="0"/>
                        </a:rPr>
                        <a:t>18 </a:t>
                      </a:r>
                      <a:r>
                        <a:rPr lang="ru-RU" sz="1050" b="0" i="0" u="none" strike="noStrike" dirty="0" smtClean="0">
                          <a:solidFill>
                            <a:srgbClr val="000000"/>
                          </a:solidFill>
                          <a:latin typeface="Times New Roman" pitchFamily="18" charset="0"/>
                          <a:cs typeface="Times New Roman" pitchFamily="18" charset="0"/>
                        </a:rPr>
                        <a:t>618</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24 150,0</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24 150,0</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24 150,0</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tc>
              </a:tr>
              <a:tr h="261739">
                <a:tc>
                  <a:txBody>
                    <a:bodyPr/>
                    <a:lstStyle/>
                    <a:p>
                      <a:pPr algn="l" fontAlgn="ctr"/>
                      <a:r>
                        <a:rPr lang="ru-RU" sz="1050" b="0" i="0" u="none" strike="noStrike" dirty="0">
                          <a:solidFill>
                            <a:srgbClr val="000000"/>
                          </a:solidFill>
                          <a:latin typeface="Times New Roman" pitchFamily="18" charset="0"/>
                          <a:cs typeface="Times New Roman" pitchFamily="18" charset="0"/>
                        </a:rPr>
                        <a:t>Обеспечение жильем молодых семей и граждан, проживающих в сельской местности</a:t>
                      </a:r>
                    </a:p>
                  </a:txBody>
                  <a:tcPr marL="9525" marR="9525" marT="9525" marB="0" anchor="ctr">
                    <a:solidFill>
                      <a:schemeClr val="accent2">
                        <a:lumMod val="20000"/>
                        <a:lumOff val="80000"/>
                      </a:schemeClr>
                    </a:solidFill>
                  </a:tcPr>
                </a:tc>
                <a:tc>
                  <a:txBody>
                    <a:bodyPr/>
                    <a:lstStyle/>
                    <a:p>
                      <a:pPr algn="ctr" fontAlgn="ctr"/>
                      <a:r>
                        <a:rPr lang="ru-RU" sz="1050" b="0" i="0" u="none" strike="noStrike" dirty="0">
                          <a:solidFill>
                            <a:srgbClr val="000000"/>
                          </a:solidFill>
                          <a:latin typeface="Times New Roman" pitchFamily="18" charset="0"/>
                          <a:cs typeface="Times New Roman" pitchFamily="18" charset="0"/>
                        </a:rPr>
                        <a:t>42 821,6</a:t>
                      </a: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29 358,4</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104</a:t>
                      </a: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57 604,1</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52 243,1</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59 369,0</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r>
              <a:tr h="163438">
                <a:tc>
                  <a:txBody>
                    <a:bodyPr/>
                    <a:lstStyle/>
                    <a:p>
                      <a:pPr algn="l" fontAlgn="ctr"/>
                      <a:r>
                        <a:rPr lang="ru-RU" sz="1050" b="0" i="0" u="none" strike="noStrike" dirty="0">
                          <a:solidFill>
                            <a:srgbClr val="000000"/>
                          </a:solidFill>
                          <a:latin typeface="Times New Roman" pitchFamily="18" charset="0"/>
                          <a:cs typeface="Times New Roman" pitchFamily="18" charset="0"/>
                        </a:rPr>
                        <a:t>Организация отдыха, оздоровление детей</a:t>
                      </a:r>
                    </a:p>
                  </a:txBody>
                  <a:tcPr marL="9525" marR="9525" marT="9525" marB="0" anchor="ctr"/>
                </a:tc>
                <a:tc>
                  <a:txBody>
                    <a:bodyPr/>
                    <a:lstStyle/>
                    <a:p>
                      <a:pPr algn="ctr" fontAlgn="ctr"/>
                      <a:r>
                        <a:rPr lang="ru-RU" sz="1050" b="0" i="0" u="none" strike="noStrike" dirty="0">
                          <a:solidFill>
                            <a:srgbClr val="000000"/>
                          </a:solidFill>
                          <a:latin typeface="Times New Roman" pitchFamily="18" charset="0"/>
                          <a:cs typeface="Times New Roman" pitchFamily="18" charset="0"/>
                        </a:rPr>
                        <a:t>52 </a:t>
                      </a:r>
                      <a:r>
                        <a:rPr lang="ru-RU" sz="1050" b="0" i="0" u="none" strike="noStrike" dirty="0" smtClean="0">
                          <a:solidFill>
                            <a:srgbClr val="000000"/>
                          </a:solidFill>
                          <a:latin typeface="Times New Roman" pitchFamily="18" charset="0"/>
                          <a:cs typeface="Times New Roman" pitchFamily="18" charset="0"/>
                        </a:rPr>
                        <a:t>384,7</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53 362,2</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8 767</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52 234,0</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47 106,7</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47 106,7</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tc>
              </a:tr>
              <a:tr h="216024">
                <a:tc>
                  <a:txBody>
                    <a:bodyPr/>
                    <a:lstStyle/>
                    <a:p>
                      <a:pPr algn="l" fontAlgn="ctr"/>
                      <a:r>
                        <a:rPr lang="ru-RU" sz="1050" b="0" i="0" u="none" strike="noStrike" dirty="0">
                          <a:solidFill>
                            <a:srgbClr val="000000"/>
                          </a:solidFill>
                          <a:latin typeface="Times New Roman" pitchFamily="18" charset="0"/>
                          <a:cs typeface="Times New Roman" pitchFamily="18" charset="0"/>
                        </a:rPr>
                        <a:t>Поддержка детей-сирот</a:t>
                      </a: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387 877,1</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415 611,4</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2 520</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415 770,0</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368 267,1</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fontAlgn="ctr"/>
                      <a:r>
                        <a:rPr lang="ru-RU" sz="1050" b="0" i="0" u="none" strike="noStrike" dirty="0" smtClean="0">
                          <a:solidFill>
                            <a:srgbClr val="000000"/>
                          </a:solidFill>
                          <a:latin typeface="Times New Roman" pitchFamily="18" charset="0"/>
                          <a:cs typeface="Times New Roman" pitchFamily="18" charset="0"/>
                        </a:rPr>
                        <a:t>368 522,7</a:t>
                      </a:r>
                      <a:endParaRPr lang="ru-RU" sz="105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r>
            </a:tbl>
          </a:graphicData>
        </a:graphic>
      </p:graphicFrame>
      <p:sp>
        <p:nvSpPr>
          <p:cNvPr id="16" name="Прямоугольник 15"/>
          <p:cNvSpPr/>
          <p:nvPr/>
        </p:nvSpPr>
        <p:spPr>
          <a:xfrm>
            <a:off x="179512" y="476672"/>
            <a:ext cx="8784976" cy="369332"/>
          </a:xfrm>
          <a:prstGeom prst="rect">
            <a:avLst/>
          </a:prstGeom>
        </p:spPr>
        <p:txBody>
          <a:bodyPr wrap="square">
            <a:spAutoFit/>
          </a:bodyPr>
          <a:lstStyle/>
          <a:p>
            <a:pPr algn="ctr"/>
            <a:r>
              <a:rPr lang="ru-RU" b="1" i="1" dirty="0" smtClean="0">
                <a:solidFill>
                  <a:schemeClr val="accent1">
                    <a:lumMod val="75000"/>
                  </a:schemeClr>
                </a:solidFill>
                <a:latin typeface="Times New Roman" pitchFamily="18" charset="0"/>
                <a:cs typeface="Times New Roman" pitchFamily="18" charset="0"/>
              </a:rPr>
              <a:t>Государственная поддержка семьи и детей</a:t>
            </a:r>
            <a:endParaRPr lang="ru-RU" b="1" i="1" dirty="0">
              <a:solidFill>
                <a:schemeClr val="accent1">
                  <a:lumMod val="75000"/>
                </a:schemeClr>
              </a:solidFill>
              <a:latin typeface="Times New Roman" pitchFamily="18" charset="0"/>
              <a:cs typeface="Times New Roman" pitchFamily="18" charset="0"/>
            </a:endParaRPr>
          </a:p>
        </p:txBody>
      </p:sp>
      <p:sp>
        <p:nvSpPr>
          <p:cNvPr id="11" name="TextBox 10"/>
          <p:cNvSpPr txBox="1"/>
          <p:nvPr/>
        </p:nvSpPr>
        <p:spPr>
          <a:xfrm>
            <a:off x="8604448" y="260648"/>
            <a:ext cx="360040" cy="276999"/>
          </a:xfrm>
          <a:prstGeom prst="rect">
            <a:avLst/>
          </a:prstGeom>
          <a:noFill/>
        </p:spPr>
        <p:txBody>
          <a:bodyPr wrap="square" rtlCol="0">
            <a:spAutoFit/>
          </a:bodyPr>
          <a:lstStyle/>
          <a:p>
            <a:r>
              <a:rPr lang="ru-RU" sz="1200" dirty="0" smtClean="0"/>
              <a:t>41</a:t>
            </a:r>
            <a:endParaRPr lang="ru-RU" sz="12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457200" y="274638"/>
            <a:ext cx="8229600" cy="562074"/>
          </a:xfrm>
          <a:prstGeom prst="rect">
            <a:avLst/>
          </a:prstGeom>
        </p:spPr>
        <p:txBody>
          <a:bodyPr vert="horz" lIns="91440" tIns="45720" rIns="91440" bIns="45720" rtlCol="0" anchor="ct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1800" b="1"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t>ГОСУДАРСТВЕННАЯ ПОДДЕРЖКА СЕМЬИ И ДЕТЕЙ</a:t>
            </a:r>
            <a:r>
              <a:rPr kumimoji="0" lang="ru-RU" sz="1800" b="0"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t/>
            </a:r>
            <a:br>
              <a:rPr kumimoji="0" lang="ru-RU" sz="1800" b="0"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br>
            <a:endParaRPr kumimoji="0" lang="ru-RU" sz="1800" b="0" i="0" u="none" strike="noStrike" kern="1200" cap="none" spc="0" normalizeH="0" baseline="0" noProof="0" dirty="0">
              <a:ln>
                <a:noFill/>
              </a:ln>
              <a:solidFill>
                <a:schemeClr val="tx2"/>
              </a:solidFill>
              <a:effectLst/>
              <a:uLnTx/>
              <a:uFillTx/>
              <a:latin typeface="Times New Roman" pitchFamily="18" charset="0"/>
              <a:ea typeface="+mj-ea"/>
              <a:cs typeface="Times New Roman" pitchFamily="18" charset="0"/>
            </a:endParaRPr>
          </a:p>
        </p:txBody>
      </p:sp>
      <p:graphicFrame>
        <p:nvGraphicFramePr>
          <p:cNvPr id="5" name="Схема 4"/>
          <p:cNvGraphicFramePr/>
          <p:nvPr>
            <p:extLst>
              <p:ext uri="{D42A27DB-BD31-4B8C-83A1-F6EECF244321}">
                <p14:modId xmlns="" xmlns:p14="http://schemas.microsoft.com/office/powerpoint/2010/main" val="1428585706"/>
              </p:ext>
            </p:extLst>
          </p:nvPr>
        </p:nvGraphicFramePr>
        <p:xfrm>
          <a:off x="0" y="836712"/>
          <a:ext cx="9144000" cy="58326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7" cstate="print"/>
          <a:srcRect/>
          <a:stretch>
            <a:fillRect/>
          </a:stretch>
        </p:blipFill>
        <p:spPr bwMode="auto">
          <a:xfrm>
            <a:off x="0" y="0"/>
            <a:ext cx="9144000" cy="476671"/>
          </a:xfrm>
          <a:prstGeom prst="rect">
            <a:avLst/>
          </a:prstGeom>
          <a:noFill/>
        </p:spPr>
      </p:pic>
      <p:sp>
        <p:nvSpPr>
          <p:cNvPr id="8" name="TextBox 7"/>
          <p:cNvSpPr txBox="1"/>
          <p:nvPr/>
        </p:nvSpPr>
        <p:spPr>
          <a:xfrm>
            <a:off x="8604448" y="260648"/>
            <a:ext cx="360040" cy="276999"/>
          </a:xfrm>
          <a:prstGeom prst="rect">
            <a:avLst/>
          </a:prstGeom>
          <a:noFill/>
        </p:spPr>
        <p:txBody>
          <a:bodyPr wrap="square" rtlCol="0">
            <a:spAutoFit/>
          </a:bodyPr>
          <a:lstStyle/>
          <a:p>
            <a:r>
              <a:rPr lang="ru-RU" sz="1200" dirty="0" smtClean="0"/>
              <a:t>42</a:t>
            </a:r>
            <a:endParaRPr lang="ru-RU" sz="12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46050"/>
          </a:xfrm>
        </p:spPr>
        <p:txBody>
          <a:bodyPr>
            <a:normAutofit fontScale="90000"/>
          </a:bodyPr>
          <a:lstStyle/>
          <a:p>
            <a:pPr algn="ctr"/>
            <a:r>
              <a:rPr lang="ru-RU" sz="1800" b="1" dirty="0" smtClean="0">
                <a:solidFill>
                  <a:schemeClr val="tx2"/>
                </a:solidFill>
                <a:latin typeface="Times New Roman" pitchFamily="18" charset="0"/>
                <a:cs typeface="Times New Roman" pitchFamily="18" charset="0"/>
              </a:rPr>
              <a:t>МЕРЫ СОЦИАЛЬНОЙ ПОДДЕРЖКИ ОТДЕЛЬНЫХ КАТЕГОРИЙ ГРАЖДАН</a:t>
            </a:r>
            <a:endParaRPr lang="ru-RU" sz="1800" b="1" dirty="0">
              <a:solidFill>
                <a:schemeClr val="tx2"/>
              </a:solidFill>
              <a:latin typeface="Times New Roman" pitchFamily="18" charset="0"/>
              <a:cs typeface="Times New Roman" pitchFamily="18" charset="0"/>
            </a:endParaRPr>
          </a:p>
        </p:txBody>
      </p:sp>
      <p:pic>
        <p:nvPicPr>
          <p:cNvPr id="5"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2" cstate="print"/>
          <a:srcRect/>
          <a:stretch>
            <a:fillRect/>
          </a:stretch>
        </p:blipFill>
        <p:spPr bwMode="auto">
          <a:xfrm>
            <a:off x="0" y="0"/>
            <a:ext cx="9144000" cy="476671"/>
          </a:xfrm>
          <a:prstGeom prst="rect">
            <a:avLst/>
          </a:prstGeom>
          <a:noFill/>
        </p:spPr>
      </p:pic>
      <p:graphicFrame>
        <p:nvGraphicFramePr>
          <p:cNvPr id="7" name="Диаграмма 6"/>
          <p:cNvGraphicFramePr/>
          <p:nvPr/>
        </p:nvGraphicFramePr>
        <p:xfrm>
          <a:off x="107504" y="836713"/>
          <a:ext cx="8784976" cy="5688632"/>
        </p:xfrm>
        <a:graphic>
          <a:graphicData uri="http://schemas.openxmlformats.org/drawingml/2006/chart">
            <c:chart xmlns:c="http://schemas.openxmlformats.org/drawingml/2006/chart" xmlns:r="http://schemas.openxmlformats.org/officeDocument/2006/relationships" r:id="rId3"/>
          </a:graphicData>
        </a:graphic>
      </p:graphicFrame>
      <p:sp>
        <p:nvSpPr>
          <p:cNvPr id="8" name="Прямоугольник 7"/>
          <p:cNvSpPr/>
          <p:nvPr/>
        </p:nvSpPr>
        <p:spPr>
          <a:xfrm>
            <a:off x="611560" y="1268760"/>
            <a:ext cx="1209690" cy="338554"/>
          </a:xfrm>
          <a:prstGeom prst="rect">
            <a:avLst/>
          </a:prstGeom>
        </p:spPr>
        <p:txBody>
          <a:bodyPr wrap="none">
            <a:spAutoFit/>
          </a:bodyPr>
          <a:lstStyle/>
          <a:p>
            <a:r>
              <a:rPr lang="ru-RU" sz="1600" dirty="0" smtClean="0">
                <a:latin typeface="Times New Roman" pitchFamily="18" charset="0"/>
                <a:cs typeface="Times New Roman" pitchFamily="18" charset="0"/>
              </a:rPr>
              <a:t>тыс. рублей</a:t>
            </a:r>
            <a:endParaRPr lang="ru-RU" sz="1600" dirty="0"/>
          </a:p>
        </p:txBody>
      </p:sp>
      <p:sp>
        <p:nvSpPr>
          <p:cNvPr id="9" name="TextBox 8"/>
          <p:cNvSpPr txBox="1"/>
          <p:nvPr/>
        </p:nvSpPr>
        <p:spPr>
          <a:xfrm>
            <a:off x="8604448" y="260648"/>
            <a:ext cx="360040" cy="276999"/>
          </a:xfrm>
          <a:prstGeom prst="rect">
            <a:avLst/>
          </a:prstGeom>
          <a:noFill/>
        </p:spPr>
        <p:txBody>
          <a:bodyPr wrap="square" rtlCol="0">
            <a:spAutoFit/>
          </a:bodyPr>
          <a:lstStyle/>
          <a:p>
            <a:r>
              <a:rPr lang="ru-RU" sz="1200" dirty="0" smtClean="0"/>
              <a:t>43</a:t>
            </a:r>
            <a:endParaRPr lang="ru-RU" sz="12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3" cstate="print"/>
          <a:srcRect/>
          <a:stretch>
            <a:fillRect/>
          </a:stretch>
        </p:blipFill>
        <p:spPr bwMode="auto">
          <a:xfrm>
            <a:off x="0" y="1"/>
            <a:ext cx="9144000" cy="476671"/>
          </a:xfrm>
          <a:prstGeom prst="rect">
            <a:avLst/>
          </a:prstGeom>
          <a:noFill/>
        </p:spPr>
      </p:pic>
      <p:sp>
        <p:nvSpPr>
          <p:cNvPr id="2" name="Заголовок 1"/>
          <p:cNvSpPr>
            <a:spLocks noGrp="1"/>
          </p:cNvSpPr>
          <p:nvPr>
            <p:ph type="title"/>
          </p:nvPr>
        </p:nvSpPr>
        <p:spPr>
          <a:xfrm>
            <a:off x="179512" y="116632"/>
            <a:ext cx="8712968" cy="504056"/>
          </a:xfrm>
        </p:spPr>
        <p:txBody>
          <a:bodyPr>
            <a:noAutofit/>
          </a:bodyPr>
          <a:lstStyle/>
          <a:p>
            <a:pPr algn="ctr" fontAlgn="auto">
              <a:spcAft>
                <a:spcPts val="0"/>
              </a:spcAft>
              <a:defRPr/>
            </a:pPr>
            <a:r>
              <a:rPr lang="ru-RU" sz="1800" b="1" i="1" dirty="0" smtClean="0">
                <a:solidFill>
                  <a:schemeClr val="accent1">
                    <a:lumMod val="75000"/>
                  </a:schemeClr>
                </a:solidFill>
                <a:latin typeface="Times New Roman" pitchFamily="18" charset="0"/>
                <a:ea typeface="+mn-ea"/>
                <a:cs typeface="Times New Roman" pitchFamily="18" charset="0"/>
              </a:rPr>
              <a:t>ГП РА «РАЗВИТИЕ ОБРАЗОВАНИЯ»</a:t>
            </a:r>
            <a:r>
              <a:rPr lang="ru-RU" sz="1100" b="1" i="1" dirty="0" smtClean="0">
                <a:solidFill>
                  <a:schemeClr val="accent1">
                    <a:lumMod val="75000"/>
                  </a:schemeClr>
                </a:solidFill>
                <a:latin typeface="Times New Roman" pitchFamily="18" charset="0"/>
                <a:cs typeface="Times New Roman" pitchFamily="18" charset="0"/>
              </a:rPr>
              <a:t/>
            </a:r>
            <a:br>
              <a:rPr lang="ru-RU" sz="1100" b="1" i="1" dirty="0" smtClean="0">
                <a:solidFill>
                  <a:schemeClr val="accent1">
                    <a:lumMod val="75000"/>
                  </a:schemeClr>
                </a:solidFill>
                <a:latin typeface="Times New Roman" pitchFamily="18" charset="0"/>
                <a:cs typeface="Times New Roman" pitchFamily="18" charset="0"/>
              </a:rPr>
            </a:br>
            <a:r>
              <a:rPr lang="ru-RU" sz="1100" b="1" i="1" dirty="0" smtClean="0">
                <a:solidFill>
                  <a:schemeClr val="accent1">
                    <a:lumMod val="75000"/>
                  </a:schemeClr>
                </a:solidFill>
                <a:latin typeface="Times New Roman" pitchFamily="18" charset="0"/>
                <a:cs typeface="Times New Roman" pitchFamily="18" charset="0"/>
              </a:rPr>
              <a:t>( утв. постановлением Правительства Республики Алтай  от 29.08.2018 г. № 213)  </a:t>
            </a:r>
            <a:endParaRPr lang="ru-RU" sz="1100" b="1" i="1" dirty="0">
              <a:solidFill>
                <a:schemeClr val="accent1">
                  <a:lumMod val="75000"/>
                </a:schemeClr>
              </a:solidFill>
              <a:latin typeface="Times New Roman" pitchFamily="18" charset="0"/>
              <a:ea typeface="+mn-ea"/>
              <a:cs typeface="Times New Roman" pitchFamily="18" charset="0"/>
            </a:endParaRPr>
          </a:p>
        </p:txBody>
      </p:sp>
      <p:graphicFrame>
        <p:nvGraphicFramePr>
          <p:cNvPr id="5" name="Таблица 4"/>
          <p:cNvGraphicFramePr>
            <a:graphicFrameLocks noGrp="1"/>
          </p:cNvGraphicFramePr>
          <p:nvPr/>
        </p:nvGraphicFramePr>
        <p:xfrm>
          <a:off x="107503" y="620688"/>
          <a:ext cx="8928995" cy="3419856"/>
        </p:xfrm>
        <a:graphic>
          <a:graphicData uri="http://schemas.openxmlformats.org/drawingml/2006/table">
            <a:tbl>
              <a:tblPr firstRow="1" bandRow="1">
                <a:tableStyleId>{5C22544A-7EE6-4342-B048-85BDC9FD1C3A}</a:tableStyleId>
              </a:tblPr>
              <a:tblGrid>
                <a:gridCol w="4675442"/>
                <a:gridCol w="773464"/>
                <a:gridCol w="703148"/>
                <a:gridCol w="632834"/>
                <a:gridCol w="632834"/>
                <a:gridCol w="773464"/>
                <a:gridCol w="737809"/>
              </a:tblGrid>
              <a:tr h="266724">
                <a:tc rowSpan="2">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000" u="none" strike="noStrike" cap="none" normalizeH="0" baseline="0" dirty="0" smtClean="0">
                          <a:ln>
                            <a:noFill/>
                          </a:ln>
                          <a:solidFill>
                            <a:schemeClr val="bg1"/>
                          </a:solidFill>
                          <a:effectLst/>
                          <a:latin typeface="Times New Roman" pitchFamily="18" charset="0"/>
                          <a:cs typeface="Times New Roman" pitchFamily="18" charset="0"/>
                        </a:rPr>
                        <a:t>Отдельные целевые показатели</a:t>
                      </a:r>
                      <a:endParaRPr kumimoji="0" lang="ru-RU" sz="1000" b="1" i="0" u="none" strike="noStrike" cap="none" normalizeH="0" baseline="0" dirty="0" smtClean="0">
                        <a:ln>
                          <a:noFill/>
                        </a:ln>
                        <a:solidFill>
                          <a:schemeClr val="bg1"/>
                        </a:solidFill>
                        <a:effectLst/>
                        <a:latin typeface="Times New Roman" pitchFamily="18" charset="0"/>
                        <a:cs typeface="Times New Roman" pitchFamily="18" charset="0"/>
                      </a:endParaRPr>
                    </a:p>
                  </a:txBody>
                  <a:tcPr marL="9525" marR="9525" marT="9525" marB="0" anchor="ctr">
                    <a:solidFill>
                      <a:schemeClr val="accent2"/>
                    </a:solidFill>
                  </a:tcPr>
                </a:tc>
                <a:tc rowSpan="2">
                  <a:txBody>
                    <a:bodyPr/>
                    <a:lstStyle/>
                    <a:p>
                      <a:pPr marL="0" algn="ctr" rtl="0" eaLnBrk="1" latinLnBrk="0" hangingPunct="1">
                        <a:lnSpc>
                          <a:spcPct val="115000"/>
                        </a:lnSpc>
                        <a:spcAft>
                          <a:spcPts val="0"/>
                        </a:spcAft>
                      </a:pPr>
                      <a:r>
                        <a:rPr kumimoji="0" lang="ru-RU" sz="1000" kern="1200" dirty="0" smtClean="0">
                          <a:solidFill>
                            <a:schemeClr val="bg1"/>
                          </a:solidFill>
                          <a:latin typeface="Times New Roman" pitchFamily="18" charset="0"/>
                          <a:cs typeface="Times New Roman" pitchFamily="18" charset="0"/>
                        </a:rPr>
                        <a:t>Ед. изм.</a:t>
                      </a:r>
                      <a:endParaRPr kumimoji="0" lang="ru-RU" sz="1000" b="1" kern="1200" dirty="0">
                        <a:solidFill>
                          <a:schemeClr val="bg1"/>
                        </a:solidFill>
                        <a:latin typeface="Times New Roman" pitchFamily="18" charset="0"/>
                        <a:ea typeface="Calibri"/>
                        <a:cs typeface="Times New Roman" pitchFamily="18" charset="0"/>
                      </a:endParaRPr>
                    </a:p>
                  </a:txBody>
                  <a:tcPr marL="9525" marR="9525" marT="9525" marB="0" anchor="ctr">
                    <a:solidFill>
                      <a:schemeClr val="accent2"/>
                    </a:solidFill>
                  </a:tcPr>
                </a:tc>
                <a:tc>
                  <a:txBody>
                    <a:bodyPr/>
                    <a:lstStyle/>
                    <a:p>
                      <a:pPr algn="ctr">
                        <a:lnSpc>
                          <a:spcPct val="115000"/>
                        </a:lnSpc>
                        <a:spcAft>
                          <a:spcPts val="0"/>
                        </a:spcAft>
                      </a:pPr>
                      <a:r>
                        <a:rPr lang="ru-RU" sz="1000" dirty="0" smtClean="0">
                          <a:solidFill>
                            <a:schemeClr val="bg1"/>
                          </a:solidFill>
                          <a:latin typeface="Times New Roman" pitchFamily="18" charset="0"/>
                          <a:cs typeface="Times New Roman" pitchFamily="18" charset="0"/>
                        </a:rPr>
                        <a:t>2017 год</a:t>
                      </a:r>
                      <a:endParaRPr lang="ru-RU" sz="100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algn="ctr">
                        <a:lnSpc>
                          <a:spcPct val="115000"/>
                        </a:lnSpc>
                        <a:spcAft>
                          <a:spcPts val="0"/>
                        </a:spcAft>
                      </a:pPr>
                      <a:r>
                        <a:rPr lang="ru-RU" sz="1000" dirty="0" smtClean="0">
                          <a:solidFill>
                            <a:schemeClr val="bg1"/>
                          </a:solidFill>
                          <a:latin typeface="Times New Roman" pitchFamily="18" charset="0"/>
                          <a:cs typeface="Times New Roman" pitchFamily="18" charset="0"/>
                        </a:rPr>
                        <a:t>2018 год</a:t>
                      </a:r>
                      <a:endParaRPr lang="ru-RU" sz="100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algn="ctr">
                        <a:lnSpc>
                          <a:spcPct val="115000"/>
                        </a:lnSpc>
                        <a:spcAft>
                          <a:spcPts val="0"/>
                        </a:spcAft>
                      </a:pPr>
                      <a:r>
                        <a:rPr lang="ru-RU" sz="1000" dirty="0" smtClean="0">
                          <a:solidFill>
                            <a:schemeClr val="bg1"/>
                          </a:solidFill>
                          <a:latin typeface="Times New Roman" pitchFamily="18" charset="0"/>
                          <a:cs typeface="Times New Roman" pitchFamily="18" charset="0"/>
                        </a:rPr>
                        <a:t>2019 год</a:t>
                      </a:r>
                      <a:endParaRPr lang="ru-RU" sz="100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algn="ctr">
                        <a:lnSpc>
                          <a:spcPct val="115000"/>
                        </a:lnSpc>
                        <a:spcAft>
                          <a:spcPts val="0"/>
                        </a:spcAft>
                      </a:pPr>
                      <a:r>
                        <a:rPr lang="ru-RU" sz="1000" dirty="0" smtClean="0">
                          <a:solidFill>
                            <a:schemeClr val="bg1"/>
                          </a:solidFill>
                          <a:latin typeface="Times New Roman" pitchFamily="18" charset="0"/>
                          <a:cs typeface="Times New Roman" pitchFamily="18" charset="0"/>
                        </a:rPr>
                        <a:t>2020</a:t>
                      </a:r>
                      <a:r>
                        <a:rPr lang="ru-RU" sz="1000" baseline="0" dirty="0" smtClean="0">
                          <a:solidFill>
                            <a:schemeClr val="bg1"/>
                          </a:solidFill>
                          <a:latin typeface="Times New Roman" pitchFamily="18" charset="0"/>
                          <a:cs typeface="Times New Roman" pitchFamily="18" charset="0"/>
                        </a:rPr>
                        <a:t> </a:t>
                      </a:r>
                      <a:r>
                        <a:rPr lang="ru-RU" sz="1000" dirty="0" smtClean="0">
                          <a:solidFill>
                            <a:schemeClr val="bg1"/>
                          </a:solidFill>
                          <a:latin typeface="Times New Roman" pitchFamily="18" charset="0"/>
                          <a:cs typeface="Times New Roman" pitchFamily="18" charset="0"/>
                        </a:rPr>
                        <a:t>год</a:t>
                      </a:r>
                      <a:endParaRPr lang="ru-RU" sz="100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algn="ctr">
                        <a:lnSpc>
                          <a:spcPct val="115000"/>
                        </a:lnSpc>
                        <a:spcAft>
                          <a:spcPts val="0"/>
                        </a:spcAft>
                      </a:pPr>
                      <a:r>
                        <a:rPr lang="ru-RU" sz="1000" dirty="0" smtClean="0">
                          <a:solidFill>
                            <a:schemeClr val="bg1"/>
                          </a:solidFill>
                          <a:latin typeface="Times New Roman" pitchFamily="18" charset="0"/>
                          <a:cs typeface="Times New Roman" pitchFamily="18" charset="0"/>
                        </a:rPr>
                        <a:t>2021 год</a:t>
                      </a:r>
                      <a:endParaRPr lang="ru-RU" sz="100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r>
              <a:tr h="266724">
                <a:tc vMerge="1">
                  <a:txBody>
                    <a:bodyPr/>
                    <a:lstStyle/>
                    <a:p>
                      <a:endParaRPr lang="ru-RU"/>
                    </a:p>
                  </a:txBody>
                  <a:tcPr/>
                </a:tc>
                <a:tc vMerge="1">
                  <a:txBody>
                    <a:bodyPr/>
                    <a:lstStyle/>
                    <a:p>
                      <a:pPr marL="0" algn="ctr" rtl="0" eaLnBrk="1" latinLnBrk="0" hangingPunct="1">
                        <a:lnSpc>
                          <a:spcPct val="115000"/>
                        </a:lnSpc>
                        <a:spcAft>
                          <a:spcPts val="0"/>
                        </a:spcAft>
                      </a:pPr>
                      <a:endParaRPr kumimoji="0" lang="ru-RU" sz="800" kern="1200" dirty="0">
                        <a:solidFill>
                          <a:schemeClr val="dk1"/>
                        </a:solidFill>
                        <a:latin typeface="Calibri"/>
                        <a:ea typeface="Calibri"/>
                        <a:cs typeface="Calibri"/>
                      </a:endParaRPr>
                    </a:p>
                  </a:txBody>
                  <a:tcPr marL="9525" marR="9525" marT="9525" marB="0" anchor="b"/>
                </a:tc>
                <a:tc>
                  <a:txBody>
                    <a:bodyPr/>
                    <a:lstStyle/>
                    <a:p>
                      <a:pPr algn="ctr">
                        <a:lnSpc>
                          <a:spcPct val="115000"/>
                        </a:lnSpc>
                        <a:spcAft>
                          <a:spcPts val="0"/>
                        </a:spcAft>
                      </a:pPr>
                      <a:r>
                        <a:rPr lang="ru-RU" sz="900" b="0" dirty="0" smtClean="0">
                          <a:solidFill>
                            <a:schemeClr val="tx1"/>
                          </a:solidFill>
                          <a:latin typeface="Times New Roman" pitchFamily="18" charset="0"/>
                          <a:cs typeface="Times New Roman" pitchFamily="18" charset="0"/>
                        </a:rPr>
                        <a:t>факт</a:t>
                      </a:r>
                      <a:endParaRPr lang="ru-RU" sz="9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900" b="0" dirty="0" smtClean="0">
                          <a:solidFill>
                            <a:schemeClr val="tx1"/>
                          </a:solidFill>
                          <a:latin typeface="Times New Roman" pitchFamily="18" charset="0"/>
                          <a:cs typeface="Times New Roman" pitchFamily="18" charset="0"/>
                        </a:rPr>
                        <a:t>план</a:t>
                      </a:r>
                      <a:endParaRPr lang="ru-RU" sz="9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900" b="0" dirty="0">
                          <a:solidFill>
                            <a:schemeClr val="tx1"/>
                          </a:solidFill>
                          <a:latin typeface="Times New Roman" pitchFamily="18" charset="0"/>
                          <a:cs typeface="Times New Roman" pitchFamily="18" charset="0"/>
                        </a:rPr>
                        <a:t>прогноз</a:t>
                      </a:r>
                      <a:endParaRPr lang="ru-RU" sz="9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900" b="0" dirty="0" smtClean="0">
                          <a:solidFill>
                            <a:schemeClr val="tx1"/>
                          </a:solidFill>
                          <a:latin typeface="Times New Roman" pitchFamily="18" charset="0"/>
                          <a:cs typeface="Times New Roman" pitchFamily="18" charset="0"/>
                        </a:rPr>
                        <a:t>прогноз</a:t>
                      </a:r>
                      <a:endParaRPr lang="ru-RU" sz="9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900" b="0" dirty="0" smtClean="0">
                          <a:solidFill>
                            <a:schemeClr val="tx1"/>
                          </a:solidFill>
                          <a:latin typeface="Times New Roman" pitchFamily="18" charset="0"/>
                          <a:cs typeface="Times New Roman" pitchFamily="18" charset="0"/>
                        </a:rPr>
                        <a:t>прогноз</a:t>
                      </a:r>
                      <a:endParaRPr lang="ru-RU" sz="9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r>
              <a:tr h="266724">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ru-RU" sz="900" dirty="0" smtClean="0">
                          <a:latin typeface="Times New Roman" pitchFamily="18" charset="0"/>
                          <a:cs typeface="Times New Roman" pitchFamily="18" charset="0"/>
                        </a:rPr>
                        <a:t>Расходы</a:t>
                      </a:r>
                      <a:r>
                        <a:rPr lang="ru-RU" sz="900" baseline="0" dirty="0" smtClean="0">
                          <a:latin typeface="Times New Roman" pitchFamily="18" charset="0"/>
                          <a:cs typeface="Times New Roman" pitchFamily="18" charset="0"/>
                        </a:rPr>
                        <a:t> на реализацию ГП (</a:t>
                      </a:r>
                      <a:r>
                        <a:rPr kumimoji="0" lang="ru-RU" sz="900" kern="1200" baseline="0" dirty="0" smtClean="0">
                          <a:latin typeface="Times New Roman" pitchFamily="18" charset="0"/>
                          <a:cs typeface="Times New Roman" pitchFamily="18" charset="0"/>
                        </a:rPr>
                        <a:t>за счет средств федерального и республиканского бюджетов)</a:t>
                      </a:r>
                      <a:endParaRPr kumimoji="0" lang="ru-RU" sz="900" b="0" i="1" kern="1200" baseline="0" dirty="0">
                        <a:solidFill>
                          <a:schemeClr val="dk1"/>
                        </a:solidFill>
                        <a:latin typeface="Times New Roman" pitchFamily="18" charset="0"/>
                        <a:ea typeface="Times New Roman"/>
                        <a:cs typeface="Times New Roman" pitchFamily="18" charset="0"/>
                      </a:endParaRPr>
                    </a:p>
                  </a:txBody>
                  <a:tcPr marL="39370" marR="39370" marT="64770" marB="6477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kumimoji="0" lang="ru-RU" sz="900" kern="1200" dirty="0" smtClean="0">
                          <a:latin typeface="Times New Roman" pitchFamily="18" charset="0"/>
                          <a:cs typeface="Times New Roman" pitchFamily="18" charset="0"/>
                        </a:rPr>
                        <a:t>тыс. рублей</a:t>
                      </a:r>
                      <a:endParaRPr kumimoji="0" lang="ru-RU" sz="900" b="0" kern="1200" dirty="0" smtClean="0">
                        <a:solidFill>
                          <a:schemeClr val="tx1"/>
                        </a:solidFill>
                        <a:latin typeface="Times New Roman" pitchFamily="18" charset="0"/>
                        <a:ea typeface="Calibri"/>
                        <a:cs typeface="Times New Roman" pitchFamily="18" charset="0"/>
                      </a:endParaRPr>
                    </a:p>
                  </a:txBody>
                  <a:tcPr marL="39370" marR="39370" marT="64770" marB="64770" anchor="ctr"/>
                </a:tc>
                <a:tc>
                  <a:txBody>
                    <a:bodyPr/>
                    <a:lstStyle/>
                    <a:p>
                      <a:pPr marL="0" algn="ctr" rtl="0" eaLnBrk="1" latinLnBrk="0" hangingPunct="1">
                        <a:lnSpc>
                          <a:spcPct val="115000"/>
                        </a:lnSpc>
                        <a:spcAft>
                          <a:spcPts val="0"/>
                        </a:spcAft>
                      </a:pPr>
                      <a:r>
                        <a:rPr kumimoji="0" lang="ru-RU" sz="900" kern="1200" dirty="0" smtClean="0">
                          <a:solidFill>
                            <a:schemeClr val="tx1"/>
                          </a:solidFill>
                          <a:latin typeface="Times New Roman" pitchFamily="18" charset="0"/>
                          <a:cs typeface="Times New Roman" pitchFamily="18" charset="0"/>
                        </a:rPr>
                        <a:t>4 105 943,3</a:t>
                      </a:r>
                      <a:endParaRPr kumimoji="0" lang="ru-RU" sz="900" b="0" kern="1200" dirty="0">
                        <a:solidFill>
                          <a:schemeClr val="tx1"/>
                        </a:solidFill>
                        <a:latin typeface="Times New Roman" pitchFamily="18" charset="0"/>
                        <a:ea typeface="Calibri"/>
                        <a:cs typeface="Times New Roman" pitchFamily="18" charset="0"/>
                      </a:endParaRPr>
                    </a:p>
                  </a:txBody>
                  <a:tcPr marL="39370" marR="39370" marT="64770" marB="64770" anchor="ctr"/>
                </a:tc>
                <a:tc>
                  <a:txBody>
                    <a:bodyPr/>
                    <a:lstStyle/>
                    <a:p>
                      <a:pPr algn="ctr">
                        <a:lnSpc>
                          <a:spcPct val="115000"/>
                        </a:lnSpc>
                        <a:spcAft>
                          <a:spcPts val="0"/>
                        </a:spcAft>
                      </a:pPr>
                      <a:r>
                        <a:rPr lang="ru-RU" sz="900" dirty="0" smtClean="0">
                          <a:solidFill>
                            <a:schemeClr val="tx1"/>
                          </a:solidFill>
                          <a:latin typeface="Times New Roman" pitchFamily="18" charset="0"/>
                          <a:cs typeface="Times New Roman" pitchFamily="18" charset="0"/>
                        </a:rPr>
                        <a:t>4703704,7</a:t>
                      </a:r>
                      <a:endParaRPr lang="ru-RU" sz="900" b="0" dirty="0">
                        <a:solidFill>
                          <a:schemeClr val="tx1"/>
                        </a:solidFill>
                        <a:latin typeface="Times New Roman" pitchFamily="18" charset="0"/>
                        <a:ea typeface="Calibri"/>
                        <a:cs typeface="Times New Roman" pitchFamily="18" charset="0"/>
                      </a:endParaRPr>
                    </a:p>
                  </a:txBody>
                  <a:tcPr marL="39370" marR="39370" marT="64770" marB="64770" anchor="ctr"/>
                </a:tc>
                <a:tc>
                  <a:txBody>
                    <a:bodyPr/>
                    <a:lstStyle/>
                    <a:p>
                      <a:pPr marL="0" algn="ctr" defTabSz="914400" rtl="0" eaLnBrk="1" fontAlgn="ctr" latinLnBrk="0" hangingPunct="1">
                        <a:lnSpc>
                          <a:spcPct val="115000"/>
                        </a:lnSpc>
                        <a:spcAft>
                          <a:spcPts val="0"/>
                        </a:spcAft>
                      </a:pPr>
                      <a:r>
                        <a:rPr kumimoji="0" lang="ru-RU" sz="900" kern="1200" dirty="0" smtClean="0">
                          <a:solidFill>
                            <a:schemeClr val="tx1"/>
                          </a:solidFill>
                          <a:latin typeface="Times New Roman" pitchFamily="18" charset="0"/>
                          <a:ea typeface="+mn-ea"/>
                          <a:cs typeface="Times New Roman" pitchFamily="18" charset="0"/>
                        </a:rPr>
                        <a:t>5 664 975,8   </a:t>
                      </a:r>
                    </a:p>
                  </a:txBody>
                  <a:tcPr marL="9525" marR="9525" marT="9525" marB="0" anchor="ctr"/>
                </a:tc>
                <a:tc>
                  <a:txBody>
                    <a:bodyPr/>
                    <a:lstStyle/>
                    <a:p>
                      <a:pPr marL="0" algn="ctr" defTabSz="914400" rtl="0" eaLnBrk="1" fontAlgn="ctr" latinLnBrk="0" hangingPunct="1">
                        <a:lnSpc>
                          <a:spcPct val="115000"/>
                        </a:lnSpc>
                        <a:spcAft>
                          <a:spcPts val="0"/>
                        </a:spcAft>
                      </a:pPr>
                      <a:r>
                        <a:rPr kumimoji="0" lang="ru-RU" sz="900" kern="1200" dirty="0" smtClean="0">
                          <a:solidFill>
                            <a:schemeClr val="tx1"/>
                          </a:solidFill>
                          <a:latin typeface="Times New Roman" pitchFamily="18" charset="0"/>
                          <a:ea typeface="+mn-ea"/>
                          <a:cs typeface="Times New Roman" pitchFamily="18" charset="0"/>
                        </a:rPr>
                        <a:t> 4 187 651,1   </a:t>
                      </a:r>
                    </a:p>
                  </a:txBody>
                  <a:tcPr marL="9525" marR="9525" marT="9525" marB="0" anchor="ctr"/>
                </a:tc>
                <a:tc>
                  <a:txBody>
                    <a:bodyPr/>
                    <a:lstStyle/>
                    <a:p>
                      <a:pPr marL="0" algn="ctr" defTabSz="914400" rtl="0" eaLnBrk="1" fontAlgn="ctr" latinLnBrk="0" hangingPunct="1">
                        <a:lnSpc>
                          <a:spcPct val="115000"/>
                        </a:lnSpc>
                        <a:spcAft>
                          <a:spcPts val="0"/>
                        </a:spcAft>
                      </a:pPr>
                      <a:r>
                        <a:rPr kumimoji="0" lang="ru-RU" sz="900" kern="1200" dirty="0" smtClean="0">
                          <a:solidFill>
                            <a:schemeClr val="tx1"/>
                          </a:solidFill>
                          <a:latin typeface="Times New Roman" pitchFamily="18" charset="0"/>
                          <a:ea typeface="+mn-ea"/>
                          <a:cs typeface="Times New Roman" pitchFamily="18" charset="0"/>
                        </a:rPr>
                        <a:t>3 948 936,7   </a:t>
                      </a:r>
                    </a:p>
                  </a:txBody>
                  <a:tcPr marL="9525" marR="9525" marT="9525" marB="0" anchor="ctr"/>
                </a:tc>
              </a:tr>
              <a:tr h="358821">
                <a:tc>
                  <a:txBody>
                    <a:bodyPr/>
                    <a:lstStyle/>
                    <a:p>
                      <a:pPr algn="just">
                        <a:lnSpc>
                          <a:spcPct val="115000"/>
                        </a:lnSpc>
                        <a:spcAft>
                          <a:spcPts val="0"/>
                        </a:spcAft>
                      </a:pPr>
                      <a:r>
                        <a:rPr lang="ru-RU" sz="900" dirty="0">
                          <a:latin typeface="Times New Roman" pitchFamily="18" charset="0"/>
                          <a:cs typeface="Times New Roman" pitchFamily="18" charset="0"/>
                        </a:rPr>
                        <a:t>Доля детей в возрасте от 3 до 7 лет, получающих дошкольное </a:t>
                      </a:r>
                      <a:r>
                        <a:rPr lang="ru-RU" sz="900" dirty="0" smtClean="0">
                          <a:latin typeface="Times New Roman" pitchFamily="18" charset="0"/>
                          <a:cs typeface="Times New Roman" pitchFamily="18" charset="0"/>
                        </a:rPr>
                        <a:t>образование в  </a:t>
                      </a:r>
                      <a:r>
                        <a:rPr lang="ru-RU" sz="900" dirty="0">
                          <a:latin typeface="Times New Roman" pitchFamily="18" charset="0"/>
                          <a:cs typeface="Times New Roman" pitchFamily="18" charset="0"/>
                        </a:rPr>
                        <a:t>численности </a:t>
                      </a:r>
                      <a:r>
                        <a:rPr lang="ru-RU" sz="900" dirty="0" smtClean="0">
                          <a:latin typeface="Times New Roman" pitchFamily="18" charset="0"/>
                          <a:cs typeface="Times New Roman" pitchFamily="18" charset="0"/>
                        </a:rPr>
                        <a:t>детей, </a:t>
                      </a:r>
                      <a:r>
                        <a:rPr lang="ru-RU" sz="900" dirty="0">
                          <a:latin typeface="Times New Roman" pitchFamily="18" charset="0"/>
                          <a:cs typeface="Times New Roman" pitchFamily="18" charset="0"/>
                        </a:rPr>
                        <a:t>находящихся в очереди на получение в текущем году дошкольного образования</a:t>
                      </a:r>
                      <a:endParaRPr lang="ru-RU" sz="900" b="0"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900" dirty="0">
                          <a:latin typeface="Times New Roman" pitchFamily="18" charset="0"/>
                          <a:cs typeface="Times New Roman" pitchFamily="18" charset="0"/>
                        </a:rPr>
                        <a:t>%</a:t>
                      </a:r>
                      <a:endParaRPr lang="ru-RU" sz="900" b="0"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rtl="0" eaLnBrk="1" latinLnBrk="0" hangingPunct="1">
                        <a:lnSpc>
                          <a:spcPct val="115000"/>
                        </a:lnSpc>
                        <a:spcAft>
                          <a:spcPts val="0"/>
                        </a:spcAft>
                      </a:pPr>
                      <a:r>
                        <a:rPr kumimoji="0" lang="ru-RU" sz="900" b="0" kern="1200" dirty="0" smtClean="0">
                          <a:solidFill>
                            <a:schemeClr val="tx1"/>
                          </a:solidFill>
                          <a:latin typeface="Times New Roman" pitchFamily="18" charset="0"/>
                          <a:cs typeface="Times New Roman" pitchFamily="18" charset="0"/>
                        </a:rPr>
                        <a:t>100</a:t>
                      </a:r>
                      <a:endParaRPr kumimoji="0" lang="ru-RU" sz="900" b="0" kern="120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900" b="0" dirty="0">
                          <a:solidFill>
                            <a:schemeClr val="tx1"/>
                          </a:solidFill>
                          <a:latin typeface="Times New Roman" pitchFamily="18" charset="0"/>
                          <a:cs typeface="Times New Roman" pitchFamily="18" charset="0"/>
                        </a:rPr>
                        <a:t>100</a:t>
                      </a:r>
                      <a:endParaRPr lang="ru-RU" sz="900" b="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900" b="0" dirty="0">
                          <a:solidFill>
                            <a:schemeClr val="tx1"/>
                          </a:solidFill>
                          <a:latin typeface="Times New Roman" pitchFamily="18" charset="0"/>
                          <a:cs typeface="Times New Roman" pitchFamily="18" charset="0"/>
                        </a:rPr>
                        <a:t>100</a:t>
                      </a:r>
                      <a:endParaRPr lang="ru-RU" sz="900" b="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900" b="0" dirty="0" smtClean="0">
                          <a:solidFill>
                            <a:schemeClr val="tx1"/>
                          </a:solidFill>
                          <a:latin typeface="Times New Roman" pitchFamily="18" charset="0"/>
                          <a:cs typeface="Times New Roman" pitchFamily="18" charset="0"/>
                        </a:rPr>
                        <a:t>100</a:t>
                      </a:r>
                      <a:endParaRPr lang="ru-RU" sz="900" b="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900" b="0" dirty="0" smtClean="0">
                          <a:solidFill>
                            <a:schemeClr val="tx1"/>
                          </a:solidFill>
                          <a:latin typeface="Times New Roman" pitchFamily="18" charset="0"/>
                          <a:cs typeface="Times New Roman" pitchFamily="18" charset="0"/>
                        </a:rPr>
                        <a:t>100</a:t>
                      </a:r>
                      <a:endParaRPr lang="ru-RU" sz="900" b="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r>
              <a:tr h="345861">
                <a:tc>
                  <a:txBody>
                    <a:bodyPr/>
                    <a:lstStyle/>
                    <a:p>
                      <a:pPr algn="just">
                        <a:lnSpc>
                          <a:spcPct val="115000"/>
                        </a:lnSpc>
                        <a:spcAft>
                          <a:spcPts val="0"/>
                        </a:spcAft>
                      </a:pPr>
                      <a:r>
                        <a:rPr lang="ru-RU" sz="900" dirty="0" smtClean="0">
                          <a:latin typeface="Times New Roman" pitchFamily="18" charset="0"/>
                          <a:cs typeface="Times New Roman" pitchFamily="18" charset="0"/>
                        </a:rPr>
                        <a:t>Удельный вес населения в возрасте 5 - 18 лет, охваченного образованием, в общей численности населения в возрасте 5 - 18 лет</a:t>
                      </a:r>
                      <a:endParaRPr lang="ru-RU" sz="900" b="0" dirty="0">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900" dirty="0">
                          <a:latin typeface="Times New Roman" pitchFamily="18" charset="0"/>
                          <a:cs typeface="Times New Roman" pitchFamily="18" charset="0"/>
                        </a:rPr>
                        <a:t>%</a:t>
                      </a:r>
                      <a:endParaRPr lang="ru-RU" sz="900" b="0" dirty="0">
                        <a:latin typeface="Times New Roman" pitchFamily="18" charset="0"/>
                        <a:ea typeface="Times New Roman"/>
                        <a:cs typeface="Times New Roman" pitchFamily="18" charset="0"/>
                      </a:endParaRPr>
                    </a:p>
                  </a:txBody>
                  <a:tcPr marL="39370" marR="39370" marT="64770" marB="64770" anchor="ctr"/>
                </a:tc>
                <a:tc>
                  <a:txBody>
                    <a:bodyPr/>
                    <a:lstStyle/>
                    <a:p>
                      <a:pPr marL="0" algn="ctr" rtl="0" eaLnBrk="1" latinLnBrk="0" hangingPunct="1">
                        <a:lnSpc>
                          <a:spcPct val="115000"/>
                        </a:lnSpc>
                        <a:spcAft>
                          <a:spcPts val="0"/>
                        </a:spcAft>
                      </a:pPr>
                      <a:r>
                        <a:rPr kumimoji="0" lang="ru-RU" sz="900" b="0" kern="1200" dirty="0" smtClean="0">
                          <a:solidFill>
                            <a:schemeClr val="tx1"/>
                          </a:solidFill>
                          <a:latin typeface="Times New Roman" pitchFamily="18" charset="0"/>
                          <a:cs typeface="Times New Roman" pitchFamily="18" charset="0"/>
                        </a:rPr>
                        <a:t>95</a:t>
                      </a:r>
                      <a:endParaRPr kumimoji="0" lang="ru-RU" sz="900" b="0" kern="1200" dirty="0">
                        <a:solidFill>
                          <a:schemeClr val="tx1"/>
                        </a:solidFill>
                        <a:latin typeface="Times New Roman" pitchFamily="18" charset="0"/>
                        <a:ea typeface="Calibri"/>
                        <a:cs typeface="Times New Roman" pitchFamily="18" charset="0"/>
                      </a:endParaRPr>
                    </a:p>
                  </a:txBody>
                  <a:tcPr marL="39370" marR="39370" marT="64770" marB="64770" anchor="ctr"/>
                </a:tc>
                <a:tc>
                  <a:txBody>
                    <a:bodyPr/>
                    <a:lstStyle/>
                    <a:p>
                      <a:pPr algn="ctr">
                        <a:lnSpc>
                          <a:spcPct val="115000"/>
                        </a:lnSpc>
                        <a:spcAft>
                          <a:spcPts val="0"/>
                        </a:spcAft>
                      </a:pPr>
                      <a:r>
                        <a:rPr lang="ru-RU" sz="900" b="0" dirty="0" smtClean="0">
                          <a:solidFill>
                            <a:schemeClr val="tx1"/>
                          </a:solidFill>
                          <a:latin typeface="Times New Roman" pitchFamily="18" charset="0"/>
                          <a:cs typeface="Times New Roman" pitchFamily="18" charset="0"/>
                        </a:rPr>
                        <a:t>96</a:t>
                      </a:r>
                      <a:endParaRPr lang="ru-RU" sz="900" b="0" dirty="0">
                        <a:solidFill>
                          <a:schemeClr val="tx1"/>
                        </a:solidFill>
                        <a:latin typeface="Times New Roman" pitchFamily="18" charset="0"/>
                        <a:ea typeface="Calibri"/>
                        <a:cs typeface="Times New Roman" pitchFamily="18" charset="0"/>
                      </a:endParaRPr>
                    </a:p>
                  </a:txBody>
                  <a:tcPr marL="39370" marR="39370" marT="64770" marB="64770" anchor="ctr"/>
                </a:tc>
                <a:tc>
                  <a:txBody>
                    <a:bodyPr/>
                    <a:lstStyle/>
                    <a:p>
                      <a:pPr algn="ctr">
                        <a:lnSpc>
                          <a:spcPct val="115000"/>
                        </a:lnSpc>
                        <a:spcAft>
                          <a:spcPts val="0"/>
                        </a:spcAft>
                      </a:pPr>
                      <a:r>
                        <a:rPr lang="ru-RU" sz="900" b="0" dirty="0" smtClean="0">
                          <a:solidFill>
                            <a:schemeClr val="tx1"/>
                          </a:solidFill>
                          <a:latin typeface="Times New Roman" pitchFamily="18" charset="0"/>
                          <a:cs typeface="Times New Roman" pitchFamily="18" charset="0"/>
                        </a:rPr>
                        <a:t>96</a:t>
                      </a:r>
                      <a:endParaRPr lang="ru-RU" sz="900" b="0" dirty="0">
                        <a:solidFill>
                          <a:schemeClr val="tx1"/>
                        </a:solidFill>
                        <a:latin typeface="Times New Roman" pitchFamily="18" charset="0"/>
                        <a:ea typeface="Calibri"/>
                        <a:cs typeface="Times New Roman" pitchFamily="18" charset="0"/>
                      </a:endParaRPr>
                    </a:p>
                  </a:txBody>
                  <a:tcPr marL="39370" marR="39370" marT="64770" marB="64770" anchor="ctr"/>
                </a:tc>
                <a:tc>
                  <a:txBody>
                    <a:bodyPr/>
                    <a:lstStyle/>
                    <a:p>
                      <a:pPr algn="ctr">
                        <a:lnSpc>
                          <a:spcPct val="115000"/>
                        </a:lnSpc>
                        <a:spcAft>
                          <a:spcPts val="0"/>
                        </a:spcAft>
                      </a:pPr>
                      <a:r>
                        <a:rPr lang="ru-RU" sz="900" b="0" dirty="0" smtClean="0">
                          <a:solidFill>
                            <a:schemeClr val="tx1"/>
                          </a:solidFill>
                          <a:latin typeface="Times New Roman" pitchFamily="18" charset="0"/>
                          <a:cs typeface="Times New Roman" pitchFamily="18" charset="0"/>
                        </a:rPr>
                        <a:t>96</a:t>
                      </a:r>
                      <a:endParaRPr lang="ru-RU" sz="900" b="0" dirty="0">
                        <a:solidFill>
                          <a:schemeClr val="tx1"/>
                        </a:solidFill>
                        <a:latin typeface="Times New Roman" pitchFamily="18" charset="0"/>
                        <a:ea typeface="Calibri"/>
                        <a:cs typeface="Times New Roman" pitchFamily="18" charset="0"/>
                      </a:endParaRPr>
                    </a:p>
                  </a:txBody>
                  <a:tcPr marL="39370" marR="39370" marT="64770" marB="64770" anchor="ctr"/>
                </a:tc>
                <a:tc>
                  <a:txBody>
                    <a:bodyPr/>
                    <a:lstStyle/>
                    <a:p>
                      <a:pPr algn="ctr">
                        <a:lnSpc>
                          <a:spcPct val="115000"/>
                        </a:lnSpc>
                        <a:spcAft>
                          <a:spcPts val="0"/>
                        </a:spcAft>
                      </a:pPr>
                      <a:r>
                        <a:rPr lang="ru-RU" sz="900" b="0" dirty="0" smtClean="0">
                          <a:solidFill>
                            <a:schemeClr val="tx1"/>
                          </a:solidFill>
                          <a:latin typeface="Times New Roman" pitchFamily="18" charset="0"/>
                          <a:cs typeface="Times New Roman" pitchFamily="18" charset="0"/>
                        </a:rPr>
                        <a:t>96</a:t>
                      </a:r>
                      <a:endParaRPr lang="ru-RU" sz="900" b="0" dirty="0">
                        <a:solidFill>
                          <a:schemeClr val="tx1"/>
                        </a:solidFill>
                        <a:latin typeface="Times New Roman" pitchFamily="18" charset="0"/>
                        <a:ea typeface="Calibri"/>
                        <a:cs typeface="Times New Roman" pitchFamily="18" charset="0"/>
                      </a:endParaRPr>
                    </a:p>
                  </a:txBody>
                  <a:tcPr marL="39370" marR="39370" marT="64770" marB="64770" anchor="ctr"/>
                </a:tc>
              </a:tr>
              <a:tr h="476917">
                <a:tc>
                  <a:txBody>
                    <a:bodyPr/>
                    <a:lstStyle/>
                    <a:p>
                      <a:pPr algn="just">
                        <a:lnSpc>
                          <a:spcPct val="115000"/>
                        </a:lnSpc>
                        <a:spcAft>
                          <a:spcPts val="0"/>
                        </a:spcAft>
                      </a:pPr>
                      <a:r>
                        <a:rPr lang="ru-RU" sz="900" dirty="0">
                          <a:latin typeface="Times New Roman" pitchFamily="18" charset="0"/>
                          <a:cs typeface="Times New Roman" pitchFamily="18" charset="0"/>
                        </a:rPr>
                        <a:t>Удельный вес численности выпускников профессиональных образовательных организаций очной формы обучения, трудоустроившихся в течение одного года после окончания обучения по полученной специальности (профессии), в общей их численности</a:t>
                      </a:r>
                      <a:endParaRPr lang="ru-RU" sz="900" b="0"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900" dirty="0">
                          <a:latin typeface="Times New Roman" pitchFamily="18" charset="0"/>
                          <a:cs typeface="Times New Roman" pitchFamily="18" charset="0"/>
                        </a:rPr>
                        <a:t>%</a:t>
                      </a:r>
                      <a:endParaRPr lang="ru-RU" sz="900" b="0"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rtl="0" eaLnBrk="1" latinLnBrk="0" hangingPunct="1">
                        <a:lnSpc>
                          <a:spcPct val="115000"/>
                        </a:lnSpc>
                        <a:spcAft>
                          <a:spcPts val="0"/>
                        </a:spcAft>
                      </a:pPr>
                      <a:r>
                        <a:rPr kumimoji="0" lang="ru-RU" sz="900" b="0" kern="1200" dirty="0" smtClean="0">
                          <a:solidFill>
                            <a:schemeClr val="tx1"/>
                          </a:solidFill>
                          <a:latin typeface="Times New Roman" pitchFamily="18" charset="0"/>
                          <a:cs typeface="Times New Roman" pitchFamily="18" charset="0"/>
                        </a:rPr>
                        <a:t>43,8</a:t>
                      </a:r>
                      <a:endParaRPr kumimoji="0" lang="ru-RU" sz="900" b="0" kern="1200" dirty="0" smtClean="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900" b="0" dirty="0" smtClean="0">
                          <a:solidFill>
                            <a:schemeClr val="tx1"/>
                          </a:solidFill>
                          <a:latin typeface="Times New Roman" pitchFamily="18" charset="0"/>
                          <a:cs typeface="Times New Roman" pitchFamily="18" charset="0"/>
                        </a:rPr>
                        <a:t>43,8</a:t>
                      </a:r>
                      <a:endParaRPr lang="ru-RU" sz="900" b="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900" b="0" dirty="0" smtClean="0">
                          <a:solidFill>
                            <a:schemeClr val="tx1"/>
                          </a:solidFill>
                          <a:latin typeface="Times New Roman" pitchFamily="18" charset="0"/>
                          <a:cs typeface="Times New Roman" pitchFamily="18" charset="0"/>
                        </a:rPr>
                        <a:t>43,8</a:t>
                      </a:r>
                      <a:endParaRPr lang="ru-RU" sz="900" b="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900" b="0" dirty="0" smtClean="0">
                          <a:solidFill>
                            <a:schemeClr val="tx1"/>
                          </a:solidFill>
                          <a:latin typeface="Times New Roman" pitchFamily="18" charset="0"/>
                          <a:ea typeface="Calibri"/>
                          <a:cs typeface="Times New Roman" pitchFamily="18" charset="0"/>
                        </a:rPr>
                        <a:t>46,2</a:t>
                      </a:r>
                      <a:endParaRPr lang="ru-RU" sz="900" b="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900" b="0" dirty="0" smtClean="0">
                          <a:solidFill>
                            <a:schemeClr val="tx1"/>
                          </a:solidFill>
                          <a:latin typeface="Times New Roman" pitchFamily="18" charset="0"/>
                          <a:cs typeface="Times New Roman" pitchFamily="18" charset="0"/>
                        </a:rPr>
                        <a:t>46,2</a:t>
                      </a:r>
                      <a:endParaRPr lang="ru-RU" sz="900" b="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r>
              <a:tr h="522247">
                <a:tc>
                  <a:txBody>
                    <a:bodyPr/>
                    <a:lstStyle/>
                    <a:p>
                      <a:pPr algn="just">
                        <a:lnSpc>
                          <a:spcPct val="115000"/>
                        </a:lnSpc>
                        <a:spcAft>
                          <a:spcPts val="0"/>
                        </a:spcAft>
                      </a:pPr>
                      <a:r>
                        <a:rPr lang="ru-RU" sz="900" dirty="0">
                          <a:latin typeface="Times New Roman" pitchFamily="18" charset="0"/>
                          <a:cs typeface="Times New Roman" pitchFamily="18" charset="0"/>
                        </a:rPr>
                        <a:t>Удельный вес детей в возрасте от 5 до 18 лет, получающих услуги по дополнительному образованию в организациях различной организационно-правовой формы и формы собственности</a:t>
                      </a:r>
                      <a:endParaRPr lang="ru-RU" sz="900" b="0" dirty="0">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900" dirty="0">
                          <a:latin typeface="Times New Roman" pitchFamily="18" charset="0"/>
                          <a:cs typeface="Times New Roman" pitchFamily="18" charset="0"/>
                        </a:rPr>
                        <a:t>%</a:t>
                      </a:r>
                      <a:endParaRPr lang="ru-RU" sz="900" b="0" dirty="0">
                        <a:latin typeface="Times New Roman" pitchFamily="18" charset="0"/>
                        <a:ea typeface="Times New Roman"/>
                        <a:cs typeface="Times New Roman" pitchFamily="18" charset="0"/>
                      </a:endParaRPr>
                    </a:p>
                  </a:txBody>
                  <a:tcPr marL="39370" marR="39370" marT="64770" marB="64770" anchor="ctr"/>
                </a:tc>
                <a:tc>
                  <a:txBody>
                    <a:bodyPr/>
                    <a:lstStyle/>
                    <a:p>
                      <a:pPr marL="0" algn="ctr" rtl="0" eaLnBrk="1" latinLnBrk="0" hangingPunct="1">
                        <a:lnSpc>
                          <a:spcPct val="115000"/>
                        </a:lnSpc>
                        <a:spcAft>
                          <a:spcPts val="0"/>
                        </a:spcAft>
                      </a:pPr>
                      <a:r>
                        <a:rPr kumimoji="0" lang="ru-RU" sz="900" b="0" kern="1200" dirty="0" smtClean="0">
                          <a:solidFill>
                            <a:schemeClr val="tx1"/>
                          </a:solidFill>
                          <a:latin typeface="Times New Roman" pitchFamily="18" charset="0"/>
                          <a:cs typeface="Times New Roman" pitchFamily="18" charset="0"/>
                        </a:rPr>
                        <a:t>70</a:t>
                      </a:r>
                      <a:endParaRPr kumimoji="0" lang="ru-RU" sz="900" b="0" kern="1200" dirty="0">
                        <a:solidFill>
                          <a:schemeClr val="tx1"/>
                        </a:solidFill>
                        <a:latin typeface="Times New Roman" pitchFamily="18" charset="0"/>
                        <a:ea typeface="Calibri"/>
                        <a:cs typeface="Times New Roman" pitchFamily="18" charset="0"/>
                      </a:endParaRPr>
                    </a:p>
                  </a:txBody>
                  <a:tcPr marL="39370" marR="39370" marT="64770" marB="64770" anchor="ctr"/>
                </a:tc>
                <a:tc>
                  <a:txBody>
                    <a:bodyPr/>
                    <a:lstStyle/>
                    <a:p>
                      <a:pPr algn="ctr">
                        <a:lnSpc>
                          <a:spcPct val="115000"/>
                        </a:lnSpc>
                        <a:spcAft>
                          <a:spcPts val="0"/>
                        </a:spcAft>
                      </a:pPr>
                      <a:r>
                        <a:rPr lang="ru-RU" sz="900" b="0" dirty="0" smtClean="0">
                          <a:solidFill>
                            <a:schemeClr val="tx1"/>
                          </a:solidFill>
                          <a:latin typeface="Times New Roman" pitchFamily="18" charset="0"/>
                          <a:ea typeface="+mn-ea"/>
                          <a:cs typeface="Times New Roman" pitchFamily="18" charset="0"/>
                        </a:rPr>
                        <a:t>71</a:t>
                      </a:r>
                      <a:endParaRPr lang="ru-RU" sz="900" b="0" dirty="0">
                        <a:solidFill>
                          <a:schemeClr val="tx1"/>
                        </a:solidFill>
                        <a:latin typeface="Times New Roman" pitchFamily="18" charset="0"/>
                        <a:ea typeface="Calibri"/>
                        <a:cs typeface="Times New Roman" pitchFamily="18" charset="0"/>
                      </a:endParaRPr>
                    </a:p>
                  </a:txBody>
                  <a:tcPr marL="39370" marR="39370" marT="64770" marB="64770" anchor="ctr"/>
                </a:tc>
                <a:tc>
                  <a:txBody>
                    <a:bodyPr/>
                    <a:lstStyle/>
                    <a:p>
                      <a:pPr algn="ctr">
                        <a:lnSpc>
                          <a:spcPct val="115000"/>
                        </a:lnSpc>
                        <a:spcAft>
                          <a:spcPts val="0"/>
                        </a:spcAft>
                      </a:pPr>
                      <a:r>
                        <a:rPr lang="ru-RU" sz="900" b="0" dirty="0" smtClean="0">
                          <a:solidFill>
                            <a:schemeClr val="tx1"/>
                          </a:solidFill>
                          <a:latin typeface="Times New Roman" pitchFamily="18" charset="0"/>
                          <a:cs typeface="Times New Roman" pitchFamily="18" charset="0"/>
                        </a:rPr>
                        <a:t>73</a:t>
                      </a:r>
                      <a:endParaRPr lang="ru-RU" sz="900" b="0" dirty="0">
                        <a:solidFill>
                          <a:schemeClr val="tx1"/>
                        </a:solidFill>
                        <a:latin typeface="Times New Roman" pitchFamily="18" charset="0"/>
                        <a:ea typeface="Calibri"/>
                        <a:cs typeface="Times New Roman" pitchFamily="18" charset="0"/>
                      </a:endParaRPr>
                    </a:p>
                  </a:txBody>
                  <a:tcPr marL="39370" marR="39370" marT="64770" marB="64770" anchor="ctr"/>
                </a:tc>
                <a:tc>
                  <a:txBody>
                    <a:bodyPr/>
                    <a:lstStyle/>
                    <a:p>
                      <a:pPr algn="ctr">
                        <a:lnSpc>
                          <a:spcPct val="115000"/>
                        </a:lnSpc>
                        <a:spcAft>
                          <a:spcPts val="0"/>
                        </a:spcAft>
                      </a:pPr>
                      <a:r>
                        <a:rPr lang="ru-RU" sz="900" b="0" dirty="0" smtClean="0">
                          <a:solidFill>
                            <a:schemeClr val="tx1"/>
                          </a:solidFill>
                          <a:latin typeface="Times New Roman" pitchFamily="18" charset="0"/>
                          <a:cs typeface="Times New Roman" pitchFamily="18" charset="0"/>
                        </a:rPr>
                        <a:t>85</a:t>
                      </a:r>
                      <a:endParaRPr lang="ru-RU" sz="900" b="0" dirty="0">
                        <a:solidFill>
                          <a:schemeClr val="tx1"/>
                        </a:solidFill>
                        <a:latin typeface="Times New Roman" pitchFamily="18" charset="0"/>
                        <a:ea typeface="Calibri"/>
                        <a:cs typeface="Times New Roman" pitchFamily="18" charset="0"/>
                      </a:endParaRPr>
                    </a:p>
                  </a:txBody>
                  <a:tcPr marL="39370" marR="39370" marT="64770" marB="64770" anchor="ctr"/>
                </a:tc>
                <a:tc>
                  <a:txBody>
                    <a:bodyPr/>
                    <a:lstStyle/>
                    <a:p>
                      <a:pPr algn="ctr">
                        <a:lnSpc>
                          <a:spcPct val="115000"/>
                        </a:lnSpc>
                        <a:spcAft>
                          <a:spcPts val="0"/>
                        </a:spcAft>
                      </a:pPr>
                      <a:r>
                        <a:rPr lang="ru-RU" sz="900" b="0" dirty="0" smtClean="0">
                          <a:solidFill>
                            <a:schemeClr val="tx1"/>
                          </a:solidFill>
                          <a:latin typeface="Times New Roman" pitchFamily="18" charset="0"/>
                          <a:cs typeface="Times New Roman" pitchFamily="18" charset="0"/>
                        </a:rPr>
                        <a:t>85</a:t>
                      </a:r>
                      <a:endParaRPr lang="ru-RU" sz="900" b="0" dirty="0">
                        <a:solidFill>
                          <a:schemeClr val="tx1"/>
                        </a:solidFill>
                        <a:latin typeface="Times New Roman" pitchFamily="18" charset="0"/>
                        <a:ea typeface="Calibri"/>
                        <a:cs typeface="Times New Roman" pitchFamily="18" charset="0"/>
                      </a:endParaRPr>
                    </a:p>
                  </a:txBody>
                  <a:tcPr marL="39370" marR="39370" marT="64770" marB="64770" anchor="ctr"/>
                </a:tc>
              </a:tr>
              <a:tr h="419913">
                <a:tc>
                  <a:txBody>
                    <a:bodyPr/>
                    <a:lstStyle/>
                    <a:p>
                      <a:pPr algn="just">
                        <a:lnSpc>
                          <a:spcPct val="115000"/>
                        </a:lnSpc>
                        <a:spcAft>
                          <a:spcPts val="0"/>
                        </a:spcAft>
                      </a:pPr>
                      <a:r>
                        <a:rPr lang="ru-RU" sz="900" dirty="0">
                          <a:latin typeface="Times New Roman" pitchFamily="18" charset="0"/>
                          <a:cs typeface="Times New Roman" pitchFamily="18" charset="0"/>
                        </a:rPr>
                        <a:t>Доля молодых людей (14 - 30 лет), участвующих в реализации молодежной политики </a:t>
                      </a:r>
                      <a:r>
                        <a:rPr lang="ru-RU" sz="900" dirty="0" smtClean="0">
                          <a:latin typeface="Times New Roman" pitchFamily="18" charset="0"/>
                          <a:cs typeface="Times New Roman" pitchFamily="18" charset="0"/>
                        </a:rPr>
                        <a:t>РА, </a:t>
                      </a:r>
                      <a:r>
                        <a:rPr lang="ru-RU" sz="900" dirty="0">
                          <a:latin typeface="Times New Roman" pitchFamily="18" charset="0"/>
                          <a:cs typeface="Times New Roman" pitchFamily="18" charset="0"/>
                        </a:rPr>
                        <a:t>в общей численности молодых людей, проживающих в Республике Алтай</a:t>
                      </a:r>
                      <a:endParaRPr lang="ru-RU" sz="900" b="0"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900" dirty="0">
                          <a:latin typeface="Times New Roman" pitchFamily="18" charset="0"/>
                          <a:cs typeface="Times New Roman" pitchFamily="18" charset="0"/>
                        </a:rPr>
                        <a:t>%</a:t>
                      </a:r>
                      <a:endParaRPr lang="ru-RU" sz="900" b="0"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rtl="0" eaLnBrk="1" latinLnBrk="0" hangingPunct="1">
                        <a:lnSpc>
                          <a:spcPct val="115000"/>
                        </a:lnSpc>
                        <a:spcAft>
                          <a:spcPts val="0"/>
                        </a:spcAft>
                      </a:pPr>
                      <a:r>
                        <a:rPr kumimoji="0" lang="ru-RU" sz="900" b="0" kern="1200" dirty="0" smtClean="0">
                          <a:solidFill>
                            <a:schemeClr val="tx1"/>
                          </a:solidFill>
                          <a:latin typeface="Times New Roman" pitchFamily="18" charset="0"/>
                          <a:ea typeface="Calibri"/>
                          <a:cs typeface="Times New Roman" pitchFamily="18" charset="0"/>
                        </a:rPr>
                        <a:t>61,4</a:t>
                      </a:r>
                      <a:endParaRPr kumimoji="0" lang="ru-RU" sz="900" b="0" kern="120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900" b="0" dirty="0" smtClean="0">
                          <a:solidFill>
                            <a:schemeClr val="tx1"/>
                          </a:solidFill>
                          <a:latin typeface="Times New Roman" pitchFamily="18" charset="0"/>
                          <a:ea typeface="Calibri"/>
                          <a:cs typeface="Times New Roman" pitchFamily="18" charset="0"/>
                        </a:rPr>
                        <a:t>61,6</a:t>
                      </a:r>
                      <a:endParaRPr lang="ru-RU" sz="900" b="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900" b="0" dirty="0" smtClean="0">
                          <a:solidFill>
                            <a:schemeClr val="tx1"/>
                          </a:solidFill>
                          <a:latin typeface="Times New Roman" pitchFamily="18" charset="0"/>
                          <a:ea typeface="Calibri"/>
                          <a:cs typeface="Times New Roman" pitchFamily="18" charset="0"/>
                        </a:rPr>
                        <a:t>61,9</a:t>
                      </a:r>
                      <a:endParaRPr lang="ru-RU" sz="900" b="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900" b="0" dirty="0" smtClean="0">
                          <a:solidFill>
                            <a:schemeClr val="tx1"/>
                          </a:solidFill>
                          <a:latin typeface="Times New Roman" pitchFamily="18" charset="0"/>
                          <a:ea typeface="Calibri"/>
                          <a:cs typeface="Times New Roman" pitchFamily="18" charset="0"/>
                        </a:rPr>
                        <a:t>66</a:t>
                      </a:r>
                      <a:endParaRPr lang="ru-RU" sz="900" b="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900" b="0" dirty="0" smtClean="0">
                          <a:solidFill>
                            <a:schemeClr val="tx1"/>
                          </a:solidFill>
                          <a:latin typeface="Times New Roman" pitchFamily="18" charset="0"/>
                          <a:ea typeface="Calibri"/>
                          <a:cs typeface="Times New Roman" pitchFamily="18" charset="0"/>
                        </a:rPr>
                        <a:t>66</a:t>
                      </a:r>
                      <a:endParaRPr lang="ru-RU" sz="900" b="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r>
            </a:tbl>
          </a:graphicData>
        </a:graphic>
      </p:graphicFrame>
      <p:graphicFrame>
        <p:nvGraphicFramePr>
          <p:cNvPr id="11" name="Диаграмма 10"/>
          <p:cNvGraphicFramePr/>
          <p:nvPr/>
        </p:nvGraphicFramePr>
        <p:xfrm>
          <a:off x="0" y="4005064"/>
          <a:ext cx="5076056" cy="2852936"/>
        </p:xfrm>
        <a:graphic>
          <a:graphicData uri="http://schemas.openxmlformats.org/drawingml/2006/chart">
            <c:chart xmlns:c="http://schemas.openxmlformats.org/drawingml/2006/chart" xmlns:r="http://schemas.openxmlformats.org/officeDocument/2006/relationships" r:id="rId4"/>
          </a:graphicData>
        </a:graphic>
      </p:graphicFrame>
      <p:sp>
        <p:nvSpPr>
          <p:cNvPr id="12" name="Прямоугольник 11"/>
          <p:cNvSpPr/>
          <p:nvPr/>
        </p:nvSpPr>
        <p:spPr>
          <a:xfrm>
            <a:off x="0" y="3933056"/>
            <a:ext cx="3347864" cy="400110"/>
          </a:xfrm>
          <a:prstGeom prst="rect">
            <a:avLst/>
          </a:prstGeom>
        </p:spPr>
        <p:txBody>
          <a:bodyPr wrap="square">
            <a:spAutoFit/>
          </a:bodyPr>
          <a:lstStyle/>
          <a:p>
            <a:r>
              <a:rPr lang="ru-RU" sz="1000" b="1" dirty="0" smtClean="0">
                <a:solidFill>
                  <a:schemeClr val="accent1">
                    <a:lumMod val="75000"/>
                  </a:schemeClr>
                </a:solidFill>
                <a:latin typeface="Times New Roman" pitchFamily="18" charset="0"/>
                <a:cs typeface="Times New Roman" pitchFamily="18" charset="0"/>
              </a:rPr>
              <a:t>Основные направления реализации ГП в 2019 году, тыс. рублей, доля в ГП, %</a:t>
            </a:r>
            <a:endParaRPr lang="ru-RU" sz="1000" dirty="0">
              <a:latin typeface="Times New Roman" pitchFamily="18" charset="0"/>
              <a:cs typeface="Times New Roman" pitchFamily="18" charset="0"/>
            </a:endParaRPr>
          </a:p>
        </p:txBody>
      </p:sp>
      <p:sp>
        <p:nvSpPr>
          <p:cNvPr id="13" name="TextBox 12"/>
          <p:cNvSpPr txBox="1"/>
          <p:nvPr/>
        </p:nvSpPr>
        <p:spPr>
          <a:xfrm>
            <a:off x="5076056" y="4077072"/>
            <a:ext cx="4067944" cy="2631490"/>
          </a:xfrm>
          <a:prstGeom prst="rect">
            <a:avLst/>
          </a:prstGeom>
          <a:noFill/>
        </p:spPr>
        <p:txBody>
          <a:bodyPr wrap="square" rtlCol="0">
            <a:spAutoFit/>
          </a:bodyPr>
          <a:lstStyle/>
          <a:p>
            <a:pPr algn="ctr"/>
            <a:r>
              <a:rPr lang="ru-RU" sz="1100" b="1" dirty="0" smtClean="0">
                <a:solidFill>
                  <a:schemeClr val="accent1">
                    <a:lumMod val="75000"/>
                  </a:schemeClr>
                </a:solidFill>
                <a:latin typeface="Times New Roman" pitchFamily="18" charset="0"/>
                <a:cs typeface="Times New Roman" pitchFamily="18" charset="0"/>
              </a:rPr>
              <a:t>На территории  РА образовательные услуги  предоставляют:</a:t>
            </a:r>
          </a:p>
          <a:p>
            <a:pPr marL="228600" indent="-228600" algn="ctr"/>
            <a:endParaRPr lang="ru-RU" sz="1100" b="1" dirty="0" smtClean="0">
              <a:solidFill>
                <a:schemeClr val="accent1">
                  <a:lumMod val="75000"/>
                </a:schemeClr>
              </a:solidFill>
              <a:latin typeface="Times New Roman" pitchFamily="18" charset="0"/>
              <a:cs typeface="Times New Roman" pitchFamily="18" charset="0"/>
            </a:endParaRPr>
          </a:p>
          <a:p>
            <a:pPr marL="228600" indent="-228600" algn="ctr"/>
            <a:r>
              <a:rPr lang="ru-RU" sz="1100" b="1" dirty="0" smtClean="0">
                <a:solidFill>
                  <a:schemeClr val="accent1">
                    <a:lumMod val="75000"/>
                  </a:schemeClr>
                </a:solidFill>
                <a:latin typeface="Times New Roman" pitchFamily="18" charset="0"/>
                <a:cs typeface="Times New Roman" pitchFamily="18" charset="0"/>
              </a:rPr>
              <a:t>175 детских садов (в том числе 15 частных),  в которых трудятся 1 412 педагогических работников и которые посещают 15 046 детей дошкольного возраста (из них 539 ребенка посещают частные детские сады);</a:t>
            </a:r>
          </a:p>
          <a:p>
            <a:pPr algn="ctr"/>
            <a:endParaRPr lang="ru-RU" sz="1100" b="1" dirty="0" smtClean="0">
              <a:solidFill>
                <a:schemeClr val="accent1">
                  <a:lumMod val="75000"/>
                </a:schemeClr>
              </a:solidFill>
              <a:latin typeface="Times New Roman" pitchFamily="18" charset="0"/>
              <a:cs typeface="Times New Roman" pitchFamily="18" charset="0"/>
            </a:endParaRPr>
          </a:p>
          <a:p>
            <a:pPr algn="ctr"/>
            <a:r>
              <a:rPr lang="ru-RU" sz="1100" b="1" dirty="0" smtClean="0">
                <a:solidFill>
                  <a:schemeClr val="accent1">
                    <a:lumMod val="75000"/>
                  </a:schemeClr>
                </a:solidFill>
                <a:latin typeface="Times New Roman" pitchFamily="18" charset="0"/>
                <a:cs typeface="Times New Roman" pitchFamily="18" charset="0"/>
              </a:rPr>
              <a:t>181 школа  в которых трудятся 4 056 учителей и которые посещают 37 383 детей школьного</a:t>
            </a:r>
          </a:p>
          <a:p>
            <a:pPr algn="ctr"/>
            <a:r>
              <a:rPr lang="ru-RU" sz="1100" b="1" dirty="0" smtClean="0">
                <a:solidFill>
                  <a:schemeClr val="accent1">
                    <a:lumMod val="75000"/>
                  </a:schemeClr>
                </a:solidFill>
                <a:latin typeface="Times New Roman" pitchFamily="18" charset="0"/>
                <a:cs typeface="Times New Roman" pitchFamily="18" charset="0"/>
              </a:rPr>
              <a:t> возраста;</a:t>
            </a:r>
          </a:p>
          <a:p>
            <a:pPr algn="ctr"/>
            <a:endParaRPr lang="ru-RU" sz="1100" b="1" dirty="0" smtClean="0">
              <a:solidFill>
                <a:schemeClr val="accent1">
                  <a:lumMod val="75000"/>
                </a:schemeClr>
              </a:solidFill>
              <a:latin typeface="Times New Roman" pitchFamily="18" charset="0"/>
              <a:cs typeface="Times New Roman" pitchFamily="18" charset="0"/>
            </a:endParaRPr>
          </a:p>
          <a:p>
            <a:pPr algn="ctr"/>
            <a:r>
              <a:rPr lang="ru-RU" sz="1100" b="1" dirty="0" smtClean="0">
                <a:solidFill>
                  <a:schemeClr val="accent1">
                    <a:lumMod val="75000"/>
                  </a:schemeClr>
                </a:solidFill>
                <a:latin typeface="Times New Roman" pitchFamily="18" charset="0"/>
                <a:cs typeface="Times New Roman" pitchFamily="18" charset="0"/>
              </a:rPr>
              <a:t>47 учреждений дополнительного образования </a:t>
            </a:r>
          </a:p>
          <a:p>
            <a:pPr algn="ctr"/>
            <a:r>
              <a:rPr lang="ru-RU" sz="1100" b="1" dirty="0" smtClean="0">
                <a:solidFill>
                  <a:schemeClr val="accent1">
                    <a:lumMod val="75000"/>
                  </a:schemeClr>
                </a:solidFill>
                <a:latin typeface="Times New Roman" pitchFamily="18" charset="0"/>
                <a:cs typeface="Times New Roman" pitchFamily="18" charset="0"/>
              </a:rPr>
              <a:t>(в том числе 3 частных);</a:t>
            </a:r>
          </a:p>
          <a:p>
            <a:pPr algn="ctr"/>
            <a:endParaRPr lang="ru-RU" sz="1100" b="1" dirty="0" smtClean="0">
              <a:solidFill>
                <a:schemeClr val="accent1">
                  <a:lumMod val="75000"/>
                </a:schemeClr>
              </a:solidFill>
              <a:latin typeface="Times New Roman" pitchFamily="18" charset="0"/>
              <a:cs typeface="Times New Roman" pitchFamily="18" charset="0"/>
            </a:endParaRPr>
          </a:p>
          <a:p>
            <a:pPr algn="ctr"/>
            <a:r>
              <a:rPr lang="ru-RU" sz="1100" b="1" dirty="0" smtClean="0">
                <a:solidFill>
                  <a:schemeClr val="accent1">
                    <a:lumMod val="75000"/>
                  </a:schemeClr>
                </a:solidFill>
                <a:latin typeface="Times New Roman" pitchFamily="18" charset="0"/>
                <a:cs typeface="Times New Roman" pitchFamily="18" charset="0"/>
              </a:rPr>
              <a:t>7 учреждений профессионального образования.</a:t>
            </a:r>
            <a:endParaRPr lang="ru-RU" sz="1100" b="1" dirty="0">
              <a:solidFill>
                <a:schemeClr val="accent1">
                  <a:lumMod val="75000"/>
                </a:schemeClr>
              </a:solidFill>
              <a:latin typeface="Times New Roman" pitchFamily="18" charset="0"/>
              <a:cs typeface="Times New Roman" pitchFamily="18" charset="0"/>
            </a:endParaRPr>
          </a:p>
        </p:txBody>
      </p:sp>
      <p:graphicFrame>
        <p:nvGraphicFramePr>
          <p:cNvPr id="9" name="Диаграмма 8"/>
          <p:cNvGraphicFramePr/>
          <p:nvPr/>
        </p:nvGraphicFramePr>
        <p:xfrm>
          <a:off x="0" y="4149080"/>
          <a:ext cx="5292080" cy="2708920"/>
        </p:xfrm>
        <a:graphic>
          <a:graphicData uri="http://schemas.openxmlformats.org/drawingml/2006/chart">
            <c:chart xmlns:c="http://schemas.openxmlformats.org/drawingml/2006/chart" xmlns:r="http://schemas.openxmlformats.org/officeDocument/2006/relationships" r:id="rId5"/>
          </a:graphicData>
        </a:graphic>
      </p:graphicFrame>
      <p:sp>
        <p:nvSpPr>
          <p:cNvPr id="14" name="TextBox 13"/>
          <p:cNvSpPr txBox="1"/>
          <p:nvPr/>
        </p:nvSpPr>
        <p:spPr>
          <a:xfrm>
            <a:off x="8604448" y="260648"/>
            <a:ext cx="360040" cy="276999"/>
          </a:xfrm>
          <a:prstGeom prst="rect">
            <a:avLst/>
          </a:prstGeom>
          <a:noFill/>
        </p:spPr>
        <p:txBody>
          <a:bodyPr wrap="square" rtlCol="0">
            <a:spAutoFit/>
          </a:bodyPr>
          <a:lstStyle/>
          <a:p>
            <a:r>
              <a:rPr lang="ru-RU" sz="1200" dirty="0" smtClean="0"/>
              <a:t>44</a:t>
            </a:r>
            <a:endParaRPr lang="ru-RU" sz="12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3" cstate="print"/>
          <a:srcRect/>
          <a:stretch>
            <a:fillRect/>
          </a:stretch>
        </p:blipFill>
        <p:spPr bwMode="auto">
          <a:xfrm>
            <a:off x="0" y="0"/>
            <a:ext cx="9144000" cy="476671"/>
          </a:xfrm>
          <a:prstGeom prst="rect">
            <a:avLst/>
          </a:prstGeom>
          <a:noFill/>
        </p:spPr>
      </p:pic>
      <p:sp>
        <p:nvSpPr>
          <p:cNvPr id="12" name="Прямоугольник 11"/>
          <p:cNvSpPr/>
          <p:nvPr/>
        </p:nvSpPr>
        <p:spPr>
          <a:xfrm>
            <a:off x="6623720" y="332656"/>
            <a:ext cx="2520280" cy="553998"/>
          </a:xfrm>
          <a:prstGeom prst="rect">
            <a:avLst/>
          </a:prstGeom>
        </p:spPr>
        <p:txBody>
          <a:bodyPr wrap="square">
            <a:spAutoFit/>
          </a:bodyPr>
          <a:lstStyle/>
          <a:p>
            <a:pPr algn="ctr">
              <a:defRPr sz="1800" b="1" i="0" u="none" strike="noStrike" kern="1200" baseline="0">
                <a:solidFill>
                  <a:prstClr val="black"/>
                </a:solidFill>
                <a:latin typeface="+mn-lt"/>
                <a:ea typeface="+mn-ea"/>
                <a:cs typeface="+mn-cs"/>
              </a:defRPr>
            </a:pPr>
            <a:r>
              <a:rPr lang="ru-RU" sz="1000" i="1" dirty="0" smtClean="0">
                <a:solidFill>
                  <a:schemeClr val="accent1">
                    <a:lumMod val="75000"/>
                  </a:schemeClr>
                </a:solidFill>
              </a:rPr>
              <a:t>Основные направления реализации ГП</a:t>
            </a:r>
          </a:p>
          <a:p>
            <a:pPr algn="ctr">
              <a:defRPr sz="1800" b="1" i="0" u="none" strike="noStrike" kern="1200" baseline="0">
                <a:solidFill>
                  <a:prstClr val="black"/>
                </a:solidFill>
                <a:latin typeface="+mn-lt"/>
                <a:ea typeface="+mn-ea"/>
                <a:cs typeface="+mn-cs"/>
              </a:defRPr>
            </a:pPr>
            <a:r>
              <a:rPr lang="ru-RU" sz="1000" i="1" dirty="0" smtClean="0">
                <a:solidFill>
                  <a:schemeClr val="accent1">
                    <a:lumMod val="75000"/>
                  </a:schemeClr>
                </a:solidFill>
              </a:rPr>
              <a:t>в 2019 году,</a:t>
            </a:r>
          </a:p>
          <a:p>
            <a:pPr algn="ctr">
              <a:defRPr sz="1800" b="1" i="0" u="none" strike="noStrike" kern="1200" baseline="0">
                <a:solidFill>
                  <a:prstClr val="black"/>
                </a:solidFill>
                <a:latin typeface="+mn-lt"/>
                <a:ea typeface="+mn-ea"/>
                <a:cs typeface="+mn-cs"/>
              </a:defRPr>
            </a:pPr>
            <a:r>
              <a:rPr lang="ru-RU" sz="1000" i="1" dirty="0" smtClean="0">
                <a:solidFill>
                  <a:schemeClr val="accent1">
                    <a:lumMod val="75000"/>
                  </a:schemeClr>
                </a:solidFill>
              </a:rPr>
              <a:t>тыс. рублей, доля в ГП, %</a:t>
            </a:r>
            <a:endParaRPr lang="ru-RU" sz="1000" i="1" dirty="0">
              <a:solidFill>
                <a:schemeClr val="accent1">
                  <a:lumMod val="75000"/>
                </a:schemeClr>
              </a:solidFill>
            </a:endParaRPr>
          </a:p>
        </p:txBody>
      </p:sp>
      <p:graphicFrame>
        <p:nvGraphicFramePr>
          <p:cNvPr id="13" name="Таблица 12"/>
          <p:cNvGraphicFramePr>
            <a:graphicFrameLocks noGrp="1"/>
          </p:cNvGraphicFramePr>
          <p:nvPr/>
        </p:nvGraphicFramePr>
        <p:xfrm>
          <a:off x="107504" y="836712"/>
          <a:ext cx="6624735" cy="2642053"/>
        </p:xfrm>
        <a:graphic>
          <a:graphicData uri="http://schemas.openxmlformats.org/drawingml/2006/table">
            <a:tbl>
              <a:tblPr firstRow="1" bandRow="1">
                <a:tableStyleId>{5C22544A-7EE6-4342-B048-85BDC9FD1C3A}</a:tableStyleId>
              </a:tblPr>
              <a:tblGrid>
                <a:gridCol w="2727535"/>
                <a:gridCol w="461894"/>
                <a:gridCol w="701083"/>
                <a:gridCol w="701083"/>
                <a:gridCol w="701083"/>
                <a:gridCol w="701083"/>
                <a:gridCol w="630974"/>
              </a:tblGrid>
              <a:tr h="225446">
                <a:tc rowSpan="2">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800" u="none" strike="noStrike" cap="none" normalizeH="0" baseline="0" dirty="0" smtClean="0">
                          <a:ln>
                            <a:noFill/>
                          </a:ln>
                          <a:solidFill>
                            <a:schemeClr val="bg1"/>
                          </a:solidFill>
                          <a:effectLst/>
                          <a:latin typeface="Times New Roman" pitchFamily="18" charset="0"/>
                          <a:cs typeface="Times New Roman" pitchFamily="18" charset="0"/>
                        </a:rPr>
                        <a:t>ОТДЕЛЬНЫЕ ЦЕЛЕВЫЕ ПОКАЗАТЕЛИ</a:t>
                      </a:r>
                      <a:endParaRPr kumimoji="0" lang="ru-RU" sz="800" b="1" i="0" u="none" strike="noStrike" cap="none" normalizeH="0" baseline="0" dirty="0" smtClean="0">
                        <a:ln>
                          <a:noFill/>
                        </a:ln>
                        <a:solidFill>
                          <a:schemeClr val="bg1"/>
                        </a:solidFill>
                        <a:effectLst/>
                        <a:latin typeface="Times New Roman" pitchFamily="18" charset="0"/>
                        <a:cs typeface="Times New Roman" pitchFamily="18" charset="0"/>
                      </a:endParaRPr>
                    </a:p>
                  </a:txBody>
                  <a:tcPr marL="9525" marR="9525" marT="9525" marB="0" anchor="ctr">
                    <a:solidFill>
                      <a:schemeClr val="accent2"/>
                    </a:solidFill>
                  </a:tcPr>
                </a:tc>
                <a:tc rowSpan="2">
                  <a:txBody>
                    <a:bodyPr/>
                    <a:lstStyle/>
                    <a:p>
                      <a:pPr marL="0" algn="ctr" rtl="0" eaLnBrk="1" latinLnBrk="0" hangingPunct="1">
                        <a:lnSpc>
                          <a:spcPct val="115000"/>
                        </a:lnSpc>
                        <a:spcAft>
                          <a:spcPts val="0"/>
                        </a:spcAft>
                      </a:pPr>
                      <a:r>
                        <a:rPr kumimoji="0" lang="ru-RU" sz="800" kern="1200" dirty="0" smtClean="0">
                          <a:solidFill>
                            <a:schemeClr val="bg1"/>
                          </a:solidFill>
                          <a:latin typeface="Times New Roman" pitchFamily="18" charset="0"/>
                          <a:cs typeface="Times New Roman" pitchFamily="18" charset="0"/>
                        </a:rPr>
                        <a:t>Ед. изм.</a:t>
                      </a:r>
                      <a:endParaRPr kumimoji="0" lang="ru-RU" sz="800" b="1" kern="1200" dirty="0">
                        <a:solidFill>
                          <a:schemeClr val="bg1"/>
                        </a:solidFill>
                        <a:latin typeface="Times New Roman" pitchFamily="18" charset="0"/>
                        <a:ea typeface="Calibri"/>
                        <a:cs typeface="Times New Roman" pitchFamily="18" charset="0"/>
                      </a:endParaRPr>
                    </a:p>
                  </a:txBody>
                  <a:tcPr marL="9525" marR="9525" marT="9525" marB="0" anchor="ctr">
                    <a:solidFill>
                      <a:schemeClr val="accent2"/>
                    </a:solidFill>
                  </a:tcPr>
                </a:tc>
                <a:tc>
                  <a:txBody>
                    <a:bodyPr/>
                    <a:lstStyle/>
                    <a:p>
                      <a:pPr algn="ctr">
                        <a:lnSpc>
                          <a:spcPct val="115000"/>
                        </a:lnSpc>
                        <a:spcAft>
                          <a:spcPts val="0"/>
                        </a:spcAft>
                      </a:pPr>
                      <a:r>
                        <a:rPr lang="ru-RU" sz="800" dirty="0" smtClean="0">
                          <a:solidFill>
                            <a:schemeClr val="bg1"/>
                          </a:solidFill>
                          <a:latin typeface="Times New Roman" pitchFamily="18" charset="0"/>
                          <a:cs typeface="Times New Roman" pitchFamily="18" charset="0"/>
                        </a:rPr>
                        <a:t>2017 год</a:t>
                      </a:r>
                      <a:endParaRPr lang="ru-RU" sz="80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algn="ctr">
                        <a:lnSpc>
                          <a:spcPct val="115000"/>
                        </a:lnSpc>
                        <a:spcAft>
                          <a:spcPts val="0"/>
                        </a:spcAft>
                      </a:pPr>
                      <a:r>
                        <a:rPr lang="ru-RU" sz="800" dirty="0" smtClean="0">
                          <a:solidFill>
                            <a:schemeClr val="bg1"/>
                          </a:solidFill>
                          <a:latin typeface="Times New Roman" pitchFamily="18" charset="0"/>
                          <a:cs typeface="Times New Roman" pitchFamily="18" charset="0"/>
                        </a:rPr>
                        <a:t>2018 год</a:t>
                      </a:r>
                      <a:endParaRPr lang="ru-RU" sz="80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algn="ctr">
                        <a:lnSpc>
                          <a:spcPct val="115000"/>
                        </a:lnSpc>
                        <a:spcAft>
                          <a:spcPts val="0"/>
                        </a:spcAft>
                      </a:pPr>
                      <a:r>
                        <a:rPr lang="ru-RU" sz="800" dirty="0" smtClean="0">
                          <a:solidFill>
                            <a:schemeClr val="bg1"/>
                          </a:solidFill>
                          <a:latin typeface="Times New Roman" pitchFamily="18" charset="0"/>
                          <a:cs typeface="Times New Roman" pitchFamily="18" charset="0"/>
                        </a:rPr>
                        <a:t>2019 год</a:t>
                      </a:r>
                      <a:endParaRPr lang="ru-RU" sz="80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algn="ctr">
                        <a:lnSpc>
                          <a:spcPct val="115000"/>
                        </a:lnSpc>
                        <a:spcAft>
                          <a:spcPts val="0"/>
                        </a:spcAft>
                      </a:pPr>
                      <a:r>
                        <a:rPr lang="ru-RU" sz="800" dirty="0" smtClean="0">
                          <a:solidFill>
                            <a:schemeClr val="bg1"/>
                          </a:solidFill>
                          <a:latin typeface="Times New Roman" pitchFamily="18" charset="0"/>
                          <a:cs typeface="Times New Roman" pitchFamily="18" charset="0"/>
                        </a:rPr>
                        <a:t>2020 год</a:t>
                      </a:r>
                      <a:endParaRPr lang="ru-RU" sz="80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800" dirty="0" smtClean="0">
                          <a:solidFill>
                            <a:schemeClr val="bg1"/>
                          </a:solidFill>
                          <a:latin typeface="Times New Roman" pitchFamily="18" charset="0"/>
                          <a:cs typeface="Times New Roman" pitchFamily="18" charset="0"/>
                        </a:rPr>
                        <a:t>2021 год</a:t>
                      </a:r>
                      <a:endParaRPr lang="ru-RU" sz="80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r>
              <a:tr h="225446">
                <a:tc vMerge="1">
                  <a:txBody>
                    <a:bodyPr/>
                    <a:lstStyle/>
                    <a:p>
                      <a:endParaRPr lang="ru-RU"/>
                    </a:p>
                  </a:txBody>
                  <a:tcPr/>
                </a:tc>
                <a:tc vMerge="1">
                  <a:txBody>
                    <a:bodyPr/>
                    <a:lstStyle/>
                    <a:p>
                      <a:pPr marL="0" algn="ctr" rtl="0" eaLnBrk="1" latinLnBrk="0" hangingPunct="1">
                        <a:lnSpc>
                          <a:spcPct val="115000"/>
                        </a:lnSpc>
                        <a:spcAft>
                          <a:spcPts val="0"/>
                        </a:spcAft>
                      </a:pPr>
                      <a:endParaRPr kumimoji="0" lang="ru-RU" sz="800" kern="1200" dirty="0">
                        <a:solidFill>
                          <a:schemeClr val="dk1"/>
                        </a:solidFill>
                        <a:latin typeface="Calibri"/>
                        <a:ea typeface="Calibri"/>
                        <a:cs typeface="Calibri"/>
                      </a:endParaRPr>
                    </a:p>
                  </a:txBody>
                  <a:tcPr marL="9525" marR="9525" marT="9525" marB="0" anchor="b"/>
                </a:tc>
                <a:tc>
                  <a:txBody>
                    <a:bodyPr/>
                    <a:lstStyle/>
                    <a:p>
                      <a:pPr algn="ctr">
                        <a:lnSpc>
                          <a:spcPct val="115000"/>
                        </a:lnSpc>
                        <a:spcAft>
                          <a:spcPts val="0"/>
                        </a:spcAft>
                      </a:pPr>
                      <a:r>
                        <a:rPr lang="ru-RU" sz="800" b="0" dirty="0" smtClean="0">
                          <a:latin typeface="Times New Roman" pitchFamily="18" charset="0"/>
                          <a:cs typeface="Times New Roman" pitchFamily="18" charset="0"/>
                        </a:rPr>
                        <a:t>факт</a:t>
                      </a:r>
                      <a:endParaRPr lang="ru-RU" sz="8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00" b="0" dirty="0" smtClean="0">
                          <a:latin typeface="Times New Roman" pitchFamily="18" charset="0"/>
                          <a:cs typeface="Times New Roman" pitchFamily="18" charset="0"/>
                        </a:rPr>
                        <a:t>план</a:t>
                      </a:r>
                      <a:endParaRPr lang="ru-RU" sz="8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00" b="0" dirty="0">
                          <a:latin typeface="Times New Roman" pitchFamily="18" charset="0"/>
                          <a:cs typeface="Times New Roman" pitchFamily="18" charset="0"/>
                        </a:rPr>
                        <a:t>прогноз</a:t>
                      </a:r>
                      <a:endParaRPr lang="ru-RU" sz="8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800" b="0" dirty="0" smtClean="0">
                          <a:latin typeface="Times New Roman" pitchFamily="18" charset="0"/>
                          <a:cs typeface="Times New Roman" pitchFamily="18" charset="0"/>
                        </a:rPr>
                        <a:t>прогноз</a:t>
                      </a:r>
                      <a:endParaRPr lang="ru-RU" sz="8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800" b="0" dirty="0" smtClean="0">
                          <a:latin typeface="Times New Roman" pitchFamily="18" charset="0"/>
                          <a:cs typeface="Times New Roman" pitchFamily="18" charset="0"/>
                        </a:rPr>
                        <a:t>прогноз</a:t>
                      </a:r>
                      <a:endParaRPr lang="ru-RU" sz="8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r>
              <a:tr h="347722">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800" dirty="0" smtClean="0">
                          <a:latin typeface="Times New Roman" pitchFamily="18" charset="0"/>
                          <a:cs typeface="Times New Roman" pitchFamily="18" charset="0"/>
                        </a:rPr>
                        <a:t>Расходы</a:t>
                      </a:r>
                      <a:r>
                        <a:rPr lang="ru-RU" sz="800" baseline="0" dirty="0" smtClean="0">
                          <a:latin typeface="Times New Roman" pitchFamily="18" charset="0"/>
                          <a:cs typeface="Times New Roman" pitchFamily="18" charset="0"/>
                        </a:rPr>
                        <a:t> на реализацию ГП (</a:t>
                      </a:r>
                      <a:r>
                        <a:rPr kumimoji="0" lang="ru-RU" sz="800" kern="1200" baseline="0" dirty="0" smtClean="0">
                          <a:latin typeface="Times New Roman" pitchFamily="18" charset="0"/>
                          <a:cs typeface="Times New Roman" pitchFamily="18" charset="0"/>
                        </a:rPr>
                        <a:t>за счет средств федерального и республиканского бюджетов)</a:t>
                      </a:r>
                      <a:endParaRPr kumimoji="0" lang="ru-RU" sz="800" b="1" i="1" kern="1200" baseline="0" dirty="0" smtClean="0">
                        <a:solidFill>
                          <a:schemeClr val="dk1"/>
                        </a:solidFill>
                        <a:latin typeface="Times New Roman" pitchFamily="18" charset="0"/>
                        <a:ea typeface="Times New Roman"/>
                        <a:cs typeface="Times New Roman" pitchFamily="18" charset="0"/>
                      </a:endParaRPr>
                    </a:p>
                  </a:txBody>
                  <a:tcPr marL="39370" marR="39370" marT="64770" marB="6477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800" dirty="0" smtClean="0">
                          <a:latin typeface="Times New Roman" pitchFamily="18" charset="0"/>
                          <a:cs typeface="Times New Roman" pitchFamily="18" charset="0"/>
                        </a:rPr>
                        <a:t>тыс. рублей</a:t>
                      </a:r>
                      <a:endParaRPr lang="ru-RU" sz="800" b="1" dirty="0" smtClean="0">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800" dirty="0" smtClean="0">
                          <a:solidFill>
                            <a:schemeClr val="tx1"/>
                          </a:solidFill>
                          <a:latin typeface="Times New Roman" pitchFamily="18" charset="0"/>
                          <a:cs typeface="Times New Roman" pitchFamily="18" charset="0"/>
                        </a:rPr>
                        <a:t>371 315,8</a:t>
                      </a:r>
                      <a:endParaRPr kumimoji="0" lang="ru-RU" sz="800" b="0" i="0" u="none" strike="noStrike" kern="1200" dirty="0">
                        <a:solidFill>
                          <a:schemeClr val="tx1"/>
                        </a:solidFill>
                        <a:latin typeface="Times New Roman" pitchFamily="18" charset="0"/>
                        <a:ea typeface="+mn-ea"/>
                        <a:cs typeface="Times New Roman" pitchFamily="18" charset="0"/>
                      </a:endParaRPr>
                    </a:p>
                  </a:txBody>
                  <a:tcPr marL="39370" marR="39370" marT="64770" marB="64770" anchor="ctr"/>
                </a:tc>
                <a:tc>
                  <a:txBody>
                    <a:bodyPr/>
                    <a:lstStyle/>
                    <a:p>
                      <a:pPr algn="ctr" fontAlgn="ctr"/>
                      <a:r>
                        <a:rPr lang="ru-RU" sz="800" kern="1200" dirty="0" smtClean="0">
                          <a:solidFill>
                            <a:schemeClr val="tx1"/>
                          </a:solidFill>
                          <a:latin typeface="Times New Roman" pitchFamily="18" charset="0"/>
                          <a:ea typeface="+mn-ea"/>
                          <a:cs typeface="Times New Roman" pitchFamily="18" charset="0"/>
                        </a:rPr>
                        <a:t>612 047,9 </a:t>
                      </a:r>
                      <a:r>
                        <a:rPr lang="ru-RU" sz="1400" b="0" i="0" u="none" strike="noStrike" dirty="0">
                          <a:solidFill>
                            <a:srgbClr val="000000"/>
                          </a:solidFill>
                          <a:latin typeface="Times New Roman"/>
                        </a:rPr>
                        <a:t>  </a:t>
                      </a:r>
                    </a:p>
                  </a:txBody>
                  <a:tcPr marL="9525" marR="9525" marT="9525" marB="0" anchor="ctr"/>
                </a:tc>
                <a:tc>
                  <a:txBody>
                    <a:bodyPr/>
                    <a:lstStyle/>
                    <a:p>
                      <a:pPr marL="0" algn="ctr" defTabSz="914400" rtl="0" eaLnBrk="1" fontAlgn="ctr" latinLnBrk="0" hangingPunct="1">
                        <a:lnSpc>
                          <a:spcPct val="115000"/>
                        </a:lnSpc>
                        <a:spcAft>
                          <a:spcPts val="0"/>
                        </a:spcAft>
                      </a:pPr>
                      <a:r>
                        <a:rPr lang="ru-RU" sz="800" kern="1200" dirty="0" smtClean="0">
                          <a:solidFill>
                            <a:schemeClr val="tx1"/>
                          </a:solidFill>
                          <a:latin typeface="Times New Roman" pitchFamily="18" charset="0"/>
                          <a:ea typeface="+mn-ea"/>
                          <a:cs typeface="Times New Roman" pitchFamily="18" charset="0"/>
                        </a:rPr>
                        <a:t>388 776,6   </a:t>
                      </a:r>
                    </a:p>
                  </a:txBody>
                  <a:tcPr marL="9525" marR="9525" marT="9525" marB="0" anchor="ctr"/>
                </a:tc>
                <a:tc>
                  <a:txBody>
                    <a:bodyPr/>
                    <a:lstStyle/>
                    <a:p>
                      <a:pPr marL="0" algn="ctr" defTabSz="914400" rtl="0" eaLnBrk="1" fontAlgn="ctr" latinLnBrk="0" hangingPunct="1">
                        <a:lnSpc>
                          <a:spcPct val="115000"/>
                        </a:lnSpc>
                        <a:spcAft>
                          <a:spcPts val="0"/>
                        </a:spcAft>
                      </a:pPr>
                      <a:r>
                        <a:rPr lang="ru-RU" sz="800" kern="1200" dirty="0" smtClean="0">
                          <a:solidFill>
                            <a:schemeClr val="tx1"/>
                          </a:solidFill>
                          <a:latin typeface="Times New Roman" pitchFamily="18" charset="0"/>
                          <a:ea typeface="+mn-ea"/>
                          <a:cs typeface="Times New Roman" pitchFamily="18" charset="0"/>
                        </a:rPr>
                        <a:t>270 703,5   </a:t>
                      </a:r>
                    </a:p>
                  </a:txBody>
                  <a:tcPr marL="9525" marR="9525" marT="9525" marB="0" anchor="ctr"/>
                </a:tc>
                <a:tc>
                  <a:txBody>
                    <a:bodyPr/>
                    <a:lstStyle/>
                    <a:p>
                      <a:pPr marL="0" algn="ctr" defTabSz="914400" rtl="0" eaLnBrk="1" fontAlgn="ctr" latinLnBrk="0" hangingPunct="1">
                        <a:lnSpc>
                          <a:spcPct val="115000"/>
                        </a:lnSpc>
                        <a:spcAft>
                          <a:spcPts val="0"/>
                        </a:spcAft>
                      </a:pPr>
                      <a:r>
                        <a:rPr lang="ru-RU" sz="800" kern="1200" dirty="0" smtClean="0">
                          <a:solidFill>
                            <a:schemeClr val="tx1"/>
                          </a:solidFill>
                          <a:latin typeface="Times New Roman" pitchFamily="18" charset="0"/>
                          <a:ea typeface="+mn-ea"/>
                          <a:cs typeface="Times New Roman" pitchFamily="18" charset="0"/>
                        </a:rPr>
                        <a:t>270 317,3   </a:t>
                      </a:r>
                    </a:p>
                  </a:txBody>
                  <a:tcPr marL="9525" marR="9525" marT="9525" marB="0" anchor="ctr"/>
                </a:tc>
              </a:tr>
              <a:tr h="0">
                <a:tc>
                  <a:txBody>
                    <a:bodyPr/>
                    <a:lstStyle/>
                    <a:p>
                      <a:pPr algn="ctr">
                        <a:lnSpc>
                          <a:spcPct val="115000"/>
                        </a:lnSpc>
                        <a:spcAft>
                          <a:spcPts val="0"/>
                        </a:spcAft>
                      </a:pPr>
                      <a:r>
                        <a:rPr lang="ru-RU" sz="800" dirty="0" smtClean="0">
                          <a:latin typeface="Times New Roman" pitchFamily="18" charset="0"/>
                          <a:cs typeface="Times New Roman" pitchFamily="18" charset="0"/>
                        </a:rPr>
                        <a:t>Количество проведенных культурно-массовых мероприятий</a:t>
                      </a:r>
                      <a:endParaRPr lang="ru-RU" sz="800" b="1"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00" dirty="0" smtClean="0">
                          <a:latin typeface="Times New Roman" pitchFamily="18" charset="0"/>
                          <a:cs typeface="Times New Roman" pitchFamily="18" charset="0"/>
                        </a:rPr>
                        <a:t>Ед.</a:t>
                      </a:r>
                      <a:endParaRPr lang="ru-RU" sz="800" b="1"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kumimoji="0" lang="ru-RU" sz="800" strike="noStrike" kern="1200" dirty="0" smtClean="0">
                          <a:solidFill>
                            <a:schemeClr val="tx1"/>
                          </a:solidFill>
                          <a:latin typeface="Times New Roman" pitchFamily="18" charset="0"/>
                          <a:cs typeface="Times New Roman" pitchFamily="18" charset="0"/>
                        </a:rPr>
                        <a:t> 16 051</a:t>
                      </a:r>
                      <a:endParaRPr kumimoji="0" lang="ru-RU" sz="800" b="0" strike="noStrike" kern="120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kumimoji="0" lang="ru-RU" sz="800" strike="noStrike" kern="1200" dirty="0" smtClean="0">
                          <a:solidFill>
                            <a:schemeClr val="tx1"/>
                          </a:solidFill>
                          <a:latin typeface="Times New Roman" pitchFamily="18" charset="0"/>
                          <a:cs typeface="Times New Roman" pitchFamily="18" charset="0"/>
                        </a:rPr>
                        <a:t>16 150</a:t>
                      </a:r>
                      <a:endParaRPr kumimoji="0" lang="ru-RU" sz="800" b="0" strike="noStrike" kern="120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800" dirty="0" smtClean="0">
                          <a:solidFill>
                            <a:schemeClr val="tx1"/>
                          </a:solidFill>
                          <a:latin typeface="Times New Roman" pitchFamily="18" charset="0"/>
                          <a:cs typeface="Times New Roman" pitchFamily="18" charset="0"/>
                        </a:rPr>
                        <a:t>16 060 </a:t>
                      </a:r>
                      <a:endParaRPr lang="ru-RU" sz="800" b="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800" dirty="0" smtClean="0">
                          <a:solidFill>
                            <a:schemeClr val="tx1"/>
                          </a:solidFill>
                          <a:latin typeface="Times New Roman" pitchFamily="18" charset="0"/>
                          <a:cs typeface="Times New Roman" pitchFamily="18" charset="0"/>
                        </a:rPr>
                        <a:t>16 065</a:t>
                      </a:r>
                      <a:endParaRPr lang="ru-RU" sz="800" b="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800" dirty="0" smtClean="0">
                          <a:solidFill>
                            <a:schemeClr val="tx1"/>
                          </a:solidFill>
                          <a:latin typeface="Times New Roman" pitchFamily="18" charset="0"/>
                          <a:cs typeface="Times New Roman" pitchFamily="18" charset="0"/>
                        </a:rPr>
                        <a:t>16 070</a:t>
                      </a:r>
                      <a:endParaRPr lang="ru-RU" sz="800" b="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r>
              <a:tr h="468895">
                <a:tc>
                  <a:txBody>
                    <a:bodyPr/>
                    <a:lstStyle/>
                    <a:p>
                      <a:pPr algn="ctr">
                        <a:lnSpc>
                          <a:spcPct val="115000"/>
                        </a:lnSpc>
                        <a:spcAft>
                          <a:spcPts val="0"/>
                        </a:spcAft>
                      </a:pPr>
                      <a:r>
                        <a:rPr lang="ru-RU" sz="800" dirty="0" smtClean="0">
                          <a:latin typeface="Times New Roman" pitchFamily="18" charset="0"/>
                          <a:cs typeface="Times New Roman" pitchFamily="18" charset="0"/>
                        </a:rPr>
                        <a:t>Удельный вес населения, участвующего в </a:t>
                      </a:r>
                      <a:r>
                        <a:rPr lang="ru-RU" sz="800" dirty="0" err="1" smtClean="0">
                          <a:latin typeface="Times New Roman" pitchFamily="18" charset="0"/>
                          <a:cs typeface="Times New Roman" pitchFamily="18" charset="0"/>
                        </a:rPr>
                        <a:t>культурно-досуговых</a:t>
                      </a:r>
                      <a:r>
                        <a:rPr lang="ru-RU" sz="800" dirty="0" smtClean="0">
                          <a:latin typeface="Times New Roman" pitchFamily="18" charset="0"/>
                          <a:cs typeface="Times New Roman" pitchFamily="18" charset="0"/>
                        </a:rPr>
                        <a:t> мероприятиях, проводимых государственными (муниципальными) организациями культуры, и в работе любительских объединений, от общей численности населения</a:t>
                      </a:r>
                      <a:endParaRPr lang="ru-RU" sz="800" b="1" dirty="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800" dirty="0">
                          <a:latin typeface="Times New Roman" pitchFamily="18" charset="0"/>
                          <a:cs typeface="Times New Roman" pitchFamily="18" charset="0"/>
                        </a:rPr>
                        <a:t>%</a:t>
                      </a:r>
                      <a:endParaRPr lang="ru-RU" sz="800" b="1" dirty="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800" b="0" dirty="0" smtClean="0">
                          <a:solidFill>
                            <a:schemeClr val="tx1"/>
                          </a:solidFill>
                          <a:latin typeface="Times New Roman" pitchFamily="18" charset="0"/>
                          <a:ea typeface="+mn-ea"/>
                          <a:cs typeface="Times New Roman" pitchFamily="18" charset="0"/>
                        </a:rPr>
                        <a:t>69,1</a:t>
                      </a:r>
                      <a:endParaRPr lang="ru-RU" sz="800" b="0" dirty="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800" dirty="0">
                          <a:solidFill>
                            <a:schemeClr val="tx1"/>
                          </a:solidFill>
                          <a:latin typeface="Times New Roman" pitchFamily="18" charset="0"/>
                          <a:cs typeface="Times New Roman" pitchFamily="18" charset="0"/>
                        </a:rPr>
                        <a:t>42,2</a:t>
                      </a:r>
                      <a:endParaRPr lang="ru-RU" sz="800" b="0" dirty="0">
                        <a:solidFill>
                          <a:schemeClr val="tx1"/>
                        </a:solidFill>
                        <a:latin typeface="Times New Roman" pitchFamily="18" charset="0"/>
                        <a:ea typeface="Calibri"/>
                        <a:cs typeface="Times New Roman" pitchFamily="18" charset="0"/>
                      </a:endParaRPr>
                    </a:p>
                  </a:txBody>
                  <a:tcPr marL="39370" marR="39370" marT="64770" marB="64770" anchor="ctr"/>
                </a:tc>
                <a:tc>
                  <a:txBody>
                    <a:bodyPr/>
                    <a:lstStyle/>
                    <a:p>
                      <a:pPr algn="ctr">
                        <a:lnSpc>
                          <a:spcPct val="115000"/>
                        </a:lnSpc>
                        <a:spcAft>
                          <a:spcPts val="0"/>
                        </a:spcAft>
                      </a:pPr>
                      <a:r>
                        <a:rPr lang="ru-RU" sz="800" b="0" dirty="0" smtClean="0">
                          <a:solidFill>
                            <a:schemeClr val="tx1"/>
                          </a:solidFill>
                          <a:latin typeface="Times New Roman" pitchFamily="18" charset="0"/>
                          <a:ea typeface="+mn-ea"/>
                          <a:cs typeface="Times New Roman" pitchFamily="18" charset="0"/>
                        </a:rPr>
                        <a:t>45,0</a:t>
                      </a:r>
                      <a:endParaRPr lang="ru-RU" sz="800" b="0" dirty="0">
                        <a:solidFill>
                          <a:schemeClr val="tx1"/>
                        </a:solidFill>
                        <a:latin typeface="Times New Roman" pitchFamily="18" charset="0"/>
                        <a:ea typeface="Calibri"/>
                        <a:cs typeface="Times New Roman" pitchFamily="18" charset="0"/>
                      </a:endParaRPr>
                    </a:p>
                  </a:txBody>
                  <a:tcPr marL="39370" marR="39370" marT="64770" marB="64770" anchor="ctr"/>
                </a:tc>
                <a:tc>
                  <a:txBody>
                    <a:bodyPr/>
                    <a:lstStyle/>
                    <a:p>
                      <a:pPr algn="ctr">
                        <a:lnSpc>
                          <a:spcPct val="115000"/>
                        </a:lnSpc>
                        <a:spcAft>
                          <a:spcPts val="0"/>
                        </a:spcAft>
                      </a:pPr>
                      <a:r>
                        <a:rPr lang="ru-RU" sz="800" dirty="0" smtClean="0">
                          <a:solidFill>
                            <a:schemeClr val="tx1"/>
                          </a:solidFill>
                          <a:latin typeface="Times New Roman" pitchFamily="18" charset="0"/>
                          <a:cs typeface="Times New Roman" pitchFamily="18" charset="0"/>
                        </a:rPr>
                        <a:t>48,0</a:t>
                      </a:r>
                      <a:endParaRPr lang="ru-RU" sz="800" b="0" dirty="0">
                        <a:solidFill>
                          <a:schemeClr val="tx1"/>
                        </a:solidFill>
                        <a:latin typeface="Times New Roman" pitchFamily="18" charset="0"/>
                        <a:ea typeface="Calibri"/>
                        <a:cs typeface="Times New Roman" pitchFamily="18" charset="0"/>
                      </a:endParaRPr>
                    </a:p>
                  </a:txBody>
                  <a:tcPr marL="39370" marR="39370" marT="64770" marB="64770" anchor="ctr"/>
                </a:tc>
                <a:tc>
                  <a:txBody>
                    <a:bodyPr/>
                    <a:lstStyle/>
                    <a:p>
                      <a:pPr algn="ctr">
                        <a:lnSpc>
                          <a:spcPct val="115000"/>
                        </a:lnSpc>
                        <a:spcAft>
                          <a:spcPts val="0"/>
                        </a:spcAft>
                      </a:pPr>
                      <a:r>
                        <a:rPr lang="ru-RU" sz="800" dirty="0" smtClean="0">
                          <a:solidFill>
                            <a:schemeClr val="tx1"/>
                          </a:solidFill>
                          <a:latin typeface="Times New Roman" pitchFamily="18" charset="0"/>
                          <a:cs typeface="Times New Roman" pitchFamily="18" charset="0"/>
                        </a:rPr>
                        <a:t>49,0</a:t>
                      </a:r>
                      <a:endParaRPr lang="ru-RU" sz="800" b="0" dirty="0">
                        <a:solidFill>
                          <a:schemeClr val="tx1"/>
                        </a:solidFill>
                        <a:latin typeface="Times New Roman" pitchFamily="18" charset="0"/>
                        <a:ea typeface="Calibri"/>
                        <a:cs typeface="Times New Roman" pitchFamily="18" charset="0"/>
                      </a:endParaRPr>
                    </a:p>
                  </a:txBody>
                  <a:tcPr marL="39370" marR="39370" marT="64770" marB="64770" anchor="ctr"/>
                </a:tc>
              </a:tr>
              <a:tr h="592273">
                <a:tc>
                  <a:txBody>
                    <a:bodyPr/>
                    <a:lstStyle/>
                    <a:p>
                      <a:pPr algn="ctr">
                        <a:lnSpc>
                          <a:spcPct val="115000"/>
                        </a:lnSpc>
                        <a:spcAft>
                          <a:spcPts val="0"/>
                        </a:spcAft>
                      </a:pPr>
                      <a:r>
                        <a:rPr lang="ru-RU" sz="800" dirty="0" smtClean="0">
                          <a:latin typeface="Times New Roman" pitchFamily="18" charset="0"/>
                          <a:cs typeface="Times New Roman" pitchFamily="18" charset="0"/>
                        </a:rPr>
                        <a:t>Увеличение количества выставочных проектов, осуществляемых на территории Республики Алтай (в % по отношению к 2012 году)</a:t>
                      </a:r>
                      <a:endParaRPr lang="ru-RU" sz="800" b="1"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00" dirty="0">
                          <a:latin typeface="Times New Roman" pitchFamily="18" charset="0"/>
                          <a:cs typeface="Times New Roman" pitchFamily="18" charset="0"/>
                        </a:rPr>
                        <a:t>%</a:t>
                      </a:r>
                      <a:endParaRPr lang="ru-RU" sz="800" b="1"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00" b="0" dirty="0" smtClean="0">
                          <a:solidFill>
                            <a:schemeClr val="tx1"/>
                          </a:solidFill>
                          <a:latin typeface="Times New Roman" pitchFamily="18" charset="0"/>
                          <a:ea typeface="+mn-ea"/>
                          <a:cs typeface="Times New Roman" pitchFamily="18" charset="0"/>
                        </a:rPr>
                        <a:t>100</a:t>
                      </a:r>
                      <a:endParaRPr lang="ru-RU" sz="8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00" dirty="0" smtClean="0">
                          <a:solidFill>
                            <a:schemeClr val="tx1"/>
                          </a:solidFill>
                          <a:latin typeface="Times New Roman" pitchFamily="18" charset="0"/>
                          <a:cs typeface="Times New Roman" pitchFamily="18" charset="0"/>
                        </a:rPr>
                        <a:t>100</a:t>
                      </a:r>
                      <a:endParaRPr lang="ru-RU" sz="800" b="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00" dirty="0" smtClean="0">
                          <a:solidFill>
                            <a:schemeClr val="tx1"/>
                          </a:solidFill>
                          <a:latin typeface="Times New Roman" pitchFamily="18" charset="0"/>
                          <a:cs typeface="Times New Roman" pitchFamily="18" charset="0"/>
                        </a:rPr>
                        <a:t>100</a:t>
                      </a:r>
                      <a:endParaRPr lang="ru-RU" sz="800" b="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00" dirty="0" smtClean="0">
                          <a:solidFill>
                            <a:schemeClr val="tx1"/>
                          </a:solidFill>
                          <a:latin typeface="Times New Roman" pitchFamily="18" charset="0"/>
                          <a:cs typeface="Times New Roman" pitchFamily="18" charset="0"/>
                        </a:rPr>
                        <a:t>100</a:t>
                      </a:r>
                      <a:endParaRPr lang="ru-RU" sz="800" b="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00" dirty="0" smtClean="0">
                          <a:solidFill>
                            <a:schemeClr val="tx1"/>
                          </a:solidFill>
                          <a:latin typeface="Times New Roman" pitchFamily="18" charset="0"/>
                          <a:cs typeface="Times New Roman" pitchFamily="18" charset="0"/>
                        </a:rPr>
                        <a:t>100</a:t>
                      </a:r>
                      <a:endParaRPr lang="ru-RU" sz="800" b="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r>
            </a:tbl>
          </a:graphicData>
        </a:graphic>
      </p:graphicFrame>
      <p:sp>
        <p:nvSpPr>
          <p:cNvPr id="9" name="Заголовок 1"/>
          <p:cNvSpPr txBox="1">
            <a:spLocks/>
          </p:cNvSpPr>
          <p:nvPr/>
        </p:nvSpPr>
        <p:spPr>
          <a:xfrm>
            <a:off x="0" y="5085184"/>
            <a:ext cx="9036496" cy="360040"/>
          </a:xfrm>
          <a:prstGeom prst="rect">
            <a:avLst/>
          </a:prstGeom>
        </p:spPr>
        <p:txBody>
          <a:bodyPr vert="horz" lIns="0" rIns="0" bIns="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ru-RU" sz="1100" b="1" i="1" u="none" strike="noStrike" kern="1200" cap="none" spc="0" normalizeH="0" baseline="0" noProof="0" dirty="0">
              <a:ln>
                <a:noFill/>
              </a:ln>
              <a:solidFill>
                <a:schemeClr val="accent1">
                  <a:lumMod val="75000"/>
                </a:schemeClr>
              </a:solidFill>
              <a:uLnTx/>
              <a:uFillTx/>
              <a:latin typeface="Times New Roman" pitchFamily="18" charset="0"/>
              <a:ea typeface="+mj-ea"/>
              <a:cs typeface="Times New Roman" pitchFamily="18" charset="0"/>
            </a:endParaRPr>
          </a:p>
        </p:txBody>
      </p:sp>
      <p:graphicFrame>
        <p:nvGraphicFramePr>
          <p:cNvPr id="11" name="Таблица 10"/>
          <p:cNvGraphicFramePr>
            <a:graphicFrameLocks noGrp="1"/>
          </p:cNvGraphicFramePr>
          <p:nvPr/>
        </p:nvGraphicFramePr>
        <p:xfrm>
          <a:off x="107503" y="4373880"/>
          <a:ext cx="8928994" cy="2423160"/>
        </p:xfrm>
        <a:graphic>
          <a:graphicData uri="http://schemas.openxmlformats.org/drawingml/2006/table">
            <a:tbl>
              <a:tblPr firstRow="1" bandRow="1">
                <a:tableStyleId>{5C22544A-7EE6-4342-B048-85BDC9FD1C3A}</a:tableStyleId>
              </a:tblPr>
              <a:tblGrid>
                <a:gridCol w="4253552"/>
                <a:gridCol w="1368408"/>
                <a:gridCol w="1653517"/>
                <a:gridCol w="1653517"/>
              </a:tblGrid>
              <a:tr h="372480">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050" b="1" i="1" u="none" strike="noStrike" kern="1200" cap="none" spc="0" normalizeH="0" baseline="0" noProof="0" dirty="0" smtClean="0">
                          <a:ln>
                            <a:noFill/>
                          </a:ln>
                          <a:solidFill>
                            <a:schemeClr val="accent1">
                              <a:lumMod val="75000"/>
                            </a:schemeClr>
                          </a:solidFill>
                          <a:uLnTx/>
                          <a:uFillTx/>
                          <a:latin typeface="Times New Roman" pitchFamily="18" charset="0"/>
                          <a:ea typeface="+mn-ea"/>
                          <a:cs typeface="Times New Roman" pitchFamily="18" charset="0"/>
                        </a:rPr>
                        <a:t>Меры  государственной поддержки и поощрения деятелей и работников культуры и искусства, </a:t>
                      </a:r>
                      <a:br>
                        <a:rPr kumimoji="0" lang="ru-RU" sz="1050" b="1" i="1" u="none" strike="noStrike" kern="1200" cap="none" spc="0" normalizeH="0" baseline="0" noProof="0" dirty="0" smtClean="0">
                          <a:ln>
                            <a:noFill/>
                          </a:ln>
                          <a:solidFill>
                            <a:schemeClr val="accent1">
                              <a:lumMod val="75000"/>
                            </a:schemeClr>
                          </a:solidFill>
                          <a:uLnTx/>
                          <a:uFillTx/>
                          <a:latin typeface="Times New Roman" pitchFamily="18" charset="0"/>
                          <a:ea typeface="+mn-ea"/>
                          <a:cs typeface="Times New Roman" pitchFamily="18" charset="0"/>
                        </a:rPr>
                      </a:br>
                      <a:r>
                        <a:rPr kumimoji="0" lang="ru-RU" sz="1050" b="1" i="1" u="none" strike="noStrike" kern="1200" cap="none" spc="0" normalizeH="0" baseline="0" noProof="0" dirty="0" smtClean="0">
                          <a:ln>
                            <a:noFill/>
                          </a:ln>
                          <a:solidFill>
                            <a:schemeClr val="accent1">
                              <a:lumMod val="75000"/>
                            </a:schemeClr>
                          </a:solidFill>
                          <a:uLnTx/>
                          <a:uFillTx/>
                          <a:latin typeface="Times New Roman" pitchFamily="18" charset="0"/>
                          <a:ea typeface="+mn-ea"/>
                          <a:cs typeface="Times New Roman" pitchFamily="18" charset="0"/>
                        </a:rPr>
                        <a:t>а также одаренных детей и талантливой молодежи Республики Алтай </a:t>
                      </a:r>
                      <a:endParaRPr lang="ru-RU" sz="1050" dirty="0">
                        <a:solidFill>
                          <a:schemeClr val="accent1"/>
                        </a:solidFill>
                        <a:latin typeface="Times New Roman" pitchFamily="18" charset="0"/>
                        <a:cs typeface="Times New Roman" pitchFamily="18" charset="0"/>
                      </a:endParaRPr>
                    </a:p>
                  </a:txBody>
                  <a:tcPr anchor="ctr">
                    <a:solidFill>
                      <a:schemeClr val="bg2"/>
                    </a:solidFill>
                  </a:tcPr>
                </a:tc>
                <a:tc hMerge="1">
                  <a:txBody>
                    <a:bodyPr/>
                    <a:lstStyle/>
                    <a:p>
                      <a:pPr algn="ctr"/>
                      <a:endParaRPr lang="ru-RU" sz="1200" dirty="0">
                        <a:solidFill>
                          <a:schemeClr val="accent1"/>
                        </a:solidFill>
                        <a:latin typeface="Times New Roman" pitchFamily="18" charset="0"/>
                        <a:cs typeface="Times New Roman" pitchFamily="18" charset="0"/>
                      </a:endParaRPr>
                    </a:p>
                  </a:txBody>
                  <a:tcPr anchor="ctr">
                    <a:solidFill>
                      <a:schemeClr val="accent2"/>
                    </a:solidFill>
                  </a:tcPr>
                </a:tc>
                <a:tc hMerge="1">
                  <a:txBody>
                    <a:bodyPr/>
                    <a:lstStyle/>
                    <a:p>
                      <a:pPr algn="ctr"/>
                      <a:endParaRPr lang="ru-RU" sz="1200" dirty="0">
                        <a:solidFill>
                          <a:schemeClr val="accent1"/>
                        </a:solidFill>
                        <a:latin typeface="Times New Roman" pitchFamily="18" charset="0"/>
                        <a:cs typeface="Times New Roman" pitchFamily="18" charset="0"/>
                      </a:endParaRPr>
                    </a:p>
                  </a:txBody>
                  <a:tcPr anchor="ctr">
                    <a:solidFill>
                      <a:schemeClr val="accent2"/>
                    </a:solidFill>
                  </a:tcPr>
                </a:tc>
                <a:tc hMerge="1">
                  <a:txBody>
                    <a:bodyPr/>
                    <a:lstStyle/>
                    <a:p>
                      <a:pPr algn="ctr"/>
                      <a:endParaRPr lang="ru-RU" sz="1200" dirty="0">
                        <a:solidFill>
                          <a:schemeClr val="accent1"/>
                        </a:solidFill>
                        <a:latin typeface="Times New Roman" pitchFamily="18" charset="0"/>
                        <a:cs typeface="Times New Roman" pitchFamily="18" charset="0"/>
                      </a:endParaRPr>
                    </a:p>
                  </a:txBody>
                  <a:tcPr anchor="ctr">
                    <a:solidFill>
                      <a:schemeClr val="accent2"/>
                    </a:solidFill>
                  </a:tcPr>
                </a:tc>
              </a:tr>
              <a:tr h="358685">
                <a:tc>
                  <a:txBody>
                    <a:bodyPr/>
                    <a:lstStyle/>
                    <a:p>
                      <a:pPr algn="ctr"/>
                      <a:r>
                        <a:rPr lang="ru-RU" sz="1000" dirty="0" smtClean="0">
                          <a:solidFill>
                            <a:schemeClr val="accent1"/>
                          </a:solidFill>
                          <a:latin typeface="Times New Roman" pitchFamily="18" charset="0"/>
                          <a:cs typeface="Times New Roman" pitchFamily="18" charset="0"/>
                        </a:rPr>
                        <a:t>Целевая группа</a:t>
                      </a:r>
                      <a:endParaRPr lang="ru-RU" sz="1000" dirty="0">
                        <a:solidFill>
                          <a:schemeClr val="accent1"/>
                        </a:solidFill>
                        <a:latin typeface="Times New Roman" pitchFamily="18" charset="0"/>
                        <a:cs typeface="Times New Roman" pitchFamily="18" charset="0"/>
                      </a:endParaRPr>
                    </a:p>
                  </a:txBody>
                  <a:tcPr anchor="ctr">
                    <a:solidFill>
                      <a:schemeClr val="accent2">
                        <a:lumMod val="40000"/>
                        <a:lumOff val="60000"/>
                      </a:schemeClr>
                    </a:solidFill>
                  </a:tcPr>
                </a:tc>
                <a:tc>
                  <a:txBody>
                    <a:bodyPr/>
                    <a:lstStyle/>
                    <a:p>
                      <a:pPr algn="ctr"/>
                      <a:r>
                        <a:rPr lang="ru-RU" sz="1000" dirty="0" smtClean="0">
                          <a:solidFill>
                            <a:schemeClr val="accent1"/>
                          </a:solidFill>
                          <a:latin typeface="Times New Roman" pitchFamily="18" charset="0"/>
                          <a:cs typeface="Times New Roman" pitchFamily="18" charset="0"/>
                        </a:rPr>
                        <a:t> 2019</a:t>
                      </a:r>
                      <a:r>
                        <a:rPr lang="ru-RU" sz="1000" baseline="0" dirty="0" smtClean="0">
                          <a:solidFill>
                            <a:schemeClr val="accent1"/>
                          </a:solidFill>
                          <a:latin typeface="Times New Roman" pitchFamily="18" charset="0"/>
                          <a:cs typeface="Times New Roman" pitchFamily="18" charset="0"/>
                        </a:rPr>
                        <a:t>  </a:t>
                      </a:r>
                      <a:r>
                        <a:rPr lang="ru-RU" sz="1000" dirty="0" smtClean="0">
                          <a:solidFill>
                            <a:schemeClr val="accent1"/>
                          </a:solidFill>
                          <a:latin typeface="Times New Roman" pitchFamily="18" charset="0"/>
                          <a:cs typeface="Times New Roman" pitchFamily="18" charset="0"/>
                        </a:rPr>
                        <a:t>год, </a:t>
                      </a:r>
                    </a:p>
                    <a:p>
                      <a:pPr algn="ctr"/>
                      <a:r>
                        <a:rPr lang="ru-RU" sz="1000" dirty="0" smtClean="0">
                          <a:solidFill>
                            <a:schemeClr val="accent1"/>
                          </a:solidFill>
                          <a:latin typeface="Times New Roman" pitchFamily="18" charset="0"/>
                          <a:cs typeface="Times New Roman" pitchFamily="18" charset="0"/>
                        </a:rPr>
                        <a:t>тыс. рублей</a:t>
                      </a:r>
                      <a:endParaRPr lang="ru-RU" sz="1000" dirty="0">
                        <a:solidFill>
                          <a:schemeClr val="accent1"/>
                        </a:solidFill>
                        <a:latin typeface="Times New Roman" pitchFamily="18" charset="0"/>
                        <a:cs typeface="Times New Roman" pitchFamily="18" charset="0"/>
                      </a:endParaRPr>
                    </a:p>
                  </a:txBody>
                  <a:tcPr anchor="ctr">
                    <a:solidFill>
                      <a:schemeClr val="accent2">
                        <a:lumMod val="40000"/>
                        <a:lumOff val="60000"/>
                      </a:schemeClr>
                    </a:solidFill>
                  </a:tcPr>
                </a:tc>
                <a:tc>
                  <a:txBody>
                    <a:bodyPr/>
                    <a:lstStyle/>
                    <a:p>
                      <a:pPr algn="ctr"/>
                      <a:r>
                        <a:rPr lang="ru-RU" sz="1000" dirty="0" smtClean="0">
                          <a:solidFill>
                            <a:schemeClr val="accent1"/>
                          </a:solidFill>
                          <a:latin typeface="Times New Roman" pitchFamily="18" charset="0"/>
                          <a:cs typeface="Times New Roman" pitchFamily="18" charset="0"/>
                        </a:rPr>
                        <a:t>2020 год, </a:t>
                      </a:r>
                    </a:p>
                    <a:p>
                      <a:pPr algn="ctr"/>
                      <a:r>
                        <a:rPr lang="ru-RU" sz="1000" dirty="0" smtClean="0">
                          <a:solidFill>
                            <a:schemeClr val="accent1"/>
                          </a:solidFill>
                          <a:latin typeface="Times New Roman" pitchFamily="18" charset="0"/>
                          <a:cs typeface="Times New Roman" pitchFamily="18" charset="0"/>
                        </a:rPr>
                        <a:t>тыс. рублей</a:t>
                      </a:r>
                      <a:endParaRPr lang="ru-RU" sz="1000" dirty="0">
                        <a:solidFill>
                          <a:schemeClr val="accent1"/>
                        </a:solidFill>
                        <a:latin typeface="Times New Roman" pitchFamily="18" charset="0"/>
                        <a:cs typeface="Times New Roman" pitchFamily="18" charset="0"/>
                      </a:endParaRPr>
                    </a:p>
                  </a:txBody>
                  <a:tcPr anchor="ctr">
                    <a:solidFill>
                      <a:schemeClr val="accent2">
                        <a:lumMod val="40000"/>
                        <a:lumOff val="60000"/>
                      </a:schemeClr>
                    </a:solidFill>
                  </a:tcPr>
                </a:tc>
                <a:tc>
                  <a:txBody>
                    <a:bodyPr/>
                    <a:lstStyle/>
                    <a:p>
                      <a:pPr algn="ctr"/>
                      <a:r>
                        <a:rPr lang="ru-RU" sz="1000" dirty="0" smtClean="0">
                          <a:solidFill>
                            <a:schemeClr val="accent1"/>
                          </a:solidFill>
                          <a:latin typeface="Times New Roman" pitchFamily="18" charset="0"/>
                          <a:cs typeface="Times New Roman" pitchFamily="18" charset="0"/>
                        </a:rPr>
                        <a:t>2021 год, </a:t>
                      </a:r>
                    </a:p>
                    <a:p>
                      <a:pPr algn="ctr"/>
                      <a:r>
                        <a:rPr lang="ru-RU" sz="1000" dirty="0" smtClean="0">
                          <a:solidFill>
                            <a:schemeClr val="accent1"/>
                          </a:solidFill>
                          <a:latin typeface="Times New Roman" pitchFamily="18" charset="0"/>
                          <a:cs typeface="Times New Roman" pitchFamily="18" charset="0"/>
                        </a:rPr>
                        <a:t>тыс. рублей</a:t>
                      </a:r>
                      <a:endParaRPr lang="ru-RU" sz="1000" dirty="0">
                        <a:solidFill>
                          <a:schemeClr val="accent1"/>
                        </a:solidFill>
                        <a:latin typeface="Times New Roman" pitchFamily="18" charset="0"/>
                        <a:cs typeface="Times New Roman" pitchFamily="18" charset="0"/>
                      </a:endParaRPr>
                    </a:p>
                  </a:txBody>
                  <a:tcPr anchor="ctr">
                    <a:solidFill>
                      <a:schemeClr val="accent2">
                        <a:lumMod val="40000"/>
                        <a:lumOff val="60000"/>
                      </a:schemeClr>
                    </a:solidFill>
                  </a:tcPr>
                </a:tc>
              </a:tr>
              <a:tr h="220729">
                <a:tc>
                  <a:txBody>
                    <a:bodyPr/>
                    <a:lstStyle/>
                    <a:p>
                      <a:pPr algn="ctr"/>
                      <a:r>
                        <a:rPr lang="ru-RU" sz="1000" dirty="0" smtClean="0">
                          <a:solidFill>
                            <a:schemeClr val="accent1"/>
                          </a:solidFill>
                          <a:latin typeface="Times New Roman" pitchFamily="18" charset="0"/>
                          <a:cs typeface="Times New Roman" pitchFamily="18" charset="0"/>
                        </a:rPr>
                        <a:t>Деятели</a:t>
                      </a:r>
                      <a:r>
                        <a:rPr lang="ru-RU" sz="1000" baseline="0" dirty="0" smtClean="0">
                          <a:solidFill>
                            <a:schemeClr val="accent1"/>
                          </a:solidFill>
                          <a:latin typeface="Times New Roman" pitchFamily="18" charset="0"/>
                          <a:cs typeface="Times New Roman" pitchFamily="18" charset="0"/>
                        </a:rPr>
                        <a:t> и работники культуры  и искусства</a:t>
                      </a:r>
                      <a:endParaRPr lang="ru-RU" sz="1000" b="1" dirty="0">
                        <a:solidFill>
                          <a:schemeClr val="accent1"/>
                        </a:solidFill>
                        <a:latin typeface="Times New Roman" pitchFamily="18" charset="0"/>
                        <a:cs typeface="Times New Roman" pitchFamily="18" charset="0"/>
                      </a:endParaRPr>
                    </a:p>
                  </a:txBody>
                  <a:tcPr anchor="ctr">
                    <a:solidFill>
                      <a:schemeClr val="accent2">
                        <a:lumMod val="20000"/>
                        <a:lumOff val="80000"/>
                      </a:schemeClr>
                    </a:solidFill>
                  </a:tcPr>
                </a:tc>
                <a:tc>
                  <a:txBody>
                    <a:bodyPr/>
                    <a:lstStyle/>
                    <a:p>
                      <a:pPr algn="ctr"/>
                      <a:r>
                        <a:rPr lang="ru-RU" sz="1000" dirty="0" smtClean="0">
                          <a:solidFill>
                            <a:schemeClr val="accent1"/>
                          </a:solidFill>
                          <a:latin typeface="Times New Roman" pitchFamily="18" charset="0"/>
                          <a:cs typeface="Times New Roman" pitchFamily="18" charset="0"/>
                        </a:rPr>
                        <a:t>250</a:t>
                      </a:r>
                      <a:endParaRPr lang="ru-RU" sz="1000" b="1" dirty="0">
                        <a:solidFill>
                          <a:schemeClr val="accent1"/>
                        </a:solidFill>
                        <a:latin typeface="Times New Roman" pitchFamily="18" charset="0"/>
                        <a:cs typeface="Times New Roman" pitchFamily="18" charset="0"/>
                      </a:endParaRPr>
                    </a:p>
                  </a:txBody>
                  <a:tcPr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accent1"/>
                          </a:solidFill>
                          <a:latin typeface="Times New Roman" pitchFamily="18" charset="0"/>
                          <a:cs typeface="Times New Roman" pitchFamily="18" charset="0"/>
                        </a:rPr>
                        <a:t>250</a:t>
                      </a:r>
                    </a:p>
                  </a:txBody>
                  <a:tcPr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accent1"/>
                          </a:solidFill>
                          <a:latin typeface="Times New Roman" pitchFamily="18" charset="0"/>
                          <a:cs typeface="Times New Roman" pitchFamily="18" charset="0"/>
                        </a:rPr>
                        <a:t>250</a:t>
                      </a:r>
                    </a:p>
                  </a:txBody>
                  <a:tcPr anchor="ctr">
                    <a:solidFill>
                      <a:schemeClr val="accent2">
                        <a:lumMod val="20000"/>
                        <a:lumOff val="80000"/>
                      </a:schemeClr>
                    </a:solidFill>
                  </a:tcPr>
                </a:tc>
              </a:tr>
              <a:tr h="220729">
                <a:tc>
                  <a:txBody>
                    <a:bodyPr/>
                    <a:lstStyle/>
                    <a:p>
                      <a:pPr algn="ctr"/>
                      <a:r>
                        <a:rPr lang="ru-RU" sz="1000" dirty="0" smtClean="0">
                          <a:solidFill>
                            <a:schemeClr val="accent1"/>
                          </a:solidFill>
                          <a:latin typeface="Times New Roman" pitchFamily="18" charset="0"/>
                          <a:cs typeface="Times New Roman" pitchFamily="18" charset="0"/>
                        </a:rPr>
                        <a:t>Работники в области театрального искусства</a:t>
                      </a:r>
                      <a:endParaRPr lang="ru-RU" sz="1000" b="1" dirty="0">
                        <a:solidFill>
                          <a:schemeClr val="accent1"/>
                        </a:solidFill>
                        <a:latin typeface="Times New Roman" pitchFamily="18" charset="0"/>
                        <a:cs typeface="Times New Roman" pitchFamily="18" charset="0"/>
                      </a:endParaRPr>
                    </a:p>
                  </a:txBody>
                  <a:tcPr anchor="ctr"/>
                </a:tc>
                <a:tc>
                  <a:txBody>
                    <a:bodyPr/>
                    <a:lstStyle/>
                    <a:p>
                      <a:pPr algn="ctr"/>
                      <a:r>
                        <a:rPr lang="ru-RU" sz="1000" dirty="0" smtClean="0">
                          <a:solidFill>
                            <a:schemeClr val="accent1"/>
                          </a:solidFill>
                          <a:latin typeface="Times New Roman" pitchFamily="18" charset="0"/>
                          <a:cs typeface="Times New Roman" pitchFamily="18" charset="0"/>
                        </a:rPr>
                        <a:t>330</a:t>
                      </a:r>
                      <a:endParaRPr lang="ru-RU" sz="1000" b="1" dirty="0">
                        <a:solidFill>
                          <a:schemeClr val="accent1"/>
                        </a:solidFill>
                        <a:latin typeface="Times New Roman" pitchFamily="18" charset="0"/>
                        <a:cs typeface="Times New Roman" pitchFamily="18" charset="0"/>
                      </a:endParaRPr>
                    </a:p>
                  </a:txBody>
                  <a:tcPr anchor="ctr"/>
                </a:tc>
                <a:tc>
                  <a:txBody>
                    <a:bodyPr/>
                    <a:lstStyle/>
                    <a:p>
                      <a:pPr algn="ctr"/>
                      <a:r>
                        <a:rPr lang="ru-RU" sz="1000" dirty="0" smtClean="0">
                          <a:solidFill>
                            <a:schemeClr val="accent1"/>
                          </a:solidFill>
                          <a:latin typeface="Times New Roman" pitchFamily="18" charset="0"/>
                          <a:cs typeface="Times New Roman" pitchFamily="18" charset="0"/>
                        </a:rPr>
                        <a:t>330</a:t>
                      </a:r>
                      <a:endParaRPr lang="ru-RU" sz="1000" b="1" dirty="0">
                        <a:solidFill>
                          <a:schemeClr val="accent1"/>
                        </a:solidFill>
                        <a:latin typeface="Times New Roman" pitchFamily="18" charset="0"/>
                        <a:cs typeface="Times New Roman" pitchFamily="18" charset="0"/>
                      </a:endParaRPr>
                    </a:p>
                  </a:txBody>
                  <a:tcPr anchor="ctr"/>
                </a:tc>
                <a:tc>
                  <a:txBody>
                    <a:bodyPr/>
                    <a:lstStyle/>
                    <a:p>
                      <a:pPr algn="ctr"/>
                      <a:r>
                        <a:rPr lang="ru-RU" sz="1000" dirty="0" smtClean="0">
                          <a:solidFill>
                            <a:schemeClr val="accent1"/>
                          </a:solidFill>
                          <a:latin typeface="Times New Roman" pitchFamily="18" charset="0"/>
                          <a:cs typeface="Times New Roman" pitchFamily="18" charset="0"/>
                        </a:rPr>
                        <a:t>330</a:t>
                      </a:r>
                      <a:endParaRPr lang="ru-RU" sz="1000" b="1" dirty="0">
                        <a:solidFill>
                          <a:schemeClr val="accent1"/>
                        </a:solidFill>
                        <a:latin typeface="Times New Roman" pitchFamily="18" charset="0"/>
                        <a:cs typeface="Times New Roman" pitchFamily="18" charset="0"/>
                      </a:endParaRPr>
                    </a:p>
                  </a:txBody>
                  <a:tcPr anchor="ctr"/>
                </a:tc>
              </a:tr>
              <a:tr h="220729">
                <a:tc>
                  <a:txBody>
                    <a:bodyPr/>
                    <a:lstStyle/>
                    <a:p>
                      <a:pPr algn="ctr"/>
                      <a:r>
                        <a:rPr lang="ru-RU" sz="1000" dirty="0" smtClean="0">
                          <a:solidFill>
                            <a:schemeClr val="accent1"/>
                          </a:solidFill>
                          <a:latin typeface="Times New Roman" pitchFamily="18" charset="0"/>
                          <a:cs typeface="Times New Roman" pitchFamily="18" charset="0"/>
                        </a:rPr>
                        <a:t>Исполнители</a:t>
                      </a:r>
                      <a:r>
                        <a:rPr lang="ru-RU" sz="1000" baseline="0" dirty="0" smtClean="0">
                          <a:solidFill>
                            <a:schemeClr val="accent1"/>
                          </a:solidFill>
                          <a:latin typeface="Times New Roman" pitchFamily="18" charset="0"/>
                          <a:cs typeface="Times New Roman" pitchFamily="18" charset="0"/>
                        </a:rPr>
                        <a:t>, авторы и творческие  коллективы</a:t>
                      </a:r>
                      <a:endParaRPr lang="ru-RU" sz="1000" b="1" dirty="0">
                        <a:solidFill>
                          <a:schemeClr val="accent1"/>
                        </a:solidFill>
                        <a:latin typeface="Times New Roman" pitchFamily="18" charset="0"/>
                        <a:cs typeface="Times New Roman" pitchFamily="18" charset="0"/>
                      </a:endParaRPr>
                    </a:p>
                  </a:txBody>
                  <a:tcPr anchor="ctr">
                    <a:solidFill>
                      <a:schemeClr val="accent2">
                        <a:lumMod val="20000"/>
                        <a:lumOff val="80000"/>
                      </a:schemeClr>
                    </a:solidFill>
                  </a:tcPr>
                </a:tc>
                <a:tc>
                  <a:txBody>
                    <a:bodyPr/>
                    <a:lstStyle/>
                    <a:p>
                      <a:pPr algn="ctr"/>
                      <a:r>
                        <a:rPr lang="ru-RU" sz="1000" dirty="0" smtClean="0">
                          <a:solidFill>
                            <a:schemeClr val="accent1"/>
                          </a:solidFill>
                          <a:latin typeface="Times New Roman" pitchFamily="18" charset="0"/>
                          <a:cs typeface="Times New Roman" pitchFamily="18" charset="0"/>
                        </a:rPr>
                        <a:t>120</a:t>
                      </a:r>
                      <a:endParaRPr lang="ru-RU" sz="1000" b="1" dirty="0">
                        <a:solidFill>
                          <a:schemeClr val="accent1"/>
                        </a:solidFill>
                        <a:latin typeface="Times New Roman" pitchFamily="18" charset="0"/>
                        <a:cs typeface="Times New Roman" pitchFamily="18" charset="0"/>
                      </a:endParaRPr>
                    </a:p>
                  </a:txBody>
                  <a:tcPr anchor="ctr">
                    <a:solidFill>
                      <a:schemeClr val="accent2">
                        <a:lumMod val="20000"/>
                        <a:lumOff val="80000"/>
                      </a:schemeClr>
                    </a:solidFill>
                  </a:tcPr>
                </a:tc>
                <a:tc>
                  <a:txBody>
                    <a:bodyPr/>
                    <a:lstStyle/>
                    <a:p>
                      <a:pPr algn="ctr"/>
                      <a:r>
                        <a:rPr lang="ru-RU" sz="1000" dirty="0" smtClean="0">
                          <a:solidFill>
                            <a:schemeClr val="accent1"/>
                          </a:solidFill>
                          <a:latin typeface="Times New Roman" pitchFamily="18" charset="0"/>
                          <a:cs typeface="Times New Roman" pitchFamily="18" charset="0"/>
                        </a:rPr>
                        <a:t>120</a:t>
                      </a:r>
                      <a:endParaRPr lang="ru-RU" sz="1000" b="1" dirty="0">
                        <a:solidFill>
                          <a:schemeClr val="accent1"/>
                        </a:solidFill>
                        <a:latin typeface="Times New Roman" pitchFamily="18" charset="0"/>
                        <a:cs typeface="Times New Roman" pitchFamily="18" charset="0"/>
                      </a:endParaRPr>
                    </a:p>
                  </a:txBody>
                  <a:tcPr anchor="ctr">
                    <a:solidFill>
                      <a:schemeClr val="accent2">
                        <a:lumMod val="20000"/>
                        <a:lumOff val="80000"/>
                      </a:schemeClr>
                    </a:solidFill>
                  </a:tcPr>
                </a:tc>
                <a:tc>
                  <a:txBody>
                    <a:bodyPr/>
                    <a:lstStyle/>
                    <a:p>
                      <a:pPr algn="ctr"/>
                      <a:r>
                        <a:rPr lang="ru-RU" sz="1000" dirty="0" smtClean="0">
                          <a:solidFill>
                            <a:schemeClr val="accent1"/>
                          </a:solidFill>
                          <a:latin typeface="Times New Roman" pitchFamily="18" charset="0"/>
                          <a:cs typeface="Times New Roman" pitchFamily="18" charset="0"/>
                        </a:rPr>
                        <a:t>120</a:t>
                      </a:r>
                      <a:endParaRPr lang="ru-RU" sz="1000" b="1" dirty="0">
                        <a:solidFill>
                          <a:schemeClr val="accent1"/>
                        </a:solidFill>
                        <a:latin typeface="Times New Roman" pitchFamily="18" charset="0"/>
                        <a:cs typeface="Times New Roman" pitchFamily="18" charset="0"/>
                      </a:endParaRPr>
                    </a:p>
                  </a:txBody>
                  <a:tcPr anchor="ctr">
                    <a:solidFill>
                      <a:schemeClr val="accent2">
                        <a:lumMod val="20000"/>
                        <a:lumOff val="80000"/>
                      </a:schemeClr>
                    </a:solidFill>
                  </a:tcPr>
                </a:tc>
              </a:tr>
              <a:tr h="220729">
                <a:tc>
                  <a:txBody>
                    <a:bodyPr/>
                    <a:lstStyle/>
                    <a:p>
                      <a:pPr algn="ctr"/>
                      <a:r>
                        <a:rPr lang="ru-RU" sz="1000" dirty="0" smtClean="0">
                          <a:solidFill>
                            <a:schemeClr val="accent1"/>
                          </a:solidFill>
                          <a:latin typeface="Times New Roman" pitchFamily="18" charset="0"/>
                          <a:cs typeface="Times New Roman" pitchFamily="18" charset="0"/>
                        </a:rPr>
                        <a:t>Работники в области  литературы и искусства</a:t>
                      </a:r>
                      <a:endParaRPr lang="ru-RU" sz="1000" b="1" dirty="0">
                        <a:solidFill>
                          <a:schemeClr val="accent1"/>
                        </a:solidFill>
                        <a:latin typeface="Times New Roman" pitchFamily="18" charset="0"/>
                        <a:cs typeface="Times New Roman" pitchFamily="18" charset="0"/>
                      </a:endParaRPr>
                    </a:p>
                  </a:txBody>
                  <a:tcPr anchor="ctr"/>
                </a:tc>
                <a:tc>
                  <a:txBody>
                    <a:bodyPr/>
                    <a:lstStyle/>
                    <a:p>
                      <a:pPr algn="ctr"/>
                      <a:r>
                        <a:rPr lang="ru-RU" sz="1000" dirty="0" smtClean="0">
                          <a:solidFill>
                            <a:schemeClr val="accent1"/>
                          </a:solidFill>
                          <a:latin typeface="Times New Roman" pitchFamily="18" charset="0"/>
                          <a:cs typeface="Times New Roman" pitchFamily="18" charset="0"/>
                        </a:rPr>
                        <a:t>150</a:t>
                      </a:r>
                      <a:endParaRPr lang="ru-RU" sz="1000" b="1" dirty="0">
                        <a:solidFill>
                          <a:schemeClr val="accent1"/>
                        </a:solidFill>
                        <a:latin typeface="Times New Roman" pitchFamily="18" charset="0"/>
                        <a:cs typeface="Times New Roman" pitchFamily="18" charset="0"/>
                      </a:endParaRPr>
                    </a:p>
                  </a:txBody>
                  <a:tcPr anchor="ctr"/>
                </a:tc>
                <a:tc>
                  <a:txBody>
                    <a:bodyPr/>
                    <a:lstStyle/>
                    <a:p>
                      <a:pPr algn="ctr"/>
                      <a:r>
                        <a:rPr lang="ru-RU" sz="1000" dirty="0" smtClean="0">
                          <a:solidFill>
                            <a:schemeClr val="accent1"/>
                          </a:solidFill>
                          <a:latin typeface="Times New Roman" pitchFamily="18" charset="0"/>
                          <a:cs typeface="Times New Roman" pitchFamily="18" charset="0"/>
                        </a:rPr>
                        <a:t>150</a:t>
                      </a:r>
                      <a:endParaRPr lang="ru-RU" sz="1000" b="1" dirty="0">
                        <a:solidFill>
                          <a:schemeClr val="accent1"/>
                        </a:solidFill>
                        <a:latin typeface="Times New Roman" pitchFamily="18" charset="0"/>
                        <a:cs typeface="Times New Roman" pitchFamily="18" charset="0"/>
                      </a:endParaRPr>
                    </a:p>
                  </a:txBody>
                  <a:tcPr anchor="ctr"/>
                </a:tc>
                <a:tc>
                  <a:txBody>
                    <a:bodyPr/>
                    <a:lstStyle/>
                    <a:p>
                      <a:pPr algn="ctr"/>
                      <a:r>
                        <a:rPr lang="ru-RU" sz="1000" dirty="0" smtClean="0">
                          <a:solidFill>
                            <a:schemeClr val="accent1"/>
                          </a:solidFill>
                          <a:latin typeface="Times New Roman" pitchFamily="18" charset="0"/>
                          <a:cs typeface="Times New Roman" pitchFamily="18" charset="0"/>
                        </a:rPr>
                        <a:t>150</a:t>
                      </a:r>
                      <a:endParaRPr lang="ru-RU" sz="1000" b="1" dirty="0">
                        <a:solidFill>
                          <a:schemeClr val="accent1"/>
                        </a:solidFill>
                        <a:latin typeface="Times New Roman" pitchFamily="18" charset="0"/>
                        <a:cs typeface="Times New Roman" pitchFamily="18" charset="0"/>
                      </a:endParaRPr>
                    </a:p>
                  </a:txBody>
                  <a:tcPr anchor="ctr"/>
                </a:tc>
              </a:tr>
              <a:tr h="358685">
                <a:tc>
                  <a:txBody>
                    <a:bodyPr/>
                    <a:lstStyle/>
                    <a:p>
                      <a:pPr algn="ctr"/>
                      <a:r>
                        <a:rPr lang="ru-RU" sz="1000" dirty="0" smtClean="0">
                          <a:solidFill>
                            <a:schemeClr val="accent1"/>
                          </a:solidFill>
                          <a:latin typeface="Times New Roman" pitchFamily="18" charset="0"/>
                          <a:cs typeface="Times New Roman" pitchFamily="18" charset="0"/>
                        </a:rPr>
                        <a:t>Одаренные дети и талантливая молодежь Республики Алтай в возрасте от 6 лет 6 месяцев до 30 лет включительно</a:t>
                      </a:r>
                      <a:endParaRPr lang="ru-RU" sz="1000" b="1" dirty="0">
                        <a:solidFill>
                          <a:schemeClr val="accent1"/>
                        </a:solidFill>
                        <a:latin typeface="Times New Roman" pitchFamily="18" charset="0"/>
                        <a:cs typeface="Times New Roman" pitchFamily="18" charset="0"/>
                      </a:endParaRPr>
                    </a:p>
                  </a:txBody>
                  <a:tcPr anchor="ctr">
                    <a:solidFill>
                      <a:schemeClr val="accent2">
                        <a:lumMod val="20000"/>
                        <a:lumOff val="80000"/>
                      </a:schemeClr>
                    </a:solidFill>
                  </a:tcPr>
                </a:tc>
                <a:tc>
                  <a:txBody>
                    <a:bodyPr/>
                    <a:lstStyle/>
                    <a:p>
                      <a:pPr algn="ctr"/>
                      <a:r>
                        <a:rPr lang="ru-RU" sz="1000" b="0" dirty="0" smtClean="0">
                          <a:solidFill>
                            <a:schemeClr val="accent1"/>
                          </a:solidFill>
                          <a:latin typeface="Times New Roman" pitchFamily="18" charset="0"/>
                          <a:cs typeface="Times New Roman" pitchFamily="18" charset="0"/>
                        </a:rPr>
                        <a:t>1</a:t>
                      </a:r>
                      <a:r>
                        <a:rPr lang="ru-RU" sz="1000" b="0" baseline="0" dirty="0" smtClean="0">
                          <a:solidFill>
                            <a:schemeClr val="accent1"/>
                          </a:solidFill>
                          <a:latin typeface="Times New Roman" pitchFamily="18" charset="0"/>
                          <a:cs typeface="Times New Roman" pitchFamily="18" charset="0"/>
                        </a:rPr>
                        <a:t> 750,0</a:t>
                      </a:r>
                      <a:endParaRPr lang="ru-RU" sz="1000" b="1" dirty="0">
                        <a:solidFill>
                          <a:schemeClr val="accent1"/>
                        </a:solidFill>
                        <a:latin typeface="Times New Roman" pitchFamily="18" charset="0"/>
                        <a:cs typeface="Times New Roman" pitchFamily="18" charset="0"/>
                      </a:endParaRPr>
                    </a:p>
                  </a:txBody>
                  <a:tcPr anchor="ctr">
                    <a:solidFill>
                      <a:schemeClr val="accent2">
                        <a:lumMod val="20000"/>
                        <a:lumOff val="80000"/>
                      </a:schemeClr>
                    </a:solidFill>
                  </a:tcPr>
                </a:tc>
                <a:tc>
                  <a:txBody>
                    <a:bodyPr/>
                    <a:lstStyle/>
                    <a:p>
                      <a:pPr algn="ctr"/>
                      <a:r>
                        <a:rPr lang="ru-RU" sz="1000" b="0" dirty="0" smtClean="0">
                          <a:solidFill>
                            <a:schemeClr val="accent1"/>
                          </a:solidFill>
                          <a:latin typeface="Times New Roman" pitchFamily="18" charset="0"/>
                          <a:cs typeface="Times New Roman" pitchFamily="18" charset="0"/>
                        </a:rPr>
                        <a:t>1</a:t>
                      </a:r>
                      <a:r>
                        <a:rPr lang="ru-RU" sz="1000" b="0" baseline="0" dirty="0" smtClean="0">
                          <a:solidFill>
                            <a:schemeClr val="accent1"/>
                          </a:solidFill>
                          <a:latin typeface="Times New Roman" pitchFamily="18" charset="0"/>
                          <a:cs typeface="Times New Roman" pitchFamily="18" charset="0"/>
                        </a:rPr>
                        <a:t> 750,0</a:t>
                      </a:r>
                      <a:endParaRPr lang="ru-RU" sz="1000" b="1" dirty="0">
                        <a:solidFill>
                          <a:schemeClr val="accent1"/>
                        </a:solidFill>
                        <a:latin typeface="Times New Roman" pitchFamily="18" charset="0"/>
                        <a:cs typeface="Times New Roman" pitchFamily="18" charset="0"/>
                      </a:endParaRPr>
                    </a:p>
                  </a:txBody>
                  <a:tcPr anchor="ctr">
                    <a:solidFill>
                      <a:schemeClr val="accent2">
                        <a:lumMod val="20000"/>
                        <a:lumOff val="80000"/>
                      </a:schemeClr>
                    </a:solidFill>
                  </a:tcPr>
                </a:tc>
                <a:tc>
                  <a:txBody>
                    <a:bodyPr/>
                    <a:lstStyle/>
                    <a:p>
                      <a:pPr algn="ctr"/>
                      <a:r>
                        <a:rPr lang="ru-RU" sz="1000" b="0" dirty="0" smtClean="0">
                          <a:solidFill>
                            <a:schemeClr val="accent1"/>
                          </a:solidFill>
                          <a:latin typeface="Times New Roman" pitchFamily="18" charset="0"/>
                          <a:cs typeface="Times New Roman" pitchFamily="18" charset="0"/>
                        </a:rPr>
                        <a:t>1</a:t>
                      </a:r>
                      <a:r>
                        <a:rPr lang="ru-RU" sz="1000" b="0" baseline="0" dirty="0" smtClean="0">
                          <a:solidFill>
                            <a:schemeClr val="accent1"/>
                          </a:solidFill>
                          <a:latin typeface="Times New Roman" pitchFamily="18" charset="0"/>
                          <a:cs typeface="Times New Roman" pitchFamily="18" charset="0"/>
                        </a:rPr>
                        <a:t> 750,0</a:t>
                      </a:r>
                      <a:endParaRPr lang="ru-RU" sz="1000" b="1" dirty="0">
                        <a:solidFill>
                          <a:schemeClr val="accent1"/>
                        </a:solidFill>
                        <a:latin typeface="Times New Roman" pitchFamily="18" charset="0"/>
                        <a:cs typeface="Times New Roman" pitchFamily="18" charset="0"/>
                      </a:endParaRPr>
                    </a:p>
                  </a:txBody>
                  <a:tcPr anchor="ctr">
                    <a:solidFill>
                      <a:schemeClr val="accent2">
                        <a:lumMod val="20000"/>
                        <a:lumOff val="80000"/>
                      </a:schemeClr>
                    </a:solidFill>
                  </a:tcPr>
                </a:tc>
              </a:tr>
              <a:tr h="243147">
                <a:tc>
                  <a:txBody>
                    <a:bodyPr/>
                    <a:lstStyle/>
                    <a:p>
                      <a:pPr marL="0" algn="ctr" rtl="0" eaLnBrk="1" latinLnBrk="0" hangingPunct="1"/>
                      <a:r>
                        <a:rPr kumimoji="0" lang="ru-RU" sz="1000" kern="1200" dirty="0" smtClean="0">
                          <a:solidFill>
                            <a:schemeClr val="accent1"/>
                          </a:solidFill>
                          <a:latin typeface="Times New Roman" pitchFamily="18" charset="0"/>
                          <a:cs typeface="Times New Roman" pitchFamily="18" charset="0"/>
                        </a:rPr>
                        <a:t>Всего расходов</a:t>
                      </a:r>
                      <a:endParaRPr kumimoji="0" lang="ru-RU" sz="1000" b="1" kern="1200" dirty="0">
                        <a:solidFill>
                          <a:schemeClr val="accent1"/>
                        </a:solidFill>
                        <a:latin typeface="Times New Roman" pitchFamily="18" charset="0"/>
                        <a:ea typeface="+mn-ea"/>
                        <a:cs typeface="Times New Roman" pitchFamily="18" charset="0"/>
                      </a:endParaRPr>
                    </a:p>
                  </a:txBody>
                  <a:tcPr anchor="ctr"/>
                </a:tc>
                <a:tc>
                  <a:txBody>
                    <a:bodyPr/>
                    <a:lstStyle/>
                    <a:p>
                      <a:pPr algn="ctr"/>
                      <a:r>
                        <a:rPr lang="ru-RU" sz="1000" dirty="0" smtClean="0">
                          <a:solidFill>
                            <a:schemeClr val="accent1"/>
                          </a:solidFill>
                          <a:latin typeface="Times New Roman" pitchFamily="18" charset="0"/>
                          <a:cs typeface="Times New Roman" pitchFamily="18" charset="0"/>
                        </a:rPr>
                        <a:t>2 600,0</a:t>
                      </a:r>
                      <a:endParaRPr lang="ru-RU" sz="1000" b="1" dirty="0">
                        <a:solidFill>
                          <a:schemeClr val="accent1"/>
                        </a:solidFill>
                        <a:latin typeface="Times New Roman" pitchFamily="18" charset="0"/>
                        <a:cs typeface="Times New Roman" pitchFamily="18" charset="0"/>
                      </a:endParaRPr>
                    </a:p>
                  </a:txBody>
                  <a:tcPr anchor="ctr"/>
                </a:tc>
                <a:tc>
                  <a:txBody>
                    <a:bodyPr/>
                    <a:lstStyle/>
                    <a:p>
                      <a:pPr algn="ctr"/>
                      <a:r>
                        <a:rPr lang="ru-RU" sz="1000" dirty="0" smtClean="0">
                          <a:solidFill>
                            <a:schemeClr val="accent1"/>
                          </a:solidFill>
                          <a:latin typeface="Times New Roman" pitchFamily="18" charset="0"/>
                          <a:cs typeface="Times New Roman" pitchFamily="18" charset="0"/>
                        </a:rPr>
                        <a:t>2 600,0</a:t>
                      </a:r>
                      <a:endParaRPr lang="ru-RU" sz="1000" b="1" dirty="0">
                        <a:solidFill>
                          <a:schemeClr val="accent1"/>
                        </a:solidFill>
                        <a:latin typeface="Times New Roman" pitchFamily="18" charset="0"/>
                        <a:cs typeface="Times New Roman" pitchFamily="18" charset="0"/>
                      </a:endParaRPr>
                    </a:p>
                  </a:txBody>
                  <a:tcPr anchor="ctr"/>
                </a:tc>
                <a:tc>
                  <a:txBody>
                    <a:bodyPr/>
                    <a:lstStyle/>
                    <a:p>
                      <a:pPr algn="ctr"/>
                      <a:r>
                        <a:rPr lang="ru-RU" sz="1000" dirty="0" smtClean="0">
                          <a:solidFill>
                            <a:schemeClr val="accent1"/>
                          </a:solidFill>
                          <a:latin typeface="Times New Roman" pitchFamily="18" charset="0"/>
                          <a:cs typeface="Times New Roman" pitchFamily="18" charset="0"/>
                        </a:rPr>
                        <a:t>2 600,0</a:t>
                      </a:r>
                      <a:endParaRPr lang="ru-RU" sz="1000" b="1" dirty="0">
                        <a:solidFill>
                          <a:schemeClr val="accent1"/>
                        </a:solidFill>
                        <a:latin typeface="Times New Roman" pitchFamily="18" charset="0"/>
                        <a:cs typeface="Times New Roman" pitchFamily="18" charset="0"/>
                      </a:endParaRPr>
                    </a:p>
                  </a:txBody>
                  <a:tcPr anchor="ctr"/>
                </a:tc>
              </a:tr>
            </a:tbl>
          </a:graphicData>
        </a:graphic>
      </p:graphicFrame>
      <p:sp>
        <p:nvSpPr>
          <p:cNvPr id="8" name="TextBox 7"/>
          <p:cNvSpPr txBox="1"/>
          <p:nvPr/>
        </p:nvSpPr>
        <p:spPr>
          <a:xfrm>
            <a:off x="0" y="3501008"/>
            <a:ext cx="6804248" cy="923330"/>
          </a:xfrm>
          <a:prstGeom prst="rect">
            <a:avLst/>
          </a:prstGeom>
          <a:noFill/>
        </p:spPr>
        <p:txBody>
          <a:bodyPr wrap="square" rtlCol="0">
            <a:spAutoFit/>
          </a:bodyPr>
          <a:lstStyle/>
          <a:p>
            <a:pPr algn="ctr"/>
            <a:r>
              <a:rPr lang="ru-RU" sz="900" dirty="0" smtClean="0">
                <a:solidFill>
                  <a:schemeClr val="accent1">
                    <a:lumMod val="75000"/>
                  </a:schemeClr>
                </a:solidFill>
                <a:latin typeface="Times New Roman" pitchFamily="18" charset="0"/>
                <a:cs typeface="Times New Roman" pitchFamily="18" charset="0"/>
              </a:rPr>
              <a:t>На территории республики действуют:</a:t>
            </a:r>
          </a:p>
          <a:p>
            <a:pPr marL="228600" indent="-228600" algn="ctr">
              <a:buAutoNum type="arabicPlain" startAt="189"/>
            </a:pPr>
            <a:r>
              <a:rPr lang="ru-RU" sz="900" dirty="0" smtClean="0">
                <a:solidFill>
                  <a:schemeClr val="accent1">
                    <a:lumMod val="75000"/>
                  </a:schemeClr>
                </a:solidFill>
                <a:latin typeface="Times New Roman" pitchFamily="18" charset="0"/>
                <a:cs typeface="Times New Roman" pitchFamily="18" charset="0"/>
              </a:rPr>
              <a:t>учреждений культурно-досугового типа, 158 библиотек, 3 профессиональных концертных организации культуры и искусства, </a:t>
            </a:r>
          </a:p>
          <a:p>
            <a:pPr marL="228600" indent="-228600" algn="ctr"/>
            <a:r>
              <a:rPr lang="ru-RU" sz="900" dirty="0" smtClean="0">
                <a:solidFill>
                  <a:schemeClr val="accent1">
                    <a:lumMod val="75000"/>
                  </a:schemeClr>
                </a:solidFill>
                <a:latin typeface="Times New Roman" pitchFamily="18" charset="0"/>
                <a:cs typeface="Times New Roman" pitchFamily="18" charset="0"/>
              </a:rPr>
              <a:t>16 детских школ искусств, 4 профессиональных творческих союза, </a:t>
            </a:r>
          </a:p>
          <a:p>
            <a:pPr marL="228600" indent="-228600" algn="ctr"/>
            <a:r>
              <a:rPr lang="ru-RU" sz="900" dirty="0" smtClean="0">
                <a:solidFill>
                  <a:schemeClr val="accent1">
                    <a:lumMod val="75000"/>
                  </a:schemeClr>
                </a:solidFill>
                <a:latin typeface="Times New Roman" pitchFamily="18" charset="0"/>
                <a:cs typeface="Times New Roman" pitchFamily="18" charset="0"/>
              </a:rPr>
              <a:t>Дирекция Центра искусств, Национальный драматический театр им. П.В. Кучияк,  </a:t>
            </a:r>
          </a:p>
          <a:p>
            <a:pPr marL="228600" indent="-228600" algn="ctr"/>
            <a:r>
              <a:rPr lang="ru-RU" sz="900" dirty="0" smtClean="0">
                <a:solidFill>
                  <a:schemeClr val="accent1">
                    <a:lumMod val="75000"/>
                  </a:schemeClr>
                </a:solidFill>
                <a:latin typeface="Times New Roman" pitchFamily="18" charset="0"/>
                <a:cs typeface="Times New Roman" pitchFamily="18" charset="0"/>
              </a:rPr>
              <a:t>3 музея – Национальный музей Республики Алтай им. А.В. Анохина и 2 муниципальных музея (Музей истории и культуры Уймонской долины, краеведческий музей Шебалинского района).</a:t>
            </a:r>
            <a:endParaRPr lang="ru-RU" sz="900" dirty="0">
              <a:solidFill>
                <a:schemeClr val="accent1">
                  <a:lumMod val="75000"/>
                </a:schemeClr>
              </a:solidFill>
              <a:latin typeface="Times New Roman" pitchFamily="18" charset="0"/>
              <a:cs typeface="Times New Roman" pitchFamily="18" charset="0"/>
            </a:endParaRPr>
          </a:p>
        </p:txBody>
      </p:sp>
      <p:sp>
        <p:nvSpPr>
          <p:cNvPr id="6" name="Заголовок 1"/>
          <p:cNvSpPr>
            <a:spLocks noGrp="1"/>
          </p:cNvSpPr>
          <p:nvPr>
            <p:ph type="title"/>
          </p:nvPr>
        </p:nvSpPr>
        <p:spPr>
          <a:xfrm>
            <a:off x="323528" y="260648"/>
            <a:ext cx="8640960" cy="360040"/>
          </a:xfrm>
        </p:spPr>
        <p:txBody>
          <a:bodyPr anchor="t">
            <a:noAutofit/>
          </a:bodyPr>
          <a:lstStyle/>
          <a:p>
            <a:pPr algn="l">
              <a:defRPr/>
            </a:pPr>
            <a:r>
              <a:rPr lang="ru-RU" sz="1600" b="1" dirty="0" smtClean="0">
                <a:solidFill>
                  <a:schemeClr val="accent1">
                    <a:lumMod val="75000"/>
                  </a:schemeClr>
                </a:solidFill>
                <a:latin typeface="Times New Roman" pitchFamily="18" charset="0"/>
                <a:ea typeface="+mn-ea"/>
                <a:cs typeface="Times New Roman" pitchFamily="18" charset="0"/>
              </a:rPr>
              <a:t>ГП РА «РАЗВИТИЕ КУЛЬТУРЫ»  </a:t>
            </a:r>
            <a:br>
              <a:rPr lang="ru-RU" sz="1600" b="1" dirty="0" smtClean="0">
                <a:solidFill>
                  <a:schemeClr val="accent1">
                    <a:lumMod val="75000"/>
                  </a:schemeClr>
                </a:solidFill>
                <a:latin typeface="Times New Roman" pitchFamily="18" charset="0"/>
                <a:ea typeface="+mn-ea"/>
                <a:cs typeface="Times New Roman" pitchFamily="18" charset="0"/>
              </a:rPr>
            </a:br>
            <a:r>
              <a:rPr lang="ru-RU" sz="1600" b="1" dirty="0" smtClean="0">
                <a:solidFill>
                  <a:schemeClr val="accent1">
                    <a:lumMod val="75000"/>
                  </a:schemeClr>
                </a:solidFill>
                <a:latin typeface="Times New Roman" pitchFamily="18" charset="0"/>
                <a:ea typeface="+mn-ea"/>
                <a:cs typeface="Times New Roman" pitchFamily="18" charset="0"/>
              </a:rPr>
              <a:t> </a:t>
            </a:r>
            <a:r>
              <a:rPr lang="ru-RU" sz="1100" b="1" i="1" dirty="0" smtClean="0">
                <a:solidFill>
                  <a:schemeClr val="accent1">
                    <a:lumMod val="75000"/>
                  </a:schemeClr>
                </a:solidFill>
                <a:latin typeface="Times New Roman" pitchFamily="18" charset="0"/>
                <a:ea typeface="+mn-ea"/>
                <a:cs typeface="Times New Roman" pitchFamily="18" charset="0"/>
              </a:rPr>
              <a:t>( утв. постановлением Правительства Республики Алтай от 01.10.2018 г. №</a:t>
            </a:r>
            <a:r>
              <a:rPr lang="en-US" sz="1100" b="1" i="1" dirty="0" smtClean="0">
                <a:solidFill>
                  <a:schemeClr val="accent1">
                    <a:lumMod val="75000"/>
                  </a:schemeClr>
                </a:solidFill>
                <a:latin typeface="Times New Roman" pitchFamily="18" charset="0"/>
                <a:ea typeface="+mn-ea"/>
                <a:cs typeface="Times New Roman" pitchFamily="18" charset="0"/>
              </a:rPr>
              <a:t> 308</a:t>
            </a:r>
            <a:r>
              <a:rPr lang="ru-RU" sz="1100" b="1" i="1" dirty="0" smtClean="0">
                <a:solidFill>
                  <a:schemeClr val="accent1">
                    <a:lumMod val="75000"/>
                  </a:schemeClr>
                </a:solidFill>
                <a:latin typeface="Times New Roman" pitchFamily="18" charset="0"/>
                <a:ea typeface="+mn-ea"/>
                <a:cs typeface="Times New Roman" pitchFamily="18" charset="0"/>
              </a:rPr>
              <a:t>)</a:t>
            </a:r>
            <a:endParaRPr lang="ru-RU" sz="1100" b="1" i="1" dirty="0">
              <a:solidFill>
                <a:schemeClr val="accent1">
                  <a:lumMod val="75000"/>
                </a:schemeClr>
              </a:solidFill>
              <a:latin typeface="Times New Roman" pitchFamily="18" charset="0"/>
              <a:ea typeface="+mn-ea"/>
              <a:cs typeface="Times New Roman" pitchFamily="18" charset="0"/>
            </a:endParaRPr>
          </a:p>
        </p:txBody>
      </p:sp>
      <p:graphicFrame>
        <p:nvGraphicFramePr>
          <p:cNvPr id="10" name="Диаграмма 9"/>
          <p:cNvGraphicFramePr/>
          <p:nvPr/>
        </p:nvGraphicFramePr>
        <p:xfrm>
          <a:off x="6744072" y="908720"/>
          <a:ext cx="2508448" cy="3024336"/>
        </p:xfrm>
        <a:graphic>
          <a:graphicData uri="http://schemas.openxmlformats.org/drawingml/2006/chart">
            <c:chart xmlns:c="http://schemas.openxmlformats.org/drawingml/2006/chart" xmlns:r="http://schemas.openxmlformats.org/officeDocument/2006/relationships" r:id="rId4"/>
          </a:graphicData>
        </a:graphic>
      </p:graphicFrame>
      <p:sp>
        <p:nvSpPr>
          <p:cNvPr id="15" name="TextBox 14"/>
          <p:cNvSpPr txBox="1"/>
          <p:nvPr/>
        </p:nvSpPr>
        <p:spPr>
          <a:xfrm>
            <a:off x="8604448" y="260648"/>
            <a:ext cx="539552" cy="276999"/>
          </a:xfrm>
          <a:prstGeom prst="rect">
            <a:avLst/>
          </a:prstGeom>
          <a:noFill/>
        </p:spPr>
        <p:txBody>
          <a:bodyPr wrap="square" rtlCol="0">
            <a:spAutoFit/>
          </a:bodyPr>
          <a:lstStyle/>
          <a:p>
            <a:r>
              <a:rPr lang="ru-RU" sz="1200" dirty="0" smtClean="0"/>
              <a:t>45</a:t>
            </a:r>
            <a:endParaRPr lang="ru-RU" sz="1200"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3" cstate="print"/>
          <a:srcRect/>
          <a:stretch>
            <a:fillRect/>
          </a:stretch>
        </p:blipFill>
        <p:spPr bwMode="auto">
          <a:xfrm>
            <a:off x="0" y="0"/>
            <a:ext cx="9144000" cy="476671"/>
          </a:xfrm>
          <a:prstGeom prst="rect">
            <a:avLst/>
          </a:prstGeom>
          <a:noFill/>
        </p:spPr>
      </p:pic>
      <p:sp>
        <p:nvSpPr>
          <p:cNvPr id="8" name="Заголовок 1"/>
          <p:cNvSpPr>
            <a:spLocks noGrp="1"/>
          </p:cNvSpPr>
          <p:nvPr>
            <p:ph type="title"/>
          </p:nvPr>
        </p:nvSpPr>
        <p:spPr>
          <a:xfrm>
            <a:off x="179512" y="188640"/>
            <a:ext cx="8964488" cy="664025"/>
          </a:xfrm>
        </p:spPr>
        <p:txBody>
          <a:bodyPr>
            <a:noAutofit/>
          </a:bodyPr>
          <a:lstStyle/>
          <a:p>
            <a:pPr algn="ctr">
              <a:defRPr/>
            </a:pPr>
            <a:r>
              <a:rPr lang="ru-RU" sz="1800" b="1" dirty="0" smtClean="0">
                <a:solidFill>
                  <a:schemeClr val="accent1">
                    <a:lumMod val="75000"/>
                  </a:schemeClr>
                </a:solidFill>
                <a:latin typeface="Times New Roman" pitchFamily="18" charset="0"/>
                <a:ea typeface="+mn-ea"/>
                <a:cs typeface="Times New Roman" pitchFamily="18" charset="0"/>
              </a:rPr>
              <a:t>ГП РА «РАЗВИТИЕ ЗДРАВООХРАНЕНИЯ»</a:t>
            </a:r>
            <a:r>
              <a:rPr lang="ru-RU" sz="1800" b="1" dirty="0" smtClean="0">
                <a:solidFill>
                  <a:schemeClr val="accent1">
                    <a:lumMod val="75000"/>
                  </a:schemeClr>
                </a:solidFill>
                <a:latin typeface="Times New Roman" pitchFamily="18" charset="0"/>
                <a:cs typeface="Times New Roman" pitchFamily="18" charset="0"/>
              </a:rPr>
              <a:t>  </a:t>
            </a:r>
            <a:r>
              <a:rPr lang="ru-RU" sz="2000" b="1" dirty="0" smtClean="0">
                <a:solidFill>
                  <a:schemeClr val="accent1">
                    <a:lumMod val="75000"/>
                  </a:schemeClr>
                </a:solidFill>
                <a:latin typeface="Times New Roman" pitchFamily="18" charset="0"/>
                <a:cs typeface="Times New Roman" pitchFamily="18" charset="0"/>
              </a:rPr>
              <a:t/>
            </a:r>
            <a:br>
              <a:rPr lang="ru-RU" sz="2000" b="1" dirty="0" smtClean="0">
                <a:solidFill>
                  <a:schemeClr val="accent1">
                    <a:lumMod val="75000"/>
                  </a:schemeClr>
                </a:solidFill>
                <a:latin typeface="Times New Roman" pitchFamily="18" charset="0"/>
                <a:cs typeface="Times New Roman" pitchFamily="18" charset="0"/>
              </a:rPr>
            </a:br>
            <a:r>
              <a:rPr lang="ru-RU" sz="1100" b="1" i="1" dirty="0" smtClean="0">
                <a:solidFill>
                  <a:schemeClr val="accent1">
                    <a:lumMod val="75000"/>
                  </a:schemeClr>
                </a:solidFill>
                <a:latin typeface="Times New Roman" pitchFamily="18" charset="0"/>
                <a:cs typeface="Times New Roman" pitchFamily="18" charset="0"/>
              </a:rPr>
              <a:t>(утв. постановлением Правительства Республики Алтай  от  09.10.2018 г. № 314) </a:t>
            </a:r>
            <a:br>
              <a:rPr lang="ru-RU" sz="1100" b="1" i="1" dirty="0" smtClean="0">
                <a:solidFill>
                  <a:schemeClr val="accent1">
                    <a:lumMod val="75000"/>
                  </a:schemeClr>
                </a:solidFill>
                <a:latin typeface="Times New Roman" pitchFamily="18" charset="0"/>
                <a:cs typeface="Times New Roman" pitchFamily="18" charset="0"/>
              </a:rPr>
            </a:br>
            <a:endParaRPr lang="ru-RU" sz="1100" b="1" i="1" dirty="0">
              <a:solidFill>
                <a:schemeClr val="accent1">
                  <a:lumMod val="75000"/>
                </a:schemeClr>
              </a:solidFill>
              <a:latin typeface="Times New Roman" pitchFamily="18" charset="0"/>
              <a:ea typeface="+mn-ea"/>
              <a:cs typeface="Times New Roman" pitchFamily="18" charset="0"/>
            </a:endParaRPr>
          </a:p>
        </p:txBody>
      </p:sp>
      <p:sp>
        <p:nvSpPr>
          <p:cNvPr id="7" name="TextBox 6"/>
          <p:cNvSpPr txBox="1"/>
          <p:nvPr/>
        </p:nvSpPr>
        <p:spPr>
          <a:xfrm>
            <a:off x="6191672" y="1124744"/>
            <a:ext cx="2952328" cy="2123658"/>
          </a:xfrm>
          <a:prstGeom prst="rect">
            <a:avLst/>
          </a:prstGeom>
          <a:noFill/>
        </p:spPr>
        <p:txBody>
          <a:bodyPr wrap="square" rtlCol="0">
            <a:spAutoFit/>
          </a:bodyPr>
          <a:lstStyle/>
          <a:p>
            <a:pPr algn="ctr"/>
            <a:r>
              <a:rPr lang="ru-RU" sz="1100" b="1" i="1" dirty="0" smtClean="0">
                <a:solidFill>
                  <a:schemeClr val="accent1">
                    <a:lumMod val="75000"/>
                  </a:schemeClr>
                </a:solidFill>
              </a:rPr>
              <a:t>Медицинские услуги населению оказывают </a:t>
            </a:r>
          </a:p>
          <a:p>
            <a:pPr algn="ctr"/>
            <a:r>
              <a:rPr lang="ru-RU" sz="1100" b="1" i="1" dirty="0" smtClean="0">
                <a:solidFill>
                  <a:schemeClr val="accent1">
                    <a:lumMod val="75000"/>
                  </a:schemeClr>
                </a:solidFill>
              </a:rPr>
              <a:t>25 медицинских учреждения,</a:t>
            </a:r>
          </a:p>
          <a:p>
            <a:pPr algn="ctr"/>
            <a:r>
              <a:rPr lang="ru-RU" sz="1100" b="1" i="1" dirty="0" smtClean="0">
                <a:solidFill>
                  <a:schemeClr val="accent1">
                    <a:lumMod val="75000"/>
                  </a:schemeClr>
                </a:solidFill>
              </a:rPr>
              <a:t>4086 врачей и медицинских работников.</a:t>
            </a:r>
          </a:p>
          <a:p>
            <a:pPr algn="ctr"/>
            <a:endParaRPr lang="ru-RU" sz="1100" b="1" i="1" dirty="0" smtClean="0">
              <a:solidFill>
                <a:schemeClr val="accent1">
                  <a:lumMod val="75000"/>
                </a:schemeClr>
              </a:solidFill>
            </a:endParaRPr>
          </a:p>
          <a:p>
            <a:pPr algn="ctr"/>
            <a:r>
              <a:rPr lang="ru-RU" sz="1100" b="1" i="1" dirty="0" smtClean="0">
                <a:solidFill>
                  <a:schemeClr val="accent1">
                    <a:lumMod val="75000"/>
                  </a:schemeClr>
                </a:solidFill>
              </a:rPr>
              <a:t>За 9 месяцев 2018 года госпитализировано пациентов:</a:t>
            </a:r>
          </a:p>
          <a:p>
            <a:pPr algn="ctr"/>
            <a:r>
              <a:rPr lang="ru-RU" sz="1100" b="1" i="1" dirty="0" smtClean="0">
                <a:solidFill>
                  <a:schemeClr val="accent1">
                    <a:lumMod val="75000"/>
                  </a:schemeClr>
                </a:solidFill>
              </a:rPr>
              <a:t>37648 – круглосуточный стационар,</a:t>
            </a:r>
          </a:p>
          <a:p>
            <a:pPr algn="ctr"/>
            <a:r>
              <a:rPr lang="ru-RU" sz="1100" b="1" i="1" dirty="0" smtClean="0">
                <a:solidFill>
                  <a:schemeClr val="accent1">
                    <a:lumMod val="75000"/>
                  </a:schemeClr>
                </a:solidFill>
              </a:rPr>
              <a:t>10115 – дневной стационар,</a:t>
            </a:r>
          </a:p>
          <a:p>
            <a:pPr algn="ctr"/>
            <a:r>
              <a:rPr lang="ru-RU" sz="1100" b="1" i="1" dirty="0" smtClean="0">
                <a:solidFill>
                  <a:schemeClr val="accent1">
                    <a:lumMod val="75000"/>
                  </a:schemeClr>
                </a:solidFill>
              </a:rPr>
              <a:t>1191356 - врачебных посещений.</a:t>
            </a:r>
          </a:p>
          <a:p>
            <a:pPr algn="ctr"/>
            <a:endParaRPr lang="ru-RU" sz="1100" b="1" i="1" dirty="0">
              <a:solidFill>
                <a:srgbClr val="FF0000"/>
              </a:solidFill>
              <a:latin typeface="+mn-lt"/>
            </a:endParaRPr>
          </a:p>
        </p:txBody>
      </p:sp>
      <p:graphicFrame>
        <p:nvGraphicFramePr>
          <p:cNvPr id="10" name="Таблица 9"/>
          <p:cNvGraphicFramePr>
            <a:graphicFrameLocks noGrp="1"/>
          </p:cNvGraphicFramePr>
          <p:nvPr/>
        </p:nvGraphicFramePr>
        <p:xfrm>
          <a:off x="107503" y="764704"/>
          <a:ext cx="6157192" cy="2783393"/>
        </p:xfrm>
        <a:graphic>
          <a:graphicData uri="http://schemas.openxmlformats.org/drawingml/2006/table">
            <a:tbl>
              <a:tblPr firstRow="1" bandRow="1">
                <a:tableStyleId>{5C22544A-7EE6-4342-B048-85BDC9FD1C3A}</a:tableStyleId>
              </a:tblPr>
              <a:tblGrid>
                <a:gridCol w="2088233"/>
                <a:gridCol w="601114"/>
                <a:gridCol w="702209"/>
                <a:gridCol w="678312"/>
                <a:gridCol w="705024"/>
                <a:gridCol w="661139"/>
                <a:gridCol w="721161"/>
              </a:tblGrid>
              <a:tr h="243136">
                <a:tc rowSpan="2">
                  <a:txBody>
                    <a:bodyPr/>
                    <a:lstStyle>
                      <a:lvl1pPr eaLnBrk="0" hangingPunct="0">
                        <a:spcBef>
                          <a:spcPts val="300"/>
                        </a:spcBef>
                        <a:buClr>
                          <a:srgbClr val="B32C16"/>
                        </a:buClr>
                        <a:buFont typeface="Georgia" panose="02040502050405020303" pitchFamily="18" charset="0"/>
                        <a:defRPr sz="24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defRPr sz="22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4pPr>
                      <a:lvl5pPr marL="2057400" indent="-228600" eaLnBrk="0" hangingPunct="0">
                        <a:spcBef>
                          <a:spcPts val="300"/>
                        </a:spcBef>
                        <a:buClr>
                          <a:srgbClr val="B32C16"/>
                        </a:buClr>
                        <a:buFont typeface="Georgia" panose="02040502050405020303" pitchFamily="18" charset="0"/>
                        <a:defRPr>
                          <a:solidFill>
                            <a:srgbClr val="B32C16"/>
                          </a:solidFill>
                          <a:latin typeface="Georgia" panose="02040502050405020303" pitchFamily="18" charset="0"/>
                        </a:defRPr>
                      </a:lvl5pPr>
                      <a:lvl6pPr marL="25146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6pPr>
                      <a:lvl7pPr marL="29718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7pPr>
                      <a:lvl8pPr marL="34290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8pPr>
                      <a:lvl9pPr marL="38862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900" u="none" strike="noStrike" cap="none" normalizeH="0" baseline="0" dirty="0" smtClean="0">
                          <a:ln>
                            <a:noFill/>
                          </a:ln>
                          <a:solidFill>
                            <a:schemeClr val="bg1"/>
                          </a:solidFill>
                          <a:effectLst/>
                          <a:latin typeface="Times New Roman" pitchFamily="18" charset="0"/>
                          <a:cs typeface="Times New Roman" pitchFamily="18" charset="0"/>
                        </a:rPr>
                        <a:t>Отдельные целевые показатели</a:t>
                      </a:r>
                      <a:endParaRPr kumimoji="0" lang="ru-RU" sz="900" b="1" i="0" u="none" strike="noStrike" cap="none" normalizeH="0" baseline="0" dirty="0" smtClean="0">
                        <a:ln>
                          <a:noFill/>
                        </a:ln>
                        <a:solidFill>
                          <a:schemeClr val="bg1"/>
                        </a:solidFill>
                        <a:effectLst/>
                        <a:latin typeface="Times New Roman" pitchFamily="18" charset="0"/>
                        <a:cs typeface="Times New Roman" pitchFamily="18" charset="0"/>
                      </a:endParaRPr>
                    </a:p>
                  </a:txBody>
                  <a:tcPr marL="9525" marR="9525" marT="9525" marB="0" anchor="ctr" horzOverflow="overflow">
                    <a:solidFill>
                      <a:schemeClr val="accent2"/>
                    </a:solidFill>
                  </a:tcPr>
                </a:tc>
                <a:tc rowSpan="2">
                  <a:txBody>
                    <a:bodyPr/>
                    <a:lstStyle>
                      <a:lvl1pPr eaLnBrk="0" hangingPunct="0">
                        <a:spcBef>
                          <a:spcPts val="300"/>
                        </a:spcBef>
                        <a:buClr>
                          <a:srgbClr val="B32C16"/>
                        </a:buClr>
                        <a:buFont typeface="Georgia" panose="02040502050405020303" pitchFamily="18" charset="0"/>
                        <a:defRPr sz="24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defRPr sz="22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4pPr>
                      <a:lvl5pPr marL="2057400" indent="-228600" eaLnBrk="0" hangingPunct="0">
                        <a:spcBef>
                          <a:spcPts val="300"/>
                        </a:spcBef>
                        <a:buClr>
                          <a:srgbClr val="B32C16"/>
                        </a:buClr>
                        <a:buFont typeface="Georgia" panose="02040502050405020303" pitchFamily="18" charset="0"/>
                        <a:defRPr>
                          <a:solidFill>
                            <a:srgbClr val="B32C16"/>
                          </a:solidFill>
                          <a:latin typeface="Georgia" panose="02040502050405020303" pitchFamily="18" charset="0"/>
                        </a:defRPr>
                      </a:lvl5pPr>
                      <a:lvl6pPr marL="25146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6pPr>
                      <a:lvl7pPr marL="29718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7pPr>
                      <a:lvl8pPr marL="34290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8pPr>
                      <a:lvl9pPr marL="38862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u="none" strike="noStrike" cap="none" normalizeH="0" baseline="0" dirty="0" smtClean="0">
                          <a:ln>
                            <a:noFill/>
                          </a:ln>
                          <a:solidFill>
                            <a:schemeClr val="bg1"/>
                          </a:solidFill>
                          <a:effectLst/>
                          <a:latin typeface="Times New Roman" pitchFamily="18" charset="0"/>
                          <a:cs typeface="Times New Roman" pitchFamily="18" charset="0"/>
                        </a:rPr>
                        <a:t>Ед. изм.</a:t>
                      </a:r>
                      <a:endParaRPr kumimoji="0" lang="ru-RU" altLang="ru-RU" sz="900" b="1" i="0" u="none" strike="noStrike" cap="none" normalizeH="0" baseline="0" dirty="0" smtClean="0">
                        <a:ln>
                          <a:noFill/>
                        </a:ln>
                        <a:solidFill>
                          <a:schemeClr val="bg1"/>
                        </a:solidFill>
                        <a:effectLst/>
                        <a:latin typeface="Times New Roman" pitchFamily="18" charset="0"/>
                        <a:ea typeface="Calibri" panose="020F0502020204030204" pitchFamily="34" charset="0"/>
                        <a:cs typeface="Times New Roman" pitchFamily="18" charset="0"/>
                      </a:endParaRPr>
                    </a:p>
                  </a:txBody>
                  <a:tcPr marL="9525" marR="9525" marT="9525" marB="0" anchor="ctr" horzOverflow="overflow">
                    <a:solidFill>
                      <a:schemeClr val="accent2"/>
                    </a:solidFill>
                  </a:tcPr>
                </a:tc>
                <a:tc>
                  <a:txBody>
                    <a:bodyPr/>
                    <a:lstStyle>
                      <a:lvl1pPr eaLnBrk="0" hangingPunct="0">
                        <a:spcBef>
                          <a:spcPts val="300"/>
                        </a:spcBef>
                        <a:buClr>
                          <a:srgbClr val="B32C16"/>
                        </a:buClr>
                        <a:buFont typeface="Georgia" panose="02040502050405020303" pitchFamily="18" charset="0"/>
                        <a:defRPr sz="24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defRPr sz="22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4pPr>
                      <a:lvl5pPr marL="2057400" indent="-228600" eaLnBrk="0" hangingPunct="0">
                        <a:spcBef>
                          <a:spcPts val="300"/>
                        </a:spcBef>
                        <a:buClr>
                          <a:srgbClr val="B32C16"/>
                        </a:buClr>
                        <a:buFont typeface="Georgia" panose="02040502050405020303" pitchFamily="18" charset="0"/>
                        <a:defRPr>
                          <a:solidFill>
                            <a:srgbClr val="B32C16"/>
                          </a:solidFill>
                          <a:latin typeface="Georgia" panose="02040502050405020303" pitchFamily="18" charset="0"/>
                        </a:defRPr>
                      </a:lvl5pPr>
                      <a:lvl6pPr marL="25146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6pPr>
                      <a:lvl7pPr marL="29718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7pPr>
                      <a:lvl8pPr marL="34290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8pPr>
                      <a:lvl9pPr marL="38862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u="none" strike="noStrike" cap="none" normalizeH="0" baseline="0" dirty="0" smtClean="0">
                          <a:ln>
                            <a:noFill/>
                          </a:ln>
                          <a:solidFill>
                            <a:schemeClr val="bg1"/>
                          </a:solidFill>
                          <a:effectLst/>
                          <a:latin typeface="Times New Roman" pitchFamily="18" charset="0"/>
                          <a:cs typeface="Times New Roman" pitchFamily="18" charset="0"/>
                        </a:rPr>
                        <a:t>2017 год</a:t>
                      </a:r>
                      <a:endParaRPr kumimoji="0" lang="ru-RU" altLang="ru-RU" sz="900" b="1" i="0" u="none" strike="noStrike" cap="none" normalizeH="0" baseline="0" dirty="0" smtClean="0">
                        <a:ln>
                          <a:noFill/>
                        </a:ln>
                        <a:solidFill>
                          <a:schemeClr val="bg1"/>
                        </a:solidFill>
                        <a:effectLst/>
                        <a:latin typeface="Times New Roman" pitchFamily="18" charset="0"/>
                        <a:cs typeface="Times New Roman" pitchFamily="18" charset="0"/>
                      </a:endParaRPr>
                    </a:p>
                  </a:txBody>
                  <a:tcPr marL="39370" marR="39370" marT="64770" marB="64770" anchor="ctr" horzOverflow="overflow">
                    <a:solidFill>
                      <a:schemeClr val="accent2"/>
                    </a:solidFill>
                  </a:tcPr>
                </a:tc>
                <a:tc>
                  <a:txBody>
                    <a:bodyPr/>
                    <a:lstStyle>
                      <a:lvl1pPr eaLnBrk="0" hangingPunct="0">
                        <a:spcBef>
                          <a:spcPts val="300"/>
                        </a:spcBef>
                        <a:buClr>
                          <a:srgbClr val="B32C16"/>
                        </a:buClr>
                        <a:buFont typeface="Georgia" panose="02040502050405020303" pitchFamily="18" charset="0"/>
                        <a:defRPr sz="24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defRPr sz="22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4pPr>
                      <a:lvl5pPr marL="2057400" indent="-228600" eaLnBrk="0" hangingPunct="0">
                        <a:spcBef>
                          <a:spcPts val="300"/>
                        </a:spcBef>
                        <a:buClr>
                          <a:srgbClr val="B32C16"/>
                        </a:buClr>
                        <a:buFont typeface="Georgia" panose="02040502050405020303" pitchFamily="18" charset="0"/>
                        <a:defRPr>
                          <a:solidFill>
                            <a:srgbClr val="B32C16"/>
                          </a:solidFill>
                          <a:latin typeface="Georgia" panose="02040502050405020303" pitchFamily="18" charset="0"/>
                        </a:defRPr>
                      </a:lvl5pPr>
                      <a:lvl6pPr marL="25146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6pPr>
                      <a:lvl7pPr marL="29718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7pPr>
                      <a:lvl8pPr marL="34290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8pPr>
                      <a:lvl9pPr marL="38862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u="none" strike="noStrike" cap="none" normalizeH="0" baseline="0" dirty="0" smtClean="0">
                          <a:ln>
                            <a:noFill/>
                          </a:ln>
                          <a:solidFill>
                            <a:schemeClr val="bg1"/>
                          </a:solidFill>
                          <a:effectLst/>
                          <a:latin typeface="Times New Roman" pitchFamily="18" charset="0"/>
                          <a:cs typeface="Times New Roman" pitchFamily="18" charset="0"/>
                        </a:rPr>
                        <a:t>2018 год</a:t>
                      </a:r>
                      <a:endParaRPr kumimoji="0" lang="ru-RU" altLang="ru-RU" sz="900" b="1" i="0" u="none" strike="noStrike" cap="none" normalizeH="0" baseline="0" dirty="0" smtClean="0">
                        <a:ln>
                          <a:noFill/>
                        </a:ln>
                        <a:solidFill>
                          <a:schemeClr val="bg1"/>
                        </a:solidFill>
                        <a:effectLst/>
                        <a:latin typeface="Times New Roman" pitchFamily="18" charset="0"/>
                        <a:cs typeface="Times New Roman" pitchFamily="18" charset="0"/>
                      </a:endParaRPr>
                    </a:p>
                  </a:txBody>
                  <a:tcPr marL="39370" marR="39370" marT="64770" marB="64770" anchor="ctr" horzOverflow="overflow">
                    <a:solidFill>
                      <a:schemeClr val="accent2"/>
                    </a:solidFill>
                  </a:tcPr>
                </a:tc>
                <a:tc>
                  <a:txBody>
                    <a:bodyPr/>
                    <a:lstStyle>
                      <a:lvl1pPr eaLnBrk="0" hangingPunct="0">
                        <a:spcBef>
                          <a:spcPts val="300"/>
                        </a:spcBef>
                        <a:buClr>
                          <a:srgbClr val="B32C16"/>
                        </a:buClr>
                        <a:buFont typeface="Georgia" panose="02040502050405020303" pitchFamily="18" charset="0"/>
                        <a:defRPr sz="24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defRPr sz="22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4pPr>
                      <a:lvl5pPr marL="2057400" indent="-228600" eaLnBrk="0" hangingPunct="0">
                        <a:spcBef>
                          <a:spcPts val="300"/>
                        </a:spcBef>
                        <a:buClr>
                          <a:srgbClr val="B32C16"/>
                        </a:buClr>
                        <a:buFont typeface="Georgia" panose="02040502050405020303" pitchFamily="18" charset="0"/>
                        <a:defRPr>
                          <a:solidFill>
                            <a:srgbClr val="B32C16"/>
                          </a:solidFill>
                          <a:latin typeface="Georgia" panose="02040502050405020303" pitchFamily="18" charset="0"/>
                        </a:defRPr>
                      </a:lvl5pPr>
                      <a:lvl6pPr marL="25146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6pPr>
                      <a:lvl7pPr marL="29718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7pPr>
                      <a:lvl8pPr marL="34290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8pPr>
                      <a:lvl9pPr marL="38862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u="none" strike="noStrike" cap="none" normalizeH="0" baseline="0" dirty="0" smtClean="0">
                          <a:ln>
                            <a:noFill/>
                          </a:ln>
                          <a:solidFill>
                            <a:schemeClr val="bg1"/>
                          </a:solidFill>
                          <a:effectLst/>
                          <a:latin typeface="Times New Roman" pitchFamily="18" charset="0"/>
                          <a:cs typeface="Times New Roman" pitchFamily="18" charset="0"/>
                        </a:rPr>
                        <a:t>2019 год</a:t>
                      </a:r>
                      <a:endParaRPr kumimoji="0" lang="ru-RU" altLang="ru-RU" sz="900" b="1" i="0" u="none" strike="noStrike" cap="none" normalizeH="0" baseline="0" dirty="0" smtClean="0">
                        <a:ln>
                          <a:noFill/>
                        </a:ln>
                        <a:solidFill>
                          <a:schemeClr val="bg1"/>
                        </a:solidFill>
                        <a:effectLst/>
                        <a:latin typeface="Times New Roman" pitchFamily="18" charset="0"/>
                        <a:cs typeface="Times New Roman" pitchFamily="18" charset="0"/>
                      </a:endParaRPr>
                    </a:p>
                  </a:txBody>
                  <a:tcPr marL="39370" marR="39370" marT="64770" marB="64770" anchor="ctr" horzOverflow="overflow">
                    <a:solidFill>
                      <a:schemeClr val="accent2"/>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defRPr/>
                      </a:pPr>
                      <a:r>
                        <a:rPr kumimoji="0" lang="ru-RU" altLang="ru-RU" sz="900" u="none" strike="noStrike" kern="1200" cap="none" normalizeH="0" baseline="0" dirty="0" smtClean="0">
                          <a:ln>
                            <a:noFill/>
                          </a:ln>
                          <a:solidFill>
                            <a:schemeClr val="bg1"/>
                          </a:solidFill>
                          <a:effectLst/>
                          <a:latin typeface="Times New Roman" pitchFamily="18" charset="0"/>
                          <a:cs typeface="Times New Roman" pitchFamily="18" charset="0"/>
                        </a:rPr>
                        <a:t>2020 год</a:t>
                      </a:r>
                    </a:p>
                  </a:txBody>
                  <a:tcPr marL="39370" marR="39370" marT="64770" marB="64770" anchor="ctr" horzOverflow="overflow">
                    <a:solidFill>
                      <a:schemeClr val="accent2"/>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defRPr/>
                      </a:pPr>
                      <a:r>
                        <a:rPr kumimoji="0" lang="ru-RU" altLang="ru-RU" sz="900" u="none" strike="noStrike" kern="1200" cap="none" normalizeH="0" baseline="0" dirty="0" smtClean="0">
                          <a:ln>
                            <a:noFill/>
                          </a:ln>
                          <a:solidFill>
                            <a:schemeClr val="bg1"/>
                          </a:solidFill>
                          <a:effectLst/>
                          <a:latin typeface="Times New Roman" pitchFamily="18" charset="0"/>
                          <a:cs typeface="Times New Roman" pitchFamily="18" charset="0"/>
                        </a:rPr>
                        <a:t>2021 год</a:t>
                      </a:r>
                    </a:p>
                  </a:txBody>
                  <a:tcPr marL="39370" marR="39370" marT="64770" marB="64770" anchor="ctr" horzOverflow="overflow">
                    <a:solidFill>
                      <a:schemeClr val="accent2"/>
                    </a:solidFill>
                  </a:tcPr>
                </a:tc>
              </a:tr>
              <a:tr h="243136">
                <a:tc vMerge="1">
                  <a:txBody>
                    <a:bodyPr/>
                    <a:lstStyle/>
                    <a:p>
                      <a:endParaRPr lang="ru-RU"/>
                    </a:p>
                  </a:txBody>
                  <a:tcPr/>
                </a:tc>
                <a:tc vMerge="1">
                  <a:txBody>
                    <a:bodyPr/>
                    <a:lstStyle>
                      <a:lvl1pPr eaLnBrk="0" hangingPunct="0">
                        <a:spcBef>
                          <a:spcPts val="300"/>
                        </a:spcBef>
                        <a:buClr>
                          <a:srgbClr val="B32C16"/>
                        </a:buClr>
                        <a:buFont typeface="Georgia" panose="02040502050405020303" pitchFamily="18" charset="0"/>
                        <a:defRPr sz="24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defRPr sz="22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4pPr>
                      <a:lvl5pPr marL="2057400" indent="-228600" eaLnBrk="0" hangingPunct="0">
                        <a:spcBef>
                          <a:spcPts val="300"/>
                        </a:spcBef>
                        <a:buClr>
                          <a:srgbClr val="B32C16"/>
                        </a:buClr>
                        <a:buFont typeface="Georgia" panose="02040502050405020303" pitchFamily="18" charset="0"/>
                        <a:defRPr>
                          <a:solidFill>
                            <a:srgbClr val="B32C16"/>
                          </a:solidFill>
                          <a:latin typeface="Georgia" panose="02040502050405020303" pitchFamily="18" charset="0"/>
                        </a:defRPr>
                      </a:lvl5pPr>
                      <a:lvl6pPr marL="25146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6pPr>
                      <a:lvl7pPr marL="29718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7pPr>
                      <a:lvl8pPr marL="34290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8pPr>
                      <a:lvl9pPr marL="38862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ru-RU" altLang="ru-RU" sz="800" b="0" i="0" u="none" strike="noStrike" cap="none" normalizeH="0" baseline="0" dirty="0" smtClean="0">
                        <a:ln>
                          <a:noFill/>
                        </a:ln>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horzOverflow="overflow"/>
                </a:tc>
                <a:tc>
                  <a:txBody>
                    <a:bodyPr/>
                    <a:lstStyle>
                      <a:lvl1pPr eaLnBrk="0" hangingPunct="0">
                        <a:spcBef>
                          <a:spcPts val="300"/>
                        </a:spcBef>
                        <a:buClr>
                          <a:srgbClr val="B32C16"/>
                        </a:buClr>
                        <a:buFont typeface="Georgia" panose="02040502050405020303" pitchFamily="18" charset="0"/>
                        <a:defRPr sz="24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defRPr sz="22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4pPr>
                      <a:lvl5pPr marL="2057400" indent="-228600" eaLnBrk="0" hangingPunct="0">
                        <a:spcBef>
                          <a:spcPts val="300"/>
                        </a:spcBef>
                        <a:buClr>
                          <a:srgbClr val="B32C16"/>
                        </a:buClr>
                        <a:buFont typeface="Georgia" panose="02040502050405020303" pitchFamily="18" charset="0"/>
                        <a:defRPr>
                          <a:solidFill>
                            <a:srgbClr val="B32C16"/>
                          </a:solidFill>
                          <a:latin typeface="Georgia" panose="02040502050405020303" pitchFamily="18" charset="0"/>
                        </a:defRPr>
                      </a:lvl5pPr>
                      <a:lvl6pPr marL="25146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6pPr>
                      <a:lvl7pPr marL="29718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7pPr>
                      <a:lvl8pPr marL="34290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8pPr>
                      <a:lvl9pPr marL="38862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b="0" u="none" strike="noStrike" cap="none" normalizeH="0" baseline="0" dirty="0" smtClean="0">
                          <a:ln>
                            <a:noFill/>
                          </a:ln>
                          <a:solidFill>
                            <a:schemeClr val="tx1"/>
                          </a:solidFill>
                          <a:effectLst/>
                          <a:latin typeface="Times New Roman" pitchFamily="18" charset="0"/>
                          <a:cs typeface="Times New Roman" pitchFamily="18" charset="0"/>
                        </a:rPr>
                        <a:t>факт</a:t>
                      </a:r>
                      <a:endParaRPr kumimoji="0" lang="ru-RU" altLang="ru-RU" sz="9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39370" marR="39370" marT="64770" marB="64770" anchor="ctr" horzOverflow="overflow">
                    <a:solidFill>
                      <a:schemeClr val="accent2">
                        <a:lumMod val="20000"/>
                        <a:lumOff val="80000"/>
                      </a:schemeClr>
                    </a:solidFill>
                  </a:tcPr>
                </a:tc>
                <a:tc>
                  <a:txBody>
                    <a:bodyPr/>
                    <a:lstStyle>
                      <a:lvl1pPr eaLnBrk="0" hangingPunct="0">
                        <a:spcBef>
                          <a:spcPts val="300"/>
                        </a:spcBef>
                        <a:buClr>
                          <a:srgbClr val="B32C16"/>
                        </a:buClr>
                        <a:buFont typeface="Georgia" panose="02040502050405020303" pitchFamily="18" charset="0"/>
                        <a:defRPr sz="24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defRPr sz="22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4pPr>
                      <a:lvl5pPr marL="2057400" indent="-228600" eaLnBrk="0" hangingPunct="0">
                        <a:spcBef>
                          <a:spcPts val="300"/>
                        </a:spcBef>
                        <a:buClr>
                          <a:srgbClr val="B32C16"/>
                        </a:buClr>
                        <a:buFont typeface="Georgia" panose="02040502050405020303" pitchFamily="18" charset="0"/>
                        <a:defRPr>
                          <a:solidFill>
                            <a:srgbClr val="B32C16"/>
                          </a:solidFill>
                          <a:latin typeface="Georgia" panose="02040502050405020303" pitchFamily="18" charset="0"/>
                        </a:defRPr>
                      </a:lvl5pPr>
                      <a:lvl6pPr marL="25146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6pPr>
                      <a:lvl7pPr marL="29718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7pPr>
                      <a:lvl8pPr marL="34290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8pPr>
                      <a:lvl9pPr marL="38862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9pPr>
                    </a:lstStyle>
                    <a:p>
                      <a:pPr algn="ctr">
                        <a:lnSpc>
                          <a:spcPct val="115000"/>
                        </a:lnSpc>
                        <a:spcAft>
                          <a:spcPts val="0"/>
                        </a:spcAft>
                      </a:pPr>
                      <a:r>
                        <a:rPr lang="ru-RU" sz="900" b="0" dirty="0" smtClean="0">
                          <a:solidFill>
                            <a:schemeClr val="tx1"/>
                          </a:solidFill>
                          <a:latin typeface="Times New Roman" pitchFamily="18" charset="0"/>
                          <a:cs typeface="Times New Roman" pitchFamily="18" charset="0"/>
                        </a:rPr>
                        <a:t>план</a:t>
                      </a:r>
                      <a:endParaRPr lang="ru-RU" sz="900" b="0" dirty="0" smtClean="0">
                        <a:solidFill>
                          <a:schemeClr val="tx1"/>
                        </a:solidFill>
                        <a:latin typeface="Times New Roman" pitchFamily="18" charset="0"/>
                        <a:ea typeface="Times New Roman"/>
                        <a:cs typeface="Times New Roman" pitchFamily="18" charset="0"/>
                      </a:endParaRPr>
                    </a:p>
                  </a:txBody>
                  <a:tcPr marL="39370" marR="39370" marT="64770" marB="64770" anchor="ctr" horzOverflow="overflow">
                    <a:solidFill>
                      <a:schemeClr val="accent2">
                        <a:lumMod val="20000"/>
                        <a:lumOff val="80000"/>
                      </a:schemeClr>
                    </a:solidFill>
                  </a:tcPr>
                </a:tc>
                <a:tc>
                  <a:txBody>
                    <a:bodyPr/>
                    <a:lstStyle>
                      <a:lvl1pPr eaLnBrk="0" hangingPunct="0">
                        <a:spcBef>
                          <a:spcPts val="300"/>
                        </a:spcBef>
                        <a:buClr>
                          <a:srgbClr val="B32C16"/>
                        </a:buClr>
                        <a:buFont typeface="Georgia" panose="02040502050405020303" pitchFamily="18" charset="0"/>
                        <a:defRPr sz="24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defRPr sz="22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4pPr>
                      <a:lvl5pPr marL="2057400" indent="-228600" eaLnBrk="0" hangingPunct="0">
                        <a:spcBef>
                          <a:spcPts val="300"/>
                        </a:spcBef>
                        <a:buClr>
                          <a:srgbClr val="B32C16"/>
                        </a:buClr>
                        <a:buFont typeface="Georgia" panose="02040502050405020303" pitchFamily="18" charset="0"/>
                        <a:defRPr>
                          <a:solidFill>
                            <a:srgbClr val="B32C16"/>
                          </a:solidFill>
                          <a:latin typeface="Georgia" panose="02040502050405020303" pitchFamily="18" charset="0"/>
                        </a:defRPr>
                      </a:lvl5pPr>
                      <a:lvl6pPr marL="25146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6pPr>
                      <a:lvl7pPr marL="29718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7pPr>
                      <a:lvl8pPr marL="34290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8pPr>
                      <a:lvl9pPr marL="38862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b="0" u="none" strike="noStrike" cap="none" normalizeH="0" baseline="0" dirty="0" smtClean="0">
                          <a:ln>
                            <a:noFill/>
                          </a:ln>
                          <a:solidFill>
                            <a:schemeClr val="tx1"/>
                          </a:solidFill>
                          <a:effectLst/>
                          <a:latin typeface="Times New Roman" pitchFamily="18" charset="0"/>
                          <a:cs typeface="Times New Roman" pitchFamily="18" charset="0"/>
                        </a:rPr>
                        <a:t>прогноз</a:t>
                      </a:r>
                      <a:endParaRPr kumimoji="0" lang="ru-RU" altLang="ru-RU" sz="9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39370" marR="39370" marT="64770" marB="64770" anchor="ctr" horzOverflow="overflow">
                    <a:solidFill>
                      <a:schemeClr val="accent2">
                        <a:lumMod val="20000"/>
                        <a:lumOff val="8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b="0" u="none" strike="noStrike" cap="none" normalizeH="0" baseline="0" dirty="0" smtClean="0">
                          <a:ln>
                            <a:noFill/>
                          </a:ln>
                          <a:solidFill>
                            <a:schemeClr val="tx1"/>
                          </a:solidFill>
                          <a:effectLst/>
                          <a:latin typeface="Times New Roman" pitchFamily="18" charset="0"/>
                          <a:cs typeface="Times New Roman" pitchFamily="18" charset="0"/>
                        </a:rPr>
                        <a:t>прогноз</a:t>
                      </a:r>
                      <a:endParaRPr kumimoji="0" lang="ru-RU" altLang="ru-RU" sz="9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39370" marR="39370" marT="64770" marB="64770" anchor="ctr" horzOverflow="overflow">
                    <a:solidFill>
                      <a:schemeClr val="accent2">
                        <a:lumMod val="20000"/>
                        <a:lumOff val="8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b="0" u="none" strike="noStrike" cap="none" normalizeH="0" baseline="0" dirty="0" smtClean="0">
                          <a:ln>
                            <a:noFill/>
                          </a:ln>
                          <a:solidFill>
                            <a:schemeClr val="tx1"/>
                          </a:solidFill>
                          <a:effectLst/>
                          <a:latin typeface="Times New Roman" pitchFamily="18" charset="0"/>
                          <a:cs typeface="Times New Roman" pitchFamily="18" charset="0"/>
                        </a:rPr>
                        <a:t>прогноз</a:t>
                      </a:r>
                      <a:endParaRPr kumimoji="0" lang="ru-RU" altLang="ru-RU" sz="9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39370" marR="39370" marT="64770" marB="64770" anchor="ctr" horzOverflow="overflow">
                    <a:solidFill>
                      <a:schemeClr val="accent2">
                        <a:lumMod val="20000"/>
                        <a:lumOff val="80000"/>
                      </a:schemeClr>
                    </a:solidFill>
                  </a:tcPr>
                </a:tc>
              </a:tr>
              <a:tr h="433563">
                <a:tc>
                  <a:txBody>
                    <a:bodyPr/>
                    <a:lstStyle/>
                    <a:p>
                      <a:pPr marL="0" marR="0" indent="0" algn="just" defTabSz="914400" rtl="0" eaLnBrk="1" fontAlgn="auto" latinLnBrk="0" hangingPunct="1">
                        <a:lnSpc>
                          <a:spcPct val="115000"/>
                        </a:lnSpc>
                        <a:spcBef>
                          <a:spcPts val="0"/>
                        </a:spcBef>
                        <a:spcAft>
                          <a:spcPts val="0"/>
                        </a:spcAft>
                        <a:buClrTx/>
                        <a:buSzTx/>
                        <a:buFontTx/>
                        <a:buNone/>
                        <a:tabLst/>
                        <a:defRPr/>
                      </a:pPr>
                      <a:r>
                        <a:rPr lang="ru-RU" sz="900" dirty="0" smtClean="0">
                          <a:solidFill>
                            <a:schemeClr val="tx1"/>
                          </a:solidFill>
                          <a:latin typeface="Times New Roman" pitchFamily="18" charset="0"/>
                          <a:cs typeface="Times New Roman" pitchFamily="18" charset="0"/>
                        </a:rPr>
                        <a:t>Расходы</a:t>
                      </a:r>
                      <a:r>
                        <a:rPr lang="ru-RU" sz="900" baseline="0" dirty="0" smtClean="0">
                          <a:solidFill>
                            <a:schemeClr val="tx1"/>
                          </a:solidFill>
                          <a:latin typeface="Times New Roman" pitchFamily="18" charset="0"/>
                          <a:cs typeface="Times New Roman" pitchFamily="18" charset="0"/>
                        </a:rPr>
                        <a:t> на реализацию ГП (средства федерального, и республиканского бюджетов, а также средства ТФОМС РА)</a:t>
                      </a:r>
                      <a:endParaRPr lang="ru-RU" sz="900" b="1" i="1" dirty="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800" dirty="0" smtClean="0">
                          <a:solidFill>
                            <a:schemeClr val="tx1"/>
                          </a:solidFill>
                          <a:latin typeface="Times New Roman" pitchFamily="18" charset="0"/>
                          <a:cs typeface="Times New Roman" pitchFamily="18" charset="0"/>
                        </a:rPr>
                        <a:t>тыс. рублей</a:t>
                      </a:r>
                      <a:endParaRPr lang="ru-RU" sz="800" b="1" dirty="0" smtClean="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u="none" strike="noStrike" cap="none" normalizeH="0" baseline="0" dirty="0" smtClean="0">
                          <a:ln>
                            <a:noFill/>
                          </a:ln>
                          <a:solidFill>
                            <a:schemeClr val="tx1"/>
                          </a:solidFill>
                          <a:effectLst/>
                          <a:latin typeface="Times New Roman" pitchFamily="18" charset="0"/>
                          <a:cs typeface="Times New Roman" pitchFamily="18" charset="0"/>
                        </a:rPr>
                        <a:t>4 376 968,8</a:t>
                      </a:r>
                      <a:endParaRPr kumimoji="0" lang="ru-RU" altLang="ru-RU" sz="900" b="1"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endParaRPr>
                    </a:p>
                  </a:txBody>
                  <a:tcPr marL="39370" marR="39370" marT="64770" marB="64770" anchor="ctr" horzOverflow="overflow"/>
                </a:tc>
                <a:tc>
                  <a:txBody>
                    <a:bodyPr/>
                    <a:lstStyle/>
                    <a:p>
                      <a:pPr marL="0" marR="0" lvl="0" indent="0" algn="ctr" defTabSz="914400" rtl="0" eaLnBrk="1" fontAlgn="base" latinLnBrk="0" hangingPunct="1">
                        <a:lnSpc>
                          <a:spcPct val="115000"/>
                        </a:lnSpc>
                        <a:spcBef>
                          <a:spcPct val="0"/>
                        </a:spcBef>
                        <a:spcAft>
                          <a:spcPct val="0"/>
                        </a:spcAft>
                        <a:buClrTx/>
                        <a:buSzTx/>
                        <a:buFontTx/>
                        <a:buNone/>
                        <a:tabLst/>
                        <a:defRPr/>
                      </a:pPr>
                      <a:r>
                        <a:rPr kumimoji="0" lang="ru-RU" altLang="ru-RU" sz="9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rPr>
                        <a:t>6 399 444,5</a:t>
                      </a:r>
                    </a:p>
                  </a:txBody>
                  <a:tcPr marL="39370" marR="39370" marT="64770" marB="64770" anchor="ctr" horzOverflow="overflow"/>
                </a:tc>
                <a:tc>
                  <a:txBody>
                    <a:bodyPr/>
                    <a:lstStyle/>
                    <a:p>
                      <a:pPr algn="ctr" fontAlgn="ctr"/>
                      <a:r>
                        <a:rPr lang="ru-RU" sz="900" b="0" i="0" u="none" strike="noStrike" dirty="0" smtClean="0">
                          <a:solidFill>
                            <a:schemeClr val="tx1"/>
                          </a:solidFill>
                          <a:latin typeface="Times New Roman" pitchFamily="18" charset="0"/>
                          <a:cs typeface="Times New Roman" pitchFamily="18" charset="0"/>
                        </a:rPr>
                        <a:t>6 020 370,9</a:t>
                      </a:r>
                      <a:endParaRPr lang="ru-RU" sz="900" b="0" i="0" u="none" strike="noStrike" dirty="0">
                        <a:solidFill>
                          <a:schemeClr val="tx1"/>
                        </a:solidFill>
                        <a:latin typeface="Times New Roman" pitchFamily="18" charset="0"/>
                        <a:cs typeface="Times New Roman" pitchFamily="18" charset="0"/>
                      </a:endParaRPr>
                    </a:p>
                  </a:txBody>
                  <a:tcPr marL="9525" marR="9525" marT="9525" marB="0" anchor="ctr"/>
                </a:tc>
                <a:tc>
                  <a:txBody>
                    <a:bodyPr/>
                    <a:lstStyle/>
                    <a:p>
                      <a:pPr algn="ctr" fontAlgn="ctr"/>
                      <a:r>
                        <a:rPr lang="ru-RU" sz="900" b="0" i="0" u="none" strike="noStrike" dirty="0" smtClean="0">
                          <a:solidFill>
                            <a:schemeClr val="tx1"/>
                          </a:solidFill>
                          <a:latin typeface="Times New Roman" pitchFamily="18" charset="0"/>
                          <a:cs typeface="Times New Roman" pitchFamily="18" charset="0"/>
                        </a:rPr>
                        <a:t>6 262 742,2</a:t>
                      </a:r>
                      <a:endParaRPr lang="ru-RU" sz="900" b="0" i="0" u="none" strike="noStrike" dirty="0">
                        <a:solidFill>
                          <a:schemeClr val="tx1"/>
                        </a:solidFill>
                        <a:latin typeface="Times New Roman" pitchFamily="18" charset="0"/>
                        <a:cs typeface="Times New Roman" pitchFamily="18" charset="0"/>
                      </a:endParaRPr>
                    </a:p>
                  </a:txBody>
                  <a:tcPr marL="9525" marR="9525" marT="9525" marB="0" anchor="ctr"/>
                </a:tc>
                <a:tc>
                  <a:txBody>
                    <a:bodyPr/>
                    <a:lstStyle/>
                    <a:p>
                      <a:pPr algn="ctr" fontAlgn="ctr"/>
                      <a:r>
                        <a:rPr lang="ru-RU" sz="900" b="0" i="0" u="none" strike="noStrike" dirty="0" smtClean="0">
                          <a:solidFill>
                            <a:schemeClr val="tx1"/>
                          </a:solidFill>
                          <a:latin typeface="Times New Roman" pitchFamily="18" charset="0"/>
                          <a:cs typeface="Times New Roman" pitchFamily="18" charset="0"/>
                        </a:rPr>
                        <a:t>6 312 807,5</a:t>
                      </a:r>
                      <a:endParaRPr lang="ru-RU" sz="900" b="0" i="0" u="none" strike="noStrike" dirty="0">
                        <a:solidFill>
                          <a:schemeClr val="tx1"/>
                        </a:solidFill>
                        <a:latin typeface="Times New Roman" pitchFamily="18" charset="0"/>
                        <a:cs typeface="Times New Roman" pitchFamily="18" charset="0"/>
                      </a:endParaRPr>
                    </a:p>
                  </a:txBody>
                  <a:tcPr marL="9525" marR="9525" marT="9525" marB="0" anchor="ctr"/>
                </a:tc>
              </a:tr>
              <a:tr h="24313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altLang="ru-RU" sz="900" b="0" i="0" u="none" strike="noStrike" cap="none" normalizeH="0" baseline="0" dirty="0" smtClean="0">
                          <a:ln>
                            <a:noFill/>
                          </a:ln>
                          <a:solidFill>
                            <a:schemeClr val="tx1"/>
                          </a:solidFill>
                          <a:effectLst/>
                          <a:latin typeface="Times New Roman" pitchFamily="18" charset="0"/>
                          <a:cs typeface="Times New Roman" pitchFamily="18" charset="0"/>
                        </a:rPr>
                        <a:t>за счет средств ТФОМС РА</a:t>
                      </a:r>
                    </a:p>
                  </a:txBody>
                  <a:tcPr marL="9525" marR="9525" marT="9525" marB="0" anchor="ctr" horzOverflow="overflow">
                    <a:solidFill>
                      <a:schemeClr val="accent2">
                        <a:lumMod val="20000"/>
                        <a:lumOff val="80000"/>
                      </a:schemeClr>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defRPr/>
                      </a:pPr>
                      <a:r>
                        <a:rPr lang="ru-RU" sz="800" dirty="0" smtClean="0">
                          <a:solidFill>
                            <a:schemeClr val="tx1"/>
                          </a:solidFill>
                          <a:latin typeface="Times New Roman" pitchFamily="18" charset="0"/>
                          <a:cs typeface="Times New Roman" pitchFamily="18" charset="0"/>
                        </a:rPr>
                        <a:t>тыс. рублей</a:t>
                      </a:r>
                      <a:endParaRPr lang="ru-RU" sz="800" b="1" dirty="0" smtClean="0">
                        <a:solidFill>
                          <a:schemeClr val="tx1"/>
                        </a:solidFill>
                        <a:latin typeface="Times New Roman" pitchFamily="18" charset="0"/>
                        <a:ea typeface="Times New Roman"/>
                        <a:cs typeface="Times New Roman" pitchFamily="18" charset="0"/>
                      </a:endParaRPr>
                    </a:p>
                  </a:txBody>
                  <a:tcPr marL="9525" marR="9525" marT="9525" marB="0" anchor="ctr" horzOverflow="overflow">
                    <a:solidFill>
                      <a:schemeClr val="accent2">
                        <a:lumMod val="20000"/>
                        <a:lumOff val="8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b="0" i="0" u="none" strike="noStrike" kern="1200" cap="none" normalizeH="0" baseline="0" dirty="0" smtClean="0">
                          <a:ln>
                            <a:noFill/>
                          </a:ln>
                          <a:solidFill>
                            <a:schemeClr val="tx1"/>
                          </a:solidFill>
                          <a:effectLst/>
                          <a:latin typeface="Times New Roman" pitchFamily="18" charset="0"/>
                          <a:ea typeface="+mn-ea"/>
                          <a:cs typeface="Times New Roman" pitchFamily="18" charset="0"/>
                        </a:rPr>
                        <a:t>2 158 260,2</a:t>
                      </a:r>
                    </a:p>
                  </a:txBody>
                  <a:tcPr marL="9525" marR="9525" marT="9525" marB="0" anchor="ctr" horzOverflow="overflow">
                    <a:solidFill>
                      <a:schemeClr val="accent2">
                        <a:lumMod val="20000"/>
                        <a:lumOff val="8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rPr>
                        <a:t>2 795 765,9</a:t>
                      </a:r>
                    </a:p>
                  </a:txBody>
                  <a:tcPr marL="39370" marR="39370" marT="64770" marB="64770" anchor="ctr" horzOverflow="overflow">
                    <a:solidFill>
                      <a:schemeClr val="accent2">
                        <a:lumMod val="20000"/>
                        <a:lumOff val="8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rPr>
                        <a:t>3 197 355,0</a:t>
                      </a:r>
                    </a:p>
                  </a:txBody>
                  <a:tcPr marL="39370" marR="39370" marT="64770" marB="64770" anchor="ctr" horzOverflow="overflow">
                    <a:solidFill>
                      <a:schemeClr val="accent2">
                        <a:lumMod val="20000"/>
                        <a:lumOff val="8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rPr>
                        <a:t>4 054 651,3</a:t>
                      </a:r>
                    </a:p>
                  </a:txBody>
                  <a:tcPr marL="39370" marR="39370" marT="64770" marB="64770" anchor="ctr" horzOverflow="overflow">
                    <a:solidFill>
                      <a:schemeClr val="accent2">
                        <a:lumMod val="20000"/>
                        <a:lumOff val="8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rPr>
                        <a:t>4 079 055,7</a:t>
                      </a:r>
                    </a:p>
                  </a:txBody>
                  <a:tcPr marL="39370" marR="39370" marT="64770" marB="64770" anchor="ctr" horzOverflow="overflow">
                    <a:solidFill>
                      <a:schemeClr val="accent2">
                        <a:lumMod val="20000"/>
                        <a:lumOff val="80000"/>
                      </a:schemeClr>
                    </a:solidFill>
                  </a:tcPr>
                </a:tc>
              </a:tr>
              <a:tr h="250734">
                <a:tc>
                  <a:txBody>
                    <a:bodyPr/>
                    <a:lstStyle>
                      <a:lvl1pPr eaLnBrk="0" hangingPunct="0">
                        <a:spcBef>
                          <a:spcPts val="300"/>
                        </a:spcBef>
                        <a:buClr>
                          <a:srgbClr val="B32C16"/>
                        </a:buClr>
                        <a:buFont typeface="Georgia" panose="02040502050405020303" pitchFamily="18" charset="0"/>
                        <a:defRPr sz="24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defRPr sz="22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4pPr>
                      <a:lvl5pPr marL="2057400" indent="-228600" eaLnBrk="0" hangingPunct="0">
                        <a:spcBef>
                          <a:spcPts val="300"/>
                        </a:spcBef>
                        <a:buClr>
                          <a:srgbClr val="B32C16"/>
                        </a:buClr>
                        <a:buFont typeface="Georgia" panose="02040502050405020303" pitchFamily="18" charset="0"/>
                        <a:defRPr>
                          <a:solidFill>
                            <a:srgbClr val="B32C16"/>
                          </a:solidFill>
                          <a:latin typeface="Georgia" panose="02040502050405020303" pitchFamily="18" charset="0"/>
                        </a:defRPr>
                      </a:lvl5pPr>
                      <a:lvl6pPr marL="25146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6pPr>
                      <a:lvl7pPr marL="29718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7pPr>
                      <a:lvl8pPr marL="34290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8pPr>
                      <a:lvl9pPr marL="38862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altLang="ru-RU" sz="900" u="none" strike="noStrike" cap="none" normalizeH="0" baseline="0" dirty="0" smtClean="0">
                          <a:ln>
                            <a:noFill/>
                          </a:ln>
                          <a:solidFill>
                            <a:schemeClr val="tx1"/>
                          </a:solidFill>
                          <a:effectLst/>
                          <a:latin typeface="Times New Roman" pitchFamily="18" charset="0"/>
                          <a:cs typeface="Times New Roman" pitchFamily="18" charset="0"/>
                        </a:rPr>
                        <a:t>Ожидаемая продолжительность жизни при рождении</a:t>
                      </a:r>
                      <a:endParaRPr kumimoji="0" lang="ru-RU" altLang="ru-RU" sz="9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9525" marR="9525" marT="9525" marB="0" anchor="ctr" horzOverflow="overflow"/>
                </a:tc>
                <a:tc>
                  <a:txBody>
                    <a:bodyPr/>
                    <a:lstStyle>
                      <a:lvl1pPr eaLnBrk="0" hangingPunct="0">
                        <a:spcBef>
                          <a:spcPts val="300"/>
                        </a:spcBef>
                        <a:buClr>
                          <a:srgbClr val="B32C16"/>
                        </a:buClr>
                        <a:buFont typeface="Georgia" panose="02040502050405020303" pitchFamily="18" charset="0"/>
                        <a:defRPr sz="24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defRPr sz="22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4pPr>
                      <a:lvl5pPr marL="2057400" indent="-228600" eaLnBrk="0" hangingPunct="0">
                        <a:spcBef>
                          <a:spcPts val="300"/>
                        </a:spcBef>
                        <a:buClr>
                          <a:srgbClr val="B32C16"/>
                        </a:buClr>
                        <a:buFont typeface="Georgia" panose="02040502050405020303" pitchFamily="18" charset="0"/>
                        <a:defRPr>
                          <a:solidFill>
                            <a:srgbClr val="B32C16"/>
                          </a:solidFill>
                          <a:latin typeface="Georgia" panose="02040502050405020303" pitchFamily="18" charset="0"/>
                        </a:defRPr>
                      </a:lvl5pPr>
                      <a:lvl6pPr marL="25146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6pPr>
                      <a:lvl7pPr marL="29718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7pPr>
                      <a:lvl8pPr marL="34290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8pPr>
                      <a:lvl9pPr marL="38862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ru-RU" altLang="ru-RU" sz="800" u="none" strike="noStrike" cap="none" normalizeH="0" baseline="0" dirty="0" smtClean="0">
                          <a:ln>
                            <a:noFill/>
                          </a:ln>
                          <a:solidFill>
                            <a:schemeClr val="tx1"/>
                          </a:solidFill>
                          <a:effectLst/>
                          <a:latin typeface="Times New Roman" pitchFamily="18" charset="0"/>
                          <a:cs typeface="Times New Roman" pitchFamily="18" charset="0"/>
                        </a:rPr>
                        <a:t>лет</a:t>
                      </a:r>
                      <a:endParaRPr kumimoji="0" lang="ru-RU" altLang="ru-RU" sz="8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9525" marR="9525" marT="9525" marB="0" anchor="ctr" horzOverflow="overflow"/>
                </a:tc>
                <a:tc>
                  <a:txBody>
                    <a:bodyPr/>
                    <a:lstStyle>
                      <a:lvl1pPr eaLnBrk="0" hangingPunct="0">
                        <a:spcBef>
                          <a:spcPts val="300"/>
                        </a:spcBef>
                        <a:buClr>
                          <a:srgbClr val="B32C16"/>
                        </a:buClr>
                        <a:buFont typeface="Georgia" panose="02040502050405020303" pitchFamily="18" charset="0"/>
                        <a:defRPr sz="24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defRPr sz="22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4pPr>
                      <a:lvl5pPr marL="2057400" indent="-228600" eaLnBrk="0" hangingPunct="0">
                        <a:spcBef>
                          <a:spcPts val="300"/>
                        </a:spcBef>
                        <a:buClr>
                          <a:srgbClr val="B32C16"/>
                        </a:buClr>
                        <a:buFont typeface="Georgia" panose="02040502050405020303" pitchFamily="18" charset="0"/>
                        <a:defRPr>
                          <a:solidFill>
                            <a:srgbClr val="B32C16"/>
                          </a:solidFill>
                          <a:latin typeface="Georgia" panose="02040502050405020303" pitchFamily="18" charset="0"/>
                        </a:defRPr>
                      </a:lvl5pPr>
                      <a:lvl6pPr marL="25146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6pPr>
                      <a:lvl7pPr marL="29718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7pPr>
                      <a:lvl8pPr marL="34290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8pPr>
                      <a:lvl9pPr marL="38862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b="0" i="0" u="none" strike="noStrike" kern="1200" cap="none" normalizeH="0" baseline="0" dirty="0" smtClean="0">
                          <a:ln>
                            <a:noFill/>
                          </a:ln>
                          <a:solidFill>
                            <a:schemeClr val="tx1"/>
                          </a:solidFill>
                          <a:effectLst/>
                          <a:latin typeface="Times New Roman" pitchFamily="18" charset="0"/>
                          <a:ea typeface="+mn-ea"/>
                          <a:cs typeface="Times New Roman" pitchFamily="18" charset="0"/>
                        </a:rPr>
                        <a:t>71,15</a:t>
                      </a:r>
                    </a:p>
                  </a:txBody>
                  <a:tcPr marL="9525" marR="9525" marT="9525" marB="0" anchor="ctr" horzOverflow="overflow"/>
                </a:tc>
                <a:tc>
                  <a:txBody>
                    <a:bodyPr/>
                    <a:lstStyle>
                      <a:lvl1pPr eaLnBrk="0" hangingPunct="0">
                        <a:spcBef>
                          <a:spcPts val="300"/>
                        </a:spcBef>
                        <a:buClr>
                          <a:srgbClr val="B32C16"/>
                        </a:buClr>
                        <a:buFont typeface="Georgia" panose="02040502050405020303" pitchFamily="18" charset="0"/>
                        <a:defRPr sz="24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defRPr sz="22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4pPr>
                      <a:lvl5pPr marL="2057400" indent="-228600" eaLnBrk="0" hangingPunct="0">
                        <a:spcBef>
                          <a:spcPts val="300"/>
                        </a:spcBef>
                        <a:buClr>
                          <a:srgbClr val="B32C16"/>
                        </a:buClr>
                        <a:buFont typeface="Georgia" panose="02040502050405020303" pitchFamily="18" charset="0"/>
                        <a:defRPr>
                          <a:solidFill>
                            <a:srgbClr val="B32C16"/>
                          </a:solidFill>
                          <a:latin typeface="Georgia" panose="02040502050405020303" pitchFamily="18" charset="0"/>
                        </a:defRPr>
                      </a:lvl5pPr>
                      <a:lvl6pPr marL="25146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6pPr>
                      <a:lvl7pPr marL="29718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7pPr>
                      <a:lvl8pPr marL="34290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8pPr>
                      <a:lvl9pPr marL="38862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rPr>
                        <a:t>71,54</a:t>
                      </a:r>
                    </a:p>
                  </a:txBody>
                  <a:tcPr marL="39370" marR="39370" marT="64770" marB="64770" anchor="ctr" horzOverflow="overflow"/>
                </a:tc>
                <a:tc>
                  <a:txBody>
                    <a:bodyPr/>
                    <a:lstStyle>
                      <a:lvl1pPr eaLnBrk="0" hangingPunct="0">
                        <a:spcBef>
                          <a:spcPts val="300"/>
                        </a:spcBef>
                        <a:buClr>
                          <a:srgbClr val="B32C16"/>
                        </a:buClr>
                        <a:buFont typeface="Georgia" panose="02040502050405020303" pitchFamily="18" charset="0"/>
                        <a:defRPr sz="24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defRPr sz="22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4pPr>
                      <a:lvl5pPr marL="2057400" indent="-228600" eaLnBrk="0" hangingPunct="0">
                        <a:spcBef>
                          <a:spcPts val="300"/>
                        </a:spcBef>
                        <a:buClr>
                          <a:srgbClr val="B32C16"/>
                        </a:buClr>
                        <a:buFont typeface="Georgia" panose="02040502050405020303" pitchFamily="18" charset="0"/>
                        <a:defRPr>
                          <a:solidFill>
                            <a:srgbClr val="B32C16"/>
                          </a:solidFill>
                          <a:latin typeface="Georgia" panose="02040502050405020303" pitchFamily="18" charset="0"/>
                        </a:defRPr>
                      </a:lvl5pPr>
                      <a:lvl6pPr marL="25146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6pPr>
                      <a:lvl7pPr marL="29718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7pPr>
                      <a:lvl8pPr marL="34290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8pPr>
                      <a:lvl9pPr marL="38862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rPr>
                        <a:t>72,12</a:t>
                      </a:r>
                    </a:p>
                  </a:txBody>
                  <a:tcPr marL="39370" marR="39370" marT="64770" marB="64770" anchor="ctr" horzOverflow="overflow"/>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rPr>
                        <a:t>72,68</a:t>
                      </a:r>
                    </a:p>
                  </a:txBody>
                  <a:tcPr marL="39370" marR="39370" marT="64770" marB="64770" anchor="ctr" horzOverflow="overflow"/>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rPr>
                        <a:t>72,69</a:t>
                      </a:r>
                    </a:p>
                  </a:txBody>
                  <a:tcPr marL="39370" marR="39370" marT="64770" marB="64770" anchor="ctr" horzOverflow="overflow"/>
                </a:tc>
              </a:tr>
              <a:tr h="586547">
                <a:tc>
                  <a:txBody>
                    <a:bodyPr/>
                    <a:lstStyle>
                      <a:lvl1pPr eaLnBrk="0" hangingPunct="0">
                        <a:spcBef>
                          <a:spcPts val="300"/>
                        </a:spcBef>
                        <a:buClr>
                          <a:srgbClr val="B32C16"/>
                        </a:buClr>
                        <a:buFont typeface="Georgia" panose="02040502050405020303" pitchFamily="18" charset="0"/>
                        <a:defRPr sz="24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defRPr sz="22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4pPr>
                      <a:lvl5pPr marL="2057400" indent="-228600" eaLnBrk="0" hangingPunct="0">
                        <a:spcBef>
                          <a:spcPts val="300"/>
                        </a:spcBef>
                        <a:buClr>
                          <a:srgbClr val="B32C16"/>
                        </a:buClr>
                        <a:buFont typeface="Georgia" panose="02040502050405020303" pitchFamily="18" charset="0"/>
                        <a:defRPr>
                          <a:solidFill>
                            <a:srgbClr val="B32C16"/>
                          </a:solidFill>
                          <a:latin typeface="Georgia" panose="02040502050405020303" pitchFamily="18" charset="0"/>
                        </a:defRPr>
                      </a:lvl5pPr>
                      <a:lvl6pPr marL="25146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6pPr>
                      <a:lvl7pPr marL="29718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7pPr>
                      <a:lvl8pPr marL="34290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8pPr>
                      <a:lvl9pPr marL="38862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altLang="ru-RU" sz="900" u="none" strike="noStrike" cap="none" normalizeH="0" baseline="0" dirty="0" smtClean="0">
                          <a:ln>
                            <a:noFill/>
                          </a:ln>
                          <a:solidFill>
                            <a:schemeClr val="tx1"/>
                          </a:solidFill>
                          <a:effectLst/>
                          <a:latin typeface="Times New Roman" pitchFamily="18" charset="0"/>
                          <a:cs typeface="Times New Roman" pitchFamily="18" charset="0"/>
                        </a:rPr>
                        <a:t>Суммарный коэффициент рождаемости</a:t>
                      </a:r>
                      <a:endParaRPr kumimoji="0" lang="ru-RU" altLang="ru-RU" sz="9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9525" marR="9525" marT="9525" marB="0" anchor="ctr" horzOverflow="overflow">
                    <a:solidFill>
                      <a:schemeClr val="accent2">
                        <a:lumMod val="20000"/>
                        <a:lumOff val="80000"/>
                      </a:schemeClr>
                    </a:solidFill>
                  </a:tcPr>
                </a:tc>
                <a:tc>
                  <a:txBody>
                    <a:bodyPr/>
                    <a:lstStyle>
                      <a:lvl1pPr eaLnBrk="0" hangingPunct="0">
                        <a:spcBef>
                          <a:spcPts val="300"/>
                        </a:spcBef>
                        <a:buClr>
                          <a:srgbClr val="B32C16"/>
                        </a:buClr>
                        <a:buFont typeface="Georgia" panose="02040502050405020303" pitchFamily="18" charset="0"/>
                        <a:defRPr sz="24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defRPr sz="22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4pPr>
                      <a:lvl5pPr marL="2057400" indent="-228600" eaLnBrk="0" hangingPunct="0">
                        <a:spcBef>
                          <a:spcPts val="300"/>
                        </a:spcBef>
                        <a:buClr>
                          <a:srgbClr val="B32C16"/>
                        </a:buClr>
                        <a:buFont typeface="Georgia" panose="02040502050405020303" pitchFamily="18" charset="0"/>
                        <a:defRPr>
                          <a:solidFill>
                            <a:srgbClr val="B32C16"/>
                          </a:solidFill>
                          <a:latin typeface="Georgia" panose="02040502050405020303" pitchFamily="18" charset="0"/>
                        </a:defRPr>
                      </a:lvl5pPr>
                      <a:lvl6pPr marL="25146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6pPr>
                      <a:lvl7pPr marL="29718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7pPr>
                      <a:lvl8pPr marL="34290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8pPr>
                      <a:lvl9pPr marL="38862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ru-RU" altLang="ru-RU" sz="800" u="none" strike="noStrike" cap="none" normalizeH="0" baseline="0" dirty="0" smtClean="0">
                          <a:ln>
                            <a:noFill/>
                          </a:ln>
                          <a:solidFill>
                            <a:schemeClr val="tx1"/>
                          </a:solidFill>
                          <a:effectLst/>
                          <a:latin typeface="Times New Roman" pitchFamily="18" charset="0"/>
                          <a:cs typeface="Times New Roman" pitchFamily="18" charset="0"/>
                        </a:rPr>
                        <a:t>Число родившихся детей на 1 женщину</a:t>
                      </a:r>
                      <a:endParaRPr kumimoji="0" lang="ru-RU" altLang="ru-RU" sz="8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9525" marR="9525" marT="9525" marB="0" anchor="ctr" horzOverflow="overflow">
                    <a:solidFill>
                      <a:schemeClr val="accent2">
                        <a:lumMod val="20000"/>
                        <a:lumOff val="80000"/>
                      </a:schemeClr>
                    </a:solidFill>
                  </a:tcPr>
                </a:tc>
                <a:tc>
                  <a:txBody>
                    <a:bodyPr/>
                    <a:lstStyle>
                      <a:lvl1pPr eaLnBrk="0" hangingPunct="0">
                        <a:spcBef>
                          <a:spcPts val="300"/>
                        </a:spcBef>
                        <a:buClr>
                          <a:srgbClr val="B32C16"/>
                        </a:buClr>
                        <a:buFont typeface="Georgia" panose="02040502050405020303" pitchFamily="18" charset="0"/>
                        <a:defRPr sz="24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defRPr sz="22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4pPr>
                      <a:lvl5pPr marL="2057400" indent="-228600" eaLnBrk="0" hangingPunct="0">
                        <a:spcBef>
                          <a:spcPts val="300"/>
                        </a:spcBef>
                        <a:buClr>
                          <a:srgbClr val="B32C16"/>
                        </a:buClr>
                        <a:buFont typeface="Georgia" panose="02040502050405020303" pitchFamily="18" charset="0"/>
                        <a:defRPr>
                          <a:solidFill>
                            <a:srgbClr val="B32C16"/>
                          </a:solidFill>
                          <a:latin typeface="Georgia" panose="02040502050405020303" pitchFamily="18" charset="0"/>
                        </a:defRPr>
                      </a:lvl5pPr>
                      <a:lvl6pPr marL="25146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6pPr>
                      <a:lvl7pPr marL="29718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7pPr>
                      <a:lvl8pPr marL="34290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8pPr>
                      <a:lvl9pPr marL="38862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b="0" i="0" u="none" strike="noStrike" kern="1200" cap="none" normalizeH="0" baseline="0" dirty="0" smtClean="0">
                          <a:ln>
                            <a:noFill/>
                          </a:ln>
                          <a:solidFill>
                            <a:schemeClr val="tx1"/>
                          </a:solidFill>
                          <a:effectLst/>
                          <a:latin typeface="Times New Roman" pitchFamily="18" charset="0"/>
                          <a:ea typeface="+mn-ea"/>
                          <a:cs typeface="Times New Roman" pitchFamily="18" charset="0"/>
                        </a:rPr>
                        <a:t>2,5</a:t>
                      </a:r>
                    </a:p>
                  </a:txBody>
                  <a:tcPr marL="9525" marR="9525" marT="9525" marB="0" anchor="ctr" horzOverflow="overflow">
                    <a:solidFill>
                      <a:schemeClr val="accent2">
                        <a:lumMod val="20000"/>
                        <a:lumOff val="80000"/>
                      </a:schemeClr>
                    </a:solidFill>
                  </a:tcPr>
                </a:tc>
                <a:tc>
                  <a:txBody>
                    <a:bodyPr/>
                    <a:lstStyle>
                      <a:lvl1pPr eaLnBrk="0" hangingPunct="0">
                        <a:spcBef>
                          <a:spcPts val="300"/>
                        </a:spcBef>
                        <a:buClr>
                          <a:srgbClr val="B32C16"/>
                        </a:buClr>
                        <a:buFont typeface="Georgia" panose="02040502050405020303" pitchFamily="18" charset="0"/>
                        <a:defRPr sz="24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defRPr sz="22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4pPr>
                      <a:lvl5pPr marL="2057400" indent="-228600" eaLnBrk="0" hangingPunct="0">
                        <a:spcBef>
                          <a:spcPts val="300"/>
                        </a:spcBef>
                        <a:buClr>
                          <a:srgbClr val="B32C16"/>
                        </a:buClr>
                        <a:buFont typeface="Georgia" panose="02040502050405020303" pitchFamily="18" charset="0"/>
                        <a:defRPr>
                          <a:solidFill>
                            <a:srgbClr val="B32C16"/>
                          </a:solidFill>
                          <a:latin typeface="Georgia" panose="02040502050405020303" pitchFamily="18" charset="0"/>
                        </a:defRPr>
                      </a:lvl5pPr>
                      <a:lvl6pPr marL="25146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6pPr>
                      <a:lvl7pPr marL="29718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7pPr>
                      <a:lvl8pPr marL="34290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8pPr>
                      <a:lvl9pPr marL="38862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rPr>
                        <a:t>2,852</a:t>
                      </a:r>
                    </a:p>
                  </a:txBody>
                  <a:tcPr marL="39370" marR="39370" marT="64770" marB="64770" anchor="ctr" horzOverflow="overflow">
                    <a:solidFill>
                      <a:schemeClr val="accent2">
                        <a:lumMod val="20000"/>
                        <a:lumOff val="80000"/>
                      </a:schemeClr>
                    </a:solidFill>
                  </a:tcPr>
                </a:tc>
                <a:tc>
                  <a:txBody>
                    <a:bodyPr/>
                    <a:lstStyle>
                      <a:lvl1pPr eaLnBrk="0" hangingPunct="0">
                        <a:spcBef>
                          <a:spcPts val="300"/>
                        </a:spcBef>
                        <a:buClr>
                          <a:srgbClr val="B32C16"/>
                        </a:buClr>
                        <a:buFont typeface="Georgia" panose="02040502050405020303" pitchFamily="18" charset="0"/>
                        <a:defRPr sz="24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defRPr sz="22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4pPr>
                      <a:lvl5pPr marL="2057400" indent="-228600" eaLnBrk="0" hangingPunct="0">
                        <a:spcBef>
                          <a:spcPts val="300"/>
                        </a:spcBef>
                        <a:buClr>
                          <a:srgbClr val="B32C16"/>
                        </a:buClr>
                        <a:buFont typeface="Georgia" panose="02040502050405020303" pitchFamily="18" charset="0"/>
                        <a:defRPr>
                          <a:solidFill>
                            <a:srgbClr val="B32C16"/>
                          </a:solidFill>
                          <a:latin typeface="Georgia" panose="02040502050405020303" pitchFamily="18" charset="0"/>
                        </a:defRPr>
                      </a:lvl5pPr>
                      <a:lvl6pPr marL="25146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6pPr>
                      <a:lvl7pPr marL="29718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7pPr>
                      <a:lvl8pPr marL="34290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8pPr>
                      <a:lvl9pPr marL="38862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rPr>
                        <a:t>2,87</a:t>
                      </a:r>
                    </a:p>
                  </a:txBody>
                  <a:tcPr marL="39370" marR="39370" marT="64770" marB="64770" anchor="ctr" horzOverflow="overflow">
                    <a:solidFill>
                      <a:schemeClr val="accent2">
                        <a:lumMod val="20000"/>
                        <a:lumOff val="8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rPr>
                        <a:t>2,909</a:t>
                      </a:r>
                    </a:p>
                  </a:txBody>
                  <a:tcPr marL="39370" marR="39370" marT="64770" marB="64770" anchor="ctr" horzOverflow="overflow">
                    <a:solidFill>
                      <a:schemeClr val="accent2">
                        <a:lumMod val="20000"/>
                        <a:lumOff val="8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rPr>
                        <a:t>3,009</a:t>
                      </a:r>
                    </a:p>
                  </a:txBody>
                  <a:tcPr marL="39370" marR="39370" marT="64770" marB="64770" anchor="ctr" horzOverflow="overflow">
                    <a:solidFill>
                      <a:schemeClr val="accent2">
                        <a:lumMod val="20000"/>
                        <a:lumOff val="80000"/>
                      </a:schemeClr>
                    </a:solidFill>
                  </a:tcPr>
                </a:tc>
              </a:tr>
              <a:tr h="250734">
                <a:tc>
                  <a:txBody>
                    <a:bodyPr/>
                    <a:lstStyle>
                      <a:lvl1pPr eaLnBrk="0" hangingPunct="0">
                        <a:spcBef>
                          <a:spcPts val="300"/>
                        </a:spcBef>
                        <a:buClr>
                          <a:srgbClr val="B32C16"/>
                        </a:buClr>
                        <a:buFont typeface="Georgia" panose="02040502050405020303" pitchFamily="18" charset="0"/>
                        <a:defRPr sz="24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defRPr sz="22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4pPr>
                      <a:lvl5pPr marL="2057400" indent="-228600" eaLnBrk="0" hangingPunct="0">
                        <a:spcBef>
                          <a:spcPts val="300"/>
                        </a:spcBef>
                        <a:buClr>
                          <a:srgbClr val="B32C16"/>
                        </a:buClr>
                        <a:buFont typeface="Georgia" panose="02040502050405020303" pitchFamily="18" charset="0"/>
                        <a:defRPr>
                          <a:solidFill>
                            <a:srgbClr val="B32C16"/>
                          </a:solidFill>
                          <a:latin typeface="Georgia" panose="02040502050405020303" pitchFamily="18" charset="0"/>
                        </a:defRPr>
                      </a:lvl5pPr>
                      <a:lvl6pPr marL="25146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6pPr>
                      <a:lvl7pPr marL="29718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7pPr>
                      <a:lvl8pPr marL="34290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8pPr>
                      <a:lvl9pPr marL="38862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altLang="ru-RU" sz="900" u="none" strike="noStrike" cap="none" normalizeH="0" baseline="0" dirty="0" smtClean="0">
                          <a:ln>
                            <a:noFill/>
                          </a:ln>
                          <a:solidFill>
                            <a:schemeClr val="tx1"/>
                          </a:solidFill>
                          <a:effectLst/>
                          <a:latin typeface="Times New Roman" pitchFamily="18" charset="0"/>
                          <a:cs typeface="Times New Roman" pitchFamily="18" charset="0"/>
                        </a:rPr>
                        <a:t>Смертность от всех причин</a:t>
                      </a:r>
                      <a:endParaRPr kumimoji="0" lang="ru-RU" altLang="ru-RU" sz="9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9525" marR="9525" marT="9525" marB="0" anchor="ctr" horzOverflow="overflow"/>
                </a:tc>
                <a:tc>
                  <a:txBody>
                    <a:bodyPr/>
                    <a:lstStyle>
                      <a:lvl1pPr eaLnBrk="0" hangingPunct="0">
                        <a:spcBef>
                          <a:spcPts val="300"/>
                        </a:spcBef>
                        <a:buClr>
                          <a:srgbClr val="B32C16"/>
                        </a:buClr>
                        <a:buFont typeface="Georgia" panose="02040502050405020303" pitchFamily="18" charset="0"/>
                        <a:defRPr sz="24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defRPr sz="22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4pPr>
                      <a:lvl5pPr marL="2057400" indent="-228600" eaLnBrk="0" hangingPunct="0">
                        <a:spcBef>
                          <a:spcPts val="300"/>
                        </a:spcBef>
                        <a:buClr>
                          <a:srgbClr val="B32C16"/>
                        </a:buClr>
                        <a:buFont typeface="Georgia" panose="02040502050405020303" pitchFamily="18" charset="0"/>
                        <a:defRPr>
                          <a:solidFill>
                            <a:srgbClr val="B32C16"/>
                          </a:solidFill>
                          <a:latin typeface="Georgia" panose="02040502050405020303" pitchFamily="18" charset="0"/>
                        </a:defRPr>
                      </a:lvl5pPr>
                      <a:lvl6pPr marL="25146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6pPr>
                      <a:lvl7pPr marL="29718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7pPr>
                      <a:lvl8pPr marL="34290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8pPr>
                      <a:lvl9pPr marL="38862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ru-RU" altLang="ru-RU" sz="800" u="none" strike="noStrike" cap="none" normalizeH="0" baseline="0" dirty="0" smtClean="0">
                          <a:ln>
                            <a:noFill/>
                          </a:ln>
                          <a:solidFill>
                            <a:schemeClr val="tx1"/>
                          </a:solidFill>
                          <a:effectLst/>
                          <a:latin typeface="Times New Roman" pitchFamily="18" charset="0"/>
                          <a:cs typeface="Times New Roman" pitchFamily="18" charset="0"/>
                        </a:rPr>
                        <a:t>на 1 000 населения</a:t>
                      </a:r>
                      <a:endParaRPr kumimoji="0" lang="ru-RU" altLang="ru-RU" sz="8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9525" marR="9525" marT="9525" marB="0" anchor="ctr" horzOverflow="overflow"/>
                </a:tc>
                <a:tc>
                  <a:txBody>
                    <a:bodyPr/>
                    <a:lstStyle>
                      <a:lvl1pPr eaLnBrk="0" hangingPunct="0">
                        <a:spcBef>
                          <a:spcPts val="300"/>
                        </a:spcBef>
                        <a:buClr>
                          <a:srgbClr val="B32C16"/>
                        </a:buClr>
                        <a:buFont typeface="Georgia" panose="02040502050405020303" pitchFamily="18" charset="0"/>
                        <a:defRPr sz="24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defRPr sz="22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4pPr>
                      <a:lvl5pPr marL="2057400" indent="-228600" eaLnBrk="0" hangingPunct="0">
                        <a:spcBef>
                          <a:spcPts val="300"/>
                        </a:spcBef>
                        <a:buClr>
                          <a:srgbClr val="B32C16"/>
                        </a:buClr>
                        <a:buFont typeface="Georgia" panose="02040502050405020303" pitchFamily="18" charset="0"/>
                        <a:defRPr>
                          <a:solidFill>
                            <a:srgbClr val="B32C16"/>
                          </a:solidFill>
                          <a:latin typeface="Georgia" panose="02040502050405020303" pitchFamily="18" charset="0"/>
                        </a:defRPr>
                      </a:lvl5pPr>
                      <a:lvl6pPr marL="25146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6pPr>
                      <a:lvl7pPr marL="29718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7pPr>
                      <a:lvl8pPr marL="34290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8pPr>
                      <a:lvl9pPr marL="38862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ru-RU" altLang="ru-RU" sz="900" b="0" i="0" u="none" strike="noStrike" cap="none" normalizeH="0" baseline="0" dirty="0" smtClean="0">
                          <a:ln>
                            <a:noFill/>
                          </a:ln>
                          <a:solidFill>
                            <a:schemeClr val="tx1"/>
                          </a:solidFill>
                          <a:effectLst/>
                          <a:latin typeface="Times New Roman" pitchFamily="18" charset="0"/>
                          <a:cs typeface="Times New Roman" pitchFamily="18" charset="0"/>
                        </a:rPr>
                        <a:t>9,7</a:t>
                      </a:r>
                    </a:p>
                  </a:txBody>
                  <a:tcPr marL="9525" marR="9525" marT="9525" marB="0" anchor="ctr" horzOverflow="overflow"/>
                </a:tc>
                <a:tc>
                  <a:txBody>
                    <a:bodyPr/>
                    <a:lstStyle>
                      <a:lvl1pPr eaLnBrk="0" hangingPunct="0">
                        <a:spcBef>
                          <a:spcPts val="300"/>
                        </a:spcBef>
                        <a:buClr>
                          <a:srgbClr val="B32C16"/>
                        </a:buClr>
                        <a:buFont typeface="Georgia" panose="02040502050405020303" pitchFamily="18" charset="0"/>
                        <a:defRPr sz="24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defRPr sz="22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4pPr>
                      <a:lvl5pPr marL="2057400" indent="-228600" eaLnBrk="0" hangingPunct="0">
                        <a:spcBef>
                          <a:spcPts val="300"/>
                        </a:spcBef>
                        <a:buClr>
                          <a:srgbClr val="B32C16"/>
                        </a:buClr>
                        <a:buFont typeface="Georgia" panose="02040502050405020303" pitchFamily="18" charset="0"/>
                        <a:defRPr>
                          <a:solidFill>
                            <a:srgbClr val="B32C16"/>
                          </a:solidFill>
                          <a:latin typeface="Georgia" panose="02040502050405020303" pitchFamily="18" charset="0"/>
                        </a:defRPr>
                      </a:lvl5pPr>
                      <a:lvl6pPr marL="25146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6pPr>
                      <a:lvl7pPr marL="29718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7pPr>
                      <a:lvl8pPr marL="34290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8pPr>
                      <a:lvl9pPr marL="38862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rPr>
                        <a:t>9,3</a:t>
                      </a:r>
                    </a:p>
                  </a:txBody>
                  <a:tcPr marL="39370" marR="39370" marT="64770" marB="64770" anchor="ctr" horzOverflow="overflow"/>
                </a:tc>
                <a:tc>
                  <a:txBody>
                    <a:bodyPr/>
                    <a:lstStyle>
                      <a:lvl1pPr eaLnBrk="0" hangingPunct="0">
                        <a:spcBef>
                          <a:spcPts val="300"/>
                        </a:spcBef>
                        <a:buClr>
                          <a:srgbClr val="B32C16"/>
                        </a:buClr>
                        <a:buFont typeface="Georgia" panose="02040502050405020303" pitchFamily="18" charset="0"/>
                        <a:defRPr sz="24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defRPr sz="22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defRPr sz="2000">
                          <a:solidFill>
                            <a:schemeClr val="accent1"/>
                          </a:solidFill>
                          <a:latin typeface="Georgia" panose="02040502050405020303" pitchFamily="18" charset="0"/>
                        </a:defRPr>
                      </a:lvl4pPr>
                      <a:lvl5pPr marL="2057400" indent="-228600" eaLnBrk="0" hangingPunct="0">
                        <a:spcBef>
                          <a:spcPts val="300"/>
                        </a:spcBef>
                        <a:buClr>
                          <a:srgbClr val="B32C16"/>
                        </a:buClr>
                        <a:buFont typeface="Georgia" panose="02040502050405020303" pitchFamily="18" charset="0"/>
                        <a:defRPr>
                          <a:solidFill>
                            <a:srgbClr val="B32C16"/>
                          </a:solidFill>
                          <a:latin typeface="Georgia" panose="02040502050405020303" pitchFamily="18" charset="0"/>
                        </a:defRPr>
                      </a:lvl5pPr>
                      <a:lvl6pPr marL="25146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6pPr>
                      <a:lvl7pPr marL="29718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7pPr>
                      <a:lvl8pPr marL="34290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8pPr>
                      <a:lvl9pPr marL="3886200" indent="-228600" eaLnBrk="0" fontAlgn="base" hangingPunct="0">
                        <a:spcBef>
                          <a:spcPts val="300"/>
                        </a:spcBef>
                        <a:spcAft>
                          <a:spcPct val="0"/>
                        </a:spcAft>
                        <a:buClr>
                          <a:srgbClr val="B32C16"/>
                        </a:buClr>
                        <a:buFont typeface="Georgia" panose="02040502050405020303" pitchFamily="18" charset="0"/>
                        <a:defRPr>
                          <a:solidFill>
                            <a:srgbClr val="B32C16"/>
                          </a:solidFill>
                          <a:latin typeface="Georgia" panose="02040502050405020303" pitchFamily="18"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rPr>
                        <a:t>9,2</a:t>
                      </a:r>
                    </a:p>
                  </a:txBody>
                  <a:tcPr marL="39370" marR="39370" marT="64770" marB="64770" anchor="ctr" horzOverflow="overflow"/>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rPr>
                        <a:t>9,1</a:t>
                      </a:r>
                    </a:p>
                  </a:txBody>
                  <a:tcPr marL="39370" marR="39370" marT="64770" marB="64770" anchor="ctr" horzOverflow="overflow"/>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9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rPr>
                        <a:t>9,09</a:t>
                      </a:r>
                    </a:p>
                  </a:txBody>
                  <a:tcPr marL="39370" marR="39370" marT="64770" marB="64770" anchor="ctr" horzOverflow="overflow"/>
                </a:tc>
              </a:tr>
            </a:tbl>
          </a:graphicData>
        </a:graphic>
      </p:graphicFrame>
      <p:graphicFrame>
        <p:nvGraphicFramePr>
          <p:cNvPr id="9" name="Таблица 8"/>
          <p:cNvGraphicFramePr>
            <a:graphicFrameLocks noGrp="1"/>
          </p:cNvGraphicFramePr>
          <p:nvPr/>
        </p:nvGraphicFramePr>
        <p:xfrm>
          <a:off x="3275856" y="3645024"/>
          <a:ext cx="5688633" cy="3182613"/>
        </p:xfrm>
        <a:graphic>
          <a:graphicData uri="http://schemas.openxmlformats.org/drawingml/2006/table">
            <a:tbl>
              <a:tblPr firstRow="1" bandRow="1">
                <a:tableStyleId>{5C22544A-7EE6-4342-B048-85BDC9FD1C3A}</a:tableStyleId>
              </a:tblPr>
              <a:tblGrid>
                <a:gridCol w="2685554"/>
                <a:gridCol w="565379"/>
                <a:gridCol w="565379"/>
                <a:gridCol w="636052"/>
                <a:gridCol w="636052"/>
                <a:gridCol w="600217"/>
              </a:tblGrid>
              <a:tr h="559029">
                <a:tc>
                  <a:txBody>
                    <a:bodyPr/>
                    <a:lstStyle/>
                    <a:p>
                      <a:pPr algn="ctr">
                        <a:lnSpc>
                          <a:spcPct val="115000"/>
                        </a:lnSpc>
                        <a:spcAft>
                          <a:spcPts val="0"/>
                        </a:spcAft>
                      </a:pPr>
                      <a:r>
                        <a:rPr lang="ru-RU" sz="900" dirty="0">
                          <a:solidFill>
                            <a:schemeClr val="bg1"/>
                          </a:solidFill>
                          <a:latin typeface="Times New Roman" pitchFamily="18" charset="0"/>
                          <a:cs typeface="Times New Roman" pitchFamily="18" charset="0"/>
                        </a:rPr>
                        <a:t>ОБЕСПЕЧЕНИЕ ОТДЕЛЬНЫХ КАТЕГОРИЙ ГРАЖДАН ЛЕКАРСТВЕННЫМИ ПРЕПАРАТАМИ И ИЗДЕЛИЯМИ МЕДИЦИНСКОГО НАЗНАЧЕНИЯ</a:t>
                      </a:r>
                      <a:endParaRPr lang="ru-RU" sz="900" dirty="0">
                        <a:solidFill>
                          <a:schemeClr val="bg1"/>
                        </a:solidFill>
                        <a:latin typeface="Times New Roman" pitchFamily="18" charset="0"/>
                        <a:ea typeface="Calibri"/>
                        <a:cs typeface="Times New Roman" pitchFamily="18" charset="0"/>
                      </a:endParaRPr>
                    </a:p>
                  </a:txBody>
                  <a:tcPr marL="68580" marR="68580" marT="0" marB="0" anchor="ctr">
                    <a:solidFill>
                      <a:schemeClr val="accent2"/>
                    </a:solidFill>
                  </a:tcPr>
                </a:tc>
                <a:tc>
                  <a:txBody>
                    <a:bodyPr/>
                    <a:lstStyle/>
                    <a:p>
                      <a:pPr algn="ctr">
                        <a:lnSpc>
                          <a:spcPct val="115000"/>
                        </a:lnSpc>
                        <a:spcAft>
                          <a:spcPts val="0"/>
                        </a:spcAft>
                      </a:pPr>
                      <a:r>
                        <a:rPr lang="ru-RU" sz="900" dirty="0" smtClean="0">
                          <a:solidFill>
                            <a:schemeClr val="bg1"/>
                          </a:solidFill>
                          <a:latin typeface="Times New Roman" pitchFamily="18" charset="0"/>
                          <a:cs typeface="Times New Roman" pitchFamily="18" charset="0"/>
                        </a:rPr>
                        <a:t>2017 </a:t>
                      </a:r>
                      <a:r>
                        <a:rPr lang="ru-RU" sz="900" dirty="0">
                          <a:solidFill>
                            <a:schemeClr val="bg1"/>
                          </a:solidFill>
                          <a:latin typeface="Times New Roman" pitchFamily="18" charset="0"/>
                          <a:cs typeface="Times New Roman" pitchFamily="18" charset="0"/>
                        </a:rPr>
                        <a:t>год </a:t>
                      </a:r>
                      <a:r>
                        <a:rPr lang="ru-RU" sz="900" dirty="0" smtClean="0">
                          <a:solidFill>
                            <a:schemeClr val="bg1"/>
                          </a:solidFill>
                          <a:latin typeface="Times New Roman" pitchFamily="18" charset="0"/>
                          <a:cs typeface="Times New Roman" pitchFamily="18" charset="0"/>
                        </a:rPr>
                        <a:t>(факт)</a:t>
                      </a:r>
                      <a:endParaRPr lang="ru-RU" sz="900" dirty="0">
                        <a:solidFill>
                          <a:schemeClr val="bg1"/>
                        </a:solidFill>
                        <a:latin typeface="Times New Roman" pitchFamily="18" charset="0"/>
                        <a:ea typeface="Calibri"/>
                        <a:cs typeface="Times New Roman" pitchFamily="18" charset="0"/>
                      </a:endParaRPr>
                    </a:p>
                  </a:txBody>
                  <a:tcPr marL="68580" marR="68580" marT="0" marB="0" anchor="ctr">
                    <a:solidFill>
                      <a:schemeClr val="accent2"/>
                    </a:solidFill>
                  </a:tcPr>
                </a:tc>
                <a:tc>
                  <a:txBody>
                    <a:bodyPr/>
                    <a:lstStyle/>
                    <a:p>
                      <a:pPr algn="ctr">
                        <a:lnSpc>
                          <a:spcPct val="115000"/>
                        </a:lnSpc>
                        <a:spcAft>
                          <a:spcPts val="0"/>
                        </a:spcAft>
                      </a:pPr>
                      <a:r>
                        <a:rPr lang="ru-RU" sz="900" dirty="0" smtClean="0">
                          <a:solidFill>
                            <a:schemeClr val="bg1"/>
                          </a:solidFill>
                          <a:latin typeface="Times New Roman" pitchFamily="18" charset="0"/>
                          <a:cs typeface="Times New Roman" pitchFamily="18" charset="0"/>
                        </a:rPr>
                        <a:t>2018 </a:t>
                      </a:r>
                      <a:r>
                        <a:rPr lang="ru-RU" sz="900" dirty="0">
                          <a:solidFill>
                            <a:schemeClr val="bg1"/>
                          </a:solidFill>
                          <a:latin typeface="Times New Roman" pitchFamily="18" charset="0"/>
                          <a:cs typeface="Times New Roman" pitchFamily="18" charset="0"/>
                        </a:rPr>
                        <a:t>год </a:t>
                      </a:r>
                      <a:r>
                        <a:rPr lang="ru-RU" sz="900" dirty="0" smtClean="0">
                          <a:solidFill>
                            <a:schemeClr val="bg1"/>
                          </a:solidFill>
                          <a:latin typeface="Times New Roman" pitchFamily="18" charset="0"/>
                          <a:cs typeface="Times New Roman" pitchFamily="18" charset="0"/>
                        </a:rPr>
                        <a:t>(план)</a:t>
                      </a:r>
                      <a:endParaRPr lang="ru-RU" sz="900" dirty="0">
                        <a:solidFill>
                          <a:schemeClr val="bg1"/>
                        </a:solidFill>
                        <a:latin typeface="Times New Roman" pitchFamily="18" charset="0"/>
                        <a:ea typeface="Calibri"/>
                        <a:cs typeface="Times New Roman" pitchFamily="18" charset="0"/>
                      </a:endParaRPr>
                    </a:p>
                  </a:txBody>
                  <a:tcPr marL="68580" marR="68580" marT="0" marB="0" anchor="ctr">
                    <a:solidFill>
                      <a:schemeClr val="accent2"/>
                    </a:solidFill>
                  </a:tcPr>
                </a:tc>
                <a:tc>
                  <a:txBody>
                    <a:bodyPr/>
                    <a:lstStyle/>
                    <a:p>
                      <a:pPr algn="ctr">
                        <a:lnSpc>
                          <a:spcPct val="115000"/>
                        </a:lnSpc>
                        <a:spcAft>
                          <a:spcPts val="0"/>
                        </a:spcAft>
                      </a:pPr>
                      <a:r>
                        <a:rPr lang="ru-RU" sz="900" dirty="0" smtClean="0">
                          <a:solidFill>
                            <a:schemeClr val="bg1"/>
                          </a:solidFill>
                          <a:latin typeface="Times New Roman" pitchFamily="18" charset="0"/>
                          <a:cs typeface="Times New Roman" pitchFamily="18" charset="0"/>
                        </a:rPr>
                        <a:t>2019 </a:t>
                      </a:r>
                    </a:p>
                    <a:p>
                      <a:pPr algn="ctr">
                        <a:lnSpc>
                          <a:spcPct val="115000"/>
                        </a:lnSpc>
                        <a:spcAft>
                          <a:spcPts val="0"/>
                        </a:spcAft>
                      </a:pPr>
                      <a:r>
                        <a:rPr lang="ru-RU" sz="900" dirty="0" smtClean="0">
                          <a:solidFill>
                            <a:schemeClr val="bg1"/>
                          </a:solidFill>
                          <a:latin typeface="Times New Roman" pitchFamily="18" charset="0"/>
                          <a:cs typeface="Times New Roman" pitchFamily="18" charset="0"/>
                        </a:rPr>
                        <a:t>год (прогноз)</a:t>
                      </a:r>
                      <a:endParaRPr lang="ru-RU" sz="900" dirty="0">
                        <a:solidFill>
                          <a:schemeClr val="bg1"/>
                        </a:solidFill>
                        <a:latin typeface="Times New Roman" pitchFamily="18" charset="0"/>
                        <a:ea typeface="Calibri"/>
                        <a:cs typeface="Times New Roman" pitchFamily="18" charset="0"/>
                      </a:endParaRPr>
                    </a:p>
                  </a:txBody>
                  <a:tcPr marL="68580" marR="68580" marT="0" marB="0" anchor="ctr">
                    <a:solidFill>
                      <a:schemeClr val="accent2"/>
                    </a:solidFill>
                  </a:tcPr>
                </a:tc>
                <a:tc>
                  <a:txBody>
                    <a:bodyPr/>
                    <a:lstStyle/>
                    <a:p>
                      <a:pPr algn="ctr">
                        <a:lnSpc>
                          <a:spcPct val="115000"/>
                        </a:lnSpc>
                        <a:spcAft>
                          <a:spcPts val="0"/>
                        </a:spcAft>
                      </a:pPr>
                      <a:r>
                        <a:rPr lang="ru-RU" sz="900" dirty="0" smtClean="0">
                          <a:solidFill>
                            <a:schemeClr val="bg1"/>
                          </a:solidFill>
                          <a:latin typeface="Times New Roman" pitchFamily="18" charset="0"/>
                          <a:cs typeface="Times New Roman" pitchFamily="18" charset="0"/>
                        </a:rPr>
                        <a:t>2020 </a:t>
                      </a:r>
                    </a:p>
                    <a:p>
                      <a:pPr algn="ctr">
                        <a:lnSpc>
                          <a:spcPct val="115000"/>
                        </a:lnSpc>
                        <a:spcAft>
                          <a:spcPts val="0"/>
                        </a:spcAft>
                      </a:pPr>
                      <a:r>
                        <a:rPr lang="ru-RU" sz="900" dirty="0" smtClean="0">
                          <a:solidFill>
                            <a:schemeClr val="bg1"/>
                          </a:solidFill>
                          <a:latin typeface="Times New Roman" pitchFamily="18" charset="0"/>
                          <a:cs typeface="Times New Roman" pitchFamily="18" charset="0"/>
                        </a:rPr>
                        <a:t>год </a:t>
                      </a:r>
                      <a:r>
                        <a:rPr lang="ru-RU" sz="900" dirty="0">
                          <a:solidFill>
                            <a:schemeClr val="bg1"/>
                          </a:solidFill>
                          <a:latin typeface="Times New Roman" pitchFamily="18" charset="0"/>
                          <a:cs typeface="Times New Roman" pitchFamily="18" charset="0"/>
                        </a:rPr>
                        <a:t>(прогноз)</a:t>
                      </a:r>
                      <a:endParaRPr lang="ru-RU" sz="900" dirty="0">
                        <a:solidFill>
                          <a:schemeClr val="bg1"/>
                        </a:solidFill>
                        <a:latin typeface="Times New Roman" pitchFamily="18" charset="0"/>
                        <a:ea typeface="Calibri"/>
                        <a:cs typeface="Times New Roman" pitchFamily="18" charset="0"/>
                      </a:endParaRPr>
                    </a:p>
                  </a:txBody>
                  <a:tcPr marL="68580" marR="68580" marT="0" marB="0" anchor="ctr">
                    <a:solidFill>
                      <a:schemeClr val="accent2"/>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900" dirty="0" smtClean="0">
                          <a:solidFill>
                            <a:schemeClr val="bg1"/>
                          </a:solidFill>
                          <a:latin typeface="Times New Roman" pitchFamily="18" charset="0"/>
                          <a:cs typeface="Times New Roman" pitchFamily="18" charset="0"/>
                        </a:rPr>
                        <a:t>2021 </a:t>
                      </a:r>
                    </a:p>
                    <a:p>
                      <a:pPr marL="0" marR="0" indent="0" algn="ctr" defTabSz="914400" rtl="0" eaLnBrk="1" fontAlgn="auto" latinLnBrk="0" hangingPunct="1">
                        <a:lnSpc>
                          <a:spcPct val="115000"/>
                        </a:lnSpc>
                        <a:spcBef>
                          <a:spcPts val="0"/>
                        </a:spcBef>
                        <a:spcAft>
                          <a:spcPts val="0"/>
                        </a:spcAft>
                        <a:buClrTx/>
                        <a:buSzTx/>
                        <a:buFontTx/>
                        <a:buNone/>
                        <a:tabLst/>
                        <a:defRPr/>
                      </a:pPr>
                      <a:r>
                        <a:rPr lang="ru-RU" sz="900" dirty="0" smtClean="0">
                          <a:solidFill>
                            <a:schemeClr val="bg1"/>
                          </a:solidFill>
                          <a:latin typeface="Times New Roman" pitchFamily="18" charset="0"/>
                          <a:cs typeface="Times New Roman" pitchFamily="18" charset="0"/>
                        </a:rPr>
                        <a:t>год (прогноз)</a:t>
                      </a:r>
                      <a:endParaRPr lang="ru-RU" sz="900" dirty="0" smtClean="0">
                        <a:solidFill>
                          <a:schemeClr val="bg1"/>
                        </a:solidFill>
                        <a:latin typeface="Times New Roman" pitchFamily="18" charset="0"/>
                        <a:ea typeface="Calibri"/>
                        <a:cs typeface="Times New Roman" pitchFamily="18" charset="0"/>
                      </a:endParaRPr>
                    </a:p>
                  </a:txBody>
                  <a:tcPr marL="68580" marR="68580" marT="0" marB="0" anchor="ctr">
                    <a:solidFill>
                      <a:schemeClr val="accent2"/>
                    </a:solidFill>
                  </a:tcPr>
                </a:tc>
              </a:tr>
              <a:tr h="576064">
                <a:tc>
                  <a:txBody>
                    <a:bodyPr/>
                    <a:lstStyle/>
                    <a:p>
                      <a:pPr marL="342900" lvl="0" indent="-342900" algn="ctr">
                        <a:lnSpc>
                          <a:spcPct val="115000"/>
                        </a:lnSpc>
                        <a:spcAft>
                          <a:spcPts val="0"/>
                        </a:spcAft>
                        <a:buFont typeface="+mj-lt"/>
                        <a:buNone/>
                      </a:pPr>
                      <a:r>
                        <a:rPr lang="ru-RU" sz="850" dirty="0" smtClean="0">
                          <a:latin typeface="Times New Roman" pitchFamily="18" charset="0"/>
                          <a:cs typeface="Times New Roman" pitchFamily="18" charset="0"/>
                        </a:rPr>
                        <a:t>    </a:t>
                      </a:r>
                      <a:r>
                        <a:rPr lang="en-US" sz="850" dirty="0" smtClean="0">
                          <a:latin typeface="Times New Roman" pitchFamily="18" charset="0"/>
                          <a:cs typeface="Times New Roman" pitchFamily="18" charset="0"/>
                        </a:rPr>
                        <a:t>I</a:t>
                      </a:r>
                      <a:r>
                        <a:rPr lang="ru-RU" sz="850" dirty="0" smtClean="0">
                          <a:latin typeface="Times New Roman" pitchFamily="18" charset="0"/>
                          <a:cs typeface="Times New Roman" pitchFamily="18" charset="0"/>
                        </a:rPr>
                        <a:t>.</a:t>
                      </a:r>
                      <a:r>
                        <a:rPr lang="ru-RU" sz="850" baseline="0" dirty="0" smtClean="0">
                          <a:latin typeface="Times New Roman" pitchFamily="18" charset="0"/>
                          <a:cs typeface="Times New Roman" pitchFamily="18" charset="0"/>
                        </a:rPr>
                        <a:t> </a:t>
                      </a:r>
                      <a:r>
                        <a:rPr lang="ru-RU" sz="850" dirty="0" smtClean="0">
                          <a:latin typeface="Times New Roman" pitchFamily="18" charset="0"/>
                          <a:cs typeface="Times New Roman" pitchFamily="18" charset="0"/>
                        </a:rPr>
                        <a:t>Расходы </a:t>
                      </a:r>
                      <a:r>
                        <a:rPr lang="ru-RU" sz="850" dirty="0">
                          <a:latin typeface="Times New Roman" pitchFamily="18" charset="0"/>
                          <a:cs typeface="Times New Roman" pitchFamily="18" charset="0"/>
                        </a:rPr>
                        <a:t>на обеспечение отдельных категорий граждан лекарственными препаратами и изделиями медицинского назначения за счет средств федерального бюджета (тыс. рублей)</a:t>
                      </a:r>
                      <a:endParaRPr lang="ru-RU" sz="850" dirty="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81691,2</a:t>
                      </a:r>
                      <a:endParaRPr lang="ru-RU" sz="850" dirty="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89263,2</a:t>
                      </a:r>
                      <a:endParaRPr lang="ru-RU" sz="850" dirty="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81343,2</a:t>
                      </a:r>
                      <a:endParaRPr lang="ru-RU" sz="850" dirty="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850" dirty="0" smtClean="0">
                          <a:latin typeface="Times New Roman" pitchFamily="18" charset="0"/>
                          <a:ea typeface="Calibri"/>
                          <a:cs typeface="Times New Roman" pitchFamily="18" charset="0"/>
                        </a:rPr>
                        <a:t>81343,2</a:t>
                      </a:r>
                    </a:p>
                  </a:txBody>
                  <a:tcPr marL="68580" marR="68580" marT="0" marB="0" anchor="ctr">
                    <a:solidFill>
                      <a:schemeClr val="accent2">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850" dirty="0" smtClean="0">
                          <a:latin typeface="Times New Roman" pitchFamily="18" charset="0"/>
                          <a:ea typeface="Calibri"/>
                          <a:cs typeface="Times New Roman" pitchFamily="18" charset="0"/>
                        </a:rPr>
                        <a:t>81343,2</a:t>
                      </a:r>
                    </a:p>
                  </a:txBody>
                  <a:tcPr marL="68580" marR="68580" marT="0" marB="0" anchor="ctr">
                    <a:solidFill>
                      <a:schemeClr val="accent2">
                        <a:lumMod val="20000"/>
                        <a:lumOff val="80000"/>
                      </a:schemeClr>
                    </a:solidFill>
                  </a:tcPr>
                </a:tc>
              </a:tr>
              <a:tr h="288032">
                <a:tc>
                  <a:txBody>
                    <a:bodyPr/>
                    <a:lstStyle/>
                    <a:p>
                      <a:pPr algn="ctr">
                        <a:lnSpc>
                          <a:spcPct val="115000"/>
                        </a:lnSpc>
                        <a:spcAft>
                          <a:spcPts val="0"/>
                        </a:spcAft>
                      </a:pPr>
                      <a:r>
                        <a:rPr lang="ru-RU" sz="850" dirty="0">
                          <a:latin typeface="Times New Roman" pitchFamily="18" charset="0"/>
                          <a:cs typeface="Times New Roman" pitchFamily="18" charset="0"/>
                        </a:rPr>
                        <a:t>Общее количество лиц, имеющих право на набор социальных услуг (НСУ), в том числе:</a:t>
                      </a:r>
                      <a:endParaRPr lang="ru-RU" sz="850" dirty="0">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6770</a:t>
                      </a:r>
                      <a:endParaRPr lang="ru-RU" sz="850" dirty="0">
                        <a:latin typeface="Times New Roman" pitchFamily="18" charset="0"/>
                        <a:ea typeface="Calibri"/>
                        <a:cs typeface="Times New Roman" pitchFamily="18" charset="0"/>
                      </a:endParaRPr>
                    </a:p>
                  </a:txBody>
                  <a:tcPr marL="68580" marR="68580" marT="0" marB="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850" dirty="0" smtClean="0">
                          <a:latin typeface="Times New Roman" pitchFamily="18" charset="0"/>
                          <a:ea typeface="Calibri"/>
                          <a:cs typeface="Times New Roman" pitchFamily="18" charset="0"/>
                        </a:rPr>
                        <a:t>6451</a:t>
                      </a:r>
                    </a:p>
                  </a:txBody>
                  <a:tcPr marL="68580" marR="68580" marT="0" marB="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850" dirty="0" smtClean="0">
                          <a:latin typeface="Times New Roman" pitchFamily="18" charset="0"/>
                          <a:ea typeface="Calibri"/>
                          <a:cs typeface="Times New Roman" pitchFamily="18" charset="0"/>
                        </a:rPr>
                        <a:t>6451</a:t>
                      </a:r>
                    </a:p>
                  </a:txBody>
                  <a:tcPr marL="68580" marR="68580" marT="0" marB="0" anchor="ct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6451</a:t>
                      </a:r>
                      <a:endParaRPr lang="ru-RU" sz="850" dirty="0">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6451</a:t>
                      </a:r>
                      <a:endParaRPr lang="ru-RU" sz="850" dirty="0">
                        <a:latin typeface="Times New Roman" pitchFamily="18" charset="0"/>
                        <a:ea typeface="Calibri"/>
                        <a:cs typeface="Times New Roman" pitchFamily="18" charset="0"/>
                      </a:endParaRPr>
                    </a:p>
                  </a:txBody>
                  <a:tcPr marL="68580" marR="68580" marT="0" marB="0" anchor="ctr"/>
                </a:tc>
              </a:tr>
              <a:tr h="96133">
                <a:tc>
                  <a:txBody>
                    <a:bodyPr/>
                    <a:lstStyle/>
                    <a:p>
                      <a:pPr algn="ctr">
                        <a:lnSpc>
                          <a:spcPct val="115000"/>
                        </a:lnSpc>
                        <a:spcAft>
                          <a:spcPts val="0"/>
                        </a:spcAft>
                      </a:pPr>
                      <a:r>
                        <a:rPr lang="ru-RU" sz="850" dirty="0">
                          <a:latin typeface="Times New Roman" pitchFamily="18" charset="0"/>
                          <a:cs typeface="Times New Roman" pitchFamily="18" charset="0"/>
                        </a:rPr>
                        <a:t>Участники ВОВ</a:t>
                      </a:r>
                      <a:endParaRPr lang="ru-RU" sz="850" dirty="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16</a:t>
                      </a:r>
                      <a:endParaRPr lang="ru-RU" sz="850" dirty="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15</a:t>
                      </a:r>
                      <a:endParaRPr lang="ru-RU" sz="850" dirty="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15</a:t>
                      </a:r>
                      <a:endParaRPr lang="ru-RU" sz="850" dirty="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15</a:t>
                      </a:r>
                      <a:endParaRPr lang="ru-RU" sz="850" dirty="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15</a:t>
                      </a:r>
                      <a:endParaRPr lang="ru-RU" sz="850" dirty="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r>
              <a:tr h="147699">
                <a:tc>
                  <a:txBody>
                    <a:bodyPr/>
                    <a:lstStyle/>
                    <a:p>
                      <a:pPr algn="ctr">
                        <a:lnSpc>
                          <a:spcPct val="115000"/>
                        </a:lnSpc>
                        <a:spcAft>
                          <a:spcPts val="0"/>
                        </a:spcAft>
                      </a:pPr>
                      <a:r>
                        <a:rPr lang="ru-RU" sz="850">
                          <a:latin typeface="Times New Roman" pitchFamily="18" charset="0"/>
                          <a:cs typeface="Times New Roman" pitchFamily="18" charset="0"/>
                        </a:rPr>
                        <a:t>Ветераны боевых действий</a:t>
                      </a:r>
                      <a:endParaRPr lang="ru-RU" sz="850">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166</a:t>
                      </a:r>
                      <a:endParaRPr lang="ru-RU" sz="850" dirty="0">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154</a:t>
                      </a:r>
                      <a:endParaRPr lang="ru-RU" sz="850" dirty="0">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154</a:t>
                      </a:r>
                      <a:endParaRPr lang="ru-RU" sz="850" dirty="0">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154</a:t>
                      </a:r>
                      <a:endParaRPr lang="ru-RU" sz="850" dirty="0">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154</a:t>
                      </a:r>
                      <a:endParaRPr lang="ru-RU" sz="850" dirty="0">
                        <a:latin typeface="Times New Roman" pitchFamily="18" charset="0"/>
                        <a:ea typeface="Calibri"/>
                        <a:cs typeface="Times New Roman" pitchFamily="18" charset="0"/>
                      </a:endParaRPr>
                    </a:p>
                  </a:txBody>
                  <a:tcPr marL="68580" marR="68580" marT="0" marB="0" anchor="ctr"/>
                </a:tc>
              </a:tr>
              <a:tr h="537701">
                <a:tc>
                  <a:txBody>
                    <a:bodyPr/>
                    <a:lstStyle/>
                    <a:p>
                      <a:pPr marL="201930" indent="-90170" algn="ctr">
                        <a:lnSpc>
                          <a:spcPct val="115000"/>
                        </a:lnSpc>
                        <a:spcAft>
                          <a:spcPts val="0"/>
                        </a:spcAft>
                      </a:pPr>
                      <a:r>
                        <a:rPr lang="en-US" sz="850" spc="-15" dirty="0">
                          <a:latin typeface="Times New Roman" pitchFamily="18" charset="0"/>
                          <a:cs typeface="Times New Roman" pitchFamily="18" charset="0"/>
                        </a:rPr>
                        <a:t>II</a:t>
                      </a:r>
                      <a:r>
                        <a:rPr lang="ru-RU" sz="850" spc="-15" dirty="0">
                          <a:latin typeface="Times New Roman" pitchFamily="18" charset="0"/>
                          <a:cs typeface="Times New Roman" pitchFamily="18" charset="0"/>
                        </a:rPr>
                        <a:t>. Объем финансовых средств на реализацию льготного лекарственного о</a:t>
                      </a:r>
                      <a:r>
                        <a:rPr lang="ru-RU" sz="850" spc="-10" dirty="0">
                          <a:latin typeface="Times New Roman" pitchFamily="18" charset="0"/>
                          <a:cs typeface="Times New Roman" pitchFamily="18" charset="0"/>
                        </a:rPr>
                        <a:t>беспечения </a:t>
                      </a:r>
                      <a:r>
                        <a:rPr lang="ru-RU" sz="850" spc="15" dirty="0">
                          <a:latin typeface="Times New Roman" pitchFamily="18" charset="0"/>
                          <a:cs typeface="Times New Roman" pitchFamily="18" charset="0"/>
                        </a:rPr>
                        <a:t>за счет средств республиканского </a:t>
                      </a:r>
                      <a:r>
                        <a:rPr lang="ru-RU" sz="850" spc="15" dirty="0" smtClean="0">
                          <a:latin typeface="Times New Roman" pitchFamily="18" charset="0"/>
                          <a:cs typeface="Times New Roman" pitchFamily="18" charset="0"/>
                        </a:rPr>
                        <a:t>бюджета</a:t>
                      </a:r>
                    </a:p>
                    <a:p>
                      <a:pPr marL="201930" indent="-90170" algn="ctr">
                        <a:lnSpc>
                          <a:spcPct val="115000"/>
                        </a:lnSpc>
                        <a:spcAft>
                          <a:spcPts val="0"/>
                        </a:spcAft>
                      </a:pPr>
                      <a:r>
                        <a:rPr lang="ru-RU" sz="850" spc="-10" dirty="0" smtClean="0">
                          <a:latin typeface="Times New Roman" pitchFamily="18" charset="0"/>
                          <a:cs typeface="Times New Roman" pitchFamily="18" charset="0"/>
                        </a:rPr>
                        <a:t>(</a:t>
                      </a:r>
                      <a:r>
                        <a:rPr lang="ru-RU" sz="850" spc="-10" dirty="0">
                          <a:latin typeface="Times New Roman" pitchFamily="18" charset="0"/>
                          <a:cs typeface="Times New Roman" pitchFamily="18" charset="0"/>
                        </a:rPr>
                        <a:t>тыс. </a:t>
                      </a:r>
                      <a:r>
                        <a:rPr lang="ru-RU" sz="850" spc="-10" dirty="0" smtClean="0">
                          <a:latin typeface="Times New Roman" pitchFamily="18" charset="0"/>
                          <a:cs typeface="Times New Roman" pitchFamily="18" charset="0"/>
                        </a:rPr>
                        <a:t>рублей)</a:t>
                      </a:r>
                      <a:endParaRPr lang="ru-RU" sz="850" dirty="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62685,5</a:t>
                      </a:r>
                      <a:endParaRPr lang="ru-RU" sz="850" dirty="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77000</a:t>
                      </a:r>
                      <a:endParaRPr lang="ru-RU" sz="850" dirty="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90000</a:t>
                      </a:r>
                      <a:endParaRPr lang="ru-RU" sz="850" dirty="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90000</a:t>
                      </a:r>
                      <a:endParaRPr lang="ru-RU" sz="850" dirty="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90000</a:t>
                      </a:r>
                      <a:endParaRPr lang="ru-RU" sz="850" dirty="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r>
              <a:tr h="288032">
                <a:tc>
                  <a:txBody>
                    <a:bodyPr/>
                    <a:lstStyle/>
                    <a:p>
                      <a:pPr algn="ctr">
                        <a:lnSpc>
                          <a:spcPct val="115000"/>
                        </a:lnSpc>
                        <a:spcAft>
                          <a:spcPts val="0"/>
                        </a:spcAft>
                      </a:pPr>
                      <a:r>
                        <a:rPr lang="ru-RU" sz="850">
                          <a:latin typeface="Times New Roman" pitchFamily="18" charset="0"/>
                          <a:cs typeface="Times New Roman" pitchFamily="18" charset="0"/>
                        </a:rPr>
                        <a:t>Общее количество лиц, имеющих право на лекарственное обеспечение</a:t>
                      </a:r>
                      <a:r>
                        <a:rPr lang="ru-RU" sz="850" spc="10">
                          <a:latin typeface="Times New Roman" pitchFamily="18" charset="0"/>
                          <a:cs typeface="Times New Roman" pitchFamily="18" charset="0"/>
                        </a:rPr>
                        <a:t>, в том числе:</a:t>
                      </a:r>
                      <a:endParaRPr lang="ru-RU" sz="850">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14329</a:t>
                      </a:r>
                      <a:endParaRPr lang="ru-RU" sz="850" dirty="0">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14587</a:t>
                      </a:r>
                      <a:endParaRPr lang="ru-RU" sz="850" dirty="0">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14587</a:t>
                      </a:r>
                      <a:endParaRPr lang="ru-RU" sz="850" dirty="0">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14587</a:t>
                      </a:r>
                      <a:endParaRPr lang="ru-RU" sz="850" dirty="0">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14587</a:t>
                      </a:r>
                      <a:endParaRPr lang="ru-RU" sz="850" dirty="0">
                        <a:latin typeface="Times New Roman" pitchFamily="18" charset="0"/>
                        <a:ea typeface="Calibri"/>
                        <a:cs typeface="Times New Roman" pitchFamily="18" charset="0"/>
                      </a:endParaRPr>
                    </a:p>
                  </a:txBody>
                  <a:tcPr marL="68580" marR="68580" marT="0" marB="0" anchor="ctr"/>
                </a:tc>
              </a:tr>
              <a:tr h="168141">
                <a:tc>
                  <a:txBody>
                    <a:bodyPr/>
                    <a:lstStyle/>
                    <a:p>
                      <a:pPr algn="ctr">
                        <a:lnSpc>
                          <a:spcPct val="115000"/>
                        </a:lnSpc>
                        <a:spcAft>
                          <a:spcPts val="0"/>
                        </a:spcAft>
                      </a:pPr>
                      <a:r>
                        <a:rPr lang="ru-RU" sz="850">
                          <a:latin typeface="Times New Roman" pitchFamily="18" charset="0"/>
                          <a:cs typeface="Times New Roman" pitchFamily="18" charset="0"/>
                        </a:rPr>
                        <a:t>Дети первых 3-х лет жизни</a:t>
                      </a:r>
                      <a:endParaRPr lang="ru-RU" sz="85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7088</a:t>
                      </a:r>
                      <a:endParaRPr lang="ru-RU" sz="850" dirty="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6835</a:t>
                      </a:r>
                      <a:endParaRPr lang="ru-RU" sz="850" dirty="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6835</a:t>
                      </a:r>
                      <a:endParaRPr lang="ru-RU" sz="850" dirty="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6835</a:t>
                      </a:r>
                      <a:endParaRPr lang="ru-RU" sz="850" dirty="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6835</a:t>
                      </a:r>
                      <a:endParaRPr lang="ru-RU" sz="850" dirty="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r>
              <a:tr h="136897">
                <a:tc>
                  <a:txBody>
                    <a:bodyPr/>
                    <a:lstStyle/>
                    <a:p>
                      <a:pPr algn="ctr">
                        <a:lnSpc>
                          <a:spcPct val="115000"/>
                        </a:lnSpc>
                        <a:spcAft>
                          <a:spcPts val="0"/>
                        </a:spcAft>
                      </a:pPr>
                      <a:r>
                        <a:rPr lang="ru-RU" sz="850">
                          <a:latin typeface="Times New Roman" pitchFamily="18" charset="0"/>
                          <a:cs typeface="Times New Roman" pitchFamily="18" charset="0"/>
                        </a:rPr>
                        <a:t>Дети из многодетных семей в возрасте до 6 лет</a:t>
                      </a:r>
                      <a:endParaRPr lang="ru-RU" sz="850">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4502</a:t>
                      </a:r>
                      <a:endParaRPr lang="ru-RU" sz="850" dirty="0">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4904</a:t>
                      </a:r>
                      <a:endParaRPr lang="ru-RU" sz="850" dirty="0">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4904</a:t>
                      </a:r>
                      <a:endParaRPr lang="ru-RU" sz="850" dirty="0">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4904</a:t>
                      </a:r>
                      <a:endParaRPr lang="ru-RU" sz="850" dirty="0">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4904</a:t>
                      </a:r>
                      <a:endParaRPr lang="ru-RU" sz="850" dirty="0">
                        <a:latin typeface="Times New Roman" pitchFamily="18" charset="0"/>
                        <a:ea typeface="Calibri"/>
                        <a:cs typeface="Times New Roman" pitchFamily="18" charset="0"/>
                      </a:endParaRPr>
                    </a:p>
                  </a:txBody>
                  <a:tcPr marL="68580" marR="68580" marT="0" marB="0" anchor="ctr"/>
                </a:tc>
              </a:tr>
              <a:tr h="105653">
                <a:tc>
                  <a:txBody>
                    <a:bodyPr/>
                    <a:lstStyle/>
                    <a:p>
                      <a:pPr indent="-158750" algn="ctr">
                        <a:lnSpc>
                          <a:spcPct val="115000"/>
                        </a:lnSpc>
                        <a:spcAft>
                          <a:spcPts val="0"/>
                        </a:spcAft>
                      </a:pPr>
                      <a:r>
                        <a:rPr lang="ru-RU" sz="850" dirty="0">
                          <a:latin typeface="Times New Roman" pitchFamily="18" charset="0"/>
                          <a:cs typeface="Times New Roman" pitchFamily="18" charset="0"/>
                        </a:rPr>
                        <a:t>Лица, страдающие орфанными заболеваниями</a:t>
                      </a:r>
                      <a:endParaRPr lang="ru-RU" sz="850" dirty="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15</a:t>
                      </a:r>
                      <a:endParaRPr lang="ru-RU" sz="850" dirty="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17</a:t>
                      </a:r>
                      <a:endParaRPr lang="ru-RU" sz="850" dirty="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17</a:t>
                      </a:r>
                      <a:endParaRPr lang="ru-RU" sz="850" dirty="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17</a:t>
                      </a:r>
                      <a:endParaRPr lang="ru-RU" sz="850" dirty="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c>
                  <a:txBody>
                    <a:bodyPr/>
                    <a:lstStyle/>
                    <a:p>
                      <a:pPr algn="ctr">
                        <a:lnSpc>
                          <a:spcPct val="115000"/>
                        </a:lnSpc>
                        <a:spcAft>
                          <a:spcPts val="0"/>
                        </a:spcAft>
                      </a:pPr>
                      <a:r>
                        <a:rPr lang="ru-RU" sz="850" dirty="0" smtClean="0">
                          <a:latin typeface="Times New Roman" pitchFamily="18" charset="0"/>
                          <a:ea typeface="Calibri"/>
                          <a:cs typeface="Times New Roman" pitchFamily="18" charset="0"/>
                        </a:rPr>
                        <a:t>17</a:t>
                      </a:r>
                      <a:endParaRPr lang="ru-RU" sz="850" dirty="0">
                        <a:latin typeface="Times New Roman" pitchFamily="18" charset="0"/>
                        <a:ea typeface="Calibri"/>
                        <a:cs typeface="Times New Roman" pitchFamily="18" charset="0"/>
                      </a:endParaRPr>
                    </a:p>
                  </a:txBody>
                  <a:tcPr marL="68580" marR="68580" marT="0" marB="0" anchor="ctr">
                    <a:solidFill>
                      <a:schemeClr val="accent2">
                        <a:lumMod val="20000"/>
                        <a:lumOff val="80000"/>
                      </a:schemeClr>
                    </a:solidFill>
                  </a:tcPr>
                </a:tc>
              </a:tr>
            </a:tbl>
          </a:graphicData>
        </a:graphic>
      </p:graphicFrame>
      <p:sp>
        <p:nvSpPr>
          <p:cNvPr id="11" name="Прямоугольник 10"/>
          <p:cNvSpPr/>
          <p:nvPr/>
        </p:nvSpPr>
        <p:spPr>
          <a:xfrm>
            <a:off x="827584" y="3645024"/>
            <a:ext cx="2520280" cy="507831"/>
          </a:xfrm>
          <a:prstGeom prst="rect">
            <a:avLst/>
          </a:prstGeom>
        </p:spPr>
        <p:txBody>
          <a:bodyPr wrap="square">
            <a:spAutoFit/>
          </a:bodyPr>
          <a:lstStyle/>
          <a:p>
            <a:pPr algn="ctr">
              <a:defRPr sz="1800" b="1" i="0" u="none" strike="noStrike" kern="1200" baseline="0">
                <a:solidFill>
                  <a:prstClr val="black"/>
                </a:solidFill>
                <a:latin typeface="+mn-lt"/>
                <a:ea typeface="+mn-ea"/>
                <a:cs typeface="+mn-cs"/>
              </a:defRPr>
            </a:pPr>
            <a:r>
              <a:rPr lang="ru-RU" sz="900" i="1" dirty="0" smtClean="0">
                <a:solidFill>
                  <a:schemeClr val="accent1">
                    <a:lumMod val="75000"/>
                  </a:schemeClr>
                </a:solidFill>
              </a:rPr>
              <a:t>Основные направления реализации ГП</a:t>
            </a:r>
          </a:p>
          <a:p>
            <a:pPr algn="ctr">
              <a:defRPr sz="1800" b="1" i="0" u="none" strike="noStrike" kern="1200" baseline="0">
                <a:solidFill>
                  <a:prstClr val="black"/>
                </a:solidFill>
                <a:latin typeface="+mn-lt"/>
                <a:ea typeface="+mn-ea"/>
                <a:cs typeface="+mn-cs"/>
              </a:defRPr>
            </a:pPr>
            <a:r>
              <a:rPr lang="ru-RU" sz="900" i="1" dirty="0" smtClean="0">
                <a:solidFill>
                  <a:schemeClr val="accent1">
                    <a:lumMod val="75000"/>
                  </a:schemeClr>
                </a:solidFill>
              </a:rPr>
              <a:t>в 2019 году,</a:t>
            </a:r>
          </a:p>
          <a:p>
            <a:pPr algn="ctr">
              <a:defRPr sz="1800" b="1" i="0" u="none" strike="noStrike" kern="1200" baseline="0">
                <a:solidFill>
                  <a:prstClr val="black"/>
                </a:solidFill>
                <a:latin typeface="+mn-lt"/>
                <a:ea typeface="+mn-ea"/>
                <a:cs typeface="+mn-cs"/>
              </a:defRPr>
            </a:pPr>
            <a:r>
              <a:rPr lang="ru-RU" sz="900" i="1" dirty="0" smtClean="0">
                <a:solidFill>
                  <a:schemeClr val="accent1">
                    <a:lumMod val="75000"/>
                  </a:schemeClr>
                </a:solidFill>
              </a:rPr>
              <a:t>тыс. рублей, доля в ГП, %</a:t>
            </a:r>
            <a:endParaRPr lang="ru-RU" sz="900" i="1" dirty="0">
              <a:solidFill>
                <a:schemeClr val="accent1">
                  <a:lumMod val="75000"/>
                </a:schemeClr>
              </a:solidFill>
            </a:endParaRPr>
          </a:p>
        </p:txBody>
      </p:sp>
      <p:graphicFrame>
        <p:nvGraphicFramePr>
          <p:cNvPr id="13" name="Диаграмма 12"/>
          <p:cNvGraphicFramePr/>
          <p:nvPr/>
        </p:nvGraphicFramePr>
        <p:xfrm>
          <a:off x="-108520" y="3501008"/>
          <a:ext cx="3384376" cy="3356992"/>
        </p:xfrm>
        <a:graphic>
          <a:graphicData uri="http://schemas.openxmlformats.org/drawingml/2006/chart">
            <c:chart xmlns:c="http://schemas.openxmlformats.org/drawingml/2006/chart" xmlns:r="http://schemas.openxmlformats.org/officeDocument/2006/relationships" r:id="rId4"/>
          </a:graphicData>
        </a:graphic>
      </p:graphicFrame>
      <p:sp>
        <p:nvSpPr>
          <p:cNvPr id="14" name="TextBox 13"/>
          <p:cNvSpPr txBox="1"/>
          <p:nvPr/>
        </p:nvSpPr>
        <p:spPr>
          <a:xfrm>
            <a:off x="8604448" y="260648"/>
            <a:ext cx="360040" cy="276999"/>
          </a:xfrm>
          <a:prstGeom prst="rect">
            <a:avLst/>
          </a:prstGeom>
          <a:noFill/>
        </p:spPr>
        <p:txBody>
          <a:bodyPr wrap="square" rtlCol="0">
            <a:spAutoFit/>
          </a:bodyPr>
          <a:lstStyle/>
          <a:p>
            <a:r>
              <a:rPr lang="ru-RU" sz="1200" dirty="0" smtClean="0"/>
              <a:t>46</a:t>
            </a:r>
            <a:endParaRPr lang="ru-RU" sz="120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Диаграмма 11"/>
          <p:cNvGraphicFramePr/>
          <p:nvPr/>
        </p:nvGraphicFramePr>
        <p:xfrm>
          <a:off x="3635896" y="836712"/>
          <a:ext cx="5508104" cy="4032448"/>
        </p:xfrm>
        <a:graphic>
          <a:graphicData uri="http://schemas.openxmlformats.org/drawingml/2006/chart">
            <c:chart xmlns:c="http://schemas.openxmlformats.org/drawingml/2006/chart" xmlns:r="http://schemas.openxmlformats.org/officeDocument/2006/relationships" r:id="rId3"/>
          </a:graphicData>
        </a:graphic>
      </p:graphicFrame>
      <p:pic>
        <p:nvPicPr>
          <p:cNvPr id="7"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4" cstate="print"/>
          <a:srcRect/>
          <a:stretch>
            <a:fillRect/>
          </a:stretch>
        </p:blipFill>
        <p:spPr bwMode="auto">
          <a:xfrm>
            <a:off x="0" y="0"/>
            <a:ext cx="9144000" cy="476671"/>
          </a:xfrm>
          <a:prstGeom prst="rect">
            <a:avLst/>
          </a:prstGeom>
          <a:noFill/>
        </p:spPr>
      </p:pic>
      <p:sp>
        <p:nvSpPr>
          <p:cNvPr id="6" name="Прямоугольник 5"/>
          <p:cNvSpPr/>
          <p:nvPr/>
        </p:nvSpPr>
        <p:spPr>
          <a:xfrm>
            <a:off x="0" y="188640"/>
            <a:ext cx="8640960" cy="707886"/>
          </a:xfrm>
          <a:prstGeom prst="rect">
            <a:avLst/>
          </a:prstGeom>
        </p:spPr>
        <p:txBody>
          <a:bodyPr wrap="square">
            <a:spAutoFit/>
          </a:bodyPr>
          <a:lstStyle/>
          <a:p>
            <a:pPr algn="ctr"/>
            <a:r>
              <a:rPr lang="ru-RU" sz="1400" b="1" dirty="0" smtClean="0">
                <a:solidFill>
                  <a:schemeClr val="accent1">
                    <a:lumMod val="75000"/>
                  </a:schemeClr>
                </a:solidFill>
                <a:latin typeface="Times New Roman" pitchFamily="18" charset="0"/>
                <a:cs typeface="Times New Roman" pitchFamily="18" charset="0"/>
              </a:rPr>
              <a:t>ГП РА «РАЗВИТИЕ СЕЛЬСКОГО ХОЗЯЙСТВА И РЕГУЛИРОВАНИЕ РЫНКОВ СЕЛЬСКОХОЗЯЙСТВЕННОЙ ПРОДУКЦИИ, СЫРЬЯ И ПРОДОВОЛЬСТВИЯ» </a:t>
            </a:r>
          </a:p>
          <a:p>
            <a:pPr algn="ctr"/>
            <a:r>
              <a:rPr lang="ru-RU" sz="1200" b="1" i="1" dirty="0" smtClean="0">
                <a:solidFill>
                  <a:schemeClr val="accent1">
                    <a:lumMod val="75000"/>
                  </a:schemeClr>
                </a:solidFill>
                <a:latin typeface="Times New Roman" pitchFamily="18" charset="0"/>
                <a:cs typeface="Times New Roman" pitchFamily="18" charset="0"/>
              </a:rPr>
              <a:t>(утв. постановлением Правительства Республики Алтай от 28.09.2012 г. № 242)</a:t>
            </a:r>
          </a:p>
        </p:txBody>
      </p:sp>
      <p:graphicFrame>
        <p:nvGraphicFramePr>
          <p:cNvPr id="8" name="Таблица 7"/>
          <p:cNvGraphicFramePr>
            <a:graphicFrameLocks noGrp="1"/>
          </p:cNvGraphicFramePr>
          <p:nvPr/>
        </p:nvGraphicFramePr>
        <p:xfrm>
          <a:off x="107504" y="908720"/>
          <a:ext cx="4896545" cy="3816426"/>
        </p:xfrm>
        <a:graphic>
          <a:graphicData uri="http://schemas.openxmlformats.org/drawingml/2006/table">
            <a:tbl>
              <a:tblPr firstRow="1" bandRow="1">
                <a:tableStyleId>{5C22544A-7EE6-4342-B048-85BDC9FD1C3A}</a:tableStyleId>
              </a:tblPr>
              <a:tblGrid>
                <a:gridCol w="1659846"/>
                <a:gridCol w="539450"/>
                <a:gridCol w="539450"/>
                <a:gridCol w="539450"/>
                <a:gridCol w="539450"/>
                <a:gridCol w="539450"/>
                <a:gridCol w="539449"/>
              </a:tblGrid>
              <a:tr h="292428">
                <a:tc rowSpan="2">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800" b="1" u="none" strike="noStrike" cap="none" normalizeH="0" baseline="0" dirty="0" smtClean="0">
                          <a:ln>
                            <a:noFill/>
                          </a:ln>
                          <a:solidFill>
                            <a:schemeClr val="bg1"/>
                          </a:solidFill>
                          <a:effectLst/>
                          <a:latin typeface="Times New Roman" pitchFamily="18" charset="0"/>
                          <a:cs typeface="Times New Roman" pitchFamily="18" charset="0"/>
                        </a:rPr>
                        <a:t>Отдельные целевые показатели</a:t>
                      </a:r>
                      <a:endParaRPr kumimoji="0" lang="ru-RU" sz="800" b="1" i="0" u="none" strike="noStrike" cap="none" normalizeH="0" baseline="0" dirty="0" smtClean="0">
                        <a:ln>
                          <a:noFill/>
                        </a:ln>
                        <a:solidFill>
                          <a:schemeClr val="bg1"/>
                        </a:solidFill>
                        <a:effectLst/>
                        <a:latin typeface="Times New Roman" pitchFamily="18" charset="0"/>
                        <a:cs typeface="Times New Roman" pitchFamily="18" charset="0"/>
                      </a:endParaRPr>
                    </a:p>
                  </a:txBody>
                  <a:tcPr marL="39370" marR="39370" marT="64770" marB="64770" anchor="ctr">
                    <a:solidFill>
                      <a:schemeClr val="accent2"/>
                    </a:solidFill>
                  </a:tcPr>
                </a:tc>
                <a:tc rowSpan="2">
                  <a:txBody>
                    <a:bodyPr/>
                    <a:lstStyle/>
                    <a:p>
                      <a:pPr algn="ctr">
                        <a:lnSpc>
                          <a:spcPct val="115000"/>
                        </a:lnSpc>
                        <a:spcAft>
                          <a:spcPts val="0"/>
                        </a:spcAft>
                      </a:pPr>
                      <a:r>
                        <a:rPr lang="ru-RU" sz="800" b="1" dirty="0" smtClean="0">
                          <a:solidFill>
                            <a:schemeClr val="bg1"/>
                          </a:solidFill>
                          <a:latin typeface="Times New Roman" pitchFamily="18" charset="0"/>
                          <a:cs typeface="Times New Roman" pitchFamily="18" charset="0"/>
                        </a:rPr>
                        <a:t>Ед. изм.</a:t>
                      </a:r>
                      <a:endParaRPr lang="ru-RU" sz="80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algn="ctr">
                        <a:lnSpc>
                          <a:spcPct val="115000"/>
                        </a:lnSpc>
                        <a:spcAft>
                          <a:spcPts val="0"/>
                        </a:spcAft>
                      </a:pPr>
                      <a:r>
                        <a:rPr lang="ru-RU" sz="800" b="1" dirty="0" smtClean="0">
                          <a:solidFill>
                            <a:schemeClr val="bg1"/>
                          </a:solidFill>
                          <a:latin typeface="Times New Roman" pitchFamily="18" charset="0"/>
                          <a:cs typeface="Times New Roman" pitchFamily="18" charset="0"/>
                        </a:rPr>
                        <a:t>2017 год</a:t>
                      </a:r>
                      <a:endParaRPr lang="ru-RU" sz="80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algn="ctr">
                        <a:lnSpc>
                          <a:spcPct val="115000"/>
                        </a:lnSpc>
                        <a:spcAft>
                          <a:spcPts val="0"/>
                        </a:spcAft>
                      </a:pPr>
                      <a:r>
                        <a:rPr lang="ru-RU" sz="800" b="1" dirty="0" smtClean="0">
                          <a:solidFill>
                            <a:schemeClr val="bg1"/>
                          </a:solidFill>
                          <a:latin typeface="Times New Roman" pitchFamily="18" charset="0"/>
                          <a:cs typeface="Times New Roman" pitchFamily="18" charset="0"/>
                        </a:rPr>
                        <a:t>2018 год</a:t>
                      </a:r>
                      <a:endParaRPr lang="ru-RU" sz="80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algn="ctr">
                        <a:lnSpc>
                          <a:spcPct val="115000"/>
                        </a:lnSpc>
                        <a:spcAft>
                          <a:spcPts val="0"/>
                        </a:spcAft>
                      </a:pPr>
                      <a:r>
                        <a:rPr lang="ru-RU" sz="800" b="1" dirty="0" smtClean="0">
                          <a:solidFill>
                            <a:schemeClr val="bg1"/>
                          </a:solidFill>
                          <a:latin typeface="Times New Roman" pitchFamily="18" charset="0"/>
                          <a:cs typeface="Times New Roman" pitchFamily="18" charset="0"/>
                        </a:rPr>
                        <a:t>2019 год</a:t>
                      </a:r>
                      <a:endParaRPr lang="ru-RU" sz="80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800" b="1" dirty="0" smtClean="0">
                          <a:solidFill>
                            <a:schemeClr val="bg1"/>
                          </a:solidFill>
                          <a:latin typeface="Times New Roman" pitchFamily="18" charset="0"/>
                          <a:cs typeface="Times New Roman" pitchFamily="18" charset="0"/>
                        </a:rPr>
                        <a:t>2020 год</a:t>
                      </a:r>
                      <a:endParaRPr lang="ru-RU" sz="80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kumimoji="0" lang="ru-RU" sz="800" b="1" kern="1200" dirty="0" smtClean="0">
                          <a:solidFill>
                            <a:schemeClr val="bg1"/>
                          </a:solidFill>
                          <a:latin typeface="Times New Roman" pitchFamily="18" charset="0"/>
                          <a:cs typeface="Times New Roman" pitchFamily="18" charset="0"/>
                        </a:rPr>
                        <a:t>2021 год</a:t>
                      </a:r>
                      <a:endParaRPr lang="ru-RU" sz="80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r>
              <a:tr h="292428">
                <a:tc vMerge="1">
                  <a:txBody>
                    <a:bodyPr/>
                    <a:lstStyle/>
                    <a:p>
                      <a:endParaRPr lang="ru-RU"/>
                    </a:p>
                  </a:txBody>
                  <a:tcPr/>
                </a:tc>
                <a:tc vMerge="1">
                  <a:txBody>
                    <a:bodyPr/>
                    <a:lstStyle/>
                    <a:p>
                      <a:endParaRPr lang="ru-RU"/>
                    </a:p>
                  </a:txBody>
                  <a:tcPr/>
                </a:tc>
                <a:tc>
                  <a:txBody>
                    <a:bodyPr/>
                    <a:lstStyle/>
                    <a:p>
                      <a:pPr algn="ctr">
                        <a:lnSpc>
                          <a:spcPct val="115000"/>
                        </a:lnSpc>
                        <a:spcAft>
                          <a:spcPts val="0"/>
                        </a:spcAft>
                      </a:pPr>
                      <a:r>
                        <a:rPr lang="ru-RU" sz="800" b="0" dirty="0" smtClean="0">
                          <a:solidFill>
                            <a:schemeClr val="tx1"/>
                          </a:solidFill>
                          <a:latin typeface="Times New Roman" pitchFamily="18" charset="0"/>
                          <a:cs typeface="Times New Roman" pitchFamily="18" charset="0"/>
                        </a:rPr>
                        <a:t>факт</a:t>
                      </a:r>
                      <a:endParaRPr lang="ru-RU" sz="8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00" b="0" dirty="0" smtClean="0">
                          <a:solidFill>
                            <a:schemeClr val="tx1"/>
                          </a:solidFill>
                          <a:latin typeface="Times New Roman" pitchFamily="18" charset="0"/>
                          <a:cs typeface="Times New Roman" pitchFamily="18" charset="0"/>
                        </a:rPr>
                        <a:t>план</a:t>
                      </a:r>
                      <a:endParaRPr lang="ru-RU" sz="8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00" b="0" dirty="0">
                          <a:solidFill>
                            <a:schemeClr val="tx1"/>
                          </a:solidFill>
                          <a:latin typeface="Times New Roman" pitchFamily="18" charset="0"/>
                          <a:cs typeface="Times New Roman" pitchFamily="18" charset="0"/>
                        </a:rPr>
                        <a:t>прогноз</a:t>
                      </a:r>
                      <a:endParaRPr lang="ru-RU" sz="8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800" b="0" dirty="0" smtClean="0">
                          <a:solidFill>
                            <a:schemeClr val="tx1"/>
                          </a:solidFill>
                          <a:latin typeface="Times New Roman" pitchFamily="18" charset="0"/>
                          <a:cs typeface="Times New Roman" pitchFamily="18" charset="0"/>
                        </a:rPr>
                        <a:t>прогноз</a:t>
                      </a:r>
                      <a:endParaRPr lang="ru-RU" sz="8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800" b="0" dirty="0" smtClean="0">
                          <a:solidFill>
                            <a:schemeClr val="tx1"/>
                          </a:solidFill>
                          <a:latin typeface="Times New Roman" pitchFamily="18" charset="0"/>
                          <a:cs typeface="Times New Roman" pitchFamily="18" charset="0"/>
                        </a:rPr>
                        <a:t>прогноз</a:t>
                      </a:r>
                      <a:endParaRPr lang="ru-RU" sz="8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r>
              <a:tr h="609637">
                <a:tc>
                  <a:txBody>
                    <a:bodyPr/>
                    <a:lstStyle/>
                    <a:p>
                      <a:pPr marL="0" marR="0" indent="0" algn="just" defTabSz="914400" rtl="0" eaLnBrk="1" fontAlgn="auto" latinLnBrk="0" hangingPunct="1">
                        <a:lnSpc>
                          <a:spcPct val="115000"/>
                        </a:lnSpc>
                        <a:spcBef>
                          <a:spcPts val="0"/>
                        </a:spcBef>
                        <a:spcAft>
                          <a:spcPts val="0"/>
                        </a:spcAft>
                        <a:buClrTx/>
                        <a:buSzTx/>
                        <a:buFontTx/>
                        <a:buNone/>
                        <a:tabLst/>
                        <a:defRPr/>
                      </a:pPr>
                      <a:r>
                        <a:rPr lang="ru-RU" sz="800" b="0" dirty="0" smtClean="0">
                          <a:latin typeface="Times New Roman" pitchFamily="18" charset="0"/>
                          <a:cs typeface="Times New Roman" pitchFamily="18" charset="0"/>
                        </a:rPr>
                        <a:t>Расходы</a:t>
                      </a:r>
                      <a:r>
                        <a:rPr lang="ru-RU" sz="800" b="0" baseline="0" dirty="0" smtClean="0">
                          <a:latin typeface="Times New Roman" pitchFamily="18" charset="0"/>
                          <a:cs typeface="Times New Roman" pitchFamily="18" charset="0"/>
                        </a:rPr>
                        <a:t> на реализацию ГП (за счет средств федерального и республиканского бюджетов)</a:t>
                      </a:r>
                      <a:endParaRPr lang="ru-RU" sz="800" b="0" i="1" dirty="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800" b="0" dirty="0" smtClean="0">
                          <a:latin typeface="Times New Roman" pitchFamily="18" charset="0"/>
                          <a:cs typeface="Times New Roman" pitchFamily="18" charset="0"/>
                        </a:rPr>
                        <a:t>тыс. рублей</a:t>
                      </a:r>
                      <a:endParaRPr lang="ru-RU" sz="800" b="0" i="0" dirty="0">
                        <a:latin typeface="Times New Roman" pitchFamily="18" charset="0"/>
                        <a:ea typeface="Times New Roman"/>
                        <a:cs typeface="Times New Roman" pitchFamily="18" charset="0"/>
                      </a:endParaRPr>
                    </a:p>
                  </a:txBody>
                  <a:tcPr marL="39370" marR="39370" marT="64770" marB="64770" anchor="ctr"/>
                </a:tc>
                <a:tc>
                  <a:txBody>
                    <a:bodyPr/>
                    <a:lstStyle/>
                    <a:p>
                      <a:pPr algn="ctr" fontAlgn="ctr"/>
                      <a:r>
                        <a:rPr kumimoji="0" lang="ru-RU" sz="800" b="0" kern="1200" dirty="0" smtClean="0">
                          <a:solidFill>
                            <a:schemeClr val="dk1"/>
                          </a:solidFill>
                          <a:latin typeface="Times New Roman" pitchFamily="18" charset="0"/>
                          <a:ea typeface="+mn-ea"/>
                          <a:cs typeface="Times New Roman" pitchFamily="18" charset="0"/>
                        </a:rPr>
                        <a:t>806 976,6</a:t>
                      </a:r>
                    </a:p>
                  </a:txBody>
                  <a:tcPr marL="9525" marR="9525" marT="9525" marB="0" anchor="ctr"/>
                </a:tc>
                <a:tc>
                  <a:txBody>
                    <a:bodyPr/>
                    <a:lstStyle/>
                    <a:p>
                      <a:pPr algn="ctr" fontAlgn="ctr"/>
                      <a:r>
                        <a:rPr kumimoji="0" lang="ru-RU" sz="800" b="0" kern="1200" dirty="0" smtClean="0">
                          <a:solidFill>
                            <a:schemeClr val="dk1"/>
                          </a:solidFill>
                          <a:latin typeface="Times New Roman" pitchFamily="18" charset="0"/>
                          <a:ea typeface="+mn-ea"/>
                          <a:cs typeface="Times New Roman" pitchFamily="18" charset="0"/>
                        </a:rPr>
                        <a:t>913 343,0</a:t>
                      </a:r>
                    </a:p>
                  </a:txBody>
                  <a:tcPr marL="9525" marR="9525" marT="9525" marB="0" anchor="ctr"/>
                </a:tc>
                <a:tc>
                  <a:txBody>
                    <a:bodyPr/>
                    <a:lstStyle/>
                    <a:p>
                      <a:pPr algn="ctr" fontAlgn="ctr"/>
                      <a:r>
                        <a:rPr kumimoji="0" lang="ru-RU" sz="800" b="0" kern="1200" dirty="0" smtClean="0">
                          <a:solidFill>
                            <a:schemeClr val="dk1"/>
                          </a:solidFill>
                          <a:latin typeface="Times New Roman" pitchFamily="18" charset="0"/>
                          <a:ea typeface="+mn-ea"/>
                          <a:cs typeface="Times New Roman" pitchFamily="18" charset="0"/>
                        </a:rPr>
                        <a:t>780 341,0</a:t>
                      </a:r>
                    </a:p>
                  </a:txBody>
                  <a:tcPr marL="9525" marR="9525" marT="9525" marB="0" anchor="ctr"/>
                </a:tc>
                <a:tc>
                  <a:txBody>
                    <a:bodyPr/>
                    <a:lstStyle/>
                    <a:p>
                      <a:pPr algn="ctr" fontAlgn="ctr"/>
                      <a:r>
                        <a:rPr kumimoji="0" lang="ru-RU" sz="800" b="0" kern="1200" dirty="0" smtClean="0">
                          <a:solidFill>
                            <a:schemeClr val="dk1"/>
                          </a:solidFill>
                          <a:latin typeface="Times New Roman" pitchFamily="18" charset="0"/>
                          <a:ea typeface="+mn-ea"/>
                          <a:cs typeface="Times New Roman" pitchFamily="18" charset="0"/>
                        </a:rPr>
                        <a:t>866 807,6</a:t>
                      </a:r>
                    </a:p>
                  </a:txBody>
                  <a:tcPr marL="9525" marR="9525" marT="9525" marB="0" anchor="ctr"/>
                </a:tc>
                <a:tc>
                  <a:txBody>
                    <a:bodyPr/>
                    <a:lstStyle/>
                    <a:p>
                      <a:pPr algn="ctr" fontAlgn="ctr"/>
                      <a:r>
                        <a:rPr kumimoji="0" lang="ru-RU" sz="800" b="0" kern="1200" dirty="0" smtClean="0">
                          <a:solidFill>
                            <a:schemeClr val="dk1"/>
                          </a:solidFill>
                          <a:latin typeface="Times New Roman" pitchFamily="18" charset="0"/>
                          <a:ea typeface="+mn-ea"/>
                          <a:cs typeface="Times New Roman" pitchFamily="18" charset="0"/>
                        </a:rPr>
                        <a:t>842 562,2</a:t>
                      </a:r>
                    </a:p>
                  </a:txBody>
                  <a:tcPr marL="9525" marR="9525" marT="9525" marB="0" anchor="ctr"/>
                </a:tc>
              </a:tr>
              <a:tr h="768241">
                <a:tc>
                  <a:txBody>
                    <a:bodyPr/>
                    <a:lstStyle/>
                    <a:p>
                      <a:pPr marL="0" algn="just" rtl="0" eaLnBrk="1" latinLnBrk="0" hangingPunct="1">
                        <a:lnSpc>
                          <a:spcPct val="115000"/>
                        </a:lnSpc>
                        <a:spcAft>
                          <a:spcPts val="0"/>
                        </a:spcAft>
                      </a:pPr>
                      <a:r>
                        <a:rPr kumimoji="0" lang="ru-RU" sz="800" b="0" kern="1200" dirty="0" smtClean="0">
                          <a:latin typeface="Times New Roman" pitchFamily="18" charset="0"/>
                          <a:cs typeface="Times New Roman" pitchFamily="18" charset="0"/>
                        </a:rPr>
                        <a:t>Индекс физического объема инвестиций в основной капитал сельского хозяйства</a:t>
                      </a:r>
                    </a:p>
                    <a:p>
                      <a:pPr marL="0" algn="just" rtl="0" eaLnBrk="1" latinLnBrk="0" hangingPunct="1">
                        <a:lnSpc>
                          <a:spcPct val="115000"/>
                        </a:lnSpc>
                        <a:spcAft>
                          <a:spcPts val="0"/>
                        </a:spcAft>
                      </a:pPr>
                      <a:r>
                        <a:rPr kumimoji="0" lang="ru-RU" sz="800" b="0" kern="1200" dirty="0" smtClean="0">
                          <a:latin typeface="Times New Roman" pitchFamily="18" charset="0"/>
                          <a:cs typeface="Times New Roman" pitchFamily="18" charset="0"/>
                        </a:rPr>
                        <a:t>(в сопоставимых ценах)</a:t>
                      </a:r>
                      <a:endParaRPr kumimoji="0" lang="ru-RU" sz="800" b="0" kern="1200" dirty="0" smtClean="0">
                        <a:solidFill>
                          <a:schemeClr val="dk1"/>
                        </a:solidFill>
                        <a:latin typeface="Times New Roman" pitchFamily="18" charset="0"/>
                        <a:ea typeface="+mn-ea"/>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00" b="0" dirty="0" smtClean="0">
                          <a:latin typeface="Times New Roman" pitchFamily="18" charset="0"/>
                          <a:cs typeface="Times New Roman" pitchFamily="18" charset="0"/>
                        </a:rPr>
                        <a:t>% к предыдущему году</a:t>
                      </a:r>
                      <a:endParaRPr lang="ru-RU" sz="800" b="0" i="0"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00" b="0" dirty="0" smtClean="0">
                          <a:solidFill>
                            <a:schemeClr val="tx1"/>
                          </a:solidFill>
                          <a:latin typeface="Times New Roman" pitchFamily="18" charset="0"/>
                          <a:ea typeface="Times New Roman"/>
                          <a:cs typeface="Times New Roman" pitchFamily="18" charset="0"/>
                        </a:rPr>
                        <a:t>100,17</a:t>
                      </a:r>
                      <a:endParaRPr lang="ru-RU" sz="8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00" b="0" dirty="0" smtClean="0">
                          <a:solidFill>
                            <a:schemeClr val="tx1"/>
                          </a:solidFill>
                          <a:latin typeface="Times New Roman" pitchFamily="18" charset="0"/>
                          <a:ea typeface="Times New Roman"/>
                          <a:cs typeface="Times New Roman" pitchFamily="18" charset="0"/>
                        </a:rPr>
                        <a:t>100,84</a:t>
                      </a:r>
                      <a:endParaRPr lang="ru-RU" sz="8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00" b="0" dirty="0" smtClean="0">
                          <a:solidFill>
                            <a:schemeClr val="tx1"/>
                          </a:solidFill>
                          <a:latin typeface="Times New Roman" pitchFamily="18" charset="0"/>
                          <a:ea typeface="Times New Roman"/>
                          <a:cs typeface="Times New Roman" pitchFamily="18" charset="0"/>
                        </a:rPr>
                        <a:t>101,02</a:t>
                      </a: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00" b="0" dirty="0" smtClean="0">
                          <a:solidFill>
                            <a:schemeClr val="tx1"/>
                          </a:solidFill>
                          <a:latin typeface="Times New Roman" pitchFamily="18" charset="0"/>
                          <a:ea typeface="Times New Roman"/>
                          <a:cs typeface="Times New Roman" pitchFamily="18" charset="0"/>
                        </a:rPr>
                        <a:t>101,37</a:t>
                      </a: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00" b="0" dirty="0" smtClean="0">
                          <a:solidFill>
                            <a:schemeClr val="tx1"/>
                          </a:solidFill>
                          <a:latin typeface="Times New Roman" pitchFamily="18" charset="0"/>
                          <a:ea typeface="Times New Roman"/>
                          <a:cs typeface="Times New Roman" pitchFamily="18" charset="0"/>
                        </a:rPr>
                        <a:t>101,50</a:t>
                      </a:r>
                    </a:p>
                  </a:txBody>
                  <a:tcPr marL="39370" marR="39370" marT="64770" marB="64770" anchor="ctr">
                    <a:solidFill>
                      <a:schemeClr val="accent2">
                        <a:lumMod val="20000"/>
                        <a:lumOff val="80000"/>
                      </a:schemeClr>
                    </a:solidFill>
                  </a:tcPr>
                </a:tc>
              </a:tr>
              <a:tr h="609637">
                <a:tc>
                  <a:txBody>
                    <a:bodyPr/>
                    <a:lstStyle/>
                    <a:p>
                      <a:pPr marL="0" marR="0" indent="0" algn="just" defTabSz="914400" rtl="0" eaLnBrk="1" fontAlgn="auto" latinLnBrk="0" hangingPunct="1">
                        <a:lnSpc>
                          <a:spcPct val="115000"/>
                        </a:lnSpc>
                        <a:spcBef>
                          <a:spcPts val="0"/>
                        </a:spcBef>
                        <a:spcAft>
                          <a:spcPts val="0"/>
                        </a:spcAft>
                        <a:buClrTx/>
                        <a:buSzTx/>
                        <a:buFontTx/>
                        <a:buNone/>
                        <a:tabLst/>
                        <a:defRPr/>
                      </a:pPr>
                      <a:r>
                        <a:rPr kumimoji="0" lang="ru-RU" sz="800" b="0" kern="1200" dirty="0" smtClean="0">
                          <a:solidFill>
                            <a:schemeClr val="dk1"/>
                          </a:solidFill>
                          <a:latin typeface="Times New Roman" pitchFamily="18" charset="0"/>
                          <a:ea typeface="+mn-ea"/>
                          <a:cs typeface="Times New Roman" pitchFamily="18" charset="0"/>
                        </a:rPr>
                        <a:t>Рентабельность сельскохозяйственных организаций (с учетом субсидий)</a:t>
                      </a:r>
                    </a:p>
                  </a:txBody>
                  <a:tcPr marL="39370" marR="39370" marT="64770" marB="64770" anchor="ctr"/>
                </a:tc>
                <a:tc>
                  <a:txBody>
                    <a:bodyPr/>
                    <a:lstStyle/>
                    <a:p>
                      <a:pPr algn="ctr">
                        <a:lnSpc>
                          <a:spcPct val="115000"/>
                        </a:lnSpc>
                        <a:spcAft>
                          <a:spcPts val="0"/>
                        </a:spcAft>
                      </a:pPr>
                      <a:r>
                        <a:rPr lang="ru-RU" sz="800" b="0" dirty="0" smtClean="0">
                          <a:latin typeface="Times New Roman" pitchFamily="18" charset="0"/>
                          <a:cs typeface="Times New Roman" pitchFamily="18" charset="0"/>
                        </a:rPr>
                        <a:t>км</a:t>
                      </a:r>
                      <a:endParaRPr lang="ru-RU" sz="800" b="0" i="0" dirty="0">
                        <a:latin typeface="Times New Roman" pitchFamily="18" charset="0"/>
                        <a:ea typeface="Times New Roman"/>
                        <a:cs typeface="Times New Roman" pitchFamily="18" charset="0"/>
                      </a:endParaRPr>
                    </a:p>
                  </a:txBody>
                  <a:tcPr marL="39370" marR="39370" marT="64770" marB="64770" anchor="ctr"/>
                </a:tc>
                <a:tc>
                  <a:txBody>
                    <a:bodyPr/>
                    <a:lstStyle/>
                    <a:p>
                      <a:pPr marL="0" algn="ctr" rtl="0" eaLnBrk="1" latinLnBrk="0" hangingPunct="1">
                        <a:lnSpc>
                          <a:spcPct val="115000"/>
                        </a:lnSpc>
                        <a:spcAft>
                          <a:spcPts val="0"/>
                        </a:spcAft>
                      </a:pPr>
                      <a:r>
                        <a:rPr kumimoji="0" lang="ru-RU" sz="800" b="0" kern="1200" dirty="0" smtClean="0">
                          <a:solidFill>
                            <a:schemeClr val="tx1"/>
                          </a:solidFill>
                          <a:latin typeface="Times New Roman" pitchFamily="18" charset="0"/>
                          <a:ea typeface="+mn-ea"/>
                          <a:cs typeface="Times New Roman" pitchFamily="18" charset="0"/>
                        </a:rPr>
                        <a:t>13,9</a:t>
                      </a:r>
                      <a:endParaRPr kumimoji="0" lang="ru-RU" sz="800" b="0" kern="1200" dirty="0">
                        <a:solidFill>
                          <a:schemeClr val="tx1"/>
                        </a:solidFill>
                        <a:latin typeface="Times New Roman" pitchFamily="18" charset="0"/>
                        <a:ea typeface="+mn-ea"/>
                        <a:cs typeface="Times New Roman" pitchFamily="18" charset="0"/>
                      </a:endParaRPr>
                    </a:p>
                  </a:txBody>
                  <a:tcPr marL="39370" marR="39370" marT="64770" marB="64770" anchor="ctr"/>
                </a:tc>
                <a:tc>
                  <a:txBody>
                    <a:bodyPr/>
                    <a:lstStyle/>
                    <a:p>
                      <a:pPr algn="ctr">
                        <a:lnSpc>
                          <a:spcPct val="115000"/>
                        </a:lnSpc>
                        <a:spcAft>
                          <a:spcPts val="0"/>
                        </a:spcAft>
                      </a:pPr>
                      <a:r>
                        <a:rPr lang="ru-RU" sz="800" b="0" dirty="0" smtClean="0">
                          <a:latin typeface="Times New Roman" pitchFamily="18" charset="0"/>
                          <a:ea typeface="Times New Roman"/>
                          <a:cs typeface="Times New Roman" pitchFamily="18" charset="0"/>
                        </a:rPr>
                        <a:t>14,0</a:t>
                      </a:r>
                      <a:endParaRPr lang="ru-RU" sz="800" b="0" dirty="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0"/>
                        </a:spcAft>
                      </a:pPr>
                      <a:r>
                        <a:rPr lang="ru-RU" sz="800" b="0" dirty="0" smtClean="0">
                          <a:latin typeface="Times New Roman" pitchFamily="18" charset="0"/>
                          <a:ea typeface="Times New Roman"/>
                          <a:cs typeface="Times New Roman" pitchFamily="18" charset="0"/>
                        </a:rPr>
                        <a:t>14,5</a:t>
                      </a:r>
                      <a:endParaRPr lang="ru-RU" sz="800" b="0" dirty="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0"/>
                        </a:spcAft>
                      </a:pPr>
                      <a:r>
                        <a:rPr lang="ru-RU" sz="800" b="0" dirty="0" smtClean="0">
                          <a:latin typeface="Times New Roman" pitchFamily="18" charset="0"/>
                          <a:ea typeface="Times New Roman"/>
                          <a:cs typeface="Times New Roman" pitchFamily="18" charset="0"/>
                        </a:rPr>
                        <a:t>15,0</a:t>
                      </a:r>
                      <a:endParaRPr lang="ru-RU" sz="800" b="0" dirty="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0"/>
                        </a:spcAft>
                      </a:pPr>
                      <a:r>
                        <a:rPr lang="ru-RU" sz="800" b="0" dirty="0" smtClean="0">
                          <a:latin typeface="Times New Roman" pitchFamily="18" charset="0"/>
                          <a:ea typeface="Times New Roman"/>
                          <a:cs typeface="Times New Roman" pitchFamily="18" charset="0"/>
                        </a:rPr>
                        <a:t>15,5</a:t>
                      </a:r>
                      <a:endParaRPr lang="ru-RU" sz="800" b="0" dirty="0">
                        <a:latin typeface="Times New Roman" pitchFamily="18" charset="0"/>
                        <a:ea typeface="Times New Roman"/>
                        <a:cs typeface="Times New Roman" pitchFamily="18" charset="0"/>
                      </a:endParaRPr>
                    </a:p>
                  </a:txBody>
                  <a:tcPr marL="68580" marR="68580" marT="0" marB="0" anchor="ctr"/>
                </a:tc>
              </a:tr>
              <a:tr h="1244055">
                <a:tc>
                  <a:txBody>
                    <a:bodyPr/>
                    <a:lstStyle/>
                    <a:p>
                      <a:pPr algn="just">
                        <a:lnSpc>
                          <a:spcPct val="115000"/>
                        </a:lnSpc>
                        <a:spcAft>
                          <a:spcPts val="0"/>
                        </a:spcAft>
                      </a:pPr>
                      <a:r>
                        <a:rPr lang="ru-RU" sz="800" b="0" dirty="0">
                          <a:latin typeface="Times New Roman" pitchFamily="18" charset="0"/>
                          <a:cs typeface="Times New Roman" pitchFamily="18" charset="0"/>
                        </a:rPr>
                        <a:t>Среднемесячная номинальная заработная плата в сельском хозяйстве (по сельскохозяйственным организациям, не относящимся к субъектам малого предпринимательства)</a:t>
                      </a:r>
                      <a:endParaRPr lang="ru-RU" sz="800" b="0"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00" b="0" dirty="0" smtClean="0">
                          <a:latin typeface="Times New Roman" pitchFamily="18" charset="0"/>
                          <a:cs typeface="Times New Roman" pitchFamily="18" charset="0"/>
                        </a:rPr>
                        <a:t>рублей</a:t>
                      </a:r>
                      <a:endParaRPr lang="ru-RU" sz="800" b="0" i="0"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rtl="0" eaLnBrk="1" latinLnBrk="0" hangingPunct="1">
                        <a:lnSpc>
                          <a:spcPct val="115000"/>
                        </a:lnSpc>
                        <a:spcAft>
                          <a:spcPts val="0"/>
                        </a:spcAft>
                      </a:pPr>
                      <a:r>
                        <a:rPr kumimoji="0" lang="ru-RU" sz="800" b="0" kern="1200" dirty="0" smtClean="0">
                          <a:solidFill>
                            <a:schemeClr val="tx1"/>
                          </a:solidFill>
                          <a:latin typeface="Times New Roman" pitchFamily="18" charset="0"/>
                          <a:ea typeface="+mn-ea"/>
                          <a:cs typeface="Times New Roman" pitchFamily="18" charset="0"/>
                        </a:rPr>
                        <a:t>11927,0</a:t>
                      </a:r>
                      <a:endParaRPr kumimoji="0" lang="ru-RU" sz="800" b="0" kern="1200" dirty="0">
                        <a:solidFill>
                          <a:schemeClr val="tx1"/>
                        </a:solidFill>
                        <a:latin typeface="Times New Roman" pitchFamily="18" charset="0"/>
                        <a:ea typeface="+mn-ea"/>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kumimoji="0" lang="ru-RU" sz="800" b="0" kern="1200" dirty="0" smtClean="0">
                          <a:solidFill>
                            <a:schemeClr val="dk1"/>
                          </a:solidFill>
                          <a:latin typeface="Times New Roman" pitchFamily="18" charset="0"/>
                          <a:ea typeface="+mn-ea"/>
                          <a:cs typeface="Times New Roman" pitchFamily="18" charset="0"/>
                        </a:rPr>
                        <a:t>13070,0</a:t>
                      </a:r>
                    </a:p>
                  </a:txBody>
                  <a:tcPr marL="68580" marR="68580" marT="0" marB="0" anchor="ctr">
                    <a:solidFill>
                      <a:schemeClr val="accent2">
                        <a:lumMod val="20000"/>
                        <a:lumOff val="80000"/>
                      </a:schemeClr>
                    </a:solidFill>
                  </a:tcPr>
                </a:tc>
                <a:tc>
                  <a:txBody>
                    <a:bodyPr/>
                    <a:lstStyle/>
                    <a:p>
                      <a:pPr algn="ctr">
                        <a:lnSpc>
                          <a:spcPct val="115000"/>
                        </a:lnSpc>
                        <a:spcAft>
                          <a:spcPts val="0"/>
                        </a:spcAft>
                      </a:pPr>
                      <a:r>
                        <a:rPr kumimoji="0" lang="ru-RU" sz="800" b="0" kern="1200" dirty="0" smtClean="0">
                          <a:solidFill>
                            <a:schemeClr val="dk1"/>
                          </a:solidFill>
                          <a:latin typeface="Times New Roman" pitchFamily="18" charset="0"/>
                          <a:ea typeface="+mn-ea"/>
                          <a:cs typeface="Times New Roman" pitchFamily="18" charset="0"/>
                        </a:rPr>
                        <a:t>13120,0</a:t>
                      </a:r>
                    </a:p>
                  </a:txBody>
                  <a:tcPr marL="68580" marR="68580" marT="0" marB="0" anchor="ctr">
                    <a:solidFill>
                      <a:schemeClr val="accent2">
                        <a:lumMod val="20000"/>
                        <a:lumOff val="80000"/>
                      </a:schemeClr>
                    </a:solidFill>
                  </a:tcPr>
                </a:tc>
                <a:tc>
                  <a:txBody>
                    <a:bodyPr/>
                    <a:lstStyle/>
                    <a:p>
                      <a:pPr algn="ctr">
                        <a:lnSpc>
                          <a:spcPct val="115000"/>
                        </a:lnSpc>
                        <a:spcAft>
                          <a:spcPts val="0"/>
                        </a:spcAft>
                      </a:pPr>
                      <a:r>
                        <a:rPr kumimoji="0" lang="ru-RU" sz="800" b="0" kern="1200" dirty="0" smtClean="0">
                          <a:solidFill>
                            <a:schemeClr val="dk1"/>
                          </a:solidFill>
                          <a:latin typeface="Times New Roman" pitchFamily="18" charset="0"/>
                          <a:ea typeface="+mn-ea"/>
                          <a:cs typeface="Times New Roman" pitchFamily="18" charset="0"/>
                        </a:rPr>
                        <a:t>14060,0</a:t>
                      </a:r>
                    </a:p>
                  </a:txBody>
                  <a:tcPr marL="68580" marR="68580" marT="0" marB="0" anchor="ctr">
                    <a:solidFill>
                      <a:schemeClr val="accent2">
                        <a:lumMod val="20000"/>
                        <a:lumOff val="80000"/>
                      </a:schemeClr>
                    </a:solidFill>
                  </a:tcPr>
                </a:tc>
                <a:tc>
                  <a:txBody>
                    <a:bodyPr/>
                    <a:lstStyle/>
                    <a:p>
                      <a:pPr algn="ctr">
                        <a:lnSpc>
                          <a:spcPct val="115000"/>
                        </a:lnSpc>
                        <a:spcAft>
                          <a:spcPts val="0"/>
                        </a:spcAft>
                      </a:pPr>
                      <a:r>
                        <a:rPr kumimoji="0" lang="ru-RU" sz="800" b="0" kern="1200" dirty="0" smtClean="0">
                          <a:solidFill>
                            <a:schemeClr val="dk1"/>
                          </a:solidFill>
                          <a:latin typeface="Times New Roman" pitchFamily="18" charset="0"/>
                          <a:ea typeface="+mn-ea"/>
                          <a:cs typeface="Times New Roman" pitchFamily="18" charset="0"/>
                        </a:rPr>
                        <a:t>15044,20</a:t>
                      </a:r>
                    </a:p>
                  </a:txBody>
                  <a:tcPr marL="68580" marR="68580" marT="0" marB="0" anchor="ctr">
                    <a:solidFill>
                      <a:schemeClr val="accent2">
                        <a:lumMod val="20000"/>
                        <a:lumOff val="80000"/>
                      </a:schemeClr>
                    </a:solidFill>
                  </a:tcPr>
                </a:tc>
              </a:tr>
            </a:tbl>
          </a:graphicData>
        </a:graphic>
      </p:graphicFrame>
      <p:graphicFrame>
        <p:nvGraphicFramePr>
          <p:cNvPr id="11" name="Таблица 10"/>
          <p:cNvGraphicFramePr>
            <a:graphicFrameLocks noGrp="1"/>
          </p:cNvGraphicFramePr>
          <p:nvPr>
            <p:extLst>
              <p:ext uri="{D42A27DB-BD31-4B8C-83A1-F6EECF244321}">
                <p14:modId xmlns="" xmlns:p14="http://schemas.microsoft.com/office/powerpoint/2010/main" val="2214094249"/>
              </p:ext>
            </p:extLst>
          </p:nvPr>
        </p:nvGraphicFramePr>
        <p:xfrm>
          <a:off x="107502" y="4797152"/>
          <a:ext cx="8928993" cy="1929339"/>
        </p:xfrm>
        <a:graphic>
          <a:graphicData uri="http://schemas.openxmlformats.org/drawingml/2006/table">
            <a:tbl>
              <a:tblPr firstRow="1" bandRow="1">
                <a:tableStyleId>{5C22544A-7EE6-4342-B048-85BDC9FD1C3A}</a:tableStyleId>
              </a:tblPr>
              <a:tblGrid>
                <a:gridCol w="3405126"/>
                <a:gridCol w="1135042"/>
                <a:gridCol w="1135042"/>
                <a:gridCol w="1135042"/>
                <a:gridCol w="1059372"/>
                <a:gridCol w="1059369"/>
              </a:tblGrid>
              <a:tr h="393118">
                <a:tc gridSpan="6">
                  <a:txBody>
                    <a:bodyPr/>
                    <a:lstStyle/>
                    <a:p>
                      <a:pPr algn="ctr" rtl="0" fontAlgn="t"/>
                      <a:r>
                        <a:rPr lang="ru-RU" sz="1000" u="none" strike="noStrike" dirty="0">
                          <a:solidFill>
                            <a:schemeClr val="bg1"/>
                          </a:solidFill>
                          <a:latin typeface="Times New Roman" pitchFamily="18" charset="0"/>
                          <a:cs typeface="Times New Roman" pitchFamily="18" charset="0"/>
                        </a:rPr>
                        <a:t>СВЕДЕНИЯ О РАСХОДАХ НА ПОДДЕРЖКУ </a:t>
                      </a:r>
                      <a:r>
                        <a:rPr lang="ru-RU" sz="1000" u="none" strike="noStrike" dirty="0" smtClean="0">
                          <a:solidFill>
                            <a:schemeClr val="bg1"/>
                          </a:solidFill>
                          <a:latin typeface="Times New Roman" pitchFamily="18" charset="0"/>
                          <a:cs typeface="Times New Roman" pitchFamily="18" charset="0"/>
                        </a:rPr>
                        <a:t> МАЛЫХ ФОРМ ХОЗЯЙСТВОВАНИЯ В АГРОПРОМЫШЛЕННОМ КОМПЛЕКСЕ, </a:t>
                      </a:r>
                      <a:r>
                        <a:rPr lang="ru-RU" sz="1000" u="none" strike="noStrike" dirty="0">
                          <a:solidFill>
                            <a:schemeClr val="bg1"/>
                          </a:solidFill>
                          <a:latin typeface="Times New Roman" pitchFamily="18" charset="0"/>
                          <a:cs typeface="Times New Roman" pitchFamily="18" charset="0"/>
                        </a:rPr>
                        <a:t>ОРИЕНТИРОВАННЫХ НА ЦЕЛЕВЫЕ ГРУППЫ </a:t>
                      </a:r>
                      <a:endParaRPr lang="ru-RU" sz="1000" b="1" i="0" u="none" strike="noStrike" dirty="0">
                        <a:solidFill>
                          <a:schemeClr val="bg1"/>
                        </a:solidFill>
                        <a:latin typeface="Times New Roman" pitchFamily="18" charset="0"/>
                        <a:cs typeface="Times New Roman" pitchFamily="18" charset="0"/>
                      </a:endParaRPr>
                    </a:p>
                  </a:txBody>
                  <a:tcPr marL="9525" marR="9525" marT="9525" marB="0" anchor="ctr">
                    <a:solidFill>
                      <a:schemeClr val="accent2"/>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494765">
                <a:tc>
                  <a:txBody>
                    <a:bodyPr/>
                    <a:lstStyle/>
                    <a:p>
                      <a:pPr algn="ctr" rtl="0" fontAlgn="t"/>
                      <a:r>
                        <a:rPr lang="ru-RU" sz="1000" u="none" strike="noStrike" dirty="0">
                          <a:latin typeface="Times New Roman" pitchFamily="18" charset="0"/>
                          <a:cs typeface="Times New Roman" pitchFamily="18" charset="0"/>
                        </a:rPr>
                        <a:t>ВИД </a:t>
                      </a:r>
                      <a:r>
                        <a:rPr lang="ru-RU" sz="1000" u="none" strike="noStrike" dirty="0" smtClean="0">
                          <a:latin typeface="Times New Roman" pitchFamily="18" charset="0"/>
                          <a:cs typeface="Times New Roman" pitchFamily="18" charset="0"/>
                        </a:rPr>
                        <a:t>ГОСПОДДЕРЖКИ ЦЕЛЕВОЙ</a:t>
                      </a:r>
                      <a:r>
                        <a:rPr lang="ru-RU" sz="1000" u="none" strike="noStrike" baseline="0" dirty="0" smtClean="0">
                          <a:latin typeface="Times New Roman" pitchFamily="18" charset="0"/>
                          <a:cs typeface="Times New Roman" pitchFamily="18" charset="0"/>
                        </a:rPr>
                        <a:t> ГРУППЫ</a:t>
                      </a:r>
                      <a:r>
                        <a:rPr lang="ru-RU" sz="1000" u="none" strike="noStrike" dirty="0" smtClean="0">
                          <a:latin typeface="Times New Roman" pitchFamily="18" charset="0"/>
                          <a:cs typeface="Times New Roman" pitchFamily="18" charset="0"/>
                        </a:rPr>
                        <a:t> </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rtl="0" fontAlgn="t"/>
                      <a:r>
                        <a:rPr lang="ru-RU" sz="1000" u="none" strike="noStrike" dirty="0" smtClean="0">
                          <a:latin typeface="Times New Roman" pitchFamily="18" charset="0"/>
                          <a:cs typeface="Times New Roman" pitchFamily="18" charset="0"/>
                        </a:rPr>
                        <a:t>2017 год</a:t>
                      </a:r>
                    </a:p>
                    <a:p>
                      <a:pPr algn="ctr" rtl="0" fontAlgn="t"/>
                      <a:r>
                        <a:rPr lang="ru-RU" sz="1000" u="none" strike="noStrike" dirty="0" smtClean="0">
                          <a:latin typeface="Times New Roman" pitchFamily="18" charset="0"/>
                          <a:cs typeface="Times New Roman" pitchFamily="18" charset="0"/>
                        </a:rPr>
                        <a:t> </a:t>
                      </a:r>
                      <a:r>
                        <a:rPr lang="ru-RU" sz="1000" u="none" strike="noStrike" dirty="0">
                          <a:latin typeface="Times New Roman" pitchFamily="18" charset="0"/>
                          <a:cs typeface="Times New Roman" pitchFamily="18" charset="0"/>
                        </a:rPr>
                        <a:t>тыс</a:t>
                      </a:r>
                      <a:r>
                        <a:rPr lang="ru-RU" sz="1000" u="none" strike="noStrike" dirty="0" smtClean="0">
                          <a:latin typeface="Times New Roman" pitchFamily="18" charset="0"/>
                          <a:cs typeface="Times New Roman" pitchFamily="18" charset="0"/>
                        </a:rPr>
                        <a:t>. рублей</a:t>
                      </a:r>
                    </a:p>
                    <a:p>
                      <a:pPr algn="ctr" rtl="0" fontAlgn="t"/>
                      <a:r>
                        <a:rPr lang="ru-RU" sz="1000" u="none" strike="noStrike" dirty="0" smtClean="0">
                          <a:latin typeface="Times New Roman" pitchFamily="18" charset="0"/>
                          <a:cs typeface="Times New Roman" pitchFamily="18" charset="0"/>
                        </a:rPr>
                        <a:t>(</a:t>
                      </a:r>
                      <a:r>
                        <a:rPr lang="ru-RU" sz="1000" u="none" strike="noStrike" dirty="0">
                          <a:latin typeface="Times New Roman" pitchFamily="18" charset="0"/>
                          <a:cs typeface="Times New Roman" pitchFamily="18" charset="0"/>
                        </a:rPr>
                        <a:t>факт) </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rtl="0" fontAlgn="t"/>
                      <a:r>
                        <a:rPr lang="ru-RU" sz="1000" u="none" strike="noStrike" dirty="0" smtClean="0">
                          <a:latin typeface="Times New Roman" pitchFamily="18" charset="0"/>
                          <a:cs typeface="Times New Roman" pitchFamily="18" charset="0"/>
                        </a:rPr>
                        <a:t>2018 год</a:t>
                      </a:r>
                    </a:p>
                    <a:p>
                      <a:pPr algn="ctr" rtl="0" fontAlgn="t"/>
                      <a:r>
                        <a:rPr lang="ru-RU" sz="1000" u="none" strike="noStrike" dirty="0" smtClean="0">
                          <a:latin typeface="Times New Roman" pitchFamily="18" charset="0"/>
                          <a:cs typeface="Times New Roman" pitchFamily="18" charset="0"/>
                        </a:rPr>
                        <a:t>тыс. рублей</a:t>
                      </a:r>
                    </a:p>
                    <a:p>
                      <a:pPr algn="ctr" rtl="0" fontAlgn="t"/>
                      <a:r>
                        <a:rPr lang="ru-RU" sz="1000" u="none" strike="noStrike" dirty="0" smtClean="0">
                          <a:latin typeface="Times New Roman" pitchFamily="18" charset="0"/>
                          <a:cs typeface="Times New Roman" pitchFamily="18" charset="0"/>
                        </a:rPr>
                        <a:t>(</a:t>
                      </a:r>
                      <a:r>
                        <a:rPr lang="ru-RU" sz="1000" u="none" strike="noStrike" dirty="0">
                          <a:latin typeface="Times New Roman" pitchFamily="18" charset="0"/>
                          <a:cs typeface="Times New Roman" pitchFamily="18" charset="0"/>
                        </a:rPr>
                        <a:t>план)</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rtl="0" fontAlgn="t"/>
                      <a:r>
                        <a:rPr lang="ru-RU" sz="1000" u="none" strike="noStrike" dirty="0" smtClean="0">
                          <a:latin typeface="Times New Roman" pitchFamily="18" charset="0"/>
                          <a:cs typeface="Times New Roman" pitchFamily="18" charset="0"/>
                        </a:rPr>
                        <a:t>2019 год</a:t>
                      </a:r>
                    </a:p>
                    <a:p>
                      <a:pPr algn="ctr" rtl="0" fontAlgn="t"/>
                      <a:r>
                        <a:rPr lang="ru-RU" sz="1000" u="none" strike="noStrike" dirty="0" smtClean="0">
                          <a:latin typeface="Times New Roman" pitchFamily="18" charset="0"/>
                          <a:cs typeface="Times New Roman" pitchFamily="18" charset="0"/>
                        </a:rPr>
                        <a:t>тыс. рублей</a:t>
                      </a:r>
                    </a:p>
                    <a:p>
                      <a:pPr algn="ctr" rtl="0" fontAlgn="t"/>
                      <a:r>
                        <a:rPr lang="ru-RU" sz="1000" u="none" strike="noStrike" dirty="0" smtClean="0">
                          <a:latin typeface="Times New Roman" pitchFamily="18" charset="0"/>
                          <a:cs typeface="Times New Roman" pitchFamily="18" charset="0"/>
                        </a:rPr>
                        <a:t>(</a:t>
                      </a:r>
                      <a:r>
                        <a:rPr lang="ru-RU" sz="1000" u="none" strike="noStrike" dirty="0">
                          <a:latin typeface="Times New Roman" pitchFamily="18" charset="0"/>
                          <a:cs typeface="Times New Roman" pitchFamily="18" charset="0"/>
                        </a:rPr>
                        <a:t>прогноз) </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rtl="0" fontAlgn="t"/>
                      <a:r>
                        <a:rPr lang="ru-RU" sz="1000" u="none" strike="noStrike" dirty="0" smtClean="0">
                          <a:latin typeface="Times New Roman" pitchFamily="18" charset="0"/>
                          <a:cs typeface="Times New Roman" pitchFamily="18" charset="0"/>
                        </a:rPr>
                        <a:t>2020 год</a:t>
                      </a:r>
                    </a:p>
                    <a:p>
                      <a:pPr algn="ctr" rtl="0" fontAlgn="t"/>
                      <a:r>
                        <a:rPr lang="ru-RU" sz="1000" u="none" strike="noStrike" dirty="0" smtClean="0">
                          <a:latin typeface="Times New Roman" pitchFamily="18" charset="0"/>
                          <a:cs typeface="Times New Roman" pitchFamily="18" charset="0"/>
                        </a:rPr>
                        <a:t>тыс. рублей </a:t>
                      </a:r>
                    </a:p>
                    <a:p>
                      <a:pPr algn="ctr" rtl="0" fontAlgn="t"/>
                      <a:r>
                        <a:rPr lang="ru-RU" sz="1000" u="none" strike="noStrike" dirty="0" smtClean="0">
                          <a:latin typeface="Times New Roman" pitchFamily="18" charset="0"/>
                          <a:cs typeface="Times New Roman" pitchFamily="18" charset="0"/>
                        </a:rPr>
                        <a:t>(</a:t>
                      </a:r>
                      <a:r>
                        <a:rPr lang="ru-RU" sz="1000" u="none" strike="noStrike" dirty="0">
                          <a:latin typeface="Times New Roman" pitchFamily="18" charset="0"/>
                          <a:cs typeface="Times New Roman" pitchFamily="18" charset="0"/>
                        </a:rPr>
                        <a:t>прогноз)</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rtl="0" fontAlgn="t"/>
                      <a:r>
                        <a:rPr lang="ru-RU" sz="1000" u="none" strike="noStrike" dirty="0" smtClean="0">
                          <a:latin typeface="Times New Roman" pitchFamily="18" charset="0"/>
                          <a:cs typeface="Times New Roman" pitchFamily="18" charset="0"/>
                        </a:rPr>
                        <a:t>2021 год</a:t>
                      </a:r>
                    </a:p>
                    <a:p>
                      <a:pPr algn="ctr" rtl="0" fontAlgn="t"/>
                      <a:r>
                        <a:rPr lang="ru-RU" sz="1000" u="none" strike="noStrike" dirty="0" smtClean="0">
                          <a:latin typeface="Times New Roman" pitchFamily="18" charset="0"/>
                          <a:cs typeface="Times New Roman" pitchFamily="18" charset="0"/>
                        </a:rPr>
                        <a:t>тыс. рублей</a:t>
                      </a:r>
                    </a:p>
                    <a:p>
                      <a:pPr algn="ctr" rtl="0" fontAlgn="t"/>
                      <a:r>
                        <a:rPr lang="ru-RU" sz="1000" u="none" strike="noStrike" dirty="0" smtClean="0">
                          <a:latin typeface="Times New Roman" pitchFamily="18" charset="0"/>
                          <a:cs typeface="Times New Roman" pitchFamily="18" charset="0"/>
                        </a:rPr>
                        <a:t>(</a:t>
                      </a:r>
                      <a:r>
                        <a:rPr lang="ru-RU" sz="1000" u="none" strike="noStrike" dirty="0">
                          <a:latin typeface="Times New Roman" pitchFamily="18" charset="0"/>
                          <a:cs typeface="Times New Roman" pitchFamily="18" charset="0"/>
                        </a:rPr>
                        <a:t>прогноз)</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r>
              <a:tr h="241355">
                <a:tc>
                  <a:txBody>
                    <a:bodyPr/>
                    <a:lstStyle/>
                    <a:p>
                      <a:pPr algn="l" rtl="0" fontAlgn="t"/>
                      <a:r>
                        <a:rPr lang="ru-RU" sz="1000" u="none" strike="noStrike" dirty="0">
                          <a:latin typeface="Times New Roman" pitchFamily="18" charset="0"/>
                          <a:cs typeface="Times New Roman" pitchFamily="18" charset="0"/>
                        </a:rPr>
                        <a:t>Поддержка начинающих фермеров</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rtl="0" fontAlgn="t"/>
                      <a:r>
                        <a:rPr lang="ru-RU" sz="1000" b="0" i="0" u="none" strike="noStrike" dirty="0" smtClean="0">
                          <a:solidFill>
                            <a:srgbClr val="000000"/>
                          </a:solidFill>
                          <a:latin typeface="Times New Roman" pitchFamily="18" charset="0"/>
                          <a:cs typeface="Times New Roman" pitchFamily="18" charset="0"/>
                        </a:rPr>
                        <a:t>22 100,0</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rtl="0" fontAlgn="t"/>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ctr"/>
                </a:tc>
                <a:tc>
                  <a:txBody>
                    <a:bodyPr/>
                    <a:lstStyle/>
                    <a:p>
                      <a:pPr algn="ctr" rtl="0" fontAlgn="t"/>
                      <a:r>
                        <a:rPr lang="ru-RU" sz="1000" b="0" i="0" u="none" strike="noStrike" dirty="0" smtClean="0">
                          <a:solidFill>
                            <a:srgbClr val="000000"/>
                          </a:solidFill>
                          <a:latin typeface="Times New Roman" pitchFamily="18" charset="0"/>
                          <a:cs typeface="Times New Roman" pitchFamily="18" charset="0"/>
                        </a:rPr>
                        <a:t>32 100,0</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rtl="0" fontAlgn="t"/>
                      <a:r>
                        <a:rPr lang="ru-RU" sz="1000" b="0" i="0" u="none" strike="noStrike" dirty="0" smtClean="0">
                          <a:solidFill>
                            <a:srgbClr val="000000"/>
                          </a:solidFill>
                          <a:latin typeface="Times New Roman" pitchFamily="18" charset="0"/>
                          <a:cs typeface="Times New Roman" pitchFamily="18" charset="0"/>
                        </a:rPr>
                        <a:t>32 100,0</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rtl="0" fontAlgn="t"/>
                      <a:r>
                        <a:rPr lang="ru-RU" sz="1000" b="0" i="0" u="none" strike="noStrike" dirty="0" smtClean="0">
                          <a:solidFill>
                            <a:srgbClr val="000000"/>
                          </a:solidFill>
                          <a:latin typeface="Times New Roman" pitchFamily="18" charset="0"/>
                          <a:cs typeface="Times New Roman" pitchFamily="18" charset="0"/>
                        </a:rPr>
                        <a:t>32 100,0</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tc>
              </a:tr>
              <a:tr h="305336">
                <a:tc>
                  <a:txBody>
                    <a:bodyPr/>
                    <a:lstStyle/>
                    <a:p>
                      <a:pPr algn="l" rtl="0" fontAlgn="t"/>
                      <a:r>
                        <a:rPr lang="ru-RU" sz="1000" u="none" strike="noStrike" dirty="0">
                          <a:latin typeface="Times New Roman" pitchFamily="18" charset="0"/>
                          <a:cs typeface="Times New Roman" pitchFamily="18" charset="0"/>
                        </a:rPr>
                        <a:t>Развитие семейных животноводческих ферм</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rtl="0" fontAlgn="t"/>
                      <a:r>
                        <a:rPr lang="ru-RU" sz="1000" b="0" i="0" u="none" strike="noStrike" dirty="0" smtClean="0">
                          <a:solidFill>
                            <a:srgbClr val="000000"/>
                          </a:solidFill>
                          <a:latin typeface="Times New Roman" pitchFamily="18" charset="0"/>
                          <a:cs typeface="Times New Roman" pitchFamily="18" charset="0"/>
                        </a:rPr>
                        <a:t>41 365,3</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rtl="0" fontAlgn="t"/>
                      <a:r>
                        <a:rPr lang="ru-RU" sz="1000" b="0" i="0" u="none" strike="noStrike" dirty="0" smtClean="0">
                          <a:solidFill>
                            <a:srgbClr val="000000"/>
                          </a:solidFill>
                          <a:latin typeface="Times New Roman" pitchFamily="18" charset="0"/>
                          <a:cs typeface="Times New Roman" pitchFamily="18" charset="0"/>
                        </a:rPr>
                        <a:t>33 796,1</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rtl="0" fontAlgn="t"/>
                      <a:r>
                        <a:rPr lang="ru-RU" sz="1000" b="0" i="0" u="none" strike="noStrike" dirty="0" smtClean="0">
                          <a:solidFill>
                            <a:srgbClr val="000000"/>
                          </a:solidFill>
                          <a:latin typeface="Times New Roman" pitchFamily="18" charset="0"/>
                          <a:cs typeface="Times New Roman" pitchFamily="18" charset="0"/>
                        </a:rPr>
                        <a:t>33 796,0</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rtl="0" fontAlgn="t"/>
                      <a:r>
                        <a:rPr lang="ru-RU" sz="1000" b="0" i="0" u="none" strike="noStrike" dirty="0" smtClean="0">
                          <a:solidFill>
                            <a:srgbClr val="000000"/>
                          </a:solidFill>
                          <a:latin typeface="Times New Roman" pitchFamily="18" charset="0"/>
                          <a:cs typeface="Times New Roman" pitchFamily="18" charset="0"/>
                        </a:rPr>
                        <a:t>18 168,4</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c>
                  <a:txBody>
                    <a:bodyPr/>
                    <a:lstStyle/>
                    <a:p>
                      <a:pPr algn="ctr" rtl="0" fontAlgn="t"/>
                      <a:r>
                        <a:rPr lang="ru-RU" sz="1000" b="0" i="0" u="none" strike="noStrike" dirty="0" smtClean="0">
                          <a:solidFill>
                            <a:srgbClr val="000000"/>
                          </a:solidFill>
                          <a:latin typeface="Times New Roman" pitchFamily="18" charset="0"/>
                          <a:cs typeface="Times New Roman" pitchFamily="18" charset="0"/>
                        </a:rPr>
                        <a:t>18 168,4</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solidFill>
                      <a:schemeClr val="accent2">
                        <a:lumMod val="20000"/>
                        <a:lumOff val="80000"/>
                      </a:schemeClr>
                    </a:solidFill>
                  </a:tcPr>
                </a:tc>
              </a:tr>
              <a:tr h="494765">
                <a:tc>
                  <a:txBody>
                    <a:bodyPr/>
                    <a:lstStyle/>
                    <a:p>
                      <a:pPr algn="l" rtl="0" fontAlgn="t"/>
                      <a:r>
                        <a:rPr lang="ru-RU" sz="1000" u="none" strike="noStrike" dirty="0">
                          <a:latin typeface="Times New Roman" pitchFamily="18" charset="0"/>
                          <a:cs typeface="Times New Roman" pitchFamily="18" charset="0"/>
                        </a:rPr>
                        <a:t>Грантовую поддержку сельскохозяйственных потребительских кооперативов для развития материально-технической базы</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rtl="0" fontAlgn="t"/>
                      <a:r>
                        <a:rPr lang="ru-RU" sz="1000" b="0" i="0" u="none" strike="noStrike" dirty="0" smtClean="0">
                          <a:solidFill>
                            <a:srgbClr val="000000"/>
                          </a:solidFill>
                          <a:latin typeface="Times New Roman" pitchFamily="18" charset="0"/>
                          <a:cs typeface="Times New Roman" pitchFamily="18" charset="0"/>
                        </a:rPr>
                        <a:t>39 904,4</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rtl="0" fontAlgn="t"/>
                      <a:r>
                        <a:rPr lang="ru-RU" sz="1000" b="0" i="0" u="none" strike="noStrike" dirty="0" smtClean="0">
                          <a:solidFill>
                            <a:srgbClr val="000000"/>
                          </a:solidFill>
                          <a:latin typeface="Times New Roman" pitchFamily="18" charset="0"/>
                          <a:cs typeface="Times New Roman" pitchFamily="18" charset="0"/>
                        </a:rPr>
                        <a:t>89 828,0</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rtl="0" fontAlgn="t"/>
                      <a:r>
                        <a:rPr lang="ru-RU" sz="1000" b="0" i="0" u="none" strike="noStrike" dirty="0" smtClean="0">
                          <a:solidFill>
                            <a:srgbClr val="000000"/>
                          </a:solidFill>
                          <a:latin typeface="Times New Roman" pitchFamily="18" charset="0"/>
                          <a:cs typeface="Times New Roman" pitchFamily="18" charset="0"/>
                        </a:rPr>
                        <a:t>41 673,6</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rtl="0" fontAlgn="t"/>
                      <a:r>
                        <a:rPr lang="ru-RU" sz="1000" b="0" i="0" u="none" strike="noStrike" dirty="0" smtClean="0">
                          <a:solidFill>
                            <a:srgbClr val="000000"/>
                          </a:solidFill>
                          <a:latin typeface="Times New Roman" pitchFamily="18" charset="0"/>
                          <a:cs typeface="Times New Roman" pitchFamily="18" charset="0"/>
                        </a:rPr>
                        <a:t>51 354,2</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rtl="0" fontAlgn="t"/>
                      <a:r>
                        <a:rPr lang="ru-RU" sz="1000" b="0" i="0" u="none" strike="noStrike" dirty="0" smtClean="0">
                          <a:solidFill>
                            <a:srgbClr val="000000"/>
                          </a:solidFill>
                          <a:latin typeface="Times New Roman" pitchFamily="18" charset="0"/>
                          <a:cs typeface="Times New Roman" pitchFamily="18" charset="0"/>
                        </a:rPr>
                        <a:t>47 812,0</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tc>
              </a:tr>
            </a:tbl>
          </a:graphicData>
        </a:graphic>
      </p:graphicFrame>
      <p:sp>
        <p:nvSpPr>
          <p:cNvPr id="10" name="Прямоугольник 9"/>
          <p:cNvSpPr/>
          <p:nvPr/>
        </p:nvSpPr>
        <p:spPr>
          <a:xfrm>
            <a:off x="6804248" y="764704"/>
            <a:ext cx="2520280" cy="507831"/>
          </a:xfrm>
          <a:prstGeom prst="rect">
            <a:avLst/>
          </a:prstGeom>
        </p:spPr>
        <p:txBody>
          <a:bodyPr wrap="square">
            <a:spAutoFit/>
          </a:bodyPr>
          <a:lstStyle/>
          <a:p>
            <a:pPr algn="ctr">
              <a:defRPr sz="1800" b="1" i="0" u="none" strike="noStrike" kern="1200" baseline="0">
                <a:solidFill>
                  <a:prstClr val="black"/>
                </a:solidFill>
                <a:latin typeface="+mn-lt"/>
                <a:ea typeface="+mn-ea"/>
                <a:cs typeface="+mn-cs"/>
              </a:defRPr>
            </a:pPr>
            <a:r>
              <a:rPr lang="ru-RU" sz="900" i="1" dirty="0" smtClean="0">
                <a:solidFill>
                  <a:schemeClr val="accent1">
                    <a:lumMod val="75000"/>
                  </a:schemeClr>
                </a:solidFill>
              </a:rPr>
              <a:t>Основные направления реализации ГП</a:t>
            </a:r>
          </a:p>
          <a:p>
            <a:pPr algn="ctr">
              <a:defRPr sz="1800" b="1" i="0" u="none" strike="noStrike" kern="1200" baseline="0">
                <a:solidFill>
                  <a:prstClr val="black"/>
                </a:solidFill>
                <a:latin typeface="+mn-lt"/>
                <a:ea typeface="+mn-ea"/>
                <a:cs typeface="+mn-cs"/>
              </a:defRPr>
            </a:pPr>
            <a:r>
              <a:rPr lang="ru-RU" sz="900" i="1" dirty="0" smtClean="0">
                <a:solidFill>
                  <a:schemeClr val="accent1">
                    <a:lumMod val="75000"/>
                  </a:schemeClr>
                </a:solidFill>
              </a:rPr>
              <a:t>в 2019 году,</a:t>
            </a:r>
          </a:p>
          <a:p>
            <a:pPr algn="ctr">
              <a:defRPr sz="1800" b="1" i="0" u="none" strike="noStrike" kern="1200" baseline="0">
                <a:solidFill>
                  <a:prstClr val="black"/>
                </a:solidFill>
                <a:latin typeface="+mn-lt"/>
                <a:ea typeface="+mn-ea"/>
                <a:cs typeface="+mn-cs"/>
              </a:defRPr>
            </a:pPr>
            <a:r>
              <a:rPr lang="ru-RU" sz="900" i="1" dirty="0" smtClean="0">
                <a:solidFill>
                  <a:schemeClr val="accent1">
                    <a:lumMod val="75000"/>
                  </a:schemeClr>
                </a:solidFill>
              </a:rPr>
              <a:t>тыс. рублей, доля в ГП, %</a:t>
            </a:r>
            <a:endParaRPr lang="ru-RU" sz="900" i="1" dirty="0">
              <a:solidFill>
                <a:schemeClr val="accent1">
                  <a:lumMod val="75000"/>
                </a:schemeClr>
              </a:solidFill>
            </a:endParaRPr>
          </a:p>
        </p:txBody>
      </p:sp>
      <p:sp>
        <p:nvSpPr>
          <p:cNvPr id="13" name="TextBox 12"/>
          <p:cNvSpPr txBox="1"/>
          <p:nvPr/>
        </p:nvSpPr>
        <p:spPr>
          <a:xfrm>
            <a:off x="8604448" y="260648"/>
            <a:ext cx="360040" cy="276999"/>
          </a:xfrm>
          <a:prstGeom prst="rect">
            <a:avLst/>
          </a:prstGeom>
          <a:noFill/>
        </p:spPr>
        <p:txBody>
          <a:bodyPr wrap="square" rtlCol="0">
            <a:spAutoFit/>
          </a:bodyPr>
          <a:lstStyle/>
          <a:p>
            <a:r>
              <a:rPr lang="ru-RU" sz="1200" dirty="0" smtClean="0"/>
              <a:t>47</a:t>
            </a:r>
            <a:endParaRPr lang="ru-RU" sz="1200"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2" cstate="print"/>
          <a:srcRect/>
          <a:stretch>
            <a:fillRect/>
          </a:stretch>
        </p:blipFill>
        <p:spPr bwMode="auto">
          <a:xfrm>
            <a:off x="0" y="0"/>
            <a:ext cx="9144000" cy="476671"/>
          </a:xfrm>
          <a:prstGeom prst="rect">
            <a:avLst/>
          </a:prstGeom>
          <a:noFill/>
        </p:spPr>
      </p:pic>
      <p:sp>
        <p:nvSpPr>
          <p:cNvPr id="2" name="Заголовок 1"/>
          <p:cNvSpPr>
            <a:spLocks noGrp="1"/>
          </p:cNvSpPr>
          <p:nvPr>
            <p:ph type="title"/>
          </p:nvPr>
        </p:nvSpPr>
        <p:spPr>
          <a:xfrm>
            <a:off x="0" y="260648"/>
            <a:ext cx="9144000" cy="531440"/>
          </a:xfrm>
        </p:spPr>
        <p:txBody>
          <a:bodyPr>
            <a:noAutofit/>
          </a:bodyPr>
          <a:lstStyle/>
          <a:p>
            <a:pPr algn="ctr"/>
            <a:r>
              <a:rPr lang="ru-RU" sz="1600" b="1" dirty="0" smtClean="0">
                <a:solidFill>
                  <a:schemeClr val="accent1">
                    <a:lumMod val="75000"/>
                  </a:schemeClr>
                </a:solidFill>
                <a:latin typeface="Times New Roman" pitchFamily="18" charset="0"/>
                <a:cs typeface="Times New Roman" pitchFamily="18" charset="0"/>
              </a:rPr>
              <a:t>ГП РА «РАЗВИТИЕ ЖИЛИЩНО – КОММУНАЛЬНОГО И ТРАНСПОРТНОГО КОМПЛЕКСА» </a:t>
            </a:r>
            <a:r>
              <a:rPr lang="ru-RU" sz="1800" b="1" i="1" dirty="0" smtClean="0">
                <a:solidFill>
                  <a:schemeClr val="accent1">
                    <a:lumMod val="75000"/>
                  </a:schemeClr>
                </a:solidFill>
                <a:latin typeface="Times New Roman" pitchFamily="18" charset="0"/>
                <a:cs typeface="Times New Roman" pitchFamily="18" charset="0"/>
              </a:rPr>
              <a:t/>
            </a:r>
            <a:br>
              <a:rPr lang="ru-RU" sz="1800" b="1" i="1" dirty="0" smtClean="0">
                <a:solidFill>
                  <a:schemeClr val="accent1">
                    <a:lumMod val="75000"/>
                  </a:schemeClr>
                </a:solidFill>
                <a:latin typeface="Times New Roman" pitchFamily="18" charset="0"/>
                <a:cs typeface="Times New Roman" pitchFamily="18" charset="0"/>
              </a:rPr>
            </a:br>
            <a:r>
              <a:rPr lang="x-none" sz="1100" b="1" i="1" smtClean="0">
                <a:solidFill>
                  <a:schemeClr val="accent1">
                    <a:lumMod val="75000"/>
                  </a:schemeClr>
                </a:solidFill>
                <a:latin typeface="Times New Roman" pitchFamily="18" charset="0"/>
                <a:cs typeface="Times New Roman" pitchFamily="18" charset="0"/>
              </a:rPr>
              <a:t>(утв.</a:t>
            </a:r>
            <a:r>
              <a:rPr lang="ru-RU" sz="1100" b="1" i="1" dirty="0" smtClean="0">
                <a:solidFill>
                  <a:schemeClr val="accent1">
                    <a:lumMod val="75000"/>
                  </a:schemeClr>
                </a:solidFill>
                <a:latin typeface="Times New Roman" pitchFamily="18" charset="0"/>
                <a:cs typeface="Times New Roman" pitchFamily="18" charset="0"/>
              </a:rPr>
              <a:t> постановлением</a:t>
            </a:r>
            <a:r>
              <a:rPr lang="x-none" sz="1100" b="1" i="1" smtClean="0">
                <a:solidFill>
                  <a:schemeClr val="accent1">
                    <a:lumMod val="75000"/>
                  </a:schemeClr>
                </a:solidFill>
                <a:latin typeface="Times New Roman" pitchFamily="18" charset="0"/>
                <a:cs typeface="Times New Roman" pitchFamily="18" charset="0"/>
              </a:rPr>
              <a:t> Правительства Республики Алтай</a:t>
            </a:r>
            <a:r>
              <a:rPr lang="ru-RU" sz="1100" b="1" i="1" dirty="0" smtClean="0">
                <a:solidFill>
                  <a:schemeClr val="accent1">
                    <a:lumMod val="75000"/>
                  </a:schemeClr>
                </a:solidFill>
                <a:latin typeface="Times New Roman" pitchFamily="18" charset="0"/>
                <a:cs typeface="Times New Roman" pitchFamily="18" charset="0"/>
              </a:rPr>
              <a:t> </a:t>
            </a:r>
            <a:r>
              <a:rPr lang="x-none" sz="1100" b="1" i="1" smtClean="0">
                <a:solidFill>
                  <a:schemeClr val="accent1">
                    <a:lumMod val="75000"/>
                  </a:schemeClr>
                </a:solidFill>
                <a:latin typeface="Times New Roman" pitchFamily="18" charset="0"/>
                <a:cs typeface="Times New Roman" pitchFamily="18" charset="0"/>
              </a:rPr>
              <a:t>от 28</a:t>
            </a:r>
            <a:r>
              <a:rPr lang="ru-RU" sz="1100" b="1" i="1" dirty="0" smtClean="0">
                <a:solidFill>
                  <a:schemeClr val="accent1">
                    <a:lumMod val="75000"/>
                  </a:schemeClr>
                </a:solidFill>
                <a:latin typeface="Times New Roman" pitchFamily="18" charset="0"/>
                <a:cs typeface="Times New Roman" pitchFamily="18" charset="0"/>
              </a:rPr>
              <a:t>.09.</a:t>
            </a:r>
            <a:r>
              <a:rPr lang="x-none" sz="1100" b="1" i="1" smtClean="0">
                <a:solidFill>
                  <a:schemeClr val="accent1">
                    <a:lumMod val="75000"/>
                  </a:schemeClr>
                </a:solidFill>
                <a:latin typeface="Times New Roman" pitchFamily="18" charset="0"/>
                <a:cs typeface="Times New Roman" pitchFamily="18" charset="0"/>
              </a:rPr>
              <a:t>2012 г. </a:t>
            </a:r>
            <a:r>
              <a:rPr lang="ru-RU" sz="1100" b="1" i="1" dirty="0" smtClean="0">
                <a:solidFill>
                  <a:schemeClr val="accent1">
                    <a:lumMod val="75000"/>
                  </a:schemeClr>
                </a:solidFill>
                <a:latin typeface="Times New Roman" pitchFamily="18" charset="0"/>
                <a:cs typeface="Times New Roman" pitchFamily="18" charset="0"/>
              </a:rPr>
              <a:t>№</a:t>
            </a:r>
            <a:r>
              <a:rPr lang="x-none" sz="1100" b="1" i="1" smtClean="0">
                <a:solidFill>
                  <a:schemeClr val="accent1">
                    <a:lumMod val="75000"/>
                  </a:schemeClr>
                </a:solidFill>
                <a:latin typeface="Times New Roman" pitchFamily="18" charset="0"/>
                <a:cs typeface="Times New Roman" pitchFamily="18" charset="0"/>
              </a:rPr>
              <a:t> 243)</a:t>
            </a:r>
            <a:endParaRPr lang="ru-RU" sz="1100" dirty="0">
              <a:solidFill>
                <a:schemeClr val="accent1">
                  <a:lumMod val="75000"/>
                </a:schemeClr>
              </a:solidFill>
              <a:latin typeface="Times New Roman" pitchFamily="18" charset="0"/>
              <a:cs typeface="Times New Roman" pitchFamily="18" charset="0"/>
            </a:endParaRPr>
          </a:p>
        </p:txBody>
      </p:sp>
      <p:graphicFrame>
        <p:nvGraphicFramePr>
          <p:cNvPr id="6" name="Таблица 5"/>
          <p:cNvGraphicFramePr>
            <a:graphicFrameLocks noGrp="1"/>
          </p:cNvGraphicFramePr>
          <p:nvPr/>
        </p:nvGraphicFramePr>
        <p:xfrm>
          <a:off x="2699794" y="836712"/>
          <a:ext cx="6264694" cy="5776601"/>
        </p:xfrm>
        <a:graphic>
          <a:graphicData uri="http://schemas.openxmlformats.org/drawingml/2006/table">
            <a:tbl>
              <a:tblPr firstRow="1" bandRow="1">
                <a:tableStyleId>{5C22544A-7EE6-4342-B048-85BDC9FD1C3A}</a:tableStyleId>
              </a:tblPr>
              <a:tblGrid>
                <a:gridCol w="2227448"/>
                <a:gridCol w="556863"/>
                <a:gridCol w="696077"/>
                <a:gridCol w="696077"/>
                <a:gridCol w="696077"/>
                <a:gridCol w="696077"/>
                <a:gridCol w="696075"/>
              </a:tblGrid>
              <a:tr h="372308">
                <a:tc rowSpan="2">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000" u="none" strike="noStrike" cap="none" normalizeH="0" baseline="0" dirty="0" smtClean="0">
                        <a:ln>
                          <a:noFill/>
                        </a:ln>
                        <a:solidFill>
                          <a:schemeClr val="bg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u="none" strike="noStrike" cap="none" normalizeH="0" baseline="0" dirty="0" smtClean="0">
                          <a:ln>
                            <a:noFill/>
                          </a:ln>
                          <a:solidFill>
                            <a:schemeClr val="bg1"/>
                          </a:solidFill>
                          <a:effectLst/>
                          <a:latin typeface="Times New Roman" pitchFamily="18" charset="0"/>
                          <a:cs typeface="Times New Roman" pitchFamily="18" charset="0"/>
                        </a:rPr>
                        <a:t>Отдельные целевые показатели</a:t>
                      </a:r>
                      <a:endParaRPr kumimoji="0" lang="ru-RU" sz="1200" b="1" i="0" u="none" strike="noStrike" cap="none" normalizeH="0" baseline="0" dirty="0" smtClean="0">
                        <a:ln>
                          <a:noFill/>
                        </a:ln>
                        <a:solidFill>
                          <a:schemeClr val="bg1"/>
                        </a:solidFill>
                        <a:effectLst/>
                        <a:latin typeface="Times New Roman" pitchFamily="18" charset="0"/>
                        <a:cs typeface="Times New Roman" pitchFamily="18" charset="0"/>
                      </a:endParaRPr>
                    </a:p>
                  </a:txBody>
                  <a:tcPr marL="39370" marR="39370" marT="64770" marB="64770" anchor="ctr">
                    <a:solidFill>
                      <a:schemeClr val="accent2"/>
                    </a:solidFill>
                  </a:tcPr>
                </a:tc>
                <a:tc rowSpan="2">
                  <a:txBody>
                    <a:bodyPr/>
                    <a:lstStyle/>
                    <a:p>
                      <a:pPr algn="ctr">
                        <a:lnSpc>
                          <a:spcPct val="115000"/>
                        </a:lnSpc>
                        <a:spcAft>
                          <a:spcPts val="0"/>
                        </a:spcAft>
                      </a:pPr>
                      <a:endParaRPr lang="ru-RU" sz="1000" dirty="0" smtClean="0">
                        <a:solidFill>
                          <a:schemeClr val="bg1"/>
                        </a:solidFill>
                        <a:latin typeface="Times New Roman" pitchFamily="18" charset="0"/>
                        <a:cs typeface="Times New Roman" pitchFamily="18" charset="0"/>
                      </a:endParaRPr>
                    </a:p>
                    <a:p>
                      <a:pPr algn="ctr">
                        <a:lnSpc>
                          <a:spcPct val="115000"/>
                        </a:lnSpc>
                        <a:spcAft>
                          <a:spcPts val="0"/>
                        </a:spcAft>
                      </a:pPr>
                      <a:r>
                        <a:rPr lang="ru-RU" sz="1000" dirty="0" smtClean="0">
                          <a:solidFill>
                            <a:schemeClr val="bg1"/>
                          </a:solidFill>
                          <a:latin typeface="Times New Roman" pitchFamily="18" charset="0"/>
                          <a:cs typeface="Times New Roman" pitchFamily="18" charset="0"/>
                        </a:rPr>
                        <a:t>Ед. изм.</a:t>
                      </a:r>
                      <a:endParaRPr lang="ru-RU" sz="100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algn="ctr">
                        <a:lnSpc>
                          <a:spcPct val="115000"/>
                        </a:lnSpc>
                        <a:spcAft>
                          <a:spcPts val="0"/>
                        </a:spcAft>
                      </a:pPr>
                      <a:r>
                        <a:rPr lang="ru-RU" sz="1000" dirty="0" smtClean="0">
                          <a:solidFill>
                            <a:schemeClr val="bg1"/>
                          </a:solidFill>
                          <a:latin typeface="+mn-lt"/>
                        </a:rPr>
                        <a:t>2017 год</a:t>
                      </a:r>
                      <a:endParaRPr lang="ru-RU" sz="1000" b="1" dirty="0">
                        <a:solidFill>
                          <a:schemeClr val="bg1"/>
                        </a:solidFill>
                        <a:latin typeface="+mn-lt"/>
                        <a:ea typeface="Times New Roman"/>
                        <a:cs typeface="Times New Roman" pitchFamily="18" charset="0"/>
                      </a:endParaRPr>
                    </a:p>
                  </a:txBody>
                  <a:tcPr marL="39370" marR="39370" marT="64770" marB="64770" anchor="ctr">
                    <a:solidFill>
                      <a:schemeClr val="accent2"/>
                    </a:solidFill>
                  </a:tcPr>
                </a:tc>
                <a:tc>
                  <a:txBody>
                    <a:bodyPr/>
                    <a:lstStyle/>
                    <a:p>
                      <a:pPr algn="ctr">
                        <a:lnSpc>
                          <a:spcPct val="115000"/>
                        </a:lnSpc>
                        <a:spcAft>
                          <a:spcPts val="0"/>
                        </a:spcAft>
                      </a:pPr>
                      <a:r>
                        <a:rPr lang="ru-RU" sz="1000" dirty="0" smtClean="0">
                          <a:solidFill>
                            <a:schemeClr val="bg1"/>
                          </a:solidFill>
                          <a:latin typeface="+mn-lt"/>
                        </a:rPr>
                        <a:t>2018 год</a:t>
                      </a:r>
                      <a:endParaRPr lang="ru-RU" sz="1000" b="1" dirty="0">
                        <a:solidFill>
                          <a:schemeClr val="bg1"/>
                        </a:solidFill>
                        <a:latin typeface="+mn-lt"/>
                        <a:ea typeface="Times New Roman"/>
                        <a:cs typeface="Times New Roman" pitchFamily="18" charset="0"/>
                      </a:endParaRPr>
                    </a:p>
                  </a:txBody>
                  <a:tcPr marL="39370" marR="39370" marT="64770" marB="64770" anchor="ctr">
                    <a:solidFill>
                      <a:schemeClr val="accent2"/>
                    </a:solidFill>
                  </a:tcPr>
                </a:tc>
                <a:tc>
                  <a:txBody>
                    <a:bodyPr/>
                    <a:lstStyle/>
                    <a:p>
                      <a:pPr algn="ctr">
                        <a:lnSpc>
                          <a:spcPct val="115000"/>
                        </a:lnSpc>
                        <a:spcAft>
                          <a:spcPts val="0"/>
                        </a:spcAft>
                      </a:pPr>
                      <a:r>
                        <a:rPr lang="ru-RU" sz="1000" dirty="0" smtClean="0">
                          <a:solidFill>
                            <a:schemeClr val="bg1"/>
                          </a:solidFill>
                          <a:latin typeface="+mn-lt"/>
                        </a:rPr>
                        <a:t>2019 год</a:t>
                      </a:r>
                      <a:endParaRPr lang="ru-RU" sz="1000" b="1" dirty="0">
                        <a:solidFill>
                          <a:schemeClr val="bg1"/>
                        </a:solidFill>
                        <a:latin typeface="+mn-lt"/>
                        <a:ea typeface="Times New Roman"/>
                        <a:cs typeface="Times New Roman" pitchFamily="18" charset="0"/>
                      </a:endParaRPr>
                    </a:p>
                  </a:txBody>
                  <a:tcPr marL="39370" marR="39370" marT="64770" marB="64770" anchor="ctr">
                    <a:solidFill>
                      <a:schemeClr val="accent2"/>
                    </a:solidFill>
                  </a:tcPr>
                </a:tc>
                <a:tc>
                  <a:txBody>
                    <a:bodyPr/>
                    <a:lstStyle/>
                    <a:p>
                      <a:pPr algn="ctr">
                        <a:lnSpc>
                          <a:spcPct val="115000"/>
                        </a:lnSpc>
                        <a:spcAft>
                          <a:spcPts val="0"/>
                        </a:spcAft>
                      </a:pPr>
                      <a:r>
                        <a:rPr lang="ru-RU" sz="1000" dirty="0" smtClean="0">
                          <a:solidFill>
                            <a:schemeClr val="bg1"/>
                          </a:solidFill>
                          <a:latin typeface="+mn-lt"/>
                        </a:rPr>
                        <a:t>2020 год</a:t>
                      </a:r>
                      <a:endParaRPr lang="ru-RU" sz="1000" b="1" dirty="0">
                        <a:solidFill>
                          <a:schemeClr val="bg1"/>
                        </a:solidFill>
                        <a:latin typeface="+mn-lt"/>
                        <a:ea typeface="Times New Roman"/>
                        <a:cs typeface="Times New Roman" pitchFamily="18" charset="0"/>
                      </a:endParaRPr>
                    </a:p>
                  </a:txBody>
                  <a:tcPr marL="39370" marR="39370" marT="64770" marB="64770" anchor="ctr">
                    <a:solidFill>
                      <a:schemeClr val="accent2"/>
                    </a:solidFill>
                  </a:tcPr>
                </a:tc>
                <a:tc>
                  <a:txBody>
                    <a:bodyPr/>
                    <a:lstStyle/>
                    <a:p>
                      <a:pPr algn="ctr">
                        <a:lnSpc>
                          <a:spcPct val="115000"/>
                        </a:lnSpc>
                        <a:spcAft>
                          <a:spcPts val="0"/>
                        </a:spcAft>
                      </a:pPr>
                      <a:r>
                        <a:rPr lang="ru-RU" sz="1000" dirty="0" smtClean="0">
                          <a:solidFill>
                            <a:schemeClr val="bg1"/>
                          </a:solidFill>
                          <a:latin typeface="+mn-lt"/>
                        </a:rPr>
                        <a:t>2021 год</a:t>
                      </a:r>
                      <a:endParaRPr lang="ru-RU" sz="1000" b="1" dirty="0">
                        <a:solidFill>
                          <a:schemeClr val="bg1"/>
                        </a:solidFill>
                        <a:latin typeface="+mn-lt"/>
                        <a:ea typeface="Times New Roman"/>
                        <a:cs typeface="Times New Roman" pitchFamily="18" charset="0"/>
                      </a:endParaRPr>
                    </a:p>
                  </a:txBody>
                  <a:tcPr marL="39370" marR="39370" marT="64770" marB="64770" anchor="ctr">
                    <a:solidFill>
                      <a:schemeClr val="accent2"/>
                    </a:solidFill>
                  </a:tcPr>
                </a:tc>
              </a:tr>
              <a:tr h="372308">
                <a:tc vMerge="1">
                  <a:txBody>
                    <a:bodyPr/>
                    <a:lstStyle/>
                    <a:p>
                      <a:endParaRPr lang="ru-RU"/>
                    </a:p>
                  </a:txBody>
                  <a:tcPr/>
                </a:tc>
                <a:tc vMerge="1">
                  <a:txBody>
                    <a:bodyPr/>
                    <a:lstStyle/>
                    <a:p>
                      <a:endParaRPr lang="ru-RU"/>
                    </a:p>
                  </a:txBody>
                  <a:tcPr/>
                </a:tc>
                <a:tc>
                  <a:txBody>
                    <a:bodyPr/>
                    <a:lstStyle/>
                    <a:p>
                      <a:pPr algn="ctr">
                        <a:lnSpc>
                          <a:spcPct val="115000"/>
                        </a:lnSpc>
                        <a:spcAft>
                          <a:spcPts val="0"/>
                        </a:spcAft>
                      </a:pPr>
                      <a:r>
                        <a:rPr lang="ru-RU" sz="1000" dirty="0" smtClean="0">
                          <a:latin typeface="Times New Roman" pitchFamily="18" charset="0"/>
                          <a:cs typeface="Times New Roman" pitchFamily="18" charset="0"/>
                        </a:rPr>
                        <a:t>факт</a:t>
                      </a:r>
                      <a:endParaRPr lang="ru-RU" sz="1000" b="1"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1000" dirty="0" smtClean="0">
                          <a:latin typeface="Times New Roman" pitchFamily="18" charset="0"/>
                          <a:cs typeface="Times New Roman" pitchFamily="18" charset="0"/>
                        </a:rPr>
                        <a:t>план</a:t>
                      </a:r>
                      <a:endParaRPr lang="ru-RU" sz="1000" b="1"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1000" dirty="0">
                          <a:latin typeface="Times New Roman" pitchFamily="18" charset="0"/>
                          <a:cs typeface="Times New Roman" pitchFamily="18" charset="0"/>
                        </a:rPr>
                        <a:t>прогноз</a:t>
                      </a:r>
                      <a:endParaRPr lang="ru-RU" sz="1000" b="1"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1000" dirty="0">
                          <a:latin typeface="Times New Roman" pitchFamily="18" charset="0"/>
                          <a:cs typeface="Times New Roman" pitchFamily="18" charset="0"/>
                        </a:rPr>
                        <a:t>прогноз</a:t>
                      </a:r>
                      <a:endParaRPr lang="ru-RU" sz="1000" b="1"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1000" dirty="0">
                          <a:latin typeface="Times New Roman" pitchFamily="18" charset="0"/>
                          <a:cs typeface="Times New Roman" pitchFamily="18" charset="0"/>
                        </a:rPr>
                        <a:t>прогноз</a:t>
                      </a:r>
                      <a:endParaRPr lang="ru-RU" sz="1000" b="1"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r>
              <a:tr h="436187">
                <a:tc>
                  <a:txBody>
                    <a:bodyPr/>
                    <a:lstStyle/>
                    <a:p>
                      <a:pPr marL="0" marR="0" indent="0" algn="just" defTabSz="914400" rtl="0" eaLnBrk="1" fontAlgn="auto" latinLnBrk="0" hangingPunct="1">
                        <a:lnSpc>
                          <a:spcPct val="115000"/>
                        </a:lnSpc>
                        <a:spcBef>
                          <a:spcPts val="0"/>
                        </a:spcBef>
                        <a:spcAft>
                          <a:spcPts val="0"/>
                        </a:spcAft>
                        <a:buClrTx/>
                        <a:buSzTx/>
                        <a:buFontTx/>
                        <a:buNone/>
                        <a:tabLst/>
                        <a:defRPr/>
                      </a:pPr>
                      <a:r>
                        <a:rPr lang="ru-RU" sz="870" dirty="0" smtClean="0">
                          <a:latin typeface="Times New Roman" pitchFamily="18" charset="0"/>
                          <a:cs typeface="Times New Roman" pitchFamily="18" charset="0"/>
                        </a:rPr>
                        <a:t>Расходы</a:t>
                      </a:r>
                      <a:r>
                        <a:rPr lang="ru-RU" sz="870" baseline="0" dirty="0" smtClean="0">
                          <a:latin typeface="Times New Roman" pitchFamily="18" charset="0"/>
                          <a:cs typeface="Times New Roman" pitchFamily="18" charset="0"/>
                        </a:rPr>
                        <a:t> на реализацию ГП (за счет средств федерального и республиканского бюджетов)</a:t>
                      </a:r>
                      <a:endParaRPr lang="ru-RU" sz="870" b="0" i="1" dirty="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870" dirty="0" smtClean="0">
                          <a:latin typeface="Times New Roman" pitchFamily="18" charset="0"/>
                          <a:cs typeface="Times New Roman" pitchFamily="18" charset="0"/>
                        </a:rPr>
                        <a:t>тыс. рублей</a:t>
                      </a:r>
                    </a:p>
                  </a:txBody>
                  <a:tcPr marL="39370" marR="39370" marT="64770" marB="64770" anchor="ctr"/>
                </a:tc>
                <a:tc>
                  <a:txBody>
                    <a:bodyPr/>
                    <a:lstStyle/>
                    <a:p>
                      <a:pPr algn="ctr">
                        <a:lnSpc>
                          <a:spcPct val="115000"/>
                        </a:lnSpc>
                        <a:spcAft>
                          <a:spcPts val="0"/>
                        </a:spcAft>
                      </a:pPr>
                      <a:r>
                        <a:rPr lang="ru-RU" sz="870" b="0" dirty="0" smtClean="0">
                          <a:solidFill>
                            <a:schemeClr val="tx1"/>
                          </a:solidFill>
                          <a:latin typeface="Times New Roman" pitchFamily="18" charset="0"/>
                          <a:ea typeface="Times New Roman"/>
                          <a:cs typeface="Times New Roman" pitchFamily="18" charset="0"/>
                        </a:rPr>
                        <a:t>1 603 615,7</a:t>
                      </a:r>
                      <a:endParaRPr lang="ru-RU" sz="870" b="0" dirty="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marL="0" algn="ctr" rtl="0" eaLnBrk="1" latinLnBrk="0" hangingPunct="1">
                        <a:lnSpc>
                          <a:spcPct val="115000"/>
                        </a:lnSpc>
                        <a:spcAft>
                          <a:spcPts val="0"/>
                        </a:spcAft>
                      </a:pPr>
                      <a:r>
                        <a:rPr kumimoji="0" lang="ru-RU" sz="870" kern="1200" dirty="0" smtClean="0">
                          <a:latin typeface="Times New Roman" pitchFamily="18" charset="0"/>
                          <a:cs typeface="Times New Roman" pitchFamily="18" charset="0"/>
                        </a:rPr>
                        <a:t>1 813 017,6</a:t>
                      </a:r>
                    </a:p>
                  </a:txBody>
                  <a:tcPr marL="39370" marR="39370" marT="64770" marB="64770" anchor="ctr"/>
                </a:tc>
                <a:tc>
                  <a:txBody>
                    <a:bodyPr/>
                    <a:lstStyle/>
                    <a:p>
                      <a:pPr marL="0" algn="ctr" rtl="0" eaLnBrk="1" latinLnBrk="0" hangingPunct="1">
                        <a:lnSpc>
                          <a:spcPct val="115000"/>
                        </a:lnSpc>
                        <a:spcAft>
                          <a:spcPts val="0"/>
                        </a:spcAft>
                      </a:pPr>
                      <a:r>
                        <a:rPr kumimoji="0" lang="ru-RU" sz="870" b="0" kern="1200" dirty="0" smtClean="0">
                          <a:solidFill>
                            <a:schemeClr val="tx1"/>
                          </a:solidFill>
                          <a:latin typeface="Times New Roman" pitchFamily="18" charset="0"/>
                          <a:ea typeface="Times New Roman"/>
                          <a:cs typeface="Times New Roman" pitchFamily="18" charset="0"/>
                        </a:rPr>
                        <a:t>2 792 486,7</a:t>
                      </a:r>
                      <a:endParaRPr kumimoji="0" lang="ru-RU" sz="870" b="0" kern="1200" dirty="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marL="0" algn="ctr" rtl="0" eaLnBrk="1" latinLnBrk="0" hangingPunct="1">
                        <a:lnSpc>
                          <a:spcPct val="115000"/>
                        </a:lnSpc>
                        <a:spcAft>
                          <a:spcPts val="0"/>
                        </a:spcAft>
                      </a:pPr>
                      <a:r>
                        <a:rPr kumimoji="0" lang="ru-RU" sz="870" b="0" kern="1200" dirty="0" smtClean="0">
                          <a:solidFill>
                            <a:schemeClr val="tx1"/>
                          </a:solidFill>
                          <a:latin typeface="Times New Roman" pitchFamily="18" charset="0"/>
                          <a:ea typeface="Times New Roman"/>
                          <a:cs typeface="Times New Roman" pitchFamily="18" charset="0"/>
                        </a:rPr>
                        <a:t>1 437 299,6</a:t>
                      </a:r>
                      <a:endParaRPr kumimoji="0" lang="ru-RU" sz="870" b="0" kern="1200" dirty="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marL="0" algn="ctr" rtl="0" eaLnBrk="1" latinLnBrk="0" hangingPunct="1">
                        <a:lnSpc>
                          <a:spcPct val="115000"/>
                        </a:lnSpc>
                        <a:spcAft>
                          <a:spcPts val="0"/>
                        </a:spcAft>
                      </a:pPr>
                      <a:r>
                        <a:rPr kumimoji="0" lang="ru-RU" sz="870" b="0" kern="1200" dirty="0" smtClean="0">
                          <a:solidFill>
                            <a:schemeClr val="tx1"/>
                          </a:solidFill>
                          <a:latin typeface="Times New Roman" pitchFamily="18" charset="0"/>
                          <a:ea typeface="Times New Roman"/>
                          <a:cs typeface="Times New Roman" pitchFamily="18" charset="0"/>
                        </a:rPr>
                        <a:t>1 828 991,4</a:t>
                      </a:r>
                      <a:endParaRPr kumimoji="0" lang="ru-RU" sz="870" b="0" kern="1200" dirty="0">
                        <a:solidFill>
                          <a:schemeClr val="tx1"/>
                        </a:solidFill>
                        <a:latin typeface="Times New Roman" pitchFamily="18" charset="0"/>
                        <a:ea typeface="Times New Roman"/>
                        <a:cs typeface="Times New Roman" pitchFamily="18" charset="0"/>
                      </a:endParaRPr>
                    </a:p>
                  </a:txBody>
                  <a:tcPr marL="39370" marR="39370" marT="64770" marB="64770" anchor="ctr"/>
                </a:tc>
              </a:tr>
              <a:tr h="436187">
                <a:tc>
                  <a:txBody>
                    <a:bodyPr/>
                    <a:lstStyle/>
                    <a:p>
                      <a:pPr algn="just">
                        <a:lnSpc>
                          <a:spcPct val="115000"/>
                        </a:lnSpc>
                        <a:spcAft>
                          <a:spcPts val="0"/>
                        </a:spcAft>
                      </a:pPr>
                      <a:r>
                        <a:rPr lang="ru-RU" sz="870" dirty="0">
                          <a:latin typeface="Times New Roman" pitchFamily="18" charset="0"/>
                          <a:cs typeface="Times New Roman" pitchFamily="18" charset="0"/>
                        </a:rPr>
                        <a:t>Обеспеченность жильем населения Республики Алтай</a:t>
                      </a:r>
                      <a:endParaRPr lang="ru-RU" sz="870" b="0"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70" dirty="0" smtClean="0">
                          <a:latin typeface="Times New Roman" pitchFamily="18" charset="0"/>
                          <a:cs typeface="Times New Roman" pitchFamily="18" charset="0"/>
                        </a:rPr>
                        <a:t>м2/человек</a:t>
                      </a:r>
                      <a:endParaRPr lang="ru-RU" sz="870" b="0"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rtl="0" eaLnBrk="1" latinLnBrk="0" hangingPunct="1">
                        <a:lnSpc>
                          <a:spcPct val="115000"/>
                        </a:lnSpc>
                        <a:spcAft>
                          <a:spcPts val="0"/>
                        </a:spcAft>
                      </a:pPr>
                      <a:r>
                        <a:rPr kumimoji="0" lang="ru-RU" sz="870" b="0" kern="1200" dirty="0" smtClean="0">
                          <a:solidFill>
                            <a:schemeClr val="dk1"/>
                          </a:solidFill>
                          <a:latin typeface="Times New Roman" pitchFamily="18" charset="0"/>
                          <a:ea typeface="Times New Roman"/>
                          <a:cs typeface="Times New Roman" pitchFamily="18" charset="0"/>
                        </a:rPr>
                        <a:t>20,7</a:t>
                      </a:r>
                      <a:endParaRPr kumimoji="0" lang="ru-RU" sz="870" b="0" kern="1200" dirty="0">
                        <a:solidFill>
                          <a:schemeClr val="dk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70" b="0" dirty="0" smtClean="0">
                          <a:latin typeface="Times New Roman" pitchFamily="18" charset="0"/>
                          <a:ea typeface="Times New Roman"/>
                          <a:cs typeface="Times New Roman" pitchFamily="18" charset="0"/>
                        </a:rPr>
                        <a:t>21,0</a:t>
                      </a:r>
                      <a:endParaRPr lang="ru-RU" sz="870" b="0"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70" b="0" dirty="0" smtClean="0">
                          <a:latin typeface="Times New Roman" pitchFamily="18" charset="0"/>
                          <a:ea typeface="Times New Roman"/>
                          <a:cs typeface="Times New Roman" pitchFamily="18" charset="0"/>
                        </a:rPr>
                        <a:t>21,5</a:t>
                      </a:r>
                      <a:endParaRPr lang="ru-RU" sz="870" b="0"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70" b="0" dirty="0" smtClean="0">
                          <a:latin typeface="Times New Roman" pitchFamily="18" charset="0"/>
                          <a:ea typeface="Times New Roman"/>
                          <a:cs typeface="Times New Roman" pitchFamily="18" charset="0"/>
                        </a:rPr>
                        <a:t>22,0</a:t>
                      </a:r>
                      <a:endParaRPr lang="ru-RU" sz="870" b="0"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70" b="0" dirty="0" smtClean="0">
                          <a:latin typeface="Times New Roman" pitchFamily="18" charset="0"/>
                          <a:ea typeface="Times New Roman"/>
                          <a:cs typeface="Times New Roman" pitchFamily="18" charset="0"/>
                        </a:rPr>
                        <a:t>22,0</a:t>
                      </a:r>
                      <a:endParaRPr lang="ru-RU" sz="870" b="0"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r>
              <a:tr h="742320">
                <a:tc>
                  <a:txBody>
                    <a:bodyPr/>
                    <a:lstStyle/>
                    <a:p>
                      <a:pPr algn="just">
                        <a:lnSpc>
                          <a:spcPct val="115000"/>
                        </a:lnSpc>
                        <a:spcAft>
                          <a:spcPts val="0"/>
                        </a:spcAft>
                      </a:pPr>
                      <a:r>
                        <a:rPr lang="ru-RU" sz="870" dirty="0">
                          <a:latin typeface="Times New Roman" pitchFamily="18" charset="0"/>
                          <a:cs typeface="Times New Roman" pitchFamily="18" charset="0"/>
                        </a:rPr>
                        <a:t>Удельный вес введенной общей площади жилых домов по отношению к общей площади жилищного фонда к предыдущему году</a:t>
                      </a:r>
                      <a:endParaRPr lang="ru-RU" sz="870" b="0" dirty="0">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870" dirty="0">
                          <a:latin typeface="Times New Roman" pitchFamily="18" charset="0"/>
                          <a:cs typeface="Times New Roman" pitchFamily="18" charset="0"/>
                        </a:rPr>
                        <a:t>%</a:t>
                      </a:r>
                      <a:endParaRPr lang="ru-RU" sz="870" b="0" dirty="0">
                        <a:latin typeface="Times New Roman" pitchFamily="18" charset="0"/>
                        <a:ea typeface="Times New Roman"/>
                        <a:cs typeface="Times New Roman" pitchFamily="18" charset="0"/>
                      </a:endParaRPr>
                    </a:p>
                  </a:txBody>
                  <a:tcPr marL="39370" marR="39370" marT="64770" marB="64770" anchor="ctr"/>
                </a:tc>
                <a:tc>
                  <a:txBody>
                    <a:bodyPr/>
                    <a:lstStyle/>
                    <a:p>
                      <a:pPr marL="0" algn="ctr" rtl="0" eaLnBrk="1" latinLnBrk="0" hangingPunct="1">
                        <a:lnSpc>
                          <a:spcPct val="115000"/>
                        </a:lnSpc>
                        <a:spcAft>
                          <a:spcPts val="0"/>
                        </a:spcAft>
                      </a:pPr>
                      <a:r>
                        <a:rPr kumimoji="0" lang="ru-RU" sz="870" b="0" kern="1200" dirty="0" smtClean="0">
                          <a:solidFill>
                            <a:schemeClr val="dk1"/>
                          </a:solidFill>
                          <a:latin typeface="Times New Roman" pitchFamily="18" charset="0"/>
                          <a:ea typeface="Times New Roman"/>
                          <a:cs typeface="Times New Roman" pitchFamily="18" charset="0"/>
                        </a:rPr>
                        <a:t>2,7</a:t>
                      </a:r>
                      <a:endParaRPr kumimoji="0" lang="ru-RU" sz="870" b="0" kern="1200" dirty="0">
                        <a:solidFill>
                          <a:schemeClr val="dk1"/>
                        </a:solidFill>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870" b="0" dirty="0" smtClean="0">
                          <a:latin typeface="Times New Roman" pitchFamily="18" charset="0"/>
                          <a:ea typeface="Times New Roman"/>
                          <a:cs typeface="Times New Roman" pitchFamily="18" charset="0"/>
                        </a:rPr>
                        <a:t>2,9</a:t>
                      </a:r>
                      <a:endParaRPr lang="ru-RU" sz="870" b="0" dirty="0">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870" b="0" dirty="0" smtClean="0">
                          <a:latin typeface="Times New Roman" pitchFamily="18" charset="0"/>
                          <a:ea typeface="Times New Roman"/>
                          <a:cs typeface="Times New Roman" pitchFamily="18" charset="0"/>
                        </a:rPr>
                        <a:t>3,1</a:t>
                      </a:r>
                      <a:endParaRPr lang="ru-RU" sz="870" b="0" dirty="0">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870" b="0" dirty="0" smtClean="0">
                          <a:latin typeface="Times New Roman" pitchFamily="18" charset="0"/>
                          <a:ea typeface="Times New Roman"/>
                          <a:cs typeface="Times New Roman" pitchFamily="18" charset="0"/>
                        </a:rPr>
                        <a:t>3,6</a:t>
                      </a:r>
                      <a:endParaRPr lang="ru-RU" sz="870" b="0" dirty="0">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870" b="0" dirty="0" smtClean="0">
                          <a:latin typeface="Times New Roman" pitchFamily="18" charset="0"/>
                          <a:ea typeface="Times New Roman"/>
                          <a:cs typeface="Times New Roman" pitchFamily="18" charset="0"/>
                        </a:rPr>
                        <a:t>3,6</a:t>
                      </a:r>
                      <a:endParaRPr lang="ru-RU" sz="870" b="0" dirty="0">
                        <a:latin typeface="Times New Roman" pitchFamily="18" charset="0"/>
                        <a:ea typeface="Times New Roman"/>
                        <a:cs typeface="Times New Roman" pitchFamily="18" charset="0"/>
                      </a:endParaRPr>
                    </a:p>
                  </a:txBody>
                  <a:tcPr marL="39370" marR="39370" marT="64770" marB="64770" anchor="ctr"/>
                </a:tc>
              </a:tr>
              <a:tr h="436187">
                <a:tc>
                  <a:txBody>
                    <a:bodyPr/>
                    <a:lstStyle/>
                    <a:p>
                      <a:pPr algn="just">
                        <a:lnSpc>
                          <a:spcPct val="115000"/>
                        </a:lnSpc>
                        <a:spcAft>
                          <a:spcPts val="0"/>
                        </a:spcAft>
                      </a:pPr>
                      <a:r>
                        <a:rPr lang="ru-RU" sz="870" dirty="0">
                          <a:latin typeface="Times New Roman" pitchFamily="18" charset="0"/>
                          <a:cs typeface="Times New Roman" pitchFamily="18" charset="0"/>
                        </a:rPr>
                        <a:t>Уровень износа коммунальной инфраструктуры</a:t>
                      </a:r>
                      <a:endParaRPr lang="ru-RU" sz="870" b="0"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70" dirty="0">
                          <a:latin typeface="Times New Roman" pitchFamily="18" charset="0"/>
                          <a:cs typeface="Times New Roman" pitchFamily="18" charset="0"/>
                        </a:rPr>
                        <a:t>%</a:t>
                      </a:r>
                      <a:endParaRPr lang="ru-RU" sz="870" b="0"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rtl="0" eaLnBrk="1" latinLnBrk="0" hangingPunct="1">
                        <a:lnSpc>
                          <a:spcPct val="115000"/>
                        </a:lnSpc>
                        <a:spcAft>
                          <a:spcPts val="0"/>
                        </a:spcAft>
                      </a:pPr>
                      <a:r>
                        <a:rPr kumimoji="0" lang="ru-RU" sz="870" b="0" kern="1200" dirty="0" smtClean="0">
                          <a:solidFill>
                            <a:schemeClr val="dk1"/>
                          </a:solidFill>
                          <a:latin typeface="Times New Roman" pitchFamily="18" charset="0"/>
                          <a:ea typeface="Times New Roman"/>
                          <a:cs typeface="Times New Roman" pitchFamily="18" charset="0"/>
                        </a:rPr>
                        <a:t>36,9</a:t>
                      </a:r>
                      <a:endParaRPr kumimoji="0" lang="ru-RU" sz="870" b="0" kern="1200" dirty="0">
                        <a:solidFill>
                          <a:schemeClr val="dk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70" b="0" dirty="0" smtClean="0">
                          <a:latin typeface="Times New Roman" pitchFamily="18" charset="0"/>
                          <a:ea typeface="Times New Roman"/>
                          <a:cs typeface="Times New Roman" pitchFamily="18" charset="0"/>
                        </a:rPr>
                        <a:t>36,6</a:t>
                      </a:r>
                      <a:endParaRPr lang="ru-RU" sz="870" b="0"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70" b="0" dirty="0" smtClean="0">
                          <a:latin typeface="Times New Roman" pitchFamily="18" charset="0"/>
                          <a:ea typeface="Times New Roman"/>
                          <a:cs typeface="Times New Roman" pitchFamily="18" charset="0"/>
                        </a:rPr>
                        <a:t>36,2</a:t>
                      </a:r>
                      <a:endParaRPr lang="ru-RU" sz="870" b="0"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70" b="0" dirty="0" smtClean="0">
                          <a:latin typeface="Times New Roman" pitchFamily="18" charset="0"/>
                          <a:ea typeface="Times New Roman"/>
                          <a:cs typeface="Times New Roman" pitchFamily="18" charset="0"/>
                        </a:rPr>
                        <a:t>35,5</a:t>
                      </a:r>
                      <a:endParaRPr lang="ru-RU" sz="870" b="0"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70" b="0" dirty="0" smtClean="0">
                          <a:latin typeface="Times New Roman" pitchFamily="18" charset="0"/>
                          <a:ea typeface="Times New Roman"/>
                          <a:cs typeface="Times New Roman" pitchFamily="18" charset="0"/>
                        </a:rPr>
                        <a:t>35,5</a:t>
                      </a:r>
                      <a:endParaRPr lang="ru-RU" sz="870" b="0"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r>
              <a:tr h="895388">
                <a:tc>
                  <a:txBody>
                    <a:bodyPr/>
                    <a:lstStyle/>
                    <a:p>
                      <a:pPr algn="just">
                        <a:lnSpc>
                          <a:spcPct val="115000"/>
                        </a:lnSpc>
                        <a:spcAft>
                          <a:spcPts val="0"/>
                        </a:spcAft>
                      </a:pPr>
                      <a:r>
                        <a:rPr lang="ru-RU" sz="870" dirty="0">
                          <a:latin typeface="Times New Roman" pitchFamily="18" charset="0"/>
                          <a:cs typeface="Times New Roman" pitchFamily="18" charset="0"/>
                        </a:rPr>
                        <a:t>Доля протяженности автомобильных дорог общего пользования регионального значения, не отвечающих нормативным требованиям, в общей протяженности автомобильных дорог общего пользования регионального значения</a:t>
                      </a:r>
                      <a:endParaRPr lang="ru-RU" sz="870" b="0" dirty="0">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870" dirty="0">
                          <a:latin typeface="Times New Roman" pitchFamily="18" charset="0"/>
                          <a:cs typeface="Times New Roman" pitchFamily="18" charset="0"/>
                        </a:rPr>
                        <a:t>%</a:t>
                      </a:r>
                      <a:endParaRPr lang="ru-RU" sz="870" b="0" dirty="0">
                        <a:latin typeface="Times New Roman" pitchFamily="18" charset="0"/>
                        <a:ea typeface="Times New Roman"/>
                        <a:cs typeface="Times New Roman" pitchFamily="18" charset="0"/>
                      </a:endParaRPr>
                    </a:p>
                  </a:txBody>
                  <a:tcPr marL="39370" marR="39370" marT="64770" marB="64770" anchor="ctr"/>
                </a:tc>
                <a:tc>
                  <a:txBody>
                    <a:bodyPr/>
                    <a:lstStyle/>
                    <a:p>
                      <a:pPr marL="0" algn="ctr" rtl="0" eaLnBrk="1" latinLnBrk="0" hangingPunct="1">
                        <a:lnSpc>
                          <a:spcPct val="115000"/>
                        </a:lnSpc>
                        <a:spcAft>
                          <a:spcPts val="0"/>
                        </a:spcAft>
                      </a:pPr>
                      <a:r>
                        <a:rPr kumimoji="0" lang="ru-RU" sz="870" b="0" kern="1200" dirty="0" smtClean="0">
                          <a:solidFill>
                            <a:schemeClr val="dk1"/>
                          </a:solidFill>
                          <a:latin typeface="Times New Roman" pitchFamily="18" charset="0"/>
                          <a:ea typeface="Times New Roman"/>
                          <a:cs typeface="Times New Roman" pitchFamily="18" charset="0"/>
                        </a:rPr>
                        <a:t>81,8</a:t>
                      </a:r>
                      <a:endParaRPr kumimoji="0" lang="ru-RU" sz="870" b="0" kern="1200" dirty="0">
                        <a:solidFill>
                          <a:schemeClr val="dk1"/>
                        </a:solidFill>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870" b="0" dirty="0" smtClean="0">
                          <a:latin typeface="Times New Roman" pitchFamily="18" charset="0"/>
                          <a:ea typeface="Times New Roman"/>
                          <a:cs typeface="Times New Roman" pitchFamily="18" charset="0"/>
                        </a:rPr>
                        <a:t>81,8</a:t>
                      </a:r>
                      <a:endParaRPr lang="ru-RU" sz="870" b="0" dirty="0">
                        <a:latin typeface="Times New Roman" pitchFamily="18" charset="0"/>
                        <a:ea typeface="Times New Roman"/>
                        <a:cs typeface="Times New Roman" pitchFamily="18" charset="0"/>
                      </a:endParaRPr>
                    </a:p>
                  </a:txBody>
                  <a:tcPr marL="39370" marR="39370" marT="64770" marB="6477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870" b="0" dirty="0" smtClean="0">
                          <a:latin typeface="Times New Roman" pitchFamily="18" charset="0"/>
                          <a:ea typeface="Times New Roman"/>
                          <a:cs typeface="Times New Roman" pitchFamily="18" charset="0"/>
                        </a:rPr>
                        <a:t>81,8</a:t>
                      </a:r>
                      <a:endParaRPr lang="ru-RU" sz="870" b="0" dirty="0">
                        <a:latin typeface="Times New Roman" pitchFamily="18" charset="0"/>
                        <a:ea typeface="Times New Roman"/>
                        <a:cs typeface="Times New Roman" pitchFamily="18" charset="0"/>
                      </a:endParaRPr>
                    </a:p>
                  </a:txBody>
                  <a:tcPr marL="39370" marR="39370" marT="64770" marB="6477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870" b="0" dirty="0" smtClean="0">
                          <a:latin typeface="Times New Roman" pitchFamily="18" charset="0"/>
                          <a:ea typeface="Times New Roman"/>
                          <a:cs typeface="Times New Roman" pitchFamily="18" charset="0"/>
                        </a:rPr>
                        <a:t>81,8</a:t>
                      </a:r>
                      <a:endParaRPr lang="ru-RU" sz="870" b="0" dirty="0">
                        <a:latin typeface="Times New Roman" pitchFamily="18" charset="0"/>
                        <a:ea typeface="Times New Roman"/>
                        <a:cs typeface="Times New Roman" pitchFamily="18" charset="0"/>
                      </a:endParaRPr>
                    </a:p>
                  </a:txBody>
                  <a:tcPr marL="39370" marR="39370" marT="64770" marB="6477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870" b="0" dirty="0" smtClean="0">
                          <a:latin typeface="Times New Roman" pitchFamily="18" charset="0"/>
                          <a:ea typeface="Times New Roman"/>
                          <a:cs typeface="Times New Roman" pitchFamily="18" charset="0"/>
                        </a:rPr>
                        <a:t>81,8</a:t>
                      </a:r>
                    </a:p>
                  </a:txBody>
                  <a:tcPr marL="39370" marR="39370" marT="64770" marB="64770" anchor="ctr"/>
                </a:tc>
              </a:tr>
              <a:tr h="1048454">
                <a:tc>
                  <a:txBody>
                    <a:bodyPr/>
                    <a:lstStyle/>
                    <a:p>
                      <a:pPr algn="just">
                        <a:lnSpc>
                          <a:spcPct val="115000"/>
                        </a:lnSpc>
                        <a:spcAft>
                          <a:spcPts val="0"/>
                        </a:spcAft>
                      </a:pPr>
                      <a:r>
                        <a:rPr lang="ru-RU" sz="870" dirty="0" smtClean="0">
                          <a:latin typeface="Times New Roman" pitchFamily="18" charset="0"/>
                          <a:cs typeface="Times New Roman" pitchFamily="18" charset="0"/>
                        </a:rPr>
                        <a:t>Снижение </a:t>
                      </a:r>
                      <a:r>
                        <a:rPr lang="ru-RU" sz="870" dirty="0">
                          <a:latin typeface="Times New Roman" pitchFamily="18" charset="0"/>
                          <a:cs typeface="Times New Roman" pitchFamily="18" charset="0"/>
                        </a:rPr>
                        <a:t>средней стоимости одного квадратного метра жилья на первичном рынке, с учетом индекса дефлятора на соответствующий год по виду экономической деятельности </a:t>
                      </a:r>
                      <a:r>
                        <a:rPr lang="ru-RU" sz="870" dirty="0" smtClean="0">
                          <a:latin typeface="Times New Roman" pitchFamily="18" charset="0"/>
                          <a:cs typeface="Times New Roman" pitchFamily="18" charset="0"/>
                        </a:rPr>
                        <a:t>«строительство» </a:t>
                      </a:r>
                      <a:r>
                        <a:rPr lang="ru-RU" sz="870" dirty="0">
                          <a:latin typeface="Times New Roman" pitchFamily="18" charset="0"/>
                          <a:cs typeface="Times New Roman" pitchFamily="18" charset="0"/>
                        </a:rPr>
                        <a:t>(в процентах к уровню 2012 года)</a:t>
                      </a:r>
                      <a:endParaRPr lang="ru-RU" sz="870" b="0"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70" dirty="0">
                          <a:latin typeface="Times New Roman" pitchFamily="18" charset="0"/>
                          <a:cs typeface="Times New Roman" pitchFamily="18" charset="0"/>
                        </a:rPr>
                        <a:t>%</a:t>
                      </a:r>
                      <a:endParaRPr lang="ru-RU" sz="870" b="0"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rtl="0" eaLnBrk="1" latinLnBrk="0" hangingPunct="1">
                        <a:lnSpc>
                          <a:spcPct val="115000"/>
                        </a:lnSpc>
                        <a:spcAft>
                          <a:spcPts val="0"/>
                        </a:spcAft>
                      </a:pPr>
                      <a:r>
                        <a:rPr kumimoji="0" lang="ru-RU" sz="870" b="0" kern="1200" dirty="0" smtClean="0">
                          <a:solidFill>
                            <a:schemeClr val="dk1"/>
                          </a:solidFill>
                          <a:latin typeface="Times New Roman" pitchFamily="18" charset="0"/>
                          <a:ea typeface="Times New Roman"/>
                          <a:cs typeface="Times New Roman" pitchFamily="18" charset="0"/>
                        </a:rPr>
                        <a:t>17</a:t>
                      </a:r>
                      <a:endParaRPr kumimoji="0" lang="ru-RU" sz="870" b="0" kern="1200" dirty="0">
                        <a:solidFill>
                          <a:schemeClr val="dk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70" b="0" dirty="0" smtClean="0">
                          <a:latin typeface="Times New Roman" pitchFamily="18" charset="0"/>
                          <a:ea typeface="Times New Roman"/>
                          <a:cs typeface="Times New Roman" pitchFamily="18" charset="0"/>
                        </a:rPr>
                        <a:t>20</a:t>
                      </a:r>
                      <a:endParaRPr lang="ru-RU" sz="870" b="0"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70" b="0" dirty="0" smtClean="0">
                          <a:latin typeface="Times New Roman" pitchFamily="18" charset="0"/>
                          <a:ea typeface="Times New Roman"/>
                          <a:cs typeface="Times New Roman" pitchFamily="18" charset="0"/>
                        </a:rPr>
                        <a:t>20</a:t>
                      </a:r>
                      <a:endParaRPr lang="ru-RU" sz="870" b="0"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70" b="0" dirty="0" smtClean="0">
                          <a:latin typeface="Times New Roman" pitchFamily="18" charset="0"/>
                          <a:ea typeface="Times New Roman"/>
                          <a:cs typeface="Times New Roman" pitchFamily="18" charset="0"/>
                        </a:rPr>
                        <a:t>20</a:t>
                      </a:r>
                      <a:endParaRPr lang="ru-RU" sz="870" b="0"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870" b="0" dirty="0" smtClean="0">
                          <a:latin typeface="Times New Roman" pitchFamily="18" charset="0"/>
                          <a:ea typeface="Times New Roman"/>
                          <a:cs typeface="Times New Roman" pitchFamily="18" charset="0"/>
                        </a:rPr>
                        <a:t>20</a:t>
                      </a:r>
                      <a:endParaRPr lang="ru-RU" sz="870" b="0"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r>
              <a:tr h="589254">
                <a:tc>
                  <a:txBody>
                    <a:bodyPr/>
                    <a:lstStyle/>
                    <a:p>
                      <a:pPr algn="just">
                        <a:lnSpc>
                          <a:spcPct val="115000"/>
                        </a:lnSpc>
                        <a:spcAft>
                          <a:spcPts val="0"/>
                        </a:spcAft>
                      </a:pPr>
                      <a:r>
                        <a:rPr lang="ru-RU" sz="870" dirty="0">
                          <a:latin typeface="Times New Roman" pitchFamily="18" charset="0"/>
                          <a:cs typeface="Times New Roman" pitchFamily="18" charset="0"/>
                        </a:rPr>
                        <a:t>Годовой объем ввода жилья, соответствующего стандартам экономического класса</a:t>
                      </a:r>
                      <a:endParaRPr lang="ru-RU" sz="870" b="1" dirty="0">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870" dirty="0" smtClean="0">
                          <a:latin typeface="Times New Roman" pitchFamily="18" charset="0"/>
                          <a:cs typeface="Times New Roman" pitchFamily="18" charset="0"/>
                        </a:rPr>
                        <a:t>тыс. м2</a:t>
                      </a:r>
                      <a:endParaRPr lang="ru-RU" sz="870" b="1" dirty="0">
                        <a:latin typeface="Times New Roman" pitchFamily="18" charset="0"/>
                        <a:ea typeface="Times New Roman"/>
                        <a:cs typeface="Times New Roman" pitchFamily="18" charset="0"/>
                      </a:endParaRPr>
                    </a:p>
                  </a:txBody>
                  <a:tcPr marL="39370" marR="39370" marT="64770" marB="64770" anchor="ctr"/>
                </a:tc>
                <a:tc>
                  <a:txBody>
                    <a:bodyPr/>
                    <a:lstStyle/>
                    <a:p>
                      <a:pPr marL="0" algn="ctr" rtl="0" eaLnBrk="1" latinLnBrk="0" hangingPunct="1">
                        <a:lnSpc>
                          <a:spcPct val="115000"/>
                        </a:lnSpc>
                        <a:spcAft>
                          <a:spcPts val="0"/>
                        </a:spcAft>
                      </a:pPr>
                      <a:r>
                        <a:rPr kumimoji="0" lang="ru-RU" sz="870" b="0" kern="1200" dirty="0" smtClean="0">
                          <a:solidFill>
                            <a:schemeClr val="dk1"/>
                          </a:solidFill>
                          <a:latin typeface="Times New Roman" pitchFamily="18" charset="0"/>
                          <a:ea typeface="Times New Roman"/>
                          <a:cs typeface="Times New Roman" pitchFamily="18" charset="0"/>
                        </a:rPr>
                        <a:t>118,0</a:t>
                      </a:r>
                      <a:endParaRPr kumimoji="0" lang="ru-RU" sz="870" b="0" kern="1200" dirty="0">
                        <a:solidFill>
                          <a:schemeClr val="dk1"/>
                        </a:solidFill>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870" b="0" dirty="0" smtClean="0">
                          <a:latin typeface="Times New Roman" pitchFamily="18" charset="0"/>
                          <a:ea typeface="Times New Roman"/>
                          <a:cs typeface="Times New Roman" pitchFamily="18" charset="0"/>
                        </a:rPr>
                        <a:t>130,0</a:t>
                      </a:r>
                      <a:endParaRPr lang="ru-RU" sz="870" b="0" dirty="0">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870" b="0" dirty="0" smtClean="0">
                          <a:latin typeface="Times New Roman" pitchFamily="18" charset="0"/>
                          <a:ea typeface="Times New Roman"/>
                          <a:cs typeface="Times New Roman" pitchFamily="18" charset="0"/>
                        </a:rPr>
                        <a:t>143,0</a:t>
                      </a:r>
                      <a:endParaRPr lang="ru-RU" sz="870" b="0" dirty="0">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870" b="0" dirty="0" smtClean="0">
                          <a:latin typeface="Times New Roman" pitchFamily="18" charset="0"/>
                          <a:ea typeface="Times New Roman"/>
                          <a:cs typeface="Times New Roman" pitchFamily="18" charset="0"/>
                        </a:rPr>
                        <a:t>170,0</a:t>
                      </a:r>
                      <a:endParaRPr lang="ru-RU" sz="870" b="0" dirty="0">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870" b="0" smtClean="0">
                          <a:latin typeface="Times New Roman" pitchFamily="18" charset="0"/>
                          <a:ea typeface="Times New Roman"/>
                          <a:cs typeface="Times New Roman" pitchFamily="18" charset="0"/>
                        </a:rPr>
                        <a:t>170,0</a:t>
                      </a:r>
                      <a:endParaRPr lang="ru-RU" sz="870" b="0" dirty="0">
                        <a:latin typeface="Times New Roman" pitchFamily="18" charset="0"/>
                        <a:ea typeface="Times New Roman"/>
                        <a:cs typeface="Times New Roman" pitchFamily="18" charset="0"/>
                      </a:endParaRPr>
                    </a:p>
                  </a:txBody>
                  <a:tcPr marL="39370" marR="39370" marT="64770" marB="64770" anchor="ctr"/>
                </a:tc>
              </a:tr>
            </a:tbl>
          </a:graphicData>
        </a:graphic>
      </p:graphicFrame>
      <p:sp>
        <p:nvSpPr>
          <p:cNvPr id="8" name="Прямоугольник 7"/>
          <p:cNvSpPr/>
          <p:nvPr/>
        </p:nvSpPr>
        <p:spPr>
          <a:xfrm>
            <a:off x="251520" y="836712"/>
            <a:ext cx="2304256" cy="646331"/>
          </a:xfrm>
          <a:prstGeom prst="rect">
            <a:avLst/>
          </a:prstGeom>
        </p:spPr>
        <p:txBody>
          <a:bodyPr wrap="square">
            <a:spAutoFit/>
          </a:bodyPr>
          <a:lstStyle/>
          <a:p>
            <a:r>
              <a:rPr lang="ru-RU" sz="1200" b="1" i="1" dirty="0" smtClean="0">
                <a:solidFill>
                  <a:schemeClr val="accent1">
                    <a:lumMod val="75000"/>
                  </a:schemeClr>
                </a:solidFill>
                <a:latin typeface="Times New Roman" pitchFamily="18" charset="0"/>
                <a:cs typeface="Times New Roman" pitchFamily="18" charset="0"/>
              </a:rPr>
              <a:t>Основные направления реализации ГП в 2019 году,</a:t>
            </a:r>
            <a:br>
              <a:rPr lang="ru-RU" sz="1200" b="1" i="1" dirty="0" smtClean="0">
                <a:solidFill>
                  <a:schemeClr val="accent1">
                    <a:lumMod val="75000"/>
                  </a:schemeClr>
                </a:solidFill>
                <a:latin typeface="Times New Roman" pitchFamily="18" charset="0"/>
                <a:cs typeface="Times New Roman" pitchFamily="18" charset="0"/>
              </a:rPr>
            </a:br>
            <a:r>
              <a:rPr lang="ru-RU" sz="1200" b="1" i="1" dirty="0" smtClean="0">
                <a:solidFill>
                  <a:schemeClr val="accent1">
                    <a:lumMod val="75000"/>
                  </a:schemeClr>
                </a:solidFill>
                <a:latin typeface="Times New Roman" pitchFamily="18" charset="0"/>
                <a:cs typeface="Times New Roman" pitchFamily="18" charset="0"/>
              </a:rPr>
              <a:t>тыс. рублей, доля в ГП, %</a:t>
            </a:r>
            <a:endParaRPr lang="ru-RU" sz="1200" b="1" i="1" dirty="0">
              <a:latin typeface="Times New Roman" pitchFamily="18" charset="0"/>
              <a:cs typeface="Times New Roman" pitchFamily="18" charset="0"/>
            </a:endParaRPr>
          </a:p>
        </p:txBody>
      </p:sp>
      <p:graphicFrame>
        <p:nvGraphicFramePr>
          <p:cNvPr id="11" name="Диаграмма 10"/>
          <p:cNvGraphicFramePr/>
          <p:nvPr/>
        </p:nvGraphicFramePr>
        <p:xfrm>
          <a:off x="0" y="1484784"/>
          <a:ext cx="3024336" cy="4608512"/>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8604448" y="260648"/>
            <a:ext cx="432048" cy="276999"/>
          </a:xfrm>
          <a:prstGeom prst="rect">
            <a:avLst/>
          </a:prstGeom>
          <a:noFill/>
        </p:spPr>
        <p:txBody>
          <a:bodyPr wrap="square" rtlCol="0">
            <a:spAutoFit/>
          </a:bodyPr>
          <a:lstStyle/>
          <a:p>
            <a:r>
              <a:rPr lang="ru-RU" sz="1200" dirty="0" smtClean="0"/>
              <a:t>48</a:t>
            </a:r>
            <a:endParaRPr lang="ru-RU" sz="1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Равнобедренный треугольник 6"/>
          <p:cNvSpPr/>
          <p:nvPr/>
        </p:nvSpPr>
        <p:spPr>
          <a:xfrm>
            <a:off x="395536" y="332656"/>
            <a:ext cx="8208912" cy="6264696"/>
          </a:xfrm>
          <a:prstGeom prst="triangl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0" y="332656"/>
            <a:ext cx="9144000" cy="360040"/>
          </a:xfrm>
          <a:effectLst>
            <a:glow rad="63500">
              <a:schemeClr val="accent1">
                <a:satMod val="175000"/>
                <a:alpha val="40000"/>
              </a:schemeClr>
            </a:glow>
          </a:effectLst>
        </p:spPr>
        <p:txBody>
          <a:bodyPr>
            <a:noAutofit/>
          </a:bodyPr>
          <a:lstStyle/>
          <a:p>
            <a:pPr algn="ctr"/>
            <a:r>
              <a:rPr lang="ru-RU" sz="2000" b="1" dirty="0" smtClean="0">
                <a:solidFill>
                  <a:schemeClr val="accent1">
                    <a:lumMod val="75000"/>
                  </a:schemeClr>
                </a:solidFill>
                <a:latin typeface="Times New Roman" pitchFamily="18" charset="0"/>
                <a:cs typeface="Times New Roman" pitchFamily="18" charset="0"/>
              </a:rPr>
              <a:t>ЭТАПЫ БЮДЖЕТНОГО ПРОЦЕССА В РЕСПУБЛИКЕ АЛТАЙ</a:t>
            </a:r>
            <a:endParaRPr lang="ru-RU" sz="2000" dirty="0">
              <a:solidFill>
                <a:schemeClr val="accent1">
                  <a:lumMod val="75000"/>
                </a:schemeClr>
              </a:solidFill>
              <a:latin typeface="Times New Roman" pitchFamily="18" charset="0"/>
              <a:cs typeface="Times New Roman" pitchFamily="18" charset="0"/>
            </a:endParaRPr>
          </a:p>
        </p:txBody>
      </p:sp>
      <p:graphicFrame>
        <p:nvGraphicFramePr>
          <p:cNvPr id="5" name="Содержимое 4"/>
          <p:cNvGraphicFramePr>
            <a:graphicFrameLocks noGrp="1"/>
          </p:cNvGraphicFramePr>
          <p:nvPr>
            <p:ph idx="1"/>
          </p:nvPr>
        </p:nvGraphicFramePr>
        <p:xfrm>
          <a:off x="467544" y="908720"/>
          <a:ext cx="8301608" cy="4968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Прямоугольник 5"/>
          <p:cNvSpPr/>
          <p:nvPr/>
        </p:nvSpPr>
        <p:spPr>
          <a:xfrm>
            <a:off x="539552" y="5157192"/>
            <a:ext cx="7920880" cy="1323439"/>
          </a:xfrm>
          <a:prstGeom prst="rect">
            <a:avLst/>
          </a:prstGeom>
        </p:spPr>
        <p:txBody>
          <a:bodyPr wrap="square">
            <a:spAutoFit/>
          </a:bodyPr>
          <a:lstStyle/>
          <a:p>
            <a:pPr algn="ctr"/>
            <a:r>
              <a:rPr lang="ru-RU" sz="1600" b="1" i="1" dirty="0" smtClean="0">
                <a:latin typeface="+mn-lt"/>
              </a:rPr>
              <a:t> </a:t>
            </a:r>
            <a:r>
              <a:rPr lang="ru-RU" sz="1600" b="1" dirty="0" smtClean="0">
                <a:latin typeface="Times New Roman" pitchFamily="18" charset="0"/>
                <a:cs typeface="Times New Roman" pitchFamily="18" charset="0"/>
              </a:rPr>
              <a:t>Закон Республики Алтай </a:t>
            </a:r>
          </a:p>
          <a:p>
            <a:pPr algn="ctr"/>
            <a:r>
              <a:rPr lang="ru-RU" sz="1600" b="1" dirty="0" smtClean="0">
                <a:latin typeface="Times New Roman" pitchFamily="18" charset="0"/>
                <a:cs typeface="Times New Roman" pitchFamily="18" charset="0"/>
              </a:rPr>
              <a:t>от 27 ноября 2007 года № 66-РЗ </a:t>
            </a:r>
          </a:p>
          <a:p>
            <a:pPr algn="ctr"/>
            <a:r>
              <a:rPr lang="ru-RU" sz="1600" b="1" dirty="0" smtClean="0">
                <a:latin typeface="Times New Roman" pitchFamily="18" charset="0"/>
                <a:cs typeface="Times New Roman" pitchFamily="18" charset="0"/>
              </a:rPr>
              <a:t>«О бюджетном процессе в Республике Алтай» </a:t>
            </a:r>
          </a:p>
          <a:p>
            <a:pPr algn="ctr"/>
            <a:r>
              <a:rPr lang="ru-RU" sz="1600" b="1" dirty="0" smtClean="0">
                <a:latin typeface="Times New Roman" pitchFamily="18" charset="0"/>
                <a:cs typeface="Times New Roman" pitchFamily="18" charset="0"/>
              </a:rPr>
              <a:t>регулирует бюджетные правоотношения в пределах полномочий </a:t>
            </a:r>
          </a:p>
          <a:p>
            <a:pPr algn="ctr"/>
            <a:r>
              <a:rPr lang="ru-RU" sz="1600" b="1" dirty="0" smtClean="0">
                <a:latin typeface="Times New Roman" pitchFamily="18" charset="0"/>
                <a:cs typeface="Times New Roman" pitchFamily="18" charset="0"/>
              </a:rPr>
              <a:t>Республики Алтай, установленных Бюджетным кодексом Российской Федерации</a:t>
            </a:r>
            <a:endParaRPr lang="ru-RU" sz="1600" b="1" dirty="0">
              <a:latin typeface="+mn-lt"/>
            </a:endParaRPr>
          </a:p>
        </p:txBody>
      </p:sp>
      <p:pic>
        <p:nvPicPr>
          <p:cNvPr id="8"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7" cstate="print"/>
          <a:srcRect/>
          <a:stretch>
            <a:fillRect/>
          </a:stretch>
        </p:blipFill>
        <p:spPr bwMode="auto">
          <a:xfrm>
            <a:off x="0" y="0"/>
            <a:ext cx="9144000" cy="476671"/>
          </a:xfrm>
          <a:prstGeom prst="rect">
            <a:avLst/>
          </a:prstGeom>
          <a:noFill/>
        </p:spPr>
      </p:pic>
      <p:sp>
        <p:nvSpPr>
          <p:cNvPr id="10" name="TextBox 9"/>
          <p:cNvSpPr txBox="1"/>
          <p:nvPr/>
        </p:nvSpPr>
        <p:spPr>
          <a:xfrm>
            <a:off x="179512" y="332656"/>
            <a:ext cx="288032" cy="276999"/>
          </a:xfrm>
          <a:prstGeom prst="rect">
            <a:avLst/>
          </a:prstGeom>
          <a:noFill/>
        </p:spPr>
        <p:txBody>
          <a:bodyPr wrap="square" rtlCol="0">
            <a:spAutoFit/>
          </a:bodyPr>
          <a:lstStyle/>
          <a:p>
            <a:r>
              <a:rPr lang="ru-RU" sz="1200" dirty="0" smtClean="0"/>
              <a:t>4</a:t>
            </a:r>
            <a:endParaRPr lang="ru-RU" sz="12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3" cstate="print"/>
          <a:srcRect/>
          <a:stretch>
            <a:fillRect/>
          </a:stretch>
        </p:blipFill>
        <p:spPr bwMode="auto">
          <a:xfrm>
            <a:off x="0" y="0"/>
            <a:ext cx="9144000" cy="476671"/>
          </a:xfrm>
          <a:prstGeom prst="rect">
            <a:avLst/>
          </a:prstGeom>
          <a:noFill/>
        </p:spPr>
      </p:pic>
      <p:sp>
        <p:nvSpPr>
          <p:cNvPr id="5" name="Заголовок 1"/>
          <p:cNvSpPr txBox="1">
            <a:spLocks/>
          </p:cNvSpPr>
          <p:nvPr/>
        </p:nvSpPr>
        <p:spPr bwMode="auto">
          <a:xfrm>
            <a:off x="0" y="188640"/>
            <a:ext cx="9144000" cy="91216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p>
            <a:pPr algn="ctr">
              <a:defRPr/>
            </a:pPr>
            <a:r>
              <a:rPr lang="ru-RU" sz="1600" b="1" dirty="0" smtClean="0">
                <a:solidFill>
                  <a:schemeClr val="accent1">
                    <a:lumMod val="75000"/>
                  </a:schemeClr>
                </a:solidFill>
                <a:latin typeface="Times New Roman" pitchFamily="18" charset="0"/>
                <a:cs typeface="Times New Roman" pitchFamily="18" charset="0"/>
              </a:rPr>
              <a:t>ГП РА «ОБЕСПЕЧЕНИЕ ЭКОЛОГИЧЕСКОЙ БЕЗОПАСНОСТИ И УЛУЧШЕНИЕ СОСТОЯНИЯ ОКРУЖАЮЩЕЙ СРЕДЫ» </a:t>
            </a:r>
          </a:p>
          <a:p>
            <a:pPr algn="ctr">
              <a:defRPr/>
            </a:pPr>
            <a:r>
              <a:rPr lang="ru-RU" sz="1100" b="1" i="1" dirty="0" smtClean="0">
                <a:solidFill>
                  <a:schemeClr val="accent1">
                    <a:lumMod val="75000"/>
                  </a:schemeClr>
                </a:solidFill>
                <a:latin typeface="Times New Roman" pitchFamily="18" charset="0"/>
                <a:cs typeface="Times New Roman" pitchFamily="18" charset="0"/>
              </a:rPr>
              <a:t>(утв. постановлением Правительства Республики Алтай от 13.09.2017 г. № 22</a:t>
            </a:r>
            <a:r>
              <a:rPr lang="ru-RU" sz="1100" b="1" i="1" dirty="0" smtClean="0">
                <a:solidFill>
                  <a:schemeClr val="accent1">
                    <a:lumMod val="75000"/>
                  </a:schemeClr>
                </a:solidFill>
                <a:latin typeface="+mn-lt"/>
              </a:rPr>
              <a:t>8)</a:t>
            </a:r>
            <a:endParaRPr lang="ru-RU" sz="1100" b="1" i="1" dirty="0">
              <a:solidFill>
                <a:schemeClr val="accent1">
                  <a:lumMod val="75000"/>
                </a:schemeClr>
              </a:solidFill>
              <a:latin typeface="+mn-lt"/>
              <a:cs typeface="Times New Roman" pitchFamily="18" charset="0"/>
            </a:endParaRPr>
          </a:p>
        </p:txBody>
      </p:sp>
      <p:sp>
        <p:nvSpPr>
          <p:cNvPr id="21" name="Прямоугольник 20"/>
          <p:cNvSpPr/>
          <p:nvPr/>
        </p:nvSpPr>
        <p:spPr>
          <a:xfrm>
            <a:off x="6407696" y="980728"/>
            <a:ext cx="2736304" cy="553998"/>
          </a:xfrm>
          <a:prstGeom prst="rect">
            <a:avLst/>
          </a:prstGeom>
        </p:spPr>
        <p:txBody>
          <a:bodyPr wrap="square">
            <a:spAutoFit/>
          </a:bodyPr>
          <a:lstStyle/>
          <a:p>
            <a:pPr algn="ctr">
              <a:defRPr sz="1800" b="1" i="0" u="none" strike="noStrike" kern="1200" baseline="0">
                <a:solidFill>
                  <a:prstClr val="black"/>
                </a:solidFill>
                <a:latin typeface="+mn-lt"/>
                <a:ea typeface="+mn-ea"/>
                <a:cs typeface="+mn-cs"/>
              </a:defRPr>
            </a:pPr>
            <a:r>
              <a:rPr lang="ru-RU" sz="1000" dirty="0" smtClean="0">
                <a:solidFill>
                  <a:schemeClr val="accent1">
                    <a:lumMod val="75000"/>
                  </a:schemeClr>
                </a:solidFill>
                <a:latin typeface="Times New Roman" pitchFamily="18" charset="0"/>
                <a:cs typeface="Times New Roman" pitchFamily="18" charset="0"/>
              </a:rPr>
              <a:t>Основные направления реализации ГП в 2019 году,</a:t>
            </a:r>
            <a:br>
              <a:rPr lang="ru-RU" sz="1000" dirty="0" smtClean="0">
                <a:solidFill>
                  <a:schemeClr val="accent1">
                    <a:lumMod val="75000"/>
                  </a:schemeClr>
                </a:solidFill>
                <a:latin typeface="Times New Roman" pitchFamily="18" charset="0"/>
                <a:cs typeface="Times New Roman" pitchFamily="18" charset="0"/>
              </a:rPr>
            </a:br>
            <a:r>
              <a:rPr lang="ru-RU" sz="1000" dirty="0" smtClean="0">
                <a:solidFill>
                  <a:schemeClr val="accent1">
                    <a:lumMod val="75000"/>
                  </a:schemeClr>
                </a:solidFill>
                <a:latin typeface="Times New Roman" pitchFamily="18" charset="0"/>
                <a:cs typeface="Times New Roman" pitchFamily="18" charset="0"/>
              </a:rPr>
              <a:t>тыс. рублей, доля в ГП, %</a:t>
            </a:r>
            <a:endParaRPr lang="en-US" sz="1000" dirty="0">
              <a:solidFill>
                <a:srgbClr val="CE1AA7"/>
              </a:solidFill>
              <a:latin typeface="Times New Roman" pitchFamily="18" charset="0"/>
              <a:cs typeface="Times New Roman" pitchFamily="18" charset="0"/>
            </a:endParaRPr>
          </a:p>
        </p:txBody>
      </p:sp>
      <p:graphicFrame>
        <p:nvGraphicFramePr>
          <p:cNvPr id="17" name="Таблица 16"/>
          <p:cNvGraphicFramePr>
            <a:graphicFrameLocks noGrp="1"/>
          </p:cNvGraphicFramePr>
          <p:nvPr/>
        </p:nvGraphicFramePr>
        <p:xfrm>
          <a:off x="251520" y="4049688"/>
          <a:ext cx="8568951" cy="2575560"/>
        </p:xfrm>
        <a:graphic>
          <a:graphicData uri="http://schemas.openxmlformats.org/drawingml/2006/table">
            <a:tbl>
              <a:tblPr firstRow="1" bandRow="1">
                <a:tableStyleId>{5C22544A-7EE6-4342-B048-85BDC9FD1C3A}</a:tableStyleId>
              </a:tblPr>
              <a:tblGrid>
                <a:gridCol w="2530486"/>
                <a:gridCol w="1012193"/>
                <a:gridCol w="1012193"/>
                <a:gridCol w="1012193"/>
                <a:gridCol w="1012193"/>
                <a:gridCol w="1012193"/>
                <a:gridCol w="977500"/>
              </a:tblGrid>
              <a:tr h="243408">
                <a:tc rowSpan="2">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u="none" strike="noStrike" cap="none" normalizeH="0" baseline="0" dirty="0" smtClean="0">
                          <a:ln>
                            <a:noFill/>
                          </a:ln>
                          <a:solidFill>
                            <a:schemeClr val="bg1"/>
                          </a:solidFill>
                          <a:effectLst/>
                          <a:latin typeface="Times New Roman" pitchFamily="18" charset="0"/>
                          <a:cs typeface="Times New Roman" pitchFamily="18" charset="0"/>
                        </a:rPr>
                        <a:t>Отдельные целевые показатели</a:t>
                      </a:r>
                      <a:endParaRPr kumimoji="0" lang="ru-RU" sz="1100" b="1" i="0" u="none" strike="noStrike" cap="none" normalizeH="0" baseline="0" dirty="0" smtClean="0">
                        <a:ln>
                          <a:noFill/>
                        </a:ln>
                        <a:solidFill>
                          <a:schemeClr val="bg1"/>
                        </a:solidFill>
                        <a:effectLst/>
                        <a:latin typeface="Times New Roman" pitchFamily="18" charset="0"/>
                        <a:cs typeface="Times New Roman" pitchFamily="18" charset="0"/>
                      </a:endParaRPr>
                    </a:p>
                  </a:txBody>
                  <a:tcPr marL="9525" marR="9525" marT="9525" marB="0" anchor="ctr">
                    <a:solidFill>
                      <a:schemeClr val="accent2"/>
                    </a:solidFill>
                  </a:tcPr>
                </a:tc>
                <a:tc rowSpan="2">
                  <a:txBody>
                    <a:bodyPr/>
                    <a:lstStyle/>
                    <a:p>
                      <a:pPr marL="0" algn="ctr" rtl="0" eaLnBrk="1" latinLnBrk="0" hangingPunct="1">
                        <a:lnSpc>
                          <a:spcPct val="115000"/>
                        </a:lnSpc>
                        <a:spcAft>
                          <a:spcPts val="0"/>
                        </a:spcAft>
                      </a:pPr>
                      <a:r>
                        <a:rPr kumimoji="0" lang="ru-RU" sz="1100" kern="1200" dirty="0" smtClean="0">
                          <a:solidFill>
                            <a:schemeClr val="bg1"/>
                          </a:solidFill>
                          <a:latin typeface="Times New Roman" pitchFamily="18" charset="0"/>
                          <a:cs typeface="Times New Roman" pitchFamily="18" charset="0"/>
                        </a:rPr>
                        <a:t>Ед. изм.</a:t>
                      </a:r>
                      <a:endParaRPr kumimoji="0" lang="ru-RU" sz="1100" b="1" kern="1200" dirty="0">
                        <a:solidFill>
                          <a:schemeClr val="bg1"/>
                        </a:solidFill>
                        <a:latin typeface="Times New Roman" pitchFamily="18" charset="0"/>
                        <a:ea typeface="Calibri"/>
                        <a:cs typeface="Times New Roman" pitchFamily="18" charset="0"/>
                      </a:endParaRPr>
                    </a:p>
                  </a:txBody>
                  <a:tcPr marL="9525" marR="9525" marT="9525" marB="0" anchor="ctr">
                    <a:solidFill>
                      <a:schemeClr val="accent2"/>
                    </a:solidFill>
                  </a:tcPr>
                </a:tc>
                <a:tc>
                  <a:txBody>
                    <a:bodyPr/>
                    <a:lstStyle/>
                    <a:p>
                      <a:pPr algn="ctr">
                        <a:lnSpc>
                          <a:spcPct val="115000"/>
                        </a:lnSpc>
                        <a:spcAft>
                          <a:spcPts val="0"/>
                        </a:spcAft>
                      </a:pPr>
                      <a:r>
                        <a:rPr lang="ru-RU" sz="1100" dirty="0" smtClean="0">
                          <a:solidFill>
                            <a:schemeClr val="bg1"/>
                          </a:solidFill>
                          <a:latin typeface="Times New Roman" pitchFamily="18" charset="0"/>
                          <a:cs typeface="Times New Roman" pitchFamily="18" charset="0"/>
                        </a:rPr>
                        <a:t>2017 год</a:t>
                      </a:r>
                      <a:endParaRPr lang="ru-RU" sz="110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algn="ctr">
                        <a:lnSpc>
                          <a:spcPct val="115000"/>
                        </a:lnSpc>
                        <a:spcAft>
                          <a:spcPts val="0"/>
                        </a:spcAft>
                      </a:pPr>
                      <a:r>
                        <a:rPr lang="ru-RU" sz="1100" dirty="0" smtClean="0">
                          <a:solidFill>
                            <a:schemeClr val="bg1"/>
                          </a:solidFill>
                          <a:latin typeface="Times New Roman" pitchFamily="18" charset="0"/>
                          <a:cs typeface="Times New Roman" pitchFamily="18" charset="0"/>
                        </a:rPr>
                        <a:t>2018 год</a:t>
                      </a:r>
                      <a:endParaRPr lang="ru-RU" sz="110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algn="ctr">
                        <a:lnSpc>
                          <a:spcPct val="115000"/>
                        </a:lnSpc>
                        <a:spcAft>
                          <a:spcPts val="0"/>
                        </a:spcAft>
                      </a:pPr>
                      <a:r>
                        <a:rPr lang="ru-RU" sz="1100" dirty="0" smtClean="0">
                          <a:solidFill>
                            <a:schemeClr val="bg1"/>
                          </a:solidFill>
                          <a:latin typeface="Times New Roman" pitchFamily="18" charset="0"/>
                          <a:cs typeface="Times New Roman" pitchFamily="18" charset="0"/>
                        </a:rPr>
                        <a:t>2019 год</a:t>
                      </a:r>
                      <a:endParaRPr lang="ru-RU" sz="110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1100" dirty="0" smtClean="0">
                          <a:solidFill>
                            <a:schemeClr val="bg1"/>
                          </a:solidFill>
                          <a:latin typeface="Times New Roman" pitchFamily="18" charset="0"/>
                          <a:cs typeface="Times New Roman" pitchFamily="18" charset="0"/>
                        </a:rPr>
                        <a:t>2020 год</a:t>
                      </a:r>
                      <a:endParaRPr lang="ru-RU" sz="110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1100" dirty="0" smtClean="0">
                          <a:solidFill>
                            <a:schemeClr val="bg1"/>
                          </a:solidFill>
                          <a:latin typeface="Times New Roman" pitchFamily="18" charset="0"/>
                          <a:cs typeface="Times New Roman" pitchFamily="18" charset="0"/>
                        </a:rPr>
                        <a:t>2021</a:t>
                      </a:r>
                      <a:r>
                        <a:rPr lang="ru-RU" sz="1100" baseline="0" dirty="0" smtClean="0">
                          <a:solidFill>
                            <a:schemeClr val="bg1"/>
                          </a:solidFill>
                          <a:latin typeface="Times New Roman" pitchFamily="18" charset="0"/>
                          <a:cs typeface="Times New Roman" pitchFamily="18" charset="0"/>
                        </a:rPr>
                        <a:t> </a:t>
                      </a:r>
                      <a:r>
                        <a:rPr lang="ru-RU" sz="1100" dirty="0" smtClean="0">
                          <a:solidFill>
                            <a:schemeClr val="bg1"/>
                          </a:solidFill>
                          <a:latin typeface="Times New Roman" pitchFamily="18" charset="0"/>
                          <a:cs typeface="Times New Roman" pitchFamily="18" charset="0"/>
                        </a:rPr>
                        <a:t>год</a:t>
                      </a:r>
                      <a:endParaRPr lang="ru-RU" sz="110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r>
              <a:tr h="224544">
                <a:tc vMerge="1">
                  <a:txBody>
                    <a:bodyPr/>
                    <a:lstStyle/>
                    <a:p>
                      <a:endParaRPr lang="ru-RU"/>
                    </a:p>
                  </a:txBody>
                  <a:tcPr/>
                </a:tc>
                <a:tc vMerge="1">
                  <a:txBody>
                    <a:bodyPr/>
                    <a:lstStyle/>
                    <a:p>
                      <a:pPr marL="0" algn="ctr" rtl="0" eaLnBrk="1" latinLnBrk="0" hangingPunct="1">
                        <a:lnSpc>
                          <a:spcPct val="115000"/>
                        </a:lnSpc>
                        <a:spcAft>
                          <a:spcPts val="0"/>
                        </a:spcAft>
                      </a:pPr>
                      <a:endParaRPr kumimoji="0" lang="ru-RU" sz="800" kern="1200" dirty="0">
                        <a:solidFill>
                          <a:schemeClr val="dk1"/>
                        </a:solidFill>
                        <a:latin typeface="Times New Roman" pitchFamily="18" charset="0"/>
                        <a:ea typeface="Calibri"/>
                        <a:cs typeface="Times New Roman" pitchFamily="18" charset="0"/>
                      </a:endParaRPr>
                    </a:p>
                  </a:txBody>
                  <a:tcPr marL="9525" marR="9525" marT="9525" marB="0" anchor="b"/>
                </a:tc>
                <a:tc>
                  <a:txBody>
                    <a:bodyPr/>
                    <a:lstStyle/>
                    <a:p>
                      <a:pPr algn="ctr">
                        <a:lnSpc>
                          <a:spcPct val="115000"/>
                        </a:lnSpc>
                        <a:spcAft>
                          <a:spcPts val="0"/>
                        </a:spcAft>
                      </a:pPr>
                      <a:r>
                        <a:rPr lang="ru-RU" sz="1100" dirty="0" smtClean="0">
                          <a:latin typeface="Times New Roman" pitchFamily="18" charset="0"/>
                          <a:cs typeface="Times New Roman" pitchFamily="18" charset="0"/>
                        </a:rPr>
                        <a:t>факт</a:t>
                      </a:r>
                      <a:endParaRPr lang="ru-RU" sz="1100" b="1"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1100" dirty="0" smtClean="0">
                          <a:latin typeface="Times New Roman" pitchFamily="18" charset="0"/>
                          <a:cs typeface="Times New Roman" pitchFamily="18" charset="0"/>
                        </a:rPr>
                        <a:t>план</a:t>
                      </a:r>
                      <a:endParaRPr lang="ru-RU" sz="1100" b="1"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1100" dirty="0" smtClean="0">
                          <a:latin typeface="Times New Roman" pitchFamily="18" charset="0"/>
                          <a:cs typeface="Times New Roman" pitchFamily="18" charset="0"/>
                        </a:rPr>
                        <a:t>прогноз</a:t>
                      </a:r>
                      <a:endParaRPr lang="ru-RU" sz="1100" b="1"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1100" dirty="0" smtClean="0">
                          <a:latin typeface="Times New Roman" pitchFamily="18" charset="0"/>
                          <a:cs typeface="Times New Roman" pitchFamily="18" charset="0"/>
                        </a:rPr>
                        <a:t>прогноз</a:t>
                      </a:r>
                      <a:endParaRPr lang="ru-RU" sz="1100" b="1"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1100" dirty="0" smtClean="0">
                          <a:latin typeface="Times New Roman" pitchFamily="18" charset="0"/>
                          <a:cs typeface="Times New Roman" pitchFamily="18" charset="0"/>
                        </a:rPr>
                        <a:t>прогноз</a:t>
                      </a:r>
                      <a:endParaRPr lang="ru-RU" sz="1100" b="1"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r>
              <a:tr h="421704">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ru-RU" sz="1100" dirty="0" smtClean="0">
                          <a:latin typeface="Times New Roman" pitchFamily="18" charset="0"/>
                          <a:cs typeface="Times New Roman" pitchFamily="18" charset="0"/>
                        </a:rPr>
                        <a:t>Расходы</a:t>
                      </a:r>
                      <a:r>
                        <a:rPr lang="ru-RU" sz="1100" baseline="0" dirty="0" smtClean="0">
                          <a:latin typeface="Times New Roman" pitchFamily="18" charset="0"/>
                          <a:cs typeface="Times New Roman" pitchFamily="18" charset="0"/>
                        </a:rPr>
                        <a:t> на реализацию ГП (</a:t>
                      </a:r>
                      <a:r>
                        <a:rPr kumimoji="0" lang="ru-RU" sz="1100" kern="1200" baseline="0" dirty="0" smtClean="0">
                          <a:latin typeface="Times New Roman" pitchFamily="18" charset="0"/>
                          <a:cs typeface="Times New Roman" pitchFamily="18" charset="0"/>
                        </a:rPr>
                        <a:t>за счет средств федерального и республиканского бюджетов)</a:t>
                      </a:r>
                      <a:endParaRPr kumimoji="0" lang="ru-RU" sz="1100" b="1" i="1" kern="1200" baseline="0" dirty="0">
                        <a:solidFill>
                          <a:schemeClr val="dk1"/>
                        </a:solidFill>
                        <a:latin typeface="Times New Roman" pitchFamily="18" charset="0"/>
                        <a:ea typeface="+mn-ea"/>
                        <a:cs typeface="Times New Roman" pitchFamily="18" charset="0"/>
                      </a:endParaRPr>
                    </a:p>
                  </a:txBody>
                  <a:tcPr marL="39370" marR="39370" marT="64770" marB="6477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1100" dirty="0" smtClean="0">
                          <a:latin typeface="Times New Roman" pitchFamily="18" charset="0"/>
                          <a:cs typeface="Times New Roman" pitchFamily="18" charset="0"/>
                        </a:rPr>
                        <a:t>тыс. рублей</a:t>
                      </a:r>
                      <a:endParaRPr lang="ru-RU" sz="1100" b="1" dirty="0" smtClean="0">
                        <a:latin typeface="Times New Roman" pitchFamily="18" charset="0"/>
                        <a:ea typeface="Times New Roman"/>
                        <a:cs typeface="Times New Roman" pitchFamily="18" charset="0"/>
                      </a:endParaRPr>
                    </a:p>
                  </a:txBody>
                  <a:tcPr marL="39370" marR="39370" marT="64770" marB="64770" anchor="ctr"/>
                </a:tc>
                <a:tc>
                  <a:txBody>
                    <a:bodyPr/>
                    <a:lstStyle/>
                    <a:p>
                      <a:pPr algn="ctr" fontAlgn="ctr"/>
                      <a:r>
                        <a:rPr kumimoji="0" lang="ru-RU" sz="1100" kern="1200" baseline="0" dirty="0" smtClean="0">
                          <a:solidFill>
                            <a:schemeClr val="dk1"/>
                          </a:solidFill>
                          <a:latin typeface="Times New Roman" pitchFamily="18" charset="0"/>
                          <a:ea typeface="+mn-ea"/>
                          <a:cs typeface="Times New Roman" pitchFamily="18" charset="0"/>
                        </a:rPr>
                        <a:t>651 698,9</a:t>
                      </a:r>
                    </a:p>
                  </a:txBody>
                  <a:tcPr marL="9525" marR="9525" marT="9525" marB="0" anchor="ctr"/>
                </a:tc>
                <a:tc>
                  <a:txBody>
                    <a:bodyPr/>
                    <a:lstStyle/>
                    <a:p>
                      <a:pPr algn="ctr" fontAlgn="ctr"/>
                      <a:r>
                        <a:rPr kumimoji="0" lang="ru-RU" sz="1100" kern="1200" baseline="0" dirty="0" smtClean="0">
                          <a:solidFill>
                            <a:schemeClr val="dk1"/>
                          </a:solidFill>
                          <a:latin typeface="Times New Roman" pitchFamily="18" charset="0"/>
                          <a:ea typeface="+mn-ea"/>
                          <a:cs typeface="Times New Roman" pitchFamily="18" charset="0"/>
                        </a:rPr>
                        <a:t>782 505,0</a:t>
                      </a:r>
                    </a:p>
                  </a:txBody>
                  <a:tcPr marL="9525" marR="9525" marT="9525" marB="0" anchor="ctr"/>
                </a:tc>
                <a:tc>
                  <a:txBody>
                    <a:bodyPr/>
                    <a:lstStyle/>
                    <a:p>
                      <a:pPr algn="ctr" fontAlgn="ctr"/>
                      <a:r>
                        <a:rPr kumimoji="0" lang="ru-RU" sz="1100" kern="1200" baseline="0" dirty="0" smtClean="0">
                          <a:solidFill>
                            <a:schemeClr val="dk1"/>
                          </a:solidFill>
                          <a:latin typeface="Times New Roman" pitchFamily="18" charset="0"/>
                          <a:ea typeface="+mn-ea"/>
                          <a:cs typeface="Times New Roman" pitchFamily="18" charset="0"/>
                        </a:rPr>
                        <a:t>664 864,4</a:t>
                      </a:r>
                    </a:p>
                  </a:txBody>
                  <a:tcPr marL="9525" marR="9525" marT="9525" marB="0" anchor="ctr"/>
                </a:tc>
                <a:tc>
                  <a:txBody>
                    <a:bodyPr/>
                    <a:lstStyle/>
                    <a:p>
                      <a:pPr algn="ctr" fontAlgn="ctr"/>
                      <a:r>
                        <a:rPr kumimoji="0" lang="ru-RU" sz="1100" kern="1200" baseline="0" dirty="0" smtClean="0">
                          <a:solidFill>
                            <a:schemeClr val="dk1"/>
                          </a:solidFill>
                          <a:latin typeface="Times New Roman" pitchFamily="18" charset="0"/>
                          <a:ea typeface="+mn-ea"/>
                          <a:cs typeface="Times New Roman" pitchFamily="18" charset="0"/>
                        </a:rPr>
                        <a:t>998 281,3</a:t>
                      </a:r>
                    </a:p>
                  </a:txBody>
                  <a:tcPr marL="9525" marR="9525" marT="9525" marB="0" anchor="ctr"/>
                </a:tc>
                <a:tc>
                  <a:txBody>
                    <a:bodyPr/>
                    <a:lstStyle/>
                    <a:p>
                      <a:pPr algn="ctr" fontAlgn="ctr"/>
                      <a:r>
                        <a:rPr kumimoji="0" lang="ru-RU" sz="1100" kern="1200" baseline="0" dirty="0" smtClean="0">
                          <a:solidFill>
                            <a:schemeClr val="dk1"/>
                          </a:solidFill>
                          <a:latin typeface="Times New Roman" pitchFamily="18" charset="0"/>
                          <a:ea typeface="+mn-ea"/>
                          <a:cs typeface="Times New Roman" pitchFamily="18" charset="0"/>
                        </a:rPr>
                        <a:t>1 009 385,3</a:t>
                      </a:r>
                    </a:p>
                  </a:txBody>
                  <a:tcPr marL="9525" marR="9525" marT="9525" marB="0" anchor="ctr"/>
                </a:tc>
              </a:tr>
              <a:tr h="665340">
                <a:tc>
                  <a:txBody>
                    <a:bodyPr/>
                    <a:lstStyle/>
                    <a:p>
                      <a:pPr algn="just">
                        <a:lnSpc>
                          <a:spcPct val="115000"/>
                        </a:lnSpc>
                        <a:spcAft>
                          <a:spcPts val="0"/>
                        </a:spcAft>
                      </a:pPr>
                      <a:r>
                        <a:rPr lang="ru-RU" sz="1100" strike="noStrike" dirty="0" smtClean="0">
                          <a:latin typeface="Times New Roman" pitchFamily="18" charset="0"/>
                          <a:cs typeface="Times New Roman" pitchFamily="18" charset="0"/>
                        </a:rPr>
                        <a:t>Объем выбросов вредных (загрязняющих) веществ в атмосферный воздух от всех источников</a:t>
                      </a:r>
                      <a:endParaRPr lang="ru-RU" sz="1100" b="1" strike="noStrike"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15000"/>
                        </a:lnSpc>
                        <a:spcAft>
                          <a:spcPts val="0"/>
                        </a:spcAft>
                      </a:pPr>
                      <a:r>
                        <a:rPr lang="ru-RU" sz="1100" strike="noStrike" dirty="0" smtClean="0">
                          <a:latin typeface="Times New Roman" pitchFamily="18" charset="0"/>
                          <a:cs typeface="Times New Roman" pitchFamily="18" charset="0"/>
                        </a:rPr>
                        <a:t>тыс. тонн</a:t>
                      </a:r>
                      <a:endParaRPr lang="ru-RU" sz="1100" b="1" strike="noStrike" dirty="0">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r>
                        <a:rPr kumimoji="0" lang="ru-RU" sz="1100" strike="noStrike" kern="1200" dirty="0" smtClean="0">
                          <a:solidFill>
                            <a:schemeClr val="dk1"/>
                          </a:solidFill>
                          <a:latin typeface="Times New Roman" pitchFamily="18" charset="0"/>
                          <a:ea typeface="+mn-ea"/>
                          <a:cs typeface="Times New Roman" pitchFamily="18" charset="0"/>
                        </a:rPr>
                        <a:t>33,05</a:t>
                      </a:r>
                    </a:p>
                  </a:txBody>
                  <a:tcPr marL="39370" marR="39370" marT="64770" marB="64770" anchor="ctr">
                    <a:solidFill>
                      <a:schemeClr val="accent2">
                        <a:lumMod val="20000"/>
                        <a:lumOff val="80000"/>
                      </a:schemeClr>
                    </a:solidFill>
                  </a:tcPr>
                </a:tc>
                <a:tc>
                  <a:txBody>
                    <a:bodyPr/>
                    <a:lstStyle/>
                    <a:p>
                      <a:pPr algn="ctr"/>
                      <a:r>
                        <a:rPr kumimoji="0" lang="ru-RU" sz="1100" strike="noStrike" kern="1200" dirty="0" smtClean="0">
                          <a:solidFill>
                            <a:schemeClr val="dk1"/>
                          </a:solidFill>
                          <a:latin typeface="Times New Roman" pitchFamily="18" charset="0"/>
                          <a:ea typeface="+mn-ea"/>
                          <a:cs typeface="Times New Roman" pitchFamily="18" charset="0"/>
                        </a:rPr>
                        <a:t>29,9</a:t>
                      </a:r>
                    </a:p>
                  </a:txBody>
                  <a:tcPr marL="39370" marR="39370" marT="64770" marB="64770" anchor="ctr">
                    <a:solidFill>
                      <a:schemeClr val="accent2">
                        <a:lumMod val="20000"/>
                        <a:lumOff val="80000"/>
                      </a:schemeClr>
                    </a:solidFill>
                  </a:tcPr>
                </a:tc>
                <a:tc>
                  <a:txBody>
                    <a:bodyPr/>
                    <a:lstStyle/>
                    <a:p>
                      <a:pPr algn="ctr"/>
                      <a:r>
                        <a:rPr kumimoji="0" lang="ru-RU" sz="1100" strike="noStrike" kern="1200" dirty="0" smtClean="0">
                          <a:solidFill>
                            <a:schemeClr val="dk1"/>
                          </a:solidFill>
                          <a:latin typeface="Times New Roman" pitchFamily="18" charset="0"/>
                          <a:ea typeface="+mn-ea"/>
                          <a:cs typeface="Times New Roman" pitchFamily="18" charset="0"/>
                        </a:rPr>
                        <a:t>29,9</a:t>
                      </a:r>
                    </a:p>
                  </a:txBody>
                  <a:tcPr marL="39370" marR="39370" marT="64770" marB="64770" anchor="ctr">
                    <a:solidFill>
                      <a:schemeClr val="accent2">
                        <a:lumMod val="20000"/>
                        <a:lumOff val="80000"/>
                      </a:schemeClr>
                    </a:solidFill>
                  </a:tcPr>
                </a:tc>
                <a:tc>
                  <a:txBody>
                    <a:bodyPr/>
                    <a:lstStyle/>
                    <a:p>
                      <a:pPr algn="ctr"/>
                      <a:r>
                        <a:rPr kumimoji="0" lang="ru-RU" sz="1100" strike="noStrike" kern="1200" dirty="0" smtClean="0">
                          <a:solidFill>
                            <a:schemeClr val="dk1"/>
                          </a:solidFill>
                          <a:latin typeface="Times New Roman" pitchFamily="18" charset="0"/>
                          <a:ea typeface="+mn-ea"/>
                          <a:cs typeface="Times New Roman" pitchFamily="18" charset="0"/>
                        </a:rPr>
                        <a:t>29,7</a:t>
                      </a:r>
                    </a:p>
                  </a:txBody>
                  <a:tcPr marL="39370" marR="39370" marT="64770" marB="64770" anchor="ctr">
                    <a:solidFill>
                      <a:schemeClr val="accent2">
                        <a:lumMod val="20000"/>
                        <a:lumOff val="80000"/>
                      </a:schemeClr>
                    </a:solidFill>
                  </a:tcPr>
                </a:tc>
                <a:tc>
                  <a:txBody>
                    <a:bodyPr/>
                    <a:lstStyle/>
                    <a:p>
                      <a:pPr algn="ctr"/>
                      <a:r>
                        <a:rPr kumimoji="0" lang="ru-RU" sz="1100" strike="noStrike" kern="1200" dirty="0" smtClean="0">
                          <a:solidFill>
                            <a:schemeClr val="dk1"/>
                          </a:solidFill>
                          <a:latin typeface="Times New Roman" pitchFamily="18" charset="0"/>
                          <a:ea typeface="+mn-ea"/>
                          <a:cs typeface="Times New Roman" pitchFamily="18" charset="0"/>
                        </a:rPr>
                        <a:t>29,6</a:t>
                      </a:r>
                    </a:p>
                  </a:txBody>
                  <a:tcPr marL="39370" marR="39370" marT="64770" marB="64770" anchor="ctr">
                    <a:solidFill>
                      <a:schemeClr val="accent2">
                        <a:lumMod val="20000"/>
                        <a:lumOff val="80000"/>
                      </a:schemeClr>
                    </a:solidFill>
                  </a:tcPr>
                </a:tc>
              </a:tr>
              <a:tr h="490105">
                <a:tc>
                  <a:txBody>
                    <a:bodyPr/>
                    <a:lstStyle/>
                    <a:p>
                      <a:pPr algn="just">
                        <a:lnSpc>
                          <a:spcPct val="115000"/>
                        </a:lnSpc>
                        <a:spcAft>
                          <a:spcPts val="0"/>
                        </a:spcAft>
                      </a:pPr>
                      <a:r>
                        <a:rPr lang="ru-RU" sz="1100" dirty="0">
                          <a:latin typeface="Times New Roman" pitchFamily="18" charset="0"/>
                          <a:cs typeface="Times New Roman" pitchFamily="18" charset="0"/>
                        </a:rPr>
                        <a:t>Общий предотвращенный ущерб от негативного воздействия вод</a:t>
                      </a:r>
                      <a:endParaRPr lang="ru-RU" sz="1100" b="1" dirty="0">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1100" dirty="0" smtClean="0">
                          <a:latin typeface="Times New Roman" pitchFamily="18" charset="0"/>
                          <a:cs typeface="Times New Roman" pitchFamily="18" charset="0"/>
                        </a:rPr>
                        <a:t>млн. рублей</a:t>
                      </a:r>
                      <a:endParaRPr lang="ru-RU" sz="1100" b="1" dirty="0">
                        <a:latin typeface="Times New Roman" pitchFamily="18" charset="0"/>
                        <a:ea typeface="Times New Roman"/>
                        <a:cs typeface="Times New Roman" pitchFamily="18" charset="0"/>
                      </a:endParaRPr>
                    </a:p>
                  </a:txBody>
                  <a:tcPr marL="39370" marR="39370" marT="64770" marB="64770" anchor="ctr"/>
                </a:tc>
                <a:tc>
                  <a:txBody>
                    <a:bodyPr/>
                    <a:lstStyle/>
                    <a:p>
                      <a:pPr algn="ctr"/>
                      <a:r>
                        <a:rPr kumimoji="0" lang="ru-RU" sz="1100" kern="1200" baseline="0" dirty="0" smtClean="0">
                          <a:solidFill>
                            <a:schemeClr val="dk1"/>
                          </a:solidFill>
                          <a:latin typeface="Times New Roman" pitchFamily="18" charset="0"/>
                          <a:ea typeface="+mn-ea"/>
                          <a:cs typeface="Times New Roman" pitchFamily="18" charset="0"/>
                        </a:rPr>
                        <a:t>1243,73</a:t>
                      </a:r>
                    </a:p>
                  </a:txBody>
                  <a:tcPr marL="39370" marR="39370" marT="64770" marB="64770" anchor="ctr"/>
                </a:tc>
                <a:tc>
                  <a:txBody>
                    <a:bodyPr/>
                    <a:lstStyle/>
                    <a:p>
                      <a:pPr algn="ctr"/>
                      <a:r>
                        <a:rPr kumimoji="0" lang="ru-RU" sz="1100" kern="1200" baseline="0" dirty="0" smtClean="0">
                          <a:solidFill>
                            <a:schemeClr val="dk1"/>
                          </a:solidFill>
                          <a:latin typeface="Times New Roman" pitchFamily="18" charset="0"/>
                          <a:ea typeface="+mn-ea"/>
                          <a:cs typeface="Times New Roman" pitchFamily="18" charset="0"/>
                        </a:rPr>
                        <a:t>1359,04</a:t>
                      </a:r>
                    </a:p>
                  </a:txBody>
                  <a:tcPr marL="39370" marR="39370" marT="64770" marB="64770" anchor="ctr"/>
                </a:tc>
                <a:tc>
                  <a:txBody>
                    <a:bodyPr/>
                    <a:lstStyle/>
                    <a:p>
                      <a:pPr algn="ctr"/>
                      <a:r>
                        <a:rPr kumimoji="0" lang="ru-RU" sz="1100" kern="1200" baseline="0" dirty="0" smtClean="0">
                          <a:solidFill>
                            <a:schemeClr val="dk1"/>
                          </a:solidFill>
                          <a:latin typeface="Times New Roman" pitchFamily="18" charset="0"/>
                          <a:ea typeface="+mn-ea"/>
                          <a:cs typeface="Times New Roman" pitchFamily="18" charset="0"/>
                        </a:rPr>
                        <a:t>2925,72</a:t>
                      </a:r>
                    </a:p>
                  </a:txBody>
                  <a:tcPr marL="39370" marR="39370" marT="64770" marB="64770" anchor="ctr"/>
                </a:tc>
                <a:tc>
                  <a:txBody>
                    <a:bodyPr/>
                    <a:lstStyle/>
                    <a:p>
                      <a:pPr algn="ctr"/>
                      <a:r>
                        <a:rPr kumimoji="0" lang="ru-RU" sz="1100" kern="1200" baseline="0" dirty="0" smtClean="0">
                          <a:solidFill>
                            <a:schemeClr val="dk1"/>
                          </a:solidFill>
                          <a:latin typeface="Times New Roman" pitchFamily="18" charset="0"/>
                          <a:ea typeface="+mn-ea"/>
                          <a:cs typeface="Times New Roman" pitchFamily="18" charset="0"/>
                        </a:rPr>
                        <a:t>3548,12</a:t>
                      </a:r>
                    </a:p>
                  </a:txBody>
                  <a:tcPr marL="39370" marR="39370" marT="64770" marB="64770" anchor="ctr"/>
                </a:tc>
                <a:tc>
                  <a:txBody>
                    <a:bodyPr/>
                    <a:lstStyle/>
                    <a:p>
                      <a:pPr algn="ctr"/>
                      <a:r>
                        <a:rPr kumimoji="0" lang="ru-RU" sz="1100" kern="1200" baseline="0" dirty="0" smtClean="0">
                          <a:solidFill>
                            <a:schemeClr val="dk1"/>
                          </a:solidFill>
                          <a:latin typeface="Times New Roman" pitchFamily="18" charset="0"/>
                          <a:ea typeface="+mn-ea"/>
                          <a:cs typeface="Times New Roman" pitchFamily="18" charset="0"/>
                        </a:rPr>
                        <a:t>4170,5</a:t>
                      </a:r>
                    </a:p>
                  </a:txBody>
                  <a:tcPr marL="39370" marR="39370" marT="64770" marB="64770" anchor="ctr"/>
                </a:tc>
              </a:tr>
            </a:tbl>
          </a:graphicData>
        </a:graphic>
      </p:graphicFrame>
      <p:graphicFrame>
        <p:nvGraphicFramePr>
          <p:cNvPr id="7" name="Диаграмма 6"/>
          <p:cNvGraphicFramePr/>
          <p:nvPr/>
        </p:nvGraphicFramePr>
        <p:xfrm>
          <a:off x="251520" y="980728"/>
          <a:ext cx="8640960" cy="3240360"/>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8"/>
          <p:cNvSpPr txBox="1"/>
          <p:nvPr/>
        </p:nvSpPr>
        <p:spPr>
          <a:xfrm>
            <a:off x="8604448" y="260648"/>
            <a:ext cx="360040" cy="276999"/>
          </a:xfrm>
          <a:prstGeom prst="rect">
            <a:avLst/>
          </a:prstGeom>
          <a:noFill/>
        </p:spPr>
        <p:txBody>
          <a:bodyPr wrap="square" rtlCol="0">
            <a:spAutoFit/>
          </a:bodyPr>
          <a:lstStyle/>
          <a:p>
            <a:r>
              <a:rPr lang="ru-RU" sz="1200" dirty="0" smtClean="0"/>
              <a:t>49</a:t>
            </a:r>
            <a:endParaRPr lang="ru-RU" sz="12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Диаграмма 13"/>
          <p:cNvGraphicFramePr/>
          <p:nvPr/>
        </p:nvGraphicFramePr>
        <p:xfrm>
          <a:off x="107504" y="332656"/>
          <a:ext cx="8856984" cy="3096344"/>
        </p:xfrm>
        <a:graphic>
          <a:graphicData uri="http://schemas.openxmlformats.org/drawingml/2006/chart">
            <c:chart xmlns:c="http://schemas.openxmlformats.org/drawingml/2006/chart" xmlns:r="http://schemas.openxmlformats.org/officeDocument/2006/relationships" r:id="rId3"/>
          </a:graphicData>
        </a:graphic>
      </p:graphicFrame>
      <p:pic>
        <p:nvPicPr>
          <p:cNvPr id="7"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4" cstate="print"/>
          <a:srcRect/>
          <a:stretch>
            <a:fillRect/>
          </a:stretch>
        </p:blipFill>
        <p:spPr bwMode="auto">
          <a:xfrm>
            <a:off x="0" y="0"/>
            <a:ext cx="9144000" cy="476671"/>
          </a:xfrm>
          <a:prstGeom prst="rect">
            <a:avLst/>
          </a:prstGeom>
          <a:noFill/>
        </p:spPr>
      </p:pic>
      <p:sp>
        <p:nvSpPr>
          <p:cNvPr id="5" name="Прямоугольник 4"/>
          <p:cNvSpPr/>
          <p:nvPr/>
        </p:nvSpPr>
        <p:spPr>
          <a:xfrm>
            <a:off x="0" y="5085184"/>
            <a:ext cx="8999984" cy="253916"/>
          </a:xfrm>
          <a:prstGeom prst="rect">
            <a:avLst/>
          </a:prstGeom>
        </p:spPr>
        <p:txBody>
          <a:bodyPr wrap="square">
            <a:spAutoFit/>
          </a:bodyPr>
          <a:lstStyle/>
          <a:p>
            <a:pPr algn="ctr"/>
            <a:r>
              <a:rPr lang="ru-RU" sz="1050" b="1" i="1" dirty="0" smtClean="0">
                <a:solidFill>
                  <a:schemeClr val="accent1">
                    <a:lumMod val="75000"/>
                  </a:schemeClr>
                </a:solidFill>
                <a:latin typeface="Times New Roman" pitchFamily="18" charset="0"/>
                <a:cs typeface="Times New Roman" pitchFamily="18" charset="0"/>
              </a:rPr>
              <a:t>ФИНАНСОВАЯ ПОМОЩЬ МЕСТНЫМ БЮДЖЕТАМ, ТЫС. РУБЛЕЙ </a:t>
            </a:r>
            <a:endParaRPr lang="ru-RU" sz="1050" i="1" dirty="0">
              <a:solidFill>
                <a:schemeClr val="accent1">
                  <a:lumMod val="75000"/>
                </a:schemeClr>
              </a:solidFill>
              <a:latin typeface="Times New Roman" pitchFamily="18" charset="0"/>
              <a:cs typeface="Times New Roman" pitchFamily="18" charset="0"/>
            </a:endParaRPr>
          </a:p>
        </p:txBody>
      </p:sp>
      <p:sp>
        <p:nvSpPr>
          <p:cNvPr id="27" name="Прямоугольник 26"/>
          <p:cNvSpPr/>
          <p:nvPr/>
        </p:nvSpPr>
        <p:spPr>
          <a:xfrm>
            <a:off x="395536" y="836712"/>
            <a:ext cx="3491880" cy="400110"/>
          </a:xfrm>
          <a:prstGeom prst="rect">
            <a:avLst/>
          </a:prstGeom>
        </p:spPr>
        <p:txBody>
          <a:bodyPr wrap="square">
            <a:spAutoFit/>
          </a:bodyPr>
          <a:lstStyle/>
          <a:p>
            <a:pPr algn="ctr"/>
            <a:r>
              <a:rPr lang="ru-RU" sz="1000" b="1" i="1" dirty="0" smtClean="0">
                <a:solidFill>
                  <a:schemeClr val="accent1">
                    <a:lumMod val="75000"/>
                  </a:schemeClr>
                </a:solidFill>
                <a:latin typeface="Times New Roman" pitchFamily="18" charset="0"/>
                <a:cs typeface="Times New Roman" pitchFamily="18" charset="0"/>
              </a:rPr>
              <a:t>Основные направления реализации ГП в 2019 году,</a:t>
            </a:r>
            <a:br>
              <a:rPr lang="ru-RU" sz="1000" b="1" i="1" dirty="0" smtClean="0">
                <a:solidFill>
                  <a:schemeClr val="accent1">
                    <a:lumMod val="75000"/>
                  </a:schemeClr>
                </a:solidFill>
                <a:latin typeface="Times New Roman" pitchFamily="18" charset="0"/>
                <a:cs typeface="Times New Roman" pitchFamily="18" charset="0"/>
              </a:rPr>
            </a:br>
            <a:r>
              <a:rPr lang="ru-RU" sz="1000" b="1" i="1" dirty="0" smtClean="0">
                <a:solidFill>
                  <a:schemeClr val="accent1">
                    <a:lumMod val="75000"/>
                  </a:schemeClr>
                </a:solidFill>
                <a:latin typeface="Times New Roman" pitchFamily="18" charset="0"/>
                <a:cs typeface="Times New Roman" pitchFamily="18" charset="0"/>
              </a:rPr>
              <a:t>тыс. рублей, доля в ГП, %</a:t>
            </a:r>
            <a:endParaRPr lang="ru-RU" sz="1000" b="1" i="1" dirty="0">
              <a:solidFill>
                <a:srgbClr val="CE1AA7"/>
              </a:solidFill>
              <a:latin typeface="Times New Roman" pitchFamily="18" charset="0"/>
              <a:cs typeface="Times New Roman" pitchFamily="18" charset="0"/>
            </a:endParaRPr>
          </a:p>
        </p:txBody>
      </p:sp>
      <p:sp>
        <p:nvSpPr>
          <p:cNvPr id="12" name="Заголовок 1"/>
          <p:cNvSpPr>
            <a:spLocks noGrp="1"/>
          </p:cNvSpPr>
          <p:nvPr>
            <p:ph type="title"/>
          </p:nvPr>
        </p:nvSpPr>
        <p:spPr>
          <a:xfrm>
            <a:off x="251520" y="332656"/>
            <a:ext cx="8892480" cy="404664"/>
          </a:xfrm>
        </p:spPr>
        <p:txBody>
          <a:bodyPr>
            <a:noAutofit/>
          </a:bodyPr>
          <a:lstStyle/>
          <a:p>
            <a:pPr fontAlgn="base">
              <a:spcAft>
                <a:spcPct val="0"/>
              </a:spcAft>
              <a:defRPr/>
            </a:pPr>
            <a:r>
              <a:rPr lang="ru-RU" sz="1600" b="1" dirty="0" smtClean="0">
                <a:solidFill>
                  <a:schemeClr val="accent1">
                    <a:lumMod val="75000"/>
                  </a:schemeClr>
                </a:solidFill>
                <a:latin typeface="Times New Roman" pitchFamily="18" charset="0"/>
                <a:ea typeface="+mn-ea"/>
                <a:cs typeface="Times New Roman" pitchFamily="18" charset="0"/>
              </a:rPr>
              <a:t> ГП РА «УПРАВЛЕНИЕ ГОСУДАРСТВЕННЫМИ ФИНАНСАМИ»</a:t>
            </a:r>
            <a:br>
              <a:rPr lang="ru-RU" sz="1600" b="1" dirty="0" smtClean="0">
                <a:solidFill>
                  <a:schemeClr val="accent1">
                    <a:lumMod val="75000"/>
                  </a:schemeClr>
                </a:solidFill>
                <a:latin typeface="Times New Roman" pitchFamily="18" charset="0"/>
                <a:ea typeface="+mn-ea"/>
                <a:cs typeface="Times New Roman" pitchFamily="18" charset="0"/>
              </a:rPr>
            </a:br>
            <a:r>
              <a:rPr lang="ru-RU" sz="1000" b="1" i="1" dirty="0" smtClean="0">
                <a:solidFill>
                  <a:schemeClr val="accent1">
                    <a:lumMod val="75000"/>
                  </a:schemeClr>
                </a:solidFill>
                <a:latin typeface="Times New Roman" pitchFamily="18" charset="0"/>
                <a:ea typeface="+mn-ea"/>
                <a:cs typeface="Times New Roman" pitchFamily="18" charset="0"/>
              </a:rPr>
              <a:t> (утв. постановлением Правительства Республики Алтай от </a:t>
            </a:r>
            <a:r>
              <a:rPr lang="en-US" sz="1000" b="1" i="1" dirty="0" smtClean="0">
                <a:solidFill>
                  <a:schemeClr val="accent1">
                    <a:lumMod val="75000"/>
                  </a:schemeClr>
                </a:solidFill>
                <a:latin typeface="Times New Roman" pitchFamily="18" charset="0"/>
                <a:ea typeface="+mn-ea"/>
                <a:cs typeface="Times New Roman" pitchFamily="18" charset="0"/>
              </a:rPr>
              <a:t>30.07.2018</a:t>
            </a:r>
            <a:r>
              <a:rPr lang="ru-RU" sz="1000" b="1" i="1" dirty="0" smtClean="0">
                <a:solidFill>
                  <a:schemeClr val="accent1">
                    <a:lumMod val="75000"/>
                  </a:schemeClr>
                </a:solidFill>
                <a:latin typeface="Times New Roman" pitchFamily="18" charset="0"/>
                <a:ea typeface="+mn-ea"/>
                <a:cs typeface="Times New Roman" pitchFamily="18" charset="0"/>
              </a:rPr>
              <a:t> г.</a:t>
            </a:r>
            <a:r>
              <a:rPr lang="en-US" sz="1000" b="1" i="1" dirty="0" smtClean="0">
                <a:solidFill>
                  <a:schemeClr val="accent1">
                    <a:lumMod val="75000"/>
                  </a:schemeClr>
                </a:solidFill>
                <a:latin typeface="Times New Roman" pitchFamily="18" charset="0"/>
                <a:ea typeface="+mn-ea"/>
                <a:cs typeface="Times New Roman" pitchFamily="18" charset="0"/>
              </a:rPr>
              <a:t> </a:t>
            </a:r>
            <a:r>
              <a:rPr lang="ru-RU" sz="1000" b="1" i="1" dirty="0" smtClean="0">
                <a:solidFill>
                  <a:schemeClr val="accent1">
                    <a:lumMod val="75000"/>
                  </a:schemeClr>
                </a:solidFill>
                <a:latin typeface="Times New Roman" pitchFamily="18" charset="0"/>
                <a:ea typeface="+mn-ea"/>
                <a:cs typeface="Times New Roman" pitchFamily="18" charset="0"/>
              </a:rPr>
              <a:t>№</a:t>
            </a:r>
            <a:r>
              <a:rPr lang="en-US" sz="1000" b="1" i="1" dirty="0" smtClean="0">
                <a:solidFill>
                  <a:schemeClr val="accent1">
                    <a:lumMod val="75000"/>
                  </a:schemeClr>
                </a:solidFill>
                <a:latin typeface="Times New Roman" pitchFamily="18" charset="0"/>
                <a:ea typeface="+mn-ea"/>
                <a:cs typeface="Times New Roman" pitchFamily="18" charset="0"/>
              </a:rPr>
              <a:t> 244</a:t>
            </a:r>
            <a:r>
              <a:rPr lang="ru-RU" sz="1000" b="1" i="1" dirty="0" smtClean="0">
                <a:solidFill>
                  <a:schemeClr val="accent1">
                    <a:lumMod val="75000"/>
                  </a:schemeClr>
                </a:solidFill>
                <a:latin typeface="Times New Roman" pitchFamily="18" charset="0"/>
                <a:ea typeface="+mn-ea"/>
                <a:cs typeface="Times New Roman" pitchFamily="18" charset="0"/>
              </a:rPr>
              <a:t>)</a:t>
            </a:r>
            <a:endParaRPr lang="ru-RU" sz="1000" b="1" i="1" dirty="0">
              <a:solidFill>
                <a:schemeClr val="accent1">
                  <a:lumMod val="75000"/>
                </a:schemeClr>
              </a:solidFill>
              <a:latin typeface="Times New Roman" pitchFamily="18" charset="0"/>
              <a:ea typeface="+mn-ea"/>
              <a:cs typeface="Times New Roman" pitchFamily="18" charset="0"/>
            </a:endParaRPr>
          </a:p>
        </p:txBody>
      </p:sp>
      <p:pic>
        <p:nvPicPr>
          <p:cNvPr id="13" name="Picture 2" descr="M:\Отдел методологии и мониторинга\ОТДЕЛ\Брошюра\2016-2018 годы\макет брошюры\mf.png"/>
          <p:cNvPicPr>
            <a:picLocks noChangeAspect="1" noChangeArrowheads="1"/>
          </p:cNvPicPr>
          <p:nvPr/>
        </p:nvPicPr>
        <p:blipFill>
          <a:blip r:embed="rId5" cstate="print"/>
          <a:srcRect/>
          <a:stretch>
            <a:fillRect/>
          </a:stretch>
        </p:blipFill>
        <p:spPr bwMode="auto">
          <a:xfrm>
            <a:off x="8172400" y="476672"/>
            <a:ext cx="792088" cy="744891"/>
          </a:xfrm>
          <a:prstGeom prst="rect">
            <a:avLst/>
          </a:prstGeom>
          <a:noFill/>
        </p:spPr>
      </p:pic>
      <p:graphicFrame>
        <p:nvGraphicFramePr>
          <p:cNvPr id="16" name="Таблица 15"/>
          <p:cNvGraphicFramePr>
            <a:graphicFrameLocks noGrp="1"/>
          </p:cNvGraphicFramePr>
          <p:nvPr/>
        </p:nvGraphicFramePr>
        <p:xfrm>
          <a:off x="72008" y="3068960"/>
          <a:ext cx="8964488" cy="1980394"/>
        </p:xfrm>
        <a:graphic>
          <a:graphicData uri="http://schemas.openxmlformats.org/drawingml/2006/table">
            <a:tbl>
              <a:tblPr firstRow="1" bandRow="1">
                <a:tableStyleId>{21E4AEA4-8DFA-4A89-87EB-49C32662AFE0}</a:tableStyleId>
              </a:tblPr>
              <a:tblGrid>
                <a:gridCol w="4824535"/>
                <a:gridCol w="648072"/>
                <a:gridCol w="648072"/>
                <a:gridCol w="720081"/>
                <a:gridCol w="720081"/>
                <a:gridCol w="720081"/>
                <a:gridCol w="683566"/>
              </a:tblGrid>
              <a:tr h="278324">
                <a:tc rowSpan="2">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900" u="none" strike="noStrike" cap="none" normalizeH="0" baseline="0" dirty="0" smtClean="0">
                          <a:ln>
                            <a:noFill/>
                          </a:ln>
                          <a:effectLst/>
                          <a:latin typeface="Times New Roman" pitchFamily="18" charset="0"/>
                          <a:cs typeface="Times New Roman" pitchFamily="18" charset="0"/>
                        </a:rPr>
                        <a:t>Отдельные целевые показатели</a:t>
                      </a:r>
                      <a:endParaRPr kumimoji="0" lang="ru-RU" sz="900" b="1" i="0" u="none" strike="noStrike" cap="none" normalizeH="0" baseline="0" dirty="0" smtClean="0">
                        <a:ln>
                          <a:noFill/>
                        </a:ln>
                        <a:solidFill>
                          <a:schemeClr val="bg1"/>
                        </a:solidFill>
                        <a:effectLst/>
                        <a:latin typeface="Times New Roman" pitchFamily="18" charset="0"/>
                        <a:cs typeface="Times New Roman" pitchFamily="18" charset="0"/>
                      </a:endParaRPr>
                    </a:p>
                  </a:txBody>
                  <a:tcPr marL="9525" marR="9525" marT="9525" marB="0" anchor="ctr"/>
                </a:tc>
                <a:tc rowSpan="2">
                  <a:txBody>
                    <a:bodyPr/>
                    <a:lstStyle/>
                    <a:p>
                      <a:pPr marL="0" algn="ctr" rtl="0" eaLnBrk="1" latinLnBrk="0" hangingPunct="1">
                        <a:lnSpc>
                          <a:spcPct val="115000"/>
                        </a:lnSpc>
                        <a:spcAft>
                          <a:spcPts val="0"/>
                        </a:spcAft>
                      </a:pPr>
                      <a:r>
                        <a:rPr kumimoji="0" lang="ru-RU" sz="900" kern="1200" dirty="0" smtClean="0">
                          <a:latin typeface="Times New Roman" pitchFamily="18" charset="0"/>
                          <a:cs typeface="Times New Roman" pitchFamily="18" charset="0"/>
                        </a:rPr>
                        <a:t>Ед. изм.</a:t>
                      </a:r>
                      <a:endParaRPr kumimoji="0" lang="ru-RU" sz="900" kern="1200" dirty="0" smtClean="0">
                        <a:solidFill>
                          <a:schemeClr val="bg1"/>
                        </a:solidFill>
                        <a:latin typeface="Times New Roman" pitchFamily="18" charset="0"/>
                        <a:cs typeface="Times New Roman" pitchFamily="18" charset="0"/>
                      </a:endParaRPr>
                    </a:p>
                  </a:txBody>
                  <a:tcPr marL="9525" marR="9525" marT="9525" marB="0" anchor="ctr"/>
                </a:tc>
                <a:tc>
                  <a:txBody>
                    <a:bodyPr/>
                    <a:lstStyle/>
                    <a:p>
                      <a:pPr algn="ctr">
                        <a:lnSpc>
                          <a:spcPct val="115000"/>
                        </a:lnSpc>
                        <a:spcAft>
                          <a:spcPts val="0"/>
                        </a:spcAft>
                      </a:pPr>
                      <a:r>
                        <a:rPr lang="ru-RU" sz="900" dirty="0" smtClean="0">
                          <a:latin typeface="Times New Roman" pitchFamily="18" charset="0"/>
                          <a:cs typeface="Times New Roman" pitchFamily="18" charset="0"/>
                        </a:rPr>
                        <a:t>2017 год</a:t>
                      </a:r>
                      <a:endParaRPr lang="ru-RU" sz="900" b="1" dirty="0">
                        <a:solidFill>
                          <a:schemeClr val="bg1"/>
                        </a:solidFill>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900" dirty="0" smtClean="0">
                          <a:latin typeface="Times New Roman" pitchFamily="18" charset="0"/>
                          <a:cs typeface="Times New Roman" pitchFamily="18" charset="0"/>
                        </a:rPr>
                        <a:t>2018 год</a:t>
                      </a:r>
                      <a:endParaRPr lang="ru-RU" sz="900" b="1" dirty="0">
                        <a:solidFill>
                          <a:schemeClr val="bg1"/>
                        </a:solidFill>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900" dirty="0" smtClean="0">
                          <a:latin typeface="Times New Roman" pitchFamily="18" charset="0"/>
                          <a:cs typeface="Times New Roman" pitchFamily="18" charset="0"/>
                        </a:rPr>
                        <a:t>2019 год</a:t>
                      </a:r>
                      <a:endParaRPr lang="ru-RU" sz="900" b="1" dirty="0">
                        <a:solidFill>
                          <a:schemeClr val="bg1"/>
                        </a:solidFill>
                        <a:latin typeface="Times New Roman" pitchFamily="18" charset="0"/>
                        <a:ea typeface="Times New Roman"/>
                        <a:cs typeface="Times New Roman" pitchFamily="18" charset="0"/>
                      </a:endParaRPr>
                    </a:p>
                  </a:txBody>
                  <a:tcPr marL="39370" marR="39370" marT="64770" marB="6477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900" dirty="0" smtClean="0">
                          <a:latin typeface="Times New Roman" pitchFamily="18" charset="0"/>
                          <a:cs typeface="Times New Roman" pitchFamily="18" charset="0"/>
                        </a:rPr>
                        <a:t>2020 год</a:t>
                      </a:r>
                      <a:endParaRPr lang="ru-RU" sz="900" b="1" dirty="0">
                        <a:solidFill>
                          <a:schemeClr val="bg1"/>
                        </a:solidFill>
                        <a:latin typeface="Times New Roman" pitchFamily="18" charset="0"/>
                        <a:ea typeface="Times New Roman"/>
                        <a:cs typeface="Times New Roman" pitchFamily="18" charset="0"/>
                      </a:endParaRPr>
                    </a:p>
                  </a:txBody>
                  <a:tcPr marL="39370" marR="39370" marT="64770" marB="6477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900" dirty="0" smtClean="0">
                          <a:latin typeface="Times New Roman" pitchFamily="18" charset="0"/>
                          <a:cs typeface="Times New Roman" pitchFamily="18" charset="0"/>
                        </a:rPr>
                        <a:t>2021 год</a:t>
                      </a:r>
                      <a:endParaRPr lang="ru-RU" sz="900" b="1" dirty="0">
                        <a:solidFill>
                          <a:schemeClr val="bg1"/>
                        </a:solidFill>
                        <a:latin typeface="Times New Roman" pitchFamily="18" charset="0"/>
                        <a:ea typeface="Times New Roman"/>
                        <a:cs typeface="Times New Roman" pitchFamily="18" charset="0"/>
                      </a:endParaRPr>
                    </a:p>
                  </a:txBody>
                  <a:tcPr marL="39370" marR="39370" marT="64770" marB="64770" anchor="ctr"/>
                </a:tc>
              </a:tr>
              <a:tr h="266209">
                <a:tc vMerge="1">
                  <a:txBody>
                    <a:bodyPr/>
                    <a:lstStyle/>
                    <a:p>
                      <a:endParaRPr lang="ru-RU"/>
                    </a:p>
                  </a:txBody>
                  <a:tcPr/>
                </a:tc>
                <a:tc vMerge="1">
                  <a:txBody>
                    <a:bodyPr/>
                    <a:lstStyle/>
                    <a:p>
                      <a:pPr marL="0" algn="ctr" rtl="0" eaLnBrk="1" latinLnBrk="0" hangingPunct="1">
                        <a:lnSpc>
                          <a:spcPct val="115000"/>
                        </a:lnSpc>
                        <a:spcAft>
                          <a:spcPts val="0"/>
                        </a:spcAft>
                      </a:pPr>
                      <a:endParaRPr kumimoji="0" lang="ru-RU" sz="800" kern="1200" dirty="0">
                        <a:solidFill>
                          <a:schemeClr val="dk1"/>
                        </a:solidFill>
                        <a:latin typeface="Calibri"/>
                        <a:ea typeface="Calibri"/>
                        <a:cs typeface="Calibri"/>
                      </a:endParaRPr>
                    </a:p>
                  </a:txBody>
                  <a:tcPr marL="9525" marR="9525" marT="9525" marB="0" anchor="b"/>
                </a:tc>
                <a:tc>
                  <a:txBody>
                    <a:bodyPr/>
                    <a:lstStyle/>
                    <a:p>
                      <a:pPr algn="ctr">
                        <a:lnSpc>
                          <a:spcPct val="115000"/>
                        </a:lnSpc>
                        <a:spcAft>
                          <a:spcPts val="0"/>
                        </a:spcAft>
                      </a:pPr>
                      <a:r>
                        <a:rPr lang="ru-RU" sz="900" dirty="0" smtClean="0">
                          <a:latin typeface="Times New Roman" pitchFamily="18" charset="0"/>
                          <a:cs typeface="Times New Roman" pitchFamily="18" charset="0"/>
                        </a:rPr>
                        <a:t>факт</a:t>
                      </a:r>
                      <a:endParaRPr lang="ru-RU" sz="900" b="1" dirty="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900" dirty="0" smtClean="0">
                          <a:latin typeface="Times New Roman" pitchFamily="18" charset="0"/>
                          <a:cs typeface="Times New Roman" pitchFamily="18" charset="0"/>
                        </a:rPr>
                        <a:t>план</a:t>
                      </a:r>
                      <a:endParaRPr lang="ru-RU" sz="900" b="1" dirty="0">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15000"/>
                        </a:lnSpc>
                        <a:spcAft>
                          <a:spcPts val="0"/>
                        </a:spcAft>
                      </a:pPr>
                      <a:r>
                        <a:rPr lang="ru-RU" sz="900" dirty="0">
                          <a:latin typeface="Times New Roman" pitchFamily="18" charset="0"/>
                          <a:cs typeface="Times New Roman" pitchFamily="18" charset="0"/>
                        </a:rPr>
                        <a:t>прогноз</a:t>
                      </a:r>
                      <a:endParaRPr lang="ru-RU" sz="900" b="1" dirty="0">
                        <a:latin typeface="Times New Roman" pitchFamily="18" charset="0"/>
                        <a:ea typeface="Times New Roman"/>
                        <a:cs typeface="Times New Roman" pitchFamily="18" charset="0"/>
                      </a:endParaRPr>
                    </a:p>
                  </a:txBody>
                  <a:tcPr marL="39370" marR="39370" marT="64770" marB="6477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900" dirty="0" smtClean="0">
                          <a:latin typeface="Times New Roman" pitchFamily="18" charset="0"/>
                          <a:cs typeface="Times New Roman" pitchFamily="18" charset="0"/>
                        </a:rPr>
                        <a:t>прогноз</a:t>
                      </a:r>
                      <a:endParaRPr lang="ru-RU" sz="900" b="1" dirty="0">
                        <a:latin typeface="Times New Roman" pitchFamily="18" charset="0"/>
                        <a:ea typeface="Times New Roman"/>
                        <a:cs typeface="Times New Roman" pitchFamily="18" charset="0"/>
                      </a:endParaRPr>
                    </a:p>
                  </a:txBody>
                  <a:tcPr marL="39370" marR="39370" marT="64770" marB="6477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900" dirty="0" smtClean="0">
                          <a:latin typeface="Times New Roman" pitchFamily="18" charset="0"/>
                          <a:cs typeface="Times New Roman" pitchFamily="18" charset="0"/>
                        </a:rPr>
                        <a:t>прогноз</a:t>
                      </a:r>
                      <a:endParaRPr lang="ru-RU" sz="900" b="1" dirty="0">
                        <a:latin typeface="Times New Roman" pitchFamily="18" charset="0"/>
                        <a:ea typeface="Times New Roman"/>
                        <a:cs typeface="Times New Roman" pitchFamily="18" charset="0"/>
                      </a:endParaRPr>
                    </a:p>
                  </a:txBody>
                  <a:tcPr marL="39370" marR="39370" marT="64770" marB="64770" anchor="ctr"/>
                </a:tc>
              </a:tr>
              <a:tr h="266209">
                <a:tc>
                  <a:txBody>
                    <a:bodyPr/>
                    <a:lstStyle/>
                    <a:p>
                      <a:pPr marL="0" marR="0" indent="0" algn="just" defTabSz="914400" rtl="0" eaLnBrk="1" fontAlgn="auto" latinLnBrk="0" hangingPunct="1">
                        <a:lnSpc>
                          <a:spcPct val="115000"/>
                        </a:lnSpc>
                        <a:spcBef>
                          <a:spcPts val="0"/>
                        </a:spcBef>
                        <a:spcAft>
                          <a:spcPts val="0"/>
                        </a:spcAft>
                        <a:buClrTx/>
                        <a:buSzTx/>
                        <a:buFontTx/>
                        <a:buNone/>
                        <a:tabLst/>
                        <a:defRPr/>
                      </a:pPr>
                      <a:r>
                        <a:rPr lang="ru-RU" sz="800" dirty="0" smtClean="0">
                          <a:latin typeface="Times New Roman" pitchFamily="18" charset="0"/>
                          <a:cs typeface="Times New Roman" pitchFamily="18" charset="0"/>
                        </a:rPr>
                        <a:t>Расходы</a:t>
                      </a:r>
                      <a:r>
                        <a:rPr lang="ru-RU" sz="800" baseline="0" dirty="0" smtClean="0">
                          <a:latin typeface="Times New Roman" pitchFamily="18" charset="0"/>
                          <a:cs typeface="Times New Roman" pitchFamily="18" charset="0"/>
                        </a:rPr>
                        <a:t> на реализацию ГП (за счет средств федерального и республиканского бюджетов)</a:t>
                      </a:r>
                      <a:endParaRPr lang="ru-RU" sz="800" b="1" i="1" dirty="0">
                        <a:latin typeface="Times New Roman" pitchFamily="18" charset="0"/>
                        <a:ea typeface="Times New Roman"/>
                        <a:cs typeface="Times New Roman" pitchFamily="18" charset="0"/>
                      </a:endParaRPr>
                    </a:p>
                  </a:txBody>
                  <a:tcPr marL="39370" marR="39370" marT="64770" marB="6477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800" dirty="0" smtClean="0">
                          <a:latin typeface="Times New Roman" pitchFamily="18" charset="0"/>
                          <a:cs typeface="Times New Roman" pitchFamily="18" charset="0"/>
                        </a:rPr>
                        <a:t>тыс. рублей</a:t>
                      </a:r>
                      <a:endParaRPr lang="ru-RU" sz="800" b="1" dirty="0" smtClean="0">
                        <a:latin typeface="Times New Roman" pitchFamily="18" charset="0"/>
                        <a:ea typeface="Times New Roman"/>
                        <a:cs typeface="Times New Roman" pitchFamily="18" charset="0"/>
                      </a:endParaRPr>
                    </a:p>
                  </a:txBody>
                  <a:tcPr marL="39370" marR="39370" marT="64770" marB="64770" anchor="ctr"/>
                </a:tc>
                <a:tc>
                  <a:txBody>
                    <a:bodyPr/>
                    <a:lstStyle/>
                    <a:p>
                      <a:pPr algn="ctr" fontAlgn="ctr"/>
                      <a:r>
                        <a:rPr kumimoji="0" lang="ru-RU" sz="800" kern="1200" dirty="0" smtClean="0">
                          <a:latin typeface="Times New Roman" pitchFamily="18" charset="0"/>
                          <a:cs typeface="Times New Roman" pitchFamily="18" charset="0"/>
                        </a:rPr>
                        <a:t>1 920 653,6</a:t>
                      </a:r>
                      <a:endParaRPr kumimoji="0" lang="ru-RU" sz="800" kern="1200" dirty="0" smtClean="0">
                        <a:solidFill>
                          <a:schemeClr val="dk1"/>
                        </a:solidFill>
                        <a:latin typeface="Times New Roman" pitchFamily="18" charset="0"/>
                        <a:ea typeface="+mn-ea"/>
                        <a:cs typeface="Times New Roman" pitchFamily="18" charset="0"/>
                      </a:endParaRPr>
                    </a:p>
                  </a:txBody>
                  <a:tcPr marL="9525" marR="9525" marT="9525" marB="0" anchor="ctr"/>
                </a:tc>
                <a:tc>
                  <a:txBody>
                    <a:bodyPr/>
                    <a:lstStyle/>
                    <a:p>
                      <a:pPr algn="ctr" fontAlgn="ctr"/>
                      <a:r>
                        <a:rPr kumimoji="0" lang="ru-RU" sz="800" kern="1200" dirty="0" smtClean="0">
                          <a:latin typeface="Times New Roman" pitchFamily="18" charset="0"/>
                          <a:cs typeface="Times New Roman" pitchFamily="18" charset="0"/>
                        </a:rPr>
                        <a:t>2 629 681,6</a:t>
                      </a:r>
                      <a:endParaRPr kumimoji="0" lang="ru-RU" sz="800" kern="1200" dirty="0" smtClean="0">
                        <a:solidFill>
                          <a:schemeClr val="dk1"/>
                        </a:solidFill>
                        <a:latin typeface="Times New Roman" pitchFamily="18" charset="0"/>
                        <a:ea typeface="+mn-ea"/>
                        <a:cs typeface="Times New Roman" pitchFamily="18" charset="0"/>
                      </a:endParaRPr>
                    </a:p>
                  </a:txBody>
                  <a:tcPr marL="9525" marR="9525" marT="9525" marB="0" anchor="ctr"/>
                </a:tc>
                <a:tc>
                  <a:txBody>
                    <a:bodyPr/>
                    <a:lstStyle/>
                    <a:p>
                      <a:pPr algn="ctr" fontAlgn="ctr"/>
                      <a:r>
                        <a:rPr kumimoji="0" lang="ru-RU" sz="800" kern="1200" dirty="0" smtClean="0">
                          <a:latin typeface="Times New Roman" pitchFamily="18" charset="0"/>
                          <a:cs typeface="Times New Roman" pitchFamily="18" charset="0"/>
                        </a:rPr>
                        <a:t>2 478 321,7</a:t>
                      </a:r>
                      <a:endParaRPr kumimoji="0" lang="ru-RU" sz="800" kern="1200" dirty="0" smtClean="0">
                        <a:solidFill>
                          <a:schemeClr val="dk1"/>
                        </a:solidFill>
                        <a:latin typeface="Times New Roman" pitchFamily="18" charset="0"/>
                        <a:ea typeface="+mn-ea"/>
                        <a:cs typeface="Times New Roman" pitchFamily="18" charset="0"/>
                      </a:endParaRPr>
                    </a:p>
                  </a:txBody>
                  <a:tcPr marL="9525" marR="9525" marT="9525" marB="0" anchor="ctr"/>
                </a:tc>
                <a:tc>
                  <a:txBody>
                    <a:bodyPr/>
                    <a:lstStyle/>
                    <a:p>
                      <a:pPr algn="ctr" fontAlgn="ctr"/>
                      <a:r>
                        <a:rPr kumimoji="0" lang="ru-RU" sz="800" kern="1200" dirty="0" smtClean="0">
                          <a:latin typeface="Times New Roman" pitchFamily="18" charset="0"/>
                          <a:cs typeface="Times New Roman" pitchFamily="18" charset="0"/>
                        </a:rPr>
                        <a:t>1 990 422,7</a:t>
                      </a:r>
                      <a:endParaRPr kumimoji="0" lang="ru-RU" sz="800" kern="1200" dirty="0" smtClean="0">
                        <a:solidFill>
                          <a:schemeClr val="dk1"/>
                        </a:solidFill>
                        <a:latin typeface="Times New Roman" pitchFamily="18" charset="0"/>
                        <a:ea typeface="+mn-ea"/>
                        <a:cs typeface="Times New Roman" pitchFamily="18" charset="0"/>
                      </a:endParaRPr>
                    </a:p>
                  </a:txBody>
                  <a:tcPr marL="9525" marR="9525" marT="9525" marB="0" anchor="ctr"/>
                </a:tc>
                <a:tc>
                  <a:txBody>
                    <a:bodyPr/>
                    <a:lstStyle/>
                    <a:p>
                      <a:pPr algn="ctr" fontAlgn="ctr"/>
                      <a:r>
                        <a:rPr kumimoji="0" lang="ru-RU" sz="800" kern="1200" dirty="0" smtClean="0">
                          <a:latin typeface="Times New Roman" pitchFamily="18" charset="0"/>
                          <a:cs typeface="Times New Roman" pitchFamily="18" charset="0"/>
                        </a:rPr>
                        <a:t>1 972 602,8</a:t>
                      </a:r>
                      <a:endParaRPr kumimoji="0" lang="ru-RU" sz="800" kern="1200" dirty="0" smtClean="0">
                        <a:solidFill>
                          <a:schemeClr val="dk1"/>
                        </a:solidFill>
                        <a:latin typeface="Times New Roman" pitchFamily="18" charset="0"/>
                        <a:ea typeface="+mn-ea"/>
                        <a:cs typeface="Times New Roman" pitchFamily="18" charset="0"/>
                      </a:endParaRPr>
                    </a:p>
                  </a:txBody>
                  <a:tcPr marL="9525" marR="9525" marT="9525" marB="0" anchor="ctr"/>
                </a:tc>
              </a:tr>
              <a:tr h="364448">
                <a:tc>
                  <a:txBody>
                    <a:bodyPr/>
                    <a:lstStyle/>
                    <a:p>
                      <a:pPr algn="l" fontAlgn="t"/>
                      <a:r>
                        <a:rPr lang="ru-RU" sz="800" u="none" strike="noStrike" dirty="0">
                          <a:latin typeface="Times New Roman" pitchFamily="18" charset="0"/>
                          <a:cs typeface="Times New Roman" pitchFamily="18" charset="0"/>
                        </a:rPr>
                        <a:t>Динамика налоговых и неналоговых доходов консолидированного бюджета Республики Алтай </a:t>
                      </a:r>
                      <a:endParaRPr lang="ru-RU" sz="800" b="1" i="0" u="none" strike="noStrike" dirty="0">
                        <a:solidFill>
                          <a:srgbClr val="000000"/>
                        </a:solidFill>
                        <a:latin typeface="Times New Roman" pitchFamily="18" charset="0"/>
                        <a:cs typeface="Times New Roman" pitchFamily="18" charset="0"/>
                      </a:endParaRPr>
                    </a:p>
                  </a:txBody>
                  <a:tcPr marL="0" marR="0" marT="0" marB="0" anchor="ctr"/>
                </a:tc>
                <a:tc>
                  <a:txBody>
                    <a:bodyPr/>
                    <a:lstStyle/>
                    <a:p>
                      <a:pPr algn="ctr" fontAlgn="ctr"/>
                      <a:r>
                        <a:rPr lang="ru-RU" sz="800" u="none" strike="noStrike" dirty="0">
                          <a:latin typeface="Times New Roman" pitchFamily="18" charset="0"/>
                          <a:cs typeface="Times New Roman" pitchFamily="18" charset="0"/>
                        </a:rPr>
                        <a:t>% к предыдущему году</a:t>
                      </a:r>
                      <a:endParaRPr lang="ru-RU" sz="800" b="1" i="0" u="none" strike="noStrike" dirty="0">
                        <a:solidFill>
                          <a:srgbClr val="000000"/>
                        </a:solidFill>
                        <a:latin typeface="Times New Roman" pitchFamily="18" charset="0"/>
                        <a:cs typeface="Times New Roman" pitchFamily="18" charset="0"/>
                      </a:endParaRPr>
                    </a:p>
                  </a:txBody>
                  <a:tcPr marL="0" marR="0" marT="0" marB="0" anchor="ctr"/>
                </a:tc>
                <a:tc>
                  <a:txBody>
                    <a:bodyPr/>
                    <a:lstStyle/>
                    <a:p>
                      <a:pPr marL="0" algn="ctr" rtl="0" eaLnBrk="1" latinLnBrk="0" hangingPunct="1">
                        <a:lnSpc>
                          <a:spcPct val="115000"/>
                        </a:lnSpc>
                        <a:spcAft>
                          <a:spcPts val="0"/>
                        </a:spcAft>
                      </a:pPr>
                      <a:r>
                        <a:rPr kumimoji="0" lang="ru-RU" sz="800" kern="1200" dirty="0" smtClean="0">
                          <a:latin typeface="Times New Roman" pitchFamily="18" charset="0"/>
                          <a:cs typeface="Times New Roman" pitchFamily="18" charset="0"/>
                        </a:rPr>
                        <a:t>105,7</a:t>
                      </a:r>
                      <a:endParaRPr kumimoji="0" lang="ru-RU" sz="800" b="0" kern="1200" dirty="0">
                        <a:solidFill>
                          <a:schemeClr val="dk1"/>
                        </a:solidFill>
                        <a:latin typeface="Times New Roman" pitchFamily="18" charset="0"/>
                        <a:ea typeface="Calibri"/>
                        <a:cs typeface="Times New Roman" pitchFamily="18" charset="0"/>
                      </a:endParaRPr>
                    </a:p>
                  </a:txBody>
                  <a:tcPr marL="0" marR="0" marT="0" marB="0" anchor="ctr"/>
                </a:tc>
                <a:tc>
                  <a:txBody>
                    <a:bodyPr/>
                    <a:lstStyle/>
                    <a:p>
                      <a:pPr algn="ctr" fontAlgn="ctr"/>
                      <a:r>
                        <a:rPr kumimoji="0" lang="ru-RU" sz="800" kern="1200" dirty="0" smtClean="0">
                          <a:latin typeface="Times New Roman" pitchFamily="18" charset="0"/>
                          <a:cs typeface="Times New Roman" pitchFamily="18" charset="0"/>
                        </a:rPr>
                        <a:t>107,8</a:t>
                      </a:r>
                      <a:endParaRPr kumimoji="0" lang="ru-RU" sz="800" kern="1200" dirty="0" smtClean="0">
                        <a:solidFill>
                          <a:schemeClr val="dk1"/>
                        </a:solidFill>
                        <a:latin typeface="Times New Roman" pitchFamily="18" charset="0"/>
                        <a:ea typeface="+mn-ea"/>
                        <a:cs typeface="Times New Roman" pitchFamily="18" charset="0"/>
                      </a:endParaRPr>
                    </a:p>
                  </a:txBody>
                  <a:tcPr marL="0" marR="0" marT="0" marB="0" anchor="ctr"/>
                </a:tc>
                <a:tc>
                  <a:txBody>
                    <a:bodyPr/>
                    <a:lstStyle/>
                    <a:p>
                      <a:pPr algn="ctr" fontAlgn="ctr"/>
                      <a:r>
                        <a:rPr kumimoji="0" lang="ru-RU" sz="800" kern="1200" dirty="0" smtClean="0">
                          <a:latin typeface="Times New Roman" pitchFamily="18" charset="0"/>
                          <a:cs typeface="Times New Roman" pitchFamily="18" charset="0"/>
                        </a:rPr>
                        <a:t>102,6</a:t>
                      </a:r>
                      <a:endParaRPr kumimoji="0" lang="ru-RU" sz="800" kern="1200" dirty="0" smtClean="0">
                        <a:solidFill>
                          <a:schemeClr val="dk1"/>
                        </a:solidFill>
                        <a:latin typeface="Times New Roman" pitchFamily="18" charset="0"/>
                        <a:ea typeface="+mn-ea"/>
                        <a:cs typeface="Times New Roman" pitchFamily="18" charset="0"/>
                      </a:endParaRPr>
                    </a:p>
                  </a:txBody>
                  <a:tcPr marL="0" marR="0" marT="0" marB="0" anchor="ctr"/>
                </a:tc>
                <a:tc>
                  <a:txBody>
                    <a:bodyPr/>
                    <a:lstStyle/>
                    <a:p>
                      <a:pPr algn="ctr" fontAlgn="ctr"/>
                      <a:r>
                        <a:rPr kumimoji="0" lang="ru-RU" sz="800" kern="1200" dirty="0" smtClean="0">
                          <a:latin typeface="Times New Roman" pitchFamily="18" charset="0"/>
                          <a:cs typeface="Times New Roman" pitchFamily="18" charset="0"/>
                        </a:rPr>
                        <a:t>102,6</a:t>
                      </a:r>
                      <a:endParaRPr kumimoji="0" lang="ru-RU" sz="800" kern="1200" dirty="0" smtClean="0">
                        <a:solidFill>
                          <a:schemeClr val="dk1"/>
                        </a:solidFill>
                        <a:latin typeface="Times New Roman" pitchFamily="18" charset="0"/>
                        <a:ea typeface="+mn-ea"/>
                        <a:cs typeface="Times New Roman" pitchFamily="18" charset="0"/>
                      </a:endParaRPr>
                    </a:p>
                  </a:txBody>
                  <a:tcPr marL="0" marR="0" marT="0" marB="0" anchor="ctr"/>
                </a:tc>
                <a:tc>
                  <a:txBody>
                    <a:bodyPr/>
                    <a:lstStyle/>
                    <a:p>
                      <a:pPr algn="ctr" fontAlgn="ctr"/>
                      <a:r>
                        <a:rPr kumimoji="0" lang="ru-RU" sz="800" kern="1200" dirty="0" smtClean="0">
                          <a:latin typeface="Times New Roman" pitchFamily="18" charset="0"/>
                          <a:cs typeface="Times New Roman" pitchFamily="18" charset="0"/>
                        </a:rPr>
                        <a:t>102,6</a:t>
                      </a:r>
                      <a:endParaRPr kumimoji="0" lang="ru-RU" sz="800" kern="1200" dirty="0" smtClean="0">
                        <a:solidFill>
                          <a:schemeClr val="dk1"/>
                        </a:solidFill>
                        <a:latin typeface="Times New Roman" pitchFamily="18" charset="0"/>
                        <a:ea typeface="+mn-ea"/>
                        <a:cs typeface="Times New Roman" pitchFamily="18" charset="0"/>
                      </a:endParaRPr>
                    </a:p>
                  </a:txBody>
                  <a:tcPr marL="0" marR="0" marT="0" marB="0" anchor="ctr"/>
                </a:tc>
              </a:tr>
              <a:tr h="404578">
                <a:tc>
                  <a:txBody>
                    <a:bodyPr/>
                    <a:lstStyle/>
                    <a:p>
                      <a:pPr algn="l" fontAlgn="t"/>
                      <a:r>
                        <a:rPr lang="ru-RU" sz="800" u="none" strike="noStrike" dirty="0">
                          <a:latin typeface="Times New Roman" pitchFamily="18" charset="0"/>
                          <a:cs typeface="Times New Roman" pitchFamily="18" charset="0"/>
                        </a:rPr>
                        <a:t>Эффективность выравнивания бюджетной обеспеченности муниципальных образований </a:t>
                      </a:r>
                      <a:endParaRPr lang="ru-RU" sz="800" u="none" strike="noStrike" dirty="0" smtClean="0">
                        <a:latin typeface="Times New Roman" pitchFamily="18" charset="0"/>
                        <a:cs typeface="Times New Roman" pitchFamily="18" charset="0"/>
                      </a:endParaRPr>
                    </a:p>
                    <a:p>
                      <a:pPr algn="l" fontAlgn="t"/>
                      <a:r>
                        <a:rPr lang="ru-RU" sz="800" u="none" strike="noStrike" dirty="0" smtClean="0">
                          <a:latin typeface="Times New Roman" pitchFamily="18" charset="0"/>
                          <a:cs typeface="Times New Roman" pitchFamily="18" charset="0"/>
                        </a:rPr>
                        <a:t>в </a:t>
                      </a:r>
                      <a:r>
                        <a:rPr lang="ru-RU" sz="800" u="none" strike="noStrike" dirty="0">
                          <a:latin typeface="Times New Roman" pitchFamily="18" charset="0"/>
                          <a:cs typeface="Times New Roman" pitchFamily="18" charset="0"/>
                        </a:rPr>
                        <a:t>Республике Алтай </a:t>
                      </a:r>
                      <a:endParaRPr lang="ru-RU" sz="800" b="1" i="0" u="none" strike="noStrike" dirty="0">
                        <a:solidFill>
                          <a:srgbClr val="000000"/>
                        </a:solidFill>
                        <a:latin typeface="Times New Roman" pitchFamily="18" charset="0"/>
                        <a:cs typeface="Times New Roman" pitchFamily="18" charset="0"/>
                      </a:endParaRPr>
                    </a:p>
                  </a:txBody>
                  <a:tcPr marL="0" marR="0" marT="0" marB="0" anchor="ctr"/>
                </a:tc>
                <a:tc>
                  <a:txBody>
                    <a:bodyPr/>
                    <a:lstStyle/>
                    <a:p>
                      <a:pPr algn="ctr" fontAlgn="t"/>
                      <a:r>
                        <a:rPr lang="ru-RU" sz="800" u="none" strike="noStrike" dirty="0">
                          <a:latin typeface="Times New Roman" pitchFamily="18" charset="0"/>
                          <a:cs typeface="Times New Roman" pitchFamily="18" charset="0"/>
                        </a:rPr>
                        <a:t>не менее, </a:t>
                      </a:r>
                      <a:endParaRPr lang="ru-RU" sz="800" u="none" strike="noStrike" dirty="0" smtClean="0">
                        <a:latin typeface="Times New Roman" pitchFamily="18" charset="0"/>
                        <a:cs typeface="Times New Roman" pitchFamily="18" charset="0"/>
                      </a:endParaRPr>
                    </a:p>
                    <a:p>
                      <a:pPr algn="ctr" fontAlgn="t"/>
                      <a:r>
                        <a:rPr lang="ru-RU" sz="800" u="none" strike="noStrike" dirty="0" smtClean="0">
                          <a:latin typeface="Times New Roman" pitchFamily="18" charset="0"/>
                          <a:cs typeface="Times New Roman" pitchFamily="18" charset="0"/>
                        </a:rPr>
                        <a:t>раз</a:t>
                      </a:r>
                      <a:endParaRPr lang="ru-RU" sz="800" b="1" i="0" u="none" strike="noStrike" dirty="0">
                        <a:solidFill>
                          <a:srgbClr val="000000"/>
                        </a:solidFill>
                        <a:latin typeface="Times New Roman" pitchFamily="18" charset="0"/>
                        <a:cs typeface="Times New Roman" pitchFamily="18" charset="0"/>
                      </a:endParaRPr>
                    </a:p>
                  </a:txBody>
                  <a:tcPr marL="0" marR="0" marT="0" marB="0" anchor="ctr"/>
                </a:tc>
                <a:tc>
                  <a:txBody>
                    <a:bodyPr/>
                    <a:lstStyle/>
                    <a:p>
                      <a:pPr marL="0" algn="ctr" rtl="0" eaLnBrk="1" latinLnBrk="0" hangingPunct="1">
                        <a:lnSpc>
                          <a:spcPct val="115000"/>
                        </a:lnSpc>
                        <a:spcAft>
                          <a:spcPts val="0"/>
                        </a:spcAft>
                      </a:pPr>
                      <a:r>
                        <a:rPr lang="ru-RU" sz="800" dirty="0" smtClean="0">
                          <a:latin typeface="Times New Roman" pitchFamily="18" charset="0"/>
                          <a:cs typeface="Times New Roman" pitchFamily="18" charset="0"/>
                        </a:rPr>
                        <a:t>не менее  </a:t>
                      </a:r>
                      <a:r>
                        <a:rPr kumimoji="0" lang="ru-RU" sz="800" kern="1200" dirty="0" smtClean="0">
                          <a:latin typeface="Times New Roman" pitchFamily="18" charset="0"/>
                          <a:cs typeface="Times New Roman" pitchFamily="18" charset="0"/>
                        </a:rPr>
                        <a:t>1,03</a:t>
                      </a:r>
                      <a:endParaRPr kumimoji="0" lang="ru-RU" sz="800" b="0" kern="1200" dirty="0">
                        <a:solidFill>
                          <a:schemeClr val="dk1"/>
                        </a:solidFill>
                        <a:latin typeface="Times New Roman" pitchFamily="18" charset="0"/>
                        <a:ea typeface="Calibri"/>
                        <a:cs typeface="Times New Roman" pitchFamily="18" charset="0"/>
                      </a:endParaRPr>
                    </a:p>
                  </a:txBody>
                  <a:tcPr marL="0" marR="0" marT="0" marB="0" anchor="ctr"/>
                </a:tc>
                <a:tc>
                  <a:txBody>
                    <a:bodyPr/>
                    <a:lstStyle/>
                    <a:p>
                      <a:pPr algn="ctr">
                        <a:lnSpc>
                          <a:spcPct val="115000"/>
                        </a:lnSpc>
                        <a:spcAft>
                          <a:spcPts val="0"/>
                        </a:spcAft>
                      </a:pPr>
                      <a:r>
                        <a:rPr lang="ru-RU" sz="800" dirty="0" smtClean="0">
                          <a:latin typeface="Times New Roman" pitchFamily="18" charset="0"/>
                          <a:cs typeface="Times New Roman" pitchFamily="18" charset="0"/>
                        </a:rPr>
                        <a:t>не </a:t>
                      </a:r>
                      <a:r>
                        <a:rPr lang="ru-RU" sz="800" dirty="0">
                          <a:latin typeface="Times New Roman" pitchFamily="18" charset="0"/>
                          <a:cs typeface="Times New Roman" pitchFamily="18" charset="0"/>
                        </a:rPr>
                        <a:t>менее 1,03</a:t>
                      </a:r>
                      <a:endParaRPr lang="ru-RU" sz="800" b="0" dirty="0">
                        <a:latin typeface="Times New Roman" pitchFamily="18" charset="0"/>
                        <a:ea typeface="Calibri"/>
                        <a:cs typeface="Times New Roman" pitchFamily="18" charset="0"/>
                      </a:endParaRPr>
                    </a:p>
                  </a:txBody>
                  <a:tcPr marL="39370" marR="39370" marT="64770" marB="64770" anchor="ctr"/>
                </a:tc>
                <a:tc>
                  <a:txBody>
                    <a:bodyPr/>
                    <a:lstStyle/>
                    <a:p>
                      <a:pPr algn="ctr">
                        <a:lnSpc>
                          <a:spcPct val="115000"/>
                        </a:lnSpc>
                        <a:spcAft>
                          <a:spcPts val="0"/>
                        </a:spcAft>
                      </a:pPr>
                      <a:r>
                        <a:rPr lang="ru-RU" sz="800" dirty="0">
                          <a:latin typeface="Times New Roman" pitchFamily="18" charset="0"/>
                          <a:cs typeface="Times New Roman" pitchFamily="18" charset="0"/>
                        </a:rPr>
                        <a:t>не менее 1,03</a:t>
                      </a:r>
                      <a:endParaRPr lang="ru-RU" sz="800" b="0" dirty="0">
                        <a:latin typeface="Times New Roman" pitchFamily="18" charset="0"/>
                        <a:ea typeface="Calibri"/>
                        <a:cs typeface="Times New Roman" pitchFamily="18" charset="0"/>
                      </a:endParaRPr>
                    </a:p>
                  </a:txBody>
                  <a:tcPr marL="39370" marR="39370" marT="64770" marB="6477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800" dirty="0" smtClean="0">
                          <a:latin typeface="Times New Roman" pitchFamily="18" charset="0"/>
                          <a:cs typeface="Times New Roman" pitchFamily="18" charset="0"/>
                        </a:rPr>
                        <a:t>не менее 1,03</a:t>
                      </a:r>
                    </a:p>
                  </a:txBody>
                  <a:tcPr marL="39370" marR="39370" marT="64770" marB="6477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800" dirty="0" smtClean="0">
                          <a:latin typeface="Times New Roman" pitchFamily="18" charset="0"/>
                          <a:cs typeface="Times New Roman" pitchFamily="18" charset="0"/>
                        </a:rPr>
                        <a:t>не менее 1,03</a:t>
                      </a:r>
                    </a:p>
                  </a:txBody>
                  <a:tcPr marL="39370" marR="39370" marT="64770" marB="64770" anchor="ctr"/>
                </a:tc>
              </a:tr>
              <a:tr h="364448">
                <a:tc>
                  <a:txBody>
                    <a:bodyPr/>
                    <a:lstStyle/>
                    <a:p>
                      <a:r>
                        <a:rPr kumimoji="0" lang="ru-RU" sz="800" u="none" strike="noStrike" kern="1200" dirty="0" smtClean="0">
                          <a:latin typeface="Times New Roman" pitchFamily="18" charset="0"/>
                          <a:cs typeface="Times New Roman" pitchFamily="18" charset="0"/>
                        </a:rPr>
                        <a:t>Отношение объема государственного долга Республики Алтай по состоянию на 1 января года, следующего за отчетным финансовым годом, к общему годовому объему доходов республиканского бюджета Республики Алтай без учета объема безвозмездных поступлений в отчетном финансовом году</a:t>
                      </a:r>
                      <a:endParaRPr kumimoji="0" lang="ru-RU" sz="800" u="none" strike="noStrike" kern="1200" dirty="0" smtClean="0">
                        <a:solidFill>
                          <a:schemeClr val="dk1"/>
                        </a:solidFill>
                        <a:latin typeface="Times New Roman" pitchFamily="18" charset="0"/>
                        <a:ea typeface="+mn-ea"/>
                        <a:cs typeface="Times New Roman" pitchFamily="18" charset="0"/>
                      </a:endParaRPr>
                    </a:p>
                  </a:txBody>
                  <a:tcPr marL="0" marR="0" marT="0" marB="0" anchor="ctr"/>
                </a:tc>
                <a:tc>
                  <a:txBody>
                    <a:bodyPr/>
                    <a:lstStyle/>
                    <a:p>
                      <a:pPr algn="ctr" fontAlgn="ctr"/>
                      <a:r>
                        <a:rPr lang="ru-RU" sz="800" u="none" strike="noStrike" dirty="0">
                          <a:latin typeface="Times New Roman" pitchFamily="18" charset="0"/>
                          <a:cs typeface="Times New Roman" pitchFamily="18" charset="0"/>
                        </a:rPr>
                        <a:t>%</a:t>
                      </a:r>
                      <a:endParaRPr lang="ru-RU" sz="800" b="1" i="0" u="none" strike="noStrike" dirty="0">
                        <a:solidFill>
                          <a:srgbClr val="000000"/>
                        </a:solidFill>
                        <a:latin typeface="Times New Roman" pitchFamily="18" charset="0"/>
                        <a:cs typeface="Times New Roman" pitchFamily="18" charset="0"/>
                      </a:endParaRPr>
                    </a:p>
                  </a:txBody>
                  <a:tcPr marL="0" marR="0" marT="0" marB="0" anchor="ctr"/>
                </a:tc>
                <a:tc>
                  <a:txBody>
                    <a:bodyPr/>
                    <a:lstStyle/>
                    <a:p>
                      <a:pPr marL="0" algn="ctr" rtl="0" eaLnBrk="1" latinLnBrk="0" hangingPunct="1">
                        <a:lnSpc>
                          <a:spcPct val="115000"/>
                        </a:lnSpc>
                        <a:spcAft>
                          <a:spcPts val="0"/>
                        </a:spcAft>
                      </a:pPr>
                      <a:r>
                        <a:rPr kumimoji="0" lang="ru-RU" sz="800" kern="1200" dirty="0" smtClean="0">
                          <a:latin typeface="Times New Roman" pitchFamily="18" charset="0"/>
                          <a:cs typeface="Times New Roman" pitchFamily="18" charset="0"/>
                        </a:rPr>
                        <a:t>45,2</a:t>
                      </a:r>
                      <a:endParaRPr kumimoji="0" lang="ru-RU" sz="800" b="0" kern="1200" dirty="0">
                        <a:solidFill>
                          <a:schemeClr val="dk1"/>
                        </a:solidFill>
                        <a:latin typeface="Times New Roman" pitchFamily="18" charset="0"/>
                        <a:ea typeface="Calibri"/>
                        <a:cs typeface="Times New Roman" pitchFamily="18" charset="0"/>
                      </a:endParaRPr>
                    </a:p>
                  </a:txBody>
                  <a:tcPr marL="0" marR="0" marT="0" marB="0" anchor="ctr"/>
                </a:tc>
                <a:tc>
                  <a:txBody>
                    <a:bodyPr/>
                    <a:lstStyle/>
                    <a:p>
                      <a:pPr marL="0" algn="ctr" rtl="0" eaLnBrk="1" latinLnBrk="0" hangingPunct="1">
                        <a:lnSpc>
                          <a:spcPct val="115000"/>
                        </a:lnSpc>
                        <a:spcAft>
                          <a:spcPts val="0"/>
                        </a:spcAft>
                      </a:pPr>
                      <a:r>
                        <a:rPr kumimoji="0" lang="ru-RU" sz="800" kern="1200" dirty="0" smtClean="0">
                          <a:latin typeface="Times New Roman" pitchFamily="18" charset="0"/>
                          <a:cs typeface="Times New Roman" pitchFamily="18" charset="0"/>
                        </a:rPr>
                        <a:t>41,5</a:t>
                      </a:r>
                      <a:endParaRPr kumimoji="0" lang="ru-RU" sz="800" b="0" kern="1200" dirty="0">
                        <a:solidFill>
                          <a:schemeClr val="dk1"/>
                        </a:solidFill>
                        <a:latin typeface="Times New Roman" pitchFamily="18" charset="0"/>
                        <a:ea typeface="Calibri"/>
                        <a:cs typeface="Times New Roman" pitchFamily="18" charset="0"/>
                      </a:endParaRPr>
                    </a:p>
                  </a:txBody>
                  <a:tcPr marL="39370" marR="39370" marT="64770" marB="64770" anchor="ctr"/>
                </a:tc>
                <a:tc>
                  <a:txBody>
                    <a:bodyPr/>
                    <a:lstStyle/>
                    <a:p>
                      <a:pPr marL="0" algn="ctr" rtl="0" eaLnBrk="1" latinLnBrk="0" hangingPunct="1">
                        <a:lnSpc>
                          <a:spcPct val="115000"/>
                        </a:lnSpc>
                        <a:spcAft>
                          <a:spcPts val="0"/>
                        </a:spcAft>
                      </a:pPr>
                      <a:r>
                        <a:rPr kumimoji="0" lang="ru-RU" sz="800" kern="1200" dirty="0" smtClean="0">
                          <a:latin typeface="Times New Roman" pitchFamily="18" charset="0"/>
                          <a:cs typeface="Times New Roman" pitchFamily="18" charset="0"/>
                        </a:rPr>
                        <a:t>40,3</a:t>
                      </a:r>
                      <a:endParaRPr kumimoji="0" lang="ru-RU" sz="800" b="0" kern="1200" dirty="0">
                        <a:solidFill>
                          <a:schemeClr val="dk1"/>
                        </a:solidFill>
                        <a:latin typeface="Times New Roman" pitchFamily="18" charset="0"/>
                        <a:ea typeface="Calibri"/>
                        <a:cs typeface="Times New Roman" pitchFamily="18" charset="0"/>
                      </a:endParaRPr>
                    </a:p>
                  </a:txBody>
                  <a:tcPr marL="39370" marR="39370" marT="64770" marB="64770" anchor="ctr"/>
                </a:tc>
                <a:tc>
                  <a:txBody>
                    <a:bodyPr/>
                    <a:lstStyle/>
                    <a:p>
                      <a:pPr marL="0" algn="ctr" rtl="0" eaLnBrk="1" latinLnBrk="0" hangingPunct="1">
                        <a:lnSpc>
                          <a:spcPct val="115000"/>
                        </a:lnSpc>
                        <a:spcAft>
                          <a:spcPts val="0"/>
                        </a:spcAft>
                      </a:pPr>
                      <a:r>
                        <a:rPr kumimoji="0" lang="ru-RU" sz="800" kern="1200" dirty="0" smtClean="0">
                          <a:latin typeface="Times New Roman" pitchFamily="18" charset="0"/>
                          <a:cs typeface="Times New Roman" pitchFamily="18" charset="0"/>
                        </a:rPr>
                        <a:t>39,3</a:t>
                      </a:r>
                      <a:endParaRPr kumimoji="0" lang="ru-RU" sz="800" b="0" kern="1200" dirty="0">
                        <a:solidFill>
                          <a:schemeClr val="dk1"/>
                        </a:solidFill>
                        <a:latin typeface="Times New Roman" pitchFamily="18" charset="0"/>
                        <a:ea typeface="Calibri"/>
                        <a:cs typeface="Times New Roman" pitchFamily="18" charset="0"/>
                      </a:endParaRPr>
                    </a:p>
                  </a:txBody>
                  <a:tcPr marL="39370" marR="39370" marT="64770" marB="64770" anchor="ctr"/>
                </a:tc>
                <a:tc>
                  <a:txBody>
                    <a:bodyPr/>
                    <a:lstStyle/>
                    <a:p>
                      <a:pPr marL="0" algn="ctr" rtl="0" eaLnBrk="1" latinLnBrk="0" hangingPunct="1">
                        <a:lnSpc>
                          <a:spcPct val="115000"/>
                        </a:lnSpc>
                        <a:spcAft>
                          <a:spcPts val="0"/>
                        </a:spcAft>
                      </a:pPr>
                      <a:r>
                        <a:rPr kumimoji="0" lang="ru-RU" sz="800" kern="1200" dirty="0" smtClean="0">
                          <a:latin typeface="Times New Roman" pitchFamily="18" charset="0"/>
                          <a:cs typeface="Times New Roman" pitchFamily="18" charset="0"/>
                        </a:rPr>
                        <a:t>38,3</a:t>
                      </a:r>
                      <a:endParaRPr kumimoji="0" lang="ru-RU" sz="800" b="0" kern="1200" dirty="0">
                        <a:solidFill>
                          <a:schemeClr val="dk1"/>
                        </a:solidFill>
                        <a:latin typeface="Times New Roman" pitchFamily="18" charset="0"/>
                        <a:ea typeface="Calibri"/>
                        <a:cs typeface="Times New Roman" pitchFamily="18" charset="0"/>
                      </a:endParaRPr>
                    </a:p>
                  </a:txBody>
                  <a:tcPr marL="39370" marR="39370" marT="64770" marB="64770" anchor="ctr"/>
                </a:tc>
              </a:tr>
            </a:tbl>
          </a:graphicData>
        </a:graphic>
      </p:graphicFrame>
      <p:graphicFrame>
        <p:nvGraphicFramePr>
          <p:cNvPr id="15" name="Диаграмма 14"/>
          <p:cNvGraphicFramePr/>
          <p:nvPr/>
        </p:nvGraphicFramePr>
        <p:xfrm>
          <a:off x="107504" y="5085184"/>
          <a:ext cx="8928992" cy="1656184"/>
        </p:xfrm>
        <a:graphic>
          <a:graphicData uri="http://schemas.openxmlformats.org/drawingml/2006/chart">
            <c:chart xmlns:c="http://schemas.openxmlformats.org/drawingml/2006/chart" xmlns:r="http://schemas.openxmlformats.org/officeDocument/2006/relationships" r:id="rId6"/>
          </a:graphicData>
        </a:graphic>
      </p:graphicFrame>
      <p:sp>
        <p:nvSpPr>
          <p:cNvPr id="11" name="TextBox 10"/>
          <p:cNvSpPr txBox="1"/>
          <p:nvPr/>
        </p:nvSpPr>
        <p:spPr>
          <a:xfrm>
            <a:off x="8711952" y="260648"/>
            <a:ext cx="432048" cy="276999"/>
          </a:xfrm>
          <a:prstGeom prst="rect">
            <a:avLst/>
          </a:prstGeom>
          <a:noFill/>
        </p:spPr>
        <p:txBody>
          <a:bodyPr wrap="square" rtlCol="0">
            <a:spAutoFit/>
          </a:bodyPr>
          <a:lstStyle/>
          <a:p>
            <a:r>
              <a:rPr lang="ru-RU" sz="1200" dirty="0" smtClean="0"/>
              <a:t>50</a:t>
            </a:r>
            <a:endParaRPr lang="ru-RU" sz="1200"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3" cstate="print"/>
          <a:srcRect/>
          <a:stretch>
            <a:fillRect/>
          </a:stretch>
        </p:blipFill>
        <p:spPr bwMode="auto">
          <a:xfrm>
            <a:off x="0" y="0"/>
            <a:ext cx="9144000" cy="476671"/>
          </a:xfrm>
          <a:prstGeom prst="rect">
            <a:avLst/>
          </a:prstGeom>
          <a:noFill/>
        </p:spPr>
      </p:pic>
      <p:sp>
        <p:nvSpPr>
          <p:cNvPr id="14" name="Прямоугольник 13"/>
          <p:cNvSpPr/>
          <p:nvPr/>
        </p:nvSpPr>
        <p:spPr>
          <a:xfrm>
            <a:off x="179512" y="332656"/>
            <a:ext cx="8712968" cy="707886"/>
          </a:xfrm>
          <a:prstGeom prst="rect">
            <a:avLst/>
          </a:prstGeom>
        </p:spPr>
        <p:txBody>
          <a:bodyPr wrap="square">
            <a:spAutoFit/>
          </a:bodyPr>
          <a:lstStyle/>
          <a:p>
            <a:pPr algn="ctr"/>
            <a:r>
              <a:rPr lang="ru-RU" sz="1400" b="1" dirty="0" smtClean="0">
                <a:solidFill>
                  <a:schemeClr val="accent1">
                    <a:lumMod val="75000"/>
                  </a:schemeClr>
                </a:solidFill>
                <a:latin typeface="Times New Roman" pitchFamily="18" charset="0"/>
                <a:cs typeface="Times New Roman" pitchFamily="18" charset="0"/>
              </a:rPr>
              <a:t>ГП РА «КОМПЛЕКСНЫЕ МЕРЫ ПРОФИЛАКТИКИ ПРАВОНАРУШЕНИЙ И ЗАЩИТА НАСЕЛЕНИЯ И ТЕРРИТОРИИ РЕСПУБЛИКИ АЛТАЙ ОТ ЧРЕЗВЫЧАЙНЫХ СИТУАЦИЙ» </a:t>
            </a:r>
          </a:p>
          <a:p>
            <a:pPr algn="ctr"/>
            <a:r>
              <a:rPr lang="ru-RU" sz="1200" b="1" i="1" dirty="0" smtClean="0">
                <a:solidFill>
                  <a:schemeClr val="accent1">
                    <a:lumMod val="75000"/>
                  </a:schemeClr>
                </a:solidFill>
                <a:latin typeface="Times New Roman" pitchFamily="18" charset="0"/>
                <a:cs typeface="Times New Roman" pitchFamily="18" charset="0"/>
              </a:rPr>
              <a:t>(утв. постановлением Правительства Республики Алтай от 28.10.2016 г. № 313)</a:t>
            </a:r>
            <a:endParaRPr lang="ru-RU" sz="1200" i="1" dirty="0">
              <a:solidFill>
                <a:schemeClr val="accent1">
                  <a:lumMod val="75000"/>
                </a:schemeClr>
              </a:solidFill>
              <a:latin typeface="Times New Roman" pitchFamily="18" charset="0"/>
              <a:cs typeface="Times New Roman" pitchFamily="18" charset="0"/>
            </a:endParaRPr>
          </a:p>
        </p:txBody>
      </p:sp>
      <p:sp>
        <p:nvSpPr>
          <p:cNvPr id="17" name="Прямоугольник 16"/>
          <p:cNvSpPr/>
          <p:nvPr/>
        </p:nvSpPr>
        <p:spPr>
          <a:xfrm>
            <a:off x="-252536" y="1052736"/>
            <a:ext cx="4032448" cy="430887"/>
          </a:xfrm>
          <a:prstGeom prst="rect">
            <a:avLst/>
          </a:prstGeom>
        </p:spPr>
        <p:txBody>
          <a:bodyPr wrap="square">
            <a:spAutoFit/>
          </a:bodyPr>
          <a:lstStyle/>
          <a:p>
            <a:pPr algn="ctr"/>
            <a:r>
              <a:rPr lang="ru-RU" sz="1100" b="1" dirty="0" smtClean="0">
                <a:solidFill>
                  <a:schemeClr val="accent1">
                    <a:lumMod val="75000"/>
                  </a:schemeClr>
                </a:solidFill>
                <a:latin typeface="Times New Roman" pitchFamily="18" charset="0"/>
                <a:cs typeface="Times New Roman" pitchFamily="18" charset="0"/>
              </a:rPr>
              <a:t>Основные направления реализации ГП в 2019 году,</a:t>
            </a:r>
            <a:br>
              <a:rPr lang="ru-RU" sz="1100" b="1" dirty="0" smtClean="0">
                <a:solidFill>
                  <a:schemeClr val="accent1">
                    <a:lumMod val="75000"/>
                  </a:schemeClr>
                </a:solidFill>
                <a:latin typeface="Times New Roman" pitchFamily="18" charset="0"/>
                <a:cs typeface="Times New Roman" pitchFamily="18" charset="0"/>
              </a:rPr>
            </a:br>
            <a:r>
              <a:rPr lang="ru-RU" sz="1100" b="1" dirty="0" smtClean="0">
                <a:solidFill>
                  <a:schemeClr val="accent1">
                    <a:lumMod val="75000"/>
                  </a:schemeClr>
                </a:solidFill>
                <a:latin typeface="Times New Roman" pitchFamily="18" charset="0"/>
                <a:cs typeface="Times New Roman" pitchFamily="18" charset="0"/>
              </a:rPr>
              <a:t>тыс. рублей, доля в ГП, %</a:t>
            </a:r>
            <a:endParaRPr lang="ru-RU" sz="1100" dirty="0">
              <a:solidFill>
                <a:srgbClr val="CE1AA7"/>
              </a:solidFill>
              <a:latin typeface="Times New Roman" pitchFamily="18" charset="0"/>
              <a:cs typeface="Times New Roman" pitchFamily="18" charset="0"/>
            </a:endParaRPr>
          </a:p>
        </p:txBody>
      </p:sp>
      <p:graphicFrame>
        <p:nvGraphicFramePr>
          <p:cNvPr id="19" name="Таблица 18"/>
          <p:cNvGraphicFramePr>
            <a:graphicFrameLocks noGrp="1"/>
          </p:cNvGraphicFramePr>
          <p:nvPr/>
        </p:nvGraphicFramePr>
        <p:xfrm>
          <a:off x="107507" y="4365103"/>
          <a:ext cx="8928989" cy="2388504"/>
        </p:xfrm>
        <a:graphic>
          <a:graphicData uri="http://schemas.openxmlformats.org/drawingml/2006/table">
            <a:tbl>
              <a:tblPr firstRow="1" bandRow="1">
                <a:tableStyleId>{5C22544A-7EE6-4342-B048-85BDC9FD1C3A}</a:tableStyleId>
              </a:tblPr>
              <a:tblGrid>
                <a:gridCol w="3016807"/>
                <a:gridCol w="985363"/>
                <a:gridCol w="985363"/>
                <a:gridCol w="985363"/>
                <a:gridCol w="985363"/>
                <a:gridCol w="862193"/>
                <a:gridCol w="1108537"/>
              </a:tblGrid>
              <a:tr h="460539">
                <a:tc rowSpan="2">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u="none" strike="noStrike" cap="none" normalizeH="0" baseline="0" dirty="0" smtClean="0">
                          <a:ln>
                            <a:noFill/>
                          </a:ln>
                          <a:solidFill>
                            <a:schemeClr val="bg1"/>
                          </a:solidFill>
                          <a:effectLst/>
                          <a:latin typeface="Times New Roman" pitchFamily="18" charset="0"/>
                          <a:cs typeface="Times New Roman" pitchFamily="18" charset="0"/>
                        </a:rPr>
                        <a:t>Отдельные целевые показатели</a:t>
                      </a:r>
                      <a:endParaRPr kumimoji="0" lang="ru-RU" sz="1200" b="0" i="0" u="none" strike="noStrike" cap="none" normalizeH="0" baseline="0" dirty="0" smtClean="0">
                        <a:ln>
                          <a:noFill/>
                        </a:ln>
                        <a:solidFill>
                          <a:schemeClr val="bg1"/>
                        </a:solidFill>
                        <a:effectLst/>
                        <a:latin typeface="Times New Roman" pitchFamily="18" charset="0"/>
                        <a:cs typeface="Times New Roman" pitchFamily="18" charset="0"/>
                      </a:endParaRPr>
                    </a:p>
                  </a:txBody>
                  <a:tcPr marL="9525" marR="9525" marT="9525" marB="0" anchor="ctr">
                    <a:solidFill>
                      <a:schemeClr val="accent2"/>
                    </a:solidFill>
                  </a:tcPr>
                </a:tc>
                <a:tc rowSpan="2">
                  <a:txBody>
                    <a:bodyPr/>
                    <a:lstStyle/>
                    <a:p>
                      <a:pPr marL="0" algn="ctr" rtl="0" eaLnBrk="1" latinLnBrk="0" hangingPunct="1">
                        <a:lnSpc>
                          <a:spcPct val="115000"/>
                        </a:lnSpc>
                        <a:spcAft>
                          <a:spcPts val="0"/>
                        </a:spcAft>
                      </a:pPr>
                      <a:r>
                        <a:rPr kumimoji="0" lang="ru-RU" sz="1200" kern="1200" dirty="0" smtClean="0">
                          <a:solidFill>
                            <a:schemeClr val="bg1"/>
                          </a:solidFill>
                          <a:latin typeface="Times New Roman" pitchFamily="18" charset="0"/>
                          <a:cs typeface="Times New Roman" pitchFamily="18" charset="0"/>
                        </a:rPr>
                        <a:t>Единица</a:t>
                      </a:r>
                    </a:p>
                    <a:p>
                      <a:pPr marL="0" algn="ctr" rtl="0" eaLnBrk="1" latinLnBrk="0" hangingPunct="1">
                        <a:lnSpc>
                          <a:spcPct val="115000"/>
                        </a:lnSpc>
                        <a:spcAft>
                          <a:spcPts val="0"/>
                        </a:spcAft>
                      </a:pPr>
                      <a:r>
                        <a:rPr kumimoji="0" lang="ru-RU" sz="1200" kern="1200" dirty="0" smtClean="0">
                          <a:solidFill>
                            <a:schemeClr val="bg1"/>
                          </a:solidFill>
                          <a:latin typeface="Times New Roman" pitchFamily="18" charset="0"/>
                          <a:cs typeface="Times New Roman" pitchFamily="18" charset="0"/>
                        </a:rPr>
                        <a:t>измерения</a:t>
                      </a:r>
                      <a:endParaRPr kumimoji="0" lang="ru-RU" sz="1200" b="0" kern="1200" dirty="0">
                        <a:solidFill>
                          <a:schemeClr val="bg1"/>
                        </a:solidFill>
                        <a:latin typeface="Times New Roman" pitchFamily="18" charset="0"/>
                        <a:ea typeface="Calibri"/>
                        <a:cs typeface="Times New Roman" pitchFamily="18" charset="0"/>
                      </a:endParaRPr>
                    </a:p>
                  </a:txBody>
                  <a:tcPr marL="9525" marR="9525" marT="9525" marB="0" anchor="ctr">
                    <a:solidFill>
                      <a:schemeClr val="accent2"/>
                    </a:solidFill>
                  </a:tcPr>
                </a:tc>
                <a:tc>
                  <a:txBody>
                    <a:bodyPr/>
                    <a:lstStyle/>
                    <a:p>
                      <a:pPr algn="ctr">
                        <a:lnSpc>
                          <a:spcPct val="115000"/>
                        </a:lnSpc>
                        <a:spcAft>
                          <a:spcPts val="0"/>
                        </a:spcAft>
                      </a:pPr>
                      <a:r>
                        <a:rPr lang="ru-RU" sz="1200" dirty="0" smtClean="0">
                          <a:solidFill>
                            <a:schemeClr val="bg1"/>
                          </a:solidFill>
                          <a:latin typeface="Times New Roman" pitchFamily="18" charset="0"/>
                          <a:cs typeface="Times New Roman" pitchFamily="18" charset="0"/>
                        </a:rPr>
                        <a:t>2017 год</a:t>
                      </a:r>
                      <a:endParaRPr lang="ru-RU" sz="1200" b="0"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1200" dirty="0" smtClean="0">
                          <a:solidFill>
                            <a:schemeClr val="bg1"/>
                          </a:solidFill>
                          <a:latin typeface="Times New Roman" pitchFamily="18" charset="0"/>
                          <a:cs typeface="Times New Roman" pitchFamily="18" charset="0"/>
                        </a:rPr>
                        <a:t>2018 год</a:t>
                      </a:r>
                      <a:endParaRPr lang="ru-RU" sz="1200" b="0"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1200" dirty="0" smtClean="0">
                          <a:solidFill>
                            <a:schemeClr val="bg1"/>
                          </a:solidFill>
                          <a:latin typeface="Times New Roman" pitchFamily="18" charset="0"/>
                          <a:cs typeface="Times New Roman" pitchFamily="18" charset="0"/>
                        </a:rPr>
                        <a:t>2019 год</a:t>
                      </a:r>
                      <a:endParaRPr lang="ru-RU" sz="1200" b="0"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1200" b="1" dirty="0" smtClean="0">
                          <a:solidFill>
                            <a:schemeClr val="bg1"/>
                          </a:solidFill>
                          <a:latin typeface="Times New Roman" pitchFamily="18" charset="0"/>
                          <a:ea typeface="Times New Roman"/>
                          <a:cs typeface="Times New Roman" pitchFamily="18" charset="0"/>
                        </a:rPr>
                        <a:t>2020 год</a:t>
                      </a:r>
                      <a:endParaRPr lang="ru-RU" sz="120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1200" b="1" dirty="0" smtClean="0">
                          <a:solidFill>
                            <a:schemeClr val="bg1"/>
                          </a:solidFill>
                          <a:latin typeface="Times New Roman" pitchFamily="18" charset="0"/>
                          <a:ea typeface="Times New Roman"/>
                          <a:cs typeface="Times New Roman" pitchFamily="18" charset="0"/>
                        </a:rPr>
                        <a:t>2021 год</a:t>
                      </a:r>
                      <a:endParaRPr lang="ru-RU" sz="120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r>
              <a:tr h="327613">
                <a:tc vMerge="1">
                  <a:txBody>
                    <a:bodyPr/>
                    <a:lstStyle/>
                    <a:p>
                      <a:endParaRPr lang="ru-RU"/>
                    </a:p>
                  </a:txBody>
                  <a:tcPr/>
                </a:tc>
                <a:tc vMerge="1">
                  <a:txBody>
                    <a:bodyPr/>
                    <a:lstStyle/>
                    <a:p>
                      <a:pPr marL="0" algn="ctr" rtl="0" eaLnBrk="1" latinLnBrk="0" hangingPunct="1">
                        <a:lnSpc>
                          <a:spcPct val="115000"/>
                        </a:lnSpc>
                        <a:spcAft>
                          <a:spcPts val="0"/>
                        </a:spcAft>
                      </a:pPr>
                      <a:endParaRPr kumimoji="0" lang="ru-RU" sz="800" kern="1200" dirty="0">
                        <a:solidFill>
                          <a:schemeClr val="dk1"/>
                        </a:solidFill>
                        <a:latin typeface="Calibri"/>
                        <a:ea typeface="Calibri"/>
                        <a:cs typeface="Calibri"/>
                      </a:endParaRPr>
                    </a:p>
                  </a:txBody>
                  <a:tcPr marL="9525" marR="9525" marT="9525" marB="0" anchor="b"/>
                </a:tc>
                <a:tc>
                  <a:txBody>
                    <a:bodyPr/>
                    <a:lstStyle/>
                    <a:p>
                      <a:pPr algn="ctr">
                        <a:lnSpc>
                          <a:spcPct val="115000"/>
                        </a:lnSpc>
                        <a:spcAft>
                          <a:spcPts val="0"/>
                        </a:spcAft>
                      </a:pPr>
                      <a:r>
                        <a:rPr lang="ru-RU" sz="1200" dirty="0" smtClean="0">
                          <a:latin typeface="Times New Roman" pitchFamily="18" charset="0"/>
                          <a:cs typeface="Times New Roman" pitchFamily="18" charset="0"/>
                        </a:rPr>
                        <a:t>факт</a:t>
                      </a:r>
                      <a:endParaRPr lang="ru-RU" sz="12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1200" dirty="0" smtClean="0">
                          <a:latin typeface="Times New Roman" pitchFamily="18" charset="0"/>
                          <a:cs typeface="Times New Roman" pitchFamily="18" charset="0"/>
                        </a:rPr>
                        <a:t>план</a:t>
                      </a:r>
                      <a:endParaRPr lang="ru-RU" sz="12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1200" dirty="0" smtClean="0">
                          <a:latin typeface="Times New Roman" pitchFamily="18" charset="0"/>
                          <a:cs typeface="Times New Roman" pitchFamily="18" charset="0"/>
                        </a:rPr>
                        <a:t>прогноз</a:t>
                      </a:r>
                      <a:endParaRPr lang="ru-RU" sz="12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1200" dirty="0" smtClean="0">
                          <a:latin typeface="Times New Roman" pitchFamily="18" charset="0"/>
                          <a:cs typeface="Times New Roman" pitchFamily="18" charset="0"/>
                        </a:rPr>
                        <a:t>прогноз</a:t>
                      </a:r>
                      <a:endParaRPr lang="ru-RU" sz="1200" b="0" dirty="0" smtClean="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1200" dirty="0" smtClean="0">
                          <a:latin typeface="Times New Roman" pitchFamily="18" charset="0"/>
                          <a:cs typeface="Times New Roman" pitchFamily="18" charset="0"/>
                        </a:rPr>
                        <a:t>прогноз</a:t>
                      </a:r>
                      <a:endParaRPr lang="ru-RU" sz="1200" b="0" dirty="0" smtClean="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r>
              <a:tr h="530350">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1100" dirty="0" smtClean="0">
                          <a:latin typeface="Times New Roman" pitchFamily="18" charset="0"/>
                          <a:cs typeface="Times New Roman" pitchFamily="18" charset="0"/>
                        </a:rPr>
                        <a:t>Расходы</a:t>
                      </a:r>
                      <a:r>
                        <a:rPr lang="ru-RU" sz="1100" baseline="0" dirty="0" smtClean="0">
                          <a:latin typeface="Times New Roman" pitchFamily="18" charset="0"/>
                          <a:cs typeface="Times New Roman" pitchFamily="18" charset="0"/>
                        </a:rPr>
                        <a:t> на реализацию ГП (за счет средств федерального и республиканского бюджетов)</a:t>
                      </a:r>
                      <a:endParaRPr lang="ru-RU" sz="1100" b="0" i="1" dirty="0">
                        <a:latin typeface="Times New Roman" pitchFamily="18" charset="0"/>
                        <a:ea typeface="Times New Roman"/>
                        <a:cs typeface="Times New Roman" pitchFamily="18" charset="0"/>
                      </a:endParaRPr>
                    </a:p>
                  </a:txBody>
                  <a:tcPr marL="39370" marR="39370" marT="64770" marB="6477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1100" dirty="0" smtClean="0">
                          <a:latin typeface="Times New Roman" pitchFamily="18" charset="0"/>
                          <a:cs typeface="Times New Roman" pitchFamily="18" charset="0"/>
                        </a:rPr>
                        <a:t>тыс. рублей</a:t>
                      </a:r>
                      <a:endParaRPr lang="ru-RU" sz="1100" b="0" dirty="0" smtClean="0">
                        <a:latin typeface="Times New Roman" pitchFamily="18" charset="0"/>
                        <a:ea typeface="Times New Roman"/>
                        <a:cs typeface="Times New Roman" pitchFamily="18" charset="0"/>
                      </a:endParaRPr>
                    </a:p>
                  </a:txBody>
                  <a:tcPr marL="39370" marR="39370" marT="64770" marB="64770" anchor="ctr"/>
                </a:tc>
                <a:tc>
                  <a:txBody>
                    <a:bodyPr/>
                    <a:lstStyle/>
                    <a:p>
                      <a:pPr marL="0" algn="ctr" rtl="0" eaLnBrk="1" latinLnBrk="0" hangingPunct="1">
                        <a:lnSpc>
                          <a:spcPct val="115000"/>
                        </a:lnSpc>
                        <a:spcAft>
                          <a:spcPts val="0"/>
                        </a:spcAft>
                      </a:pPr>
                      <a:r>
                        <a:rPr kumimoji="0" lang="ru-RU" sz="1100" kern="1200" dirty="0" smtClean="0">
                          <a:latin typeface="Times New Roman" pitchFamily="18" charset="0"/>
                          <a:cs typeface="Times New Roman" pitchFamily="18" charset="0"/>
                        </a:rPr>
                        <a:t>338</a:t>
                      </a:r>
                      <a:r>
                        <a:rPr kumimoji="0" lang="ru-RU" sz="1100" kern="1200" baseline="0" dirty="0" smtClean="0">
                          <a:latin typeface="Times New Roman" pitchFamily="18" charset="0"/>
                          <a:cs typeface="Times New Roman" pitchFamily="18" charset="0"/>
                        </a:rPr>
                        <a:t> 667,1</a:t>
                      </a:r>
                      <a:endParaRPr kumimoji="0" lang="ru-RU" sz="1100" b="0" kern="1200" dirty="0">
                        <a:solidFill>
                          <a:schemeClr val="tx1"/>
                        </a:solidFill>
                        <a:latin typeface="Times New Roman" pitchFamily="18" charset="0"/>
                        <a:ea typeface="Calibri"/>
                        <a:cs typeface="Times New Roman" pitchFamily="18" charset="0"/>
                      </a:endParaRPr>
                    </a:p>
                  </a:txBody>
                  <a:tcPr marL="39370" marR="39370" marT="64770" marB="64770" anchor="ctr"/>
                </a:tc>
                <a:tc>
                  <a:txBody>
                    <a:bodyPr/>
                    <a:lstStyle/>
                    <a:p>
                      <a:pPr marL="0" algn="ctr" rtl="0" eaLnBrk="1" latinLnBrk="0" hangingPunct="1">
                        <a:lnSpc>
                          <a:spcPct val="115000"/>
                        </a:lnSpc>
                        <a:spcAft>
                          <a:spcPts val="0"/>
                        </a:spcAft>
                      </a:pPr>
                      <a:r>
                        <a:rPr kumimoji="0" lang="ru-RU" sz="1100" b="0" kern="1200" dirty="0" smtClean="0">
                          <a:solidFill>
                            <a:schemeClr val="tx1"/>
                          </a:solidFill>
                          <a:latin typeface="Times New Roman" pitchFamily="18" charset="0"/>
                          <a:ea typeface="Calibri"/>
                          <a:cs typeface="Times New Roman" pitchFamily="18" charset="0"/>
                        </a:rPr>
                        <a:t>426 754,3</a:t>
                      </a:r>
                      <a:endParaRPr kumimoji="0" lang="ru-RU" sz="1100" b="0" kern="1200" dirty="0">
                        <a:solidFill>
                          <a:schemeClr val="tx1"/>
                        </a:solidFill>
                        <a:latin typeface="Times New Roman" pitchFamily="18" charset="0"/>
                        <a:ea typeface="Calibri"/>
                        <a:cs typeface="Times New Roman" pitchFamily="18" charset="0"/>
                      </a:endParaRPr>
                    </a:p>
                  </a:txBody>
                  <a:tcPr marL="39370" marR="39370" marT="64770" marB="64770" anchor="ctr"/>
                </a:tc>
                <a:tc>
                  <a:txBody>
                    <a:bodyPr/>
                    <a:lstStyle/>
                    <a:p>
                      <a:pPr marL="0" algn="ctr" rtl="0" eaLnBrk="1" latinLnBrk="0" hangingPunct="1">
                        <a:lnSpc>
                          <a:spcPct val="115000"/>
                        </a:lnSpc>
                        <a:spcAft>
                          <a:spcPts val="0"/>
                        </a:spcAft>
                      </a:pPr>
                      <a:r>
                        <a:rPr kumimoji="0" lang="ru-RU" sz="1100" b="0" kern="1200" dirty="0" smtClean="0">
                          <a:solidFill>
                            <a:schemeClr val="tx1"/>
                          </a:solidFill>
                          <a:latin typeface="Times New Roman" pitchFamily="18" charset="0"/>
                          <a:ea typeface="Calibri"/>
                          <a:cs typeface="Times New Roman" pitchFamily="18" charset="0"/>
                        </a:rPr>
                        <a:t>324 471,2</a:t>
                      </a:r>
                      <a:endParaRPr kumimoji="0" lang="ru-RU" sz="1100" b="0" kern="1200" dirty="0">
                        <a:solidFill>
                          <a:schemeClr val="tx1"/>
                        </a:solidFill>
                        <a:latin typeface="Times New Roman" pitchFamily="18" charset="0"/>
                        <a:ea typeface="Calibri"/>
                        <a:cs typeface="Times New Roman" pitchFamily="18" charset="0"/>
                      </a:endParaRPr>
                    </a:p>
                  </a:txBody>
                  <a:tcPr marL="39370" marR="39370" marT="64770" marB="64770" anchor="ctr"/>
                </a:tc>
                <a:tc>
                  <a:txBody>
                    <a:bodyPr/>
                    <a:lstStyle/>
                    <a:p>
                      <a:pPr marL="0" algn="ctr" rtl="0" eaLnBrk="1" latinLnBrk="0" hangingPunct="1">
                        <a:lnSpc>
                          <a:spcPct val="115000"/>
                        </a:lnSpc>
                        <a:spcAft>
                          <a:spcPts val="0"/>
                        </a:spcAft>
                      </a:pPr>
                      <a:r>
                        <a:rPr kumimoji="0" lang="ru-RU" sz="1100" b="0" kern="1200" dirty="0" smtClean="0">
                          <a:solidFill>
                            <a:schemeClr val="tx1"/>
                          </a:solidFill>
                          <a:latin typeface="Times New Roman" pitchFamily="18" charset="0"/>
                          <a:ea typeface="Calibri"/>
                          <a:cs typeface="Times New Roman" pitchFamily="18" charset="0"/>
                        </a:rPr>
                        <a:t>238</a:t>
                      </a:r>
                      <a:r>
                        <a:rPr kumimoji="0" lang="ru-RU" sz="1100" b="0" kern="1200" baseline="0" dirty="0" smtClean="0">
                          <a:solidFill>
                            <a:schemeClr val="tx1"/>
                          </a:solidFill>
                          <a:latin typeface="Times New Roman" pitchFamily="18" charset="0"/>
                          <a:ea typeface="Calibri"/>
                          <a:cs typeface="Times New Roman" pitchFamily="18" charset="0"/>
                        </a:rPr>
                        <a:t> 939,2</a:t>
                      </a:r>
                      <a:endParaRPr kumimoji="0" lang="ru-RU" sz="1100" b="0" kern="1200" dirty="0">
                        <a:solidFill>
                          <a:schemeClr val="tx1"/>
                        </a:solidFill>
                        <a:latin typeface="Times New Roman" pitchFamily="18" charset="0"/>
                        <a:ea typeface="Calibri"/>
                        <a:cs typeface="Times New Roman" pitchFamily="18" charset="0"/>
                      </a:endParaRPr>
                    </a:p>
                  </a:txBody>
                  <a:tcPr marL="39370" marR="39370" marT="64770" marB="64770" anchor="ctr"/>
                </a:tc>
                <a:tc>
                  <a:txBody>
                    <a:bodyPr/>
                    <a:lstStyle/>
                    <a:p>
                      <a:pPr marL="0" algn="ctr" rtl="0" eaLnBrk="1" latinLnBrk="0" hangingPunct="1">
                        <a:lnSpc>
                          <a:spcPct val="115000"/>
                        </a:lnSpc>
                        <a:spcAft>
                          <a:spcPts val="0"/>
                        </a:spcAft>
                      </a:pPr>
                      <a:r>
                        <a:rPr kumimoji="0" lang="ru-RU" sz="1100" b="0" kern="1200" dirty="0" smtClean="0">
                          <a:solidFill>
                            <a:schemeClr val="tx1"/>
                          </a:solidFill>
                          <a:latin typeface="Times New Roman" pitchFamily="18" charset="0"/>
                          <a:ea typeface="Calibri"/>
                          <a:cs typeface="Times New Roman" pitchFamily="18" charset="0"/>
                        </a:rPr>
                        <a:t>238 939,2</a:t>
                      </a:r>
                      <a:endParaRPr kumimoji="0" lang="ru-RU" sz="1100" b="0" kern="1200" dirty="0">
                        <a:solidFill>
                          <a:schemeClr val="tx1"/>
                        </a:solidFill>
                        <a:latin typeface="Times New Roman" pitchFamily="18" charset="0"/>
                        <a:ea typeface="Calibri"/>
                        <a:cs typeface="Times New Roman" pitchFamily="18" charset="0"/>
                      </a:endParaRPr>
                    </a:p>
                  </a:txBody>
                  <a:tcPr marL="39370" marR="39370" marT="64770" marB="64770" anchor="ctr"/>
                </a:tc>
              </a:tr>
              <a:tr h="1057763">
                <a:tc>
                  <a:txBody>
                    <a:bodyPr/>
                    <a:lstStyle/>
                    <a:p>
                      <a:pPr algn="ctr" fontAlgn="t"/>
                      <a:r>
                        <a:rPr lang="ru-RU" sz="1100" u="none" strike="noStrike" dirty="0" smtClean="0">
                          <a:latin typeface="Times New Roman" pitchFamily="18" charset="0"/>
                          <a:cs typeface="Times New Roman" pitchFamily="18" charset="0"/>
                        </a:rPr>
                        <a:t>Соотношение количества правонарушений, связанных с нарушением правил дорожного движения, экстремизмом и терроризмом, незаконным оборотом наркотических средств, жестоким обращением и насилием над детьми к уровню 2015 года</a:t>
                      </a:r>
                      <a:endParaRPr lang="ru-RU" sz="1100" b="0" i="0" u="none" strike="noStrike" dirty="0">
                        <a:solidFill>
                          <a:srgbClr val="000000"/>
                        </a:solidFill>
                        <a:latin typeface="Times New Roman" pitchFamily="18" charset="0"/>
                        <a:cs typeface="Times New Roman" pitchFamily="18" charset="0"/>
                      </a:endParaRPr>
                    </a:p>
                  </a:txBody>
                  <a:tcPr marL="0" marR="0" marT="0" marB="0" anchor="ctr">
                    <a:solidFill>
                      <a:schemeClr val="accent2">
                        <a:lumMod val="20000"/>
                        <a:lumOff val="80000"/>
                      </a:schemeClr>
                    </a:solidFill>
                  </a:tcPr>
                </a:tc>
                <a:tc>
                  <a:txBody>
                    <a:bodyPr/>
                    <a:lstStyle/>
                    <a:p>
                      <a:pPr algn="ctr" fontAlgn="ctr"/>
                      <a:r>
                        <a:rPr lang="ru-RU" sz="1100" u="none" strike="noStrike" dirty="0" smtClean="0">
                          <a:latin typeface="Times New Roman" pitchFamily="18" charset="0"/>
                          <a:cs typeface="Times New Roman" pitchFamily="18" charset="0"/>
                        </a:rPr>
                        <a:t>%</a:t>
                      </a:r>
                      <a:endParaRPr lang="ru-RU" sz="1100" b="0" i="0" u="none" strike="noStrike" dirty="0">
                        <a:solidFill>
                          <a:srgbClr val="000000"/>
                        </a:solidFill>
                        <a:latin typeface="Times New Roman" pitchFamily="18" charset="0"/>
                        <a:cs typeface="Times New Roman" pitchFamily="18" charset="0"/>
                      </a:endParaRPr>
                    </a:p>
                  </a:txBody>
                  <a:tcPr marL="0" marR="0" marT="0" marB="0" anchor="ctr">
                    <a:solidFill>
                      <a:schemeClr val="accent2">
                        <a:lumMod val="20000"/>
                        <a:lumOff val="80000"/>
                      </a:schemeClr>
                    </a:solidFill>
                  </a:tcPr>
                </a:tc>
                <a:tc>
                  <a:txBody>
                    <a:bodyPr/>
                    <a:lstStyle/>
                    <a:p>
                      <a:pPr marL="0" algn="ctr" rtl="0" eaLnBrk="1" latinLnBrk="0" hangingPunct="1">
                        <a:lnSpc>
                          <a:spcPct val="115000"/>
                        </a:lnSpc>
                        <a:spcAft>
                          <a:spcPts val="0"/>
                        </a:spcAft>
                      </a:pPr>
                      <a:r>
                        <a:rPr kumimoji="0" lang="ru-RU" sz="1100" b="0" kern="1200" dirty="0" smtClean="0">
                          <a:solidFill>
                            <a:schemeClr val="dk1"/>
                          </a:solidFill>
                          <a:latin typeface="Times New Roman" pitchFamily="18" charset="0"/>
                          <a:ea typeface="Calibri"/>
                          <a:cs typeface="Times New Roman" pitchFamily="18" charset="0"/>
                        </a:rPr>
                        <a:t>90</a:t>
                      </a:r>
                      <a:endParaRPr kumimoji="0" lang="ru-RU" sz="1100" b="0" kern="1200" dirty="0">
                        <a:solidFill>
                          <a:schemeClr val="dk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rtl="0" eaLnBrk="1" latinLnBrk="0" hangingPunct="1">
                        <a:lnSpc>
                          <a:spcPct val="115000"/>
                        </a:lnSpc>
                        <a:spcAft>
                          <a:spcPts val="0"/>
                        </a:spcAft>
                      </a:pPr>
                      <a:r>
                        <a:rPr kumimoji="0" lang="ru-RU" sz="1100" b="0" kern="1200" dirty="0" smtClean="0">
                          <a:solidFill>
                            <a:schemeClr val="dk1"/>
                          </a:solidFill>
                          <a:latin typeface="Times New Roman" pitchFamily="18" charset="0"/>
                          <a:ea typeface="Calibri"/>
                          <a:cs typeface="Times New Roman" pitchFamily="18" charset="0"/>
                        </a:rPr>
                        <a:t>86</a:t>
                      </a:r>
                      <a:endParaRPr kumimoji="0" lang="ru-RU" sz="1100" b="0" kern="1200" dirty="0">
                        <a:solidFill>
                          <a:schemeClr val="dk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rtl="0" eaLnBrk="1" latinLnBrk="0" hangingPunct="1">
                        <a:lnSpc>
                          <a:spcPct val="115000"/>
                        </a:lnSpc>
                        <a:spcAft>
                          <a:spcPts val="0"/>
                        </a:spcAft>
                      </a:pPr>
                      <a:r>
                        <a:rPr kumimoji="0" lang="ru-RU" sz="1100" b="0" kern="1200" dirty="0" smtClean="0">
                          <a:solidFill>
                            <a:schemeClr val="dk1"/>
                          </a:solidFill>
                          <a:latin typeface="Times New Roman" pitchFamily="18" charset="0"/>
                          <a:ea typeface="Calibri"/>
                          <a:cs typeface="Times New Roman" pitchFamily="18" charset="0"/>
                        </a:rPr>
                        <a:t>81</a:t>
                      </a:r>
                      <a:endParaRPr kumimoji="0" lang="ru-RU" sz="1100" b="0" kern="1200" dirty="0">
                        <a:solidFill>
                          <a:schemeClr val="dk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rtl="0" eaLnBrk="1" latinLnBrk="0" hangingPunct="1">
                        <a:lnSpc>
                          <a:spcPct val="115000"/>
                        </a:lnSpc>
                        <a:spcAft>
                          <a:spcPts val="0"/>
                        </a:spcAft>
                      </a:pPr>
                      <a:r>
                        <a:rPr kumimoji="0" lang="ru-RU" sz="1100" b="0" kern="1200" dirty="0" smtClean="0">
                          <a:solidFill>
                            <a:schemeClr val="dk1"/>
                          </a:solidFill>
                          <a:latin typeface="Times New Roman" pitchFamily="18" charset="0"/>
                          <a:ea typeface="Calibri"/>
                          <a:cs typeface="Times New Roman" pitchFamily="18" charset="0"/>
                        </a:rPr>
                        <a:t>77</a:t>
                      </a:r>
                      <a:endParaRPr kumimoji="0" lang="ru-RU" sz="1100" b="0" kern="1200" dirty="0">
                        <a:solidFill>
                          <a:schemeClr val="dk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rtl="0" eaLnBrk="1" latinLnBrk="0" hangingPunct="1">
                        <a:lnSpc>
                          <a:spcPct val="115000"/>
                        </a:lnSpc>
                        <a:spcAft>
                          <a:spcPts val="0"/>
                        </a:spcAft>
                      </a:pPr>
                      <a:r>
                        <a:rPr kumimoji="0" lang="ru-RU" sz="1100" b="0" kern="1200" dirty="0" smtClean="0">
                          <a:solidFill>
                            <a:schemeClr val="dk1"/>
                          </a:solidFill>
                          <a:latin typeface="Times New Roman" pitchFamily="18" charset="0"/>
                          <a:ea typeface="Calibri"/>
                          <a:cs typeface="Times New Roman" pitchFamily="18" charset="0"/>
                        </a:rPr>
                        <a:t>74</a:t>
                      </a:r>
                      <a:endParaRPr kumimoji="0" lang="ru-RU" sz="1100" b="0" kern="1200" dirty="0">
                        <a:solidFill>
                          <a:schemeClr val="dk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r>
            </a:tbl>
          </a:graphicData>
        </a:graphic>
      </p:graphicFrame>
      <p:graphicFrame>
        <p:nvGraphicFramePr>
          <p:cNvPr id="22" name="Схема 21"/>
          <p:cNvGraphicFramePr/>
          <p:nvPr/>
        </p:nvGraphicFramePr>
        <p:xfrm>
          <a:off x="5004048" y="1196752"/>
          <a:ext cx="3888432" cy="302433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8" name="Диаграмма 7"/>
          <p:cNvGraphicFramePr/>
          <p:nvPr/>
        </p:nvGraphicFramePr>
        <p:xfrm>
          <a:off x="107504" y="1340768"/>
          <a:ext cx="5094312" cy="3027784"/>
        </p:xfrm>
        <a:graphic>
          <a:graphicData uri="http://schemas.openxmlformats.org/drawingml/2006/chart">
            <c:chart xmlns:c="http://schemas.openxmlformats.org/drawingml/2006/chart" xmlns:r="http://schemas.openxmlformats.org/officeDocument/2006/relationships" r:id="rId9"/>
          </a:graphicData>
        </a:graphic>
      </p:graphicFrame>
      <p:sp>
        <p:nvSpPr>
          <p:cNvPr id="10" name="TextBox 9"/>
          <p:cNvSpPr txBox="1"/>
          <p:nvPr/>
        </p:nvSpPr>
        <p:spPr>
          <a:xfrm>
            <a:off x="8604448" y="260648"/>
            <a:ext cx="360040" cy="276999"/>
          </a:xfrm>
          <a:prstGeom prst="rect">
            <a:avLst/>
          </a:prstGeom>
          <a:noFill/>
        </p:spPr>
        <p:txBody>
          <a:bodyPr wrap="square" rtlCol="0">
            <a:spAutoFit/>
          </a:bodyPr>
          <a:lstStyle/>
          <a:p>
            <a:r>
              <a:rPr lang="ru-RU" sz="1200" dirty="0" smtClean="0"/>
              <a:t>51</a:t>
            </a:r>
            <a:endParaRPr lang="ru-RU" sz="1200"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3" cstate="print"/>
          <a:srcRect/>
          <a:stretch>
            <a:fillRect/>
          </a:stretch>
        </p:blipFill>
        <p:spPr bwMode="auto">
          <a:xfrm>
            <a:off x="0" y="0"/>
            <a:ext cx="9144000" cy="476671"/>
          </a:xfrm>
          <a:prstGeom prst="rect">
            <a:avLst/>
          </a:prstGeom>
          <a:noFill/>
        </p:spPr>
      </p:pic>
      <p:sp>
        <p:nvSpPr>
          <p:cNvPr id="2" name="Заголовок 1"/>
          <p:cNvSpPr>
            <a:spLocks noGrp="1"/>
          </p:cNvSpPr>
          <p:nvPr>
            <p:ph type="title"/>
          </p:nvPr>
        </p:nvSpPr>
        <p:spPr>
          <a:xfrm>
            <a:off x="251520" y="116632"/>
            <a:ext cx="8352928" cy="669896"/>
          </a:xfrm>
        </p:spPr>
        <p:txBody>
          <a:bodyPr>
            <a:noAutofit/>
          </a:bodyPr>
          <a:lstStyle/>
          <a:p>
            <a:pPr algn="ctr" fontAlgn="auto">
              <a:spcAft>
                <a:spcPts val="0"/>
              </a:spcAft>
              <a:defRPr/>
            </a:pPr>
            <a:r>
              <a:rPr lang="ru-RU" sz="1800" b="1" dirty="0" smtClean="0">
                <a:solidFill>
                  <a:schemeClr val="accent1">
                    <a:lumMod val="75000"/>
                  </a:schemeClr>
                </a:solidFill>
                <a:latin typeface="Times New Roman" pitchFamily="18" charset="0"/>
                <a:ea typeface="+mn-ea"/>
                <a:cs typeface="Times New Roman" pitchFamily="18" charset="0"/>
              </a:rPr>
              <a:t>ГП «РАЗВИТИЕ ФИЗИЧЕСКОЙ КУЛЬТУРЫ И СПОРТА»</a:t>
            </a:r>
            <a:br>
              <a:rPr lang="ru-RU" sz="1800" b="1" dirty="0" smtClean="0">
                <a:solidFill>
                  <a:schemeClr val="accent1">
                    <a:lumMod val="75000"/>
                  </a:schemeClr>
                </a:solidFill>
                <a:latin typeface="Times New Roman" pitchFamily="18" charset="0"/>
                <a:ea typeface="+mn-ea"/>
                <a:cs typeface="Times New Roman" pitchFamily="18" charset="0"/>
              </a:rPr>
            </a:br>
            <a:r>
              <a:rPr lang="ru-RU" sz="1600" b="1" i="1" dirty="0" smtClean="0">
                <a:solidFill>
                  <a:schemeClr val="accent1">
                    <a:lumMod val="75000"/>
                  </a:schemeClr>
                </a:solidFill>
                <a:latin typeface="Times New Roman" pitchFamily="18" charset="0"/>
                <a:cs typeface="Times New Roman" pitchFamily="18" charset="0"/>
              </a:rPr>
              <a:t> </a:t>
            </a:r>
            <a:r>
              <a:rPr lang="ru-RU" sz="1100" b="1" i="1" dirty="0" smtClean="0">
                <a:solidFill>
                  <a:schemeClr val="accent1">
                    <a:lumMod val="75000"/>
                  </a:schemeClr>
                </a:solidFill>
                <a:latin typeface="Times New Roman" pitchFamily="18" charset="0"/>
                <a:cs typeface="Times New Roman" pitchFamily="18" charset="0"/>
              </a:rPr>
              <a:t>( утв. постановлением Правительства Республики Алтай  от 12.04.2018 г. № 105)</a:t>
            </a:r>
            <a:endParaRPr lang="ru-RU" sz="1100" b="1" i="1" dirty="0">
              <a:solidFill>
                <a:schemeClr val="accent1">
                  <a:lumMod val="75000"/>
                </a:schemeClr>
              </a:solidFill>
              <a:latin typeface="Times New Roman" pitchFamily="18" charset="0"/>
              <a:ea typeface="+mn-ea"/>
              <a:cs typeface="Times New Roman" pitchFamily="18" charset="0"/>
            </a:endParaRPr>
          </a:p>
        </p:txBody>
      </p:sp>
      <p:graphicFrame>
        <p:nvGraphicFramePr>
          <p:cNvPr id="14" name="Таблица 13"/>
          <p:cNvGraphicFramePr>
            <a:graphicFrameLocks noGrp="1"/>
          </p:cNvGraphicFramePr>
          <p:nvPr/>
        </p:nvGraphicFramePr>
        <p:xfrm>
          <a:off x="107505" y="836712"/>
          <a:ext cx="8928991" cy="3307080"/>
        </p:xfrm>
        <a:graphic>
          <a:graphicData uri="http://schemas.openxmlformats.org/drawingml/2006/table">
            <a:tbl>
              <a:tblPr firstRow="1" bandRow="1">
                <a:tableStyleId>{5C22544A-7EE6-4342-B048-85BDC9FD1C3A}</a:tableStyleId>
              </a:tblPr>
              <a:tblGrid>
                <a:gridCol w="3164165"/>
                <a:gridCol w="949251"/>
                <a:gridCol w="949251"/>
                <a:gridCol w="949251"/>
                <a:gridCol w="949251"/>
                <a:gridCol w="949251"/>
                <a:gridCol w="1018571"/>
              </a:tblGrid>
              <a:tr h="285249">
                <a:tc rowSpan="2">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ru-RU" sz="1150" u="none" strike="noStrike" cap="none" normalizeH="0" baseline="0" dirty="0" smtClean="0">
                          <a:ln>
                            <a:noFill/>
                          </a:ln>
                          <a:solidFill>
                            <a:schemeClr val="bg1"/>
                          </a:solidFill>
                          <a:effectLst/>
                          <a:latin typeface="Times New Roman" pitchFamily="18" charset="0"/>
                          <a:cs typeface="Times New Roman" pitchFamily="18" charset="0"/>
                        </a:rPr>
                        <a:t>Отдельные целевые показатели</a:t>
                      </a:r>
                      <a:endParaRPr kumimoji="0" lang="ru-RU" sz="1150" b="1" i="0" u="none" strike="noStrike" cap="none" normalizeH="0" baseline="0" dirty="0" smtClean="0">
                        <a:ln>
                          <a:noFill/>
                        </a:ln>
                        <a:solidFill>
                          <a:schemeClr val="bg1"/>
                        </a:solidFill>
                        <a:effectLst/>
                        <a:latin typeface="Times New Roman" pitchFamily="18" charset="0"/>
                        <a:cs typeface="Times New Roman" pitchFamily="18" charset="0"/>
                      </a:endParaRPr>
                    </a:p>
                  </a:txBody>
                  <a:tcPr marL="9525" marR="9525" marT="9525" marB="0" anchor="ctr">
                    <a:solidFill>
                      <a:schemeClr val="accent2"/>
                    </a:solidFill>
                  </a:tcPr>
                </a:tc>
                <a:tc rowSpan="2">
                  <a:txBody>
                    <a:bodyPr/>
                    <a:lstStyle/>
                    <a:p>
                      <a:pPr marL="0" algn="ctr" rtl="0" eaLnBrk="1" latinLnBrk="0" hangingPunct="1">
                        <a:lnSpc>
                          <a:spcPct val="100000"/>
                        </a:lnSpc>
                        <a:spcBef>
                          <a:spcPts val="0"/>
                        </a:spcBef>
                        <a:spcAft>
                          <a:spcPts val="0"/>
                        </a:spcAft>
                      </a:pPr>
                      <a:r>
                        <a:rPr kumimoji="0" lang="ru-RU" sz="1150" kern="1200" dirty="0" smtClean="0">
                          <a:solidFill>
                            <a:schemeClr val="bg1"/>
                          </a:solidFill>
                          <a:latin typeface="Times New Roman" pitchFamily="18" charset="0"/>
                          <a:cs typeface="Times New Roman" pitchFamily="18" charset="0"/>
                        </a:rPr>
                        <a:t>Ед. изм.</a:t>
                      </a:r>
                      <a:endParaRPr kumimoji="0" lang="ru-RU" sz="1150" b="1" kern="1200" dirty="0">
                        <a:solidFill>
                          <a:schemeClr val="bg1"/>
                        </a:solidFill>
                        <a:latin typeface="Times New Roman" pitchFamily="18" charset="0"/>
                        <a:ea typeface="Calibri"/>
                        <a:cs typeface="Times New Roman" pitchFamily="18" charset="0"/>
                      </a:endParaRPr>
                    </a:p>
                  </a:txBody>
                  <a:tcPr marL="9525" marR="9525" marT="9525" marB="0" anchor="ctr">
                    <a:solidFill>
                      <a:schemeClr val="accent2"/>
                    </a:solidFill>
                  </a:tcPr>
                </a:tc>
                <a:tc>
                  <a:txBody>
                    <a:bodyPr/>
                    <a:lstStyle/>
                    <a:p>
                      <a:pPr algn="ctr">
                        <a:lnSpc>
                          <a:spcPct val="100000"/>
                        </a:lnSpc>
                        <a:spcBef>
                          <a:spcPts val="0"/>
                        </a:spcBef>
                        <a:spcAft>
                          <a:spcPts val="0"/>
                        </a:spcAft>
                      </a:pPr>
                      <a:r>
                        <a:rPr lang="ru-RU" sz="1150" dirty="0" smtClean="0">
                          <a:solidFill>
                            <a:schemeClr val="bg1"/>
                          </a:solidFill>
                          <a:latin typeface="Times New Roman" pitchFamily="18" charset="0"/>
                          <a:cs typeface="Times New Roman" pitchFamily="18" charset="0"/>
                        </a:rPr>
                        <a:t>2017 год</a:t>
                      </a:r>
                      <a:endParaRPr lang="ru-RU" sz="115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algn="ctr">
                        <a:lnSpc>
                          <a:spcPct val="100000"/>
                        </a:lnSpc>
                        <a:spcBef>
                          <a:spcPts val="0"/>
                        </a:spcBef>
                        <a:spcAft>
                          <a:spcPts val="0"/>
                        </a:spcAft>
                      </a:pPr>
                      <a:r>
                        <a:rPr lang="ru-RU" sz="1150" dirty="0" smtClean="0">
                          <a:solidFill>
                            <a:schemeClr val="bg1"/>
                          </a:solidFill>
                          <a:latin typeface="Times New Roman" pitchFamily="18" charset="0"/>
                          <a:cs typeface="Times New Roman" pitchFamily="18" charset="0"/>
                        </a:rPr>
                        <a:t>2018</a:t>
                      </a:r>
                      <a:r>
                        <a:rPr lang="ru-RU" sz="1150" baseline="0" dirty="0" smtClean="0">
                          <a:solidFill>
                            <a:schemeClr val="bg1"/>
                          </a:solidFill>
                          <a:latin typeface="Times New Roman" pitchFamily="18" charset="0"/>
                          <a:cs typeface="Times New Roman" pitchFamily="18" charset="0"/>
                        </a:rPr>
                        <a:t> </a:t>
                      </a:r>
                      <a:r>
                        <a:rPr lang="ru-RU" sz="1150" dirty="0" smtClean="0">
                          <a:solidFill>
                            <a:schemeClr val="bg1"/>
                          </a:solidFill>
                          <a:latin typeface="Times New Roman" pitchFamily="18" charset="0"/>
                          <a:cs typeface="Times New Roman" pitchFamily="18" charset="0"/>
                        </a:rPr>
                        <a:t>год</a:t>
                      </a:r>
                      <a:endParaRPr lang="ru-RU" sz="115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algn="ctr">
                        <a:lnSpc>
                          <a:spcPct val="100000"/>
                        </a:lnSpc>
                        <a:spcBef>
                          <a:spcPts val="0"/>
                        </a:spcBef>
                        <a:spcAft>
                          <a:spcPts val="0"/>
                        </a:spcAft>
                      </a:pPr>
                      <a:r>
                        <a:rPr lang="ru-RU" sz="1150" dirty="0" smtClean="0">
                          <a:solidFill>
                            <a:schemeClr val="bg1"/>
                          </a:solidFill>
                          <a:latin typeface="Times New Roman" pitchFamily="18" charset="0"/>
                          <a:cs typeface="Times New Roman" pitchFamily="18" charset="0"/>
                        </a:rPr>
                        <a:t>2019 год</a:t>
                      </a:r>
                      <a:endParaRPr lang="ru-RU" sz="115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algn="ctr">
                        <a:lnSpc>
                          <a:spcPct val="100000"/>
                        </a:lnSpc>
                        <a:spcBef>
                          <a:spcPts val="0"/>
                        </a:spcBef>
                        <a:spcAft>
                          <a:spcPts val="0"/>
                        </a:spcAft>
                      </a:pPr>
                      <a:r>
                        <a:rPr lang="ru-RU" sz="1150" dirty="0" smtClean="0">
                          <a:solidFill>
                            <a:schemeClr val="bg1"/>
                          </a:solidFill>
                          <a:latin typeface="Times New Roman" pitchFamily="18" charset="0"/>
                          <a:cs typeface="Times New Roman" pitchFamily="18" charset="0"/>
                        </a:rPr>
                        <a:t>2020 год</a:t>
                      </a:r>
                      <a:endParaRPr lang="ru-RU" sz="115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algn="ctr">
                        <a:lnSpc>
                          <a:spcPct val="100000"/>
                        </a:lnSpc>
                        <a:spcBef>
                          <a:spcPts val="0"/>
                        </a:spcBef>
                        <a:spcAft>
                          <a:spcPts val="0"/>
                        </a:spcAft>
                      </a:pPr>
                      <a:r>
                        <a:rPr lang="ru-RU" sz="1150" dirty="0" smtClean="0">
                          <a:solidFill>
                            <a:schemeClr val="bg1"/>
                          </a:solidFill>
                          <a:latin typeface="Times New Roman" pitchFamily="18" charset="0"/>
                          <a:cs typeface="Times New Roman" pitchFamily="18" charset="0"/>
                        </a:rPr>
                        <a:t>2021 год</a:t>
                      </a:r>
                      <a:endParaRPr lang="ru-RU" sz="115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r>
              <a:tr h="285249">
                <a:tc vMerge="1">
                  <a:txBody>
                    <a:bodyPr/>
                    <a:lstStyle/>
                    <a:p>
                      <a:endParaRPr lang="ru-RU"/>
                    </a:p>
                  </a:txBody>
                  <a:tcPr/>
                </a:tc>
                <a:tc vMerge="1">
                  <a:txBody>
                    <a:bodyPr/>
                    <a:lstStyle/>
                    <a:p>
                      <a:pPr marL="0" algn="ctr" rtl="0" eaLnBrk="1" latinLnBrk="0" hangingPunct="1">
                        <a:lnSpc>
                          <a:spcPct val="115000"/>
                        </a:lnSpc>
                        <a:spcAft>
                          <a:spcPts val="0"/>
                        </a:spcAft>
                      </a:pPr>
                      <a:endParaRPr kumimoji="0" lang="ru-RU" sz="800" kern="1200" dirty="0">
                        <a:solidFill>
                          <a:schemeClr val="dk1"/>
                        </a:solidFill>
                        <a:latin typeface="Times New Roman" pitchFamily="18" charset="0"/>
                        <a:ea typeface="Calibri"/>
                        <a:cs typeface="Times New Roman" pitchFamily="18" charset="0"/>
                      </a:endParaRPr>
                    </a:p>
                  </a:txBody>
                  <a:tcPr marL="9525" marR="9525" marT="9525" marB="0" anchor="b"/>
                </a:tc>
                <a:tc>
                  <a:txBody>
                    <a:bodyPr/>
                    <a:lstStyle/>
                    <a:p>
                      <a:pPr algn="ctr">
                        <a:lnSpc>
                          <a:spcPct val="100000"/>
                        </a:lnSpc>
                        <a:spcBef>
                          <a:spcPts val="0"/>
                        </a:spcBef>
                        <a:spcAft>
                          <a:spcPts val="0"/>
                        </a:spcAft>
                      </a:pPr>
                      <a:r>
                        <a:rPr lang="ru-RU" sz="1150" dirty="0" smtClean="0">
                          <a:solidFill>
                            <a:schemeClr val="tx1"/>
                          </a:solidFill>
                          <a:latin typeface="Times New Roman" pitchFamily="18" charset="0"/>
                          <a:cs typeface="Times New Roman" pitchFamily="18" charset="0"/>
                        </a:rPr>
                        <a:t>факт</a:t>
                      </a:r>
                      <a:endParaRPr lang="ru-RU" sz="1150" b="1"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00000"/>
                        </a:lnSpc>
                        <a:spcBef>
                          <a:spcPts val="0"/>
                        </a:spcBef>
                        <a:spcAft>
                          <a:spcPts val="0"/>
                        </a:spcAft>
                      </a:pPr>
                      <a:r>
                        <a:rPr lang="ru-RU" sz="1150" dirty="0" smtClean="0">
                          <a:solidFill>
                            <a:schemeClr val="tx1"/>
                          </a:solidFill>
                          <a:latin typeface="Times New Roman" pitchFamily="18" charset="0"/>
                          <a:cs typeface="Times New Roman" pitchFamily="18" charset="0"/>
                        </a:rPr>
                        <a:t>план</a:t>
                      </a:r>
                      <a:endParaRPr lang="ru-RU" sz="1150" b="1"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00000"/>
                        </a:lnSpc>
                        <a:spcBef>
                          <a:spcPts val="0"/>
                        </a:spcBef>
                        <a:spcAft>
                          <a:spcPts val="0"/>
                        </a:spcAft>
                      </a:pPr>
                      <a:r>
                        <a:rPr lang="ru-RU" sz="1150" dirty="0">
                          <a:solidFill>
                            <a:schemeClr val="tx1"/>
                          </a:solidFill>
                          <a:latin typeface="Times New Roman" pitchFamily="18" charset="0"/>
                          <a:cs typeface="Times New Roman" pitchFamily="18" charset="0"/>
                        </a:rPr>
                        <a:t>прогноз</a:t>
                      </a:r>
                      <a:endParaRPr lang="ru-RU" sz="1150" b="1"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00000"/>
                        </a:lnSpc>
                        <a:spcBef>
                          <a:spcPts val="0"/>
                        </a:spcBef>
                        <a:spcAft>
                          <a:spcPts val="0"/>
                        </a:spcAft>
                      </a:pPr>
                      <a:r>
                        <a:rPr lang="ru-RU" sz="1150" dirty="0" smtClean="0">
                          <a:solidFill>
                            <a:schemeClr val="tx1"/>
                          </a:solidFill>
                          <a:latin typeface="Times New Roman" pitchFamily="18" charset="0"/>
                          <a:cs typeface="Times New Roman" pitchFamily="18" charset="0"/>
                        </a:rPr>
                        <a:t>прогноз</a:t>
                      </a:r>
                      <a:endParaRPr lang="ru-RU" sz="1150" b="1"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00000"/>
                        </a:lnSpc>
                        <a:spcBef>
                          <a:spcPts val="0"/>
                        </a:spcBef>
                        <a:spcAft>
                          <a:spcPts val="0"/>
                        </a:spcAft>
                      </a:pPr>
                      <a:r>
                        <a:rPr lang="ru-RU" sz="1150" dirty="0" smtClean="0">
                          <a:solidFill>
                            <a:schemeClr val="tx1"/>
                          </a:solidFill>
                          <a:latin typeface="Times New Roman" pitchFamily="18" charset="0"/>
                          <a:cs typeface="Times New Roman" pitchFamily="18" charset="0"/>
                        </a:rPr>
                        <a:t>прогноз</a:t>
                      </a:r>
                      <a:endParaRPr lang="ru-RU" sz="1150" b="1"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r>
              <a:tr h="4522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b="0" dirty="0" smtClean="0">
                          <a:solidFill>
                            <a:schemeClr val="tx1"/>
                          </a:solidFill>
                          <a:latin typeface="Times New Roman" pitchFamily="18" charset="0"/>
                          <a:cs typeface="Times New Roman" pitchFamily="18" charset="0"/>
                        </a:rPr>
                        <a:t>Расходы</a:t>
                      </a:r>
                      <a:r>
                        <a:rPr lang="ru-RU" sz="1100" b="0" baseline="0" dirty="0" smtClean="0">
                          <a:solidFill>
                            <a:schemeClr val="tx1"/>
                          </a:solidFill>
                          <a:latin typeface="Times New Roman" pitchFamily="18" charset="0"/>
                          <a:cs typeface="Times New Roman" pitchFamily="18" charset="0"/>
                        </a:rPr>
                        <a:t> на реализацию ГП (за счет средств федерального и республиканского бюджетов)</a:t>
                      </a:r>
                      <a:endParaRPr lang="ru-RU" sz="1100" b="0" i="1" dirty="0" smtClean="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b="0" dirty="0" smtClean="0">
                          <a:solidFill>
                            <a:schemeClr val="tx1"/>
                          </a:solidFill>
                          <a:latin typeface="Times New Roman" pitchFamily="18" charset="0"/>
                          <a:cs typeface="Times New Roman" pitchFamily="18" charset="0"/>
                        </a:rPr>
                        <a:t>тыс. рублей</a:t>
                      </a:r>
                      <a:endParaRPr lang="ru-RU" sz="1100" b="0" dirty="0" smtClean="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algn="ctr" fontAlgn="ctr">
                        <a:lnSpc>
                          <a:spcPct val="100000"/>
                        </a:lnSpc>
                        <a:spcBef>
                          <a:spcPts val="0"/>
                        </a:spcBef>
                        <a:spcAft>
                          <a:spcPts val="0"/>
                        </a:spcAft>
                      </a:pPr>
                      <a:r>
                        <a:rPr lang="ru-RU" sz="1100" b="0" i="0" u="none" strike="noStrike" dirty="0" smtClean="0">
                          <a:solidFill>
                            <a:schemeClr val="tx1"/>
                          </a:solidFill>
                          <a:latin typeface="Times New Roman" pitchFamily="18" charset="0"/>
                          <a:cs typeface="Times New Roman" pitchFamily="18" charset="0"/>
                        </a:rPr>
                        <a:t>275 926,3</a:t>
                      </a:r>
                      <a:endParaRPr lang="ru-RU" sz="1100" b="0" i="0" u="none" strike="noStrike" dirty="0">
                        <a:solidFill>
                          <a:schemeClr val="tx1"/>
                        </a:solidFill>
                        <a:latin typeface="Times New Roman" pitchFamily="18" charset="0"/>
                        <a:cs typeface="Times New Roman" pitchFamily="18" charset="0"/>
                      </a:endParaRPr>
                    </a:p>
                  </a:txBody>
                  <a:tcPr marL="9525" marR="9525" marT="9525" marB="0" anchor="ctr"/>
                </a:tc>
                <a:tc>
                  <a:txBody>
                    <a:bodyPr/>
                    <a:lstStyle/>
                    <a:p>
                      <a:pPr algn="ctr" fontAlgn="ctr"/>
                      <a:r>
                        <a:rPr lang="ru-RU" sz="1100" b="0" i="0" u="none" strike="noStrike" kern="1200" dirty="0" smtClean="0">
                          <a:solidFill>
                            <a:schemeClr val="tx1"/>
                          </a:solidFill>
                          <a:latin typeface="Times New Roman" pitchFamily="18" charset="0"/>
                          <a:ea typeface="+mn-ea"/>
                          <a:cs typeface="Times New Roman" pitchFamily="18" charset="0"/>
                        </a:rPr>
                        <a:t>490 413,9   </a:t>
                      </a:r>
                    </a:p>
                  </a:txBody>
                  <a:tcPr marL="9525" marR="9525" marT="9525" marB="0" anchor="ctr"/>
                </a:tc>
                <a:tc>
                  <a:txBody>
                    <a:bodyPr/>
                    <a:lstStyle/>
                    <a:p>
                      <a:pPr marL="0" algn="ctr" defTabSz="914400" rtl="0" eaLnBrk="1" fontAlgn="ctr" latinLnBrk="0" hangingPunct="1">
                        <a:lnSpc>
                          <a:spcPct val="100000"/>
                        </a:lnSpc>
                        <a:spcBef>
                          <a:spcPts val="0"/>
                        </a:spcBef>
                        <a:spcAft>
                          <a:spcPts val="0"/>
                        </a:spcAft>
                      </a:pPr>
                      <a:r>
                        <a:rPr lang="ru-RU" sz="1100" b="0" i="0" u="none" strike="noStrike" kern="1200" dirty="0" smtClean="0">
                          <a:solidFill>
                            <a:schemeClr val="tx1"/>
                          </a:solidFill>
                          <a:latin typeface="Times New Roman" pitchFamily="18" charset="0"/>
                          <a:ea typeface="+mn-ea"/>
                          <a:cs typeface="Times New Roman" pitchFamily="18" charset="0"/>
                        </a:rPr>
                        <a:t> 175 447,0   </a:t>
                      </a:r>
                    </a:p>
                  </a:txBody>
                  <a:tcPr marL="9525" marR="9525" marT="9525" marB="0" anchor="ctr"/>
                </a:tc>
                <a:tc>
                  <a:txBody>
                    <a:bodyPr/>
                    <a:lstStyle/>
                    <a:p>
                      <a:pPr marL="0" algn="ctr" defTabSz="914400" rtl="0" eaLnBrk="1" fontAlgn="ctr" latinLnBrk="0" hangingPunct="1">
                        <a:lnSpc>
                          <a:spcPct val="100000"/>
                        </a:lnSpc>
                        <a:spcBef>
                          <a:spcPts val="0"/>
                        </a:spcBef>
                        <a:spcAft>
                          <a:spcPts val="0"/>
                        </a:spcAft>
                      </a:pPr>
                      <a:r>
                        <a:rPr lang="ru-RU" sz="1100" b="0" i="0" u="none" strike="noStrike" kern="1200" dirty="0" smtClean="0">
                          <a:solidFill>
                            <a:schemeClr val="tx1"/>
                          </a:solidFill>
                          <a:latin typeface="Times New Roman" pitchFamily="18" charset="0"/>
                          <a:ea typeface="+mn-ea"/>
                          <a:cs typeface="Times New Roman" pitchFamily="18" charset="0"/>
                        </a:rPr>
                        <a:t>122 912,9   </a:t>
                      </a:r>
                    </a:p>
                  </a:txBody>
                  <a:tcPr marL="9525" marR="9525" marT="9525" marB="0" anchor="ctr"/>
                </a:tc>
                <a:tc>
                  <a:txBody>
                    <a:bodyPr/>
                    <a:lstStyle/>
                    <a:p>
                      <a:pPr marL="0" algn="ctr" defTabSz="914400" rtl="0" eaLnBrk="1" fontAlgn="ctr" latinLnBrk="0" hangingPunct="1">
                        <a:lnSpc>
                          <a:spcPct val="100000"/>
                        </a:lnSpc>
                        <a:spcBef>
                          <a:spcPts val="0"/>
                        </a:spcBef>
                        <a:spcAft>
                          <a:spcPts val="0"/>
                        </a:spcAft>
                      </a:pPr>
                      <a:r>
                        <a:rPr lang="ru-RU" sz="1100" b="0" i="0" u="none" strike="noStrike" kern="1200" dirty="0" smtClean="0">
                          <a:solidFill>
                            <a:schemeClr val="tx1"/>
                          </a:solidFill>
                          <a:latin typeface="Times New Roman" pitchFamily="18" charset="0"/>
                          <a:ea typeface="+mn-ea"/>
                          <a:cs typeface="Times New Roman" pitchFamily="18" charset="0"/>
                        </a:rPr>
                        <a:t>272 956,4   </a:t>
                      </a:r>
                    </a:p>
                  </a:txBody>
                  <a:tcPr marL="9525" marR="9525" marT="9525" marB="0" anchor="ctr"/>
                </a:tc>
              </a:tr>
              <a:tr h="619199">
                <a:tc>
                  <a:txBody>
                    <a:bodyPr/>
                    <a:lstStyle/>
                    <a:p>
                      <a:pPr algn="just">
                        <a:lnSpc>
                          <a:spcPct val="100000"/>
                        </a:lnSpc>
                        <a:spcBef>
                          <a:spcPts val="0"/>
                        </a:spcBef>
                        <a:spcAft>
                          <a:spcPts val="0"/>
                        </a:spcAft>
                      </a:pPr>
                      <a:r>
                        <a:rPr lang="ru-RU" sz="1100" b="0" dirty="0" smtClean="0">
                          <a:solidFill>
                            <a:schemeClr val="tx1"/>
                          </a:solidFill>
                          <a:latin typeface="Times New Roman" pitchFamily="18" charset="0"/>
                          <a:cs typeface="Times New Roman" pitchFamily="18" charset="0"/>
                        </a:rPr>
                        <a:t>Доля населения Республики Алтай, систематически занимающегося физической культурой и спортом, в общей численности населения Республики Алтай в возрасте 3 - 79 лет</a:t>
                      </a:r>
                      <a:endParaRPr lang="ru-RU" sz="11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00000"/>
                        </a:lnSpc>
                        <a:spcBef>
                          <a:spcPts val="0"/>
                        </a:spcBef>
                        <a:spcAft>
                          <a:spcPts val="0"/>
                        </a:spcAft>
                      </a:pPr>
                      <a:r>
                        <a:rPr lang="ru-RU" sz="1100" b="0" dirty="0">
                          <a:solidFill>
                            <a:schemeClr val="tx1"/>
                          </a:solidFill>
                          <a:latin typeface="Times New Roman" pitchFamily="18" charset="0"/>
                          <a:cs typeface="Times New Roman" pitchFamily="18" charset="0"/>
                        </a:rPr>
                        <a:t>%</a:t>
                      </a:r>
                      <a:endParaRPr lang="ru-RU" sz="11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rtl="0" eaLnBrk="1" latinLnBrk="0" hangingPunct="1">
                        <a:lnSpc>
                          <a:spcPct val="100000"/>
                        </a:lnSpc>
                        <a:spcBef>
                          <a:spcPts val="0"/>
                        </a:spcBef>
                        <a:spcAft>
                          <a:spcPts val="0"/>
                        </a:spcAft>
                      </a:pPr>
                      <a:r>
                        <a:rPr kumimoji="0" lang="ru-RU" sz="1100" b="0" kern="1200" dirty="0" smtClean="0">
                          <a:solidFill>
                            <a:schemeClr val="tx1"/>
                          </a:solidFill>
                          <a:latin typeface="Times New Roman" pitchFamily="18" charset="0"/>
                          <a:cs typeface="Times New Roman" pitchFamily="18" charset="0"/>
                        </a:rPr>
                        <a:t>24,5</a:t>
                      </a:r>
                      <a:endParaRPr kumimoji="0" lang="ru-RU" sz="1100" b="0" kern="120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rtl="0" eaLnBrk="1" latinLnBrk="0" hangingPunct="1">
                        <a:lnSpc>
                          <a:spcPct val="100000"/>
                        </a:lnSpc>
                        <a:spcBef>
                          <a:spcPts val="0"/>
                        </a:spcBef>
                        <a:spcAft>
                          <a:spcPts val="0"/>
                        </a:spcAft>
                      </a:pPr>
                      <a:r>
                        <a:rPr kumimoji="0" lang="ru-RU" sz="1100" b="0" kern="1200" dirty="0" smtClean="0">
                          <a:solidFill>
                            <a:schemeClr val="tx1"/>
                          </a:solidFill>
                          <a:latin typeface="Times New Roman" pitchFamily="18" charset="0"/>
                          <a:cs typeface="Times New Roman" pitchFamily="18" charset="0"/>
                        </a:rPr>
                        <a:t>26,5</a:t>
                      </a:r>
                      <a:endParaRPr kumimoji="0" lang="ru-RU" sz="1100" b="0" kern="120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rtl="0" eaLnBrk="1" latinLnBrk="0" hangingPunct="1">
                        <a:lnSpc>
                          <a:spcPct val="100000"/>
                        </a:lnSpc>
                        <a:spcBef>
                          <a:spcPts val="0"/>
                        </a:spcBef>
                        <a:spcAft>
                          <a:spcPts val="0"/>
                        </a:spcAft>
                      </a:pPr>
                      <a:r>
                        <a:rPr kumimoji="0" lang="ru-RU" sz="1100" b="0" kern="1200" dirty="0" smtClean="0">
                          <a:solidFill>
                            <a:schemeClr val="tx1"/>
                          </a:solidFill>
                          <a:latin typeface="Times New Roman" pitchFamily="18" charset="0"/>
                          <a:cs typeface="Times New Roman" pitchFamily="18" charset="0"/>
                        </a:rPr>
                        <a:t>29</a:t>
                      </a:r>
                      <a:endParaRPr kumimoji="0" lang="ru-RU" sz="1100" b="0" kern="120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rtl="0" eaLnBrk="1" latinLnBrk="0" hangingPunct="1">
                        <a:lnSpc>
                          <a:spcPct val="100000"/>
                        </a:lnSpc>
                        <a:spcBef>
                          <a:spcPts val="0"/>
                        </a:spcBef>
                        <a:spcAft>
                          <a:spcPts val="0"/>
                        </a:spcAft>
                      </a:pPr>
                      <a:r>
                        <a:rPr kumimoji="0" lang="ru-RU" sz="1100" b="0" kern="1200" dirty="0" smtClean="0">
                          <a:solidFill>
                            <a:schemeClr val="tx1"/>
                          </a:solidFill>
                          <a:latin typeface="Times New Roman" pitchFamily="18" charset="0"/>
                          <a:cs typeface="Times New Roman" pitchFamily="18" charset="0"/>
                        </a:rPr>
                        <a:t>32</a:t>
                      </a:r>
                      <a:endParaRPr kumimoji="0" lang="ru-RU" sz="1100" b="0" kern="120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rtl="0" eaLnBrk="1" latinLnBrk="0" hangingPunct="1">
                        <a:lnSpc>
                          <a:spcPct val="100000"/>
                        </a:lnSpc>
                        <a:spcBef>
                          <a:spcPts val="0"/>
                        </a:spcBef>
                        <a:spcAft>
                          <a:spcPts val="0"/>
                        </a:spcAft>
                      </a:pPr>
                      <a:r>
                        <a:rPr kumimoji="0" lang="ru-RU" sz="1100" b="0" kern="1200" dirty="0" smtClean="0">
                          <a:solidFill>
                            <a:schemeClr val="tx1"/>
                          </a:solidFill>
                          <a:latin typeface="Times New Roman" pitchFamily="18" charset="0"/>
                          <a:cs typeface="Times New Roman" pitchFamily="18" charset="0"/>
                        </a:rPr>
                        <a:t>33</a:t>
                      </a:r>
                      <a:endParaRPr kumimoji="0" lang="ru-RU" sz="1100" b="0" kern="120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r>
              <a:tr h="452224">
                <a:tc>
                  <a:txBody>
                    <a:bodyPr/>
                    <a:lstStyle/>
                    <a:p>
                      <a:pPr algn="just">
                        <a:lnSpc>
                          <a:spcPct val="100000"/>
                        </a:lnSpc>
                        <a:spcBef>
                          <a:spcPts val="0"/>
                        </a:spcBef>
                        <a:spcAft>
                          <a:spcPts val="0"/>
                        </a:spcAft>
                      </a:pPr>
                      <a:r>
                        <a:rPr lang="ru-RU" sz="1100" b="0" dirty="0" smtClean="0">
                          <a:solidFill>
                            <a:schemeClr val="tx1"/>
                          </a:solidFill>
                          <a:latin typeface="Times New Roman" pitchFamily="18" charset="0"/>
                          <a:cs typeface="Times New Roman" pitchFamily="18" charset="0"/>
                        </a:rPr>
                        <a:t>Уровень обеспеченности населения спортивными сооружениями, исходя из единовременной пропускной способности объектов спорта</a:t>
                      </a:r>
                      <a:endParaRPr lang="ru-RU" sz="1100" b="0" dirty="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algn="ctr">
                        <a:lnSpc>
                          <a:spcPct val="100000"/>
                        </a:lnSpc>
                        <a:spcBef>
                          <a:spcPts val="0"/>
                        </a:spcBef>
                        <a:spcAft>
                          <a:spcPts val="0"/>
                        </a:spcAft>
                      </a:pPr>
                      <a:r>
                        <a:rPr lang="ru-RU" sz="1100" b="0" dirty="0" smtClean="0">
                          <a:solidFill>
                            <a:schemeClr val="tx1"/>
                          </a:solidFill>
                          <a:latin typeface="Times New Roman" pitchFamily="18" charset="0"/>
                          <a:cs typeface="Times New Roman" pitchFamily="18" charset="0"/>
                        </a:rPr>
                        <a:t>%</a:t>
                      </a:r>
                      <a:endParaRPr lang="ru-RU" sz="1100" b="0" dirty="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marL="0" algn="ctr" rtl="0" eaLnBrk="1" latinLnBrk="0" hangingPunct="1">
                        <a:lnSpc>
                          <a:spcPct val="100000"/>
                        </a:lnSpc>
                        <a:spcBef>
                          <a:spcPts val="0"/>
                        </a:spcBef>
                        <a:spcAft>
                          <a:spcPts val="0"/>
                        </a:spcAft>
                      </a:pPr>
                      <a:r>
                        <a:rPr kumimoji="0" lang="ru-RU" sz="1100" b="0" kern="1200" dirty="0" smtClean="0">
                          <a:solidFill>
                            <a:schemeClr val="tx1"/>
                          </a:solidFill>
                          <a:latin typeface="Times New Roman" pitchFamily="18" charset="0"/>
                          <a:cs typeface="Times New Roman" pitchFamily="18" charset="0"/>
                        </a:rPr>
                        <a:t>53,3</a:t>
                      </a:r>
                      <a:endParaRPr kumimoji="0" lang="ru-RU" sz="1100" b="0" kern="1200" dirty="0">
                        <a:solidFill>
                          <a:schemeClr val="tx1"/>
                        </a:solidFill>
                        <a:latin typeface="Times New Roman" pitchFamily="18" charset="0"/>
                        <a:ea typeface="Calibri"/>
                        <a:cs typeface="Times New Roman" pitchFamily="18" charset="0"/>
                      </a:endParaRPr>
                    </a:p>
                  </a:txBody>
                  <a:tcPr marL="39370" marR="39370" marT="64770" marB="64770" anchor="ctr"/>
                </a:tc>
                <a:tc>
                  <a:txBody>
                    <a:bodyPr/>
                    <a:lstStyle/>
                    <a:p>
                      <a:pPr marL="0" algn="ctr" rtl="0" eaLnBrk="1" latinLnBrk="0" hangingPunct="1">
                        <a:lnSpc>
                          <a:spcPct val="100000"/>
                        </a:lnSpc>
                        <a:spcBef>
                          <a:spcPts val="0"/>
                        </a:spcBef>
                        <a:spcAft>
                          <a:spcPts val="0"/>
                        </a:spcAft>
                      </a:pPr>
                      <a:r>
                        <a:rPr kumimoji="0" lang="ru-RU" sz="1100" b="0" kern="1200" dirty="0" smtClean="0">
                          <a:solidFill>
                            <a:schemeClr val="tx1"/>
                          </a:solidFill>
                          <a:latin typeface="Times New Roman" pitchFamily="18" charset="0"/>
                          <a:ea typeface="+mn-ea"/>
                          <a:cs typeface="Times New Roman" pitchFamily="18" charset="0"/>
                        </a:rPr>
                        <a:t>53</a:t>
                      </a:r>
                      <a:endParaRPr kumimoji="0" lang="ru-RU" sz="1100" b="0" kern="1200" dirty="0">
                        <a:solidFill>
                          <a:schemeClr val="tx1"/>
                        </a:solidFill>
                        <a:latin typeface="Times New Roman" pitchFamily="18" charset="0"/>
                        <a:ea typeface="Calibri"/>
                        <a:cs typeface="Times New Roman" pitchFamily="18" charset="0"/>
                      </a:endParaRPr>
                    </a:p>
                  </a:txBody>
                  <a:tcPr marL="39370" marR="39370" marT="64770" marB="64770" anchor="ctr"/>
                </a:tc>
                <a:tc>
                  <a:txBody>
                    <a:bodyPr/>
                    <a:lstStyle/>
                    <a:p>
                      <a:pPr marL="0" algn="ctr" rtl="0" eaLnBrk="1" latinLnBrk="0" hangingPunct="1">
                        <a:lnSpc>
                          <a:spcPct val="100000"/>
                        </a:lnSpc>
                        <a:spcBef>
                          <a:spcPts val="0"/>
                        </a:spcBef>
                        <a:spcAft>
                          <a:spcPts val="0"/>
                        </a:spcAft>
                      </a:pPr>
                      <a:r>
                        <a:rPr kumimoji="0" lang="ru-RU" sz="1100" b="0" kern="1200" dirty="0" smtClean="0">
                          <a:solidFill>
                            <a:schemeClr val="tx1"/>
                          </a:solidFill>
                          <a:latin typeface="Times New Roman" pitchFamily="18" charset="0"/>
                          <a:cs typeface="Times New Roman" pitchFamily="18" charset="0"/>
                        </a:rPr>
                        <a:t>53</a:t>
                      </a:r>
                      <a:endParaRPr kumimoji="0" lang="ru-RU" sz="1100" b="0" kern="1200" dirty="0">
                        <a:solidFill>
                          <a:schemeClr val="tx1"/>
                        </a:solidFill>
                        <a:latin typeface="Times New Roman" pitchFamily="18" charset="0"/>
                        <a:ea typeface="Calibri"/>
                        <a:cs typeface="Times New Roman" pitchFamily="18" charset="0"/>
                      </a:endParaRPr>
                    </a:p>
                  </a:txBody>
                  <a:tcPr marL="39370" marR="39370" marT="64770" marB="64770" anchor="ctr"/>
                </a:tc>
                <a:tc>
                  <a:txBody>
                    <a:bodyPr/>
                    <a:lstStyle/>
                    <a:p>
                      <a:pPr marL="0" algn="ctr" rtl="0" eaLnBrk="1" latinLnBrk="0" hangingPunct="1">
                        <a:lnSpc>
                          <a:spcPct val="100000"/>
                        </a:lnSpc>
                        <a:spcBef>
                          <a:spcPts val="0"/>
                        </a:spcBef>
                        <a:spcAft>
                          <a:spcPts val="0"/>
                        </a:spcAft>
                      </a:pPr>
                      <a:r>
                        <a:rPr kumimoji="0" lang="ru-RU" sz="1100" b="0" kern="1200" dirty="0" smtClean="0">
                          <a:solidFill>
                            <a:schemeClr val="tx1"/>
                          </a:solidFill>
                          <a:latin typeface="Times New Roman" pitchFamily="18" charset="0"/>
                          <a:cs typeface="Times New Roman" pitchFamily="18" charset="0"/>
                        </a:rPr>
                        <a:t>53</a:t>
                      </a:r>
                      <a:endParaRPr kumimoji="0" lang="ru-RU" sz="1100" b="0" kern="1200" dirty="0">
                        <a:solidFill>
                          <a:schemeClr val="tx1"/>
                        </a:solidFill>
                        <a:latin typeface="Times New Roman" pitchFamily="18" charset="0"/>
                        <a:ea typeface="Calibri"/>
                        <a:cs typeface="Times New Roman" pitchFamily="18" charset="0"/>
                      </a:endParaRPr>
                    </a:p>
                  </a:txBody>
                  <a:tcPr marL="39370" marR="39370" marT="64770" marB="64770" anchor="ctr"/>
                </a:tc>
                <a:tc>
                  <a:txBody>
                    <a:bodyPr/>
                    <a:lstStyle/>
                    <a:p>
                      <a:pPr marL="0" algn="ctr" rtl="0" eaLnBrk="1" latinLnBrk="0" hangingPunct="1">
                        <a:lnSpc>
                          <a:spcPct val="100000"/>
                        </a:lnSpc>
                        <a:spcBef>
                          <a:spcPts val="0"/>
                        </a:spcBef>
                        <a:spcAft>
                          <a:spcPts val="0"/>
                        </a:spcAft>
                      </a:pPr>
                      <a:r>
                        <a:rPr kumimoji="0" lang="ru-RU" sz="1100" b="0" kern="1200" dirty="0" smtClean="0">
                          <a:solidFill>
                            <a:schemeClr val="tx1"/>
                          </a:solidFill>
                          <a:latin typeface="Times New Roman" pitchFamily="18" charset="0"/>
                          <a:cs typeface="Times New Roman" pitchFamily="18" charset="0"/>
                        </a:rPr>
                        <a:t>53</a:t>
                      </a:r>
                      <a:endParaRPr kumimoji="0" lang="ru-RU" sz="1100" b="0" kern="1200" dirty="0">
                        <a:solidFill>
                          <a:schemeClr val="tx1"/>
                        </a:solidFill>
                        <a:latin typeface="Times New Roman" pitchFamily="18" charset="0"/>
                        <a:ea typeface="Calibri"/>
                        <a:cs typeface="Times New Roman" pitchFamily="18" charset="0"/>
                      </a:endParaRPr>
                    </a:p>
                  </a:txBody>
                  <a:tcPr marL="39370" marR="39370" marT="64770" marB="64770" anchor="ctr"/>
                </a:tc>
              </a:tr>
              <a:tr h="786174">
                <a:tc>
                  <a:txBody>
                    <a:bodyPr/>
                    <a:lstStyle/>
                    <a:p>
                      <a:pPr algn="just">
                        <a:lnSpc>
                          <a:spcPct val="100000"/>
                        </a:lnSpc>
                        <a:spcBef>
                          <a:spcPts val="0"/>
                        </a:spcBef>
                        <a:spcAft>
                          <a:spcPts val="0"/>
                        </a:spcAft>
                      </a:pPr>
                      <a:r>
                        <a:rPr lang="ru-RU" sz="1100" b="0" dirty="0" smtClean="0">
                          <a:solidFill>
                            <a:schemeClr val="tx1"/>
                          </a:solidFill>
                          <a:latin typeface="Times New Roman" pitchFamily="18" charset="0"/>
                          <a:cs typeface="Times New Roman" pitchFamily="18" charset="0"/>
                        </a:rPr>
                        <a:t>Численность спортсменов субъекта Российской Федерации, включенных в список кандидатов в составы спортивных сборных команд Российской Федерации</a:t>
                      </a:r>
                      <a:endParaRPr lang="ru-RU" sz="11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just">
                        <a:lnSpc>
                          <a:spcPct val="100000"/>
                        </a:lnSpc>
                        <a:spcBef>
                          <a:spcPts val="0"/>
                        </a:spcBef>
                        <a:spcAft>
                          <a:spcPts val="0"/>
                        </a:spcAft>
                      </a:pPr>
                      <a:r>
                        <a:rPr lang="ru-RU" sz="1100" b="0" dirty="0">
                          <a:solidFill>
                            <a:schemeClr val="tx1"/>
                          </a:solidFill>
                          <a:latin typeface="Times New Roman" pitchFamily="18" charset="0"/>
                          <a:cs typeface="Times New Roman" pitchFamily="18" charset="0"/>
                        </a:rPr>
                        <a:t>человек на 100 тыс. человек населения</a:t>
                      </a:r>
                      <a:endParaRPr lang="ru-RU" sz="11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rtl="0" eaLnBrk="1" latinLnBrk="0" hangingPunct="1">
                        <a:lnSpc>
                          <a:spcPct val="100000"/>
                        </a:lnSpc>
                        <a:spcBef>
                          <a:spcPts val="0"/>
                        </a:spcBef>
                        <a:spcAft>
                          <a:spcPts val="0"/>
                        </a:spcAft>
                      </a:pPr>
                      <a:r>
                        <a:rPr kumimoji="0" lang="ru-RU" sz="1100" b="0" kern="1200" dirty="0" smtClean="0">
                          <a:solidFill>
                            <a:schemeClr val="tx1"/>
                          </a:solidFill>
                          <a:latin typeface="Times New Roman" pitchFamily="18" charset="0"/>
                          <a:ea typeface="Calibri"/>
                          <a:cs typeface="Times New Roman" pitchFamily="18" charset="0"/>
                        </a:rPr>
                        <a:t>15</a:t>
                      </a:r>
                      <a:endParaRPr kumimoji="0" lang="ru-RU" sz="1100" b="0" kern="120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rtl="0" eaLnBrk="1" latinLnBrk="0" hangingPunct="1">
                        <a:lnSpc>
                          <a:spcPct val="100000"/>
                        </a:lnSpc>
                        <a:spcBef>
                          <a:spcPts val="0"/>
                        </a:spcBef>
                        <a:spcAft>
                          <a:spcPts val="0"/>
                        </a:spcAft>
                      </a:pPr>
                      <a:r>
                        <a:rPr kumimoji="0" lang="ru-RU" sz="1100" b="0" kern="1200" dirty="0" smtClean="0">
                          <a:solidFill>
                            <a:schemeClr val="tx1"/>
                          </a:solidFill>
                          <a:latin typeface="Times New Roman" pitchFamily="18" charset="0"/>
                          <a:cs typeface="Times New Roman" pitchFamily="18" charset="0"/>
                        </a:rPr>
                        <a:t>16</a:t>
                      </a:r>
                      <a:endParaRPr kumimoji="0" lang="ru-RU" sz="1100" b="0" kern="120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rtl="0" eaLnBrk="1" latinLnBrk="0" hangingPunct="1">
                        <a:lnSpc>
                          <a:spcPct val="100000"/>
                        </a:lnSpc>
                        <a:spcBef>
                          <a:spcPts val="0"/>
                        </a:spcBef>
                        <a:spcAft>
                          <a:spcPts val="0"/>
                        </a:spcAft>
                      </a:pPr>
                      <a:r>
                        <a:rPr kumimoji="0" lang="ru-RU" sz="1100" b="0" kern="1200" dirty="0" smtClean="0">
                          <a:solidFill>
                            <a:schemeClr val="tx1"/>
                          </a:solidFill>
                          <a:latin typeface="Times New Roman" pitchFamily="18" charset="0"/>
                          <a:cs typeface="Times New Roman" pitchFamily="18" charset="0"/>
                        </a:rPr>
                        <a:t>17</a:t>
                      </a:r>
                      <a:endParaRPr kumimoji="0" lang="ru-RU" sz="1100" b="0" kern="120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rtl="0" eaLnBrk="1" latinLnBrk="0" hangingPunct="1">
                        <a:lnSpc>
                          <a:spcPct val="100000"/>
                        </a:lnSpc>
                        <a:spcBef>
                          <a:spcPts val="0"/>
                        </a:spcBef>
                        <a:spcAft>
                          <a:spcPts val="0"/>
                        </a:spcAft>
                      </a:pPr>
                      <a:r>
                        <a:rPr kumimoji="0" lang="ru-RU" sz="1100" b="0" kern="1200" dirty="0" smtClean="0">
                          <a:solidFill>
                            <a:schemeClr val="tx1"/>
                          </a:solidFill>
                          <a:latin typeface="Times New Roman" pitchFamily="18" charset="0"/>
                          <a:cs typeface="Times New Roman" pitchFamily="18" charset="0"/>
                        </a:rPr>
                        <a:t>17</a:t>
                      </a:r>
                      <a:endParaRPr kumimoji="0" lang="ru-RU" sz="1100" b="0" kern="120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rtl="0" eaLnBrk="1" latinLnBrk="0" hangingPunct="1">
                        <a:lnSpc>
                          <a:spcPct val="100000"/>
                        </a:lnSpc>
                        <a:spcBef>
                          <a:spcPts val="0"/>
                        </a:spcBef>
                        <a:spcAft>
                          <a:spcPts val="0"/>
                        </a:spcAft>
                      </a:pPr>
                      <a:r>
                        <a:rPr kumimoji="0" lang="ru-RU" sz="1100" b="0" kern="1200" dirty="0" smtClean="0">
                          <a:solidFill>
                            <a:schemeClr val="tx1"/>
                          </a:solidFill>
                          <a:latin typeface="Times New Roman" pitchFamily="18" charset="0"/>
                          <a:cs typeface="Times New Roman" pitchFamily="18" charset="0"/>
                        </a:rPr>
                        <a:t>18</a:t>
                      </a:r>
                      <a:endParaRPr kumimoji="0" lang="ru-RU" sz="1100" b="0" kern="120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r>
            </a:tbl>
          </a:graphicData>
        </a:graphic>
      </p:graphicFrame>
      <p:sp>
        <p:nvSpPr>
          <p:cNvPr id="23" name="Прямоугольник 22"/>
          <p:cNvSpPr/>
          <p:nvPr/>
        </p:nvSpPr>
        <p:spPr>
          <a:xfrm>
            <a:off x="4067944" y="4149080"/>
            <a:ext cx="4752528" cy="553998"/>
          </a:xfrm>
          <a:prstGeom prst="rect">
            <a:avLst/>
          </a:prstGeom>
        </p:spPr>
        <p:txBody>
          <a:bodyPr wrap="square">
            <a:spAutoFit/>
          </a:bodyPr>
          <a:lstStyle/>
          <a:p>
            <a:pPr algn="ctr">
              <a:defRPr sz="1800" b="1" i="0" u="none" strike="noStrike" kern="1200" baseline="0">
                <a:solidFill>
                  <a:prstClr val="black"/>
                </a:solidFill>
                <a:latin typeface="+mn-lt"/>
                <a:ea typeface="+mn-ea"/>
                <a:cs typeface="+mn-cs"/>
              </a:defRPr>
            </a:pPr>
            <a:r>
              <a:rPr lang="ru-RU" sz="1500" b="1" i="1" dirty="0" smtClean="0">
                <a:solidFill>
                  <a:schemeClr val="accent1">
                    <a:lumMod val="75000"/>
                  </a:schemeClr>
                </a:solidFill>
                <a:latin typeface="Times New Roman" pitchFamily="18" charset="0"/>
                <a:cs typeface="Times New Roman" pitchFamily="18" charset="0"/>
              </a:rPr>
              <a:t>Основные направления реализации ГП в 2019 году,</a:t>
            </a:r>
            <a:br>
              <a:rPr lang="ru-RU" sz="1500" b="1" i="1" dirty="0" smtClean="0">
                <a:solidFill>
                  <a:schemeClr val="accent1">
                    <a:lumMod val="75000"/>
                  </a:schemeClr>
                </a:solidFill>
                <a:latin typeface="Times New Roman" pitchFamily="18" charset="0"/>
                <a:cs typeface="Times New Roman" pitchFamily="18" charset="0"/>
              </a:rPr>
            </a:br>
            <a:r>
              <a:rPr lang="ru-RU" sz="1500" b="1" i="1" dirty="0" smtClean="0">
                <a:solidFill>
                  <a:schemeClr val="accent1">
                    <a:lumMod val="75000"/>
                  </a:schemeClr>
                </a:solidFill>
                <a:latin typeface="Times New Roman" pitchFamily="18" charset="0"/>
                <a:cs typeface="Times New Roman" pitchFamily="18" charset="0"/>
              </a:rPr>
              <a:t>тыс. рублей, доля в ГП, %</a:t>
            </a:r>
            <a:endParaRPr lang="en-US" sz="1500" b="1" i="1" dirty="0">
              <a:solidFill>
                <a:srgbClr val="CE1AA7"/>
              </a:solidFill>
              <a:latin typeface="Times New Roman" pitchFamily="18" charset="0"/>
              <a:cs typeface="Times New Roman" pitchFamily="18" charset="0"/>
            </a:endParaRPr>
          </a:p>
        </p:txBody>
      </p:sp>
      <p:graphicFrame>
        <p:nvGraphicFramePr>
          <p:cNvPr id="7" name="Диаграмма 6"/>
          <p:cNvGraphicFramePr/>
          <p:nvPr/>
        </p:nvGraphicFramePr>
        <p:xfrm>
          <a:off x="251520" y="4365104"/>
          <a:ext cx="8784976" cy="2492896"/>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8"/>
          <p:cNvSpPr txBox="1"/>
          <p:nvPr/>
        </p:nvSpPr>
        <p:spPr>
          <a:xfrm>
            <a:off x="8604448" y="260648"/>
            <a:ext cx="432048" cy="276999"/>
          </a:xfrm>
          <a:prstGeom prst="rect">
            <a:avLst/>
          </a:prstGeom>
          <a:noFill/>
        </p:spPr>
        <p:txBody>
          <a:bodyPr wrap="square" rtlCol="0">
            <a:spAutoFit/>
          </a:bodyPr>
          <a:lstStyle/>
          <a:p>
            <a:r>
              <a:rPr lang="ru-RU" sz="1200" dirty="0" smtClean="0"/>
              <a:t>52</a:t>
            </a:r>
            <a:endParaRPr lang="ru-RU" sz="12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3" cstate="print"/>
          <a:srcRect/>
          <a:stretch>
            <a:fillRect/>
          </a:stretch>
        </p:blipFill>
        <p:spPr bwMode="auto">
          <a:xfrm>
            <a:off x="0" y="0"/>
            <a:ext cx="9144000" cy="476671"/>
          </a:xfrm>
          <a:prstGeom prst="rect">
            <a:avLst/>
          </a:prstGeom>
          <a:noFill/>
        </p:spPr>
      </p:pic>
      <p:sp>
        <p:nvSpPr>
          <p:cNvPr id="6" name="Прямоугольник 5"/>
          <p:cNvSpPr/>
          <p:nvPr/>
        </p:nvSpPr>
        <p:spPr>
          <a:xfrm>
            <a:off x="0" y="260648"/>
            <a:ext cx="9144000" cy="515526"/>
          </a:xfrm>
          <a:prstGeom prst="rect">
            <a:avLst/>
          </a:prstGeom>
        </p:spPr>
        <p:txBody>
          <a:bodyPr wrap="square">
            <a:spAutoFit/>
          </a:bodyPr>
          <a:lstStyle/>
          <a:p>
            <a:pPr algn="ctr" fontAlgn="auto">
              <a:spcAft>
                <a:spcPts val="0"/>
              </a:spcAft>
              <a:defRPr/>
            </a:pPr>
            <a:r>
              <a:rPr lang="ru-RU" sz="1650" b="1" dirty="0" smtClean="0">
                <a:solidFill>
                  <a:schemeClr val="accent1">
                    <a:lumMod val="75000"/>
                  </a:schemeClr>
                </a:solidFill>
                <a:latin typeface="Times New Roman" pitchFamily="18" charset="0"/>
                <a:cs typeface="Times New Roman" pitchFamily="18" charset="0"/>
              </a:rPr>
              <a:t>ГП РА «РАЗВИТИЕ ЭКОНОМИЧЕСКОГО ПОТЕНЦИАЛА И ПРЕДПРИНИМАТЕЛЬСТВА»</a:t>
            </a:r>
          </a:p>
          <a:p>
            <a:pPr algn="ctr" fontAlgn="auto">
              <a:spcAft>
                <a:spcPts val="0"/>
              </a:spcAft>
              <a:defRPr/>
            </a:pPr>
            <a:r>
              <a:rPr lang="ru-RU" sz="1100" b="1" i="1" dirty="0" smtClean="0">
                <a:solidFill>
                  <a:schemeClr val="accent1">
                    <a:lumMod val="75000"/>
                  </a:schemeClr>
                </a:solidFill>
                <a:latin typeface="Times New Roman" pitchFamily="18" charset="0"/>
                <a:cs typeface="Times New Roman" pitchFamily="18" charset="0"/>
              </a:rPr>
              <a:t>(утв.постановлением Правительства Республики Алтай от 29.06.2018 г. № 201)</a:t>
            </a:r>
            <a:endParaRPr lang="ru-RU" sz="1100" b="1" i="1" dirty="0">
              <a:solidFill>
                <a:schemeClr val="accent1">
                  <a:lumMod val="75000"/>
                </a:schemeClr>
              </a:solidFill>
              <a:latin typeface="Times New Roman" pitchFamily="18" charset="0"/>
              <a:cs typeface="Times New Roman" pitchFamily="18" charset="0"/>
            </a:endParaRPr>
          </a:p>
        </p:txBody>
      </p:sp>
      <p:sp>
        <p:nvSpPr>
          <p:cNvPr id="15450" name="TextBox 6"/>
          <p:cNvSpPr txBox="1">
            <a:spLocks noChangeArrowheads="1"/>
          </p:cNvSpPr>
          <p:nvPr/>
        </p:nvSpPr>
        <p:spPr bwMode="auto">
          <a:xfrm>
            <a:off x="6000750" y="692150"/>
            <a:ext cx="3143250" cy="430213"/>
          </a:xfrm>
          <a:prstGeom prst="rect">
            <a:avLst/>
          </a:prstGeom>
          <a:noFill/>
          <a:ln w="9525">
            <a:noFill/>
            <a:miter lim="800000"/>
            <a:headEnd/>
            <a:tailEnd/>
          </a:ln>
        </p:spPr>
        <p:txBody>
          <a:bodyPr>
            <a:spAutoFit/>
          </a:bodyPr>
          <a:lstStyle/>
          <a:p>
            <a:endParaRPr lang="ru-RU" sz="800">
              <a:latin typeface="Calibri" pitchFamily="34" charset="0"/>
            </a:endParaRPr>
          </a:p>
          <a:p>
            <a:r>
              <a:rPr lang="ru-RU" sz="800">
                <a:latin typeface="Calibri" pitchFamily="34" charset="0"/>
              </a:rPr>
              <a:t/>
            </a:r>
            <a:br>
              <a:rPr lang="ru-RU" sz="800">
                <a:latin typeface="Calibri" pitchFamily="34" charset="0"/>
              </a:rPr>
            </a:br>
            <a:endParaRPr lang="ru-RU" sz="600">
              <a:latin typeface="Calibri" pitchFamily="34" charset="0"/>
            </a:endParaRPr>
          </a:p>
        </p:txBody>
      </p:sp>
      <p:sp>
        <p:nvSpPr>
          <p:cNvPr id="16" name="Прямоугольник 15"/>
          <p:cNvSpPr/>
          <p:nvPr/>
        </p:nvSpPr>
        <p:spPr>
          <a:xfrm>
            <a:off x="3203848" y="4005064"/>
            <a:ext cx="5688632" cy="977191"/>
          </a:xfrm>
          <a:prstGeom prst="rect">
            <a:avLst/>
          </a:prstGeom>
        </p:spPr>
        <p:txBody>
          <a:bodyPr wrap="square">
            <a:spAutoFit/>
          </a:bodyPr>
          <a:lstStyle/>
          <a:p>
            <a:pPr algn="just"/>
            <a:r>
              <a:rPr lang="ru-RU" sz="1000" b="1" dirty="0" smtClean="0">
                <a:solidFill>
                  <a:schemeClr val="accent1">
                    <a:lumMod val="75000"/>
                  </a:schemeClr>
                </a:solidFill>
                <a:latin typeface="Times New Roman" pitchFamily="18" charset="0"/>
                <a:cs typeface="Times New Roman" pitchFamily="18" charset="0"/>
              </a:rPr>
              <a:t>«Информационное общество» </a:t>
            </a:r>
          </a:p>
          <a:p>
            <a:pPr algn="just"/>
            <a:r>
              <a:rPr lang="ru-RU" sz="950" i="1" dirty="0" smtClean="0">
                <a:latin typeface="Times New Roman" pitchFamily="18" charset="0"/>
                <a:cs typeface="Times New Roman" pitchFamily="18" charset="0"/>
              </a:rPr>
              <a:t>Сеть многофункциональных центров Республики Алтай представлена </a:t>
            </a:r>
            <a:r>
              <a:rPr lang="ru-RU" sz="950" b="1" i="1" dirty="0" smtClean="0">
                <a:solidFill>
                  <a:schemeClr val="accent1">
                    <a:lumMod val="75000"/>
                  </a:schemeClr>
                </a:solidFill>
                <a:latin typeface="Times New Roman" pitchFamily="18" charset="0"/>
                <a:cs typeface="Times New Roman" pitchFamily="18" charset="0"/>
              </a:rPr>
              <a:t>12</a:t>
            </a:r>
            <a:r>
              <a:rPr lang="ru-RU" sz="950" i="1" dirty="0" smtClean="0">
                <a:latin typeface="Times New Roman" pitchFamily="18" charset="0"/>
                <a:cs typeface="Times New Roman" pitchFamily="18" charset="0"/>
              </a:rPr>
              <a:t> филиалами и </a:t>
            </a:r>
            <a:r>
              <a:rPr lang="ru-RU" sz="950" b="1" i="1" dirty="0" smtClean="0">
                <a:solidFill>
                  <a:schemeClr val="accent1">
                    <a:lumMod val="75000"/>
                  </a:schemeClr>
                </a:solidFill>
                <a:latin typeface="Times New Roman" pitchFamily="18" charset="0"/>
                <a:cs typeface="Times New Roman" pitchFamily="18" charset="0"/>
              </a:rPr>
              <a:t>38</a:t>
            </a:r>
            <a:r>
              <a:rPr lang="ru-RU" sz="950" i="1" dirty="0" smtClean="0">
                <a:latin typeface="Times New Roman" pitchFamily="18" charset="0"/>
                <a:cs typeface="Times New Roman" pitchFamily="18" charset="0"/>
              </a:rPr>
              <a:t> территориально-обособленными структурными подразделениями, обеспечивающими принцип </a:t>
            </a:r>
            <a:r>
              <a:rPr lang="ru-RU" sz="950" b="1" i="1" dirty="0" smtClean="0">
                <a:solidFill>
                  <a:schemeClr val="accent1">
                    <a:lumMod val="75000"/>
                  </a:schemeClr>
                </a:solidFill>
                <a:latin typeface="Times New Roman" pitchFamily="18" charset="0"/>
                <a:cs typeface="Times New Roman" pitchFamily="18" charset="0"/>
              </a:rPr>
              <a:t>«одного окна»</a:t>
            </a:r>
            <a:r>
              <a:rPr lang="ru-RU" sz="950" b="1" i="1" dirty="0" smtClean="0">
                <a:latin typeface="Times New Roman" pitchFamily="18" charset="0"/>
                <a:cs typeface="Times New Roman" pitchFamily="18" charset="0"/>
              </a:rPr>
              <a:t>.</a:t>
            </a:r>
          </a:p>
          <a:p>
            <a:pPr algn="just"/>
            <a:r>
              <a:rPr lang="ru-RU" sz="950" i="1" dirty="0" smtClean="0">
                <a:latin typeface="Times New Roman" pitchFamily="18" charset="0"/>
                <a:cs typeface="Times New Roman" pitchFamily="18" charset="0"/>
              </a:rPr>
              <a:t>Перечень услуг включает </a:t>
            </a:r>
            <a:r>
              <a:rPr lang="ru-RU" sz="950" b="1" i="1" dirty="0" smtClean="0">
                <a:solidFill>
                  <a:schemeClr val="accent1">
                    <a:lumMod val="75000"/>
                  </a:schemeClr>
                </a:solidFill>
                <a:latin typeface="Times New Roman" pitchFamily="18" charset="0"/>
                <a:cs typeface="Times New Roman" pitchFamily="18" charset="0"/>
              </a:rPr>
              <a:t>189</a:t>
            </a:r>
            <a:r>
              <a:rPr lang="ru-RU" sz="950" i="1" dirty="0" smtClean="0">
                <a:latin typeface="Times New Roman" pitchFamily="18" charset="0"/>
                <a:cs typeface="Times New Roman" pitchFamily="18" charset="0"/>
              </a:rPr>
              <a:t> услуг, из них </a:t>
            </a:r>
            <a:r>
              <a:rPr lang="ru-RU" sz="950" b="1" i="1" dirty="0" smtClean="0">
                <a:solidFill>
                  <a:schemeClr val="accent1">
                    <a:lumMod val="75000"/>
                  </a:schemeClr>
                </a:solidFill>
                <a:latin typeface="Times New Roman" pitchFamily="18" charset="0"/>
                <a:cs typeface="Times New Roman" pitchFamily="18" charset="0"/>
              </a:rPr>
              <a:t>78</a:t>
            </a:r>
            <a:r>
              <a:rPr lang="ru-RU" sz="950" i="1" dirty="0" smtClean="0">
                <a:latin typeface="Times New Roman" pitchFamily="18" charset="0"/>
                <a:cs typeface="Times New Roman" pitchFamily="18" charset="0"/>
              </a:rPr>
              <a:t> услуг федерального уровня, </a:t>
            </a:r>
            <a:r>
              <a:rPr lang="ru-RU" sz="950" b="1" i="1" dirty="0" smtClean="0">
                <a:solidFill>
                  <a:schemeClr val="accent1">
                    <a:lumMod val="75000"/>
                  </a:schemeClr>
                </a:solidFill>
                <a:latin typeface="Times New Roman" pitchFamily="18" charset="0"/>
                <a:cs typeface="Times New Roman" pitchFamily="18" charset="0"/>
              </a:rPr>
              <a:t>38</a:t>
            </a:r>
            <a:r>
              <a:rPr lang="ru-RU" sz="950" i="1" dirty="0" smtClean="0">
                <a:latin typeface="Times New Roman" pitchFamily="18" charset="0"/>
                <a:cs typeface="Times New Roman" pitchFamily="18" charset="0"/>
              </a:rPr>
              <a:t> услуг регионального уровня, </a:t>
            </a:r>
            <a:r>
              <a:rPr lang="ru-RU" sz="950" b="1" i="1" dirty="0" smtClean="0">
                <a:solidFill>
                  <a:schemeClr val="accent1">
                    <a:lumMod val="75000"/>
                  </a:schemeClr>
                </a:solidFill>
                <a:latin typeface="Times New Roman" pitchFamily="18" charset="0"/>
                <a:cs typeface="Times New Roman" pitchFamily="18" charset="0"/>
              </a:rPr>
              <a:t>45</a:t>
            </a:r>
            <a:r>
              <a:rPr lang="ru-RU" sz="950" i="1" dirty="0" smtClean="0">
                <a:latin typeface="Times New Roman" pitchFamily="18" charset="0"/>
                <a:cs typeface="Times New Roman" pitchFamily="18" charset="0"/>
              </a:rPr>
              <a:t> услуги муниципального уровня и </a:t>
            </a:r>
            <a:r>
              <a:rPr lang="ru-RU" sz="950" b="1" i="1" dirty="0" smtClean="0">
                <a:solidFill>
                  <a:schemeClr val="accent1">
                    <a:lumMod val="75000"/>
                  </a:schemeClr>
                </a:solidFill>
                <a:latin typeface="Times New Roman" pitchFamily="18" charset="0"/>
                <a:cs typeface="Times New Roman" pitchFamily="18" charset="0"/>
              </a:rPr>
              <a:t>28</a:t>
            </a:r>
            <a:r>
              <a:rPr lang="ru-RU" sz="950" i="1" dirty="0" smtClean="0">
                <a:latin typeface="Times New Roman" pitchFamily="18" charset="0"/>
                <a:cs typeface="Times New Roman" pitchFamily="18" charset="0"/>
              </a:rPr>
              <a:t> прочих услуг.</a:t>
            </a:r>
          </a:p>
        </p:txBody>
      </p:sp>
      <p:sp>
        <p:nvSpPr>
          <p:cNvPr id="14" name="Прямоугольник 13"/>
          <p:cNvSpPr/>
          <p:nvPr/>
        </p:nvSpPr>
        <p:spPr>
          <a:xfrm>
            <a:off x="179512" y="692696"/>
            <a:ext cx="2934072" cy="646331"/>
          </a:xfrm>
          <a:prstGeom prst="rect">
            <a:avLst/>
          </a:prstGeom>
        </p:spPr>
        <p:txBody>
          <a:bodyPr wrap="square">
            <a:spAutoFit/>
          </a:bodyPr>
          <a:lstStyle/>
          <a:p>
            <a:pPr algn="ctr">
              <a:defRPr sz="1800" b="1" i="0" u="none" strike="noStrike" kern="1200" baseline="0">
                <a:solidFill>
                  <a:prstClr val="black"/>
                </a:solidFill>
                <a:latin typeface="+mn-lt"/>
                <a:ea typeface="+mn-ea"/>
                <a:cs typeface="+mn-cs"/>
              </a:defRPr>
            </a:pPr>
            <a:r>
              <a:rPr lang="ru-RU" sz="1200" b="1" i="1" dirty="0" smtClean="0">
                <a:solidFill>
                  <a:schemeClr val="accent1">
                    <a:lumMod val="75000"/>
                  </a:schemeClr>
                </a:solidFill>
                <a:latin typeface="Times New Roman" pitchFamily="18" charset="0"/>
                <a:cs typeface="Times New Roman" pitchFamily="18" charset="0"/>
              </a:rPr>
              <a:t>Основные направления реализации ГП</a:t>
            </a:r>
          </a:p>
          <a:p>
            <a:pPr algn="ctr">
              <a:defRPr sz="1800" b="1" i="0" u="none" strike="noStrike" kern="1200" baseline="0">
                <a:solidFill>
                  <a:prstClr val="black"/>
                </a:solidFill>
                <a:latin typeface="+mn-lt"/>
                <a:ea typeface="+mn-ea"/>
                <a:cs typeface="+mn-cs"/>
              </a:defRPr>
            </a:pPr>
            <a:r>
              <a:rPr lang="ru-RU" sz="1200" b="1" i="1" dirty="0" smtClean="0">
                <a:solidFill>
                  <a:schemeClr val="accent1">
                    <a:lumMod val="75000"/>
                  </a:schemeClr>
                </a:solidFill>
                <a:latin typeface="Times New Roman" pitchFamily="18" charset="0"/>
                <a:cs typeface="Times New Roman" pitchFamily="18" charset="0"/>
              </a:rPr>
              <a:t>в 2019 году,</a:t>
            </a:r>
            <a:br>
              <a:rPr lang="ru-RU" sz="1200" b="1" i="1" dirty="0" smtClean="0">
                <a:solidFill>
                  <a:schemeClr val="accent1">
                    <a:lumMod val="75000"/>
                  </a:schemeClr>
                </a:solidFill>
                <a:latin typeface="Times New Roman" pitchFamily="18" charset="0"/>
                <a:cs typeface="Times New Roman" pitchFamily="18" charset="0"/>
              </a:rPr>
            </a:br>
            <a:r>
              <a:rPr lang="ru-RU" sz="1200" b="1" i="1" dirty="0" smtClean="0">
                <a:solidFill>
                  <a:schemeClr val="accent1">
                    <a:lumMod val="75000"/>
                  </a:schemeClr>
                </a:solidFill>
                <a:latin typeface="Times New Roman" pitchFamily="18" charset="0"/>
                <a:cs typeface="Times New Roman" pitchFamily="18" charset="0"/>
              </a:rPr>
              <a:t>тыс. рублей, доля в ГП, %</a:t>
            </a:r>
            <a:endParaRPr lang="en-US" sz="1200" b="1" i="1" dirty="0">
              <a:solidFill>
                <a:srgbClr val="CE1AA7"/>
              </a:solidFill>
              <a:latin typeface="Times New Roman" pitchFamily="18" charset="0"/>
              <a:cs typeface="Times New Roman" pitchFamily="18" charset="0"/>
            </a:endParaRPr>
          </a:p>
        </p:txBody>
      </p:sp>
      <p:graphicFrame>
        <p:nvGraphicFramePr>
          <p:cNvPr id="11" name="Таблица 10"/>
          <p:cNvGraphicFramePr>
            <a:graphicFrameLocks noGrp="1"/>
          </p:cNvGraphicFramePr>
          <p:nvPr/>
        </p:nvGraphicFramePr>
        <p:xfrm>
          <a:off x="3203848" y="908720"/>
          <a:ext cx="5760640" cy="3136934"/>
        </p:xfrm>
        <a:graphic>
          <a:graphicData uri="http://schemas.openxmlformats.org/drawingml/2006/table">
            <a:tbl>
              <a:tblPr firstRow="1" bandRow="1">
                <a:tableStyleId>{5C22544A-7EE6-4342-B048-85BDC9FD1C3A}</a:tableStyleId>
              </a:tblPr>
              <a:tblGrid>
                <a:gridCol w="1944216"/>
                <a:gridCol w="504056"/>
                <a:gridCol w="648072"/>
                <a:gridCol w="648072"/>
                <a:gridCol w="648072"/>
                <a:gridCol w="648072"/>
                <a:gridCol w="720080"/>
              </a:tblGrid>
              <a:tr h="360040">
                <a:tc rowSpan="2">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000" u="none" strike="noStrike" cap="none" normalizeH="0" baseline="0" dirty="0" smtClean="0">
                          <a:ln>
                            <a:noFill/>
                          </a:ln>
                          <a:solidFill>
                            <a:schemeClr val="bg1"/>
                          </a:solidFill>
                          <a:effectLst/>
                          <a:latin typeface="Times New Roman" pitchFamily="18" charset="0"/>
                          <a:cs typeface="Times New Roman" pitchFamily="18" charset="0"/>
                        </a:rPr>
                        <a:t>Отдельные целевые показатели</a:t>
                      </a:r>
                      <a:endParaRPr kumimoji="0" lang="ru-RU" sz="1000" b="1" i="0" u="none" strike="noStrike" cap="none" normalizeH="0" baseline="0" dirty="0" smtClean="0">
                        <a:ln>
                          <a:noFill/>
                        </a:ln>
                        <a:solidFill>
                          <a:schemeClr val="bg1"/>
                        </a:solidFill>
                        <a:effectLst/>
                        <a:latin typeface="Times New Roman" pitchFamily="18" charset="0"/>
                        <a:cs typeface="Times New Roman" pitchFamily="18" charset="0"/>
                      </a:endParaRPr>
                    </a:p>
                  </a:txBody>
                  <a:tcPr marL="39370" marR="39370" marT="64770" marB="64770" anchor="ctr" horzOverflow="overflow">
                    <a:solidFill>
                      <a:schemeClr val="accent2"/>
                    </a:solidFill>
                  </a:tcPr>
                </a:tc>
                <a:tc rowSpan="2">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000" u="none" strike="noStrike" cap="none" normalizeH="0" baseline="0" dirty="0" smtClean="0">
                          <a:ln>
                            <a:noFill/>
                          </a:ln>
                          <a:solidFill>
                            <a:schemeClr val="bg1"/>
                          </a:solidFill>
                          <a:effectLst/>
                          <a:latin typeface="Times New Roman" pitchFamily="18" charset="0"/>
                          <a:cs typeface="Times New Roman" pitchFamily="18" charset="0"/>
                        </a:rPr>
                        <a:t>Ед.  изм.</a:t>
                      </a:r>
                      <a:endParaRPr kumimoji="0" lang="ru-RU" sz="1000" b="1" i="0" u="none" strike="noStrike" cap="none" normalizeH="0" baseline="0" dirty="0" smtClean="0">
                        <a:ln>
                          <a:noFill/>
                        </a:ln>
                        <a:solidFill>
                          <a:schemeClr val="bg1"/>
                        </a:solidFill>
                        <a:effectLst/>
                        <a:latin typeface="Times New Roman" pitchFamily="18" charset="0"/>
                        <a:cs typeface="Times New Roman" pitchFamily="18" charset="0"/>
                      </a:endParaRPr>
                    </a:p>
                  </a:txBody>
                  <a:tcPr marL="39370" marR="39370" marT="64770" marB="64770" anchor="ctr" horzOverflow="overflow">
                    <a:solidFill>
                      <a:schemeClr val="accent2"/>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000" u="none" strike="noStrike" cap="none" normalizeH="0" baseline="0" dirty="0" smtClean="0">
                          <a:ln>
                            <a:noFill/>
                          </a:ln>
                          <a:solidFill>
                            <a:schemeClr val="bg1"/>
                          </a:solidFill>
                          <a:effectLst/>
                          <a:latin typeface="Times New Roman" pitchFamily="18" charset="0"/>
                          <a:cs typeface="Times New Roman" pitchFamily="18" charset="0"/>
                        </a:rPr>
                        <a:t>2017 год</a:t>
                      </a:r>
                      <a:endParaRPr kumimoji="0" lang="ru-RU" sz="1000" b="1" i="0" u="none" strike="noStrike" cap="none" normalizeH="0" baseline="0" dirty="0" smtClean="0">
                        <a:ln>
                          <a:noFill/>
                        </a:ln>
                        <a:solidFill>
                          <a:schemeClr val="bg1"/>
                        </a:solidFill>
                        <a:effectLst/>
                        <a:latin typeface="Times New Roman" pitchFamily="18" charset="0"/>
                        <a:cs typeface="Times New Roman" pitchFamily="18" charset="0"/>
                      </a:endParaRPr>
                    </a:p>
                  </a:txBody>
                  <a:tcPr marL="39370" marR="39370" marT="64770" marB="64770" anchor="ctr" horzOverflow="overflow">
                    <a:solidFill>
                      <a:schemeClr val="accent2"/>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000" u="none" strike="noStrike" cap="none" normalizeH="0" baseline="0" dirty="0" smtClean="0">
                          <a:ln>
                            <a:noFill/>
                          </a:ln>
                          <a:solidFill>
                            <a:schemeClr val="bg1"/>
                          </a:solidFill>
                          <a:effectLst/>
                          <a:latin typeface="Times New Roman" pitchFamily="18" charset="0"/>
                          <a:cs typeface="Times New Roman" pitchFamily="18" charset="0"/>
                        </a:rPr>
                        <a:t>2018 год</a:t>
                      </a:r>
                      <a:endParaRPr kumimoji="0" lang="ru-RU" sz="1000" b="1" i="0" u="none" strike="noStrike" cap="none" normalizeH="0" baseline="0" dirty="0" smtClean="0">
                        <a:ln>
                          <a:noFill/>
                        </a:ln>
                        <a:solidFill>
                          <a:schemeClr val="bg1"/>
                        </a:solidFill>
                        <a:effectLst/>
                        <a:latin typeface="Times New Roman" pitchFamily="18" charset="0"/>
                        <a:cs typeface="Times New Roman" pitchFamily="18" charset="0"/>
                      </a:endParaRPr>
                    </a:p>
                  </a:txBody>
                  <a:tcPr marL="39370" marR="39370" marT="64770" marB="64770" anchor="ctr" horzOverflow="overflow">
                    <a:solidFill>
                      <a:schemeClr val="accent2"/>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000" u="none" strike="noStrike" cap="none" normalizeH="0" baseline="0" dirty="0" smtClean="0">
                          <a:ln>
                            <a:noFill/>
                          </a:ln>
                          <a:solidFill>
                            <a:schemeClr val="bg1"/>
                          </a:solidFill>
                          <a:effectLst/>
                          <a:latin typeface="Times New Roman" pitchFamily="18" charset="0"/>
                          <a:cs typeface="Times New Roman" pitchFamily="18" charset="0"/>
                        </a:rPr>
                        <a:t>2019 год</a:t>
                      </a:r>
                      <a:endParaRPr kumimoji="0" lang="ru-RU" sz="1000" b="1" i="0" u="none" strike="noStrike" cap="none" normalizeH="0" baseline="0" dirty="0" smtClean="0">
                        <a:ln>
                          <a:noFill/>
                        </a:ln>
                        <a:solidFill>
                          <a:schemeClr val="bg1"/>
                        </a:solidFill>
                        <a:effectLst/>
                        <a:latin typeface="Times New Roman" pitchFamily="18" charset="0"/>
                        <a:cs typeface="Times New Roman" pitchFamily="18" charset="0"/>
                      </a:endParaRPr>
                    </a:p>
                  </a:txBody>
                  <a:tcPr marL="39370" marR="39370" marT="64770" marB="64770" anchor="ctr" horzOverflow="overflow">
                    <a:solidFill>
                      <a:schemeClr val="accent2"/>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defRPr/>
                      </a:pPr>
                      <a:r>
                        <a:rPr kumimoji="0" lang="ru-RU" sz="1000" u="none" strike="noStrike" cap="none" normalizeH="0" baseline="0" dirty="0" smtClean="0">
                          <a:ln>
                            <a:noFill/>
                          </a:ln>
                          <a:solidFill>
                            <a:schemeClr val="bg1"/>
                          </a:solidFill>
                          <a:effectLst/>
                          <a:latin typeface="Times New Roman" pitchFamily="18" charset="0"/>
                          <a:cs typeface="Times New Roman" pitchFamily="18" charset="0"/>
                        </a:rPr>
                        <a:t>2020 год</a:t>
                      </a:r>
                    </a:p>
                  </a:txBody>
                  <a:tcPr marL="39370" marR="39370" marT="64770" marB="64770" anchor="ctr" horzOverflow="overflow">
                    <a:solidFill>
                      <a:schemeClr val="accent2"/>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defRPr/>
                      </a:pPr>
                      <a:r>
                        <a:rPr kumimoji="0" lang="ru-RU" sz="1000" u="none" strike="noStrike" cap="none" normalizeH="0" baseline="0" dirty="0" smtClean="0">
                          <a:ln>
                            <a:noFill/>
                          </a:ln>
                          <a:solidFill>
                            <a:schemeClr val="bg1"/>
                          </a:solidFill>
                          <a:effectLst/>
                          <a:latin typeface="Times New Roman" pitchFamily="18" charset="0"/>
                          <a:cs typeface="Times New Roman" pitchFamily="18" charset="0"/>
                        </a:rPr>
                        <a:t>2021 год</a:t>
                      </a:r>
                    </a:p>
                  </a:txBody>
                  <a:tcPr marL="39370" marR="39370" marT="64770" marB="64770" anchor="ctr" horzOverflow="overflow">
                    <a:solidFill>
                      <a:schemeClr val="accent2"/>
                    </a:solidFill>
                  </a:tcPr>
                </a:tc>
              </a:tr>
              <a:tr h="312028">
                <a:tc vMerge="1">
                  <a:txBody>
                    <a:bodyPr/>
                    <a:lstStyle/>
                    <a:p>
                      <a:endParaRPr lang="ru-RU"/>
                    </a:p>
                  </a:txBody>
                  <a:tcPr/>
                </a:tc>
                <a:tc vMerge="1">
                  <a:txBody>
                    <a:bodyPr/>
                    <a:lstStyle/>
                    <a:p>
                      <a:endParaRPr lang="ru-RU"/>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050" u="none" strike="noStrike" cap="none" normalizeH="0" baseline="0" dirty="0" smtClean="0">
                          <a:ln>
                            <a:noFill/>
                          </a:ln>
                          <a:effectLst/>
                          <a:latin typeface="Times New Roman" pitchFamily="18" charset="0"/>
                          <a:cs typeface="Times New Roman" pitchFamily="18" charset="0"/>
                        </a:rPr>
                        <a:t>факт</a:t>
                      </a:r>
                      <a:endParaRPr kumimoji="0" lang="ru-RU" sz="105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39370" marR="39370" marT="64770" marB="64770" anchor="ctr" horzOverflow="overflow">
                    <a:solidFill>
                      <a:schemeClr val="accent2">
                        <a:lumMod val="20000"/>
                        <a:lumOff val="80000"/>
                      </a:schemeClr>
                    </a:solidFill>
                  </a:tcPr>
                </a:tc>
                <a:tc>
                  <a:txBody>
                    <a:bodyPr/>
                    <a:lstStyle/>
                    <a:p>
                      <a:pPr algn="ctr">
                        <a:lnSpc>
                          <a:spcPct val="115000"/>
                        </a:lnSpc>
                        <a:spcAft>
                          <a:spcPts val="0"/>
                        </a:spcAft>
                      </a:pPr>
                      <a:r>
                        <a:rPr lang="ru-RU" sz="1050" dirty="0" smtClean="0">
                          <a:latin typeface="Times New Roman" pitchFamily="18" charset="0"/>
                          <a:cs typeface="Times New Roman" pitchFamily="18" charset="0"/>
                        </a:rPr>
                        <a:t>план</a:t>
                      </a:r>
                      <a:endParaRPr lang="ru-RU" sz="1050" b="1" dirty="0" smtClean="0">
                        <a:latin typeface="Times New Roman" pitchFamily="18" charset="0"/>
                        <a:ea typeface="Times New Roman"/>
                        <a:cs typeface="Times New Roman" pitchFamily="18" charset="0"/>
                      </a:endParaRPr>
                    </a:p>
                  </a:txBody>
                  <a:tcPr marL="39370" marR="39370" marT="64770" marB="64770" anchor="ctr" horzOverflow="overflow">
                    <a:solidFill>
                      <a:schemeClr val="accent2">
                        <a:lumMod val="20000"/>
                        <a:lumOff val="8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050" u="none" strike="noStrike" cap="none" normalizeH="0" baseline="0" dirty="0" smtClean="0">
                          <a:ln>
                            <a:noFill/>
                          </a:ln>
                          <a:effectLst/>
                          <a:latin typeface="Times New Roman" pitchFamily="18" charset="0"/>
                          <a:cs typeface="Times New Roman" pitchFamily="18" charset="0"/>
                        </a:rPr>
                        <a:t>прогноз</a:t>
                      </a:r>
                      <a:endParaRPr kumimoji="0" lang="ru-RU" sz="1050" b="1" i="0" u="none" strike="noStrike" cap="none" normalizeH="0" baseline="0" dirty="0" smtClean="0">
                        <a:ln>
                          <a:noFill/>
                        </a:ln>
                        <a:solidFill>
                          <a:srgbClr val="000000"/>
                        </a:solidFill>
                        <a:effectLst/>
                        <a:latin typeface="Times New Roman" pitchFamily="18" charset="0"/>
                        <a:cs typeface="Times New Roman" pitchFamily="18" charset="0"/>
                      </a:endParaRPr>
                    </a:p>
                  </a:txBody>
                  <a:tcPr marL="39370" marR="39370" marT="64770" marB="64770" anchor="ctr" horzOverflow="overflow">
                    <a:solidFill>
                      <a:schemeClr val="accent2">
                        <a:lumMod val="20000"/>
                        <a:lumOff val="8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defRPr/>
                      </a:pPr>
                      <a:r>
                        <a:rPr kumimoji="0" lang="ru-RU" sz="1050" u="none" strike="noStrike" cap="none" normalizeH="0" baseline="0" dirty="0" smtClean="0">
                          <a:ln>
                            <a:noFill/>
                          </a:ln>
                          <a:effectLst/>
                          <a:latin typeface="Times New Roman" pitchFamily="18" charset="0"/>
                          <a:cs typeface="Times New Roman" pitchFamily="18" charset="0"/>
                        </a:rPr>
                        <a:t>прогноз</a:t>
                      </a:r>
                      <a:endParaRPr kumimoji="0" lang="ru-RU" sz="1050" b="1" i="0" u="none" strike="noStrike" cap="none" normalizeH="0" baseline="0" dirty="0" smtClean="0">
                        <a:ln>
                          <a:noFill/>
                        </a:ln>
                        <a:solidFill>
                          <a:srgbClr val="000000"/>
                        </a:solidFill>
                        <a:effectLst/>
                        <a:latin typeface="Times New Roman" pitchFamily="18" charset="0"/>
                        <a:cs typeface="Times New Roman" pitchFamily="18" charset="0"/>
                      </a:endParaRPr>
                    </a:p>
                  </a:txBody>
                  <a:tcPr marL="39370" marR="39370" marT="64770" marB="64770" anchor="ctr" horzOverflow="overflow">
                    <a:solidFill>
                      <a:schemeClr val="accent2">
                        <a:lumMod val="20000"/>
                        <a:lumOff val="8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defRPr/>
                      </a:pPr>
                      <a:r>
                        <a:rPr kumimoji="0" lang="ru-RU" sz="1050" u="none" strike="noStrike" cap="none" normalizeH="0" baseline="0" dirty="0" smtClean="0">
                          <a:ln>
                            <a:noFill/>
                          </a:ln>
                          <a:effectLst/>
                          <a:latin typeface="Times New Roman" pitchFamily="18" charset="0"/>
                          <a:cs typeface="Times New Roman" pitchFamily="18" charset="0"/>
                        </a:rPr>
                        <a:t>прогноз</a:t>
                      </a:r>
                      <a:endParaRPr kumimoji="0" lang="ru-RU" sz="1050" b="1" i="0" u="none" strike="noStrike" cap="none" normalizeH="0" baseline="0" dirty="0" smtClean="0">
                        <a:ln>
                          <a:noFill/>
                        </a:ln>
                        <a:solidFill>
                          <a:srgbClr val="000000"/>
                        </a:solidFill>
                        <a:effectLst/>
                        <a:latin typeface="Times New Roman" pitchFamily="18" charset="0"/>
                        <a:cs typeface="Times New Roman" pitchFamily="18" charset="0"/>
                      </a:endParaRPr>
                    </a:p>
                  </a:txBody>
                  <a:tcPr marL="39370" marR="39370" marT="64770" marB="64770" anchor="ctr" horzOverflow="overflow">
                    <a:solidFill>
                      <a:schemeClr val="accent2">
                        <a:lumMod val="20000"/>
                        <a:lumOff val="80000"/>
                      </a:schemeClr>
                    </a:solidFill>
                  </a:tcPr>
                </a:tc>
              </a:tr>
              <a:tr h="478525">
                <a:tc>
                  <a:txBody>
                    <a:bodyPr/>
                    <a:lstStyle/>
                    <a:p>
                      <a:pPr marL="0" marR="0" indent="0" algn="just" defTabSz="914400" rtl="0" eaLnBrk="1" fontAlgn="auto" latinLnBrk="0" hangingPunct="1">
                        <a:lnSpc>
                          <a:spcPct val="115000"/>
                        </a:lnSpc>
                        <a:spcBef>
                          <a:spcPts val="0"/>
                        </a:spcBef>
                        <a:spcAft>
                          <a:spcPts val="0"/>
                        </a:spcAft>
                        <a:buClrTx/>
                        <a:buSzTx/>
                        <a:buFontTx/>
                        <a:buNone/>
                        <a:tabLst/>
                        <a:defRPr/>
                      </a:pPr>
                      <a:r>
                        <a:rPr lang="ru-RU" sz="850" dirty="0" smtClean="0">
                          <a:latin typeface="Times New Roman" pitchFamily="18" charset="0"/>
                          <a:cs typeface="Times New Roman" pitchFamily="18" charset="0"/>
                        </a:rPr>
                        <a:t>Расходы</a:t>
                      </a:r>
                      <a:r>
                        <a:rPr lang="ru-RU" sz="850" baseline="0" dirty="0" smtClean="0">
                          <a:latin typeface="Times New Roman" pitchFamily="18" charset="0"/>
                          <a:cs typeface="Times New Roman" pitchFamily="18" charset="0"/>
                        </a:rPr>
                        <a:t> на реализацию ГП (за счет средств федерального и республиканского бюджетов)</a:t>
                      </a:r>
                      <a:endParaRPr lang="ru-RU" sz="850" b="1" i="1" dirty="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850" b="0" dirty="0" smtClean="0">
                          <a:latin typeface="Times New Roman" pitchFamily="18" charset="0"/>
                          <a:ea typeface="Times New Roman"/>
                          <a:cs typeface="Times New Roman" pitchFamily="18" charset="0"/>
                        </a:rPr>
                        <a:t>тыс.</a:t>
                      </a:r>
                    </a:p>
                    <a:p>
                      <a:pPr marL="0" marR="0" indent="0" algn="ctr" defTabSz="914400" rtl="0" eaLnBrk="1" fontAlgn="auto" latinLnBrk="0" hangingPunct="1">
                        <a:lnSpc>
                          <a:spcPct val="115000"/>
                        </a:lnSpc>
                        <a:spcBef>
                          <a:spcPts val="0"/>
                        </a:spcBef>
                        <a:spcAft>
                          <a:spcPts val="0"/>
                        </a:spcAft>
                        <a:buClrTx/>
                        <a:buSzTx/>
                        <a:buFontTx/>
                        <a:buNone/>
                        <a:tabLst/>
                        <a:defRPr/>
                      </a:pPr>
                      <a:r>
                        <a:rPr lang="ru-RU" sz="850" b="0" dirty="0" smtClean="0">
                          <a:latin typeface="Times New Roman" pitchFamily="18" charset="0"/>
                          <a:ea typeface="Times New Roman"/>
                          <a:cs typeface="Times New Roman" pitchFamily="18" charset="0"/>
                        </a:rPr>
                        <a:t>рублей</a:t>
                      </a:r>
                    </a:p>
                  </a:txBody>
                  <a:tcPr marL="39370" marR="39370" marT="64770" marB="6477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kumimoji="0" lang="ru-RU" sz="850" b="0" u="none" strike="noStrike" kern="1200" cap="none" normalizeH="0" baseline="0" dirty="0" smtClean="0">
                          <a:ln>
                            <a:noFill/>
                          </a:ln>
                          <a:solidFill>
                            <a:schemeClr val="dk1"/>
                          </a:solidFill>
                          <a:effectLst/>
                          <a:latin typeface="Times New Roman" pitchFamily="18" charset="0"/>
                          <a:ea typeface="+mn-ea"/>
                          <a:cs typeface="Times New Roman" pitchFamily="18" charset="0"/>
                        </a:rPr>
                        <a:t>360 047,3</a:t>
                      </a:r>
                    </a:p>
                  </a:txBody>
                  <a:tcPr marL="39370" marR="39370" marT="64770" marB="64770" anchor="ctr" horzOverflow="overflow"/>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850" b="0" u="none" strike="noStrike" kern="1200" cap="none" normalizeH="0" baseline="0" dirty="0" smtClean="0">
                          <a:ln>
                            <a:noFill/>
                          </a:ln>
                          <a:solidFill>
                            <a:schemeClr val="dk1"/>
                          </a:solidFill>
                          <a:effectLst/>
                          <a:latin typeface="Times New Roman" pitchFamily="18" charset="0"/>
                          <a:ea typeface="+mn-ea"/>
                          <a:cs typeface="Times New Roman" pitchFamily="18" charset="0"/>
                        </a:rPr>
                        <a:t>743 398,5</a:t>
                      </a:r>
                    </a:p>
                  </a:txBody>
                  <a:tcPr marL="39370" marR="39370" marT="64770" marB="64770" anchor="ctr" horzOverflow="overflow"/>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850" b="0" u="none" strike="noStrike" kern="1200" cap="none" normalizeH="0" baseline="0" dirty="0" smtClean="0">
                          <a:ln>
                            <a:noFill/>
                          </a:ln>
                          <a:solidFill>
                            <a:schemeClr val="dk1"/>
                          </a:solidFill>
                          <a:effectLst/>
                          <a:latin typeface="Times New Roman" pitchFamily="18" charset="0"/>
                          <a:ea typeface="+mn-ea"/>
                          <a:cs typeface="Times New Roman" pitchFamily="18" charset="0"/>
                        </a:rPr>
                        <a:t>1 049 359,5</a:t>
                      </a:r>
                    </a:p>
                  </a:txBody>
                  <a:tcPr marL="39370" marR="39370" marT="64770" marB="64770" anchor="ctr" horzOverflow="overflow"/>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850" b="0" u="none" strike="noStrike" kern="1200" cap="none" normalizeH="0" baseline="0" dirty="0" smtClean="0">
                          <a:ln>
                            <a:noFill/>
                          </a:ln>
                          <a:solidFill>
                            <a:schemeClr val="dk1"/>
                          </a:solidFill>
                          <a:effectLst/>
                          <a:latin typeface="Times New Roman" pitchFamily="18" charset="0"/>
                          <a:ea typeface="+mn-ea"/>
                          <a:cs typeface="Times New Roman" pitchFamily="18" charset="0"/>
                        </a:rPr>
                        <a:t>698 905,7</a:t>
                      </a:r>
                    </a:p>
                  </a:txBody>
                  <a:tcPr marL="39370" marR="39370" marT="64770" marB="64770" anchor="ctr" horzOverflow="overflow"/>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850" b="0" u="none" strike="noStrike" kern="1200" cap="none" normalizeH="0" baseline="0" dirty="0" smtClean="0">
                          <a:ln>
                            <a:noFill/>
                          </a:ln>
                          <a:solidFill>
                            <a:schemeClr val="dk1"/>
                          </a:solidFill>
                          <a:effectLst/>
                          <a:latin typeface="Times New Roman" pitchFamily="18" charset="0"/>
                          <a:ea typeface="+mn-ea"/>
                          <a:cs typeface="Times New Roman" pitchFamily="18" charset="0"/>
                        </a:rPr>
                        <a:t>1 245 089,5</a:t>
                      </a:r>
                    </a:p>
                  </a:txBody>
                  <a:tcPr marL="39370" marR="39370" marT="64770" marB="64770" anchor="ctr" horzOverflow="overflow"/>
                </a:tc>
              </a:tr>
              <a:tr h="850558">
                <a:tc>
                  <a:txBody>
                    <a:bodyPr/>
                    <a:lstStyle/>
                    <a:p>
                      <a:r>
                        <a:rPr kumimoji="0" lang="ru-RU" sz="850" kern="1200" baseline="0" dirty="0" smtClean="0">
                          <a:solidFill>
                            <a:schemeClr val="dk1"/>
                          </a:solidFill>
                          <a:latin typeface="Times New Roman" pitchFamily="18" charset="0"/>
                          <a:ea typeface="+mn-ea"/>
                          <a:cs typeface="Times New Roman" pitchFamily="18" charset="0"/>
                        </a:rPr>
                        <a:t>Доля среднесписочной численности (без внешних совместителей) субъектов малых и средних предприятий в общей численности занятого населения</a:t>
                      </a:r>
                    </a:p>
                  </a:txBody>
                  <a:tcPr marL="39370" marR="39370" marT="64770" marB="64770" anchor="ctr" horzOverflow="overflow">
                    <a:solidFill>
                      <a:schemeClr val="accent2">
                        <a:lumMod val="20000"/>
                        <a:lumOff val="8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850" u="none" strike="noStrike" cap="none" normalizeH="0" baseline="0" dirty="0" smtClean="0">
                          <a:ln>
                            <a:noFill/>
                          </a:ln>
                          <a:effectLst/>
                          <a:latin typeface="Times New Roman" pitchFamily="18" charset="0"/>
                          <a:cs typeface="Times New Roman" pitchFamily="18" charset="0"/>
                        </a:rPr>
                        <a:t>%</a:t>
                      </a:r>
                      <a:endParaRPr kumimoji="0" lang="ru-RU" sz="850" b="1" i="0" u="none" strike="noStrike" cap="none" normalizeH="0" baseline="0" dirty="0" smtClean="0">
                        <a:ln>
                          <a:noFill/>
                        </a:ln>
                        <a:solidFill>
                          <a:srgbClr val="000000"/>
                        </a:solidFill>
                        <a:effectLst/>
                        <a:latin typeface="Times New Roman" pitchFamily="18" charset="0"/>
                        <a:cs typeface="Times New Roman" pitchFamily="18" charset="0"/>
                      </a:endParaRPr>
                    </a:p>
                  </a:txBody>
                  <a:tcPr marL="39370" marR="39370" marT="64770" marB="64770" anchor="ctr" horzOverflow="overflow">
                    <a:solidFill>
                      <a:schemeClr val="accent2">
                        <a:lumMod val="20000"/>
                        <a:lumOff val="8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850" b="0" u="none" strike="noStrike" kern="1200" cap="none" normalizeH="0" baseline="0" dirty="0" smtClean="0">
                          <a:ln>
                            <a:noFill/>
                          </a:ln>
                          <a:solidFill>
                            <a:schemeClr val="dk1"/>
                          </a:solidFill>
                          <a:effectLst/>
                          <a:latin typeface="Times New Roman" pitchFamily="18" charset="0"/>
                          <a:ea typeface="+mn-ea"/>
                          <a:cs typeface="Times New Roman" pitchFamily="18" charset="0"/>
                        </a:rPr>
                        <a:t>24,6</a:t>
                      </a:r>
                    </a:p>
                  </a:txBody>
                  <a:tcPr marL="39370" marR="39370" marT="64770" marB="64770" anchor="ctr" horzOverflow="overflow">
                    <a:solidFill>
                      <a:schemeClr val="accent2">
                        <a:lumMod val="20000"/>
                        <a:lumOff val="8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850" b="0" u="none" strike="noStrike" kern="1200" cap="none" normalizeH="0" baseline="0" dirty="0" smtClean="0">
                          <a:ln>
                            <a:noFill/>
                          </a:ln>
                          <a:solidFill>
                            <a:schemeClr val="dk1"/>
                          </a:solidFill>
                          <a:effectLst/>
                          <a:latin typeface="Times New Roman" pitchFamily="18" charset="0"/>
                          <a:ea typeface="+mn-ea"/>
                          <a:cs typeface="Times New Roman" pitchFamily="18" charset="0"/>
                        </a:rPr>
                        <a:t>26,1</a:t>
                      </a:r>
                    </a:p>
                  </a:txBody>
                  <a:tcPr marL="39370" marR="39370" marT="64770" marB="64770" anchor="ctr" horzOverflow="overflow">
                    <a:solidFill>
                      <a:schemeClr val="accent2">
                        <a:lumMod val="20000"/>
                        <a:lumOff val="8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850" b="0" u="none" strike="noStrike" kern="1200" cap="none" normalizeH="0" baseline="0" dirty="0" smtClean="0">
                          <a:ln>
                            <a:noFill/>
                          </a:ln>
                          <a:solidFill>
                            <a:schemeClr val="dk1"/>
                          </a:solidFill>
                          <a:effectLst/>
                          <a:latin typeface="Times New Roman" pitchFamily="18" charset="0"/>
                          <a:ea typeface="+mn-ea"/>
                          <a:cs typeface="Times New Roman" pitchFamily="18" charset="0"/>
                        </a:rPr>
                        <a:t>26,1</a:t>
                      </a:r>
                    </a:p>
                  </a:txBody>
                  <a:tcPr marL="39370" marR="39370" marT="64770" marB="64770" anchor="ctr" horzOverflow="overflow">
                    <a:solidFill>
                      <a:schemeClr val="accent2">
                        <a:lumMod val="20000"/>
                        <a:lumOff val="8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850" b="0" u="none" strike="noStrike" kern="1200" cap="none" normalizeH="0" baseline="0" dirty="0" smtClean="0">
                          <a:ln>
                            <a:noFill/>
                          </a:ln>
                          <a:solidFill>
                            <a:schemeClr val="dk1"/>
                          </a:solidFill>
                          <a:effectLst/>
                          <a:latin typeface="Times New Roman" pitchFamily="18" charset="0"/>
                          <a:ea typeface="+mn-ea"/>
                          <a:cs typeface="Times New Roman" pitchFamily="18" charset="0"/>
                        </a:rPr>
                        <a:t>27</a:t>
                      </a:r>
                    </a:p>
                  </a:txBody>
                  <a:tcPr marL="39370" marR="39370" marT="64770" marB="64770" anchor="ctr" horzOverflow="overflow">
                    <a:solidFill>
                      <a:schemeClr val="accent2">
                        <a:lumMod val="20000"/>
                        <a:lumOff val="8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850" b="0" u="none" strike="noStrike" kern="1200" cap="none" normalizeH="0" baseline="0" dirty="0" smtClean="0">
                          <a:ln>
                            <a:noFill/>
                          </a:ln>
                          <a:solidFill>
                            <a:schemeClr val="dk1"/>
                          </a:solidFill>
                          <a:effectLst/>
                          <a:latin typeface="Times New Roman" pitchFamily="18" charset="0"/>
                          <a:ea typeface="+mn-ea"/>
                          <a:cs typeface="Times New Roman" pitchFamily="18" charset="0"/>
                        </a:rPr>
                        <a:t>27</a:t>
                      </a:r>
                    </a:p>
                  </a:txBody>
                  <a:tcPr marL="39370" marR="39370" marT="64770" marB="64770" anchor="ctr" horzOverflow="overflow">
                    <a:solidFill>
                      <a:schemeClr val="accent2">
                        <a:lumMod val="20000"/>
                        <a:lumOff val="80000"/>
                      </a:schemeClr>
                    </a:solidFill>
                  </a:tcPr>
                </a:tc>
              </a:tr>
              <a:tr h="271622">
                <a:tc>
                  <a:txBody>
                    <a:bodyPr/>
                    <a:lstStyle/>
                    <a:p>
                      <a:r>
                        <a:rPr kumimoji="0" lang="ru-RU" sz="850" kern="1200" baseline="0" dirty="0" smtClean="0">
                          <a:solidFill>
                            <a:schemeClr val="dk1"/>
                          </a:solidFill>
                          <a:latin typeface="Times New Roman" pitchFamily="18" charset="0"/>
                          <a:ea typeface="+mn-ea"/>
                          <a:cs typeface="Times New Roman" pitchFamily="18" charset="0"/>
                        </a:rPr>
                        <a:t>Уровень удовлетворенности граждан качеством предоставления государственных и муниципальных услуг</a:t>
                      </a:r>
                    </a:p>
                  </a:txBody>
                  <a:tcPr marL="39370" marR="39370" marT="64770" marB="64770" anchor="ctr" horzOverflow="overflow"/>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850" u="none" strike="noStrike" cap="none" normalizeH="0" baseline="0" dirty="0" smtClean="0">
                          <a:ln>
                            <a:noFill/>
                          </a:ln>
                          <a:effectLst/>
                          <a:latin typeface="Times New Roman" pitchFamily="18" charset="0"/>
                          <a:cs typeface="Times New Roman" pitchFamily="18" charset="0"/>
                        </a:rPr>
                        <a:t>%</a:t>
                      </a:r>
                      <a:endParaRPr kumimoji="0" lang="ru-RU" sz="850" b="1" i="0" u="none" strike="noStrike" cap="none" normalizeH="0" baseline="0" dirty="0" smtClean="0">
                        <a:ln>
                          <a:noFill/>
                        </a:ln>
                        <a:solidFill>
                          <a:srgbClr val="000000"/>
                        </a:solidFill>
                        <a:effectLst/>
                        <a:latin typeface="Times New Roman" pitchFamily="18" charset="0"/>
                        <a:cs typeface="Times New Roman" pitchFamily="18" charset="0"/>
                      </a:endParaRPr>
                    </a:p>
                  </a:txBody>
                  <a:tcPr marL="39370" marR="39370" marT="64770" marB="64770" anchor="ctr" horzOverflow="overflow"/>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850" b="0" u="none" strike="noStrike" kern="1200" cap="none" normalizeH="0" baseline="0" dirty="0" smtClean="0">
                          <a:ln>
                            <a:noFill/>
                          </a:ln>
                          <a:solidFill>
                            <a:schemeClr val="dk1"/>
                          </a:solidFill>
                          <a:effectLst/>
                          <a:latin typeface="Times New Roman" pitchFamily="18" charset="0"/>
                          <a:ea typeface="+mn-ea"/>
                          <a:cs typeface="Times New Roman" pitchFamily="18" charset="0"/>
                        </a:rPr>
                        <a:t>89</a:t>
                      </a:r>
                    </a:p>
                  </a:txBody>
                  <a:tcPr marL="39370" marR="39370" marT="64770" marB="64770" anchor="ctr" horzOverflow="overflow"/>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850" b="0" u="none" strike="noStrike" kern="1200" cap="none" normalizeH="0" baseline="0" dirty="0" smtClean="0">
                          <a:ln>
                            <a:noFill/>
                          </a:ln>
                          <a:solidFill>
                            <a:schemeClr val="dk1"/>
                          </a:solidFill>
                          <a:effectLst/>
                          <a:latin typeface="Times New Roman" pitchFamily="18" charset="0"/>
                          <a:ea typeface="+mn-ea"/>
                          <a:cs typeface="Times New Roman" pitchFamily="18" charset="0"/>
                        </a:rPr>
                        <a:t>90</a:t>
                      </a:r>
                    </a:p>
                  </a:txBody>
                  <a:tcPr marL="39370" marR="39370" marT="64770" marB="64770" anchor="ctr" horzOverflow="overflow"/>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850" b="0" u="none" strike="noStrike" kern="1200" cap="none" normalizeH="0" baseline="0" dirty="0" smtClean="0">
                          <a:ln>
                            <a:noFill/>
                          </a:ln>
                          <a:solidFill>
                            <a:schemeClr val="dk1"/>
                          </a:solidFill>
                          <a:effectLst/>
                          <a:latin typeface="Times New Roman" pitchFamily="18" charset="0"/>
                          <a:ea typeface="+mn-ea"/>
                          <a:cs typeface="Times New Roman" pitchFamily="18" charset="0"/>
                        </a:rPr>
                        <a:t>90</a:t>
                      </a:r>
                    </a:p>
                  </a:txBody>
                  <a:tcPr marL="39370" marR="39370" marT="64770" marB="64770" anchor="ctr" horzOverflow="overflow"/>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850" b="0" u="none" strike="noStrike" kern="1200" cap="none" normalizeH="0" baseline="0" dirty="0" smtClean="0">
                          <a:ln>
                            <a:noFill/>
                          </a:ln>
                          <a:solidFill>
                            <a:schemeClr val="dk1"/>
                          </a:solidFill>
                          <a:effectLst/>
                          <a:latin typeface="Times New Roman" pitchFamily="18" charset="0"/>
                          <a:ea typeface="+mn-ea"/>
                          <a:cs typeface="Times New Roman" pitchFamily="18" charset="0"/>
                        </a:rPr>
                        <a:t>90,5</a:t>
                      </a:r>
                    </a:p>
                  </a:txBody>
                  <a:tcPr marL="39370" marR="39370" marT="64770" marB="64770" anchor="ctr" horzOverflow="overflow"/>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850" b="0" u="none" strike="noStrike" kern="1200" cap="none" normalizeH="0" baseline="0" dirty="0" smtClean="0">
                          <a:ln>
                            <a:noFill/>
                          </a:ln>
                          <a:solidFill>
                            <a:schemeClr val="dk1"/>
                          </a:solidFill>
                          <a:effectLst/>
                          <a:latin typeface="Times New Roman" pitchFamily="18" charset="0"/>
                          <a:ea typeface="+mn-ea"/>
                          <a:cs typeface="Times New Roman" pitchFamily="18" charset="0"/>
                        </a:rPr>
                        <a:t>90,5</a:t>
                      </a:r>
                    </a:p>
                  </a:txBody>
                  <a:tcPr marL="39370" marR="39370" marT="64770" marB="64770" anchor="ctr" horzOverflow="overflow"/>
                </a:tc>
              </a:tr>
              <a:tr h="370840">
                <a:tc>
                  <a:txBody>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ru-RU" sz="850" kern="1200" baseline="0" dirty="0" smtClean="0">
                          <a:solidFill>
                            <a:schemeClr val="dk1"/>
                          </a:solidFill>
                          <a:latin typeface="Times New Roman" pitchFamily="18" charset="0"/>
                          <a:ea typeface="+mn-ea"/>
                          <a:cs typeface="Times New Roman" pitchFamily="18" charset="0"/>
                        </a:rPr>
                        <a:t>Общий туристский поток</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850" b="1" i="0" u="none" strike="noStrike" cap="none" normalizeH="0" baseline="0" dirty="0" smtClean="0">
                        <a:ln>
                          <a:noFill/>
                        </a:ln>
                        <a:solidFill>
                          <a:srgbClr val="000000"/>
                        </a:solidFill>
                        <a:effectLst/>
                        <a:latin typeface="Times New Roman" pitchFamily="18" charset="0"/>
                        <a:cs typeface="Times New Roman" pitchFamily="18" charset="0"/>
                      </a:endParaRPr>
                    </a:p>
                  </a:txBody>
                  <a:tcPr marL="39370" marR="39370" marT="64770" marB="64770" anchor="ctr" horzOverflow="overflow">
                    <a:solidFill>
                      <a:schemeClr val="accent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850" b="0" u="none" strike="noStrike" kern="1200" cap="none" normalizeH="0" baseline="0" dirty="0" smtClean="0">
                          <a:ln>
                            <a:noFill/>
                          </a:ln>
                          <a:solidFill>
                            <a:schemeClr val="dk1"/>
                          </a:solidFill>
                          <a:effectLst/>
                          <a:latin typeface="Times New Roman" pitchFamily="18" charset="0"/>
                          <a:ea typeface="+mn-ea"/>
                          <a:cs typeface="Times New Roman" pitchFamily="18" charset="0"/>
                        </a:rPr>
                        <a:t>тыс. человек</a:t>
                      </a:r>
                    </a:p>
                  </a:txBody>
                  <a:tcPr marL="39370" marR="39370" marT="64770" marB="64770" anchor="ctr" horzOverflow="overflow">
                    <a:solidFill>
                      <a:schemeClr val="accent2">
                        <a:lumMod val="20000"/>
                        <a:lumOff val="8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850" b="0" u="none" strike="noStrike" kern="1200" cap="none" normalizeH="0" baseline="0" dirty="0" smtClean="0">
                          <a:ln>
                            <a:noFill/>
                          </a:ln>
                          <a:solidFill>
                            <a:schemeClr val="dk1"/>
                          </a:solidFill>
                          <a:effectLst/>
                          <a:latin typeface="Times New Roman" pitchFamily="18" charset="0"/>
                          <a:ea typeface="+mn-ea"/>
                          <a:cs typeface="Times New Roman" pitchFamily="18" charset="0"/>
                        </a:rPr>
                        <a:t>2 045,9</a:t>
                      </a:r>
                    </a:p>
                  </a:txBody>
                  <a:tcPr marL="39370" marR="39370" marT="64770" marB="64770" anchor="ctr" horzOverflow="overflow">
                    <a:solidFill>
                      <a:schemeClr val="accent2">
                        <a:lumMod val="20000"/>
                        <a:lumOff val="8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850" b="0" u="none" strike="noStrike" kern="1200" cap="none" normalizeH="0" baseline="0" dirty="0" smtClean="0">
                          <a:ln>
                            <a:noFill/>
                          </a:ln>
                          <a:solidFill>
                            <a:schemeClr val="dk1"/>
                          </a:solidFill>
                          <a:effectLst/>
                          <a:latin typeface="Times New Roman" pitchFamily="18" charset="0"/>
                          <a:ea typeface="+mn-ea"/>
                          <a:cs typeface="Times New Roman" pitchFamily="18" charset="0"/>
                        </a:rPr>
                        <a:t>2 100</a:t>
                      </a:r>
                    </a:p>
                  </a:txBody>
                  <a:tcPr marL="39370" marR="39370" marT="64770" marB="64770" anchor="ctr" horzOverflow="overflow">
                    <a:solidFill>
                      <a:schemeClr val="accent2">
                        <a:lumMod val="20000"/>
                        <a:lumOff val="8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850" b="0" u="none" strike="noStrike" kern="1200" cap="none" normalizeH="0" baseline="0" dirty="0" smtClean="0">
                          <a:ln>
                            <a:noFill/>
                          </a:ln>
                          <a:solidFill>
                            <a:schemeClr val="dk1"/>
                          </a:solidFill>
                          <a:effectLst/>
                          <a:latin typeface="Times New Roman" pitchFamily="18" charset="0"/>
                          <a:ea typeface="+mn-ea"/>
                          <a:cs typeface="Times New Roman" pitchFamily="18" charset="0"/>
                        </a:rPr>
                        <a:t>2 200</a:t>
                      </a:r>
                    </a:p>
                  </a:txBody>
                  <a:tcPr marL="39370" marR="39370" marT="64770" marB="64770" anchor="ctr" horzOverflow="overflow">
                    <a:solidFill>
                      <a:schemeClr val="accent2">
                        <a:lumMod val="20000"/>
                        <a:lumOff val="8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850" b="0" u="none" strike="noStrike" kern="1200" cap="none" normalizeH="0" baseline="0" dirty="0" smtClean="0">
                          <a:ln>
                            <a:noFill/>
                          </a:ln>
                          <a:solidFill>
                            <a:schemeClr val="dk1"/>
                          </a:solidFill>
                          <a:effectLst/>
                          <a:latin typeface="Times New Roman" pitchFamily="18" charset="0"/>
                          <a:ea typeface="+mn-ea"/>
                          <a:cs typeface="Times New Roman" pitchFamily="18" charset="0"/>
                        </a:rPr>
                        <a:t>2 235,6</a:t>
                      </a:r>
                    </a:p>
                  </a:txBody>
                  <a:tcPr marL="39370" marR="39370" marT="64770" marB="64770" anchor="ctr" horzOverflow="overflow">
                    <a:solidFill>
                      <a:schemeClr val="accent2">
                        <a:lumMod val="20000"/>
                        <a:lumOff val="8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850" b="0" u="none" strike="noStrike" kern="1200" cap="none" normalizeH="0" baseline="0" dirty="0" smtClean="0">
                          <a:ln>
                            <a:noFill/>
                          </a:ln>
                          <a:solidFill>
                            <a:schemeClr val="dk1"/>
                          </a:solidFill>
                          <a:effectLst/>
                          <a:latin typeface="Times New Roman" pitchFamily="18" charset="0"/>
                          <a:ea typeface="+mn-ea"/>
                          <a:cs typeface="Times New Roman" pitchFamily="18" charset="0"/>
                        </a:rPr>
                        <a:t>2 300</a:t>
                      </a:r>
                    </a:p>
                  </a:txBody>
                  <a:tcPr marL="39370" marR="39370" marT="64770" marB="64770" anchor="ctr" horzOverflow="overflow">
                    <a:solidFill>
                      <a:schemeClr val="accent2">
                        <a:lumMod val="20000"/>
                        <a:lumOff val="80000"/>
                      </a:schemeClr>
                    </a:solidFill>
                  </a:tcPr>
                </a:tc>
              </a:tr>
            </a:tbl>
          </a:graphicData>
        </a:graphic>
      </p:graphicFrame>
      <p:pic>
        <p:nvPicPr>
          <p:cNvPr id="2050" name="Picture 2"/>
          <p:cNvPicPr>
            <a:picLocks noChangeAspect="1" noChangeArrowheads="1"/>
          </p:cNvPicPr>
          <p:nvPr/>
        </p:nvPicPr>
        <p:blipFill>
          <a:blip r:embed="rId4" cstate="print"/>
          <a:srcRect/>
          <a:stretch>
            <a:fillRect/>
          </a:stretch>
        </p:blipFill>
        <p:spPr bwMode="auto">
          <a:xfrm>
            <a:off x="3275856" y="4941169"/>
            <a:ext cx="5544616" cy="1728192"/>
          </a:xfrm>
          <a:prstGeom prst="rect">
            <a:avLst/>
          </a:prstGeom>
          <a:noFill/>
          <a:ln w="9525">
            <a:noFill/>
            <a:miter lim="800000"/>
            <a:headEnd/>
            <a:tailEnd/>
          </a:ln>
        </p:spPr>
      </p:pic>
      <p:graphicFrame>
        <p:nvGraphicFramePr>
          <p:cNvPr id="12" name="Диаграмма 11"/>
          <p:cNvGraphicFramePr/>
          <p:nvPr/>
        </p:nvGraphicFramePr>
        <p:xfrm>
          <a:off x="107504" y="1052736"/>
          <a:ext cx="3528392" cy="5688632"/>
        </p:xfrm>
        <a:graphic>
          <a:graphicData uri="http://schemas.openxmlformats.org/drawingml/2006/chart">
            <c:chart xmlns:c="http://schemas.openxmlformats.org/drawingml/2006/chart" xmlns:r="http://schemas.openxmlformats.org/officeDocument/2006/relationships" r:id="rId5"/>
          </a:graphicData>
        </a:graphic>
      </p:graphicFrame>
      <p:sp>
        <p:nvSpPr>
          <p:cNvPr id="13" name="TextBox 12"/>
          <p:cNvSpPr txBox="1"/>
          <p:nvPr/>
        </p:nvSpPr>
        <p:spPr>
          <a:xfrm>
            <a:off x="8676456" y="188640"/>
            <a:ext cx="360040" cy="276999"/>
          </a:xfrm>
          <a:prstGeom prst="rect">
            <a:avLst/>
          </a:prstGeom>
          <a:noFill/>
        </p:spPr>
        <p:txBody>
          <a:bodyPr wrap="square" rtlCol="0">
            <a:spAutoFit/>
          </a:bodyPr>
          <a:lstStyle/>
          <a:p>
            <a:r>
              <a:rPr lang="ru-RU" sz="1200" dirty="0" smtClean="0"/>
              <a:t>53</a:t>
            </a:r>
            <a:endParaRPr lang="ru-RU" sz="1200"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3" cstate="print"/>
          <a:srcRect/>
          <a:stretch>
            <a:fillRect/>
          </a:stretch>
        </p:blipFill>
        <p:spPr bwMode="auto">
          <a:xfrm>
            <a:off x="0" y="0"/>
            <a:ext cx="9144000" cy="476671"/>
          </a:xfrm>
          <a:prstGeom prst="rect">
            <a:avLst/>
          </a:prstGeom>
          <a:noFill/>
        </p:spPr>
      </p:pic>
      <p:sp>
        <p:nvSpPr>
          <p:cNvPr id="2" name="Заголовок 1"/>
          <p:cNvSpPr>
            <a:spLocks noGrp="1"/>
          </p:cNvSpPr>
          <p:nvPr>
            <p:ph type="title"/>
          </p:nvPr>
        </p:nvSpPr>
        <p:spPr>
          <a:xfrm>
            <a:off x="251520" y="116632"/>
            <a:ext cx="8352928" cy="669896"/>
          </a:xfrm>
        </p:spPr>
        <p:txBody>
          <a:bodyPr>
            <a:noAutofit/>
          </a:bodyPr>
          <a:lstStyle/>
          <a:p>
            <a:pPr algn="ctr">
              <a:defRPr/>
            </a:pPr>
            <a:r>
              <a:rPr lang="ru-RU" sz="1800" b="1" dirty="0" smtClean="0">
                <a:solidFill>
                  <a:schemeClr val="accent1">
                    <a:lumMod val="50000"/>
                  </a:schemeClr>
                </a:solidFill>
                <a:latin typeface="Times New Roman" pitchFamily="18" charset="0"/>
                <a:ea typeface="+mn-ea"/>
                <a:cs typeface="Times New Roman" pitchFamily="18" charset="0"/>
              </a:rPr>
              <a:t>ГП «РЕАЛИЗАЦИЯ ГОСУДАРСТВЕННОЙ НАЦИОНАЛЬНОЙ ПОЛИТИКИ »</a:t>
            </a:r>
            <a:br>
              <a:rPr lang="ru-RU" sz="1800" b="1" dirty="0" smtClean="0">
                <a:solidFill>
                  <a:schemeClr val="accent1">
                    <a:lumMod val="50000"/>
                  </a:schemeClr>
                </a:solidFill>
                <a:latin typeface="Times New Roman" pitchFamily="18" charset="0"/>
                <a:ea typeface="+mn-ea"/>
                <a:cs typeface="Times New Roman" pitchFamily="18" charset="0"/>
              </a:rPr>
            </a:br>
            <a:r>
              <a:rPr lang="ru-RU" sz="1600" b="1" i="1" dirty="0" smtClean="0">
                <a:solidFill>
                  <a:schemeClr val="accent1">
                    <a:lumMod val="75000"/>
                  </a:schemeClr>
                </a:solidFill>
                <a:latin typeface="Times New Roman" pitchFamily="18" charset="0"/>
                <a:cs typeface="Times New Roman" pitchFamily="18" charset="0"/>
              </a:rPr>
              <a:t> </a:t>
            </a:r>
            <a:r>
              <a:rPr lang="ru-RU" sz="1100" b="1" i="1" dirty="0" smtClean="0">
                <a:solidFill>
                  <a:schemeClr val="accent1">
                    <a:lumMod val="75000"/>
                  </a:schemeClr>
                </a:solidFill>
                <a:latin typeface="Times New Roman" pitchFamily="18" charset="0"/>
                <a:cs typeface="Times New Roman" pitchFamily="18" charset="0"/>
              </a:rPr>
              <a:t>( утв. постановлением Правительства Республики Алтай  от </a:t>
            </a:r>
            <a:r>
              <a:rPr lang="en-US" sz="1100" b="1" i="1" dirty="0" smtClean="0">
                <a:solidFill>
                  <a:schemeClr val="accent1">
                    <a:lumMod val="75000"/>
                  </a:schemeClr>
                </a:solidFill>
                <a:latin typeface="Times New Roman" pitchFamily="18" charset="0"/>
                <a:cs typeface="Times New Roman" pitchFamily="18" charset="0"/>
              </a:rPr>
              <a:t>03.08.2018</a:t>
            </a:r>
            <a:r>
              <a:rPr lang="ru-RU" sz="1100" b="1" i="1" dirty="0" smtClean="0">
                <a:solidFill>
                  <a:schemeClr val="accent1">
                    <a:lumMod val="75000"/>
                  </a:schemeClr>
                </a:solidFill>
                <a:latin typeface="Times New Roman" pitchFamily="18" charset="0"/>
                <a:cs typeface="Times New Roman" pitchFamily="18" charset="0"/>
              </a:rPr>
              <a:t> г. № 246)</a:t>
            </a:r>
            <a:endParaRPr lang="ru-RU" sz="1100" b="1" i="1" dirty="0">
              <a:solidFill>
                <a:schemeClr val="accent1">
                  <a:lumMod val="75000"/>
                </a:schemeClr>
              </a:solidFill>
              <a:latin typeface="Times New Roman" pitchFamily="18" charset="0"/>
              <a:cs typeface="Times New Roman" pitchFamily="18" charset="0"/>
            </a:endParaRPr>
          </a:p>
        </p:txBody>
      </p:sp>
      <p:graphicFrame>
        <p:nvGraphicFramePr>
          <p:cNvPr id="14" name="Таблица 13"/>
          <p:cNvGraphicFramePr>
            <a:graphicFrameLocks noGrp="1"/>
          </p:cNvGraphicFramePr>
          <p:nvPr/>
        </p:nvGraphicFramePr>
        <p:xfrm>
          <a:off x="179512" y="836712"/>
          <a:ext cx="8712968" cy="3159968"/>
        </p:xfrm>
        <a:graphic>
          <a:graphicData uri="http://schemas.openxmlformats.org/drawingml/2006/table">
            <a:tbl>
              <a:tblPr firstRow="1" bandRow="1">
                <a:tableStyleId>{5C22544A-7EE6-4342-B048-85BDC9FD1C3A}</a:tableStyleId>
              </a:tblPr>
              <a:tblGrid>
                <a:gridCol w="4015815"/>
                <a:gridCol w="1081990"/>
                <a:gridCol w="1176418"/>
                <a:gridCol w="1176418"/>
                <a:gridCol w="1262327"/>
              </a:tblGrid>
              <a:tr h="285249">
                <a:tc rowSpan="2">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ru-RU" sz="1150" u="none" strike="noStrike" cap="none" normalizeH="0" baseline="0" dirty="0" smtClean="0">
                          <a:ln>
                            <a:noFill/>
                          </a:ln>
                          <a:solidFill>
                            <a:schemeClr val="bg1"/>
                          </a:solidFill>
                          <a:effectLst/>
                          <a:latin typeface="Times New Roman" pitchFamily="18" charset="0"/>
                          <a:cs typeface="Times New Roman" pitchFamily="18" charset="0"/>
                        </a:rPr>
                        <a:t>Отдельные целевые показатели</a:t>
                      </a:r>
                      <a:endParaRPr kumimoji="0" lang="ru-RU" sz="1150" b="1" i="0" u="none" strike="noStrike" cap="none" normalizeH="0" baseline="0" dirty="0" smtClean="0">
                        <a:ln>
                          <a:noFill/>
                        </a:ln>
                        <a:solidFill>
                          <a:schemeClr val="bg1"/>
                        </a:solidFill>
                        <a:effectLst/>
                        <a:latin typeface="Times New Roman" pitchFamily="18" charset="0"/>
                        <a:cs typeface="Times New Roman" pitchFamily="18" charset="0"/>
                      </a:endParaRPr>
                    </a:p>
                  </a:txBody>
                  <a:tcPr marL="9525" marR="9525" marT="9525" marB="0" anchor="ctr">
                    <a:solidFill>
                      <a:schemeClr val="accent2"/>
                    </a:solidFill>
                  </a:tcPr>
                </a:tc>
                <a:tc rowSpan="2">
                  <a:txBody>
                    <a:bodyPr/>
                    <a:lstStyle/>
                    <a:p>
                      <a:pPr marL="0" algn="ctr" rtl="0" eaLnBrk="1" latinLnBrk="0" hangingPunct="1">
                        <a:lnSpc>
                          <a:spcPct val="100000"/>
                        </a:lnSpc>
                        <a:spcBef>
                          <a:spcPts val="0"/>
                        </a:spcBef>
                        <a:spcAft>
                          <a:spcPts val="0"/>
                        </a:spcAft>
                      </a:pPr>
                      <a:r>
                        <a:rPr kumimoji="0" lang="ru-RU" sz="1150" kern="1200" dirty="0" smtClean="0">
                          <a:solidFill>
                            <a:schemeClr val="bg1"/>
                          </a:solidFill>
                          <a:latin typeface="Times New Roman" pitchFamily="18" charset="0"/>
                          <a:cs typeface="Times New Roman" pitchFamily="18" charset="0"/>
                        </a:rPr>
                        <a:t>Ед. изм.</a:t>
                      </a:r>
                      <a:endParaRPr kumimoji="0" lang="ru-RU" sz="1150" b="1" kern="1200" dirty="0">
                        <a:solidFill>
                          <a:schemeClr val="bg1"/>
                        </a:solidFill>
                        <a:latin typeface="Times New Roman" pitchFamily="18" charset="0"/>
                        <a:ea typeface="Calibri"/>
                        <a:cs typeface="Times New Roman" pitchFamily="18" charset="0"/>
                      </a:endParaRPr>
                    </a:p>
                  </a:txBody>
                  <a:tcPr marL="9525" marR="9525" marT="9525" marB="0" anchor="ctr">
                    <a:solidFill>
                      <a:schemeClr val="accent2"/>
                    </a:solidFill>
                  </a:tcPr>
                </a:tc>
                <a:tc>
                  <a:txBody>
                    <a:bodyPr/>
                    <a:lstStyle/>
                    <a:p>
                      <a:pPr algn="ctr">
                        <a:lnSpc>
                          <a:spcPct val="100000"/>
                        </a:lnSpc>
                        <a:spcBef>
                          <a:spcPts val="0"/>
                        </a:spcBef>
                        <a:spcAft>
                          <a:spcPts val="0"/>
                        </a:spcAft>
                      </a:pPr>
                      <a:r>
                        <a:rPr lang="ru-RU" sz="1150" dirty="0" smtClean="0">
                          <a:solidFill>
                            <a:schemeClr val="bg1"/>
                          </a:solidFill>
                          <a:latin typeface="Times New Roman" pitchFamily="18" charset="0"/>
                          <a:cs typeface="Times New Roman" pitchFamily="18" charset="0"/>
                        </a:rPr>
                        <a:t>2019 год</a:t>
                      </a:r>
                      <a:endParaRPr lang="ru-RU" sz="115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algn="ctr">
                        <a:lnSpc>
                          <a:spcPct val="100000"/>
                        </a:lnSpc>
                        <a:spcBef>
                          <a:spcPts val="0"/>
                        </a:spcBef>
                        <a:spcAft>
                          <a:spcPts val="0"/>
                        </a:spcAft>
                      </a:pPr>
                      <a:r>
                        <a:rPr lang="ru-RU" sz="1150" dirty="0" smtClean="0">
                          <a:solidFill>
                            <a:schemeClr val="bg1"/>
                          </a:solidFill>
                          <a:latin typeface="Times New Roman" pitchFamily="18" charset="0"/>
                          <a:cs typeface="Times New Roman" pitchFamily="18" charset="0"/>
                        </a:rPr>
                        <a:t>2020 год</a:t>
                      </a:r>
                      <a:endParaRPr lang="ru-RU" sz="115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c>
                  <a:txBody>
                    <a:bodyPr/>
                    <a:lstStyle/>
                    <a:p>
                      <a:pPr algn="ctr">
                        <a:lnSpc>
                          <a:spcPct val="100000"/>
                        </a:lnSpc>
                        <a:spcBef>
                          <a:spcPts val="0"/>
                        </a:spcBef>
                        <a:spcAft>
                          <a:spcPts val="0"/>
                        </a:spcAft>
                      </a:pPr>
                      <a:r>
                        <a:rPr lang="ru-RU" sz="1150" dirty="0" smtClean="0">
                          <a:solidFill>
                            <a:schemeClr val="bg1"/>
                          </a:solidFill>
                          <a:latin typeface="Times New Roman" pitchFamily="18" charset="0"/>
                          <a:cs typeface="Times New Roman" pitchFamily="18" charset="0"/>
                        </a:rPr>
                        <a:t>2021 год</a:t>
                      </a:r>
                      <a:endParaRPr lang="ru-RU" sz="1150" b="1" dirty="0">
                        <a:solidFill>
                          <a:schemeClr val="bg1"/>
                        </a:solidFill>
                        <a:latin typeface="Times New Roman" pitchFamily="18" charset="0"/>
                        <a:ea typeface="Times New Roman"/>
                        <a:cs typeface="Times New Roman" pitchFamily="18" charset="0"/>
                      </a:endParaRPr>
                    </a:p>
                  </a:txBody>
                  <a:tcPr marL="39370" marR="39370" marT="64770" marB="64770" anchor="ctr">
                    <a:solidFill>
                      <a:schemeClr val="accent2"/>
                    </a:solidFill>
                  </a:tcPr>
                </a:tc>
              </a:tr>
              <a:tr h="285249">
                <a:tc vMerge="1">
                  <a:txBody>
                    <a:bodyPr/>
                    <a:lstStyle/>
                    <a:p>
                      <a:endParaRPr lang="ru-RU"/>
                    </a:p>
                  </a:txBody>
                  <a:tcPr/>
                </a:tc>
                <a:tc vMerge="1">
                  <a:txBody>
                    <a:bodyPr/>
                    <a:lstStyle/>
                    <a:p>
                      <a:pPr marL="0" algn="ctr" rtl="0" eaLnBrk="1" latinLnBrk="0" hangingPunct="1">
                        <a:lnSpc>
                          <a:spcPct val="115000"/>
                        </a:lnSpc>
                        <a:spcAft>
                          <a:spcPts val="0"/>
                        </a:spcAft>
                      </a:pPr>
                      <a:endParaRPr kumimoji="0" lang="ru-RU" sz="800" kern="1200" dirty="0">
                        <a:solidFill>
                          <a:schemeClr val="dk1"/>
                        </a:solidFill>
                        <a:latin typeface="Times New Roman" pitchFamily="18" charset="0"/>
                        <a:ea typeface="Calibri"/>
                        <a:cs typeface="Times New Roman" pitchFamily="18" charset="0"/>
                      </a:endParaRPr>
                    </a:p>
                  </a:txBody>
                  <a:tcPr marL="9525" marR="9525" marT="9525" marB="0" anchor="b"/>
                </a:tc>
                <a:tc>
                  <a:txBody>
                    <a:bodyPr/>
                    <a:lstStyle/>
                    <a:p>
                      <a:pPr algn="ctr">
                        <a:lnSpc>
                          <a:spcPct val="100000"/>
                        </a:lnSpc>
                        <a:spcBef>
                          <a:spcPts val="0"/>
                        </a:spcBef>
                        <a:spcAft>
                          <a:spcPts val="0"/>
                        </a:spcAft>
                      </a:pPr>
                      <a:r>
                        <a:rPr lang="ru-RU" sz="1150" dirty="0">
                          <a:solidFill>
                            <a:schemeClr val="tx1"/>
                          </a:solidFill>
                          <a:latin typeface="Times New Roman" pitchFamily="18" charset="0"/>
                          <a:cs typeface="Times New Roman" pitchFamily="18" charset="0"/>
                        </a:rPr>
                        <a:t>прогноз</a:t>
                      </a:r>
                      <a:endParaRPr lang="ru-RU" sz="1150" b="1"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00000"/>
                        </a:lnSpc>
                        <a:spcBef>
                          <a:spcPts val="0"/>
                        </a:spcBef>
                        <a:spcAft>
                          <a:spcPts val="0"/>
                        </a:spcAft>
                      </a:pPr>
                      <a:r>
                        <a:rPr lang="ru-RU" sz="1150" dirty="0" smtClean="0">
                          <a:solidFill>
                            <a:schemeClr val="tx1"/>
                          </a:solidFill>
                          <a:latin typeface="Times New Roman" pitchFamily="18" charset="0"/>
                          <a:cs typeface="Times New Roman" pitchFamily="18" charset="0"/>
                        </a:rPr>
                        <a:t>прогноз</a:t>
                      </a:r>
                      <a:endParaRPr lang="ru-RU" sz="1150" b="1"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algn="ctr">
                        <a:lnSpc>
                          <a:spcPct val="100000"/>
                        </a:lnSpc>
                        <a:spcBef>
                          <a:spcPts val="0"/>
                        </a:spcBef>
                        <a:spcAft>
                          <a:spcPts val="0"/>
                        </a:spcAft>
                      </a:pPr>
                      <a:r>
                        <a:rPr lang="ru-RU" sz="1150" dirty="0" smtClean="0">
                          <a:solidFill>
                            <a:schemeClr val="tx1"/>
                          </a:solidFill>
                          <a:latin typeface="Times New Roman" pitchFamily="18" charset="0"/>
                          <a:cs typeface="Times New Roman" pitchFamily="18" charset="0"/>
                        </a:rPr>
                        <a:t>прогноз</a:t>
                      </a:r>
                      <a:endParaRPr lang="ru-RU" sz="1150" b="1"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r>
              <a:tr h="4522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b="0" dirty="0" smtClean="0">
                          <a:solidFill>
                            <a:schemeClr val="tx1"/>
                          </a:solidFill>
                          <a:latin typeface="Times New Roman" pitchFamily="18" charset="0"/>
                          <a:cs typeface="Times New Roman" pitchFamily="18" charset="0"/>
                        </a:rPr>
                        <a:t>Расходы</a:t>
                      </a:r>
                      <a:r>
                        <a:rPr lang="ru-RU" sz="1000" b="0" baseline="0" dirty="0" smtClean="0">
                          <a:solidFill>
                            <a:schemeClr val="tx1"/>
                          </a:solidFill>
                          <a:latin typeface="Times New Roman" pitchFamily="18" charset="0"/>
                          <a:cs typeface="Times New Roman" pitchFamily="18" charset="0"/>
                        </a:rPr>
                        <a:t> на реализацию ГП (за счет средств федерального и республиканского бюджетов)</a:t>
                      </a:r>
                      <a:endParaRPr lang="ru-RU" sz="1000" b="0" i="1" dirty="0" smtClean="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b="0" dirty="0" smtClean="0">
                          <a:solidFill>
                            <a:schemeClr val="tx1"/>
                          </a:solidFill>
                          <a:latin typeface="Times New Roman" pitchFamily="18" charset="0"/>
                          <a:cs typeface="Times New Roman" pitchFamily="18" charset="0"/>
                        </a:rPr>
                        <a:t>тыс. рублей</a:t>
                      </a:r>
                      <a:endParaRPr lang="ru-RU" sz="1000" b="0" dirty="0" smtClean="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algn="ctr" fontAlgn="ctr">
                        <a:lnSpc>
                          <a:spcPct val="100000"/>
                        </a:lnSpc>
                        <a:spcBef>
                          <a:spcPts val="0"/>
                        </a:spcBef>
                        <a:spcAft>
                          <a:spcPts val="0"/>
                        </a:spcAft>
                      </a:pPr>
                      <a:r>
                        <a:rPr lang="ru-RU" sz="1000" b="0" i="0" u="none" strike="noStrike" dirty="0" smtClean="0">
                          <a:solidFill>
                            <a:schemeClr val="tx1"/>
                          </a:solidFill>
                          <a:latin typeface="Times New Roman" pitchFamily="18" charset="0"/>
                          <a:cs typeface="Times New Roman" pitchFamily="18" charset="0"/>
                        </a:rPr>
                        <a:t>40 250,7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ctr"/>
                </a:tc>
                <a:tc>
                  <a:txBody>
                    <a:bodyPr/>
                    <a:lstStyle/>
                    <a:p>
                      <a:pPr algn="ctr" fontAlgn="ctr">
                        <a:lnSpc>
                          <a:spcPct val="100000"/>
                        </a:lnSpc>
                        <a:spcBef>
                          <a:spcPts val="0"/>
                        </a:spcBef>
                        <a:spcAft>
                          <a:spcPts val="0"/>
                        </a:spcAft>
                      </a:pPr>
                      <a:r>
                        <a:rPr lang="ru-RU" sz="1000" b="0" i="0" u="none" strike="noStrike" dirty="0" smtClean="0">
                          <a:solidFill>
                            <a:schemeClr val="tx1"/>
                          </a:solidFill>
                          <a:latin typeface="Times New Roman" pitchFamily="18" charset="0"/>
                          <a:cs typeface="Times New Roman" pitchFamily="18" charset="0"/>
                        </a:rPr>
                        <a:t>22 823,3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ctr"/>
                </a:tc>
                <a:tc>
                  <a:txBody>
                    <a:bodyPr/>
                    <a:lstStyle/>
                    <a:p>
                      <a:pPr algn="ctr" fontAlgn="ctr">
                        <a:lnSpc>
                          <a:spcPct val="100000"/>
                        </a:lnSpc>
                        <a:spcBef>
                          <a:spcPts val="0"/>
                        </a:spcBef>
                        <a:spcAft>
                          <a:spcPts val="0"/>
                        </a:spcAft>
                      </a:pPr>
                      <a:r>
                        <a:rPr lang="ru-RU" sz="1000" b="0" i="0" u="none" strike="noStrike" dirty="0" smtClean="0">
                          <a:solidFill>
                            <a:schemeClr val="tx1"/>
                          </a:solidFill>
                          <a:latin typeface="Times New Roman" pitchFamily="18" charset="0"/>
                          <a:cs typeface="Times New Roman" pitchFamily="18" charset="0"/>
                        </a:rPr>
                        <a:t>21 799,8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ctr"/>
                </a:tc>
              </a:tr>
              <a:tr h="522352">
                <a:tc>
                  <a:txBody>
                    <a:bodyPr/>
                    <a:lstStyle/>
                    <a:p>
                      <a:pPr algn="just"/>
                      <a:r>
                        <a:rPr kumimoji="0" lang="ru-RU" sz="1000" b="0" kern="1200" dirty="0" smtClean="0">
                          <a:solidFill>
                            <a:schemeClr val="tx1"/>
                          </a:solidFill>
                          <a:latin typeface="Times New Roman" pitchFamily="18" charset="0"/>
                          <a:ea typeface="+mn-ea"/>
                          <a:cs typeface="Times New Roman" pitchFamily="18" charset="0"/>
                        </a:rPr>
                        <a:t>Доля граждан, положительно оценивающих состояние межнациональных отношений, в общей численности граждан Российской Федерации в Республике Алтай</a:t>
                      </a:r>
                    </a:p>
                  </a:txBody>
                  <a:tcPr marL="39370" marR="39370" marT="64770" marB="64770" anchor="ctr">
                    <a:solidFill>
                      <a:schemeClr val="accent2">
                        <a:lumMod val="20000"/>
                        <a:lumOff val="80000"/>
                      </a:schemeClr>
                    </a:solidFill>
                  </a:tcPr>
                </a:tc>
                <a:tc>
                  <a:txBody>
                    <a:bodyPr/>
                    <a:lstStyle/>
                    <a:p>
                      <a:pPr algn="ctr">
                        <a:lnSpc>
                          <a:spcPct val="100000"/>
                        </a:lnSpc>
                        <a:spcBef>
                          <a:spcPts val="0"/>
                        </a:spcBef>
                        <a:spcAft>
                          <a:spcPts val="0"/>
                        </a:spcAft>
                      </a:pPr>
                      <a:r>
                        <a:rPr lang="ru-RU" sz="1000" b="0" dirty="0">
                          <a:solidFill>
                            <a:schemeClr val="tx1"/>
                          </a:solidFill>
                          <a:latin typeface="Times New Roman" pitchFamily="18" charset="0"/>
                          <a:cs typeface="Times New Roman" pitchFamily="18" charset="0"/>
                        </a:rPr>
                        <a:t>%</a:t>
                      </a:r>
                      <a:endParaRPr lang="ru-RU" sz="10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rtl="0" eaLnBrk="1" latinLnBrk="0" hangingPunct="1">
                        <a:lnSpc>
                          <a:spcPct val="100000"/>
                        </a:lnSpc>
                        <a:spcBef>
                          <a:spcPts val="0"/>
                        </a:spcBef>
                        <a:spcAft>
                          <a:spcPts val="0"/>
                        </a:spcAft>
                      </a:pPr>
                      <a:r>
                        <a:rPr kumimoji="0" lang="ru-RU" sz="1000" b="0" kern="1200" dirty="0" smtClean="0">
                          <a:solidFill>
                            <a:schemeClr val="tx1"/>
                          </a:solidFill>
                          <a:latin typeface="Times New Roman" pitchFamily="18" charset="0"/>
                          <a:ea typeface="Calibri"/>
                          <a:cs typeface="Times New Roman" pitchFamily="18" charset="0"/>
                        </a:rPr>
                        <a:t>87,,7</a:t>
                      </a:r>
                      <a:endParaRPr kumimoji="0" lang="ru-RU" sz="1000" b="0" kern="120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rtl="0" eaLnBrk="1" latinLnBrk="0" hangingPunct="1">
                        <a:lnSpc>
                          <a:spcPct val="100000"/>
                        </a:lnSpc>
                        <a:spcBef>
                          <a:spcPts val="0"/>
                        </a:spcBef>
                        <a:spcAft>
                          <a:spcPts val="0"/>
                        </a:spcAft>
                      </a:pPr>
                      <a:r>
                        <a:rPr kumimoji="0" lang="ru-RU" sz="1000" b="0" kern="1200" dirty="0" smtClean="0">
                          <a:solidFill>
                            <a:schemeClr val="tx1"/>
                          </a:solidFill>
                          <a:latin typeface="Times New Roman" pitchFamily="18" charset="0"/>
                          <a:ea typeface="Calibri"/>
                          <a:cs typeface="Times New Roman" pitchFamily="18" charset="0"/>
                        </a:rPr>
                        <a:t>87,8</a:t>
                      </a:r>
                      <a:endParaRPr kumimoji="0" lang="ru-RU" sz="1000" b="0" kern="120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rtl="0" eaLnBrk="1" latinLnBrk="0" hangingPunct="1">
                        <a:lnSpc>
                          <a:spcPct val="100000"/>
                        </a:lnSpc>
                        <a:spcBef>
                          <a:spcPts val="0"/>
                        </a:spcBef>
                        <a:spcAft>
                          <a:spcPts val="0"/>
                        </a:spcAft>
                      </a:pPr>
                      <a:r>
                        <a:rPr kumimoji="0" lang="ru-RU" sz="1000" b="0" kern="1200" dirty="0" smtClean="0">
                          <a:solidFill>
                            <a:schemeClr val="tx1"/>
                          </a:solidFill>
                          <a:latin typeface="Times New Roman" pitchFamily="18" charset="0"/>
                          <a:ea typeface="Calibri"/>
                          <a:cs typeface="Times New Roman" pitchFamily="18" charset="0"/>
                        </a:rPr>
                        <a:t>88</a:t>
                      </a:r>
                      <a:endParaRPr kumimoji="0" lang="ru-RU" sz="1000" b="0" kern="120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r>
              <a:tr h="799708">
                <a:tc>
                  <a:txBody>
                    <a:bodyPr/>
                    <a:lstStyle/>
                    <a:p>
                      <a:pPr algn="just"/>
                      <a:r>
                        <a:rPr kumimoji="0" lang="ru-RU" sz="1000" b="0" kern="1200" dirty="0" smtClean="0">
                          <a:solidFill>
                            <a:schemeClr val="tx1"/>
                          </a:solidFill>
                          <a:latin typeface="Times New Roman" pitchFamily="18" charset="0"/>
                          <a:ea typeface="+mn-ea"/>
                          <a:cs typeface="Times New Roman" pitchFamily="18" charset="0"/>
                        </a:rPr>
                        <a:t>Прирост численности занятого населения в местах традиционного проживания и традиционной хозяйственной деятельности коренных малочисленных народов Севера, Сибири и Дальнего Востока Российской Федерации по отношению к соответствующему показателю 2016 года</a:t>
                      </a:r>
                    </a:p>
                  </a:txBody>
                  <a:tcPr marL="39370" marR="39370" marT="64770" marB="64770" anchor="ctr"/>
                </a:tc>
                <a:tc>
                  <a:txBody>
                    <a:bodyPr/>
                    <a:lstStyle/>
                    <a:p>
                      <a:pPr algn="ctr">
                        <a:lnSpc>
                          <a:spcPct val="100000"/>
                        </a:lnSpc>
                        <a:spcBef>
                          <a:spcPts val="0"/>
                        </a:spcBef>
                        <a:spcAft>
                          <a:spcPts val="0"/>
                        </a:spcAft>
                      </a:pPr>
                      <a:r>
                        <a:rPr lang="ru-RU" sz="1000" b="0" dirty="0" smtClean="0">
                          <a:solidFill>
                            <a:schemeClr val="tx1"/>
                          </a:solidFill>
                          <a:latin typeface="Times New Roman" pitchFamily="18" charset="0"/>
                          <a:cs typeface="Times New Roman" pitchFamily="18" charset="0"/>
                        </a:rPr>
                        <a:t>%</a:t>
                      </a:r>
                      <a:endParaRPr lang="ru-RU" sz="1000" b="0" dirty="0">
                        <a:solidFill>
                          <a:schemeClr val="tx1"/>
                        </a:solidFill>
                        <a:latin typeface="Times New Roman" pitchFamily="18" charset="0"/>
                        <a:ea typeface="Times New Roman"/>
                        <a:cs typeface="Times New Roman" pitchFamily="18" charset="0"/>
                      </a:endParaRPr>
                    </a:p>
                  </a:txBody>
                  <a:tcPr marL="39370" marR="39370" marT="64770" marB="64770" anchor="ctr"/>
                </a:tc>
                <a:tc>
                  <a:txBody>
                    <a:bodyPr/>
                    <a:lstStyle/>
                    <a:p>
                      <a:pPr marL="0" algn="ctr" rtl="0" eaLnBrk="1" latinLnBrk="0" hangingPunct="1">
                        <a:lnSpc>
                          <a:spcPct val="100000"/>
                        </a:lnSpc>
                        <a:spcBef>
                          <a:spcPts val="0"/>
                        </a:spcBef>
                        <a:spcAft>
                          <a:spcPts val="0"/>
                        </a:spcAft>
                      </a:pPr>
                      <a:r>
                        <a:rPr kumimoji="0" lang="ru-RU" sz="1000" b="0" kern="1200" dirty="0" smtClean="0">
                          <a:solidFill>
                            <a:schemeClr val="tx1"/>
                          </a:solidFill>
                          <a:latin typeface="Times New Roman" pitchFamily="18" charset="0"/>
                          <a:ea typeface="Calibri"/>
                          <a:cs typeface="Times New Roman" pitchFamily="18" charset="0"/>
                        </a:rPr>
                        <a:t>0,14</a:t>
                      </a:r>
                      <a:endParaRPr kumimoji="0" lang="ru-RU" sz="1000" b="0" kern="1200" dirty="0">
                        <a:solidFill>
                          <a:schemeClr val="tx1"/>
                        </a:solidFill>
                        <a:latin typeface="Times New Roman" pitchFamily="18" charset="0"/>
                        <a:ea typeface="Calibri"/>
                        <a:cs typeface="Times New Roman" pitchFamily="18" charset="0"/>
                      </a:endParaRPr>
                    </a:p>
                  </a:txBody>
                  <a:tcPr marL="39370" marR="39370" marT="64770" marB="64770" anchor="ctr"/>
                </a:tc>
                <a:tc>
                  <a:txBody>
                    <a:bodyPr/>
                    <a:lstStyle/>
                    <a:p>
                      <a:pPr marL="0" algn="ctr" rtl="0" eaLnBrk="1" latinLnBrk="0" hangingPunct="1">
                        <a:lnSpc>
                          <a:spcPct val="100000"/>
                        </a:lnSpc>
                        <a:spcBef>
                          <a:spcPts val="0"/>
                        </a:spcBef>
                        <a:spcAft>
                          <a:spcPts val="0"/>
                        </a:spcAft>
                      </a:pPr>
                      <a:r>
                        <a:rPr kumimoji="0" lang="ru-RU" sz="1000" b="0" kern="1200" dirty="0" smtClean="0">
                          <a:solidFill>
                            <a:schemeClr val="tx1"/>
                          </a:solidFill>
                          <a:latin typeface="Times New Roman" pitchFamily="18" charset="0"/>
                          <a:ea typeface="Calibri"/>
                          <a:cs typeface="Times New Roman" pitchFamily="18" charset="0"/>
                        </a:rPr>
                        <a:t>0,16</a:t>
                      </a:r>
                      <a:endParaRPr kumimoji="0" lang="ru-RU" sz="1000" b="0" kern="1200" dirty="0">
                        <a:solidFill>
                          <a:schemeClr val="tx1"/>
                        </a:solidFill>
                        <a:latin typeface="Times New Roman" pitchFamily="18" charset="0"/>
                        <a:ea typeface="Calibri"/>
                        <a:cs typeface="Times New Roman" pitchFamily="18" charset="0"/>
                      </a:endParaRPr>
                    </a:p>
                  </a:txBody>
                  <a:tcPr marL="39370" marR="39370" marT="64770" marB="64770" anchor="ctr"/>
                </a:tc>
                <a:tc>
                  <a:txBody>
                    <a:bodyPr/>
                    <a:lstStyle/>
                    <a:p>
                      <a:pPr marL="0" algn="ctr" rtl="0" eaLnBrk="1" latinLnBrk="0" hangingPunct="1">
                        <a:lnSpc>
                          <a:spcPct val="100000"/>
                        </a:lnSpc>
                        <a:spcBef>
                          <a:spcPts val="0"/>
                        </a:spcBef>
                        <a:spcAft>
                          <a:spcPts val="0"/>
                        </a:spcAft>
                      </a:pPr>
                      <a:r>
                        <a:rPr kumimoji="0" lang="ru-RU" sz="1000" b="0" kern="1200" dirty="0" smtClean="0">
                          <a:solidFill>
                            <a:schemeClr val="tx1"/>
                          </a:solidFill>
                          <a:latin typeface="Times New Roman" pitchFamily="18" charset="0"/>
                          <a:ea typeface="Calibri"/>
                          <a:cs typeface="Times New Roman" pitchFamily="18" charset="0"/>
                        </a:rPr>
                        <a:t>0,18</a:t>
                      </a:r>
                      <a:endParaRPr kumimoji="0" lang="ru-RU" sz="1000" b="0" kern="1200" dirty="0">
                        <a:solidFill>
                          <a:schemeClr val="tx1"/>
                        </a:solidFill>
                        <a:latin typeface="Times New Roman" pitchFamily="18" charset="0"/>
                        <a:ea typeface="Calibri"/>
                        <a:cs typeface="Times New Roman" pitchFamily="18" charset="0"/>
                      </a:endParaRPr>
                    </a:p>
                  </a:txBody>
                  <a:tcPr marL="39370" marR="39370" marT="64770" marB="64770" anchor="ctr"/>
                </a:tc>
              </a:tr>
              <a:tr h="619864">
                <a:tc>
                  <a:txBody>
                    <a:bodyPr/>
                    <a:lstStyle/>
                    <a:p>
                      <a:pPr algn="just"/>
                      <a:r>
                        <a:rPr kumimoji="0" lang="ru-RU" sz="1000" b="0" kern="1200" dirty="0" smtClean="0">
                          <a:solidFill>
                            <a:schemeClr val="tx1"/>
                          </a:solidFill>
                          <a:latin typeface="Times New Roman" pitchFamily="18" charset="0"/>
                          <a:ea typeface="+mn-ea"/>
                          <a:cs typeface="Times New Roman" pitchFamily="18" charset="0"/>
                        </a:rPr>
                        <a:t>Доля граждан, подтверждающих отсутствие в свой адрес дискриминации по признакам национальности, языка, религии, в общем количестве опрошенных граждан</a:t>
                      </a:r>
                    </a:p>
                  </a:txBody>
                  <a:tcPr marL="39370" marR="39370" marT="64770" marB="64770" anchor="ctr">
                    <a:solidFill>
                      <a:schemeClr val="accent2">
                        <a:lumMod val="20000"/>
                        <a:lumOff val="80000"/>
                      </a:schemeClr>
                    </a:solidFill>
                  </a:tcPr>
                </a:tc>
                <a:tc>
                  <a:txBody>
                    <a:bodyPr/>
                    <a:lstStyle/>
                    <a:p>
                      <a:pPr algn="ctr">
                        <a:lnSpc>
                          <a:spcPct val="100000"/>
                        </a:lnSpc>
                        <a:spcBef>
                          <a:spcPts val="0"/>
                        </a:spcBef>
                        <a:spcAft>
                          <a:spcPts val="0"/>
                        </a:spcAft>
                      </a:pPr>
                      <a:r>
                        <a:rPr lang="ru-RU" sz="1000" b="0" dirty="0" smtClean="0">
                          <a:solidFill>
                            <a:schemeClr val="tx1"/>
                          </a:solidFill>
                          <a:latin typeface="Times New Roman" pitchFamily="18" charset="0"/>
                          <a:cs typeface="Times New Roman" pitchFamily="18" charset="0"/>
                        </a:rPr>
                        <a:t>%</a:t>
                      </a:r>
                      <a:endParaRPr lang="ru-RU" sz="1000" b="0" dirty="0">
                        <a:solidFill>
                          <a:schemeClr val="tx1"/>
                        </a:solidFill>
                        <a:latin typeface="Times New Roman" pitchFamily="18" charset="0"/>
                        <a:ea typeface="Times New Roman"/>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rtl="0" eaLnBrk="1" latinLnBrk="0" hangingPunct="1">
                        <a:lnSpc>
                          <a:spcPct val="100000"/>
                        </a:lnSpc>
                        <a:spcBef>
                          <a:spcPts val="0"/>
                        </a:spcBef>
                        <a:spcAft>
                          <a:spcPts val="0"/>
                        </a:spcAft>
                      </a:pPr>
                      <a:r>
                        <a:rPr kumimoji="0" lang="ru-RU" sz="1000" b="0" kern="1200" dirty="0" smtClean="0">
                          <a:solidFill>
                            <a:schemeClr val="tx1"/>
                          </a:solidFill>
                          <a:latin typeface="Times New Roman" pitchFamily="18" charset="0"/>
                          <a:ea typeface="Calibri"/>
                          <a:cs typeface="Times New Roman" pitchFamily="18" charset="0"/>
                        </a:rPr>
                        <a:t>86,5</a:t>
                      </a:r>
                      <a:endParaRPr kumimoji="0" lang="ru-RU" sz="1000" b="0" kern="120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rtl="0" eaLnBrk="1" latinLnBrk="0" hangingPunct="1">
                        <a:lnSpc>
                          <a:spcPct val="100000"/>
                        </a:lnSpc>
                        <a:spcBef>
                          <a:spcPts val="0"/>
                        </a:spcBef>
                        <a:spcAft>
                          <a:spcPts val="0"/>
                        </a:spcAft>
                      </a:pPr>
                      <a:r>
                        <a:rPr kumimoji="0" lang="ru-RU" sz="1000" b="0" kern="1200" dirty="0" smtClean="0">
                          <a:solidFill>
                            <a:schemeClr val="tx1"/>
                          </a:solidFill>
                          <a:latin typeface="Times New Roman" pitchFamily="18" charset="0"/>
                          <a:ea typeface="Calibri"/>
                          <a:cs typeface="Times New Roman" pitchFamily="18" charset="0"/>
                        </a:rPr>
                        <a:t>87</a:t>
                      </a:r>
                      <a:endParaRPr kumimoji="0" lang="ru-RU" sz="1000" b="0" kern="120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c>
                  <a:txBody>
                    <a:bodyPr/>
                    <a:lstStyle/>
                    <a:p>
                      <a:pPr marL="0" algn="ctr" rtl="0" eaLnBrk="1" latinLnBrk="0" hangingPunct="1">
                        <a:lnSpc>
                          <a:spcPct val="100000"/>
                        </a:lnSpc>
                        <a:spcBef>
                          <a:spcPts val="0"/>
                        </a:spcBef>
                        <a:spcAft>
                          <a:spcPts val="0"/>
                        </a:spcAft>
                      </a:pPr>
                      <a:r>
                        <a:rPr kumimoji="0" lang="ru-RU" sz="1000" b="0" kern="1200" dirty="0" smtClean="0">
                          <a:solidFill>
                            <a:schemeClr val="tx1"/>
                          </a:solidFill>
                          <a:latin typeface="Times New Roman" pitchFamily="18" charset="0"/>
                          <a:ea typeface="Calibri"/>
                          <a:cs typeface="Times New Roman" pitchFamily="18" charset="0"/>
                        </a:rPr>
                        <a:t>87,5</a:t>
                      </a:r>
                      <a:endParaRPr kumimoji="0" lang="ru-RU" sz="1000" b="0" kern="1200" dirty="0">
                        <a:solidFill>
                          <a:schemeClr val="tx1"/>
                        </a:solidFill>
                        <a:latin typeface="Times New Roman" pitchFamily="18" charset="0"/>
                        <a:ea typeface="Calibri"/>
                        <a:cs typeface="Times New Roman" pitchFamily="18" charset="0"/>
                      </a:endParaRPr>
                    </a:p>
                  </a:txBody>
                  <a:tcPr marL="39370" marR="39370" marT="64770" marB="64770" anchor="ctr">
                    <a:solidFill>
                      <a:schemeClr val="accent2">
                        <a:lumMod val="20000"/>
                        <a:lumOff val="80000"/>
                      </a:schemeClr>
                    </a:solidFill>
                  </a:tcPr>
                </a:tc>
              </a:tr>
            </a:tbl>
          </a:graphicData>
        </a:graphic>
      </p:graphicFrame>
      <p:sp>
        <p:nvSpPr>
          <p:cNvPr id="23" name="Прямоугольник 22"/>
          <p:cNvSpPr/>
          <p:nvPr/>
        </p:nvSpPr>
        <p:spPr>
          <a:xfrm>
            <a:off x="4067944" y="4149080"/>
            <a:ext cx="4752528" cy="553998"/>
          </a:xfrm>
          <a:prstGeom prst="rect">
            <a:avLst/>
          </a:prstGeom>
        </p:spPr>
        <p:txBody>
          <a:bodyPr wrap="square">
            <a:spAutoFit/>
          </a:bodyPr>
          <a:lstStyle/>
          <a:p>
            <a:pPr algn="ctr">
              <a:defRPr sz="1800" b="1" i="0" u="none" strike="noStrike" kern="1200" baseline="0">
                <a:solidFill>
                  <a:prstClr val="black"/>
                </a:solidFill>
                <a:latin typeface="+mn-lt"/>
                <a:ea typeface="+mn-ea"/>
                <a:cs typeface="+mn-cs"/>
              </a:defRPr>
            </a:pPr>
            <a:r>
              <a:rPr lang="ru-RU" sz="1500" b="1" i="1" dirty="0" smtClean="0">
                <a:solidFill>
                  <a:schemeClr val="accent1">
                    <a:lumMod val="75000"/>
                  </a:schemeClr>
                </a:solidFill>
                <a:latin typeface="Times New Roman" pitchFamily="18" charset="0"/>
                <a:cs typeface="Times New Roman" pitchFamily="18" charset="0"/>
              </a:rPr>
              <a:t>Основные направления реализации ГП в 2019 году,</a:t>
            </a:r>
            <a:br>
              <a:rPr lang="ru-RU" sz="1500" b="1" i="1" dirty="0" smtClean="0">
                <a:solidFill>
                  <a:schemeClr val="accent1">
                    <a:lumMod val="75000"/>
                  </a:schemeClr>
                </a:solidFill>
                <a:latin typeface="Times New Roman" pitchFamily="18" charset="0"/>
                <a:cs typeface="Times New Roman" pitchFamily="18" charset="0"/>
              </a:rPr>
            </a:br>
            <a:r>
              <a:rPr lang="ru-RU" sz="1500" b="1" i="1" dirty="0" smtClean="0">
                <a:solidFill>
                  <a:schemeClr val="accent1">
                    <a:lumMod val="75000"/>
                  </a:schemeClr>
                </a:solidFill>
                <a:latin typeface="Times New Roman" pitchFamily="18" charset="0"/>
                <a:cs typeface="Times New Roman" pitchFamily="18" charset="0"/>
              </a:rPr>
              <a:t>тыс. рублей, доля в ГП, %</a:t>
            </a:r>
            <a:endParaRPr lang="en-US" sz="1500" b="1" i="1" dirty="0">
              <a:solidFill>
                <a:srgbClr val="CE1AA7"/>
              </a:solidFill>
              <a:latin typeface="Times New Roman" pitchFamily="18" charset="0"/>
              <a:cs typeface="Times New Roman" pitchFamily="18" charset="0"/>
            </a:endParaRPr>
          </a:p>
        </p:txBody>
      </p:sp>
      <p:graphicFrame>
        <p:nvGraphicFramePr>
          <p:cNvPr id="7" name="Диаграмма 6"/>
          <p:cNvGraphicFramePr/>
          <p:nvPr/>
        </p:nvGraphicFramePr>
        <p:xfrm>
          <a:off x="107504" y="4005064"/>
          <a:ext cx="8856984"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8"/>
          <p:cNvSpPr txBox="1"/>
          <p:nvPr/>
        </p:nvSpPr>
        <p:spPr>
          <a:xfrm>
            <a:off x="8604448" y="260648"/>
            <a:ext cx="360040" cy="276999"/>
          </a:xfrm>
          <a:prstGeom prst="rect">
            <a:avLst/>
          </a:prstGeom>
          <a:noFill/>
        </p:spPr>
        <p:txBody>
          <a:bodyPr wrap="square" rtlCol="0">
            <a:spAutoFit/>
          </a:bodyPr>
          <a:lstStyle/>
          <a:p>
            <a:r>
              <a:rPr lang="ru-RU" sz="1200" dirty="0" smtClean="0"/>
              <a:t>54</a:t>
            </a:r>
            <a:endParaRPr lang="ru-RU" sz="1200"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3" cstate="print"/>
          <a:srcRect/>
          <a:stretch>
            <a:fillRect/>
          </a:stretch>
        </p:blipFill>
        <p:spPr bwMode="auto">
          <a:xfrm>
            <a:off x="0" y="0"/>
            <a:ext cx="9144000" cy="476671"/>
          </a:xfrm>
          <a:prstGeom prst="rect">
            <a:avLst/>
          </a:prstGeom>
          <a:noFill/>
        </p:spPr>
      </p:pic>
      <p:sp>
        <p:nvSpPr>
          <p:cNvPr id="3" name="Содержимое 2"/>
          <p:cNvSpPr>
            <a:spLocks noGrp="1"/>
          </p:cNvSpPr>
          <p:nvPr>
            <p:ph idx="1"/>
          </p:nvPr>
        </p:nvSpPr>
        <p:spPr>
          <a:xfrm>
            <a:off x="3995936" y="3861048"/>
            <a:ext cx="4824536" cy="2376264"/>
          </a:xfrm>
        </p:spPr>
        <p:txBody>
          <a:bodyPr>
            <a:normAutofit lnSpcReduction="10000"/>
          </a:bodyPr>
          <a:lstStyle/>
          <a:p>
            <a:pPr algn="just">
              <a:buNone/>
            </a:pPr>
            <a:r>
              <a:rPr lang="ru-RU" sz="1600" b="1" dirty="0" smtClean="0"/>
              <a:t>    </a:t>
            </a:r>
            <a:r>
              <a:rPr lang="ru-RU" sz="1600" b="1" i="1" dirty="0" smtClean="0">
                <a:latin typeface="Times New Roman" pitchFamily="18" charset="0"/>
                <a:cs typeface="Times New Roman" pitchFamily="18" charset="0"/>
              </a:rPr>
              <a:t>«Основы финансово грамотного</a:t>
            </a:r>
          </a:p>
          <a:p>
            <a:pPr algn="just">
              <a:buNone/>
            </a:pPr>
            <a:r>
              <a:rPr lang="ru-RU" sz="1600" b="1" i="1" dirty="0" smtClean="0">
                <a:latin typeface="Times New Roman" pitchFamily="18" charset="0"/>
                <a:cs typeface="Times New Roman" pitchFamily="18" charset="0"/>
              </a:rPr>
              <a:t>     поведения»  </a:t>
            </a:r>
            <a:r>
              <a:rPr lang="ru-RU" sz="1400" dirty="0" smtClean="0">
                <a:latin typeface="Times New Roman" pitchFamily="18" charset="0"/>
                <a:cs typeface="Times New Roman" pitchFamily="18" charset="0"/>
              </a:rPr>
              <a:t>- это сочетание финансовых знаний, установок, норм и практических навыков, необходимых для принятия успешных и ответственных решений на финансовом рынке и являющихся результатом целенаправленной деятельности по повышению финансовой грамотности </a:t>
            </a:r>
            <a:r>
              <a:rPr lang="ru-RU" sz="1400" i="1" dirty="0" smtClean="0">
                <a:latin typeface="Times New Roman" pitchFamily="18" charset="0"/>
                <a:cs typeface="Times New Roman" pitchFamily="18" charset="0"/>
              </a:rPr>
              <a:t>(Стратегия повышения финансовой грамотности в Российской Федерации на 2017 - 2023 годы утверждена распоряжением Правительства Российской Федерации от 25 сентября 2017 года № 2039-р)</a:t>
            </a:r>
          </a:p>
          <a:p>
            <a:pPr>
              <a:buNone/>
            </a:pPr>
            <a:endParaRPr lang="ru-RU" dirty="0"/>
          </a:p>
        </p:txBody>
      </p:sp>
      <p:sp>
        <p:nvSpPr>
          <p:cNvPr id="5" name="Прямоугольник 4"/>
          <p:cNvSpPr/>
          <p:nvPr/>
        </p:nvSpPr>
        <p:spPr>
          <a:xfrm>
            <a:off x="539552" y="5301208"/>
            <a:ext cx="3456384" cy="861774"/>
          </a:xfrm>
          <a:prstGeom prst="rect">
            <a:avLst/>
          </a:prstGeom>
        </p:spPr>
        <p:txBody>
          <a:bodyPr wrap="square">
            <a:spAutoFit/>
          </a:bodyPr>
          <a:lstStyle/>
          <a:p>
            <a:pPr algn="ctr"/>
            <a:r>
              <a:rPr lang="ru-RU" sz="1000" i="1" dirty="0" smtClean="0">
                <a:latin typeface="Times New Roman" pitchFamily="18" charset="0"/>
                <a:cs typeface="Times New Roman" pitchFamily="18" charset="0"/>
              </a:rPr>
              <a:t>С полной информацией о проводимых мероприятиях </a:t>
            </a:r>
          </a:p>
          <a:p>
            <a:pPr algn="ctr"/>
            <a:r>
              <a:rPr lang="ru-RU" sz="1000" i="1" dirty="0" smtClean="0">
                <a:latin typeface="Times New Roman" pitchFamily="18" charset="0"/>
                <a:cs typeface="Times New Roman" pitchFamily="18" charset="0"/>
              </a:rPr>
              <a:t>можно ознакомится на сайте Министерства финансов РА в разделе Деятельность/ Повышение финансовой грамотности населения </a:t>
            </a:r>
            <a:r>
              <a:rPr lang="en-US" sz="1000" i="1" dirty="0" smtClean="0">
                <a:latin typeface="Times New Roman" pitchFamily="18" charset="0"/>
                <a:cs typeface="Times New Roman" pitchFamily="18" charset="0"/>
                <a:hlinkClick r:id="rId4"/>
              </a:rPr>
              <a:t>http://www.minfin-altai.ru/about/deyatelnost/fin_gramotnost</a:t>
            </a:r>
            <a:r>
              <a:rPr lang="ru-RU" sz="1000" i="1" dirty="0" smtClean="0">
                <a:latin typeface="Times New Roman" pitchFamily="18" charset="0"/>
                <a:cs typeface="Times New Roman" pitchFamily="18" charset="0"/>
              </a:rPr>
              <a:t> </a:t>
            </a:r>
          </a:p>
        </p:txBody>
      </p:sp>
      <p:sp>
        <p:nvSpPr>
          <p:cNvPr id="6" name="Прямоугольник 5"/>
          <p:cNvSpPr/>
          <p:nvPr/>
        </p:nvSpPr>
        <p:spPr>
          <a:xfrm>
            <a:off x="539552" y="1196752"/>
            <a:ext cx="5040560" cy="2246769"/>
          </a:xfrm>
          <a:prstGeom prst="rect">
            <a:avLst/>
          </a:prstGeom>
        </p:spPr>
        <p:txBody>
          <a:bodyPr wrap="square">
            <a:spAutoFit/>
          </a:bodyPr>
          <a:lstStyle/>
          <a:p>
            <a:pPr algn="just"/>
            <a:r>
              <a:rPr lang="ru-RU" sz="1400" dirty="0" smtClean="0">
                <a:latin typeface="Times New Roman" pitchFamily="18" charset="0"/>
                <a:cs typeface="Times New Roman" pitchFamily="18" charset="0"/>
              </a:rPr>
              <a:t>С 2012 года на территории Республики Алтай реализуется подпрограмма «Повышение финансовой грамотности населения Республики Алтай». </a:t>
            </a:r>
          </a:p>
          <a:p>
            <a:pPr algn="just"/>
            <a:endParaRPr lang="ru-RU" sz="900" dirty="0" smtClean="0">
              <a:latin typeface="Times New Roman" pitchFamily="18" charset="0"/>
              <a:cs typeface="Times New Roman" pitchFamily="18" charset="0"/>
            </a:endParaRPr>
          </a:p>
          <a:p>
            <a:pPr algn="just"/>
            <a:r>
              <a:rPr lang="ru-RU" sz="1400" b="1" i="1" dirty="0" smtClean="0">
                <a:latin typeface="Times New Roman" pitchFamily="18" charset="0"/>
                <a:cs typeface="Times New Roman" pitchFamily="18" charset="0"/>
              </a:rPr>
              <a:t>Цель </a:t>
            </a:r>
            <a:r>
              <a:rPr lang="ru-RU" sz="1400" dirty="0" smtClean="0">
                <a:latin typeface="Times New Roman" pitchFamily="18" charset="0"/>
                <a:cs typeface="Times New Roman" pitchFamily="18" charset="0"/>
              </a:rPr>
              <a:t>- повышение финансовой грамотности граждан, содействие формированию у граждан сознательного финансового поведения, обоснованных решений и ответственного отношения к личным финансам, повышение эффективности в сфере защиты прав потребителей финансовых услуг. </a:t>
            </a:r>
          </a:p>
        </p:txBody>
      </p:sp>
      <p:pic>
        <p:nvPicPr>
          <p:cNvPr id="27650" name="Picture 2" descr="M:\Отдел методологии и мониторинга\ОТДЕЛ\Финграмотность\2018 год\Неделя фин грам\Открытый урок\Фото\IMG_1770.JPG"/>
          <p:cNvPicPr>
            <a:picLocks noChangeAspect="1" noChangeArrowheads="1"/>
          </p:cNvPicPr>
          <p:nvPr/>
        </p:nvPicPr>
        <p:blipFill>
          <a:blip r:embed="rId5" cstate="print"/>
          <a:srcRect l="21509" t="20005" r="17793" b="33277"/>
          <a:stretch>
            <a:fillRect/>
          </a:stretch>
        </p:blipFill>
        <p:spPr bwMode="auto">
          <a:xfrm>
            <a:off x="539552" y="3429000"/>
            <a:ext cx="3508345" cy="1800200"/>
          </a:xfrm>
          <a:prstGeom prst="rect">
            <a:avLst/>
          </a:prstGeom>
          <a:noFill/>
          <a:ln w="28575">
            <a:solidFill>
              <a:schemeClr val="accent1"/>
            </a:solidFill>
          </a:ln>
        </p:spPr>
      </p:pic>
      <p:pic>
        <p:nvPicPr>
          <p:cNvPr id="27649" name="Picture 1" descr="M:\Отдел методологии и мониторинга\ОТДЕЛ\Финграмотность\2018 год\29.03.2018 ЭТ\на сайт\IMG_1697.JPG"/>
          <p:cNvPicPr>
            <a:picLocks noChangeAspect="1" noChangeArrowheads="1"/>
          </p:cNvPicPr>
          <p:nvPr/>
        </p:nvPicPr>
        <p:blipFill>
          <a:blip r:embed="rId6" cstate="print"/>
          <a:srcRect l="16023" t="20536" r="22586" b="20535"/>
          <a:stretch>
            <a:fillRect/>
          </a:stretch>
        </p:blipFill>
        <p:spPr bwMode="auto">
          <a:xfrm>
            <a:off x="5701239" y="1196752"/>
            <a:ext cx="3263249" cy="2088232"/>
          </a:xfrm>
          <a:prstGeom prst="rect">
            <a:avLst/>
          </a:prstGeom>
          <a:ln w="19050">
            <a:solidFill>
              <a:schemeClr val="accent1"/>
            </a:solidFill>
          </a:ln>
          <a:effectLst>
            <a:outerShdw blurRad="292100" dist="139700" dir="2700000" algn="tl" rotWithShape="0">
              <a:srgbClr val="333333">
                <a:alpha val="65000"/>
              </a:srgbClr>
            </a:outerShdw>
          </a:effectLst>
        </p:spPr>
      </p:pic>
      <p:sp>
        <p:nvSpPr>
          <p:cNvPr id="14" name="Заголовок 1"/>
          <p:cNvSpPr txBox="1">
            <a:spLocks/>
          </p:cNvSpPr>
          <p:nvPr/>
        </p:nvSpPr>
        <p:spPr>
          <a:xfrm>
            <a:off x="0" y="332656"/>
            <a:ext cx="9036496" cy="782960"/>
          </a:xfrm>
          <a:prstGeom prst="rect">
            <a:avLst/>
          </a:prstGeom>
        </p:spPr>
        <p:txBody>
          <a:bodyPr vert="horz" lIns="0" rIns="0" bIns="0"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1600" b="1" i="0" u="none" strike="noStrike" kern="1200" cap="all" spc="0" normalizeH="0" baseline="0" noProof="0" dirty="0" smtClean="0">
                <a:ln>
                  <a:noFill/>
                </a:ln>
                <a:solidFill>
                  <a:schemeClr val="accent1">
                    <a:lumMod val="75000"/>
                  </a:schemeClr>
                </a:solidFill>
                <a:effectLst/>
                <a:uLnTx/>
                <a:uFillTx/>
                <a:latin typeface="Times New Roman" pitchFamily="18" charset="0"/>
                <a:ea typeface="+mj-ea"/>
                <a:cs typeface="Times New Roman" pitchFamily="18" charset="0"/>
              </a:rPr>
              <a:t>СОДЕЙСТВИЕ</a:t>
            </a:r>
            <a:r>
              <a:rPr kumimoji="0" lang="ru-RU" sz="1600" b="1" i="0" u="none" strike="noStrike" kern="1200" cap="all" spc="0" normalizeH="0" noProof="0" dirty="0" smtClean="0">
                <a:ln>
                  <a:noFill/>
                </a:ln>
                <a:solidFill>
                  <a:schemeClr val="accent1">
                    <a:lumMod val="75000"/>
                  </a:schemeClr>
                </a:solidFill>
                <a:effectLst/>
                <a:uLnTx/>
                <a:uFillTx/>
                <a:latin typeface="Times New Roman" pitchFamily="18" charset="0"/>
                <a:ea typeface="+mj-ea"/>
                <a:cs typeface="Times New Roman" pitchFamily="18" charset="0"/>
              </a:rPr>
              <a:t> ПОВЫШЕНИЮ ФИНАНСОВОЙ ГРАМОТНОСТИ НАСЕЛЕНИЯ В РАМКАХ ГОСУДАРСТВЕННОЙ ПРОГРАММЫ РЕСПУБЛИКИ АЛТАЙ</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1600" b="1" i="0" u="none" strike="noStrike" kern="1200" cap="all" spc="0" normalizeH="0" noProof="0" dirty="0" smtClean="0">
                <a:ln>
                  <a:noFill/>
                </a:ln>
                <a:solidFill>
                  <a:schemeClr val="accent1">
                    <a:lumMod val="75000"/>
                  </a:schemeClr>
                </a:solidFill>
                <a:effectLst/>
                <a:uLnTx/>
                <a:uFillTx/>
                <a:latin typeface="Times New Roman" pitchFamily="18" charset="0"/>
                <a:ea typeface="+mj-ea"/>
                <a:cs typeface="Times New Roman" pitchFamily="18" charset="0"/>
              </a:rPr>
              <a:t>«УПРАВЛЕНИЕ ГОСУДАРСТВЕННЫМИ ФИНАНСАМИ»</a:t>
            </a:r>
            <a:endParaRPr kumimoji="0" lang="ru-RU" sz="1600" b="1" i="0" u="none" strike="noStrike" kern="1200" cap="none" spc="0" normalizeH="0" baseline="0" noProof="0" dirty="0">
              <a:ln>
                <a:noFill/>
              </a:ln>
              <a:solidFill>
                <a:schemeClr val="accent1">
                  <a:lumMod val="75000"/>
                </a:schemeClr>
              </a:solidFill>
              <a:effectLst/>
              <a:uLnTx/>
              <a:uFillTx/>
              <a:latin typeface="Times New Roman" pitchFamily="18" charset="0"/>
              <a:ea typeface="+mj-ea"/>
              <a:cs typeface="Times New Roman" pitchFamily="18" charset="0"/>
            </a:endParaRPr>
          </a:p>
        </p:txBody>
      </p:sp>
      <p:sp>
        <p:nvSpPr>
          <p:cNvPr id="11" name="TextBox 10"/>
          <p:cNvSpPr txBox="1"/>
          <p:nvPr/>
        </p:nvSpPr>
        <p:spPr>
          <a:xfrm>
            <a:off x="8604448" y="260648"/>
            <a:ext cx="360040" cy="276999"/>
          </a:xfrm>
          <a:prstGeom prst="rect">
            <a:avLst/>
          </a:prstGeom>
          <a:noFill/>
        </p:spPr>
        <p:txBody>
          <a:bodyPr wrap="square" rtlCol="0">
            <a:spAutoFit/>
          </a:bodyPr>
          <a:lstStyle/>
          <a:p>
            <a:r>
              <a:rPr lang="ru-RU" sz="1200" dirty="0" smtClean="0"/>
              <a:t>55</a:t>
            </a:r>
            <a:endParaRPr lang="ru-RU" sz="1200"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88640"/>
            <a:ext cx="7992888" cy="404664"/>
          </a:xfrm>
        </p:spPr>
        <p:txBody>
          <a:bodyPr>
            <a:normAutofit/>
          </a:bodyPr>
          <a:lstStyle/>
          <a:p>
            <a:pPr algn="ctr"/>
            <a:r>
              <a:rPr lang="ru-RU" sz="1800" b="1" dirty="0" smtClean="0">
                <a:solidFill>
                  <a:schemeClr val="accent1">
                    <a:lumMod val="75000"/>
                  </a:schemeClr>
                </a:solidFill>
                <a:latin typeface="Times New Roman" pitchFamily="18" charset="0"/>
                <a:cs typeface="Times New Roman" pitchFamily="18" charset="0"/>
              </a:rPr>
              <a:t>МЕЖРЕГИОНАЛЬНАЯ ПРЕМИЯ «ФИНАНСОВЫЙ ПРЕСТИЖ»</a:t>
            </a:r>
            <a:endParaRPr lang="ru-RU" sz="1800" dirty="0">
              <a:solidFill>
                <a:schemeClr val="accent1">
                  <a:lumMod val="75000"/>
                </a:schemeClr>
              </a:solidFill>
              <a:latin typeface="Times New Roman" pitchFamily="18" charset="0"/>
              <a:cs typeface="Times New Roman" pitchFamily="18" charset="0"/>
            </a:endParaRPr>
          </a:p>
        </p:txBody>
      </p:sp>
      <p:pic>
        <p:nvPicPr>
          <p:cNvPr id="8"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2" cstate="print"/>
          <a:srcRect/>
          <a:stretch>
            <a:fillRect/>
          </a:stretch>
        </p:blipFill>
        <p:spPr bwMode="auto">
          <a:xfrm>
            <a:off x="0" y="0"/>
            <a:ext cx="9144000" cy="476671"/>
          </a:xfrm>
          <a:prstGeom prst="rect">
            <a:avLst/>
          </a:prstGeom>
          <a:noFill/>
        </p:spPr>
      </p:pic>
      <p:sp>
        <p:nvSpPr>
          <p:cNvPr id="9" name="Прямоугольник 8"/>
          <p:cNvSpPr/>
          <p:nvPr/>
        </p:nvSpPr>
        <p:spPr>
          <a:xfrm>
            <a:off x="1475656" y="620688"/>
            <a:ext cx="6984776" cy="830997"/>
          </a:xfrm>
          <a:prstGeom prst="rect">
            <a:avLst/>
          </a:prstGeom>
        </p:spPr>
        <p:txBody>
          <a:bodyPr wrap="square">
            <a:spAutoFit/>
          </a:bodyPr>
          <a:lstStyle/>
          <a:p>
            <a:pPr algn="ctr"/>
            <a:r>
              <a:rPr lang="ru-RU" sz="1600" b="1" i="1" dirty="0" smtClean="0">
                <a:solidFill>
                  <a:schemeClr val="accent1">
                    <a:lumMod val="75000"/>
                  </a:schemeClr>
                </a:solidFill>
                <a:latin typeface="Times New Roman" pitchFamily="18" charset="0"/>
                <a:cs typeface="Times New Roman" pitchFamily="18" charset="0"/>
              </a:rPr>
              <a:t>Премия </a:t>
            </a:r>
            <a:r>
              <a:rPr lang="ru-RU" sz="1600" b="1" i="1" dirty="0">
                <a:solidFill>
                  <a:schemeClr val="accent1">
                    <a:lumMod val="75000"/>
                  </a:schemeClr>
                </a:solidFill>
                <a:latin typeface="Times New Roman" pitchFamily="18" charset="0"/>
                <a:cs typeface="Times New Roman" pitchFamily="18" charset="0"/>
              </a:rPr>
              <a:t>проводится при поддержке проекта Минфина России </a:t>
            </a:r>
            <a:endParaRPr lang="ru-RU" sz="1600" b="1" i="1" dirty="0" smtClean="0">
              <a:solidFill>
                <a:schemeClr val="accent1">
                  <a:lumMod val="75000"/>
                </a:schemeClr>
              </a:solidFill>
              <a:latin typeface="Times New Roman" pitchFamily="18" charset="0"/>
              <a:cs typeface="Times New Roman" pitchFamily="18" charset="0"/>
            </a:endParaRPr>
          </a:p>
          <a:p>
            <a:pPr algn="ctr"/>
            <a:r>
              <a:rPr lang="ru-RU" sz="1600" b="1" i="1" dirty="0" smtClean="0">
                <a:solidFill>
                  <a:schemeClr val="accent1">
                    <a:lumMod val="75000"/>
                  </a:schemeClr>
                </a:solidFill>
                <a:latin typeface="Times New Roman" pitchFamily="18" charset="0"/>
                <a:cs typeface="Times New Roman" pitchFamily="18" charset="0"/>
              </a:rPr>
              <a:t>«</a:t>
            </a:r>
            <a:r>
              <a:rPr lang="ru-RU" sz="1600" b="1" i="1" dirty="0">
                <a:solidFill>
                  <a:schemeClr val="accent1">
                    <a:lumMod val="75000"/>
                  </a:schemeClr>
                </a:solidFill>
                <a:latin typeface="Times New Roman" pitchFamily="18" charset="0"/>
                <a:cs typeface="Times New Roman" pitchFamily="18" charset="0"/>
              </a:rPr>
              <a:t>Содействие повышению уровня финансовой грамотности населения </a:t>
            </a:r>
            <a:endParaRPr lang="ru-RU" sz="1600" b="1" i="1" dirty="0" smtClean="0">
              <a:solidFill>
                <a:schemeClr val="accent1">
                  <a:lumMod val="75000"/>
                </a:schemeClr>
              </a:solidFill>
              <a:latin typeface="Times New Roman" pitchFamily="18" charset="0"/>
              <a:cs typeface="Times New Roman" pitchFamily="18" charset="0"/>
            </a:endParaRPr>
          </a:p>
          <a:p>
            <a:pPr algn="ctr"/>
            <a:r>
              <a:rPr lang="ru-RU" sz="1600" b="1" i="1" dirty="0" smtClean="0">
                <a:solidFill>
                  <a:schemeClr val="accent1">
                    <a:lumMod val="75000"/>
                  </a:schemeClr>
                </a:solidFill>
                <a:latin typeface="Times New Roman" pitchFamily="18" charset="0"/>
                <a:cs typeface="Times New Roman" pitchFamily="18" charset="0"/>
              </a:rPr>
              <a:t>и </a:t>
            </a:r>
            <a:r>
              <a:rPr lang="ru-RU" sz="1600" b="1" i="1" dirty="0">
                <a:solidFill>
                  <a:schemeClr val="accent1">
                    <a:lumMod val="75000"/>
                  </a:schemeClr>
                </a:solidFill>
                <a:latin typeface="Times New Roman" pitchFamily="18" charset="0"/>
                <a:cs typeface="Times New Roman" pitchFamily="18" charset="0"/>
              </a:rPr>
              <a:t>развитию финансового образования</a:t>
            </a:r>
            <a:r>
              <a:rPr lang="ru-RU" sz="1600" b="1" i="1" dirty="0" smtClean="0">
                <a:solidFill>
                  <a:schemeClr val="accent1">
                    <a:lumMod val="75000"/>
                  </a:schemeClr>
                </a:solidFill>
                <a:latin typeface="Times New Roman" pitchFamily="18" charset="0"/>
                <a:cs typeface="Times New Roman" pitchFamily="18" charset="0"/>
              </a:rPr>
              <a:t>»</a:t>
            </a:r>
            <a:r>
              <a:rPr lang="ru-RU" sz="1600" i="1" dirty="0">
                <a:solidFill>
                  <a:schemeClr val="accent1"/>
                </a:solidFill>
                <a:latin typeface="Times New Roman" pitchFamily="18" charset="0"/>
                <a:cs typeface="Times New Roman" pitchFamily="18" charset="0"/>
              </a:rPr>
              <a:t> </a:t>
            </a:r>
          </a:p>
        </p:txBody>
      </p:sp>
      <p:graphicFrame>
        <p:nvGraphicFramePr>
          <p:cNvPr id="13" name="Схема 12"/>
          <p:cNvGraphicFramePr/>
          <p:nvPr/>
        </p:nvGraphicFramePr>
        <p:xfrm>
          <a:off x="251520" y="2204864"/>
          <a:ext cx="3960440" cy="38610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TextBox 14"/>
          <p:cNvSpPr txBox="1"/>
          <p:nvPr/>
        </p:nvSpPr>
        <p:spPr>
          <a:xfrm>
            <a:off x="971600" y="5661248"/>
            <a:ext cx="3096344" cy="830997"/>
          </a:xfrm>
          <a:prstGeom prst="rect">
            <a:avLst/>
          </a:prstGeom>
          <a:noFill/>
        </p:spPr>
        <p:txBody>
          <a:bodyPr wrap="square" rtlCol="0">
            <a:spAutoFit/>
          </a:bodyPr>
          <a:lstStyle/>
          <a:p>
            <a:pPr algn="ctr"/>
            <a:r>
              <a:rPr lang="ru-RU" sz="1200" b="1" i="1" dirty="0" smtClean="0">
                <a:latin typeface="Times New Roman" pitchFamily="18" charset="0"/>
                <a:cs typeface="Times New Roman" pitchFamily="18" charset="0"/>
              </a:rPr>
              <a:t>Подробнее с условиями и результатами Премии можно ознакомиться на официальном сайте в сети Интернет </a:t>
            </a:r>
            <a:r>
              <a:rPr lang="en-US" sz="1200" b="1" i="1" dirty="0" smtClean="0">
                <a:latin typeface="Times New Roman" pitchFamily="18" charset="0"/>
                <a:cs typeface="Times New Roman" pitchFamily="18" charset="0"/>
              </a:rPr>
              <a:t>http://</a:t>
            </a:r>
            <a:r>
              <a:rPr lang="ru-RU" sz="1200" b="1" i="1" dirty="0" err="1" smtClean="0">
                <a:latin typeface="Times New Roman" pitchFamily="18" charset="0"/>
                <a:cs typeface="Times New Roman" pitchFamily="18" charset="0"/>
              </a:rPr>
              <a:t>финпрестиж.рф</a:t>
            </a:r>
            <a:endParaRPr lang="ru-RU" sz="1200" b="1" i="1" dirty="0">
              <a:latin typeface="Times New Roman" pitchFamily="18" charset="0"/>
              <a:cs typeface="Times New Roman" pitchFamily="18" charset="0"/>
            </a:endParaRPr>
          </a:p>
        </p:txBody>
      </p:sp>
      <p:sp>
        <p:nvSpPr>
          <p:cNvPr id="16" name="TextBox 15"/>
          <p:cNvSpPr txBox="1"/>
          <p:nvPr/>
        </p:nvSpPr>
        <p:spPr>
          <a:xfrm>
            <a:off x="4283968" y="1484784"/>
            <a:ext cx="2448272" cy="369332"/>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b="1" i="1" cap="all" dirty="0" smtClean="0">
                <a:ln w="0"/>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Итоги 2017/2018</a:t>
            </a:r>
            <a:endParaRPr lang="ru-RU" b="1" i="1" cap="all" dirty="0">
              <a:ln w="0"/>
              <a:solidFill>
                <a:sysClr val="windowText" lastClr="000000"/>
              </a:solidFill>
              <a:effectLst>
                <a:reflection blurRad="12700" stA="50000" endPos="50000" dist="5000" dir="5400000" sy="-100000" rotWithShape="0"/>
              </a:effectLst>
              <a:latin typeface="Times New Roman" pitchFamily="18" charset="0"/>
              <a:cs typeface="Times New Roman" pitchFamily="18" charset="0"/>
            </a:endParaRPr>
          </a:p>
        </p:txBody>
      </p:sp>
      <p:pic>
        <p:nvPicPr>
          <p:cNvPr id="17" name="Picture 2"/>
          <p:cNvPicPr>
            <a:picLocks noChangeAspect="1" noChangeArrowheads="1"/>
          </p:cNvPicPr>
          <p:nvPr/>
        </p:nvPicPr>
        <p:blipFill>
          <a:blip r:embed="rId8" cstate="print"/>
          <a:srcRect l="8121" t="29133" r="74606" b="33334"/>
          <a:stretch>
            <a:fillRect/>
          </a:stretch>
        </p:blipFill>
        <p:spPr bwMode="auto">
          <a:xfrm>
            <a:off x="4283968" y="1916832"/>
            <a:ext cx="1008112" cy="1232249"/>
          </a:xfrm>
          <a:prstGeom prst="rect">
            <a:avLst/>
          </a:prstGeom>
          <a:noFill/>
          <a:ln w="9525">
            <a:noFill/>
            <a:miter lim="800000"/>
            <a:headEnd/>
            <a:tailEnd/>
          </a:ln>
        </p:spPr>
      </p:pic>
      <p:pic>
        <p:nvPicPr>
          <p:cNvPr id="18" name="Picture 2"/>
          <p:cNvPicPr>
            <a:picLocks noChangeAspect="1" noChangeArrowheads="1"/>
          </p:cNvPicPr>
          <p:nvPr/>
        </p:nvPicPr>
        <p:blipFill>
          <a:blip r:embed="rId9" cstate="print"/>
          <a:srcRect l="29622" t="30870" r="52557" b="33334"/>
          <a:stretch>
            <a:fillRect/>
          </a:stretch>
        </p:blipFill>
        <p:spPr bwMode="auto">
          <a:xfrm>
            <a:off x="5220072" y="2492896"/>
            <a:ext cx="1008112" cy="1139061"/>
          </a:xfrm>
          <a:prstGeom prst="rect">
            <a:avLst/>
          </a:prstGeom>
          <a:noFill/>
          <a:ln w="9525">
            <a:noFill/>
            <a:miter lim="800000"/>
            <a:headEnd/>
            <a:tailEnd/>
          </a:ln>
        </p:spPr>
      </p:pic>
      <p:pic>
        <p:nvPicPr>
          <p:cNvPr id="19" name="Picture 2"/>
          <p:cNvPicPr>
            <a:picLocks noChangeAspect="1" noChangeArrowheads="1"/>
          </p:cNvPicPr>
          <p:nvPr/>
        </p:nvPicPr>
        <p:blipFill>
          <a:blip r:embed="rId10" cstate="print"/>
          <a:srcRect l="52168" t="28433" r="30113" b="33334"/>
          <a:stretch>
            <a:fillRect/>
          </a:stretch>
        </p:blipFill>
        <p:spPr bwMode="auto">
          <a:xfrm>
            <a:off x="6156176" y="2492896"/>
            <a:ext cx="1067865" cy="1296144"/>
          </a:xfrm>
          <a:prstGeom prst="rect">
            <a:avLst/>
          </a:prstGeom>
          <a:noFill/>
          <a:ln w="9525">
            <a:noFill/>
            <a:miter lim="800000"/>
            <a:headEnd/>
            <a:tailEnd/>
          </a:ln>
        </p:spPr>
      </p:pic>
      <p:pic>
        <p:nvPicPr>
          <p:cNvPr id="1026" name="Picture 2"/>
          <p:cNvPicPr>
            <a:picLocks noChangeAspect="1" noChangeArrowheads="1"/>
          </p:cNvPicPr>
          <p:nvPr/>
        </p:nvPicPr>
        <p:blipFill>
          <a:blip r:embed="rId11" cstate="print"/>
          <a:srcRect l="32481" t="29637" r="40744" b="54767"/>
          <a:stretch>
            <a:fillRect/>
          </a:stretch>
        </p:blipFill>
        <p:spPr bwMode="auto">
          <a:xfrm>
            <a:off x="6876256" y="1268760"/>
            <a:ext cx="2019973" cy="661838"/>
          </a:xfrm>
          <a:prstGeom prst="rect">
            <a:avLst/>
          </a:prstGeom>
          <a:noFill/>
          <a:ln w="9525">
            <a:solidFill>
              <a:srgbClr val="9F5FCF"/>
            </a:solidFill>
            <a:miter lim="800000"/>
            <a:headEnd/>
            <a:tailEnd/>
          </a:ln>
        </p:spPr>
      </p:pic>
      <p:sp>
        <p:nvSpPr>
          <p:cNvPr id="22" name="TextBox 21"/>
          <p:cNvSpPr txBox="1"/>
          <p:nvPr/>
        </p:nvSpPr>
        <p:spPr>
          <a:xfrm>
            <a:off x="5436096" y="1988840"/>
            <a:ext cx="2448272"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i="1" dirty="0" smtClean="0">
                <a:solidFill>
                  <a:schemeClr val="tx2"/>
                </a:solidFill>
                <a:latin typeface="Times New Roman" pitchFamily="18" charset="0"/>
                <a:cs typeface="Times New Roman" pitchFamily="18" charset="0"/>
              </a:rPr>
              <a:t>Банковские услуги</a:t>
            </a:r>
          </a:p>
        </p:txBody>
      </p:sp>
      <p:pic>
        <p:nvPicPr>
          <p:cNvPr id="25" name="Picture 2"/>
          <p:cNvPicPr>
            <a:picLocks noChangeAspect="1" noChangeArrowheads="1"/>
          </p:cNvPicPr>
          <p:nvPr/>
        </p:nvPicPr>
        <p:blipFill>
          <a:blip r:embed="rId12" cstate="print"/>
          <a:srcRect l="7281" t="36133" r="74213" b="24667"/>
          <a:stretch>
            <a:fillRect/>
          </a:stretch>
        </p:blipFill>
        <p:spPr bwMode="auto">
          <a:xfrm>
            <a:off x="7956376" y="1916832"/>
            <a:ext cx="981617" cy="1169586"/>
          </a:xfrm>
          <a:prstGeom prst="rect">
            <a:avLst/>
          </a:prstGeom>
          <a:noFill/>
          <a:ln w="9525">
            <a:noFill/>
            <a:miter lim="800000"/>
            <a:headEnd/>
            <a:tailEnd/>
          </a:ln>
        </p:spPr>
      </p:pic>
      <p:pic>
        <p:nvPicPr>
          <p:cNvPr id="24" name="Picture 2"/>
          <p:cNvPicPr>
            <a:picLocks noChangeAspect="1" noChangeArrowheads="1"/>
          </p:cNvPicPr>
          <p:nvPr/>
        </p:nvPicPr>
        <p:blipFill>
          <a:blip r:embed="rId13" cstate="print"/>
          <a:srcRect l="73824" t="29133" r="8509" b="33334"/>
          <a:stretch>
            <a:fillRect/>
          </a:stretch>
        </p:blipFill>
        <p:spPr bwMode="auto">
          <a:xfrm>
            <a:off x="7092280" y="2492896"/>
            <a:ext cx="936104" cy="1118659"/>
          </a:xfrm>
          <a:prstGeom prst="rect">
            <a:avLst/>
          </a:prstGeom>
          <a:noFill/>
          <a:ln w="9525">
            <a:noFill/>
            <a:miter lim="800000"/>
            <a:headEnd/>
            <a:tailEnd/>
          </a:ln>
        </p:spPr>
      </p:pic>
      <p:sp>
        <p:nvSpPr>
          <p:cNvPr id="26" name="TextBox 25"/>
          <p:cNvSpPr txBox="1"/>
          <p:nvPr/>
        </p:nvSpPr>
        <p:spPr>
          <a:xfrm>
            <a:off x="5508104" y="3717032"/>
            <a:ext cx="2448272"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i="1" dirty="0" smtClean="0">
                <a:solidFill>
                  <a:schemeClr val="tx2"/>
                </a:solidFill>
                <a:latin typeface="Times New Roman" pitchFamily="18" charset="0"/>
                <a:cs typeface="Times New Roman" pitchFamily="18" charset="0"/>
              </a:rPr>
              <a:t>Страховые услуги</a:t>
            </a:r>
          </a:p>
        </p:txBody>
      </p:sp>
      <p:pic>
        <p:nvPicPr>
          <p:cNvPr id="27" name="Picture 2"/>
          <p:cNvPicPr>
            <a:picLocks noChangeAspect="1" noChangeArrowheads="1"/>
          </p:cNvPicPr>
          <p:nvPr/>
        </p:nvPicPr>
        <p:blipFill>
          <a:blip r:embed="rId14" cstate="print"/>
          <a:srcRect l="6888" t="29383" r="74606" b="33334"/>
          <a:stretch>
            <a:fillRect/>
          </a:stretch>
        </p:blipFill>
        <p:spPr bwMode="auto">
          <a:xfrm>
            <a:off x="5580112" y="4149080"/>
            <a:ext cx="1008112" cy="1142437"/>
          </a:xfrm>
          <a:prstGeom prst="rect">
            <a:avLst/>
          </a:prstGeom>
          <a:noFill/>
          <a:ln w="9525">
            <a:noFill/>
            <a:miter lim="800000"/>
            <a:headEnd/>
            <a:tailEnd/>
          </a:ln>
        </p:spPr>
      </p:pic>
      <p:pic>
        <p:nvPicPr>
          <p:cNvPr id="28" name="Picture 2"/>
          <p:cNvPicPr>
            <a:picLocks noChangeAspect="1" noChangeArrowheads="1"/>
          </p:cNvPicPr>
          <p:nvPr/>
        </p:nvPicPr>
        <p:blipFill>
          <a:blip r:embed="rId15" cstate="print"/>
          <a:srcRect l="28937" t="28526" r="52557" b="37267"/>
          <a:stretch>
            <a:fillRect/>
          </a:stretch>
        </p:blipFill>
        <p:spPr bwMode="auto">
          <a:xfrm>
            <a:off x="6948264" y="4149080"/>
            <a:ext cx="1080120" cy="1123018"/>
          </a:xfrm>
          <a:prstGeom prst="rect">
            <a:avLst/>
          </a:prstGeom>
          <a:noFill/>
          <a:ln w="9525">
            <a:noFill/>
            <a:miter lim="800000"/>
            <a:headEnd/>
            <a:tailEnd/>
          </a:ln>
        </p:spPr>
      </p:pic>
      <p:sp>
        <p:nvSpPr>
          <p:cNvPr id="29" name="TextBox 28"/>
          <p:cNvSpPr txBox="1"/>
          <p:nvPr/>
        </p:nvSpPr>
        <p:spPr>
          <a:xfrm>
            <a:off x="5364088" y="5229200"/>
            <a:ext cx="2664296"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i="1" dirty="0" smtClean="0">
                <a:solidFill>
                  <a:schemeClr val="tx2"/>
                </a:solidFill>
                <a:latin typeface="Times New Roman" pitchFamily="18" charset="0"/>
                <a:cs typeface="Times New Roman" pitchFamily="18" charset="0"/>
              </a:rPr>
              <a:t>Инвестиционные услуги</a:t>
            </a:r>
          </a:p>
        </p:txBody>
      </p:sp>
      <p:pic>
        <p:nvPicPr>
          <p:cNvPr id="30" name="Picture 2"/>
          <p:cNvPicPr>
            <a:picLocks noChangeAspect="1" noChangeArrowheads="1"/>
          </p:cNvPicPr>
          <p:nvPr/>
        </p:nvPicPr>
        <p:blipFill>
          <a:blip r:embed="rId16" cstate="print"/>
          <a:srcRect l="6888" t="28218" r="74213" b="33334"/>
          <a:stretch>
            <a:fillRect/>
          </a:stretch>
        </p:blipFill>
        <p:spPr bwMode="auto">
          <a:xfrm>
            <a:off x="5508104" y="5661248"/>
            <a:ext cx="1080120" cy="1153603"/>
          </a:xfrm>
          <a:prstGeom prst="rect">
            <a:avLst/>
          </a:prstGeom>
          <a:noFill/>
          <a:ln w="9525">
            <a:noFill/>
            <a:miter lim="800000"/>
            <a:headEnd/>
            <a:tailEnd/>
          </a:ln>
        </p:spPr>
      </p:pic>
      <p:pic>
        <p:nvPicPr>
          <p:cNvPr id="31" name="Picture 2"/>
          <p:cNvPicPr>
            <a:picLocks noChangeAspect="1" noChangeArrowheads="1"/>
          </p:cNvPicPr>
          <p:nvPr/>
        </p:nvPicPr>
        <p:blipFill>
          <a:blip r:embed="rId17" cstate="print"/>
          <a:srcRect l="30391" t="27518" r="52163" b="38667"/>
          <a:stretch>
            <a:fillRect/>
          </a:stretch>
        </p:blipFill>
        <p:spPr bwMode="auto">
          <a:xfrm>
            <a:off x="6876256" y="5648247"/>
            <a:ext cx="1008112" cy="1099123"/>
          </a:xfrm>
          <a:prstGeom prst="rect">
            <a:avLst/>
          </a:prstGeom>
          <a:noFill/>
          <a:ln w="9525">
            <a:noFill/>
            <a:miter lim="800000"/>
            <a:headEnd/>
            <a:tailEnd/>
          </a:ln>
        </p:spPr>
      </p:pic>
      <p:pic>
        <p:nvPicPr>
          <p:cNvPr id="3" name="Picture 2" descr="M:\Отдел методологии и мониторинга\ОТДЕЛ\Финграмотность\2018 год\Финпрестиж VI премия (2017-2018)\Награждение\Заставки\Финпрестиж РФ.png"/>
          <p:cNvPicPr>
            <a:picLocks noChangeAspect="1" noChangeArrowheads="1"/>
          </p:cNvPicPr>
          <p:nvPr/>
        </p:nvPicPr>
        <p:blipFill>
          <a:blip r:embed="rId18" cstate="print"/>
          <a:srcRect/>
          <a:stretch>
            <a:fillRect/>
          </a:stretch>
        </p:blipFill>
        <p:spPr bwMode="auto">
          <a:xfrm>
            <a:off x="251520" y="836712"/>
            <a:ext cx="1440160" cy="129832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2" name="TextBox 31"/>
          <p:cNvSpPr txBox="1"/>
          <p:nvPr/>
        </p:nvSpPr>
        <p:spPr>
          <a:xfrm>
            <a:off x="8604448" y="260648"/>
            <a:ext cx="432048" cy="276999"/>
          </a:xfrm>
          <a:prstGeom prst="rect">
            <a:avLst/>
          </a:prstGeom>
          <a:noFill/>
        </p:spPr>
        <p:txBody>
          <a:bodyPr wrap="square" rtlCol="0">
            <a:spAutoFit/>
          </a:bodyPr>
          <a:lstStyle/>
          <a:p>
            <a:r>
              <a:rPr lang="ru-RU" sz="1200" dirty="0" smtClean="0"/>
              <a:t>56</a:t>
            </a:r>
            <a:endParaRPr lang="ru-RU" sz="1200"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782960"/>
          </a:xfrm>
        </p:spPr>
        <p:txBody>
          <a:bodyPr>
            <a:normAutofit/>
          </a:bodyPr>
          <a:lstStyle/>
          <a:p>
            <a:pPr algn="ctr"/>
            <a:r>
              <a:rPr lang="ru-RU" sz="2000" b="1" cap="all" dirty="0" smtClean="0">
                <a:solidFill>
                  <a:schemeClr val="accent1">
                    <a:lumMod val="75000"/>
                  </a:schemeClr>
                </a:solidFill>
                <a:latin typeface="Times New Roman" pitchFamily="18" charset="0"/>
                <a:cs typeface="Times New Roman" pitchFamily="18" charset="0"/>
              </a:rPr>
              <a:t>Региональный КОНКУРС ПРОЕКТОВ ПО ПРЕДСТАВЛЕНИЮ БЮДЖЕТА ДЛЯ ГРАЖДАН</a:t>
            </a:r>
            <a:endParaRPr lang="ru-RU" sz="2000" b="1" dirty="0">
              <a:solidFill>
                <a:schemeClr val="accent1">
                  <a:lumMod val="75000"/>
                </a:schemeClr>
              </a:solidFill>
              <a:latin typeface="Times New Roman" pitchFamily="18" charset="0"/>
              <a:cs typeface="Times New Roman" pitchFamily="18" charset="0"/>
            </a:endParaRPr>
          </a:p>
        </p:txBody>
      </p:sp>
      <p:sp>
        <p:nvSpPr>
          <p:cNvPr id="6" name="TextBox 5"/>
          <p:cNvSpPr txBox="1"/>
          <p:nvPr/>
        </p:nvSpPr>
        <p:spPr>
          <a:xfrm>
            <a:off x="323528" y="980728"/>
            <a:ext cx="8352928" cy="92333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lvl="0" algn="ctr"/>
            <a:r>
              <a:rPr lang="ru-RU" dirty="0" smtClean="0">
                <a:latin typeface="Times New Roman" pitchFamily="18" charset="0"/>
                <a:cs typeface="Times New Roman" pitchFamily="18" charset="0"/>
              </a:rPr>
              <a:t>Основная цель конкурса  - выявление и распространение лучшей практики представления информации о бюджете в доступной для широких слоев населения форме.</a:t>
            </a:r>
            <a:endParaRPr lang="ru-RU" dirty="0">
              <a:latin typeface="Times New Roman" pitchFamily="18" charset="0"/>
              <a:cs typeface="Times New Roman" pitchFamily="18" charset="0"/>
            </a:endParaRPr>
          </a:p>
        </p:txBody>
      </p:sp>
      <p:graphicFrame>
        <p:nvGraphicFramePr>
          <p:cNvPr id="11" name="Таблица 10"/>
          <p:cNvGraphicFramePr>
            <a:graphicFrameLocks noGrp="1"/>
          </p:cNvGraphicFramePr>
          <p:nvPr/>
        </p:nvGraphicFramePr>
        <p:xfrm>
          <a:off x="107504" y="1988840"/>
          <a:ext cx="4499991" cy="3811974"/>
        </p:xfrm>
        <a:graphic>
          <a:graphicData uri="http://schemas.openxmlformats.org/drawingml/2006/table">
            <a:tbl>
              <a:tblPr firstRow="1" bandRow="1">
                <a:tableStyleId>{5C22544A-7EE6-4342-B048-85BDC9FD1C3A}</a:tableStyleId>
              </a:tblPr>
              <a:tblGrid>
                <a:gridCol w="544672"/>
                <a:gridCol w="2629595"/>
                <a:gridCol w="1325724"/>
              </a:tblGrid>
              <a:tr h="286490">
                <a:tc gridSpan="3">
                  <a:txBody>
                    <a:bodyPr/>
                    <a:lstStyle/>
                    <a:p>
                      <a:pPr algn="ctr"/>
                      <a:r>
                        <a:rPr lang="ru-RU" sz="1200" dirty="0" smtClean="0">
                          <a:solidFill>
                            <a:schemeClr val="tx1"/>
                          </a:solidFill>
                          <a:latin typeface="Times New Roman" pitchFamily="18" charset="0"/>
                          <a:cs typeface="Times New Roman" pitchFamily="18" charset="0"/>
                        </a:rPr>
                        <a:t>Победители 2018 года</a:t>
                      </a:r>
                      <a:r>
                        <a:rPr lang="ru-RU" sz="1200" baseline="0" dirty="0" smtClean="0">
                          <a:solidFill>
                            <a:schemeClr val="tx1"/>
                          </a:solidFill>
                          <a:latin typeface="Times New Roman" pitchFamily="18" charset="0"/>
                          <a:cs typeface="Times New Roman" pitchFamily="18" charset="0"/>
                        </a:rPr>
                        <a:t> среди физических лиц:</a:t>
                      </a:r>
                      <a:endParaRPr lang="ru-RU" sz="1200" dirty="0">
                        <a:solidFill>
                          <a:schemeClr val="tx1"/>
                        </a:solidFill>
                        <a:latin typeface="Times New Roman" pitchFamily="18" charset="0"/>
                        <a:cs typeface="Times New Roman" pitchFamily="18" charset="0"/>
                      </a:endParaRPr>
                    </a:p>
                  </a:txBody>
                  <a:tcPr anchor="ctr">
                    <a:solidFill>
                      <a:schemeClr val="bg2"/>
                    </a:solidFill>
                  </a:tcPr>
                </a:tc>
                <a:tc hMerge="1">
                  <a:txBody>
                    <a:bodyPr/>
                    <a:lstStyle/>
                    <a:p>
                      <a:endParaRPr lang="ru-RU"/>
                    </a:p>
                  </a:txBody>
                  <a:tcPr/>
                </a:tc>
                <a:tc hMerge="1">
                  <a:txBody>
                    <a:bodyPr/>
                    <a:lstStyle/>
                    <a:p>
                      <a:endParaRPr lang="ru-RU"/>
                    </a:p>
                  </a:txBody>
                  <a:tcPr/>
                </a:tc>
              </a:tr>
              <a:tr h="238742">
                <a:tc gridSpan="3">
                  <a:txBody>
                    <a:bodyPr/>
                    <a:lstStyle/>
                    <a:p>
                      <a:pPr algn="ctr"/>
                      <a:r>
                        <a:rPr lang="ru-RU" sz="900" b="1" dirty="0" smtClean="0">
                          <a:solidFill>
                            <a:schemeClr val="bg1"/>
                          </a:solidFill>
                          <a:latin typeface="Times New Roman" pitchFamily="18" charset="0"/>
                          <a:cs typeface="Times New Roman" pitchFamily="18" charset="0"/>
                        </a:rPr>
                        <a:t>В номинации «Бюджет муниципального образования в вопросах и ответах»</a:t>
                      </a:r>
                      <a:endParaRPr lang="ru-RU" sz="900" b="1" dirty="0">
                        <a:solidFill>
                          <a:schemeClr val="bg1"/>
                        </a:solidFill>
                        <a:latin typeface="Times New Roman" pitchFamily="18" charset="0"/>
                        <a:cs typeface="Times New Roman" pitchFamily="18" charset="0"/>
                      </a:endParaRPr>
                    </a:p>
                  </a:txBody>
                  <a:tcPr anchor="ctr">
                    <a:solidFill>
                      <a:schemeClr val="accent2"/>
                    </a:solidFill>
                  </a:tcPr>
                </a:tc>
                <a:tc hMerge="1">
                  <a:txBody>
                    <a:bodyPr/>
                    <a:lstStyle/>
                    <a:p>
                      <a:endParaRPr lang="ru-RU"/>
                    </a:p>
                  </a:txBody>
                  <a:tcPr/>
                </a:tc>
                <a:tc hMerge="1">
                  <a:txBody>
                    <a:bodyPr/>
                    <a:lstStyle/>
                    <a:p>
                      <a:endParaRPr lang="ru-RU"/>
                    </a:p>
                  </a:txBody>
                  <a:tcPr/>
                </a:tc>
              </a:tr>
              <a:tr h="668478">
                <a:tc>
                  <a:txBody>
                    <a:bodyPr/>
                    <a:lstStyle/>
                    <a:p>
                      <a:pPr algn="ctr"/>
                      <a:r>
                        <a:rPr lang="en-US" sz="1000" dirty="0" smtClean="0">
                          <a:latin typeface="Times New Roman" pitchFamily="18" charset="0"/>
                          <a:cs typeface="Times New Roman" pitchFamily="18" charset="0"/>
                        </a:rPr>
                        <a:t>I</a:t>
                      </a:r>
                    </a:p>
                    <a:p>
                      <a:pPr algn="ctr"/>
                      <a:r>
                        <a:rPr lang="en-US" sz="1000" dirty="0" smtClean="0">
                          <a:latin typeface="Times New Roman" pitchFamily="18" charset="0"/>
                          <a:cs typeface="Times New Roman" pitchFamily="18" charset="0"/>
                        </a:rPr>
                        <a:t> </a:t>
                      </a:r>
                      <a:r>
                        <a:rPr lang="ru-RU" sz="1000" dirty="0" smtClean="0">
                          <a:latin typeface="Times New Roman" pitchFamily="18" charset="0"/>
                          <a:cs typeface="Times New Roman" pitchFamily="18" charset="0"/>
                        </a:rPr>
                        <a:t>место </a:t>
                      </a:r>
                      <a:endParaRPr lang="ru-RU" sz="1000" dirty="0">
                        <a:latin typeface="Times New Roman" pitchFamily="18" charset="0"/>
                        <a:cs typeface="Times New Roman" pitchFamily="18" charset="0"/>
                      </a:endParaRPr>
                    </a:p>
                  </a:txBody>
                  <a:tcPr anchor="ctr"/>
                </a:tc>
                <a:tc>
                  <a:txBody>
                    <a:bodyPr/>
                    <a:lstStyle/>
                    <a:p>
                      <a:r>
                        <a:rPr lang="ru-RU" sz="1000" dirty="0" smtClean="0">
                          <a:latin typeface="Times New Roman" pitchFamily="18" charset="0"/>
                          <a:cs typeface="Times New Roman" pitchFamily="18" charset="0"/>
                        </a:rPr>
                        <a:t>проект «Бюджет муниципального образования в вопросах и ответах на примере бюджета МО «Город Горно-Алтайск»</a:t>
                      </a:r>
                      <a:endParaRPr lang="ru-RU" sz="1000" dirty="0">
                        <a:latin typeface="Times New Roman" pitchFamily="18" charset="0"/>
                        <a:cs typeface="Times New Roman" pitchFamily="18" charset="0"/>
                      </a:endParaRPr>
                    </a:p>
                  </a:txBody>
                  <a:tcPr anchor="ctr"/>
                </a:tc>
                <a:tc>
                  <a:txBody>
                    <a:bodyPr/>
                    <a:lstStyle/>
                    <a:p>
                      <a:r>
                        <a:rPr lang="ru-RU" sz="1000" dirty="0" smtClean="0">
                          <a:latin typeface="Times New Roman" pitchFamily="18" charset="0"/>
                          <a:cs typeface="Times New Roman" pitchFamily="18" charset="0"/>
                        </a:rPr>
                        <a:t>Авторский</a:t>
                      </a:r>
                      <a:r>
                        <a:rPr lang="ru-RU" sz="1000" baseline="0" dirty="0" smtClean="0">
                          <a:latin typeface="Times New Roman" pitchFamily="18" charset="0"/>
                          <a:cs typeface="Times New Roman" pitchFamily="18" charset="0"/>
                        </a:rPr>
                        <a:t> </a:t>
                      </a:r>
                      <a:r>
                        <a:rPr lang="ru-RU" sz="1000" dirty="0" smtClean="0">
                          <a:latin typeface="Times New Roman" pitchFamily="18" charset="0"/>
                          <a:cs typeface="Times New Roman" pitchFamily="18" charset="0"/>
                        </a:rPr>
                        <a:t>коллектив:</a:t>
                      </a:r>
                    </a:p>
                    <a:p>
                      <a:r>
                        <a:rPr lang="ru-RU" sz="1000" dirty="0" smtClean="0">
                          <a:latin typeface="Times New Roman" pitchFamily="18" charset="0"/>
                          <a:cs typeface="Times New Roman" pitchFamily="18" charset="0"/>
                        </a:rPr>
                        <a:t> Дробышев Д.К., </a:t>
                      </a:r>
                    </a:p>
                    <a:p>
                      <a:r>
                        <a:rPr lang="ru-RU" sz="1000" dirty="0" smtClean="0">
                          <a:latin typeface="Times New Roman" pitchFamily="18" charset="0"/>
                          <a:cs typeface="Times New Roman" pitchFamily="18" charset="0"/>
                        </a:rPr>
                        <a:t>Рыкова А.К., </a:t>
                      </a:r>
                    </a:p>
                    <a:p>
                      <a:r>
                        <a:rPr lang="ru-RU" sz="1000" dirty="0" err="1" smtClean="0">
                          <a:latin typeface="Times New Roman" pitchFamily="18" charset="0"/>
                          <a:cs typeface="Times New Roman" pitchFamily="18" charset="0"/>
                        </a:rPr>
                        <a:t>Чендыева</a:t>
                      </a:r>
                      <a:r>
                        <a:rPr lang="ru-RU" sz="1000" dirty="0" smtClean="0">
                          <a:latin typeface="Times New Roman" pitchFamily="18" charset="0"/>
                          <a:cs typeface="Times New Roman" pitchFamily="18" charset="0"/>
                        </a:rPr>
                        <a:t> А.Э.</a:t>
                      </a:r>
                      <a:endParaRPr lang="ru-RU" sz="1000" dirty="0">
                        <a:latin typeface="Times New Roman" pitchFamily="18" charset="0"/>
                        <a:cs typeface="Times New Roman" pitchFamily="18" charset="0"/>
                      </a:endParaRPr>
                    </a:p>
                  </a:txBody>
                  <a:tcPr anchor="ctr"/>
                </a:tc>
              </a:tr>
              <a:tr h="381987">
                <a:tc>
                  <a:txBody>
                    <a:bodyPr/>
                    <a:lstStyle/>
                    <a:p>
                      <a:pPr algn="ctr"/>
                      <a:r>
                        <a:rPr lang="en-US" sz="1000" dirty="0" smtClean="0">
                          <a:latin typeface="Times New Roman" pitchFamily="18" charset="0"/>
                          <a:cs typeface="Times New Roman" pitchFamily="18" charset="0"/>
                        </a:rPr>
                        <a:t>II </a:t>
                      </a:r>
                      <a:endParaRPr lang="ru-RU" sz="1000" dirty="0" smtClean="0">
                        <a:latin typeface="Times New Roman" pitchFamily="18" charset="0"/>
                        <a:cs typeface="Times New Roman" pitchFamily="18" charset="0"/>
                      </a:endParaRPr>
                    </a:p>
                    <a:p>
                      <a:pPr algn="ctr"/>
                      <a:r>
                        <a:rPr lang="ru-RU" sz="1000" dirty="0" smtClean="0">
                          <a:latin typeface="Times New Roman" pitchFamily="18" charset="0"/>
                          <a:cs typeface="Times New Roman" pitchFamily="18" charset="0"/>
                        </a:rPr>
                        <a:t>место </a:t>
                      </a:r>
                      <a:endParaRPr lang="ru-RU" sz="1000" dirty="0">
                        <a:latin typeface="Times New Roman" pitchFamily="18" charset="0"/>
                        <a:cs typeface="Times New Roman" pitchFamily="18" charset="0"/>
                      </a:endParaRPr>
                    </a:p>
                  </a:txBody>
                  <a:tcPr anchor="ctr"/>
                </a:tc>
                <a:tc>
                  <a:txBody>
                    <a:bodyPr/>
                    <a:lstStyle/>
                    <a:p>
                      <a:r>
                        <a:rPr lang="ru-RU" sz="1000" dirty="0" smtClean="0">
                          <a:latin typeface="Times New Roman" pitchFamily="18" charset="0"/>
                          <a:cs typeface="Times New Roman" pitchFamily="18" charset="0"/>
                        </a:rPr>
                        <a:t>проект «Бюджет муниципального образования в вопросах и ответах» </a:t>
                      </a:r>
                      <a:endParaRPr lang="ru-RU" sz="1000" dirty="0">
                        <a:latin typeface="Times New Roman" pitchFamily="18" charset="0"/>
                        <a:cs typeface="Times New Roman" pitchFamily="18" charset="0"/>
                      </a:endParaRPr>
                    </a:p>
                  </a:txBody>
                  <a:tcPr anchor="ctr"/>
                </a:tc>
                <a:tc>
                  <a:txBody>
                    <a:bodyPr/>
                    <a:lstStyle/>
                    <a:p>
                      <a:r>
                        <a:rPr lang="ru-RU" sz="1000" dirty="0" err="1" smtClean="0">
                          <a:latin typeface="Times New Roman" pitchFamily="18" charset="0"/>
                          <a:cs typeface="Times New Roman" pitchFamily="18" charset="0"/>
                        </a:rPr>
                        <a:t>Ничкова</a:t>
                      </a:r>
                      <a:r>
                        <a:rPr lang="ru-RU" sz="1000" dirty="0" smtClean="0">
                          <a:latin typeface="Times New Roman" pitchFamily="18" charset="0"/>
                          <a:cs typeface="Times New Roman" pitchFamily="18" charset="0"/>
                        </a:rPr>
                        <a:t> Ю.И.</a:t>
                      </a:r>
                      <a:endParaRPr lang="ru-RU" sz="1000" dirty="0">
                        <a:latin typeface="Times New Roman" pitchFamily="18" charset="0"/>
                        <a:cs typeface="Times New Roman" pitchFamily="18" charset="0"/>
                      </a:endParaRPr>
                    </a:p>
                  </a:txBody>
                  <a:tcPr anchor="ctr"/>
                </a:tc>
              </a:tr>
              <a:tr h="238742">
                <a:tc gridSpan="3">
                  <a:txBody>
                    <a:bodyPr/>
                    <a:lstStyle/>
                    <a:p>
                      <a:pPr algn="ctr"/>
                      <a:r>
                        <a:rPr lang="ru-RU" sz="900" b="1" dirty="0" smtClean="0">
                          <a:solidFill>
                            <a:schemeClr val="bg1"/>
                          </a:solidFill>
                          <a:latin typeface="Times New Roman" pitchFamily="18" charset="0"/>
                          <a:cs typeface="Times New Roman" pitchFamily="18" charset="0"/>
                        </a:rPr>
                        <a:t>В номинации «Популярный словарь бюджетных терминов»</a:t>
                      </a:r>
                      <a:endParaRPr lang="ru-RU" sz="900" b="1" dirty="0">
                        <a:solidFill>
                          <a:schemeClr val="bg1"/>
                        </a:solidFill>
                        <a:latin typeface="Times New Roman" pitchFamily="18" charset="0"/>
                        <a:cs typeface="Times New Roman" pitchFamily="18" charset="0"/>
                      </a:endParaRPr>
                    </a:p>
                  </a:txBody>
                  <a:tcPr anchor="ctr">
                    <a:solidFill>
                      <a:schemeClr val="accent2"/>
                    </a:solidFill>
                  </a:tcPr>
                </a:tc>
                <a:tc hMerge="1">
                  <a:txBody>
                    <a:bodyPr/>
                    <a:lstStyle/>
                    <a:p>
                      <a:endParaRPr lang="ru-RU"/>
                    </a:p>
                  </a:txBody>
                  <a:tcPr/>
                </a:tc>
                <a:tc hMerge="1">
                  <a:txBody>
                    <a:bodyPr/>
                    <a:lstStyle/>
                    <a:p>
                      <a:endParaRPr lang="ru-RU"/>
                    </a:p>
                  </a:txBody>
                  <a:tcPr/>
                </a:tc>
              </a:tr>
              <a:tr h="381987">
                <a:tc>
                  <a:txBody>
                    <a:bodyPr/>
                    <a:lstStyle/>
                    <a:p>
                      <a:pPr algn="ctr"/>
                      <a:r>
                        <a:rPr lang="en-US" sz="1000" dirty="0" smtClean="0">
                          <a:latin typeface="Times New Roman" pitchFamily="18" charset="0"/>
                          <a:cs typeface="Times New Roman" pitchFamily="18" charset="0"/>
                        </a:rPr>
                        <a:t>I</a:t>
                      </a:r>
                    </a:p>
                    <a:p>
                      <a:pPr algn="ctr"/>
                      <a:r>
                        <a:rPr lang="en-US" sz="1000" dirty="0" smtClean="0">
                          <a:latin typeface="Times New Roman" pitchFamily="18" charset="0"/>
                          <a:cs typeface="Times New Roman" pitchFamily="18" charset="0"/>
                        </a:rPr>
                        <a:t> </a:t>
                      </a:r>
                      <a:r>
                        <a:rPr lang="ru-RU" sz="1000" dirty="0" smtClean="0">
                          <a:latin typeface="Times New Roman" pitchFamily="18" charset="0"/>
                          <a:cs typeface="Times New Roman" pitchFamily="18" charset="0"/>
                        </a:rPr>
                        <a:t>место </a:t>
                      </a:r>
                      <a:endParaRPr lang="ru-RU" sz="1000" dirty="0">
                        <a:latin typeface="Times New Roman" pitchFamily="18" charset="0"/>
                        <a:cs typeface="Times New Roman" pitchFamily="18" charset="0"/>
                      </a:endParaRPr>
                    </a:p>
                  </a:txBody>
                  <a:tcPr anchor="ctr"/>
                </a:tc>
                <a:tc>
                  <a:txBody>
                    <a:bodyPr/>
                    <a:lstStyle/>
                    <a:p>
                      <a:r>
                        <a:rPr lang="ru-RU" sz="1000" dirty="0" smtClean="0">
                          <a:latin typeface="Times New Roman" pitchFamily="18" charset="0"/>
                          <a:cs typeface="Times New Roman" pitchFamily="18" charset="0"/>
                        </a:rPr>
                        <a:t>проект «Немного о главном в бюджете» </a:t>
                      </a:r>
                      <a:endParaRPr lang="ru-RU" sz="1000" dirty="0">
                        <a:latin typeface="Times New Roman" pitchFamily="18" charset="0"/>
                        <a:cs typeface="Times New Roman" pitchFamily="18" charset="0"/>
                      </a:endParaRPr>
                    </a:p>
                  </a:txBody>
                  <a:tcPr anchor="ctr"/>
                </a:tc>
                <a:tc>
                  <a:txBody>
                    <a:bodyPr/>
                    <a:lstStyle/>
                    <a:p>
                      <a:pPr marL="0" algn="l" rtl="0" eaLnBrk="1" latinLnBrk="0" hangingPunct="1"/>
                      <a:r>
                        <a:rPr kumimoji="0" lang="ru-RU" sz="1000" kern="1200" dirty="0" smtClean="0">
                          <a:solidFill>
                            <a:schemeClr val="dk1"/>
                          </a:solidFill>
                          <a:latin typeface="Times New Roman" pitchFamily="18" charset="0"/>
                          <a:ea typeface="+mn-ea"/>
                          <a:cs typeface="Times New Roman" pitchFamily="18" charset="0"/>
                        </a:rPr>
                        <a:t>Захаров Д.В.</a:t>
                      </a:r>
                    </a:p>
                  </a:txBody>
                  <a:tcPr anchor="ctr"/>
                </a:tc>
              </a:tr>
              <a:tr h="668478">
                <a:tc>
                  <a:txBody>
                    <a:bodyPr/>
                    <a:lstStyle/>
                    <a:p>
                      <a:pPr algn="ctr"/>
                      <a:r>
                        <a:rPr lang="en-US" sz="1000" dirty="0" smtClean="0">
                          <a:latin typeface="Times New Roman" pitchFamily="18" charset="0"/>
                          <a:cs typeface="Times New Roman" pitchFamily="18" charset="0"/>
                        </a:rPr>
                        <a:t>II </a:t>
                      </a:r>
                      <a:endParaRPr lang="ru-RU" sz="1000" dirty="0" smtClean="0">
                        <a:latin typeface="Times New Roman" pitchFamily="18" charset="0"/>
                        <a:cs typeface="Times New Roman" pitchFamily="18" charset="0"/>
                      </a:endParaRPr>
                    </a:p>
                    <a:p>
                      <a:pPr algn="ctr"/>
                      <a:r>
                        <a:rPr lang="ru-RU" sz="1000" dirty="0" smtClean="0">
                          <a:latin typeface="Times New Roman" pitchFamily="18" charset="0"/>
                          <a:cs typeface="Times New Roman" pitchFamily="18" charset="0"/>
                        </a:rPr>
                        <a:t>место </a:t>
                      </a:r>
                      <a:endParaRPr lang="ru-RU" sz="1000" dirty="0">
                        <a:latin typeface="Times New Roman" pitchFamily="18" charset="0"/>
                        <a:cs typeface="Times New Roman"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latin typeface="Times New Roman" pitchFamily="18" charset="0"/>
                        <a:cs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latin typeface="Times New Roman" pitchFamily="18" charset="0"/>
                          <a:cs typeface="Times New Roman" pitchFamily="18" charset="0"/>
                        </a:rPr>
                        <a:t>проект «Популярный словарь бюджетных терминов»</a:t>
                      </a:r>
                    </a:p>
                    <a:p>
                      <a:endParaRPr lang="ru-RU" sz="1000" dirty="0">
                        <a:latin typeface="Times New Roman" pitchFamily="18" charset="0"/>
                        <a:cs typeface="Times New Roman" pitchFamily="18" charset="0"/>
                      </a:endParaRPr>
                    </a:p>
                  </a:txBody>
                  <a:tcPr anchor="ctr"/>
                </a:tc>
                <a:tc>
                  <a:txBody>
                    <a:bodyPr/>
                    <a:lstStyle/>
                    <a:p>
                      <a:r>
                        <a:rPr lang="ru-RU" sz="1000" dirty="0" smtClean="0">
                          <a:latin typeface="Times New Roman" pitchFamily="18" charset="0"/>
                          <a:cs typeface="Times New Roman" pitchFamily="18" charset="0"/>
                        </a:rPr>
                        <a:t>Авторский</a:t>
                      </a:r>
                      <a:r>
                        <a:rPr lang="ru-RU" sz="1000" baseline="0" dirty="0" smtClean="0">
                          <a:latin typeface="Times New Roman" pitchFamily="18" charset="0"/>
                          <a:cs typeface="Times New Roman" pitchFamily="18" charset="0"/>
                        </a:rPr>
                        <a:t> </a:t>
                      </a:r>
                      <a:r>
                        <a:rPr lang="ru-RU" sz="1000" dirty="0" smtClean="0">
                          <a:latin typeface="Times New Roman" pitchFamily="18" charset="0"/>
                          <a:cs typeface="Times New Roman" pitchFamily="18" charset="0"/>
                        </a:rPr>
                        <a:t>коллектив:</a:t>
                      </a:r>
                    </a:p>
                    <a:p>
                      <a:r>
                        <a:rPr lang="ru-RU" sz="1000" dirty="0" err="1" smtClean="0">
                          <a:latin typeface="Times New Roman" pitchFamily="18" charset="0"/>
                          <a:cs typeface="Times New Roman" pitchFamily="18" charset="0"/>
                        </a:rPr>
                        <a:t>Панамаревой</a:t>
                      </a:r>
                      <a:r>
                        <a:rPr lang="ru-RU" sz="1000" dirty="0" smtClean="0">
                          <a:latin typeface="Times New Roman" pitchFamily="18" charset="0"/>
                          <a:cs typeface="Times New Roman" pitchFamily="18" charset="0"/>
                        </a:rPr>
                        <a:t> А.А., </a:t>
                      </a:r>
                    </a:p>
                    <a:p>
                      <a:r>
                        <a:rPr lang="ru-RU" sz="1000" dirty="0" smtClean="0">
                          <a:latin typeface="Times New Roman" pitchFamily="18" charset="0"/>
                          <a:cs typeface="Times New Roman" pitchFamily="18" charset="0"/>
                        </a:rPr>
                        <a:t>Плотниковой К.С., </a:t>
                      </a:r>
                    </a:p>
                    <a:p>
                      <a:r>
                        <a:rPr lang="ru-RU" sz="1000" dirty="0" smtClean="0">
                          <a:latin typeface="Times New Roman" pitchFamily="18" charset="0"/>
                          <a:cs typeface="Times New Roman" pitchFamily="18" charset="0"/>
                        </a:rPr>
                        <a:t>Степкиной В.А</a:t>
                      </a:r>
                      <a:endParaRPr lang="ru-RU" sz="1000" dirty="0">
                        <a:latin typeface="Times New Roman" pitchFamily="18" charset="0"/>
                        <a:cs typeface="Times New Roman" pitchFamily="18" charset="0"/>
                      </a:endParaRPr>
                    </a:p>
                  </a:txBody>
                  <a:tcPr anchor="ctr"/>
                </a:tc>
              </a:tr>
              <a:tr h="52523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Times New Roman" pitchFamily="18" charset="0"/>
                          <a:cs typeface="Times New Roman" pitchFamily="18" charset="0"/>
                        </a:rPr>
                        <a:t>III </a:t>
                      </a:r>
                      <a:r>
                        <a:rPr lang="ru-RU" sz="1000" dirty="0" smtClean="0">
                          <a:latin typeface="Times New Roman" pitchFamily="18" charset="0"/>
                          <a:cs typeface="Times New Roman" pitchFamily="18" charset="0"/>
                        </a:rPr>
                        <a:t>место</a:t>
                      </a:r>
                    </a:p>
                    <a:p>
                      <a:pPr algn="ctr"/>
                      <a:endParaRPr lang="ru-RU" sz="1000" dirty="0">
                        <a:latin typeface="Times New Roman" pitchFamily="18" charset="0"/>
                        <a:cs typeface="Times New Roman"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latin typeface="Times New Roman" pitchFamily="18" charset="0"/>
                          <a:cs typeface="Times New Roman" pitchFamily="18" charset="0"/>
                        </a:rPr>
                        <a:t>проект «Популярный словарь бюджетных терминов»</a:t>
                      </a:r>
                      <a:endParaRPr lang="ru-RU" sz="1000" dirty="0">
                        <a:latin typeface="Times New Roman" pitchFamily="18" charset="0"/>
                        <a:cs typeface="Times New Roman" pitchFamily="18" charset="0"/>
                      </a:endParaRPr>
                    </a:p>
                  </a:txBody>
                  <a:tcPr anchor="ctr"/>
                </a:tc>
                <a:tc>
                  <a:txBody>
                    <a:bodyPr/>
                    <a:lstStyle/>
                    <a:p>
                      <a:r>
                        <a:rPr lang="ru-RU" sz="1000" dirty="0" smtClean="0">
                          <a:latin typeface="Times New Roman" pitchFamily="18" charset="0"/>
                          <a:cs typeface="Times New Roman" pitchFamily="18" charset="0"/>
                        </a:rPr>
                        <a:t>Клепикова Т.В.</a:t>
                      </a:r>
                      <a:endParaRPr lang="ru-RU" sz="1000" dirty="0">
                        <a:latin typeface="Times New Roman" pitchFamily="18" charset="0"/>
                        <a:cs typeface="Times New Roman" pitchFamily="18" charset="0"/>
                      </a:endParaRPr>
                    </a:p>
                  </a:txBody>
                  <a:tcPr anchor="ctr"/>
                </a:tc>
              </a:tr>
            </a:tbl>
          </a:graphicData>
        </a:graphic>
      </p:graphicFrame>
      <p:graphicFrame>
        <p:nvGraphicFramePr>
          <p:cNvPr id="12" name="Таблица 11"/>
          <p:cNvGraphicFramePr>
            <a:graphicFrameLocks noGrp="1"/>
          </p:cNvGraphicFramePr>
          <p:nvPr/>
        </p:nvGraphicFramePr>
        <p:xfrm>
          <a:off x="4644008" y="4437112"/>
          <a:ext cx="4403693" cy="2316480"/>
        </p:xfrm>
        <a:graphic>
          <a:graphicData uri="http://schemas.openxmlformats.org/drawingml/2006/table">
            <a:tbl>
              <a:tblPr firstRow="1" bandRow="1">
                <a:tableStyleId>{00A15C55-8517-42AA-B614-E9B94910E393}</a:tableStyleId>
              </a:tblPr>
              <a:tblGrid>
                <a:gridCol w="648072"/>
                <a:gridCol w="3755621"/>
              </a:tblGrid>
              <a:tr h="273833">
                <a:tc gridSpan="2">
                  <a:txBody>
                    <a:bodyPr/>
                    <a:lstStyle/>
                    <a:p>
                      <a:pPr algn="ctr"/>
                      <a:r>
                        <a:rPr lang="ru-RU" sz="1200" dirty="0" smtClean="0">
                          <a:solidFill>
                            <a:schemeClr val="bg1"/>
                          </a:solidFill>
                          <a:latin typeface="Times New Roman" pitchFamily="18" charset="0"/>
                          <a:cs typeface="Times New Roman" pitchFamily="18" charset="0"/>
                        </a:rPr>
                        <a:t>Победители 2018 года</a:t>
                      </a:r>
                      <a:r>
                        <a:rPr lang="ru-RU" sz="1200" baseline="0" dirty="0" smtClean="0">
                          <a:solidFill>
                            <a:schemeClr val="bg1"/>
                          </a:solidFill>
                          <a:latin typeface="Times New Roman" pitchFamily="18" charset="0"/>
                          <a:cs typeface="Times New Roman" pitchFamily="18" charset="0"/>
                        </a:rPr>
                        <a:t> среди юридических лиц:</a:t>
                      </a:r>
                      <a:endParaRPr lang="ru-RU" sz="1200" dirty="0">
                        <a:solidFill>
                          <a:schemeClr val="bg1"/>
                        </a:solidFill>
                        <a:latin typeface="Times New Roman" pitchFamily="18" charset="0"/>
                        <a:cs typeface="Times New Roman" pitchFamily="18" charset="0"/>
                      </a:endParaRPr>
                    </a:p>
                  </a:txBody>
                  <a:tcPr anchor="ctr"/>
                </a:tc>
                <a:tc hMerge="1">
                  <a:txBody>
                    <a:bodyPr/>
                    <a:lstStyle/>
                    <a:p>
                      <a:endParaRPr lang="ru-RU"/>
                    </a:p>
                  </a:txBody>
                  <a:tcPr/>
                </a:tc>
              </a:tr>
              <a:tr h="228194">
                <a:tc gridSpan="2">
                  <a:txBody>
                    <a:bodyPr/>
                    <a:lstStyle/>
                    <a:p>
                      <a:pPr algn="ctr"/>
                      <a:r>
                        <a:rPr lang="ru-RU" sz="900" b="1" dirty="0" smtClean="0">
                          <a:solidFill>
                            <a:schemeClr val="tx1"/>
                          </a:solidFill>
                          <a:latin typeface="Times New Roman" pitchFamily="18" charset="0"/>
                          <a:cs typeface="Times New Roman" pitchFamily="18" charset="0"/>
                        </a:rPr>
                        <a:t>В номинации</a:t>
                      </a:r>
                      <a:r>
                        <a:rPr kumimoji="0" lang="ru-RU" sz="900" b="1" kern="1200" dirty="0" smtClean="0">
                          <a:solidFill>
                            <a:schemeClr val="tx1"/>
                          </a:solidFill>
                          <a:latin typeface="Times New Roman" pitchFamily="18" charset="0"/>
                          <a:cs typeface="Times New Roman" pitchFamily="18" charset="0"/>
                        </a:rPr>
                        <a:t> «Лучший проект бюджета для граждан»</a:t>
                      </a:r>
                      <a:endParaRPr kumimoji="0" lang="ru-RU" sz="900" b="1" kern="1200" dirty="0" smtClean="0">
                        <a:solidFill>
                          <a:schemeClr val="tx1"/>
                        </a:solidFill>
                        <a:latin typeface="Times New Roman" pitchFamily="18" charset="0"/>
                        <a:ea typeface="+mn-ea"/>
                        <a:cs typeface="Times New Roman" pitchFamily="18" charset="0"/>
                      </a:endParaRPr>
                    </a:p>
                  </a:txBody>
                  <a:tcPr anchor="ctr"/>
                </a:tc>
                <a:tc hMerge="1">
                  <a:txBody>
                    <a:bodyPr/>
                    <a:lstStyle/>
                    <a:p>
                      <a:endParaRPr lang="ru-RU"/>
                    </a:p>
                  </a:txBody>
                  <a:tcPr/>
                </a:tc>
              </a:tr>
              <a:tr h="361176">
                <a:tc>
                  <a:txBody>
                    <a:bodyPr/>
                    <a:lstStyle/>
                    <a:p>
                      <a:pPr algn="ctr"/>
                      <a:r>
                        <a:rPr lang="en-US" sz="1000" dirty="0" smtClean="0">
                          <a:latin typeface="Times New Roman" pitchFamily="18" charset="0"/>
                          <a:cs typeface="Times New Roman" pitchFamily="18" charset="0"/>
                        </a:rPr>
                        <a:t>I</a:t>
                      </a:r>
                    </a:p>
                    <a:p>
                      <a:pPr algn="ctr"/>
                      <a:r>
                        <a:rPr lang="en-US" sz="1000" dirty="0" smtClean="0">
                          <a:latin typeface="Times New Roman" pitchFamily="18" charset="0"/>
                          <a:cs typeface="Times New Roman" pitchFamily="18" charset="0"/>
                        </a:rPr>
                        <a:t> </a:t>
                      </a:r>
                      <a:r>
                        <a:rPr lang="ru-RU" sz="1000" dirty="0" smtClean="0">
                          <a:latin typeface="Times New Roman" pitchFamily="18" charset="0"/>
                          <a:cs typeface="Times New Roman" pitchFamily="18" charset="0"/>
                        </a:rPr>
                        <a:t>место </a:t>
                      </a:r>
                      <a:endParaRPr lang="ru-RU" sz="1000" dirty="0">
                        <a:latin typeface="Times New Roman" pitchFamily="18" charset="0"/>
                        <a:cs typeface="Times New Roman" pitchFamily="18" charset="0"/>
                      </a:endParaRPr>
                    </a:p>
                  </a:txBody>
                  <a:tcPr anchor="ctr"/>
                </a:tc>
                <a:tc>
                  <a:txBody>
                    <a:bodyPr/>
                    <a:lstStyle/>
                    <a:p>
                      <a:r>
                        <a:rPr lang="ru-RU" sz="1000" dirty="0" smtClean="0">
                          <a:latin typeface="Times New Roman" pitchFamily="18" charset="0"/>
                          <a:cs typeface="Times New Roman" pitchFamily="18" charset="0"/>
                        </a:rPr>
                        <a:t>Управление экономики и финансов администрации МО «</a:t>
                      </a:r>
                      <a:r>
                        <a:rPr lang="ru-RU" sz="1000" dirty="0" err="1" smtClean="0">
                          <a:latin typeface="Times New Roman" pitchFamily="18" charset="0"/>
                          <a:cs typeface="Times New Roman" pitchFamily="18" charset="0"/>
                        </a:rPr>
                        <a:t>Шебалинский</a:t>
                      </a:r>
                      <a:r>
                        <a:rPr lang="ru-RU" sz="1000" dirty="0" smtClean="0">
                          <a:latin typeface="Times New Roman" pitchFamily="18" charset="0"/>
                          <a:cs typeface="Times New Roman" pitchFamily="18" charset="0"/>
                        </a:rPr>
                        <a:t> район»</a:t>
                      </a:r>
                      <a:endParaRPr lang="ru-RU" sz="1000" dirty="0">
                        <a:latin typeface="Times New Roman" pitchFamily="18" charset="0"/>
                        <a:cs typeface="Times New Roman" pitchFamily="18" charset="0"/>
                      </a:endParaRPr>
                    </a:p>
                  </a:txBody>
                  <a:tcPr anchor="ctr"/>
                </a:tc>
              </a:tr>
              <a:tr h="365111">
                <a:tc>
                  <a:txBody>
                    <a:bodyPr/>
                    <a:lstStyle/>
                    <a:p>
                      <a:pPr algn="ctr"/>
                      <a:r>
                        <a:rPr lang="en-US" sz="1000" dirty="0" smtClean="0">
                          <a:latin typeface="Times New Roman" pitchFamily="18" charset="0"/>
                          <a:cs typeface="Times New Roman" pitchFamily="18" charset="0"/>
                        </a:rPr>
                        <a:t>II </a:t>
                      </a:r>
                      <a:endParaRPr lang="ru-RU" sz="1000" dirty="0" smtClean="0">
                        <a:latin typeface="Times New Roman" pitchFamily="18" charset="0"/>
                        <a:cs typeface="Times New Roman" pitchFamily="18" charset="0"/>
                      </a:endParaRPr>
                    </a:p>
                    <a:p>
                      <a:pPr algn="ctr"/>
                      <a:r>
                        <a:rPr lang="ru-RU" sz="1000" dirty="0" smtClean="0">
                          <a:latin typeface="Times New Roman" pitchFamily="18" charset="0"/>
                          <a:cs typeface="Times New Roman" pitchFamily="18" charset="0"/>
                        </a:rPr>
                        <a:t>место </a:t>
                      </a:r>
                      <a:endParaRPr lang="ru-RU" sz="1000" dirty="0">
                        <a:latin typeface="Times New Roman" pitchFamily="18" charset="0"/>
                        <a:cs typeface="Times New Roman" pitchFamily="18" charset="0"/>
                      </a:endParaRPr>
                    </a:p>
                  </a:txBody>
                  <a:tcPr anchor="ctr"/>
                </a:tc>
                <a:tc>
                  <a:txBody>
                    <a:bodyPr/>
                    <a:lstStyle/>
                    <a:p>
                      <a:r>
                        <a:rPr lang="ru-RU" sz="1000" dirty="0" smtClean="0">
                          <a:latin typeface="Times New Roman" pitchFamily="18" charset="0"/>
                          <a:cs typeface="Times New Roman" pitchFamily="18" charset="0"/>
                        </a:rPr>
                        <a:t>Финансовое управление Администрации МО «Усть-Коксинский район»</a:t>
                      </a:r>
                      <a:endParaRPr lang="ru-RU" sz="1000" dirty="0">
                        <a:latin typeface="Times New Roman" pitchFamily="18" charset="0"/>
                        <a:cs typeface="Times New Roman" pitchFamily="18" charset="0"/>
                      </a:endParaRPr>
                    </a:p>
                  </a:txBody>
                  <a:tcPr anchor="ctr"/>
                </a:tc>
              </a:tr>
              <a:tr h="36511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Times New Roman" pitchFamily="18" charset="0"/>
                          <a:cs typeface="Times New Roman" pitchFamily="18" charset="0"/>
                        </a:rPr>
                        <a:t>III</a:t>
                      </a:r>
                      <a:endParaRPr lang="ru-RU" sz="1000" dirty="0" smtClean="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latin typeface="Times New Roman" pitchFamily="18" charset="0"/>
                          <a:cs typeface="Times New Roman" pitchFamily="18" charset="0"/>
                        </a:rPr>
                        <a:t>место</a:t>
                      </a:r>
                      <a:endParaRPr lang="ru-RU" sz="1000" dirty="0">
                        <a:latin typeface="Times New Roman" pitchFamily="18" charset="0"/>
                        <a:cs typeface="Times New Roman" pitchFamily="18" charset="0"/>
                      </a:endParaRPr>
                    </a:p>
                  </a:txBody>
                  <a:tcPr anchor="ctr"/>
                </a:tc>
                <a:tc>
                  <a:txBody>
                    <a:bodyPr/>
                    <a:lstStyle/>
                    <a:p>
                      <a:r>
                        <a:rPr lang="ru-RU" sz="1000" dirty="0" smtClean="0">
                          <a:latin typeface="Times New Roman" pitchFamily="18" charset="0"/>
                          <a:cs typeface="Times New Roman" pitchFamily="18" charset="0"/>
                        </a:rPr>
                        <a:t>Финансовый отдел Администрации </a:t>
                      </a:r>
                      <a:r>
                        <a:rPr lang="ru-RU" sz="1000" dirty="0" err="1" smtClean="0">
                          <a:latin typeface="Times New Roman" pitchFamily="18" charset="0"/>
                          <a:cs typeface="Times New Roman" pitchFamily="18" charset="0"/>
                        </a:rPr>
                        <a:t>Турочакского</a:t>
                      </a:r>
                      <a:r>
                        <a:rPr lang="ru-RU" sz="1000" dirty="0" smtClean="0">
                          <a:latin typeface="Times New Roman" pitchFamily="18" charset="0"/>
                          <a:cs typeface="Times New Roman" pitchFamily="18" charset="0"/>
                        </a:rPr>
                        <a:t> района МО «</a:t>
                      </a:r>
                      <a:r>
                        <a:rPr lang="ru-RU" sz="1000" dirty="0" err="1" smtClean="0">
                          <a:latin typeface="Times New Roman" pitchFamily="18" charset="0"/>
                          <a:cs typeface="Times New Roman" pitchFamily="18" charset="0"/>
                        </a:rPr>
                        <a:t>Турочакский</a:t>
                      </a:r>
                      <a:r>
                        <a:rPr lang="ru-RU" sz="1000" dirty="0" smtClean="0">
                          <a:latin typeface="Times New Roman" pitchFamily="18" charset="0"/>
                          <a:cs typeface="Times New Roman" pitchFamily="18" charset="0"/>
                        </a:rPr>
                        <a:t> район»</a:t>
                      </a:r>
                      <a:endParaRPr lang="ru-RU" sz="1000" dirty="0">
                        <a:latin typeface="Times New Roman" pitchFamily="18" charset="0"/>
                        <a:cs typeface="Times New Roman" pitchFamily="18" charset="0"/>
                      </a:endParaRPr>
                    </a:p>
                  </a:txBody>
                  <a:tcPr anchor="ctr"/>
                </a:tc>
              </a:tr>
              <a:tr h="228194">
                <a:tc gridSpan="2">
                  <a:txBody>
                    <a:bodyPr/>
                    <a:lstStyle/>
                    <a:p>
                      <a:pPr algn="ctr"/>
                      <a:r>
                        <a:rPr lang="ru-RU" sz="900" b="1" dirty="0" smtClean="0">
                          <a:latin typeface="Times New Roman" pitchFamily="18" charset="0"/>
                          <a:cs typeface="Times New Roman" pitchFamily="18" charset="0"/>
                        </a:rPr>
                        <a:t>В номинации «Популярный словарь бюджетных терминов»</a:t>
                      </a:r>
                      <a:endParaRPr lang="ru-RU" sz="900" b="1" dirty="0">
                        <a:solidFill>
                          <a:schemeClr val="bg1"/>
                        </a:solidFill>
                        <a:latin typeface="Times New Roman" pitchFamily="18" charset="0"/>
                        <a:cs typeface="Times New Roman" pitchFamily="18" charset="0"/>
                      </a:endParaRPr>
                    </a:p>
                  </a:txBody>
                  <a:tcPr anchor="ctr"/>
                </a:tc>
                <a:tc hMerge="1">
                  <a:txBody>
                    <a:bodyPr/>
                    <a:lstStyle/>
                    <a:p>
                      <a:endParaRPr lang="ru-RU"/>
                    </a:p>
                  </a:txBody>
                  <a:tcPr/>
                </a:tc>
              </a:tr>
              <a:tr h="365111">
                <a:tc>
                  <a:txBody>
                    <a:bodyPr/>
                    <a:lstStyle/>
                    <a:p>
                      <a:pPr algn="ctr"/>
                      <a:r>
                        <a:rPr lang="en-US" sz="1000" dirty="0" smtClean="0">
                          <a:latin typeface="Times New Roman" pitchFamily="18" charset="0"/>
                          <a:cs typeface="Times New Roman" pitchFamily="18" charset="0"/>
                        </a:rPr>
                        <a:t>I</a:t>
                      </a:r>
                    </a:p>
                    <a:p>
                      <a:pPr algn="ctr"/>
                      <a:r>
                        <a:rPr lang="en-US" sz="1000" dirty="0" smtClean="0">
                          <a:latin typeface="Times New Roman" pitchFamily="18" charset="0"/>
                          <a:cs typeface="Times New Roman" pitchFamily="18" charset="0"/>
                        </a:rPr>
                        <a:t> </a:t>
                      </a:r>
                      <a:r>
                        <a:rPr lang="ru-RU" sz="1000" dirty="0" smtClean="0">
                          <a:latin typeface="Times New Roman" pitchFamily="18" charset="0"/>
                          <a:cs typeface="Times New Roman" pitchFamily="18" charset="0"/>
                        </a:rPr>
                        <a:t>место </a:t>
                      </a:r>
                      <a:endParaRPr lang="ru-RU" sz="1000" dirty="0">
                        <a:latin typeface="Times New Roman" pitchFamily="18" charset="0"/>
                        <a:cs typeface="Times New Roman" pitchFamily="18" charset="0"/>
                      </a:endParaRPr>
                    </a:p>
                  </a:txBody>
                  <a:tcPr anchor="ctr"/>
                </a:tc>
                <a:tc>
                  <a:txBody>
                    <a:bodyPr/>
                    <a:lstStyle/>
                    <a:p>
                      <a:r>
                        <a:rPr lang="ru-RU" sz="1000" dirty="0" smtClean="0">
                          <a:latin typeface="Times New Roman" pitchFamily="18" charset="0"/>
                          <a:cs typeface="Times New Roman" pitchFamily="18" charset="0"/>
                        </a:rPr>
                        <a:t>Финансовый отдел администрации МО «</a:t>
                      </a:r>
                      <a:r>
                        <a:rPr lang="ru-RU" sz="1000" dirty="0" err="1" smtClean="0">
                          <a:latin typeface="Times New Roman" pitchFamily="18" charset="0"/>
                          <a:cs typeface="Times New Roman" pitchFamily="18" charset="0"/>
                        </a:rPr>
                        <a:t>Кош-Агачский</a:t>
                      </a:r>
                      <a:r>
                        <a:rPr lang="ru-RU" sz="1000" dirty="0" smtClean="0">
                          <a:latin typeface="Times New Roman" pitchFamily="18" charset="0"/>
                          <a:cs typeface="Times New Roman" pitchFamily="18" charset="0"/>
                        </a:rPr>
                        <a:t> район»</a:t>
                      </a:r>
                      <a:endParaRPr lang="ru-RU" sz="1000" dirty="0">
                        <a:latin typeface="Times New Roman" pitchFamily="18" charset="0"/>
                        <a:cs typeface="Times New Roman" pitchFamily="18" charset="0"/>
                      </a:endParaRPr>
                    </a:p>
                  </a:txBody>
                  <a:tcPr anchor="ctr"/>
                </a:tc>
              </a:tr>
            </a:tbl>
          </a:graphicData>
        </a:graphic>
      </p:graphicFrame>
      <p:sp>
        <p:nvSpPr>
          <p:cNvPr id="13" name="Прямоугольник 12"/>
          <p:cNvSpPr/>
          <p:nvPr/>
        </p:nvSpPr>
        <p:spPr>
          <a:xfrm>
            <a:off x="539552" y="5877272"/>
            <a:ext cx="3456384" cy="707886"/>
          </a:xfrm>
          <a:prstGeom prst="rect">
            <a:avLst/>
          </a:prstGeom>
        </p:spPr>
        <p:txBody>
          <a:bodyPr wrap="square">
            <a:spAutoFit/>
          </a:bodyPr>
          <a:lstStyle/>
          <a:p>
            <a:pPr algn="ctr"/>
            <a:r>
              <a:rPr lang="ru-RU" sz="1000" i="1" dirty="0" smtClean="0">
                <a:latin typeface="+mn-lt"/>
              </a:rPr>
              <a:t>С полной информацией о региональном конкурсе проектов по представлению бюджета для граждан</a:t>
            </a:r>
          </a:p>
          <a:p>
            <a:pPr algn="ctr"/>
            <a:r>
              <a:rPr lang="ru-RU" sz="1000" i="1" dirty="0" smtClean="0">
                <a:latin typeface="+mn-lt"/>
              </a:rPr>
              <a:t>можно ознакомится на сайте Министерства финансов РА </a:t>
            </a:r>
            <a:r>
              <a:rPr lang="en-US" sz="1000" i="1" dirty="0" smtClean="0">
                <a:latin typeface="+mn-lt"/>
                <a:hlinkClick r:id="rId2"/>
              </a:rPr>
              <a:t>http://www.minfin-altai.ru</a:t>
            </a:r>
            <a:endParaRPr lang="ru-RU" sz="1000" i="1" dirty="0" smtClean="0">
              <a:latin typeface="+mn-lt"/>
            </a:endParaRPr>
          </a:p>
        </p:txBody>
      </p:sp>
      <p:pic>
        <p:nvPicPr>
          <p:cNvPr id="121858" name="Picture 2" descr="M:\Отдел методологии и мониторинга\ОТДЕЛ\Финграмотность\2018 год\Финпрестиж VI премия (2017-2018)\ГАЗЕТА\Газета_1\победители Бюджет для граждан.jpg"/>
          <p:cNvPicPr>
            <a:picLocks noChangeAspect="1" noChangeArrowheads="1"/>
          </p:cNvPicPr>
          <p:nvPr/>
        </p:nvPicPr>
        <p:blipFill>
          <a:blip r:embed="rId3" cstate="print"/>
          <a:srcRect l="5688" t="9752" r="3297" b="4180"/>
          <a:stretch>
            <a:fillRect/>
          </a:stretch>
        </p:blipFill>
        <p:spPr bwMode="auto">
          <a:xfrm>
            <a:off x="4961836" y="1988840"/>
            <a:ext cx="3769247" cy="2376264"/>
          </a:xfrm>
          <a:prstGeom prst="rect">
            <a:avLst/>
          </a:prstGeom>
          <a:noFill/>
          <a:ln w="28575">
            <a:solidFill>
              <a:schemeClr val="accent2"/>
            </a:solidFill>
          </a:ln>
        </p:spPr>
      </p:pic>
      <p:pic>
        <p:nvPicPr>
          <p:cNvPr id="9"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4" cstate="print"/>
          <a:srcRect/>
          <a:stretch>
            <a:fillRect/>
          </a:stretch>
        </p:blipFill>
        <p:spPr bwMode="auto">
          <a:xfrm>
            <a:off x="0" y="0"/>
            <a:ext cx="9144000" cy="476671"/>
          </a:xfrm>
          <a:prstGeom prst="rect">
            <a:avLst/>
          </a:prstGeom>
          <a:noFill/>
        </p:spPr>
      </p:pic>
      <p:sp>
        <p:nvSpPr>
          <p:cNvPr id="10" name="TextBox 9"/>
          <p:cNvSpPr txBox="1"/>
          <p:nvPr/>
        </p:nvSpPr>
        <p:spPr>
          <a:xfrm>
            <a:off x="8604448" y="260648"/>
            <a:ext cx="432048" cy="276999"/>
          </a:xfrm>
          <a:prstGeom prst="rect">
            <a:avLst/>
          </a:prstGeom>
          <a:noFill/>
        </p:spPr>
        <p:txBody>
          <a:bodyPr wrap="square" rtlCol="0">
            <a:spAutoFit/>
          </a:bodyPr>
          <a:lstStyle/>
          <a:p>
            <a:r>
              <a:rPr lang="ru-RU" sz="1200" dirty="0" smtClean="0"/>
              <a:t>57</a:t>
            </a:r>
            <a:endParaRPr lang="ru-RU" sz="1200"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61150" y="188640"/>
            <a:ext cx="4842608" cy="477054"/>
          </a:xfrm>
          <a:prstGeom prst="rect">
            <a:avLst/>
          </a:prstGeom>
        </p:spPr>
        <p:txBody>
          <a:bodyPr wrap="none">
            <a:spAutoFit/>
          </a:bodyPr>
          <a:lstStyle/>
          <a:p>
            <a:pPr algn="ctr"/>
            <a:r>
              <a:rPr lang="ru-RU" sz="2500" b="1" dirty="0" smtClean="0">
                <a:solidFill>
                  <a:schemeClr val="accent1">
                    <a:lumMod val="75000"/>
                  </a:schemeClr>
                </a:solidFill>
                <a:latin typeface="Times New Roman" pitchFamily="18" charset="0"/>
                <a:cs typeface="Times New Roman" pitchFamily="18" charset="0"/>
              </a:rPr>
              <a:t>Инициативное </a:t>
            </a:r>
            <a:r>
              <a:rPr lang="ru-RU" sz="2500" b="1" dirty="0" err="1" smtClean="0">
                <a:solidFill>
                  <a:schemeClr val="accent1">
                    <a:lumMod val="75000"/>
                  </a:schemeClr>
                </a:solidFill>
                <a:latin typeface="Times New Roman" pitchFamily="18" charset="0"/>
                <a:cs typeface="Times New Roman" pitchFamily="18" charset="0"/>
              </a:rPr>
              <a:t>бюджетирование</a:t>
            </a:r>
            <a:endParaRPr lang="ru-RU" sz="2500" b="1" dirty="0" smtClean="0">
              <a:solidFill>
                <a:schemeClr val="accent1">
                  <a:lumMod val="75000"/>
                </a:schemeClr>
              </a:solidFill>
              <a:latin typeface="Times New Roman" pitchFamily="18" charset="0"/>
              <a:cs typeface="Times New Roman" pitchFamily="18" charset="0"/>
            </a:endParaRPr>
          </a:p>
        </p:txBody>
      </p:sp>
      <p:pic>
        <p:nvPicPr>
          <p:cNvPr id="3"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2" cstate="print"/>
          <a:srcRect/>
          <a:stretch>
            <a:fillRect/>
          </a:stretch>
        </p:blipFill>
        <p:spPr bwMode="auto">
          <a:xfrm>
            <a:off x="0" y="0"/>
            <a:ext cx="9144000" cy="476671"/>
          </a:xfrm>
          <a:prstGeom prst="rect">
            <a:avLst/>
          </a:prstGeom>
          <a:noFill/>
        </p:spPr>
      </p:pic>
      <p:sp>
        <p:nvSpPr>
          <p:cNvPr id="4" name="Прямоугольник 3"/>
          <p:cNvSpPr/>
          <p:nvPr/>
        </p:nvSpPr>
        <p:spPr>
          <a:xfrm>
            <a:off x="-252536" y="2204864"/>
            <a:ext cx="3456384" cy="415498"/>
          </a:xfrm>
          <a:prstGeom prst="rect">
            <a:avLst/>
          </a:prstGeom>
        </p:spPr>
        <p:txBody>
          <a:bodyPr wrap="square">
            <a:spAutoFit/>
          </a:bodyPr>
          <a:lstStyle/>
          <a:p>
            <a:pPr algn="ctr"/>
            <a:r>
              <a:rPr lang="ru-RU" sz="1050" dirty="0" smtClean="0">
                <a:latin typeface="Times New Roman" pitchFamily="18" charset="0"/>
                <a:cs typeface="Times New Roman" pitchFamily="18" charset="0"/>
              </a:rPr>
              <a:t/>
            </a:r>
            <a:br>
              <a:rPr lang="ru-RU" sz="1050" dirty="0" smtClean="0">
                <a:latin typeface="Times New Roman" pitchFamily="18" charset="0"/>
                <a:cs typeface="Times New Roman" pitchFamily="18" charset="0"/>
              </a:rPr>
            </a:br>
            <a:endParaRPr lang="ru-RU" sz="1050" dirty="0">
              <a:latin typeface="Times New Roman" pitchFamily="18" charset="0"/>
              <a:cs typeface="Times New Roman" pitchFamily="18" charset="0"/>
            </a:endParaRPr>
          </a:p>
        </p:txBody>
      </p:sp>
      <p:sp>
        <p:nvSpPr>
          <p:cNvPr id="6" name="Прямоугольник 5"/>
          <p:cNvSpPr/>
          <p:nvPr/>
        </p:nvSpPr>
        <p:spPr>
          <a:xfrm>
            <a:off x="6516216" y="2060848"/>
            <a:ext cx="2880320" cy="253916"/>
          </a:xfrm>
          <a:prstGeom prst="rect">
            <a:avLst/>
          </a:prstGeom>
        </p:spPr>
        <p:txBody>
          <a:bodyPr wrap="square">
            <a:spAutoFit/>
          </a:bodyPr>
          <a:lstStyle/>
          <a:p>
            <a:pPr algn="ctr"/>
            <a:r>
              <a:rPr lang="ru-RU" sz="1050" dirty="0" smtClean="0">
                <a:latin typeface="Times New Roman" pitchFamily="18" charset="0"/>
                <a:cs typeface="Times New Roman" pitchFamily="18" charset="0"/>
              </a:rPr>
              <a:t> </a:t>
            </a:r>
            <a:endParaRPr lang="ru-RU" sz="1050" dirty="0"/>
          </a:p>
        </p:txBody>
      </p:sp>
      <p:sp>
        <p:nvSpPr>
          <p:cNvPr id="9" name="TextBox 8"/>
          <p:cNvSpPr txBox="1"/>
          <p:nvPr/>
        </p:nvSpPr>
        <p:spPr>
          <a:xfrm>
            <a:off x="1907704" y="692696"/>
            <a:ext cx="4536504" cy="1615827"/>
          </a:xfrm>
          <a:prstGeom prst="rect">
            <a:avLst/>
          </a:prstGeom>
          <a:noFill/>
        </p:spPr>
        <p:txBody>
          <a:bodyPr wrap="square" rtlCol="0">
            <a:spAutoFit/>
          </a:bodyPr>
          <a:lstStyle/>
          <a:p>
            <a:pPr algn="just"/>
            <a:r>
              <a:rPr lang="ru-RU" sz="1100" dirty="0" smtClean="0">
                <a:latin typeface="Times New Roman" pitchFamily="18" charset="0"/>
                <a:cs typeface="Times New Roman" pitchFamily="18" charset="0"/>
              </a:rPr>
              <a:t>     С 2018 года в рамках Указа Главы Республики Алтай, Председателя Правительства Республики Алтай от 15 февраля</a:t>
            </a:r>
            <a:r>
              <a:rPr lang="en-US"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2018</a:t>
            </a:r>
            <a:r>
              <a:rPr lang="en-US"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года № 51-у реализуется проект «Инициативы граждан».</a:t>
            </a:r>
          </a:p>
          <a:p>
            <a:pPr algn="just"/>
            <a:r>
              <a:rPr lang="ru-RU" sz="1100" dirty="0" smtClean="0">
                <a:latin typeface="Times New Roman" pitchFamily="18" charset="0"/>
                <a:cs typeface="Times New Roman" pitchFamily="18" charset="0"/>
              </a:rPr>
              <a:t>     Население, местные предприниматели, органы местного самоуправления объединяют свои усилия для выявления наиболее актуальных вопросов местного значения, определения приоритетов расходования бюджетных средств, реализации на условиях </a:t>
            </a:r>
            <a:r>
              <a:rPr lang="ru-RU" sz="1100" dirty="0" err="1" smtClean="0">
                <a:latin typeface="Times New Roman" pitchFamily="18" charset="0"/>
                <a:cs typeface="Times New Roman" pitchFamily="18" charset="0"/>
              </a:rPr>
              <a:t>софинансирования</a:t>
            </a:r>
            <a:r>
              <a:rPr lang="ru-RU" sz="1100" dirty="0" smtClean="0">
                <a:latin typeface="Times New Roman" pitchFamily="18" charset="0"/>
                <a:cs typeface="Times New Roman" pitchFamily="18" charset="0"/>
              </a:rPr>
              <a:t> конкретных проектов, основанных на местных инициативах.</a:t>
            </a:r>
            <a:endParaRPr lang="ru-RU" sz="1050" dirty="0">
              <a:latin typeface="Times New Roman" pitchFamily="18" charset="0"/>
              <a:cs typeface="Times New Roman" pitchFamily="18" charset="0"/>
            </a:endParaRPr>
          </a:p>
        </p:txBody>
      </p:sp>
      <p:pic>
        <p:nvPicPr>
          <p:cNvPr id="14" name="Рисунок 13" descr="Уймень.jpg"/>
          <p:cNvPicPr>
            <a:picLocks noChangeAspect="1"/>
          </p:cNvPicPr>
          <p:nvPr/>
        </p:nvPicPr>
        <p:blipFill>
          <a:blip r:embed="rId3" cstate="print"/>
          <a:stretch>
            <a:fillRect/>
          </a:stretch>
        </p:blipFill>
        <p:spPr>
          <a:xfrm>
            <a:off x="6660232" y="692696"/>
            <a:ext cx="2089699" cy="2728540"/>
          </a:xfrm>
          <a:prstGeom prst="rect">
            <a:avLst/>
          </a:prstGeom>
        </p:spPr>
      </p:pic>
      <p:pic>
        <p:nvPicPr>
          <p:cNvPr id="16" name="Рисунок 15" descr="Усть-Кан 4.jpg"/>
          <p:cNvPicPr>
            <a:picLocks noChangeAspect="1"/>
          </p:cNvPicPr>
          <p:nvPr/>
        </p:nvPicPr>
        <p:blipFill>
          <a:blip r:embed="rId4" cstate="print"/>
          <a:stretch>
            <a:fillRect/>
          </a:stretch>
        </p:blipFill>
        <p:spPr>
          <a:xfrm>
            <a:off x="6372200" y="3861048"/>
            <a:ext cx="2442169" cy="1972066"/>
          </a:xfrm>
          <a:prstGeom prst="rect">
            <a:avLst/>
          </a:prstGeom>
        </p:spPr>
      </p:pic>
      <p:pic>
        <p:nvPicPr>
          <p:cNvPr id="17" name="Рисунок 16" descr="Рисунок1.png"/>
          <p:cNvPicPr>
            <a:picLocks noChangeAspect="1"/>
          </p:cNvPicPr>
          <p:nvPr/>
        </p:nvPicPr>
        <p:blipFill>
          <a:blip r:embed="rId5" cstate="print"/>
          <a:stretch>
            <a:fillRect/>
          </a:stretch>
        </p:blipFill>
        <p:spPr>
          <a:xfrm>
            <a:off x="755576" y="188640"/>
            <a:ext cx="1048299" cy="2204864"/>
          </a:xfrm>
          <a:prstGeom prst="rect">
            <a:avLst/>
          </a:prstGeom>
        </p:spPr>
      </p:pic>
      <p:sp>
        <p:nvSpPr>
          <p:cNvPr id="20" name="TextBox 19"/>
          <p:cNvSpPr txBox="1"/>
          <p:nvPr/>
        </p:nvSpPr>
        <p:spPr>
          <a:xfrm>
            <a:off x="395536" y="2492896"/>
            <a:ext cx="5904656" cy="2292935"/>
          </a:xfrm>
          <a:prstGeom prst="rect">
            <a:avLst/>
          </a:prstGeom>
          <a:noFill/>
        </p:spPr>
        <p:txBody>
          <a:bodyPr wrap="square" rtlCol="0">
            <a:spAutoFit/>
          </a:bodyPr>
          <a:lstStyle/>
          <a:p>
            <a:pPr algn="just"/>
            <a:r>
              <a:rPr lang="ru-RU" sz="1100" dirty="0" smtClean="0">
                <a:latin typeface="Times New Roman" pitchFamily="18" charset="0"/>
                <a:cs typeface="Times New Roman" pitchFamily="18" charset="0"/>
              </a:rPr>
              <a:t>     В 2018 году из республиканского бюджета Республики Алтай в рамках реализации государственной программы Республики Алтай «Развитие жилищно-коммунального и транспортного комплекса» на поддержку следующих инициативных проектов по благоустройству территорий направлено                     1 000 тыс. рублей: </a:t>
            </a:r>
          </a:p>
          <a:p>
            <a:pPr algn="just"/>
            <a:r>
              <a:rPr lang="ru-RU" sz="1100" b="1" dirty="0" smtClean="0">
                <a:latin typeface="Times New Roman" pitchFamily="18" charset="0"/>
                <a:cs typeface="Times New Roman" pitchFamily="18" charset="0"/>
              </a:rPr>
              <a:t>    - «Создание спортивной площадки в с. </a:t>
            </a:r>
            <a:r>
              <a:rPr lang="ru-RU" sz="1100" b="1" dirty="0" err="1" smtClean="0">
                <a:latin typeface="Times New Roman" pitchFamily="18" charset="0"/>
                <a:cs typeface="Times New Roman" pitchFamily="18" charset="0"/>
              </a:rPr>
              <a:t>Усть-Кумир</a:t>
            </a:r>
            <a:r>
              <a:rPr lang="ru-RU" sz="1100" b="1" dirty="0" smtClean="0">
                <a:latin typeface="Times New Roman" pitchFamily="18" charset="0"/>
                <a:cs typeface="Times New Roman" pitchFamily="18" charset="0"/>
              </a:rPr>
              <a:t>»; </a:t>
            </a:r>
          </a:p>
          <a:p>
            <a:pPr algn="just"/>
            <a:r>
              <a:rPr lang="ru-RU" sz="1100" b="1" dirty="0" smtClean="0">
                <a:latin typeface="Times New Roman" pitchFamily="18" charset="0"/>
                <a:cs typeface="Times New Roman" pitchFamily="18" charset="0"/>
              </a:rPr>
              <a:t>    - «Обустройство территории парка с устройством уличной сцены в с.Онгудай»;</a:t>
            </a:r>
          </a:p>
          <a:p>
            <a:pPr algn="just"/>
            <a:r>
              <a:rPr lang="ru-RU" sz="1100" b="1" dirty="0" smtClean="0">
                <a:latin typeface="Times New Roman" pitchFamily="18" charset="0"/>
                <a:cs typeface="Times New Roman" pitchFamily="18" charset="0"/>
              </a:rPr>
              <a:t>    - «Памятник павшим в Великой Отечественной Войне жителям с. </a:t>
            </a:r>
            <a:r>
              <a:rPr lang="ru-RU" sz="1100" b="1" dirty="0" err="1" smtClean="0">
                <a:latin typeface="Times New Roman" pitchFamily="18" charset="0"/>
                <a:cs typeface="Times New Roman" pitchFamily="18" charset="0"/>
              </a:rPr>
              <a:t>Уймень</a:t>
            </a:r>
            <a:r>
              <a:rPr lang="ru-RU" sz="1100" b="1" dirty="0" smtClean="0">
                <a:latin typeface="Times New Roman" pitchFamily="18" charset="0"/>
                <a:cs typeface="Times New Roman" pitchFamily="18" charset="0"/>
              </a:rPr>
              <a:t>»;</a:t>
            </a:r>
          </a:p>
          <a:p>
            <a:pPr algn="just"/>
            <a:r>
              <a:rPr lang="ru-RU" sz="1100" b="1" dirty="0" smtClean="0">
                <a:latin typeface="Times New Roman" pitchFamily="18" charset="0"/>
                <a:cs typeface="Times New Roman" pitchFamily="18" charset="0"/>
              </a:rPr>
              <a:t>    - «Детская игровая площадка в парке отдыха в с. Усть-Кан».</a:t>
            </a:r>
          </a:p>
          <a:p>
            <a:pPr algn="just"/>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Софинансирование</a:t>
            </a:r>
            <a:r>
              <a:rPr lang="ru-RU" sz="1100" dirty="0" smtClean="0">
                <a:latin typeface="Times New Roman" pitchFamily="18" charset="0"/>
                <a:cs typeface="Times New Roman" pitchFamily="18" charset="0"/>
              </a:rPr>
              <a:t> за счет средств местного бюджета составило 203 тыс. рублей,  за счет средств граждан и спонсоров - 225,6 тыс. рублей. </a:t>
            </a:r>
          </a:p>
          <a:p>
            <a:pPr algn="just"/>
            <a:r>
              <a:rPr lang="ru-RU" sz="1100" dirty="0" smtClean="0">
                <a:latin typeface="Times New Roman" pitchFamily="18" charset="0"/>
                <a:cs typeface="Times New Roman" pitchFamily="18" charset="0"/>
              </a:rPr>
              <a:t>    Кроме того, для реализации проектов использовались и </a:t>
            </a:r>
            <a:r>
              <a:rPr lang="ru-RU" sz="1100" dirty="0" err="1" smtClean="0">
                <a:latin typeface="Times New Roman" pitchFamily="18" charset="0"/>
                <a:cs typeface="Times New Roman" pitchFamily="18" charset="0"/>
              </a:rPr>
              <a:t>неденежные</a:t>
            </a:r>
            <a:r>
              <a:rPr lang="ru-RU" sz="1100" dirty="0" smtClean="0">
                <a:latin typeface="Times New Roman" pitchFamily="18" charset="0"/>
                <a:cs typeface="Times New Roman" pitchFamily="18" charset="0"/>
              </a:rPr>
              <a:t> формы участия населения и спонсоров (например: трудовое участие, безвозмездное предоставление материалов и техники).</a:t>
            </a:r>
            <a:endParaRPr lang="ru-RU" sz="1100" dirty="0"/>
          </a:p>
        </p:txBody>
      </p:sp>
      <p:sp>
        <p:nvSpPr>
          <p:cNvPr id="21" name="TextBox 20"/>
          <p:cNvSpPr txBox="1"/>
          <p:nvPr/>
        </p:nvSpPr>
        <p:spPr>
          <a:xfrm>
            <a:off x="395536" y="4869160"/>
            <a:ext cx="5904656" cy="1446550"/>
          </a:xfrm>
          <a:prstGeom prst="rect">
            <a:avLst/>
          </a:prstGeom>
          <a:noFill/>
        </p:spPr>
        <p:txBody>
          <a:bodyPr wrap="square" rtlCol="0">
            <a:spAutoFit/>
          </a:bodyPr>
          <a:lstStyle/>
          <a:p>
            <a:pPr algn="just"/>
            <a:r>
              <a:rPr lang="ru-RU" sz="1100" dirty="0" smtClean="0">
                <a:latin typeface="Times New Roman" pitchFamily="18" charset="0"/>
                <a:cs typeface="Times New Roman" pitchFamily="18" charset="0"/>
              </a:rPr>
              <a:t>    В 2019 году всего на инициативное </a:t>
            </a:r>
            <a:r>
              <a:rPr lang="ru-RU" sz="1100" dirty="0" err="1" smtClean="0">
                <a:latin typeface="Times New Roman" pitchFamily="18" charset="0"/>
                <a:cs typeface="Times New Roman" pitchFamily="18" charset="0"/>
              </a:rPr>
              <a:t>бюджетирование</a:t>
            </a:r>
            <a:r>
              <a:rPr lang="ru-RU" sz="1100" dirty="0" smtClean="0">
                <a:latin typeface="Times New Roman" pitchFamily="18" charset="0"/>
                <a:cs typeface="Times New Roman" pitchFamily="18" charset="0"/>
              </a:rPr>
              <a:t> предусмотрено  3 234,4 тыс. рублей,</a:t>
            </a:r>
          </a:p>
          <a:p>
            <a:pPr algn="just"/>
            <a:r>
              <a:rPr lang="ru-RU" sz="1100" dirty="0" smtClean="0">
                <a:latin typeface="Times New Roman" pitchFamily="18" charset="0"/>
                <a:cs typeface="Times New Roman" pitchFamily="18" charset="0"/>
              </a:rPr>
              <a:t> в том числе: 1 000 тыс. рублей в рамках госпрограммы Республики Алтай «Развитие жилищно-коммунального и транспортного комплекса» на благоустройство территорий и                                                2 234,4 тыс. рублей в рамках госпрограммы Республики Алтай «Развитие сельского хозяйства и регулирование рынков сельскохозяйственной продукции, сырья и продовольствия на </a:t>
            </a:r>
            <a:r>
              <a:rPr lang="ru-RU" sz="1100" dirty="0" err="1" smtClean="0">
                <a:latin typeface="Times New Roman" pitchFamily="18" charset="0"/>
                <a:cs typeface="Times New Roman" pitchFamily="18" charset="0"/>
              </a:rPr>
              <a:t>грантовую</a:t>
            </a:r>
            <a:r>
              <a:rPr lang="ru-RU" sz="1100" dirty="0" smtClean="0">
                <a:latin typeface="Times New Roman" pitchFamily="18" charset="0"/>
                <a:cs typeface="Times New Roman" pitchFamily="18" charset="0"/>
              </a:rPr>
              <a:t> поддержку местных инициатив граждан, проживающих в сельской местности (организация досуга и обеспечение жителей сельских поселений услугами организаций культуры, создание условий для массового отдыха жителей поселений).</a:t>
            </a:r>
          </a:p>
        </p:txBody>
      </p:sp>
      <p:sp>
        <p:nvSpPr>
          <p:cNvPr id="12" name="TextBox 11"/>
          <p:cNvSpPr txBox="1"/>
          <p:nvPr/>
        </p:nvSpPr>
        <p:spPr>
          <a:xfrm>
            <a:off x="8604448" y="260648"/>
            <a:ext cx="432048" cy="276999"/>
          </a:xfrm>
          <a:prstGeom prst="rect">
            <a:avLst/>
          </a:prstGeom>
          <a:noFill/>
        </p:spPr>
        <p:txBody>
          <a:bodyPr wrap="square" rtlCol="0">
            <a:spAutoFit/>
          </a:bodyPr>
          <a:lstStyle/>
          <a:p>
            <a:r>
              <a:rPr lang="ru-RU" sz="1200" dirty="0" smtClean="0"/>
              <a:t>58</a:t>
            </a:r>
            <a:endParaRPr lang="ru-RU" sz="12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404664"/>
            <a:ext cx="4536503" cy="720080"/>
          </a:xfrm>
        </p:spPr>
        <p:txBody>
          <a:bodyPr>
            <a:normAutofit/>
          </a:bodyPr>
          <a:lstStyle/>
          <a:p>
            <a:pPr algn="ctr"/>
            <a:r>
              <a:rPr lang="ru-RU" sz="2000" b="1" dirty="0" smtClean="0">
                <a:solidFill>
                  <a:schemeClr val="accent1">
                    <a:lumMod val="75000"/>
                  </a:schemeClr>
                </a:solidFill>
                <a:latin typeface="Times New Roman" pitchFamily="18" charset="0"/>
                <a:cs typeface="Times New Roman" pitchFamily="18" charset="0"/>
              </a:rPr>
              <a:t>РЕСПУБЛИКА АЛТАЙ </a:t>
            </a:r>
            <a:br>
              <a:rPr lang="ru-RU" sz="2000" b="1" dirty="0" smtClean="0">
                <a:solidFill>
                  <a:schemeClr val="accent1">
                    <a:lumMod val="75000"/>
                  </a:schemeClr>
                </a:solidFill>
                <a:latin typeface="Times New Roman" pitchFamily="18" charset="0"/>
                <a:cs typeface="Times New Roman" pitchFamily="18" charset="0"/>
              </a:rPr>
            </a:br>
            <a:r>
              <a:rPr lang="ru-RU" sz="2000" b="1" dirty="0" smtClean="0">
                <a:solidFill>
                  <a:schemeClr val="accent1">
                    <a:lumMod val="75000"/>
                  </a:schemeClr>
                </a:solidFill>
                <a:latin typeface="Times New Roman" pitchFamily="18" charset="0"/>
                <a:cs typeface="Times New Roman" pitchFamily="18" charset="0"/>
              </a:rPr>
              <a:t>ХАРАКТЕРИСТИКА РЕГИОНА</a:t>
            </a:r>
            <a:endParaRPr lang="ru-RU" sz="2000" b="1" dirty="0">
              <a:solidFill>
                <a:schemeClr val="accent1">
                  <a:lumMod val="75000"/>
                </a:schemeClr>
              </a:solidFill>
              <a:latin typeface="Times New Roman" pitchFamily="18" charset="0"/>
              <a:cs typeface="Times New Roman" pitchFamily="18" charset="0"/>
            </a:endParaRPr>
          </a:p>
        </p:txBody>
      </p:sp>
      <p:sp>
        <p:nvSpPr>
          <p:cNvPr id="7" name="Заголовок 1"/>
          <p:cNvSpPr txBox="1">
            <a:spLocks/>
          </p:cNvSpPr>
          <p:nvPr/>
        </p:nvSpPr>
        <p:spPr bwMode="auto">
          <a:xfrm>
            <a:off x="4643438" y="285728"/>
            <a:ext cx="4000528" cy="64294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ru-RU" sz="1400" b="0" i="0" u="none" strike="noStrike" kern="1200" cap="none" spc="0" normalizeH="0" baseline="0" noProof="0" dirty="0">
              <a:ln>
                <a:noFill/>
              </a:ln>
              <a:solidFill>
                <a:srgbClr val="0066FF"/>
              </a:solidFill>
              <a:effectLst/>
              <a:uLnTx/>
              <a:uFillTx/>
              <a:latin typeface="Times New Roman" pitchFamily="18" charset="0"/>
              <a:ea typeface="+mj-ea"/>
              <a:cs typeface="+mj-cs"/>
            </a:endParaRPr>
          </a:p>
        </p:txBody>
      </p:sp>
      <p:sp>
        <p:nvSpPr>
          <p:cNvPr id="8" name="TextBox 7"/>
          <p:cNvSpPr txBox="1"/>
          <p:nvPr/>
        </p:nvSpPr>
        <p:spPr>
          <a:xfrm>
            <a:off x="2699792" y="1124744"/>
            <a:ext cx="2448272" cy="1477328"/>
          </a:xfrm>
          <a:prstGeom prst="rect">
            <a:avLst/>
          </a:prstGeom>
          <a:noFill/>
        </p:spPr>
        <p:txBody>
          <a:bodyPr wrap="square" rtlCol="0">
            <a:spAutoFit/>
          </a:bodyPr>
          <a:lstStyle/>
          <a:p>
            <a:pPr algn="ctr"/>
            <a:r>
              <a:rPr lang="ru-RU" sz="1000" dirty="0" smtClean="0">
                <a:latin typeface="Times New Roman" pitchFamily="18" charset="0"/>
                <a:cs typeface="Times New Roman" pitchFamily="18" charset="0"/>
              </a:rPr>
              <a:t>1 городской округ   </a:t>
            </a:r>
          </a:p>
          <a:p>
            <a:pPr algn="ctr"/>
            <a:r>
              <a:rPr lang="ru-RU" sz="1000" dirty="0" smtClean="0">
                <a:latin typeface="Times New Roman" pitchFamily="18" charset="0"/>
                <a:cs typeface="Times New Roman" pitchFamily="18" charset="0"/>
              </a:rPr>
              <a:t>г. Горно-Алтайск - столица </a:t>
            </a:r>
          </a:p>
          <a:p>
            <a:pPr algn="ctr"/>
            <a:r>
              <a:rPr lang="ru-RU" sz="1000" dirty="0" smtClean="0">
                <a:latin typeface="Times New Roman" pitchFamily="18" charset="0"/>
                <a:cs typeface="Times New Roman" pitchFamily="18" charset="0"/>
              </a:rPr>
              <a:t>Республики Алтай.</a:t>
            </a:r>
          </a:p>
          <a:p>
            <a:pPr algn="ctr"/>
            <a:r>
              <a:rPr lang="ru-RU" sz="1000" dirty="0" smtClean="0">
                <a:latin typeface="Times New Roman" pitchFamily="18" charset="0"/>
                <a:cs typeface="Times New Roman" pitchFamily="18" charset="0"/>
              </a:rPr>
              <a:t>Расстояние от Горно-Алтайска </a:t>
            </a:r>
          </a:p>
          <a:p>
            <a:pPr algn="ctr"/>
            <a:r>
              <a:rPr lang="ru-RU" sz="1000" dirty="0" smtClean="0">
                <a:latin typeface="Times New Roman" pitchFamily="18" charset="0"/>
                <a:cs typeface="Times New Roman" pitchFamily="18" charset="0"/>
              </a:rPr>
              <a:t>до Москвы 3 641 км.</a:t>
            </a:r>
          </a:p>
          <a:p>
            <a:pPr algn="ctr"/>
            <a:r>
              <a:rPr lang="ru-RU" sz="1000" dirty="0" smtClean="0">
                <a:latin typeface="Times New Roman" pitchFamily="18" charset="0"/>
                <a:cs typeface="Times New Roman" pitchFamily="18" charset="0"/>
              </a:rPr>
              <a:t>10 муниципальных районов </a:t>
            </a:r>
          </a:p>
          <a:p>
            <a:pPr algn="ctr"/>
            <a:r>
              <a:rPr lang="ru-RU" sz="1000" dirty="0" smtClean="0">
                <a:latin typeface="Times New Roman" pitchFamily="18" charset="0"/>
                <a:cs typeface="Times New Roman" pitchFamily="18" charset="0"/>
              </a:rPr>
              <a:t>91 сельское поселение</a:t>
            </a:r>
          </a:p>
          <a:p>
            <a:pPr algn="ctr"/>
            <a:r>
              <a:rPr lang="ru-RU" sz="1000" dirty="0" smtClean="0">
                <a:latin typeface="Times New Roman" pitchFamily="18" charset="0"/>
                <a:cs typeface="Times New Roman" pitchFamily="18" charset="0"/>
              </a:rPr>
              <a:t>246  сельских населенных пунктов </a:t>
            </a:r>
          </a:p>
          <a:p>
            <a:pPr algn="ctr"/>
            <a:endParaRPr lang="ru-RU" sz="1000" dirty="0" smtClean="0">
              <a:latin typeface="Century" pitchFamily="18" charset="0"/>
              <a:cs typeface="Times New Roman" pitchFamily="18" charset="0"/>
            </a:endParaRPr>
          </a:p>
        </p:txBody>
      </p:sp>
      <p:sp>
        <p:nvSpPr>
          <p:cNvPr id="9" name="TextBox 8"/>
          <p:cNvSpPr txBox="1"/>
          <p:nvPr/>
        </p:nvSpPr>
        <p:spPr>
          <a:xfrm>
            <a:off x="539552" y="1196752"/>
            <a:ext cx="2088232" cy="1169551"/>
          </a:xfrm>
          <a:prstGeom prst="rect">
            <a:avLst/>
          </a:prstGeom>
          <a:noFill/>
        </p:spPr>
        <p:txBody>
          <a:bodyPr wrap="square" rtlCol="0">
            <a:spAutoFit/>
          </a:bodyPr>
          <a:lstStyle/>
          <a:p>
            <a:pPr algn="ctr"/>
            <a:r>
              <a:rPr lang="ru-RU" sz="1000" dirty="0" smtClean="0">
                <a:latin typeface="Times New Roman" pitchFamily="18" charset="0"/>
                <a:cs typeface="Times New Roman" pitchFamily="18" charset="0"/>
              </a:rPr>
              <a:t>Площадь территории республики –  92,9 тыс. кв. км. (0,5 % территории РФ), из них: земли сельскохозяйственных угодий - 28,2 %, леса – 40,5 %, водные пространства - 0,3 %, прочие земли - 31 %.</a:t>
            </a:r>
          </a:p>
        </p:txBody>
      </p:sp>
      <p:graphicFrame>
        <p:nvGraphicFramePr>
          <p:cNvPr id="13" name="Содержимое 3"/>
          <p:cNvGraphicFramePr>
            <a:graphicFrameLocks noGrp="1"/>
          </p:cNvGraphicFramePr>
          <p:nvPr>
            <p:ph idx="1"/>
          </p:nvPr>
        </p:nvGraphicFramePr>
        <p:xfrm>
          <a:off x="683568" y="2636912"/>
          <a:ext cx="7920881" cy="4093623"/>
        </p:xfrm>
        <a:graphic>
          <a:graphicData uri="http://schemas.openxmlformats.org/drawingml/2006/table">
            <a:tbl>
              <a:tblPr firstRow="1" bandRow="1">
                <a:tableStyleId>{5C22544A-7EE6-4342-B048-85BDC9FD1C3A}</a:tableStyleId>
              </a:tblPr>
              <a:tblGrid>
                <a:gridCol w="2094026"/>
                <a:gridCol w="1112243"/>
                <a:gridCol w="808423"/>
                <a:gridCol w="772653"/>
                <a:gridCol w="772654"/>
                <a:gridCol w="779807"/>
                <a:gridCol w="808423"/>
                <a:gridCol w="772652"/>
              </a:tblGrid>
              <a:tr h="288032">
                <a:tc rowSpan="2">
                  <a:txBody>
                    <a:bodyPr/>
                    <a:lstStyle/>
                    <a:p>
                      <a:pPr algn="ctr" fontAlgn="b"/>
                      <a:r>
                        <a:rPr lang="ru-RU" sz="1100" u="none" strike="noStrike" dirty="0">
                          <a:latin typeface="Times New Roman" pitchFamily="18" charset="0"/>
                          <a:cs typeface="Times New Roman" pitchFamily="18" charset="0"/>
                        </a:rPr>
                        <a:t>Показатель</a:t>
                      </a:r>
                    </a:p>
                    <a:p>
                      <a:pPr algn="ctr" fontAlgn="b"/>
                      <a:r>
                        <a:rPr lang="ru-RU" sz="1100" u="none" strike="noStrike" dirty="0">
                          <a:latin typeface="Times New Roman" pitchFamily="18" charset="0"/>
                          <a:cs typeface="Times New Roman" pitchFamily="18" charset="0"/>
                        </a:rPr>
                        <a:t> </a:t>
                      </a:r>
                      <a:endParaRPr lang="ru-RU" sz="1100" b="1" i="0" u="none" strike="noStrike" dirty="0">
                        <a:solidFill>
                          <a:schemeClr val="tx1"/>
                        </a:solidFill>
                        <a:latin typeface="Times New Roman" pitchFamily="18" charset="0"/>
                        <a:cs typeface="Times New Roman" pitchFamily="18" charset="0"/>
                      </a:endParaRPr>
                    </a:p>
                  </a:txBody>
                  <a:tcPr marL="5502" marR="5502" marT="5960" marB="0" anchor="ctr"/>
                </a:tc>
                <a:tc rowSpan="2">
                  <a:txBody>
                    <a:bodyPr/>
                    <a:lstStyle/>
                    <a:p>
                      <a:pPr algn="ctr" fontAlgn="b"/>
                      <a:r>
                        <a:rPr lang="ru-RU" sz="1100" u="none" strike="noStrike" dirty="0">
                          <a:latin typeface="Times New Roman" pitchFamily="18" charset="0"/>
                          <a:cs typeface="Times New Roman" pitchFamily="18" charset="0"/>
                        </a:rPr>
                        <a:t>Единица</a:t>
                      </a:r>
                    </a:p>
                    <a:p>
                      <a:pPr algn="ctr" fontAlgn="t"/>
                      <a:r>
                        <a:rPr lang="ru-RU" sz="1100" u="none" strike="noStrike" dirty="0">
                          <a:latin typeface="Times New Roman" pitchFamily="18" charset="0"/>
                          <a:cs typeface="Times New Roman" pitchFamily="18" charset="0"/>
                        </a:rPr>
                        <a:t>измерения</a:t>
                      </a:r>
                      <a:endParaRPr lang="ru-RU" sz="1100" b="1"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a:t>2016 год</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a:t>2017 год</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b"/>
                      <a:r>
                        <a:rPr lang="ru-RU" sz="1100" u="none" strike="noStrike" dirty="0"/>
                        <a:t>2018 год</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b"/>
                      <a:r>
                        <a:rPr lang="ru-RU" sz="1100" u="none" strike="noStrike" dirty="0"/>
                        <a:t>2019 год</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b"/>
                      <a:r>
                        <a:rPr lang="ru-RU" sz="1100" u="none" strike="noStrike" dirty="0"/>
                        <a:t>2020 год</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b"/>
                      <a:r>
                        <a:rPr lang="ru-RU" sz="1100" u="none" strike="noStrike" dirty="0" smtClean="0"/>
                        <a:t>2021 год</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r>
              <a:tr h="288986">
                <a:tc vMerge="1">
                  <a:txBody>
                    <a:bodyPr/>
                    <a:lstStyle/>
                    <a:p>
                      <a:pPr algn="ctr" fontAlgn="b"/>
                      <a:endParaRPr lang="ru-RU" sz="900" b="0" i="0" u="none" strike="noStrike" dirty="0">
                        <a:latin typeface="Times New Roman Cyr"/>
                      </a:endParaRPr>
                    </a:p>
                  </a:txBody>
                  <a:tcPr marL="5960" marR="5960" marT="5960" marB="0" anchor="b"/>
                </a:tc>
                <a:tc vMerge="1">
                  <a:txBody>
                    <a:bodyPr/>
                    <a:lstStyle/>
                    <a:p>
                      <a:pPr algn="ctr" fontAlgn="t"/>
                      <a:endParaRPr lang="ru-RU" sz="800" b="0" i="0" u="none" strike="noStrike" dirty="0">
                        <a:latin typeface="Times New Roman Cyr"/>
                      </a:endParaRPr>
                    </a:p>
                  </a:txBody>
                  <a:tcPr marL="5960" marR="5960" marT="5960" marB="0"/>
                </a:tc>
                <a:tc gridSpan="2">
                  <a:txBody>
                    <a:bodyPr/>
                    <a:lstStyle/>
                    <a:p>
                      <a:pPr algn="ctr" fontAlgn="ctr"/>
                      <a:r>
                        <a:rPr lang="ru-RU" sz="1100" u="none" strike="noStrike" dirty="0" smtClean="0">
                          <a:latin typeface="Times New Roman" pitchFamily="18" charset="0"/>
                          <a:cs typeface="Times New Roman" pitchFamily="18" charset="0"/>
                        </a:rPr>
                        <a:t>отчет</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hMerge="1">
                  <a:txBody>
                    <a:bodyPr/>
                    <a:lstStyle/>
                    <a:p>
                      <a:pPr algn="ctr" fontAlgn="ctr"/>
                      <a:endParaRPr lang="ru-RU" sz="1100" b="0" i="0" u="none" strike="noStrike" dirty="0">
                        <a:latin typeface="Century" pitchFamily="18" charset="0"/>
                      </a:endParaRPr>
                    </a:p>
                  </a:txBody>
                  <a:tcPr marL="5502" marR="5502" marT="5960" marB="0" anchor="ctr"/>
                </a:tc>
                <a:tc>
                  <a:txBody>
                    <a:bodyPr/>
                    <a:lstStyle/>
                    <a:p>
                      <a:pPr algn="ctr" fontAlgn="b"/>
                      <a:r>
                        <a:rPr lang="ru-RU" sz="1100" u="none" strike="noStrike" dirty="0" smtClean="0">
                          <a:latin typeface="Times New Roman" pitchFamily="18" charset="0"/>
                          <a:cs typeface="Times New Roman" pitchFamily="18" charset="0"/>
                        </a:rPr>
                        <a:t>оценка</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gridSpan="3">
                  <a:txBody>
                    <a:bodyPr/>
                    <a:lstStyle/>
                    <a:p>
                      <a:pPr algn="ctr" fontAlgn="b"/>
                      <a:r>
                        <a:rPr lang="ru-RU" sz="1100" u="none" strike="noStrike" dirty="0" smtClean="0">
                          <a:latin typeface="Times New Roman" pitchFamily="18" charset="0"/>
                          <a:cs typeface="Times New Roman" pitchFamily="18" charset="0"/>
                        </a:rPr>
                        <a:t>прогноз</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hMerge="1">
                  <a:txBody>
                    <a:bodyPr/>
                    <a:lstStyle/>
                    <a:p>
                      <a:pPr algn="ctr" fontAlgn="b"/>
                      <a:endParaRPr lang="ru-RU" sz="1100" b="0" i="0" u="none" strike="noStrike" dirty="0">
                        <a:latin typeface="Century" pitchFamily="18" charset="0"/>
                      </a:endParaRPr>
                    </a:p>
                  </a:txBody>
                  <a:tcPr marL="5502" marR="5502" marT="5960" marB="0" anchor="ctr"/>
                </a:tc>
                <a:tc hMerge="1">
                  <a:txBody>
                    <a:bodyPr/>
                    <a:lstStyle/>
                    <a:p>
                      <a:pPr algn="ctr" fontAlgn="b"/>
                      <a:endParaRPr lang="ru-RU" sz="1100" b="0" i="0" u="none" strike="noStrike" dirty="0">
                        <a:latin typeface="Century" pitchFamily="18" charset="0"/>
                      </a:endParaRPr>
                    </a:p>
                  </a:txBody>
                  <a:tcPr marL="5502" marR="5502" marT="5960" marB="0" anchor="ctr"/>
                </a:tc>
              </a:tr>
              <a:tr h="430392">
                <a:tc>
                  <a:txBody>
                    <a:bodyPr/>
                    <a:lstStyle/>
                    <a:p>
                      <a:pPr algn="ctr" fontAlgn="t"/>
                      <a:r>
                        <a:rPr lang="ru-RU" sz="1100" u="none" strike="noStrike" dirty="0" smtClean="0">
                          <a:latin typeface="Times New Roman" pitchFamily="18" charset="0"/>
                          <a:cs typeface="Times New Roman" pitchFamily="18" charset="0"/>
                        </a:rPr>
                        <a:t>Численность </a:t>
                      </a:r>
                      <a:r>
                        <a:rPr lang="ru-RU" sz="1100" u="none" strike="noStrike" dirty="0">
                          <a:latin typeface="Times New Roman" pitchFamily="18" charset="0"/>
                          <a:cs typeface="Times New Roman" pitchFamily="18" charset="0"/>
                        </a:rPr>
                        <a:t>населения </a:t>
                      </a:r>
                      <a:r>
                        <a:rPr lang="ru-RU" sz="1100" u="none" strike="noStrike" dirty="0" smtClean="0">
                          <a:latin typeface="Times New Roman" pitchFamily="18" charset="0"/>
                          <a:cs typeface="Times New Roman" pitchFamily="18" charset="0"/>
                        </a:rPr>
                        <a:t>региона</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a:latin typeface="Times New Roman" pitchFamily="18" charset="0"/>
                          <a:cs typeface="Times New Roman" pitchFamily="18" charset="0"/>
                        </a:rPr>
                        <a:t>тыс.человек</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217,0</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218,1</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219,6</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220,4</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221,1</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221,7</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r>
              <a:tr h="431414">
                <a:tc>
                  <a:txBody>
                    <a:bodyPr/>
                    <a:lstStyle/>
                    <a:p>
                      <a:pPr algn="ctr" fontAlgn="b"/>
                      <a:r>
                        <a:rPr lang="ru-RU" sz="1100" u="none" strike="noStrike" dirty="0">
                          <a:latin typeface="Times New Roman" pitchFamily="18" charset="0"/>
                          <a:cs typeface="Times New Roman" pitchFamily="18" charset="0"/>
                        </a:rPr>
                        <a:t>Валовой региональный продукт </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a:latin typeface="Times New Roman" pitchFamily="18" charset="0"/>
                          <a:cs typeface="Times New Roman" pitchFamily="18" charset="0"/>
                        </a:rPr>
                        <a:t>млрд. рублей</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46,1</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48,98</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51,7</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54,9</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58,6</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62,7</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r>
              <a:tr h="431414">
                <a:tc>
                  <a:txBody>
                    <a:bodyPr/>
                    <a:lstStyle/>
                    <a:p>
                      <a:pPr algn="ctr" fontAlgn="ctr"/>
                      <a:r>
                        <a:rPr lang="ru-RU" sz="1100" u="none" strike="noStrike" dirty="0">
                          <a:latin typeface="Times New Roman" pitchFamily="18" charset="0"/>
                          <a:cs typeface="Times New Roman" pitchFamily="18" charset="0"/>
                        </a:rPr>
                        <a:t>Индекс  потребительских цен</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a:latin typeface="Times New Roman" pitchFamily="18" charset="0"/>
                          <a:cs typeface="Times New Roman" pitchFamily="18" charset="0"/>
                        </a:rPr>
                        <a:t>% к декабрю пред</a:t>
                      </a:r>
                      <a:r>
                        <a:rPr lang="ru-RU" sz="1100" u="none" strike="noStrike" dirty="0" smtClean="0">
                          <a:latin typeface="Times New Roman" pitchFamily="18" charset="0"/>
                          <a:cs typeface="Times New Roman" pitchFamily="18" charset="0"/>
                        </a:rPr>
                        <a:t>. года</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103,8</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101,6</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103,2</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104,3</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103,8</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104,0</a:t>
                      </a:r>
                      <a:endParaRPr lang="ru-RU" sz="1100" b="0" i="0" u="none" strike="noStrike" dirty="0" smtClean="0">
                        <a:solidFill>
                          <a:schemeClr val="tx1"/>
                        </a:solidFill>
                        <a:latin typeface="Times New Roman" pitchFamily="18" charset="0"/>
                        <a:cs typeface="Times New Roman" pitchFamily="18" charset="0"/>
                      </a:endParaRPr>
                    </a:p>
                  </a:txBody>
                  <a:tcPr marL="5502" marR="5502" marT="5960" marB="0" anchor="ctr"/>
                </a:tc>
              </a:tr>
              <a:tr h="585187">
                <a:tc>
                  <a:txBody>
                    <a:bodyPr/>
                    <a:lstStyle/>
                    <a:p>
                      <a:pPr algn="ctr" fontAlgn="t"/>
                      <a:r>
                        <a:rPr lang="ru-RU" sz="1100" u="none" strike="noStrike" dirty="0">
                          <a:latin typeface="Times New Roman" pitchFamily="18" charset="0"/>
                          <a:cs typeface="Times New Roman" pitchFamily="18" charset="0"/>
                        </a:rPr>
                        <a:t>Уровень зарегистрированной </a:t>
                      </a:r>
                      <a:r>
                        <a:rPr lang="ru-RU" sz="1100" u="none" strike="noStrike" dirty="0" smtClean="0">
                          <a:latin typeface="Times New Roman" pitchFamily="18" charset="0"/>
                          <a:cs typeface="Times New Roman" pitchFamily="18" charset="0"/>
                        </a:rPr>
                        <a:t>безработицы (на конец года) к экономически активному населению</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a:latin typeface="Times New Roman" pitchFamily="18" charset="0"/>
                          <a:cs typeface="Times New Roman" pitchFamily="18" charset="0"/>
                        </a:rPr>
                        <a:t>%</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a:latin typeface="Times New Roman" pitchFamily="18" charset="0"/>
                          <a:cs typeface="Times New Roman" pitchFamily="18" charset="0"/>
                        </a:rPr>
                        <a:t>2,7</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2,5</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2,5</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2,5</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2,4</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2,4</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r>
              <a:tr h="678760">
                <a:tc>
                  <a:txBody>
                    <a:bodyPr/>
                    <a:lstStyle/>
                    <a:p>
                      <a:pPr algn="ctr" fontAlgn="t"/>
                      <a:r>
                        <a:rPr lang="ru-RU" sz="1100" u="none" strike="noStrike" dirty="0" smtClean="0">
                          <a:latin typeface="Times New Roman" pitchFamily="18" charset="0"/>
                          <a:cs typeface="Times New Roman" pitchFamily="18" charset="0"/>
                        </a:rPr>
                        <a:t>Номинально</a:t>
                      </a:r>
                      <a:r>
                        <a:rPr lang="ru-RU" sz="1100" u="none" strike="noStrike" baseline="0" dirty="0" smtClean="0">
                          <a:latin typeface="Times New Roman" pitchFamily="18" charset="0"/>
                          <a:cs typeface="Times New Roman" pitchFamily="18" charset="0"/>
                        </a:rPr>
                        <a:t> начисленная с</a:t>
                      </a:r>
                      <a:r>
                        <a:rPr lang="ru-RU" sz="1100" u="none" strike="noStrike" dirty="0" smtClean="0">
                          <a:latin typeface="Times New Roman" pitchFamily="18" charset="0"/>
                          <a:cs typeface="Times New Roman" pitchFamily="18" charset="0"/>
                        </a:rPr>
                        <a:t>реднемесячная </a:t>
                      </a:r>
                      <a:r>
                        <a:rPr lang="ru-RU" sz="1100" u="none" strike="noStrike" dirty="0">
                          <a:latin typeface="Times New Roman" pitchFamily="18" charset="0"/>
                          <a:cs typeface="Times New Roman" pitchFamily="18" charset="0"/>
                        </a:rPr>
                        <a:t>заработная </a:t>
                      </a:r>
                      <a:r>
                        <a:rPr lang="ru-RU" sz="1100" u="none" strike="noStrike" dirty="0" smtClean="0">
                          <a:latin typeface="Times New Roman" pitchFamily="18" charset="0"/>
                          <a:cs typeface="Times New Roman" pitchFamily="18" charset="0"/>
                        </a:rPr>
                        <a:t>плата</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тыс. рублей</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25,1</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26,3</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30,3</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32,5</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33,9</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36,1</a:t>
                      </a:r>
                      <a:endParaRPr lang="ru-RU" sz="1100" b="0" i="0" u="none" strike="noStrike" dirty="0" smtClean="0">
                        <a:solidFill>
                          <a:schemeClr val="tx1"/>
                        </a:solidFill>
                        <a:latin typeface="Times New Roman" pitchFamily="18" charset="0"/>
                        <a:cs typeface="Times New Roman" pitchFamily="18" charset="0"/>
                      </a:endParaRPr>
                    </a:p>
                  </a:txBody>
                  <a:tcPr marL="5502" marR="5502" marT="5960" marB="0" anchor="ctr"/>
                </a:tc>
              </a:tr>
              <a:tr h="572913">
                <a:tc>
                  <a:txBody>
                    <a:bodyPr/>
                    <a:lstStyle/>
                    <a:p>
                      <a:pPr algn="ctr" fontAlgn="t"/>
                      <a:r>
                        <a:rPr lang="ru-RU" sz="1100" u="none" strike="noStrike" dirty="0">
                          <a:latin typeface="Times New Roman" pitchFamily="18" charset="0"/>
                          <a:cs typeface="Times New Roman" pitchFamily="18" charset="0"/>
                        </a:rPr>
                        <a:t>Прожиточный минимум </a:t>
                      </a:r>
                      <a:endParaRPr lang="ru-RU" sz="1100" u="none" strike="noStrike" dirty="0" smtClean="0">
                        <a:latin typeface="Times New Roman" pitchFamily="18" charset="0"/>
                        <a:cs typeface="Times New Roman" pitchFamily="18" charset="0"/>
                      </a:endParaRPr>
                    </a:p>
                    <a:p>
                      <a:pPr algn="ctr" fontAlgn="t"/>
                      <a:r>
                        <a:rPr lang="ru-RU" sz="1100" u="none" strike="noStrike" dirty="0" smtClean="0">
                          <a:latin typeface="Times New Roman" pitchFamily="18" charset="0"/>
                          <a:cs typeface="Times New Roman" pitchFamily="18" charset="0"/>
                        </a:rPr>
                        <a:t>(в </a:t>
                      </a:r>
                      <a:r>
                        <a:rPr lang="ru-RU" sz="1100" u="none" strike="noStrike" dirty="0">
                          <a:latin typeface="Times New Roman" pitchFamily="18" charset="0"/>
                          <a:cs typeface="Times New Roman" pitchFamily="18" charset="0"/>
                        </a:rPr>
                        <a:t>среднем на душу </a:t>
                      </a:r>
                      <a:r>
                        <a:rPr lang="ru-RU" sz="1100" u="none" strike="noStrike" dirty="0" smtClean="0">
                          <a:latin typeface="Times New Roman" pitchFamily="18" charset="0"/>
                          <a:cs typeface="Times New Roman" pitchFamily="18" charset="0"/>
                        </a:rPr>
                        <a:t>населения)</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a:latin typeface="Times New Roman" pitchFamily="18" charset="0"/>
                          <a:cs typeface="Times New Roman" pitchFamily="18" charset="0"/>
                        </a:rPr>
                        <a:t>руб./мес.</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9 539</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9 684</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9 878</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10 293</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10 663</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11 090</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r>
              <a:tr h="295192">
                <a:tc>
                  <a:txBody>
                    <a:bodyPr/>
                    <a:lstStyle/>
                    <a:p>
                      <a:pPr algn="ctr" fontAlgn="ctr"/>
                      <a:r>
                        <a:rPr lang="ru-RU" sz="1100" u="none" strike="noStrike" dirty="0">
                          <a:latin typeface="Times New Roman" pitchFamily="18" charset="0"/>
                          <a:cs typeface="Times New Roman" pitchFamily="18" charset="0"/>
                        </a:rPr>
                        <a:t>Ввод жилья</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a:latin typeface="Times New Roman" pitchFamily="18" charset="0"/>
                          <a:cs typeface="Times New Roman" pitchFamily="18" charset="0"/>
                        </a:rPr>
                        <a:t>тыс. кв. м</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124,6</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130,9</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130,0</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131,0</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132,0</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c>
                  <a:txBody>
                    <a:bodyPr/>
                    <a:lstStyle/>
                    <a:p>
                      <a:pPr algn="ctr" fontAlgn="ctr"/>
                      <a:r>
                        <a:rPr lang="ru-RU" sz="1100" u="none" strike="noStrike" dirty="0" smtClean="0">
                          <a:latin typeface="Times New Roman" pitchFamily="18" charset="0"/>
                          <a:cs typeface="Times New Roman" pitchFamily="18" charset="0"/>
                        </a:rPr>
                        <a:t>133,0</a:t>
                      </a:r>
                      <a:endParaRPr lang="ru-RU" sz="1100" b="0" i="0" u="none" strike="noStrike" dirty="0">
                        <a:solidFill>
                          <a:schemeClr val="tx1"/>
                        </a:solidFill>
                        <a:latin typeface="Times New Roman" pitchFamily="18" charset="0"/>
                        <a:cs typeface="Times New Roman" pitchFamily="18" charset="0"/>
                      </a:endParaRPr>
                    </a:p>
                  </a:txBody>
                  <a:tcPr marL="5502" marR="5502" marT="5960" marB="0" anchor="ctr"/>
                </a:tc>
              </a:tr>
            </a:tbl>
          </a:graphicData>
        </a:graphic>
      </p:graphicFrame>
      <p:pic>
        <p:nvPicPr>
          <p:cNvPr id="1026" name="Picture 2" descr="d:\Tuynchekova\Downloads\image002.jpg"/>
          <p:cNvPicPr>
            <a:picLocks noChangeAspect="1" noChangeArrowheads="1"/>
          </p:cNvPicPr>
          <p:nvPr/>
        </p:nvPicPr>
        <p:blipFill>
          <a:blip r:embed="rId3" cstate="print"/>
          <a:srcRect/>
          <a:stretch>
            <a:fillRect/>
          </a:stretch>
        </p:blipFill>
        <p:spPr bwMode="auto">
          <a:xfrm>
            <a:off x="5220072" y="404664"/>
            <a:ext cx="3418101" cy="2160240"/>
          </a:xfrm>
          <a:prstGeom prst="rect">
            <a:avLst/>
          </a:prstGeom>
          <a:noFill/>
        </p:spPr>
      </p:pic>
      <p:pic>
        <p:nvPicPr>
          <p:cNvPr id="10"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4" cstate="print"/>
          <a:srcRect/>
          <a:stretch>
            <a:fillRect/>
          </a:stretch>
        </p:blipFill>
        <p:spPr bwMode="auto">
          <a:xfrm>
            <a:off x="0" y="0"/>
            <a:ext cx="9144000" cy="476671"/>
          </a:xfrm>
          <a:prstGeom prst="rect">
            <a:avLst/>
          </a:prstGeom>
          <a:noFill/>
        </p:spPr>
      </p:pic>
      <p:sp>
        <p:nvSpPr>
          <p:cNvPr id="12" name="TextBox 11"/>
          <p:cNvSpPr txBox="1"/>
          <p:nvPr/>
        </p:nvSpPr>
        <p:spPr>
          <a:xfrm>
            <a:off x="8604448" y="271681"/>
            <a:ext cx="288032" cy="276999"/>
          </a:xfrm>
          <a:prstGeom prst="rect">
            <a:avLst/>
          </a:prstGeom>
          <a:noFill/>
        </p:spPr>
        <p:txBody>
          <a:bodyPr wrap="square" rtlCol="0">
            <a:spAutoFit/>
          </a:bodyPr>
          <a:lstStyle/>
          <a:p>
            <a:r>
              <a:rPr lang="ru-RU" sz="1200" dirty="0" smtClean="0"/>
              <a:t>5</a:t>
            </a:r>
            <a:endParaRPr lang="ru-RU" sz="1200"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2" cstate="print"/>
          <a:srcRect/>
          <a:stretch>
            <a:fillRect/>
          </a:stretch>
        </p:blipFill>
        <p:spPr bwMode="auto">
          <a:xfrm>
            <a:off x="0" y="0"/>
            <a:ext cx="9144000" cy="476671"/>
          </a:xfrm>
          <a:prstGeom prst="rect">
            <a:avLst/>
          </a:prstGeom>
          <a:noFill/>
        </p:spPr>
      </p:pic>
      <p:sp>
        <p:nvSpPr>
          <p:cNvPr id="4" name="Прямоугольник 3"/>
          <p:cNvSpPr/>
          <p:nvPr/>
        </p:nvSpPr>
        <p:spPr>
          <a:xfrm>
            <a:off x="-252536" y="2204864"/>
            <a:ext cx="3456384" cy="415498"/>
          </a:xfrm>
          <a:prstGeom prst="rect">
            <a:avLst/>
          </a:prstGeom>
        </p:spPr>
        <p:txBody>
          <a:bodyPr wrap="square">
            <a:spAutoFit/>
          </a:bodyPr>
          <a:lstStyle/>
          <a:p>
            <a:pPr algn="ctr"/>
            <a:r>
              <a:rPr lang="ru-RU" sz="1050" dirty="0" smtClean="0">
                <a:latin typeface="Times New Roman" pitchFamily="18" charset="0"/>
                <a:cs typeface="Times New Roman" pitchFamily="18" charset="0"/>
              </a:rPr>
              <a:t/>
            </a:r>
            <a:br>
              <a:rPr lang="ru-RU" sz="1050" dirty="0" smtClean="0">
                <a:latin typeface="Times New Roman" pitchFamily="18" charset="0"/>
                <a:cs typeface="Times New Roman" pitchFamily="18" charset="0"/>
              </a:rPr>
            </a:br>
            <a:endParaRPr lang="ru-RU" sz="1050" dirty="0">
              <a:latin typeface="Times New Roman" pitchFamily="18" charset="0"/>
              <a:cs typeface="Times New Roman" pitchFamily="18" charset="0"/>
            </a:endParaRPr>
          </a:p>
        </p:txBody>
      </p:sp>
      <p:sp>
        <p:nvSpPr>
          <p:cNvPr id="6" name="Прямоугольник 5"/>
          <p:cNvSpPr/>
          <p:nvPr/>
        </p:nvSpPr>
        <p:spPr>
          <a:xfrm>
            <a:off x="6516216" y="2060848"/>
            <a:ext cx="2880320" cy="253916"/>
          </a:xfrm>
          <a:prstGeom prst="rect">
            <a:avLst/>
          </a:prstGeom>
        </p:spPr>
        <p:txBody>
          <a:bodyPr wrap="square">
            <a:spAutoFit/>
          </a:bodyPr>
          <a:lstStyle/>
          <a:p>
            <a:pPr algn="ctr"/>
            <a:r>
              <a:rPr lang="ru-RU" sz="1050" dirty="0" smtClean="0">
                <a:latin typeface="Times New Roman" pitchFamily="18" charset="0"/>
                <a:cs typeface="Times New Roman" pitchFamily="18" charset="0"/>
              </a:rPr>
              <a:t> </a:t>
            </a:r>
            <a:endParaRPr lang="ru-RU" sz="1050" dirty="0"/>
          </a:p>
        </p:txBody>
      </p:sp>
      <p:pic>
        <p:nvPicPr>
          <p:cNvPr id="25" name="Рисунок 24" descr="Рисунок2 — копия.png"/>
          <p:cNvPicPr>
            <a:picLocks noChangeAspect="1"/>
          </p:cNvPicPr>
          <p:nvPr/>
        </p:nvPicPr>
        <p:blipFill>
          <a:blip r:embed="rId3" cstate="print"/>
          <a:stretch>
            <a:fillRect/>
          </a:stretch>
        </p:blipFill>
        <p:spPr>
          <a:xfrm>
            <a:off x="539552" y="908720"/>
            <a:ext cx="2603776" cy="5472608"/>
          </a:xfrm>
          <a:prstGeom prst="rect">
            <a:avLst/>
          </a:prstGeom>
          <a:ln>
            <a:solidFill>
              <a:srgbClr val="051BEB"/>
            </a:solidFill>
          </a:ln>
        </p:spPr>
      </p:pic>
      <p:pic>
        <p:nvPicPr>
          <p:cNvPr id="27" name="Рисунок 26" descr="Рисунок2 — копия.png"/>
          <p:cNvPicPr>
            <a:picLocks noChangeAspect="1"/>
          </p:cNvPicPr>
          <p:nvPr/>
        </p:nvPicPr>
        <p:blipFill>
          <a:blip r:embed="rId4" cstate="print"/>
          <a:stretch>
            <a:fillRect/>
          </a:stretch>
        </p:blipFill>
        <p:spPr>
          <a:xfrm>
            <a:off x="3203848" y="908720"/>
            <a:ext cx="2592288" cy="5472608"/>
          </a:xfrm>
          <a:prstGeom prst="rect">
            <a:avLst/>
          </a:prstGeom>
          <a:ln>
            <a:solidFill>
              <a:srgbClr val="051BEB"/>
            </a:solidFill>
          </a:ln>
        </p:spPr>
      </p:pic>
      <p:pic>
        <p:nvPicPr>
          <p:cNvPr id="28" name="Рисунок 27" descr="3.png"/>
          <p:cNvPicPr>
            <a:picLocks noChangeAspect="1"/>
          </p:cNvPicPr>
          <p:nvPr/>
        </p:nvPicPr>
        <p:blipFill>
          <a:blip r:embed="rId5" cstate="print"/>
          <a:stretch>
            <a:fillRect/>
          </a:stretch>
        </p:blipFill>
        <p:spPr>
          <a:xfrm>
            <a:off x="5873909" y="908720"/>
            <a:ext cx="2517251" cy="5472608"/>
          </a:xfrm>
          <a:prstGeom prst="rect">
            <a:avLst/>
          </a:prstGeom>
          <a:ln>
            <a:solidFill>
              <a:srgbClr val="051BEB"/>
            </a:solidFill>
          </a:ln>
        </p:spPr>
      </p:pic>
      <p:sp>
        <p:nvSpPr>
          <p:cNvPr id="17" name="TextBox 16"/>
          <p:cNvSpPr txBox="1"/>
          <p:nvPr/>
        </p:nvSpPr>
        <p:spPr>
          <a:xfrm>
            <a:off x="611560" y="332656"/>
            <a:ext cx="7920880" cy="369332"/>
          </a:xfrm>
          <a:prstGeom prst="rect">
            <a:avLst/>
          </a:prstGeom>
          <a:noFill/>
        </p:spPr>
        <p:txBody>
          <a:bodyPr wrap="square" rtlCol="0">
            <a:spAutoFit/>
          </a:bodyPr>
          <a:lstStyle/>
          <a:p>
            <a:pPr algn="ctr"/>
            <a:r>
              <a:rPr lang="ru-RU" b="1" dirty="0" smtClean="0">
                <a:solidFill>
                  <a:srgbClr val="FF0066"/>
                </a:solidFill>
                <a:latin typeface="Times New Roman" pitchFamily="18" charset="0"/>
                <a:cs typeface="Times New Roman" pitchFamily="18" charset="0"/>
              </a:rPr>
              <a:t>РУБРИКА «ПОЛЕЗНО ЗНАТЬ»</a:t>
            </a:r>
            <a:r>
              <a:rPr lang="ru-RU" dirty="0" smtClean="0">
                <a:solidFill>
                  <a:srgbClr val="FF0066"/>
                </a:solidFill>
              </a:rPr>
              <a:t> </a:t>
            </a:r>
            <a:endParaRPr lang="ru-RU" dirty="0">
              <a:solidFill>
                <a:srgbClr val="FF0066"/>
              </a:solidFill>
            </a:endParaRPr>
          </a:p>
        </p:txBody>
      </p:sp>
      <p:sp>
        <p:nvSpPr>
          <p:cNvPr id="10" name="TextBox 9"/>
          <p:cNvSpPr txBox="1"/>
          <p:nvPr/>
        </p:nvSpPr>
        <p:spPr>
          <a:xfrm>
            <a:off x="8604448" y="260648"/>
            <a:ext cx="432048" cy="276999"/>
          </a:xfrm>
          <a:prstGeom prst="rect">
            <a:avLst/>
          </a:prstGeom>
          <a:noFill/>
        </p:spPr>
        <p:txBody>
          <a:bodyPr wrap="square" rtlCol="0">
            <a:spAutoFit/>
          </a:bodyPr>
          <a:lstStyle/>
          <a:p>
            <a:r>
              <a:rPr lang="ru-RU" sz="1200" dirty="0" smtClean="0"/>
              <a:t>59</a:t>
            </a:r>
            <a:endParaRPr lang="ru-RU" sz="1200"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3" cstate="print"/>
          <a:srcRect/>
          <a:stretch>
            <a:fillRect/>
          </a:stretch>
        </p:blipFill>
        <p:spPr bwMode="auto">
          <a:xfrm>
            <a:off x="0" y="0"/>
            <a:ext cx="9144000" cy="476671"/>
          </a:xfrm>
          <a:prstGeom prst="rect">
            <a:avLst/>
          </a:prstGeom>
          <a:noFill/>
        </p:spPr>
      </p:pic>
      <p:sp>
        <p:nvSpPr>
          <p:cNvPr id="4" name="Прямоугольник 3"/>
          <p:cNvSpPr/>
          <p:nvPr/>
        </p:nvSpPr>
        <p:spPr>
          <a:xfrm>
            <a:off x="0" y="260648"/>
            <a:ext cx="9144000" cy="615553"/>
          </a:xfrm>
          <a:prstGeom prst="rect">
            <a:avLst/>
          </a:prstGeom>
        </p:spPr>
        <p:txBody>
          <a:bodyPr wrap="square">
            <a:spAutoFit/>
          </a:bodyPr>
          <a:lstStyle/>
          <a:p>
            <a:pPr algn="ctr" fontAlgn="ctr"/>
            <a:r>
              <a:rPr lang="ru-RU" sz="1700" b="1" dirty="0" smtClean="0">
                <a:solidFill>
                  <a:schemeClr val="accent1">
                    <a:lumMod val="75000"/>
                  </a:schemeClr>
                </a:solidFill>
                <a:latin typeface="Times New Roman" pitchFamily="18" charset="0"/>
                <a:cs typeface="Times New Roman" pitchFamily="18" charset="0"/>
              </a:rPr>
              <a:t>РЕЙТИНГ СУБЪЕКТОВ РОССИЙСКОЙ ФЕДЕРАЦИИ</a:t>
            </a:r>
          </a:p>
          <a:p>
            <a:pPr algn="ctr" fontAlgn="ctr"/>
            <a:r>
              <a:rPr lang="ru-RU" sz="1700" b="1" dirty="0" smtClean="0">
                <a:solidFill>
                  <a:schemeClr val="accent1">
                    <a:lumMod val="75000"/>
                  </a:schemeClr>
                </a:solidFill>
                <a:latin typeface="Times New Roman" pitchFamily="18" charset="0"/>
                <a:cs typeface="Times New Roman" pitchFamily="18" charset="0"/>
              </a:rPr>
              <a:t> ПО УРОВНЮ ОТКРЫТОСТИ БЮДЖЕТНЫХ ДАННЫХ ЗА 2017 ГОД</a:t>
            </a:r>
            <a:endParaRPr lang="ru-RU" sz="1700" b="1" dirty="0">
              <a:solidFill>
                <a:schemeClr val="accent1">
                  <a:lumMod val="75000"/>
                </a:schemeClr>
              </a:solidFill>
              <a:latin typeface="Times New Roman" pitchFamily="18" charset="0"/>
              <a:cs typeface="Times New Roman" pitchFamily="18" charset="0"/>
            </a:endParaRPr>
          </a:p>
        </p:txBody>
      </p:sp>
      <p:sp>
        <p:nvSpPr>
          <p:cNvPr id="7" name="Номер слайда 13"/>
          <p:cNvSpPr txBox="1">
            <a:spLocks/>
          </p:cNvSpPr>
          <p:nvPr/>
        </p:nvSpPr>
        <p:spPr>
          <a:xfrm>
            <a:off x="8382000" y="0"/>
            <a:ext cx="762000" cy="365125"/>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ru-RU" sz="1200" b="0" i="0" u="none" strike="noStrike" kern="1200" cap="none" spc="0" normalizeH="0" baseline="0" noProof="0" dirty="0">
              <a:ln>
                <a:noFill/>
              </a:ln>
              <a:solidFill>
                <a:schemeClr val="tx1"/>
              </a:solidFill>
              <a:effectLst/>
              <a:uLnTx/>
              <a:uFillTx/>
              <a:latin typeface="+mn-lt"/>
              <a:ea typeface="+mn-ea"/>
              <a:cs typeface="Arial" charset="0"/>
            </a:endParaRPr>
          </a:p>
        </p:txBody>
      </p:sp>
      <p:graphicFrame>
        <p:nvGraphicFramePr>
          <p:cNvPr id="9" name="Таблица 8"/>
          <p:cNvGraphicFramePr>
            <a:graphicFrameLocks noGrp="1"/>
          </p:cNvGraphicFramePr>
          <p:nvPr/>
        </p:nvGraphicFramePr>
        <p:xfrm>
          <a:off x="107505" y="836712"/>
          <a:ext cx="8856985" cy="5856045"/>
        </p:xfrm>
        <a:graphic>
          <a:graphicData uri="http://schemas.openxmlformats.org/drawingml/2006/table">
            <a:tbl>
              <a:tblPr firstRow="1" bandRow="1">
                <a:tableStyleId>{284E427A-3D55-4303-BF80-6455036E1DE7}</a:tableStyleId>
              </a:tblPr>
              <a:tblGrid>
                <a:gridCol w="1150346"/>
                <a:gridCol w="348739"/>
                <a:gridCol w="488235"/>
                <a:gridCol w="488235"/>
                <a:gridCol w="697478"/>
                <a:gridCol w="557982"/>
                <a:gridCol w="488235"/>
                <a:gridCol w="627730"/>
                <a:gridCol w="627730"/>
                <a:gridCol w="627730"/>
                <a:gridCol w="557982"/>
                <a:gridCol w="557982"/>
                <a:gridCol w="457649"/>
                <a:gridCol w="590466"/>
                <a:gridCol w="590466"/>
              </a:tblGrid>
              <a:tr h="421659">
                <a:tc rowSpan="2">
                  <a:txBody>
                    <a:bodyPr/>
                    <a:lstStyle/>
                    <a:p>
                      <a:pPr algn="ctr" fontAlgn="ctr"/>
                      <a:r>
                        <a:rPr lang="ru-RU" sz="800" u="none" strike="noStrike" dirty="0">
                          <a:latin typeface="Times New Roman" pitchFamily="18" charset="0"/>
                          <a:cs typeface="Times New Roman" pitchFamily="18" charset="0"/>
                        </a:rPr>
                        <a:t>Наименование субъекта Российской Федерации</a:t>
                      </a:r>
                      <a:endParaRPr lang="ru-RU" sz="800" b="0" i="0" u="none" strike="noStrike" dirty="0">
                        <a:solidFill>
                          <a:schemeClr val="tx1"/>
                        </a:solidFill>
                        <a:latin typeface="Times New Roman" pitchFamily="18" charset="0"/>
                        <a:cs typeface="Times New Roman" pitchFamily="18" charset="0"/>
                      </a:endParaRPr>
                    </a:p>
                  </a:txBody>
                  <a:tcPr marL="9525" marR="9525" marT="9525" marB="0" anchor="ctr"/>
                </a:tc>
                <a:tc rowSpan="2">
                  <a:txBody>
                    <a:bodyPr/>
                    <a:lstStyle/>
                    <a:p>
                      <a:pPr algn="ctr" fontAlgn="ctr"/>
                      <a:r>
                        <a:rPr lang="ru-RU" sz="800" u="none" strike="noStrike" dirty="0">
                          <a:latin typeface="Times New Roman" pitchFamily="18" charset="0"/>
                          <a:cs typeface="Times New Roman" pitchFamily="18" charset="0"/>
                        </a:rPr>
                        <a:t>Место по Российской Федерации</a:t>
                      </a:r>
                      <a:endParaRPr lang="ru-RU" sz="800" b="0" i="0" u="none" strike="noStrike" dirty="0">
                        <a:solidFill>
                          <a:schemeClr val="tx1"/>
                        </a:solidFill>
                        <a:latin typeface="Times New Roman" pitchFamily="18" charset="0"/>
                        <a:cs typeface="Times New Roman" pitchFamily="18" charset="0"/>
                      </a:endParaRPr>
                    </a:p>
                  </a:txBody>
                  <a:tcPr marL="9525" marR="9525" marT="9525" marB="0" anchor="ctr"/>
                </a:tc>
                <a:tc rowSpan="2">
                  <a:txBody>
                    <a:bodyPr/>
                    <a:lstStyle/>
                    <a:p>
                      <a:pPr algn="ctr" fontAlgn="ctr"/>
                      <a:r>
                        <a:rPr lang="ru-RU" sz="800" u="none" strike="noStrike" dirty="0">
                          <a:latin typeface="Times New Roman" pitchFamily="18" charset="0"/>
                          <a:cs typeface="Times New Roman" pitchFamily="18" charset="0"/>
                        </a:rPr>
                        <a:t>Место по федеральному округу</a:t>
                      </a:r>
                      <a:endParaRPr lang="ru-RU" sz="800" b="0" i="0" u="none" strike="noStrike" dirty="0">
                        <a:solidFill>
                          <a:schemeClr val="tx1"/>
                        </a:solidFill>
                        <a:latin typeface="Times New Roman" pitchFamily="18" charset="0"/>
                        <a:cs typeface="Times New Roman" pitchFamily="18" charset="0"/>
                      </a:endParaRPr>
                    </a:p>
                  </a:txBody>
                  <a:tcPr marL="9525" marR="9525" marT="9525" marB="0" anchor="ctr"/>
                </a:tc>
                <a:tc rowSpan="2">
                  <a:txBody>
                    <a:bodyPr/>
                    <a:lstStyle/>
                    <a:p>
                      <a:pPr algn="ctr" fontAlgn="ctr"/>
                      <a:r>
                        <a:rPr lang="ru-RU" sz="800" u="none" strike="noStrike" dirty="0">
                          <a:latin typeface="Times New Roman" pitchFamily="18" charset="0"/>
                          <a:cs typeface="Times New Roman" pitchFamily="18" charset="0"/>
                        </a:rPr>
                        <a:t>% от максимального количества баллов </a:t>
                      </a:r>
                      <a:endParaRPr lang="ru-RU" sz="800" b="0" i="0" u="none" strike="noStrike" dirty="0">
                        <a:solidFill>
                          <a:schemeClr val="tx1"/>
                        </a:solidFill>
                        <a:latin typeface="Times New Roman" pitchFamily="18" charset="0"/>
                        <a:cs typeface="Times New Roman" pitchFamily="18" charset="0"/>
                      </a:endParaRPr>
                    </a:p>
                  </a:txBody>
                  <a:tcPr marL="9525" marR="9525" marT="9525" marB="0" anchor="ctr"/>
                </a:tc>
                <a:tc rowSpan="2">
                  <a:txBody>
                    <a:bodyPr/>
                    <a:lstStyle/>
                    <a:p>
                      <a:pPr algn="ctr" fontAlgn="ctr"/>
                      <a:r>
                        <a:rPr lang="ru-RU" sz="800" u="none" strike="noStrike" dirty="0">
                          <a:latin typeface="Times New Roman" pitchFamily="18" charset="0"/>
                          <a:cs typeface="Times New Roman" pitchFamily="18" charset="0"/>
                        </a:rPr>
                        <a:t>Максимальное количество баллов для субъекта Российской Федерации</a:t>
                      </a:r>
                      <a:endParaRPr lang="ru-RU" sz="800" b="0" i="0" u="none" strike="noStrike" dirty="0">
                        <a:solidFill>
                          <a:schemeClr val="tx1"/>
                        </a:solidFill>
                        <a:latin typeface="Times New Roman" pitchFamily="18" charset="0"/>
                        <a:cs typeface="Times New Roman" pitchFamily="18" charset="0"/>
                      </a:endParaRPr>
                    </a:p>
                  </a:txBody>
                  <a:tcPr marL="9525" marR="9525" marT="9525" marB="0" anchor="ctr"/>
                </a:tc>
                <a:tc rowSpan="2">
                  <a:txBody>
                    <a:bodyPr/>
                    <a:lstStyle/>
                    <a:p>
                      <a:pPr algn="ctr" fontAlgn="ctr"/>
                      <a:r>
                        <a:rPr lang="ru-RU" sz="800" u="none" strike="noStrike" dirty="0">
                          <a:latin typeface="Times New Roman" pitchFamily="18" charset="0"/>
                          <a:cs typeface="Times New Roman" pitchFamily="18" charset="0"/>
                        </a:rPr>
                        <a:t>Итого </a:t>
                      </a:r>
                      <a:endParaRPr lang="ru-RU" sz="800" u="none" strike="noStrike" dirty="0" smtClean="0">
                        <a:latin typeface="Times New Roman" pitchFamily="18" charset="0"/>
                        <a:cs typeface="Times New Roman" pitchFamily="18" charset="0"/>
                      </a:endParaRPr>
                    </a:p>
                    <a:p>
                      <a:pPr algn="ctr" fontAlgn="ctr"/>
                      <a:r>
                        <a:rPr lang="ru-RU" sz="800" u="none" strike="noStrike" dirty="0" smtClean="0">
                          <a:latin typeface="Times New Roman" pitchFamily="18" charset="0"/>
                          <a:cs typeface="Times New Roman" pitchFamily="18" charset="0"/>
                        </a:rPr>
                        <a:t>баллов</a:t>
                      </a:r>
                      <a:endParaRPr lang="ru-RU" sz="800" b="0" i="0" u="none" strike="noStrike" dirty="0">
                        <a:solidFill>
                          <a:schemeClr val="tx1"/>
                        </a:solidFill>
                        <a:latin typeface="Times New Roman" pitchFamily="18" charset="0"/>
                        <a:cs typeface="Times New Roman" pitchFamily="18" charset="0"/>
                      </a:endParaRPr>
                    </a:p>
                  </a:txBody>
                  <a:tcPr marL="9525" marR="9525" marT="9525" marB="0" anchor="ctr"/>
                </a:tc>
                <a:tc gridSpan="9">
                  <a:txBody>
                    <a:bodyPr/>
                    <a:lstStyle/>
                    <a:p>
                      <a:pPr marL="0" algn="ctr" rtl="0" eaLnBrk="1" fontAlgn="ctr" latinLnBrk="0" hangingPunct="1"/>
                      <a:r>
                        <a:rPr kumimoji="0" lang="ru-RU" sz="1000" u="none" strike="noStrike" kern="1200" dirty="0" smtClean="0">
                          <a:latin typeface="Times New Roman" pitchFamily="18" charset="0"/>
                          <a:cs typeface="Times New Roman" pitchFamily="18" charset="0"/>
                        </a:rPr>
                        <a:t>в том числе:</a:t>
                      </a:r>
                      <a:endParaRPr kumimoji="0" lang="ru-RU" sz="1000" b="0" u="none" strike="noStrike" kern="1200" dirty="0">
                        <a:solidFill>
                          <a:schemeClr val="dk1"/>
                        </a:solidFill>
                        <a:latin typeface="Times New Roman" pitchFamily="18" charset="0"/>
                        <a:ea typeface="+mn-ea"/>
                        <a:cs typeface="Times New Roman" pitchFamily="18" charset="0"/>
                      </a:endParaRPr>
                    </a:p>
                  </a:txBody>
                  <a:tcPr marL="9525" marR="9525" marT="9525" marB="0" anchor="ct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dirty="0"/>
                    </a:p>
                  </a:txBody>
                  <a:tcPr/>
                </a:tc>
                <a:tc hMerge="1">
                  <a:txBody>
                    <a:bodyPr/>
                    <a:lstStyle/>
                    <a:p>
                      <a:endParaRPr lang="ru-RU" dirty="0"/>
                    </a:p>
                  </a:txBody>
                  <a:tcPr/>
                </a:tc>
              </a:tr>
              <a:tr h="765491">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800" u="none" strike="noStrike" dirty="0">
                          <a:latin typeface="Times New Roman" pitchFamily="18" charset="0"/>
                          <a:cs typeface="Times New Roman" pitchFamily="18" charset="0"/>
                        </a:rPr>
                        <a:t>Первоначально утвержденный бюджет</a:t>
                      </a:r>
                      <a:endParaRPr lang="ru-RU" sz="8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800" u="none" strike="noStrike" dirty="0">
                          <a:latin typeface="Times New Roman" pitchFamily="18" charset="0"/>
                          <a:cs typeface="Times New Roman" pitchFamily="18" charset="0"/>
                        </a:rPr>
                        <a:t>Внесение изменений в закон о бюджете</a:t>
                      </a:r>
                      <a:endParaRPr lang="ru-RU" sz="8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800" u="none" strike="noStrike" dirty="0">
                          <a:latin typeface="Times New Roman" pitchFamily="18" charset="0"/>
                          <a:cs typeface="Times New Roman" pitchFamily="18" charset="0"/>
                        </a:rPr>
                        <a:t>Промежуточная отчетность об исполнении бюджета</a:t>
                      </a:r>
                      <a:endParaRPr lang="ru-RU" sz="8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800" u="none" strike="noStrike" dirty="0">
                          <a:latin typeface="Times New Roman" pitchFamily="18" charset="0"/>
                          <a:cs typeface="Times New Roman" pitchFamily="18" charset="0"/>
                        </a:rPr>
                        <a:t>Годовой отчет об исполнении бюджета</a:t>
                      </a:r>
                      <a:endParaRPr lang="ru-RU" sz="8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800" u="none" strike="noStrike" dirty="0">
                          <a:latin typeface="Times New Roman" pitchFamily="18" charset="0"/>
                          <a:cs typeface="Times New Roman" pitchFamily="18" charset="0"/>
                        </a:rPr>
                        <a:t>Проект бюджета и материалы к нему</a:t>
                      </a:r>
                      <a:endParaRPr lang="ru-RU" sz="8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800" u="none" strike="noStrike" dirty="0">
                          <a:latin typeface="Times New Roman" pitchFamily="18" charset="0"/>
                          <a:cs typeface="Times New Roman" pitchFamily="18" charset="0"/>
                        </a:rPr>
                        <a:t>Бюджет для граждан</a:t>
                      </a:r>
                      <a:endParaRPr lang="ru-RU" sz="8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800" u="none" strike="noStrike" dirty="0">
                          <a:latin typeface="Times New Roman" pitchFamily="18" charset="0"/>
                          <a:cs typeface="Times New Roman" pitchFamily="18" charset="0"/>
                        </a:rPr>
                        <a:t>Финансовый контроль</a:t>
                      </a:r>
                      <a:endParaRPr lang="ru-RU" sz="8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800" u="none" strike="noStrike" dirty="0">
                          <a:latin typeface="Times New Roman" pitchFamily="18" charset="0"/>
                          <a:cs typeface="Times New Roman" pitchFamily="18" charset="0"/>
                        </a:rPr>
                        <a:t>Публичные сведения о деятельности государственных учреждений</a:t>
                      </a:r>
                      <a:endParaRPr lang="ru-RU" sz="8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800" u="none" strike="noStrike" dirty="0">
                          <a:latin typeface="Times New Roman" pitchFamily="18" charset="0"/>
                          <a:cs typeface="Times New Roman" pitchFamily="18" charset="0"/>
                        </a:rPr>
                        <a:t>Общественные советы</a:t>
                      </a:r>
                      <a:endParaRPr lang="ru-RU" sz="800" b="1" i="0" u="none" strike="noStrike" dirty="0">
                        <a:solidFill>
                          <a:srgbClr val="000000"/>
                        </a:solidFill>
                        <a:latin typeface="Times New Roman" pitchFamily="18" charset="0"/>
                        <a:cs typeface="Times New Roman" pitchFamily="18" charset="0"/>
                      </a:endParaRPr>
                    </a:p>
                  </a:txBody>
                  <a:tcPr marL="9525" marR="9525" marT="9525" marB="0" anchor="ctr"/>
                </a:tc>
              </a:tr>
              <a:tr h="230238">
                <a:tc gridSpan="15">
                  <a:txBody>
                    <a:bodyPr/>
                    <a:lstStyle/>
                    <a:p>
                      <a:pPr algn="ctr" fontAlgn="ctr"/>
                      <a:r>
                        <a:rPr lang="ru-RU" sz="1400" u="none" strike="noStrike" dirty="0">
                          <a:latin typeface="Times New Roman" pitchFamily="18" charset="0"/>
                          <a:cs typeface="Times New Roman" pitchFamily="18" charset="0"/>
                        </a:rPr>
                        <a:t>Сибирский федеральный </a:t>
                      </a:r>
                      <a:r>
                        <a:rPr lang="ru-RU" sz="1400" u="none" strike="noStrike" dirty="0" smtClean="0">
                          <a:latin typeface="Times New Roman" pitchFamily="18" charset="0"/>
                          <a:cs typeface="Times New Roman" pitchFamily="18" charset="0"/>
                        </a:rPr>
                        <a:t>округ</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dirty="0"/>
                    </a:p>
                  </a:txBody>
                  <a:tcPr/>
                </a:tc>
                <a:tc hMerge="1">
                  <a:txBody>
                    <a:bodyPr/>
                    <a:lstStyle/>
                    <a:p>
                      <a:endParaRPr lang="ru-RU" dirty="0"/>
                    </a:p>
                  </a:txBody>
                  <a:tcPr/>
                </a:tc>
              </a:tr>
              <a:tr h="293432">
                <a:tc>
                  <a:txBody>
                    <a:bodyPr/>
                    <a:lstStyle/>
                    <a:p>
                      <a:pPr algn="ctr" fontAlgn="ctr"/>
                      <a:r>
                        <a:rPr lang="ru-RU" sz="1200" u="none" strike="noStrike" dirty="0">
                          <a:latin typeface="Times New Roman" pitchFamily="18" charset="0"/>
                          <a:cs typeface="Times New Roman" pitchFamily="18" charset="0"/>
                        </a:rPr>
                        <a:t>Красноярский край</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dirty="0">
                          <a:latin typeface="Times New Roman" pitchFamily="18" charset="0"/>
                          <a:cs typeface="Times New Roman" pitchFamily="18" charset="0"/>
                        </a:rPr>
                        <a:t>2-4</a:t>
                      </a:r>
                      <a:endParaRPr lang="ru-RU" sz="10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dirty="0">
                          <a:latin typeface="Times New Roman" pitchFamily="18" charset="0"/>
                          <a:cs typeface="Times New Roman" pitchFamily="18" charset="0"/>
                        </a:rPr>
                        <a:t>89,1</a:t>
                      </a:r>
                      <a:endParaRPr lang="ru-RU" sz="10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129,0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dirty="0">
                          <a:latin typeface="Times New Roman" pitchFamily="18" charset="0"/>
                          <a:cs typeface="Times New Roman" pitchFamily="18" charset="0"/>
                        </a:rPr>
                        <a:t>115,00</a:t>
                      </a:r>
                      <a:endParaRPr lang="ru-RU" sz="10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10,0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dirty="0">
                          <a:latin typeface="Times New Roman" pitchFamily="18" charset="0"/>
                          <a:cs typeface="Times New Roman" pitchFamily="18" charset="0"/>
                        </a:rPr>
                        <a:t>10,0</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dirty="0">
                          <a:latin typeface="Times New Roman" pitchFamily="18" charset="0"/>
                          <a:cs typeface="Times New Roman" pitchFamily="18" charset="0"/>
                        </a:rPr>
                        <a:t>24,0</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20,0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26,0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6,0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3,0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14,0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2,0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r>
              <a:tr h="297534">
                <a:tc>
                  <a:txBody>
                    <a:bodyPr/>
                    <a:lstStyle/>
                    <a:p>
                      <a:pPr algn="ctr" fontAlgn="ctr"/>
                      <a:r>
                        <a:rPr lang="ru-RU" sz="1200" u="none" strike="noStrike">
                          <a:latin typeface="Times New Roman" pitchFamily="18" charset="0"/>
                          <a:cs typeface="Times New Roman" pitchFamily="18" charset="0"/>
                        </a:rPr>
                        <a:t>Омская область</a:t>
                      </a:r>
                      <a:endParaRPr lang="ru-RU" sz="12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11-12</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2</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83,7</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129,0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dirty="0">
                          <a:latin typeface="Times New Roman" pitchFamily="18" charset="0"/>
                          <a:cs typeface="Times New Roman" pitchFamily="18" charset="0"/>
                        </a:rPr>
                        <a:t>108,00</a:t>
                      </a:r>
                      <a:endParaRPr lang="ru-RU" sz="10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10,0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10,0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22,0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24,0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dirty="0">
                          <a:latin typeface="Times New Roman" pitchFamily="18" charset="0"/>
                          <a:cs typeface="Times New Roman" pitchFamily="18" charset="0"/>
                        </a:rPr>
                        <a:t>22,0</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6,0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5,0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8,0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r>
              <a:tr h="297534">
                <a:tc>
                  <a:txBody>
                    <a:bodyPr/>
                    <a:lstStyle/>
                    <a:p>
                      <a:pPr algn="ctr" fontAlgn="ctr"/>
                      <a:r>
                        <a:rPr lang="ru-RU" sz="1200" u="none" strike="noStrike">
                          <a:latin typeface="Times New Roman" pitchFamily="18" charset="0"/>
                          <a:cs typeface="Times New Roman" pitchFamily="18" charset="0"/>
                        </a:rPr>
                        <a:t>Новосибирская область </a:t>
                      </a:r>
                      <a:endParaRPr lang="ru-RU" sz="12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dirty="0">
                          <a:latin typeface="Times New Roman" pitchFamily="18" charset="0"/>
                          <a:cs typeface="Times New Roman" pitchFamily="18" charset="0"/>
                        </a:rPr>
                        <a:t>18</a:t>
                      </a:r>
                      <a:endParaRPr lang="ru-RU" sz="10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3</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79,5</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dirty="0">
                          <a:latin typeface="Times New Roman" pitchFamily="18" charset="0"/>
                          <a:cs typeface="Times New Roman" pitchFamily="18" charset="0"/>
                        </a:rPr>
                        <a:t>129,0</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102,50</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10,0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7,0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24,0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21,0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21,0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6,0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2,5</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7,0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2,0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r>
              <a:tr h="297534">
                <a:tc>
                  <a:txBody>
                    <a:bodyPr/>
                    <a:lstStyle/>
                    <a:p>
                      <a:pPr algn="ctr" fontAlgn="ctr"/>
                      <a:r>
                        <a:rPr lang="ru-RU" sz="1200" u="none" strike="noStrike">
                          <a:latin typeface="Times New Roman" pitchFamily="18" charset="0"/>
                          <a:cs typeface="Times New Roman" pitchFamily="18" charset="0"/>
                        </a:rPr>
                        <a:t>Иркутская область</a:t>
                      </a:r>
                      <a:endParaRPr lang="ru-RU" sz="12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19-20</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4</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79,1</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dirty="0">
                          <a:latin typeface="Times New Roman" pitchFamily="18" charset="0"/>
                          <a:cs typeface="Times New Roman" pitchFamily="18" charset="0"/>
                        </a:rPr>
                        <a:t>129,0</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dirty="0">
                          <a:latin typeface="Times New Roman" pitchFamily="18" charset="0"/>
                          <a:cs typeface="Times New Roman" pitchFamily="18" charset="0"/>
                        </a:rPr>
                        <a:t>102,00</a:t>
                      </a:r>
                      <a:endParaRPr lang="ru-RU" sz="10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10,0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10,0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24,0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16,0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22,0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dirty="0">
                          <a:latin typeface="Times New Roman" pitchFamily="18" charset="0"/>
                          <a:cs typeface="Times New Roman" pitchFamily="18" charset="0"/>
                        </a:rPr>
                        <a:t>6,0</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12,0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dirty="0">
                          <a:latin typeface="Times New Roman" pitchFamily="18" charset="0"/>
                          <a:cs typeface="Times New Roman" pitchFamily="18" charset="0"/>
                        </a:rPr>
                        <a:t>1,0</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tc>
              </a:tr>
              <a:tr h="297534">
                <a:tc>
                  <a:txBody>
                    <a:bodyPr/>
                    <a:lstStyle/>
                    <a:p>
                      <a:pPr algn="ctr" fontAlgn="ctr"/>
                      <a:r>
                        <a:rPr lang="ru-RU" sz="1200" u="none" strike="noStrike" dirty="0">
                          <a:latin typeface="Times New Roman" pitchFamily="18" charset="0"/>
                          <a:cs typeface="Times New Roman" pitchFamily="18" charset="0"/>
                        </a:rPr>
                        <a:t>Республика Алтай</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ctr">
                    <a:solidFill>
                      <a:srgbClr val="FF9999">
                        <a:alpha val="40000"/>
                      </a:srgbClr>
                    </a:solidFill>
                  </a:tcPr>
                </a:tc>
                <a:tc>
                  <a:txBody>
                    <a:bodyPr/>
                    <a:lstStyle/>
                    <a:p>
                      <a:pPr marL="0" algn="ctr" rtl="0" eaLnBrk="1" fontAlgn="ctr" latinLnBrk="0" hangingPunct="1"/>
                      <a:r>
                        <a:rPr kumimoji="0" lang="ru-RU" sz="1000" u="none" strike="noStrike" kern="1200" dirty="0">
                          <a:latin typeface="Times New Roman" pitchFamily="18" charset="0"/>
                          <a:cs typeface="Times New Roman" pitchFamily="18" charset="0"/>
                        </a:rPr>
                        <a:t>32</a:t>
                      </a:r>
                      <a:endParaRPr kumimoji="0" lang="ru-RU" sz="1000" u="none" strike="noStrike" kern="1200" dirty="0">
                        <a:solidFill>
                          <a:schemeClr val="dk1"/>
                        </a:solidFill>
                        <a:latin typeface="Times New Roman" pitchFamily="18" charset="0"/>
                        <a:ea typeface="+mn-ea"/>
                        <a:cs typeface="Times New Roman" pitchFamily="18" charset="0"/>
                      </a:endParaRPr>
                    </a:p>
                  </a:txBody>
                  <a:tcPr marL="9525" marR="9525" marT="9525" marB="0" anchor="ctr">
                    <a:solidFill>
                      <a:srgbClr val="FF9999">
                        <a:alpha val="40000"/>
                      </a:srgbClr>
                    </a:solidFill>
                  </a:tcPr>
                </a:tc>
                <a:tc>
                  <a:txBody>
                    <a:bodyPr/>
                    <a:lstStyle/>
                    <a:p>
                      <a:pPr marL="0" algn="ctr" rtl="0" eaLnBrk="1" fontAlgn="ctr" latinLnBrk="0" hangingPunct="1"/>
                      <a:r>
                        <a:rPr kumimoji="0" lang="ru-RU" sz="1000" u="none" strike="noStrike" kern="1200" dirty="0">
                          <a:latin typeface="Times New Roman" pitchFamily="18" charset="0"/>
                          <a:cs typeface="Times New Roman" pitchFamily="18" charset="0"/>
                        </a:rPr>
                        <a:t>5</a:t>
                      </a:r>
                      <a:endParaRPr kumimoji="0" lang="ru-RU" sz="1000" u="none" strike="noStrike" kern="1200" dirty="0">
                        <a:solidFill>
                          <a:schemeClr val="dk1"/>
                        </a:solidFill>
                        <a:latin typeface="Times New Roman" pitchFamily="18" charset="0"/>
                        <a:ea typeface="+mn-ea"/>
                        <a:cs typeface="Times New Roman" pitchFamily="18" charset="0"/>
                      </a:endParaRPr>
                    </a:p>
                  </a:txBody>
                  <a:tcPr marL="9525" marR="9525" marT="9525" marB="0" anchor="ctr">
                    <a:solidFill>
                      <a:srgbClr val="FF9999">
                        <a:alpha val="40000"/>
                      </a:srgbClr>
                    </a:solidFill>
                  </a:tcPr>
                </a:tc>
                <a:tc>
                  <a:txBody>
                    <a:bodyPr/>
                    <a:lstStyle/>
                    <a:p>
                      <a:pPr marL="0" algn="ctr" rtl="0" eaLnBrk="1" fontAlgn="ctr" latinLnBrk="0" hangingPunct="1"/>
                      <a:r>
                        <a:rPr kumimoji="0" lang="ru-RU" sz="1000" u="none" strike="noStrike" kern="1200" dirty="0">
                          <a:latin typeface="Times New Roman" pitchFamily="18" charset="0"/>
                          <a:cs typeface="Times New Roman" pitchFamily="18" charset="0"/>
                        </a:rPr>
                        <a:t>72,5</a:t>
                      </a:r>
                      <a:endParaRPr kumimoji="0" lang="ru-RU" sz="1000" u="none" strike="noStrike" kern="1200" dirty="0">
                        <a:solidFill>
                          <a:schemeClr val="dk1"/>
                        </a:solidFill>
                        <a:latin typeface="Times New Roman" pitchFamily="18" charset="0"/>
                        <a:ea typeface="+mn-ea"/>
                        <a:cs typeface="Times New Roman" pitchFamily="18" charset="0"/>
                      </a:endParaRPr>
                    </a:p>
                  </a:txBody>
                  <a:tcPr marL="9525" marR="9525" marT="9525" marB="0" anchor="ctr">
                    <a:solidFill>
                      <a:srgbClr val="FF9999">
                        <a:alpha val="40000"/>
                      </a:srgbClr>
                    </a:solidFill>
                  </a:tcPr>
                </a:tc>
                <a:tc>
                  <a:txBody>
                    <a:bodyPr/>
                    <a:lstStyle/>
                    <a:p>
                      <a:pPr marL="0" algn="ctr" rtl="0" eaLnBrk="1" fontAlgn="ctr" latinLnBrk="0" hangingPunct="1"/>
                      <a:r>
                        <a:rPr kumimoji="0" lang="ru-RU" sz="1000" u="none" strike="noStrike" kern="1200" dirty="0">
                          <a:latin typeface="Times New Roman" pitchFamily="18" charset="0"/>
                          <a:cs typeface="Times New Roman" pitchFamily="18" charset="0"/>
                        </a:rPr>
                        <a:t>129,0</a:t>
                      </a:r>
                      <a:endParaRPr kumimoji="0" lang="ru-RU" sz="1000" u="none" strike="noStrike" kern="1200" dirty="0">
                        <a:solidFill>
                          <a:schemeClr val="dk1"/>
                        </a:solidFill>
                        <a:latin typeface="Times New Roman" pitchFamily="18" charset="0"/>
                        <a:ea typeface="+mn-ea"/>
                        <a:cs typeface="Times New Roman" pitchFamily="18" charset="0"/>
                      </a:endParaRPr>
                    </a:p>
                  </a:txBody>
                  <a:tcPr marL="9525" marR="9525" marT="9525" marB="0" anchor="ctr">
                    <a:solidFill>
                      <a:srgbClr val="FF9999">
                        <a:alpha val="40000"/>
                      </a:srgbClr>
                    </a:solidFill>
                  </a:tcPr>
                </a:tc>
                <a:tc>
                  <a:txBody>
                    <a:bodyPr/>
                    <a:lstStyle/>
                    <a:p>
                      <a:pPr marL="0" algn="ctr" rtl="0" eaLnBrk="1" fontAlgn="ctr" latinLnBrk="0" hangingPunct="1"/>
                      <a:r>
                        <a:rPr kumimoji="0" lang="ru-RU" sz="1000" u="none" strike="noStrike" kern="1200" dirty="0">
                          <a:latin typeface="Times New Roman" pitchFamily="18" charset="0"/>
                          <a:cs typeface="Times New Roman" pitchFamily="18" charset="0"/>
                        </a:rPr>
                        <a:t>93,50</a:t>
                      </a:r>
                      <a:endParaRPr kumimoji="0" lang="ru-RU" sz="1000" u="none" strike="noStrike" kern="1200" dirty="0">
                        <a:solidFill>
                          <a:schemeClr val="dk1"/>
                        </a:solidFill>
                        <a:latin typeface="Times New Roman" pitchFamily="18" charset="0"/>
                        <a:ea typeface="+mn-ea"/>
                        <a:cs typeface="Times New Roman" pitchFamily="18" charset="0"/>
                      </a:endParaRPr>
                    </a:p>
                  </a:txBody>
                  <a:tcPr marL="9525" marR="9525" marT="9525" marB="0" anchor="ctr">
                    <a:solidFill>
                      <a:srgbClr val="FF9999">
                        <a:alpha val="40000"/>
                      </a:srgbClr>
                    </a:solidFill>
                  </a:tcPr>
                </a:tc>
                <a:tc>
                  <a:txBody>
                    <a:bodyPr/>
                    <a:lstStyle/>
                    <a:p>
                      <a:pPr marL="0" algn="ctr" rtl="0" eaLnBrk="1" fontAlgn="ctr" latinLnBrk="0" hangingPunct="1"/>
                      <a:r>
                        <a:rPr kumimoji="0" lang="ru-RU" sz="1000" u="none" strike="noStrike" kern="1200" dirty="0">
                          <a:latin typeface="Times New Roman" pitchFamily="18" charset="0"/>
                          <a:cs typeface="Times New Roman" pitchFamily="18" charset="0"/>
                        </a:rPr>
                        <a:t>8,0</a:t>
                      </a:r>
                      <a:endParaRPr kumimoji="0" lang="ru-RU" sz="1000" u="none" strike="noStrike" kern="1200" dirty="0">
                        <a:solidFill>
                          <a:schemeClr val="dk1"/>
                        </a:solidFill>
                        <a:latin typeface="Times New Roman" pitchFamily="18" charset="0"/>
                        <a:ea typeface="+mn-ea"/>
                        <a:cs typeface="Times New Roman" pitchFamily="18" charset="0"/>
                      </a:endParaRPr>
                    </a:p>
                  </a:txBody>
                  <a:tcPr marL="9525" marR="9525" marT="9525" marB="0" anchor="ctr">
                    <a:solidFill>
                      <a:srgbClr val="FF9999">
                        <a:alpha val="40000"/>
                      </a:srgbClr>
                    </a:solidFill>
                  </a:tcPr>
                </a:tc>
                <a:tc>
                  <a:txBody>
                    <a:bodyPr/>
                    <a:lstStyle/>
                    <a:p>
                      <a:pPr marL="0" algn="ctr" rtl="0" eaLnBrk="1" fontAlgn="ctr" latinLnBrk="0" hangingPunct="1"/>
                      <a:r>
                        <a:rPr kumimoji="0" lang="ru-RU" sz="1000" u="none" strike="noStrike" kern="1200" dirty="0">
                          <a:latin typeface="Times New Roman" pitchFamily="18" charset="0"/>
                          <a:cs typeface="Times New Roman" pitchFamily="18" charset="0"/>
                        </a:rPr>
                        <a:t>4,5</a:t>
                      </a:r>
                      <a:endParaRPr kumimoji="0" lang="ru-RU" sz="1000" u="none" strike="noStrike" kern="1200" dirty="0">
                        <a:solidFill>
                          <a:schemeClr val="dk1"/>
                        </a:solidFill>
                        <a:latin typeface="Times New Roman" pitchFamily="18" charset="0"/>
                        <a:ea typeface="+mn-ea"/>
                        <a:cs typeface="Times New Roman" pitchFamily="18" charset="0"/>
                      </a:endParaRPr>
                    </a:p>
                  </a:txBody>
                  <a:tcPr marL="9525" marR="9525" marT="9525" marB="0" anchor="ctr">
                    <a:solidFill>
                      <a:srgbClr val="FF9999">
                        <a:alpha val="40000"/>
                      </a:srgbClr>
                    </a:solidFill>
                  </a:tcPr>
                </a:tc>
                <a:tc>
                  <a:txBody>
                    <a:bodyPr/>
                    <a:lstStyle/>
                    <a:p>
                      <a:pPr marL="0" algn="ctr" rtl="0" eaLnBrk="1" fontAlgn="ctr" latinLnBrk="0" hangingPunct="1"/>
                      <a:r>
                        <a:rPr kumimoji="0" lang="ru-RU" sz="1000" u="none" strike="noStrike" kern="1200" dirty="0">
                          <a:latin typeface="Times New Roman" pitchFamily="18" charset="0"/>
                          <a:cs typeface="Times New Roman" pitchFamily="18" charset="0"/>
                        </a:rPr>
                        <a:t>19,0</a:t>
                      </a:r>
                      <a:endParaRPr kumimoji="0" lang="ru-RU" sz="1000" u="none" strike="noStrike" kern="1200" dirty="0">
                        <a:solidFill>
                          <a:schemeClr val="dk1"/>
                        </a:solidFill>
                        <a:latin typeface="Times New Roman" pitchFamily="18" charset="0"/>
                        <a:ea typeface="+mn-ea"/>
                        <a:cs typeface="Times New Roman" pitchFamily="18" charset="0"/>
                      </a:endParaRPr>
                    </a:p>
                  </a:txBody>
                  <a:tcPr marL="9525" marR="9525" marT="9525" marB="0" anchor="ctr">
                    <a:solidFill>
                      <a:srgbClr val="FF9999">
                        <a:alpha val="40000"/>
                      </a:srgbClr>
                    </a:solidFill>
                  </a:tcPr>
                </a:tc>
                <a:tc>
                  <a:txBody>
                    <a:bodyPr/>
                    <a:lstStyle/>
                    <a:p>
                      <a:pPr marL="0" algn="ctr" rtl="0" eaLnBrk="1" fontAlgn="ctr" latinLnBrk="0" hangingPunct="1"/>
                      <a:r>
                        <a:rPr kumimoji="0" lang="ru-RU" sz="1000" u="none" strike="noStrike" kern="1200" dirty="0">
                          <a:latin typeface="Times New Roman" pitchFamily="18" charset="0"/>
                          <a:cs typeface="Times New Roman" pitchFamily="18" charset="0"/>
                        </a:rPr>
                        <a:t>22,0</a:t>
                      </a:r>
                      <a:endParaRPr kumimoji="0" lang="ru-RU" sz="1000" u="none" strike="noStrike" kern="1200" dirty="0">
                        <a:solidFill>
                          <a:schemeClr val="dk1"/>
                        </a:solidFill>
                        <a:latin typeface="Times New Roman" pitchFamily="18" charset="0"/>
                        <a:ea typeface="+mn-ea"/>
                        <a:cs typeface="Times New Roman" pitchFamily="18" charset="0"/>
                      </a:endParaRPr>
                    </a:p>
                  </a:txBody>
                  <a:tcPr marL="9525" marR="9525" marT="9525" marB="0" anchor="ctr">
                    <a:solidFill>
                      <a:srgbClr val="FF9999">
                        <a:alpha val="40000"/>
                      </a:srgbClr>
                    </a:solidFill>
                  </a:tcPr>
                </a:tc>
                <a:tc>
                  <a:txBody>
                    <a:bodyPr/>
                    <a:lstStyle/>
                    <a:p>
                      <a:pPr marL="0" algn="ctr" rtl="0" eaLnBrk="1" fontAlgn="ctr" latinLnBrk="0" hangingPunct="1"/>
                      <a:r>
                        <a:rPr kumimoji="0" lang="ru-RU" sz="1000" u="none" strike="noStrike" kern="1200" dirty="0">
                          <a:latin typeface="Times New Roman" pitchFamily="18" charset="0"/>
                          <a:cs typeface="Times New Roman" pitchFamily="18" charset="0"/>
                        </a:rPr>
                        <a:t>18,0</a:t>
                      </a:r>
                      <a:endParaRPr kumimoji="0" lang="ru-RU" sz="1000" u="none" strike="noStrike" kern="1200" dirty="0">
                        <a:solidFill>
                          <a:schemeClr val="dk1"/>
                        </a:solidFill>
                        <a:latin typeface="Times New Roman" pitchFamily="18" charset="0"/>
                        <a:ea typeface="+mn-ea"/>
                        <a:cs typeface="Times New Roman" pitchFamily="18" charset="0"/>
                      </a:endParaRPr>
                    </a:p>
                  </a:txBody>
                  <a:tcPr marL="9525" marR="9525" marT="9525" marB="0" anchor="ctr">
                    <a:solidFill>
                      <a:srgbClr val="FF9999">
                        <a:alpha val="40000"/>
                      </a:srgbClr>
                    </a:solidFill>
                  </a:tcPr>
                </a:tc>
                <a:tc>
                  <a:txBody>
                    <a:bodyPr/>
                    <a:lstStyle/>
                    <a:p>
                      <a:pPr marL="0" algn="ctr" rtl="0" eaLnBrk="1" fontAlgn="ctr" latinLnBrk="0" hangingPunct="1"/>
                      <a:r>
                        <a:rPr kumimoji="0" lang="ru-RU" sz="1000" u="none" strike="noStrike" kern="1200" dirty="0">
                          <a:latin typeface="Times New Roman" pitchFamily="18" charset="0"/>
                          <a:cs typeface="Times New Roman" pitchFamily="18" charset="0"/>
                        </a:rPr>
                        <a:t>6,0</a:t>
                      </a:r>
                      <a:endParaRPr kumimoji="0" lang="ru-RU" sz="1000" u="none" strike="noStrike" kern="1200" dirty="0">
                        <a:solidFill>
                          <a:schemeClr val="dk1"/>
                        </a:solidFill>
                        <a:latin typeface="Times New Roman" pitchFamily="18" charset="0"/>
                        <a:ea typeface="+mn-ea"/>
                        <a:cs typeface="Times New Roman" pitchFamily="18" charset="0"/>
                      </a:endParaRPr>
                    </a:p>
                  </a:txBody>
                  <a:tcPr marL="9525" marR="9525" marT="9525" marB="0" anchor="ctr">
                    <a:solidFill>
                      <a:srgbClr val="FF9999">
                        <a:alpha val="40000"/>
                      </a:srgbClr>
                    </a:solidFill>
                  </a:tcPr>
                </a:tc>
                <a:tc>
                  <a:txBody>
                    <a:bodyPr/>
                    <a:lstStyle/>
                    <a:p>
                      <a:pPr marL="0" algn="ctr" rtl="0" eaLnBrk="1" fontAlgn="ctr" latinLnBrk="0" hangingPunct="1"/>
                      <a:r>
                        <a:rPr kumimoji="0" lang="ru-RU" sz="1000" u="none" strike="noStrike" kern="1200" dirty="0">
                          <a:latin typeface="Times New Roman" pitchFamily="18" charset="0"/>
                          <a:cs typeface="Times New Roman" pitchFamily="18" charset="0"/>
                        </a:rPr>
                        <a:t>4,0</a:t>
                      </a:r>
                      <a:endParaRPr kumimoji="0" lang="ru-RU" sz="1000" u="none" strike="noStrike" kern="1200" dirty="0">
                        <a:solidFill>
                          <a:schemeClr val="dk1"/>
                        </a:solidFill>
                        <a:latin typeface="Times New Roman" pitchFamily="18" charset="0"/>
                        <a:ea typeface="+mn-ea"/>
                        <a:cs typeface="Times New Roman" pitchFamily="18" charset="0"/>
                      </a:endParaRPr>
                    </a:p>
                  </a:txBody>
                  <a:tcPr marL="9525" marR="9525" marT="9525" marB="0" anchor="ctr">
                    <a:solidFill>
                      <a:srgbClr val="FF9999">
                        <a:alpha val="40000"/>
                      </a:srgbClr>
                    </a:solidFill>
                  </a:tcPr>
                </a:tc>
                <a:tc>
                  <a:txBody>
                    <a:bodyPr/>
                    <a:lstStyle/>
                    <a:p>
                      <a:pPr marL="0" algn="ctr" rtl="0" eaLnBrk="1" fontAlgn="ctr" latinLnBrk="0" hangingPunct="1"/>
                      <a:r>
                        <a:rPr kumimoji="0" lang="ru-RU" sz="1000" u="none" strike="noStrike" kern="1200" dirty="0">
                          <a:latin typeface="Times New Roman" pitchFamily="18" charset="0"/>
                          <a:cs typeface="Times New Roman" pitchFamily="18" charset="0"/>
                        </a:rPr>
                        <a:t>10,0</a:t>
                      </a:r>
                      <a:endParaRPr kumimoji="0" lang="ru-RU" sz="1000" u="none" strike="noStrike" kern="1200" dirty="0">
                        <a:solidFill>
                          <a:schemeClr val="dk1"/>
                        </a:solidFill>
                        <a:latin typeface="Times New Roman" pitchFamily="18" charset="0"/>
                        <a:ea typeface="+mn-ea"/>
                        <a:cs typeface="Times New Roman" pitchFamily="18" charset="0"/>
                      </a:endParaRPr>
                    </a:p>
                  </a:txBody>
                  <a:tcPr marL="9525" marR="9525" marT="9525" marB="0" anchor="ctr">
                    <a:solidFill>
                      <a:srgbClr val="FF9999">
                        <a:alpha val="40000"/>
                      </a:srgbClr>
                    </a:solidFill>
                  </a:tcPr>
                </a:tc>
                <a:tc>
                  <a:txBody>
                    <a:bodyPr/>
                    <a:lstStyle/>
                    <a:p>
                      <a:pPr marL="0" algn="ctr" rtl="0" eaLnBrk="1" fontAlgn="ctr" latinLnBrk="0" hangingPunct="1"/>
                      <a:r>
                        <a:rPr kumimoji="0" lang="ru-RU" sz="1000" u="none" strike="noStrike" kern="1200" dirty="0">
                          <a:latin typeface="Times New Roman" pitchFamily="18" charset="0"/>
                          <a:cs typeface="Times New Roman" pitchFamily="18" charset="0"/>
                        </a:rPr>
                        <a:t>2,0</a:t>
                      </a:r>
                      <a:endParaRPr kumimoji="0" lang="ru-RU" sz="1000" u="none" strike="noStrike" kern="1200" dirty="0">
                        <a:solidFill>
                          <a:schemeClr val="dk1"/>
                        </a:solidFill>
                        <a:latin typeface="Times New Roman" pitchFamily="18" charset="0"/>
                        <a:ea typeface="+mn-ea"/>
                        <a:cs typeface="Times New Roman" pitchFamily="18" charset="0"/>
                      </a:endParaRPr>
                    </a:p>
                  </a:txBody>
                  <a:tcPr marL="9525" marR="9525" marT="9525" marB="0" anchor="ctr">
                    <a:solidFill>
                      <a:srgbClr val="FF9999">
                        <a:alpha val="40000"/>
                      </a:srgbClr>
                    </a:solidFill>
                  </a:tcPr>
                </a:tc>
              </a:tr>
              <a:tr h="297534">
                <a:tc>
                  <a:txBody>
                    <a:bodyPr/>
                    <a:lstStyle/>
                    <a:p>
                      <a:pPr algn="ctr" fontAlgn="ctr"/>
                      <a:r>
                        <a:rPr lang="ru-RU" sz="1200" u="none" strike="noStrike" dirty="0">
                          <a:latin typeface="Times New Roman" pitchFamily="18" charset="0"/>
                          <a:cs typeface="Times New Roman" pitchFamily="18" charset="0"/>
                        </a:rPr>
                        <a:t>Республика Бурятия</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38-39</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6</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69,0</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129,0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89,00</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11,0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6,0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21,0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9,0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20,0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6,0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13,0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2,0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r>
              <a:tr h="322176">
                <a:tc>
                  <a:txBody>
                    <a:bodyPr/>
                    <a:lstStyle/>
                    <a:p>
                      <a:pPr algn="ctr" fontAlgn="ctr"/>
                      <a:r>
                        <a:rPr lang="ru-RU" sz="1200" u="none" strike="noStrike" dirty="0">
                          <a:latin typeface="Times New Roman" pitchFamily="18" charset="0"/>
                          <a:cs typeface="Times New Roman" pitchFamily="18" charset="0"/>
                        </a:rPr>
                        <a:t>Алтайский край</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48-49</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7</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62,0</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129,0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80,00</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8,0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dirty="0">
                          <a:latin typeface="Times New Roman" pitchFamily="18" charset="0"/>
                          <a:cs typeface="Times New Roman" pitchFamily="18" charset="0"/>
                        </a:rPr>
                        <a:t>9,0</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23,0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6,0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13,0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6,0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5,0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10,0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0,0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r>
              <a:tr h="347275">
                <a:tc>
                  <a:txBody>
                    <a:bodyPr/>
                    <a:lstStyle/>
                    <a:p>
                      <a:pPr algn="ctr" fontAlgn="ctr"/>
                      <a:r>
                        <a:rPr lang="ru-RU" sz="1200" u="none" strike="noStrike">
                          <a:latin typeface="Times New Roman" pitchFamily="18" charset="0"/>
                          <a:cs typeface="Times New Roman" pitchFamily="18" charset="0"/>
                        </a:rPr>
                        <a:t>Забайкальский край</a:t>
                      </a:r>
                      <a:endParaRPr lang="ru-RU" sz="12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56-58</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8-9</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55,4</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129,0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71,50</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8,0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8,0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23,0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6,5</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19,0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4,0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2,0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0,0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r>
              <a:tr h="297534">
                <a:tc>
                  <a:txBody>
                    <a:bodyPr/>
                    <a:lstStyle/>
                    <a:p>
                      <a:pPr algn="ctr" fontAlgn="ctr"/>
                      <a:r>
                        <a:rPr lang="ru-RU" sz="1200" u="none" strike="noStrike" dirty="0">
                          <a:latin typeface="Times New Roman" pitchFamily="18" charset="0"/>
                          <a:cs typeface="Times New Roman" pitchFamily="18" charset="0"/>
                        </a:rPr>
                        <a:t>Томская область</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56-58</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8-9</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55,4</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129,0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71,50</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4,0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6,0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16,0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dirty="0">
                          <a:latin typeface="Times New Roman" pitchFamily="18" charset="0"/>
                          <a:cs typeface="Times New Roman" pitchFamily="18" charset="0"/>
                        </a:rPr>
                        <a:t>10,0</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16,5</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6,0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4,0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9,0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0,0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r>
              <a:tr h="297534">
                <a:tc>
                  <a:txBody>
                    <a:bodyPr/>
                    <a:lstStyle/>
                    <a:p>
                      <a:pPr algn="ctr" fontAlgn="ctr"/>
                      <a:r>
                        <a:rPr lang="ru-RU" sz="1200" u="none" strike="noStrike" dirty="0">
                          <a:latin typeface="Times New Roman" pitchFamily="18" charset="0"/>
                          <a:cs typeface="Times New Roman" pitchFamily="18" charset="0"/>
                        </a:rPr>
                        <a:t>Кемеровская область</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71</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10</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dirty="0">
                          <a:latin typeface="Times New Roman" pitchFamily="18" charset="0"/>
                          <a:cs typeface="Times New Roman" pitchFamily="18" charset="0"/>
                        </a:rPr>
                        <a:t>34,9</a:t>
                      </a:r>
                      <a:endParaRPr lang="ru-RU" sz="10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129,0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45,00</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6,0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8,0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18,0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2,0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4,0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dirty="0">
                          <a:latin typeface="Times New Roman" pitchFamily="18" charset="0"/>
                          <a:cs typeface="Times New Roman" pitchFamily="18" charset="0"/>
                        </a:rPr>
                        <a:t>2,0</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0,0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5,0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0,0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r>
              <a:tr h="371917">
                <a:tc>
                  <a:txBody>
                    <a:bodyPr/>
                    <a:lstStyle/>
                    <a:p>
                      <a:pPr algn="ctr" fontAlgn="ctr"/>
                      <a:r>
                        <a:rPr lang="ru-RU" sz="1200" u="none" strike="noStrike" dirty="0">
                          <a:latin typeface="Times New Roman" pitchFamily="18" charset="0"/>
                          <a:cs typeface="Times New Roman" pitchFamily="18" charset="0"/>
                        </a:rPr>
                        <a:t>Республика Хакасия</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75</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11</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32,2</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129,0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41,50</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10,0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3,0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6,0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2,5</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9,0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6,0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dirty="0">
                          <a:latin typeface="Times New Roman" pitchFamily="18" charset="0"/>
                          <a:cs typeface="Times New Roman" pitchFamily="18" charset="0"/>
                        </a:rPr>
                        <a:t>3,0</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dirty="0">
                          <a:latin typeface="Times New Roman" pitchFamily="18" charset="0"/>
                          <a:cs typeface="Times New Roman" pitchFamily="18" charset="0"/>
                        </a:rPr>
                        <a:t>2,0</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dirty="0">
                          <a:latin typeface="Times New Roman" pitchFamily="18" charset="0"/>
                          <a:cs typeface="Times New Roman" pitchFamily="18" charset="0"/>
                        </a:rPr>
                        <a:t>0,0</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tc>
              </a:tr>
              <a:tr h="421659">
                <a:tc>
                  <a:txBody>
                    <a:bodyPr/>
                    <a:lstStyle/>
                    <a:p>
                      <a:pPr algn="ctr" fontAlgn="ctr"/>
                      <a:r>
                        <a:rPr lang="ru-RU" sz="1200" u="none" strike="noStrike" dirty="0">
                          <a:latin typeface="Times New Roman" pitchFamily="18" charset="0"/>
                          <a:cs typeface="Times New Roman" pitchFamily="18" charset="0"/>
                        </a:rPr>
                        <a:t>Республика Тыва</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83</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12</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21,3</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129,0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27,50</a:t>
                      </a:r>
                      <a:endParaRPr lang="ru-RU" sz="10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8,0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0,5</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6,0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1,0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2,0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6,0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0,0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a:latin typeface="Times New Roman" pitchFamily="18" charset="0"/>
                          <a:cs typeface="Times New Roman" pitchFamily="18" charset="0"/>
                        </a:rPr>
                        <a:t>4,0</a:t>
                      </a:r>
                      <a:endParaRPr lang="ru-RU" sz="1000" b="0"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000" u="none" strike="noStrike" dirty="0">
                          <a:latin typeface="Times New Roman" pitchFamily="18" charset="0"/>
                          <a:cs typeface="Times New Roman" pitchFamily="18" charset="0"/>
                        </a:rPr>
                        <a:t>0,0</a:t>
                      </a:r>
                      <a:endParaRPr lang="ru-RU" sz="1000" b="0" i="0" u="none" strike="noStrike" dirty="0">
                        <a:solidFill>
                          <a:srgbClr val="000000"/>
                        </a:solidFill>
                        <a:latin typeface="Times New Roman" pitchFamily="18" charset="0"/>
                        <a:cs typeface="Times New Roman" pitchFamily="18" charset="0"/>
                      </a:endParaRPr>
                    </a:p>
                  </a:txBody>
                  <a:tcPr marL="9525" marR="9525" marT="9525" marB="0" anchor="ctr"/>
                </a:tc>
              </a:tr>
            </a:tbl>
          </a:graphicData>
        </a:graphic>
      </p:graphicFrame>
      <p:sp>
        <p:nvSpPr>
          <p:cNvPr id="8" name="TextBox 7"/>
          <p:cNvSpPr txBox="1"/>
          <p:nvPr/>
        </p:nvSpPr>
        <p:spPr>
          <a:xfrm>
            <a:off x="8604448" y="260648"/>
            <a:ext cx="360040" cy="276999"/>
          </a:xfrm>
          <a:prstGeom prst="rect">
            <a:avLst/>
          </a:prstGeom>
          <a:noFill/>
        </p:spPr>
        <p:txBody>
          <a:bodyPr wrap="square" rtlCol="0">
            <a:spAutoFit/>
          </a:bodyPr>
          <a:lstStyle/>
          <a:p>
            <a:r>
              <a:rPr lang="ru-RU" sz="1200" dirty="0" smtClean="0"/>
              <a:t>60</a:t>
            </a:r>
            <a:endParaRPr lang="ru-RU" sz="1200"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2" descr="D:\Gnezdilova\Downloads\209238.JPG"/>
          <p:cNvPicPr>
            <a:picLocks noChangeAspect="1" noChangeArrowheads="1"/>
          </p:cNvPicPr>
          <p:nvPr/>
        </p:nvPicPr>
        <p:blipFill>
          <a:blip r:embed="rId2" cstate="print">
            <a:lum bright="17000"/>
          </a:blip>
          <a:srcRect l="13624" t="2751" r="13162" b="2751"/>
          <a:stretch>
            <a:fillRect/>
          </a:stretch>
        </p:blipFill>
        <p:spPr bwMode="auto">
          <a:xfrm rot="16200000">
            <a:off x="1008755" y="-1280071"/>
            <a:ext cx="7029400" cy="9246742"/>
          </a:xfrm>
          <a:prstGeom prst="rect">
            <a:avLst/>
          </a:prstGeom>
          <a:noFill/>
        </p:spPr>
      </p:pic>
      <p:sp>
        <p:nvSpPr>
          <p:cNvPr id="5" name="Прямоугольник 4"/>
          <p:cNvSpPr/>
          <p:nvPr/>
        </p:nvSpPr>
        <p:spPr>
          <a:xfrm>
            <a:off x="1115616" y="404664"/>
            <a:ext cx="6840760" cy="769441"/>
          </a:xfrm>
          <a:prstGeom prst="rect">
            <a:avLst/>
          </a:prstGeom>
        </p:spPr>
        <p:txBody>
          <a:bodyPr wrap="square">
            <a:spAutoFit/>
          </a:bodyPr>
          <a:lstStyle/>
          <a:p>
            <a:pPr algn="ctr"/>
            <a:r>
              <a:rPr lang="ru-RU" sz="2200" b="1" dirty="0" smtClean="0">
                <a:latin typeface="Garamond" pitchFamily="18" charset="0"/>
                <a:cs typeface="Times New Roman" pitchFamily="18" charset="0"/>
              </a:rPr>
              <a:t>Историческая справка </a:t>
            </a:r>
          </a:p>
          <a:p>
            <a:pPr algn="ctr"/>
            <a:r>
              <a:rPr lang="ru-RU" sz="2200" b="1" dirty="0" smtClean="0">
                <a:latin typeface="Garamond" pitchFamily="18" charset="0"/>
                <a:cs typeface="Times New Roman" pitchFamily="18" charset="0"/>
              </a:rPr>
              <a:t>о Министерстве финансов Республики Алтай</a:t>
            </a:r>
            <a:endParaRPr lang="ru-RU" sz="2200" b="1" dirty="0">
              <a:latin typeface="Garamond" pitchFamily="18" charset="0"/>
              <a:cs typeface="Times New Roman" pitchFamily="18" charset="0"/>
            </a:endParaRPr>
          </a:p>
        </p:txBody>
      </p:sp>
      <p:sp>
        <p:nvSpPr>
          <p:cNvPr id="6" name="TextBox 5"/>
          <p:cNvSpPr txBox="1"/>
          <p:nvPr/>
        </p:nvSpPr>
        <p:spPr>
          <a:xfrm>
            <a:off x="827584" y="908720"/>
            <a:ext cx="7416824" cy="5581208"/>
          </a:xfrm>
          <a:prstGeom prst="rect">
            <a:avLst/>
          </a:prstGeom>
          <a:noFill/>
        </p:spPr>
        <p:txBody>
          <a:bodyPr wrap="square" rtlCol="0">
            <a:spAutoFit/>
          </a:bodyPr>
          <a:lstStyle/>
          <a:p>
            <a:pPr algn="ctr"/>
            <a:r>
              <a:rPr lang="ru-RU" sz="1100" dirty="0" smtClean="0">
                <a:latin typeface="Times New Roman" pitchFamily="18" charset="0"/>
                <a:cs typeface="Times New Roman" pitchFamily="18" charset="0"/>
              </a:rPr>
              <a:t>           </a:t>
            </a:r>
          </a:p>
          <a:p>
            <a:pPr algn="ctr"/>
            <a:r>
              <a:rPr lang="ru-RU" sz="1100" dirty="0" smtClean="0">
                <a:latin typeface="Times New Roman" pitchFamily="18" charset="0"/>
                <a:cs typeface="Times New Roman" pitchFamily="18" charset="0"/>
              </a:rPr>
              <a:t>Народный комиссариат финансов России (</a:t>
            </a:r>
            <a:r>
              <a:rPr lang="ru-RU" sz="1100" dirty="0" err="1" smtClean="0">
                <a:latin typeface="Times New Roman" pitchFamily="18" charset="0"/>
                <a:cs typeface="Times New Roman" pitchFamily="18" charset="0"/>
              </a:rPr>
              <a:t>Наркомфин</a:t>
            </a:r>
            <a:r>
              <a:rPr lang="ru-RU" sz="1100" dirty="0" smtClean="0">
                <a:latin typeface="Times New Roman" pitchFamily="18" charset="0"/>
                <a:cs typeface="Times New Roman" pitchFamily="18" charset="0"/>
              </a:rPr>
              <a:t>) был учрежден 28 октября (10 ноября) 1917 года.   </a:t>
            </a:r>
          </a:p>
          <a:p>
            <a:pPr algn="ctr"/>
            <a:r>
              <a:rPr lang="ru-RU" sz="1100" dirty="0" smtClean="0">
                <a:latin typeface="Times New Roman" pitchFamily="18" charset="0"/>
                <a:cs typeface="Times New Roman" pitchFamily="18" charset="0"/>
              </a:rPr>
              <a:t>       Что касается определения точной даты образования областного финансового органа в Горном Алтае, то по  сохранившимся архивным документам установлено, что с 1 января 1921 года по распоряжению </a:t>
            </a:r>
          </a:p>
          <a:p>
            <a:pPr algn="ctr"/>
            <a:r>
              <a:rPr lang="ru-RU" sz="1100" dirty="0" smtClean="0">
                <a:latin typeface="Times New Roman" pitchFamily="18" charset="0"/>
                <a:cs typeface="Times New Roman" pitchFamily="18" charset="0"/>
              </a:rPr>
              <a:t>       губернского центра Алтайская (центр уездного </a:t>
            </a:r>
            <a:r>
              <a:rPr lang="ru-RU" sz="1100" dirty="0" err="1" smtClean="0">
                <a:latin typeface="Times New Roman" pitchFamily="18" charset="0"/>
                <a:cs typeface="Times New Roman" pitchFamily="18" charset="0"/>
              </a:rPr>
              <a:t>ревкомитета</a:t>
            </a:r>
            <a:r>
              <a:rPr lang="ru-RU" sz="1100" dirty="0" smtClean="0">
                <a:latin typeface="Times New Roman" pitchFamily="18" charset="0"/>
                <a:cs typeface="Times New Roman" pitchFamily="18" charset="0"/>
              </a:rPr>
              <a:t> находился тогда в селе Алтайском) приходно-расходная касса </a:t>
            </a:r>
            <a:r>
              <a:rPr lang="ru-RU" sz="1100" dirty="0" err="1" smtClean="0">
                <a:latin typeface="Times New Roman" pitchFamily="18" charset="0"/>
                <a:cs typeface="Times New Roman" pitchFamily="18" charset="0"/>
              </a:rPr>
              <a:t>Наркомфина</a:t>
            </a:r>
            <a:r>
              <a:rPr lang="ru-RU" sz="1100" dirty="0" smtClean="0">
                <a:latin typeface="Times New Roman" pitchFamily="18" charset="0"/>
                <a:cs typeface="Times New Roman" pitchFamily="18" charset="0"/>
              </a:rPr>
              <a:t> была преобразована в Уездный финансовый отдел (</a:t>
            </a:r>
            <a:r>
              <a:rPr lang="ru-RU" sz="1100" dirty="0" err="1" smtClean="0">
                <a:latin typeface="Times New Roman" pitchFamily="18" charset="0"/>
                <a:cs typeface="Times New Roman" pitchFamily="18" charset="0"/>
              </a:rPr>
              <a:t>уфинотдел</a:t>
            </a:r>
            <a:r>
              <a:rPr lang="ru-RU" sz="1100" dirty="0" smtClean="0">
                <a:latin typeface="Times New Roman" pitchFamily="18" charset="0"/>
                <a:cs typeface="Times New Roman" pitchFamily="18" charset="0"/>
              </a:rPr>
              <a:t>).</a:t>
            </a:r>
          </a:p>
          <a:p>
            <a:pPr algn="ctr"/>
            <a:r>
              <a:rPr lang="ru-RU" sz="1100" dirty="0" smtClean="0">
                <a:latin typeface="Times New Roman" pitchFamily="18" charset="0"/>
                <a:cs typeface="Times New Roman" pitchFamily="18" charset="0"/>
              </a:rPr>
              <a:t>С этого времени во всех документах эта структура </a:t>
            </a:r>
            <a:r>
              <a:rPr lang="ru-RU" sz="1100" dirty="0" err="1" smtClean="0">
                <a:latin typeface="Times New Roman" pitchFamily="18" charset="0"/>
                <a:cs typeface="Times New Roman" pitchFamily="18" charset="0"/>
              </a:rPr>
              <a:t>уревкома</a:t>
            </a:r>
            <a:r>
              <a:rPr lang="ru-RU" sz="1100" dirty="0" smtClean="0">
                <a:latin typeface="Times New Roman" pitchFamily="18" charset="0"/>
                <a:cs typeface="Times New Roman" pitchFamily="18" charset="0"/>
              </a:rPr>
              <a:t> именуется </a:t>
            </a:r>
            <a:r>
              <a:rPr lang="ru-RU" sz="1100" dirty="0" err="1" smtClean="0">
                <a:latin typeface="Times New Roman" pitchFamily="18" charset="0"/>
                <a:cs typeface="Times New Roman" pitchFamily="18" charset="0"/>
              </a:rPr>
              <a:t>уфинотделом</a:t>
            </a:r>
            <a:r>
              <a:rPr lang="ru-RU" sz="1100" dirty="0" smtClean="0">
                <a:latin typeface="Times New Roman" pitchFamily="18" charset="0"/>
                <a:cs typeface="Times New Roman" pitchFamily="18" charset="0"/>
              </a:rPr>
              <a:t>.</a:t>
            </a:r>
          </a:p>
          <a:p>
            <a:pPr algn="ctr"/>
            <a:r>
              <a:rPr lang="ru-RU" sz="1100" dirty="0" smtClean="0">
                <a:latin typeface="Times New Roman" pitchFamily="18" charset="0"/>
                <a:cs typeface="Times New Roman" pitchFamily="18" charset="0"/>
              </a:rPr>
              <a:t>По сохранившимся архивным источникам в ноябре 1922 года Уездный финансовый отдел </a:t>
            </a:r>
          </a:p>
          <a:p>
            <a:pPr algn="ctr"/>
            <a:r>
              <a:rPr lang="ru-RU" sz="1100" dirty="0" smtClean="0">
                <a:latin typeface="Times New Roman" pitchFamily="18" charset="0"/>
                <a:cs typeface="Times New Roman" pitchFamily="18" charset="0"/>
              </a:rPr>
              <a:t>имел следующую структуру:</a:t>
            </a:r>
          </a:p>
          <a:p>
            <a:pPr algn="ctr"/>
            <a:r>
              <a:rPr lang="ru-RU" sz="1100" dirty="0" smtClean="0">
                <a:latin typeface="Times New Roman" pitchFamily="18" charset="0"/>
                <a:cs typeface="Times New Roman" pitchFamily="18" charset="0"/>
              </a:rPr>
              <a:t>Сметно-расчетное управление (• касса,• сводная бухгалтерия, • сметная бухгалтерия),</a:t>
            </a:r>
          </a:p>
          <a:p>
            <a:pPr algn="ctr"/>
            <a:r>
              <a:rPr lang="ru-RU" sz="1100" dirty="0" smtClean="0">
                <a:latin typeface="Times New Roman" pitchFamily="18" charset="0"/>
                <a:cs typeface="Times New Roman" pitchFamily="18" charset="0"/>
              </a:rPr>
              <a:t>Налоговое управление (• отдел налогов и пошлин) и Канцелярия.</a:t>
            </a:r>
          </a:p>
          <a:p>
            <a:pPr algn="ctr"/>
            <a:r>
              <a:rPr lang="ru-RU" sz="1100" dirty="0" smtClean="0">
                <a:latin typeface="Times New Roman" pitchFamily="18" charset="0"/>
                <a:cs typeface="Times New Roman" pitchFamily="18" charset="0"/>
              </a:rPr>
              <a:t>При переезде в </a:t>
            </a:r>
            <a:r>
              <a:rPr lang="ru-RU" sz="1100" dirty="0" err="1" smtClean="0">
                <a:latin typeface="Times New Roman" pitchFamily="18" charset="0"/>
                <a:cs typeface="Times New Roman" pitchFamily="18" charset="0"/>
              </a:rPr>
              <a:t>Улалу</a:t>
            </a:r>
            <a:r>
              <a:rPr lang="ru-RU" sz="1100" dirty="0" smtClean="0">
                <a:latin typeface="Times New Roman" pitchFamily="18" charset="0"/>
                <a:cs typeface="Times New Roman" pitchFamily="18" charset="0"/>
              </a:rPr>
              <a:t> из села Алтайского финотделу было выделено для размещения здание лесничества.</a:t>
            </a:r>
          </a:p>
          <a:p>
            <a:pPr algn="ctr"/>
            <a:r>
              <a:rPr lang="ru-RU" sz="1100" dirty="0" smtClean="0">
                <a:latin typeface="Times New Roman" pitchFamily="18" charset="0"/>
                <a:cs typeface="Times New Roman" pitchFamily="18" charset="0"/>
              </a:rPr>
              <a:t>И почти сразу же решение изменено в пользу церкви Сорокина.</a:t>
            </a:r>
          </a:p>
          <a:p>
            <a:pPr algn="ctr"/>
            <a:r>
              <a:rPr lang="ru-RU" sz="1100" dirty="0" smtClean="0">
                <a:latin typeface="Times New Roman" pitchFamily="18" charset="0"/>
                <a:cs typeface="Times New Roman" pitchFamily="18" charset="0"/>
              </a:rPr>
              <a:t>В мае 1923 года Ойротский </a:t>
            </a:r>
            <a:r>
              <a:rPr lang="ru-RU" sz="1100" dirty="0" err="1" smtClean="0">
                <a:latin typeface="Times New Roman" pitchFamily="18" charset="0"/>
                <a:cs typeface="Times New Roman" pitchFamily="18" charset="0"/>
              </a:rPr>
              <a:t>облпродком</a:t>
            </a:r>
            <a:r>
              <a:rPr lang="ru-RU" sz="1100" dirty="0" smtClean="0">
                <a:latin typeface="Times New Roman" pitchFamily="18" charset="0"/>
                <a:cs typeface="Times New Roman" pitchFamily="18" charset="0"/>
              </a:rPr>
              <a:t> был ликвидирован и слит с </a:t>
            </a:r>
            <a:r>
              <a:rPr lang="ru-RU" sz="1100" dirty="0" err="1" smtClean="0">
                <a:latin typeface="Times New Roman" pitchFamily="18" charset="0"/>
                <a:cs typeface="Times New Roman" pitchFamily="18" charset="0"/>
              </a:rPr>
              <a:t>облфинотделом</a:t>
            </a:r>
            <a:r>
              <a:rPr lang="ru-RU" sz="1100" dirty="0" smtClean="0">
                <a:latin typeface="Times New Roman" pitchFamily="18" charset="0"/>
                <a:cs typeface="Times New Roman" pitchFamily="18" charset="0"/>
              </a:rPr>
              <a:t>.</a:t>
            </a:r>
          </a:p>
          <a:p>
            <a:pPr algn="ctr"/>
            <a:r>
              <a:rPr lang="ru-RU" sz="1100" dirty="0" smtClean="0">
                <a:latin typeface="Times New Roman" pitchFamily="18" charset="0"/>
                <a:cs typeface="Times New Roman" pitchFamily="18" charset="0"/>
              </a:rPr>
              <a:t>Заведующий </a:t>
            </a:r>
            <a:r>
              <a:rPr lang="ru-RU" sz="1100" dirty="0" err="1" smtClean="0">
                <a:latin typeface="Times New Roman" pitchFamily="18" charset="0"/>
                <a:cs typeface="Times New Roman" pitchFamily="18" charset="0"/>
              </a:rPr>
              <a:t>облфинотделом</a:t>
            </a:r>
            <a:r>
              <a:rPr lang="ru-RU" sz="1100" dirty="0" smtClean="0">
                <a:latin typeface="Times New Roman" pitchFamily="18" charset="0"/>
                <a:cs typeface="Times New Roman" pitchFamily="18" charset="0"/>
              </a:rPr>
              <a:t> в это время был Герасимов.</a:t>
            </a:r>
          </a:p>
          <a:p>
            <a:pPr algn="ctr"/>
            <a:r>
              <a:rPr lang="ru-RU" sz="1100" dirty="0" smtClean="0">
                <a:latin typeface="Times New Roman" pitchFamily="18" charset="0"/>
                <a:cs typeface="Times New Roman" pitchFamily="18" charset="0"/>
              </a:rPr>
              <a:t>До 1977 года областной финансовый орган назывался Финансовым отделом исполкома Горно-Алтайского </a:t>
            </a:r>
          </a:p>
          <a:p>
            <a:pPr algn="ctr"/>
            <a:r>
              <a:rPr lang="ru-RU" sz="1100" dirty="0" smtClean="0">
                <a:latin typeface="Times New Roman" pitchFamily="18" charset="0"/>
                <a:cs typeface="Times New Roman" pitchFamily="18" charset="0"/>
              </a:rPr>
              <a:t>областного Совета депутатов трудящихся.</a:t>
            </a:r>
          </a:p>
          <a:p>
            <a:pPr algn="ctr"/>
            <a:r>
              <a:rPr lang="ru-RU" sz="1100" dirty="0" smtClean="0">
                <a:latin typeface="Times New Roman" pitchFamily="18" charset="0"/>
                <a:cs typeface="Times New Roman" pitchFamily="18" charset="0"/>
              </a:rPr>
              <a:t>С 1977 года назывался Финансовым отделом исполкома Горно-Алтайского областного Совета народных депутатов.</a:t>
            </a:r>
          </a:p>
          <a:p>
            <a:pPr algn="ctr"/>
            <a:r>
              <a:rPr lang="ru-RU" sz="1100" dirty="0" smtClean="0">
                <a:latin typeface="Times New Roman" pitchFamily="18" charset="0"/>
                <a:cs typeface="Times New Roman" pitchFamily="18" charset="0"/>
              </a:rPr>
              <a:t>В феврале 1992 года в связи с образованием Республики Алтай Финансовый отдел Горно-Алтайского областного исполнительного комитета реорганизован в Комитет финансов Правительства Республики Алтай.</a:t>
            </a:r>
          </a:p>
          <a:p>
            <a:pPr algn="ctr"/>
            <a:r>
              <a:rPr lang="ru-RU" sz="1100" dirty="0" smtClean="0">
                <a:latin typeface="Times New Roman" pitchFamily="18" charset="0"/>
                <a:cs typeface="Times New Roman" pitchFamily="18" charset="0"/>
              </a:rPr>
              <a:t>22 сентября1994 года Комитет финансов преобразован в Министерство финансов Республики Алтай.</a:t>
            </a:r>
          </a:p>
          <a:p>
            <a:pPr algn="ctr"/>
            <a:r>
              <a:rPr lang="ru-RU" sz="1100" dirty="0" smtClean="0">
                <a:latin typeface="Times New Roman" pitchFamily="18" charset="0"/>
                <a:cs typeface="Times New Roman" pitchFamily="18" charset="0"/>
              </a:rPr>
              <a:t>Среди первых руководителей финотдела в архивных документах сохранилась</a:t>
            </a:r>
          </a:p>
          <a:p>
            <a:pPr algn="ctr"/>
            <a:r>
              <a:rPr lang="ru-RU" sz="1100" dirty="0" smtClean="0">
                <a:latin typeface="Times New Roman" pitchFamily="18" charset="0"/>
                <a:cs typeface="Times New Roman" pitchFamily="18" charset="0"/>
              </a:rPr>
              <a:t> фамилия </a:t>
            </a:r>
            <a:r>
              <a:rPr lang="ru-RU" sz="1100" dirty="0" err="1" smtClean="0">
                <a:latin typeface="Times New Roman" pitchFamily="18" charset="0"/>
                <a:cs typeface="Times New Roman" pitchFamily="18" charset="0"/>
              </a:rPr>
              <a:t>Деменцева</a:t>
            </a:r>
            <a:r>
              <a:rPr lang="ru-RU" sz="1100" dirty="0" smtClean="0">
                <a:latin typeface="Times New Roman" pitchFamily="18" charset="0"/>
                <a:cs typeface="Times New Roman" pitchFamily="18" charset="0"/>
              </a:rPr>
              <a:t> В.А. (50-е годы),</a:t>
            </a:r>
          </a:p>
          <a:p>
            <a:pPr algn="ctr"/>
            <a:endParaRPr lang="ru-RU" sz="1100" dirty="0" smtClean="0">
              <a:latin typeface="Times New Roman" pitchFamily="18" charset="0"/>
              <a:cs typeface="Times New Roman" pitchFamily="18" charset="0"/>
            </a:endParaRPr>
          </a:p>
          <a:p>
            <a:pPr algn="ctr"/>
            <a:endParaRPr lang="ru-RU" sz="1100" dirty="0" smtClean="0">
              <a:latin typeface="Times New Roman" pitchFamily="18" charset="0"/>
              <a:cs typeface="Times New Roman" pitchFamily="18" charset="0"/>
            </a:endParaRPr>
          </a:p>
          <a:p>
            <a:pPr algn="ctr"/>
            <a:endParaRPr lang="ru-RU" sz="1100" dirty="0" smtClean="0">
              <a:latin typeface="Times New Roman" pitchFamily="18" charset="0"/>
              <a:cs typeface="Times New Roman" pitchFamily="18" charset="0"/>
            </a:endParaRPr>
          </a:p>
          <a:p>
            <a:pPr algn="ctr"/>
            <a:endParaRPr lang="ru-RU" sz="1100" dirty="0" smtClean="0">
              <a:latin typeface="Times New Roman" pitchFamily="18" charset="0"/>
              <a:cs typeface="Times New Roman" pitchFamily="18" charset="0"/>
            </a:endParaRPr>
          </a:p>
          <a:p>
            <a:pPr algn="ctr"/>
            <a:endParaRPr lang="ru-RU" sz="1100" dirty="0" smtClean="0">
              <a:latin typeface="Times New Roman" pitchFamily="18" charset="0"/>
              <a:cs typeface="Times New Roman" pitchFamily="18" charset="0"/>
            </a:endParaRPr>
          </a:p>
          <a:p>
            <a:pPr algn="ctr"/>
            <a:endParaRPr lang="ru-RU" sz="1100" dirty="0" smtClean="0">
              <a:latin typeface="Times New Roman" pitchFamily="18" charset="0"/>
              <a:cs typeface="Times New Roman" pitchFamily="18" charset="0"/>
            </a:endParaRPr>
          </a:p>
          <a:p>
            <a:pPr algn="ctr"/>
            <a:endParaRPr lang="ru-RU" sz="1100" dirty="0" smtClean="0">
              <a:latin typeface="Times New Roman" pitchFamily="18" charset="0"/>
              <a:cs typeface="Times New Roman" pitchFamily="18" charset="0"/>
            </a:endParaRPr>
          </a:p>
          <a:p>
            <a:pPr algn="ctr"/>
            <a:r>
              <a:rPr lang="ru-RU" sz="1100" dirty="0" smtClean="0">
                <a:latin typeface="Times New Roman" pitchFamily="18" charset="0"/>
                <a:cs typeface="Times New Roman" pitchFamily="18" charset="0"/>
              </a:rPr>
              <a:t>С 27 декабря 2003 года Министерство финансов возглавляла </a:t>
            </a:r>
            <a:r>
              <a:rPr lang="ru-RU" sz="1100" dirty="0" err="1" smtClean="0">
                <a:latin typeface="Times New Roman" pitchFamily="18" charset="0"/>
                <a:cs typeface="Times New Roman" pitchFamily="18" charset="0"/>
              </a:rPr>
              <a:t>Гашкина</a:t>
            </a:r>
            <a:r>
              <a:rPr lang="ru-RU" sz="1100" dirty="0" smtClean="0">
                <a:latin typeface="Times New Roman" pitchFamily="18" charset="0"/>
                <a:cs typeface="Times New Roman" pitchFamily="18" charset="0"/>
              </a:rPr>
              <a:t> Светлана Антоновна.</a:t>
            </a:r>
          </a:p>
          <a:p>
            <a:pPr algn="ctr"/>
            <a:r>
              <a:rPr lang="ru-RU" sz="1100" dirty="0" smtClean="0">
                <a:latin typeface="Times New Roman" pitchFamily="18" charset="0"/>
                <a:cs typeface="Times New Roman" pitchFamily="18" charset="0"/>
              </a:rPr>
              <a:t>C 9 ноября 2012 года Министерство финансов возглавляет Завьялова Ольга Владимировна.</a:t>
            </a:r>
          </a:p>
        </p:txBody>
      </p:sp>
      <p:graphicFrame>
        <p:nvGraphicFramePr>
          <p:cNvPr id="7" name="Таблица 6"/>
          <p:cNvGraphicFramePr>
            <a:graphicFrameLocks noGrp="1"/>
          </p:cNvGraphicFramePr>
          <p:nvPr/>
        </p:nvGraphicFramePr>
        <p:xfrm>
          <a:off x="971600" y="4797152"/>
          <a:ext cx="7128792" cy="1203960"/>
        </p:xfrm>
        <a:graphic>
          <a:graphicData uri="http://schemas.openxmlformats.org/drawingml/2006/table">
            <a:tbl>
              <a:tblPr firstRow="1" bandRow="1">
                <a:tableStyleId>{2D5ABB26-0587-4C30-8999-92F81FD0307C}</a:tableStyleId>
              </a:tblPr>
              <a:tblGrid>
                <a:gridCol w="3387941"/>
                <a:gridCol w="3740851"/>
              </a:tblGrid>
              <a:tr h="204498">
                <a:tc>
                  <a:txBody>
                    <a:bodyPr/>
                    <a:lstStyle/>
                    <a:p>
                      <a:pPr algn="ctr"/>
                      <a:r>
                        <a:rPr lang="ru-RU" sz="1100" dirty="0" smtClean="0">
                          <a:latin typeface="Times New Roman" pitchFamily="18" charset="0"/>
                          <a:cs typeface="Times New Roman" pitchFamily="18" charset="0"/>
                        </a:rPr>
                        <a:t>до 1962 года – </a:t>
                      </a:r>
                      <a:r>
                        <a:rPr lang="ru-RU" sz="1100" dirty="0" err="1" smtClean="0">
                          <a:latin typeface="Times New Roman" pitchFamily="18" charset="0"/>
                          <a:cs typeface="Times New Roman" pitchFamily="18" charset="0"/>
                        </a:rPr>
                        <a:t>Семкин</a:t>
                      </a:r>
                      <a:r>
                        <a:rPr lang="ru-RU" sz="1100" dirty="0" smtClean="0">
                          <a:latin typeface="Times New Roman" pitchFamily="18" charset="0"/>
                          <a:cs typeface="Times New Roman" pitchFamily="18" charset="0"/>
                        </a:rPr>
                        <a:t> Петр Васильевич;</a:t>
                      </a:r>
                      <a:endParaRPr lang="ru-RU" sz="1100" b="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pitchFamily="18" charset="0"/>
                          <a:cs typeface="Times New Roman" pitchFamily="18" charset="0"/>
                        </a:rPr>
                        <a:t>03.1994 – 01.1998 – Иванов Константин Георгиевич;</a:t>
                      </a:r>
                      <a:endParaRPr lang="ru-RU" sz="1100" b="0" dirty="0">
                        <a:latin typeface="Times New Roman" pitchFamily="18" charset="0"/>
                        <a:cs typeface="Times New Roman" pitchFamily="18" charset="0"/>
                      </a:endParaRPr>
                    </a:p>
                  </a:txBody>
                  <a:tcPr/>
                </a:tc>
              </a:tr>
              <a:tr h="204498">
                <a:tc>
                  <a:txBody>
                    <a:bodyPr/>
                    <a:lstStyle/>
                    <a:p>
                      <a:pPr algn="ctr"/>
                      <a:r>
                        <a:rPr lang="ru-RU" sz="1100" dirty="0" smtClean="0">
                          <a:latin typeface="Times New Roman" pitchFamily="18" charset="0"/>
                          <a:cs typeface="Times New Roman" pitchFamily="18" charset="0"/>
                        </a:rPr>
                        <a:t>07.1962 – 05.1977 – </a:t>
                      </a:r>
                      <a:r>
                        <a:rPr lang="ru-RU" sz="1100" dirty="0" err="1" smtClean="0">
                          <a:latin typeface="Times New Roman" pitchFamily="18" charset="0"/>
                          <a:cs typeface="Times New Roman" pitchFamily="18" charset="0"/>
                        </a:rPr>
                        <a:t>Мингишов</a:t>
                      </a:r>
                      <a:r>
                        <a:rPr lang="ru-RU" sz="1100" dirty="0" smtClean="0">
                          <a:latin typeface="Times New Roman" pitchFamily="18" charset="0"/>
                          <a:cs typeface="Times New Roman" pitchFamily="18" charset="0"/>
                        </a:rPr>
                        <a:t> Иван Григорьевич;</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01.1998 – 10.1998 – Сазонова Вера Захаровна;</a:t>
                      </a:r>
                      <a:endParaRPr lang="ru-RU" sz="1100" dirty="0">
                        <a:latin typeface="Times New Roman" pitchFamily="18" charset="0"/>
                        <a:cs typeface="Times New Roman" pitchFamily="18" charset="0"/>
                      </a:endParaRPr>
                    </a:p>
                  </a:txBody>
                  <a:tcPr/>
                </a:tc>
              </a:tr>
              <a:tr h="204498">
                <a:tc>
                  <a:txBody>
                    <a:bodyPr/>
                    <a:lstStyle/>
                    <a:p>
                      <a:pPr algn="ctr"/>
                      <a:r>
                        <a:rPr lang="ru-RU" sz="1100" dirty="0" smtClean="0">
                          <a:latin typeface="Times New Roman" pitchFamily="18" charset="0"/>
                          <a:cs typeface="Times New Roman" pitchFamily="18" charset="0"/>
                        </a:rPr>
                        <a:t>05.1977 – 09.1984 – </a:t>
                      </a:r>
                      <a:r>
                        <a:rPr lang="ru-RU" sz="1100" dirty="0" err="1" smtClean="0">
                          <a:latin typeface="Times New Roman" pitchFamily="18" charset="0"/>
                          <a:cs typeface="Times New Roman" pitchFamily="18" charset="0"/>
                        </a:rPr>
                        <a:t>Волжин</a:t>
                      </a:r>
                      <a:r>
                        <a:rPr lang="ru-RU" sz="1100" dirty="0" smtClean="0">
                          <a:latin typeface="Times New Roman" pitchFamily="18" charset="0"/>
                          <a:cs typeface="Times New Roman" pitchFamily="18" charset="0"/>
                        </a:rPr>
                        <a:t> Василий Михайлович;</a:t>
                      </a:r>
                      <a:endParaRPr lang="ru-RU" sz="1100" dirty="0">
                        <a:latin typeface="Times New Roman" pitchFamily="18" charset="0"/>
                        <a:cs typeface="Times New Roman" pitchFamily="18" charset="0"/>
                      </a:endParaRPr>
                    </a:p>
                  </a:txBody>
                  <a:tcPr/>
                </a:tc>
                <a:tc>
                  <a:txBody>
                    <a:bodyPr/>
                    <a:lstStyle/>
                    <a:p>
                      <a:pPr algn="ctr"/>
                      <a:r>
                        <a:rPr lang="ru-RU" sz="1100" dirty="0" smtClean="0">
                          <a:latin typeface="Times New Roman" pitchFamily="18" charset="0"/>
                          <a:cs typeface="Times New Roman" pitchFamily="18" charset="0"/>
                        </a:rPr>
                        <a:t>10.1998 – 02.2002 – </a:t>
                      </a:r>
                      <a:r>
                        <a:rPr lang="ru-RU" sz="1100" dirty="0" err="1" smtClean="0">
                          <a:latin typeface="Times New Roman" pitchFamily="18" charset="0"/>
                          <a:cs typeface="Times New Roman" pitchFamily="18" charset="0"/>
                        </a:rPr>
                        <a:t>Пекпеев</a:t>
                      </a:r>
                      <a:r>
                        <a:rPr lang="ru-RU" sz="1100" dirty="0" smtClean="0">
                          <a:latin typeface="Times New Roman" pitchFamily="18" charset="0"/>
                          <a:cs typeface="Times New Roman" pitchFamily="18" charset="0"/>
                        </a:rPr>
                        <a:t> Сергей Тимурович;</a:t>
                      </a:r>
                      <a:endParaRPr lang="ru-RU" sz="1100" dirty="0">
                        <a:latin typeface="Times New Roman" pitchFamily="18" charset="0"/>
                        <a:cs typeface="Times New Roman" pitchFamily="18" charset="0"/>
                      </a:endParaRPr>
                    </a:p>
                  </a:txBody>
                  <a:tcPr/>
                </a:tc>
              </a:tr>
              <a:tr h="25060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pitchFamily="18" charset="0"/>
                          <a:cs typeface="Times New Roman" pitchFamily="18" charset="0"/>
                        </a:rPr>
                        <a:t>09.1984 – 03.1994 – Серебренников Александр Алексеевич;</a:t>
                      </a:r>
                      <a:endParaRPr lang="ru-RU" sz="11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pitchFamily="18" charset="0"/>
                          <a:cs typeface="Times New Roman" pitchFamily="18" charset="0"/>
                        </a:rPr>
                        <a:t>02.2002 – 10.2003 – </a:t>
                      </a:r>
                      <a:r>
                        <a:rPr lang="ru-RU" sz="1100" dirty="0" err="1" smtClean="0">
                          <a:latin typeface="Times New Roman" pitchFamily="18" charset="0"/>
                          <a:cs typeface="Times New Roman" pitchFamily="18" charset="0"/>
                        </a:rPr>
                        <a:t>Альпимов</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Укумет</a:t>
                      </a:r>
                      <a:r>
                        <a:rPr lang="ru-RU" sz="1100" dirty="0" smtClean="0">
                          <a:latin typeface="Times New Roman" pitchFamily="18" charset="0"/>
                          <a:cs typeface="Times New Roman" pitchFamily="18" charset="0"/>
                        </a:rPr>
                        <a:t> </a:t>
                      </a:r>
                    </a:p>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err="1" smtClean="0">
                          <a:latin typeface="Times New Roman" pitchFamily="18" charset="0"/>
                          <a:cs typeface="Times New Roman" pitchFamily="18" charset="0"/>
                        </a:rPr>
                        <a:t>Альпимович</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txBody>
                  <a:tcPr/>
                </a:tc>
              </a:tr>
            </a:tbl>
          </a:graphicData>
        </a:graphic>
      </p:graphicFrame>
      <p:pic>
        <p:nvPicPr>
          <p:cNvPr id="12" name="Picture 2" descr="M:\Отдел методологии и мониторинга\ОТДЕЛ\Брошюра\2016-2018 годы\макет брошюры\mf.png"/>
          <p:cNvPicPr>
            <a:picLocks noChangeAspect="1" noChangeArrowheads="1"/>
          </p:cNvPicPr>
          <p:nvPr/>
        </p:nvPicPr>
        <p:blipFill>
          <a:blip r:embed="rId3" cstate="print"/>
          <a:srcRect/>
          <a:stretch>
            <a:fillRect/>
          </a:stretch>
        </p:blipFill>
        <p:spPr bwMode="auto">
          <a:xfrm>
            <a:off x="0" y="980727"/>
            <a:ext cx="1115616" cy="1049141"/>
          </a:xfrm>
          <a:prstGeom prst="rect">
            <a:avLst/>
          </a:prstGeom>
          <a:noFill/>
        </p:spPr>
      </p:pic>
      <p:sp>
        <p:nvSpPr>
          <p:cNvPr id="8" name="TextBox 7"/>
          <p:cNvSpPr txBox="1"/>
          <p:nvPr/>
        </p:nvSpPr>
        <p:spPr>
          <a:xfrm>
            <a:off x="0" y="1"/>
            <a:ext cx="3707904" cy="46166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2400" b="1" spc="50" dirty="0" smtClean="0">
                <a:ln w="11430"/>
                <a:solidFill>
                  <a:srgbClr val="0070C0"/>
                </a:solidFill>
                <a:effectLst>
                  <a:outerShdw blurRad="76200" dist="50800" dir="5400000" algn="tl" rotWithShape="0">
                    <a:srgbClr val="000000">
                      <a:alpha val="65000"/>
                    </a:srgbClr>
                  </a:outerShdw>
                </a:effectLst>
                <a:latin typeface="Monotype Corsiva" pitchFamily="66" charset="0"/>
              </a:rPr>
              <a:t>Минфину Республики Алтай </a:t>
            </a:r>
          </a:p>
        </p:txBody>
      </p:sp>
      <p:sp>
        <p:nvSpPr>
          <p:cNvPr id="9" name="Скругленный прямоугольник 8"/>
          <p:cNvSpPr/>
          <p:nvPr/>
        </p:nvSpPr>
        <p:spPr>
          <a:xfrm>
            <a:off x="0" y="476672"/>
            <a:ext cx="1547664" cy="432048"/>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3600" b="1" spc="50" dirty="0" smtClean="0">
                <a:ln w="11430"/>
                <a:solidFill>
                  <a:srgbClr val="0070C0"/>
                </a:solidFill>
                <a:effectLst>
                  <a:outerShdw blurRad="76200" dist="50800" dir="5400000" algn="tl" rotWithShape="0">
                    <a:srgbClr val="000000">
                      <a:alpha val="65000"/>
                    </a:srgbClr>
                  </a:outerShdw>
                </a:effectLst>
                <a:latin typeface="Monotype Corsiva" pitchFamily="66" charset="0"/>
              </a:rPr>
              <a:t>25 лет</a:t>
            </a:r>
            <a:endParaRPr lang="ru-RU" sz="3600" b="1" spc="50" dirty="0">
              <a:ln w="11430"/>
              <a:solidFill>
                <a:srgbClr val="0070C0"/>
              </a:solidFill>
              <a:effectLst>
                <a:outerShdw blurRad="76200" dist="50800" dir="5400000" algn="tl" rotWithShape="0">
                  <a:srgbClr val="000000">
                    <a:alpha val="65000"/>
                  </a:srgbClr>
                </a:outerShdw>
              </a:effectLst>
              <a:latin typeface="Monotype Corsiva" pitchFamily="66" charset="0"/>
            </a:endParaRPr>
          </a:p>
        </p:txBody>
      </p:sp>
      <p:sp>
        <p:nvSpPr>
          <p:cNvPr id="10" name="TextBox 9"/>
          <p:cNvSpPr txBox="1"/>
          <p:nvPr/>
        </p:nvSpPr>
        <p:spPr>
          <a:xfrm>
            <a:off x="8604448" y="260648"/>
            <a:ext cx="360040" cy="276999"/>
          </a:xfrm>
          <a:prstGeom prst="rect">
            <a:avLst/>
          </a:prstGeom>
          <a:noFill/>
        </p:spPr>
        <p:txBody>
          <a:bodyPr wrap="square" rtlCol="0">
            <a:spAutoFit/>
          </a:bodyPr>
          <a:lstStyle/>
          <a:p>
            <a:r>
              <a:rPr lang="ru-RU" sz="1200" dirty="0" smtClean="0"/>
              <a:t>61</a:t>
            </a:r>
            <a:endParaRPr lang="ru-RU" sz="1200"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2" cstate="print"/>
          <a:srcRect/>
          <a:stretch>
            <a:fillRect/>
          </a:stretch>
        </p:blipFill>
        <p:spPr bwMode="auto">
          <a:xfrm>
            <a:off x="0" y="0"/>
            <a:ext cx="9144000" cy="476671"/>
          </a:xfrm>
          <a:prstGeom prst="rect">
            <a:avLst/>
          </a:prstGeom>
          <a:noFill/>
        </p:spPr>
      </p:pic>
      <p:sp>
        <p:nvSpPr>
          <p:cNvPr id="3" name="Прямоугольник 2"/>
          <p:cNvSpPr/>
          <p:nvPr/>
        </p:nvSpPr>
        <p:spPr>
          <a:xfrm>
            <a:off x="3347864" y="548680"/>
            <a:ext cx="2520280" cy="400110"/>
          </a:xfrm>
          <a:prstGeom prst="rect">
            <a:avLst/>
          </a:prstGeom>
        </p:spPr>
        <p:txBody>
          <a:bodyPr wrap="square">
            <a:spAutoFit/>
          </a:bodyPr>
          <a:lstStyle/>
          <a:p>
            <a:pPr algn="ctr"/>
            <a:r>
              <a:rPr lang="ru-RU" sz="2000" b="1" i="1" dirty="0" smtClean="0">
                <a:solidFill>
                  <a:schemeClr val="accent1">
                    <a:lumMod val="75000"/>
                  </a:schemeClr>
                </a:solidFill>
                <a:latin typeface="+mn-lt"/>
              </a:rPr>
              <a:t>ДЛЯ ЗАМЕТОК</a:t>
            </a:r>
            <a:endParaRPr lang="ru-RU" sz="2000" b="1" i="1" dirty="0">
              <a:solidFill>
                <a:schemeClr val="accent1">
                  <a:lumMod val="75000"/>
                </a:schemeClr>
              </a:solidFill>
              <a:latin typeface="+mn-lt"/>
            </a:endParaRPr>
          </a:p>
        </p:txBody>
      </p:sp>
      <p:graphicFrame>
        <p:nvGraphicFramePr>
          <p:cNvPr id="5" name="Таблица 4"/>
          <p:cNvGraphicFramePr>
            <a:graphicFrameLocks noGrp="1"/>
          </p:cNvGraphicFramePr>
          <p:nvPr/>
        </p:nvGraphicFramePr>
        <p:xfrm>
          <a:off x="395536" y="924560"/>
          <a:ext cx="8496944" cy="5562600"/>
        </p:xfrm>
        <a:graphic>
          <a:graphicData uri="http://schemas.openxmlformats.org/drawingml/2006/table">
            <a:tbl>
              <a:tblPr firstRow="1" bandRow="1">
                <a:tableStyleId>{5940675A-B579-460E-94D1-54222C63F5DA}</a:tableStyleId>
              </a:tblPr>
              <a:tblGrid>
                <a:gridCol w="8496944"/>
              </a:tblGrid>
              <a:tr h="370840">
                <a:tc>
                  <a:txBody>
                    <a:bodyPr/>
                    <a:lstStyle/>
                    <a:p>
                      <a:endParaRPr lang="ru-RU" dirty="0"/>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r>
            </a:tbl>
          </a:graphicData>
        </a:graphic>
      </p:graphicFrame>
      <p:sp>
        <p:nvSpPr>
          <p:cNvPr id="7" name="Номер слайда 13"/>
          <p:cNvSpPr txBox="1">
            <a:spLocks/>
          </p:cNvSpPr>
          <p:nvPr/>
        </p:nvSpPr>
        <p:spPr>
          <a:xfrm>
            <a:off x="8382000" y="0"/>
            <a:ext cx="762000" cy="365125"/>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ru-RU" sz="1200" b="0" i="0" u="none" strike="noStrike" kern="1200" cap="none" spc="0" normalizeH="0" baseline="0" noProof="0" dirty="0">
              <a:ln>
                <a:noFill/>
              </a:ln>
              <a:solidFill>
                <a:schemeClr val="tx1"/>
              </a:solidFill>
              <a:effectLst/>
              <a:uLnTx/>
              <a:uFillTx/>
              <a:latin typeface="+mn-lt"/>
              <a:ea typeface="+mn-ea"/>
              <a:cs typeface="Arial" charset="0"/>
            </a:endParaRPr>
          </a:p>
        </p:txBody>
      </p:sp>
      <p:sp>
        <p:nvSpPr>
          <p:cNvPr id="8" name="TextBox 7"/>
          <p:cNvSpPr txBox="1"/>
          <p:nvPr/>
        </p:nvSpPr>
        <p:spPr>
          <a:xfrm>
            <a:off x="8604448" y="260648"/>
            <a:ext cx="360040" cy="276999"/>
          </a:xfrm>
          <a:prstGeom prst="rect">
            <a:avLst/>
          </a:prstGeom>
          <a:noFill/>
        </p:spPr>
        <p:txBody>
          <a:bodyPr wrap="square" rtlCol="0">
            <a:spAutoFit/>
          </a:bodyPr>
          <a:lstStyle/>
          <a:p>
            <a:r>
              <a:rPr lang="ru-RU" sz="1200" dirty="0" smtClean="0"/>
              <a:t>62</a:t>
            </a:r>
            <a:endParaRPr lang="ru-RU" sz="1200"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2" cstate="print"/>
          <a:srcRect/>
          <a:stretch>
            <a:fillRect/>
          </a:stretch>
        </p:blipFill>
        <p:spPr bwMode="auto">
          <a:xfrm>
            <a:off x="0" y="0"/>
            <a:ext cx="9144000" cy="476671"/>
          </a:xfrm>
          <a:prstGeom prst="rect">
            <a:avLst/>
          </a:prstGeom>
          <a:noFill/>
        </p:spPr>
      </p:pic>
      <p:sp>
        <p:nvSpPr>
          <p:cNvPr id="3" name="Прямоугольник 2"/>
          <p:cNvSpPr/>
          <p:nvPr/>
        </p:nvSpPr>
        <p:spPr>
          <a:xfrm>
            <a:off x="3347864" y="548680"/>
            <a:ext cx="2520280" cy="400110"/>
          </a:xfrm>
          <a:prstGeom prst="rect">
            <a:avLst/>
          </a:prstGeom>
        </p:spPr>
        <p:txBody>
          <a:bodyPr wrap="square">
            <a:spAutoFit/>
          </a:bodyPr>
          <a:lstStyle/>
          <a:p>
            <a:pPr algn="ctr"/>
            <a:r>
              <a:rPr lang="ru-RU" sz="2000" b="1" i="1" dirty="0" smtClean="0">
                <a:solidFill>
                  <a:schemeClr val="accent1">
                    <a:lumMod val="75000"/>
                  </a:schemeClr>
                </a:solidFill>
                <a:latin typeface="+mn-lt"/>
              </a:rPr>
              <a:t>ДЛЯ ЗАМЕТОК</a:t>
            </a:r>
            <a:endParaRPr lang="ru-RU" sz="2000" b="1" i="1" dirty="0">
              <a:solidFill>
                <a:schemeClr val="accent1">
                  <a:lumMod val="75000"/>
                </a:schemeClr>
              </a:solidFill>
              <a:latin typeface="+mn-lt"/>
            </a:endParaRPr>
          </a:p>
        </p:txBody>
      </p:sp>
      <p:graphicFrame>
        <p:nvGraphicFramePr>
          <p:cNvPr id="5" name="Таблица 4"/>
          <p:cNvGraphicFramePr>
            <a:graphicFrameLocks noGrp="1"/>
          </p:cNvGraphicFramePr>
          <p:nvPr/>
        </p:nvGraphicFramePr>
        <p:xfrm>
          <a:off x="395536" y="924560"/>
          <a:ext cx="8496944" cy="5562600"/>
        </p:xfrm>
        <a:graphic>
          <a:graphicData uri="http://schemas.openxmlformats.org/drawingml/2006/table">
            <a:tbl>
              <a:tblPr firstRow="1" bandRow="1">
                <a:tableStyleId>{5940675A-B579-460E-94D1-54222C63F5DA}</a:tableStyleId>
              </a:tblPr>
              <a:tblGrid>
                <a:gridCol w="8496944"/>
              </a:tblGrid>
              <a:tr h="370840">
                <a:tc>
                  <a:txBody>
                    <a:bodyPr/>
                    <a:lstStyle/>
                    <a:p>
                      <a:endParaRPr lang="ru-RU" dirty="0"/>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endParaRPr lang="ru-RU"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r>
            </a:tbl>
          </a:graphicData>
        </a:graphic>
      </p:graphicFrame>
      <p:sp>
        <p:nvSpPr>
          <p:cNvPr id="7" name="TextBox 6"/>
          <p:cNvSpPr txBox="1"/>
          <p:nvPr/>
        </p:nvSpPr>
        <p:spPr>
          <a:xfrm>
            <a:off x="8604448" y="260648"/>
            <a:ext cx="360040" cy="276999"/>
          </a:xfrm>
          <a:prstGeom prst="rect">
            <a:avLst/>
          </a:prstGeom>
          <a:noFill/>
        </p:spPr>
        <p:txBody>
          <a:bodyPr wrap="square" rtlCol="0">
            <a:spAutoFit/>
          </a:bodyPr>
          <a:lstStyle/>
          <a:p>
            <a:r>
              <a:rPr lang="ru-RU" sz="1200" dirty="0" smtClean="0"/>
              <a:t>63</a:t>
            </a:r>
            <a:endParaRPr lang="ru-RU" sz="1200"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92696"/>
            <a:ext cx="8229600" cy="5881142"/>
          </a:xfrm>
          <a:noFill/>
        </p:spPr>
        <p:txBody>
          <a:bodyPr>
            <a:normAutofit/>
          </a:bodyPr>
          <a:lstStyle/>
          <a:p>
            <a:pPr algn="ctr">
              <a:buNone/>
            </a:pPr>
            <a:r>
              <a:rPr lang="ru-RU" sz="2100" dirty="0" smtClean="0">
                <a:latin typeface="Times New Roman" pitchFamily="18" charset="0"/>
                <a:cs typeface="Times New Roman" pitchFamily="18" charset="0"/>
              </a:rPr>
              <a:t>Прием обращений </a:t>
            </a:r>
          </a:p>
          <a:p>
            <a:pPr algn="ctr">
              <a:buNone/>
            </a:pPr>
            <a:r>
              <a:rPr lang="ru-RU" sz="2100" dirty="0" smtClean="0">
                <a:latin typeface="Times New Roman" pitchFamily="18" charset="0"/>
                <a:cs typeface="Times New Roman" pitchFamily="18" charset="0"/>
              </a:rPr>
              <a:t>граждан (физических лиц), организаций (юридических лиц), общественных объединений, государственных органов, </a:t>
            </a:r>
          </a:p>
          <a:p>
            <a:pPr algn="ctr">
              <a:buNone/>
            </a:pPr>
            <a:r>
              <a:rPr lang="ru-RU" sz="2100" dirty="0" smtClean="0">
                <a:latin typeface="Times New Roman" pitchFamily="18" charset="0"/>
                <a:cs typeface="Times New Roman" pitchFamily="18" charset="0"/>
              </a:rPr>
              <a:t>органов местного самоуправления</a:t>
            </a:r>
          </a:p>
          <a:p>
            <a:pPr algn="ctr">
              <a:buNone/>
            </a:pPr>
            <a:r>
              <a:rPr lang="ru-RU" sz="2100" dirty="0" smtClean="0">
                <a:latin typeface="Times New Roman" pitchFamily="18" charset="0"/>
                <a:cs typeface="Times New Roman" pitchFamily="18" charset="0"/>
              </a:rPr>
              <a:t>осуществляется</a:t>
            </a:r>
          </a:p>
          <a:p>
            <a:pPr algn="ctr">
              <a:buNone/>
            </a:pPr>
            <a:r>
              <a:rPr lang="ru-RU" sz="2100" dirty="0" smtClean="0">
                <a:latin typeface="Times New Roman" pitchFamily="18" charset="0"/>
                <a:cs typeface="Times New Roman" pitchFamily="18" charset="0"/>
              </a:rPr>
              <a:t> с 9.00 до 18.00, перерыв с 13.00 до 14.00.</a:t>
            </a:r>
          </a:p>
          <a:p>
            <a:pPr algn="ctr">
              <a:buNone/>
            </a:pPr>
            <a:r>
              <a:rPr lang="ru-RU" sz="2100" dirty="0" smtClean="0">
                <a:latin typeface="Times New Roman" pitchFamily="18" charset="0"/>
                <a:cs typeface="Times New Roman" pitchFamily="18" charset="0"/>
              </a:rPr>
              <a:t>по адресу: г. Горно-Алтайск, ул. Чаптынова 24, кабинет № 109,</a:t>
            </a:r>
          </a:p>
          <a:p>
            <a:pPr algn="ctr">
              <a:buNone/>
            </a:pPr>
            <a:r>
              <a:rPr lang="ru-RU" sz="2100" dirty="0" smtClean="0">
                <a:latin typeface="Times New Roman" pitchFamily="18" charset="0"/>
                <a:cs typeface="Times New Roman" pitchFamily="18" charset="0"/>
              </a:rPr>
              <a:t>суббота, воскресенье – выходной.</a:t>
            </a:r>
          </a:p>
          <a:p>
            <a:pPr algn="ctr">
              <a:buNone/>
            </a:pPr>
            <a:endParaRPr lang="ru-RU" sz="2100" dirty="0" smtClean="0">
              <a:latin typeface="Times New Roman" pitchFamily="18" charset="0"/>
              <a:cs typeface="Times New Roman" pitchFamily="18" charset="0"/>
            </a:endParaRPr>
          </a:p>
          <a:p>
            <a:pPr algn="ctr">
              <a:buNone/>
            </a:pPr>
            <a:r>
              <a:rPr lang="ru-RU" sz="2100" dirty="0" smtClean="0">
                <a:latin typeface="Times New Roman" pitchFamily="18" charset="0"/>
                <a:cs typeface="Times New Roman" pitchFamily="18" charset="0"/>
              </a:rPr>
              <a:t>Телефон: (388-22) 2-26-24</a:t>
            </a:r>
          </a:p>
          <a:p>
            <a:pPr algn="ctr">
              <a:buNone/>
            </a:pPr>
            <a:r>
              <a:rPr lang="ru-RU" sz="2100" dirty="0" smtClean="0">
                <a:latin typeface="Times New Roman" pitchFamily="18" charset="0"/>
                <a:cs typeface="Times New Roman" pitchFamily="18" charset="0"/>
              </a:rPr>
              <a:t>Факс: (388-22)  2-32-95</a:t>
            </a:r>
          </a:p>
          <a:p>
            <a:pPr algn="ctr">
              <a:buNone/>
            </a:pPr>
            <a:r>
              <a:rPr lang="en-US" sz="2100" dirty="0" smtClean="0">
                <a:latin typeface="Times New Roman" pitchFamily="18" charset="0"/>
                <a:cs typeface="Times New Roman" pitchFamily="18" charset="0"/>
              </a:rPr>
              <a:t>E-mail</a:t>
            </a:r>
            <a:r>
              <a:rPr lang="ru-RU" sz="2100" dirty="0" smtClean="0">
                <a:latin typeface="Times New Roman" pitchFamily="18" charset="0"/>
                <a:cs typeface="Times New Roman" pitchFamily="18" charset="0"/>
              </a:rPr>
              <a:t>: </a:t>
            </a:r>
            <a:r>
              <a:rPr lang="en-US" sz="2100" dirty="0" smtClean="0">
                <a:latin typeface="Times New Roman" pitchFamily="18" charset="0"/>
                <a:cs typeface="Times New Roman" pitchFamily="18" charset="0"/>
                <a:hlinkClick r:id="rId3"/>
              </a:rPr>
              <a:t>ava@minfin.gorny.ru</a:t>
            </a:r>
            <a:endParaRPr lang="ru-RU" sz="2100" dirty="0" smtClean="0">
              <a:latin typeface="Times New Roman" pitchFamily="18" charset="0"/>
              <a:cs typeface="Times New Roman" pitchFamily="18" charset="0"/>
            </a:endParaRPr>
          </a:p>
          <a:p>
            <a:pPr algn="ctr">
              <a:buNone/>
            </a:pPr>
            <a:endParaRPr lang="en-US" sz="2100" dirty="0" smtClean="0">
              <a:latin typeface="Times New Roman" pitchFamily="18" charset="0"/>
              <a:cs typeface="Times New Roman" pitchFamily="18" charset="0"/>
            </a:endParaRPr>
          </a:p>
          <a:p>
            <a:pPr algn="ctr">
              <a:buNone/>
            </a:pPr>
            <a:r>
              <a:rPr lang="ru-RU" sz="2100" dirty="0" smtClean="0">
                <a:latin typeface="Times New Roman" pitchFamily="18" charset="0"/>
                <a:cs typeface="Times New Roman" pitchFamily="18" charset="0"/>
              </a:rPr>
              <a:t>Официальный сайт Министерства финансов Республики Алтай</a:t>
            </a:r>
            <a:r>
              <a:rPr lang="ru-RU" sz="2100" b="1" dirty="0" smtClean="0">
                <a:latin typeface="Times New Roman" pitchFamily="18" charset="0"/>
                <a:cs typeface="Times New Roman" pitchFamily="18" charset="0"/>
              </a:rPr>
              <a:t> </a:t>
            </a:r>
            <a:r>
              <a:rPr lang="en-US" sz="2100" b="1" dirty="0" smtClean="0">
                <a:latin typeface="Times New Roman" pitchFamily="18" charset="0"/>
                <a:cs typeface="Times New Roman" pitchFamily="18" charset="0"/>
                <a:hlinkClick r:id="rId4"/>
              </a:rPr>
              <a:t>www.minfin-altai.ru</a:t>
            </a:r>
            <a:endParaRPr lang="en-US" sz="2100" b="1" dirty="0" smtClean="0">
              <a:latin typeface="Times New Roman" pitchFamily="18" charset="0"/>
              <a:cs typeface="Times New Roman" pitchFamily="18" charset="0"/>
            </a:endParaRPr>
          </a:p>
        </p:txBody>
      </p:sp>
      <p:pic>
        <p:nvPicPr>
          <p:cNvPr id="4"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5" cstate="print"/>
          <a:srcRect/>
          <a:stretch>
            <a:fillRect/>
          </a:stretch>
        </p:blipFill>
        <p:spPr bwMode="auto">
          <a:xfrm>
            <a:off x="0" y="0"/>
            <a:ext cx="9144000" cy="476671"/>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3" cstate="print"/>
          <a:srcRect/>
          <a:stretch>
            <a:fillRect/>
          </a:stretch>
        </p:blipFill>
        <p:spPr bwMode="auto">
          <a:xfrm>
            <a:off x="0" y="0"/>
            <a:ext cx="9144000" cy="476671"/>
          </a:xfrm>
          <a:prstGeom prst="rect">
            <a:avLst/>
          </a:prstGeom>
          <a:noFill/>
        </p:spPr>
      </p:pic>
      <p:sp>
        <p:nvSpPr>
          <p:cNvPr id="12" name="Содержимое 11"/>
          <p:cNvSpPr>
            <a:spLocks noGrp="1"/>
          </p:cNvSpPr>
          <p:nvPr>
            <p:ph idx="1"/>
          </p:nvPr>
        </p:nvSpPr>
        <p:spPr>
          <a:xfrm>
            <a:off x="395536" y="404664"/>
            <a:ext cx="8280920" cy="1440160"/>
          </a:xfrm>
        </p:spPr>
        <p:txBody>
          <a:bodyPr>
            <a:normAutofit fontScale="92500" lnSpcReduction="20000"/>
          </a:bodyPr>
          <a:lstStyle/>
          <a:p>
            <a:pPr marL="0" indent="0" algn="ctr">
              <a:buNone/>
            </a:pPr>
            <a:r>
              <a:rPr lang="ru-RU" sz="1800" b="1" cap="all" dirty="0" smtClean="0">
                <a:solidFill>
                  <a:schemeClr val="accent1">
                    <a:lumMod val="75000"/>
                  </a:schemeClr>
                </a:solidFill>
                <a:latin typeface="Times New Roman" pitchFamily="18" charset="0"/>
                <a:ea typeface="+mj-ea"/>
                <a:cs typeface="Times New Roman" pitchFamily="18" charset="0"/>
              </a:rPr>
              <a:t>Республика Алтай по итогам 2017 года                                     отнесена к группе  субъектов Российской федерации с высоким качеством управления региональными финансами</a:t>
            </a:r>
          </a:p>
          <a:p>
            <a:pPr marL="0" indent="0" algn="ctr">
              <a:buNone/>
            </a:pPr>
            <a:endParaRPr lang="ru-RU" sz="2500" b="1" cap="all" dirty="0" smtClean="0">
              <a:solidFill>
                <a:schemeClr val="tx2"/>
              </a:solidFill>
              <a:cs typeface="Times New Roman" pitchFamily="18" charset="0"/>
            </a:endParaRPr>
          </a:p>
          <a:p>
            <a:pPr marL="0" indent="0" algn="ctr">
              <a:buNone/>
            </a:pPr>
            <a:r>
              <a:rPr lang="ru-RU" sz="2200" b="1" cap="all" dirty="0" smtClean="0">
                <a:solidFill>
                  <a:schemeClr val="tx2"/>
                </a:solidFill>
                <a:cs typeface="Times New Roman" pitchFamily="18" charset="0"/>
              </a:rPr>
              <a:t> </a:t>
            </a:r>
            <a:endParaRPr lang="ru-RU" sz="2200" cap="all" dirty="0">
              <a:solidFill>
                <a:schemeClr val="tx2"/>
              </a:solidFill>
              <a:latin typeface="Times New Roman" pitchFamily="18" charset="0"/>
              <a:cs typeface="Times New Roman" pitchFamily="18" charset="0"/>
            </a:endParaRPr>
          </a:p>
        </p:txBody>
      </p:sp>
      <p:sp>
        <p:nvSpPr>
          <p:cNvPr id="24" name="Содержимое 11"/>
          <p:cNvSpPr txBox="1">
            <a:spLocks/>
          </p:cNvSpPr>
          <p:nvPr/>
        </p:nvSpPr>
        <p:spPr>
          <a:xfrm>
            <a:off x="6876256" y="1196752"/>
            <a:ext cx="2448272" cy="3816424"/>
          </a:xfrm>
          <a:prstGeom prst="rect">
            <a:avLst/>
          </a:prstGeom>
        </p:spPr>
        <p:txBody>
          <a:bodyPr vert="horz">
            <a:noAutofit/>
          </a:bodyPr>
          <a:lstStyle/>
          <a:p>
            <a:pPr marR="0" lvl="0" algn="ctr" defTabSz="914400" fontAlgn="auto">
              <a:spcBef>
                <a:spcPct val="20000"/>
              </a:spcBef>
              <a:spcAft>
                <a:spcPts val="0"/>
              </a:spcAft>
              <a:buClr>
                <a:schemeClr val="accent3"/>
              </a:buClr>
              <a:buSzPct val="95000"/>
              <a:tabLst/>
              <a:defRPr/>
            </a:pPr>
            <a:endParaRPr lang="ru-RU" sz="1600" b="1" cap="all" dirty="0" smtClean="0">
              <a:solidFill>
                <a:srgbClr val="4B79CD"/>
              </a:solidFill>
              <a:latin typeface="Times New Roman" pitchFamily="18" charset="0"/>
              <a:ea typeface="+mj-ea"/>
              <a:cs typeface="Times New Roman" pitchFamily="18" charset="0"/>
            </a:endParaRPr>
          </a:p>
          <a:p>
            <a:pPr marL="0" indent="0" algn="ctr">
              <a:buNone/>
            </a:pPr>
            <a:r>
              <a:rPr lang="ru-RU" sz="900" b="1" cap="all" dirty="0" smtClean="0">
                <a:solidFill>
                  <a:schemeClr val="accent1">
                    <a:lumMod val="75000"/>
                  </a:schemeClr>
                </a:solidFill>
                <a:latin typeface="Times New Roman" pitchFamily="18" charset="0"/>
                <a:cs typeface="Times New Roman" pitchFamily="18" charset="0"/>
              </a:rPr>
              <a:t>ОЦЕНКА </a:t>
            </a:r>
          </a:p>
          <a:p>
            <a:pPr marL="0" indent="0" algn="ctr">
              <a:buNone/>
            </a:pPr>
            <a:r>
              <a:rPr lang="ru-RU" sz="900" b="1" cap="all" dirty="0" smtClean="0">
                <a:solidFill>
                  <a:schemeClr val="accent1">
                    <a:lumMod val="75000"/>
                  </a:schemeClr>
                </a:solidFill>
                <a:latin typeface="Times New Roman" pitchFamily="18" charset="0"/>
                <a:cs typeface="Times New Roman" pitchFamily="18" charset="0"/>
              </a:rPr>
              <a:t>ОСУЩЕСТВЛЯЕТСЯ </a:t>
            </a:r>
          </a:p>
          <a:p>
            <a:pPr marL="0" indent="0" algn="ctr">
              <a:buNone/>
            </a:pPr>
            <a:r>
              <a:rPr lang="ru-RU" sz="900" b="1" cap="all" dirty="0" smtClean="0">
                <a:solidFill>
                  <a:schemeClr val="accent1">
                    <a:lumMod val="75000"/>
                  </a:schemeClr>
                </a:solidFill>
                <a:latin typeface="Times New Roman" pitchFamily="18" charset="0"/>
                <a:cs typeface="Times New Roman" pitchFamily="18" charset="0"/>
              </a:rPr>
              <a:t>Минфином России </a:t>
            </a:r>
          </a:p>
          <a:p>
            <a:pPr marL="0" indent="0" algn="ctr">
              <a:buNone/>
            </a:pPr>
            <a:r>
              <a:rPr lang="ru-RU" sz="900" b="1" cap="all" dirty="0" smtClean="0">
                <a:solidFill>
                  <a:schemeClr val="accent1">
                    <a:lumMod val="75000"/>
                  </a:schemeClr>
                </a:solidFill>
                <a:latin typeface="Times New Roman" pitchFamily="18" charset="0"/>
                <a:cs typeface="Times New Roman" pitchFamily="18" charset="0"/>
              </a:rPr>
              <a:t>Ежегодно по следующим направлениям: </a:t>
            </a:r>
          </a:p>
          <a:p>
            <a:pPr marL="0" indent="0" algn="ctr">
              <a:buNone/>
            </a:pPr>
            <a:endParaRPr lang="ru-RU" sz="900" b="1" cap="all" dirty="0" smtClean="0">
              <a:solidFill>
                <a:schemeClr val="accent1">
                  <a:lumMod val="75000"/>
                </a:schemeClr>
              </a:solidFill>
              <a:latin typeface="Times New Roman" pitchFamily="18" charset="0"/>
              <a:cs typeface="Times New Roman" pitchFamily="18" charset="0"/>
            </a:endParaRPr>
          </a:p>
          <a:p>
            <a:pPr marL="228600" marR="0" lvl="0" indent="-228600" algn="ctr" defTabSz="914400" fontAlgn="auto">
              <a:spcBef>
                <a:spcPct val="20000"/>
              </a:spcBef>
              <a:spcAft>
                <a:spcPts val="0"/>
              </a:spcAft>
              <a:buClr>
                <a:schemeClr val="accent3"/>
              </a:buClr>
              <a:buSzPct val="95000"/>
              <a:tabLst/>
              <a:defRPr/>
            </a:pPr>
            <a:r>
              <a:rPr lang="ru-RU" sz="900" b="1" cap="all" dirty="0" smtClean="0">
                <a:solidFill>
                  <a:schemeClr val="accent1">
                    <a:lumMod val="75000"/>
                  </a:schemeClr>
                </a:solidFill>
                <a:latin typeface="Times New Roman" pitchFamily="18" charset="0"/>
                <a:ea typeface="+mj-ea"/>
                <a:cs typeface="Times New Roman" pitchFamily="18" charset="0"/>
              </a:rPr>
              <a:t>1. БЮДЖЕТНОЕ ПЛАНИРОВАНИЕ</a:t>
            </a:r>
          </a:p>
          <a:p>
            <a:pPr marL="228600" marR="0" lvl="0" indent="-228600" algn="ctr" defTabSz="914400" fontAlgn="auto">
              <a:spcBef>
                <a:spcPct val="20000"/>
              </a:spcBef>
              <a:spcAft>
                <a:spcPts val="0"/>
              </a:spcAft>
              <a:buClr>
                <a:schemeClr val="accent3"/>
              </a:buClr>
              <a:buSzPct val="95000"/>
              <a:tabLst/>
              <a:defRPr/>
            </a:pPr>
            <a:endParaRPr lang="ru-RU" sz="900" b="1" cap="all" dirty="0" smtClean="0">
              <a:solidFill>
                <a:schemeClr val="accent1">
                  <a:lumMod val="75000"/>
                </a:schemeClr>
              </a:solidFill>
              <a:latin typeface="Times New Roman" pitchFamily="18" charset="0"/>
              <a:ea typeface="+mj-ea"/>
              <a:cs typeface="Times New Roman" pitchFamily="18" charset="0"/>
            </a:endParaRPr>
          </a:p>
          <a:p>
            <a:pPr marR="0" lvl="0" algn="ctr" defTabSz="914400" fontAlgn="auto">
              <a:spcBef>
                <a:spcPct val="20000"/>
              </a:spcBef>
              <a:spcAft>
                <a:spcPts val="0"/>
              </a:spcAft>
              <a:buClr>
                <a:schemeClr val="accent3"/>
              </a:buClr>
              <a:buSzPct val="95000"/>
              <a:tabLst/>
              <a:defRPr/>
            </a:pPr>
            <a:r>
              <a:rPr lang="ru-RU" sz="900" b="1" cap="all" dirty="0" smtClean="0">
                <a:solidFill>
                  <a:schemeClr val="accent1">
                    <a:lumMod val="75000"/>
                  </a:schemeClr>
                </a:solidFill>
                <a:latin typeface="Times New Roman" pitchFamily="18" charset="0"/>
                <a:ea typeface="+mj-ea"/>
                <a:cs typeface="Times New Roman" pitchFamily="18" charset="0"/>
              </a:rPr>
              <a:t>2. ИСПОЛНЕНИЕ БЮДЖЕТА</a:t>
            </a:r>
          </a:p>
          <a:p>
            <a:pPr marR="0" lvl="0" algn="ctr" defTabSz="914400" fontAlgn="auto">
              <a:spcBef>
                <a:spcPct val="20000"/>
              </a:spcBef>
              <a:spcAft>
                <a:spcPts val="0"/>
              </a:spcAft>
              <a:buClr>
                <a:schemeClr val="accent3"/>
              </a:buClr>
              <a:buSzPct val="95000"/>
              <a:tabLst/>
              <a:defRPr/>
            </a:pPr>
            <a:endParaRPr lang="ru-RU" sz="900" b="1" cap="all" dirty="0" smtClean="0">
              <a:solidFill>
                <a:schemeClr val="accent1">
                  <a:lumMod val="75000"/>
                </a:schemeClr>
              </a:solidFill>
              <a:latin typeface="Times New Roman" pitchFamily="18" charset="0"/>
              <a:ea typeface="+mj-ea"/>
              <a:cs typeface="Times New Roman" pitchFamily="18" charset="0"/>
            </a:endParaRPr>
          </a:p>
          <a:p>
            <a:pPr marR="0" lvl="0" algn="ctr" defTabSz="914400" fontAlgn="auto">
              <a:spcBef>
                <a:spcPct val="20000"/>
              </a:spcBef>
              <a:spcAft>
                <a:spcPts val="0"/>
              </a:spcAft>
              <a:buClr>
                <a:schemeClr val="accent3"/>
              </a:buClr>
              <a:buSzPct val="95000"/>
              <a:tabLst/>
              <a:defRPr/>
            </a:pPr>
            <a:r>
              <a:rPr lang="ru-RU" sz="900" b="1" cap="all" dirty="0" smtClean="0">
                <a:solidFill>
                  <a:schemeClr val="accent1">
                    <a:lumMod val="75000"/>
                  </a:schemeClr>
                </a:solidFill>
                <a:latin typeface="Times New Roman" pitchFamily="18" charset="0"/>
                <a:ea typeface="+mj-ea"/>
                <a:cs typeface="Times New Roman" pitchFamily="18" charset="0"/>
              </a:rPr>
              <a:t>3. УПРАВЛЕНИЕ </a:t>
            </a:r>
          </a:p>
          <a:p>
            <a:pPr marR="0" lvl="0" algn="ctr" defTabSz="914400" fontAlgn="auto">
              <a:spcBef>
                <a:spcPct val="20000"/>
              </a:spcBef>
              <a:spcAft>
                <a:spcPts val="0"/>
              </a:spcAft>
              <a:buClr>
                <a:schemeClr val="accent3"/>
              </a:buClr>
              <a:buSzPct val="95000"/>
              <a:tabLst/>
              <a:defRPr/>
            </a:pPr>
            <a:r>
              <a:rPr lang="ru-RU" sz="900" b="1" cap="all" dirty="0" smtClean="0">
                <a:solidFill>
                  <a:schemeClr val="accent1">
                    <a:lumMod val="75000"/>
                  </a:schemeClr>
                </a:solidFill>
                <a:latin typeface="Times New Roman" pitchFamily="18" charset="0"/>
                <a:ea typeface="+mj-ea"/>
                <a:cs typeface="Times New Roman" pitchFamily="18" charset="0"/>
              </a:rPr>
              <a:t>ГОСУДАРСТВЕННЫМ ДОЛГОМ</a:t>
            </a:r>
          </a:p>
          <a:p>
            <a:pPr marR="0" lvl="0" algn="ctr" defTabSz="914400" fontAlgn="auto">
              <a:spcBef>
                <a:spcPct val="20000"/>
              </a:spcBef>
              <a:spcAft>
                <a:spcPts val="0"/>
              </a:spcAft>
              <a:buClr>
                <a:schemeClr val="accent3"/>
              </a:buClr>
              <a:buSzPct val="95000"/>
              <a:tabLst/>
              <a:defRPr/>
            </a:pPr>
            <a:endParaRPr lang="ru-RU" sz="900" b="1" cap="all" dirty="0" smtClean="0">
              <a:solidFill>
                <a:schemeClr val="accent1">
                  <a:lumMod val="75000"/>
                </a:schemeClr>
              </a:solidFill>
              <a:latin typeface="Times New Roman" pitchFamily="18" charset="0"/>
              <a:ea typeface="+mj-ea"/>
              <a:cs typeface="Times New Roman" pitchFamily="18" charset="0"/>
            </a:endParaRPr>
          </a:p>
          <a:p>
            <a:pPr marR="0" lvl="0" algn="ctr" defTabSz="914400" fontAlgn="auto">
              <a:spcBef>
                <a:spcPct val="20000"/>
              </a:spcBef>
              <a:spcAft>
                <a:spcPts val="0"/>
              </a:spcAft>
              <a:buClr>
                <a:schemeClr val="accent3"/>
              </a:buClr>
              <a:buSzPct val="95000"/>
              <a:tabLst/>
              <a:defRPr/>
            </a:pPr>
            <a:r>
              <a:rPr lang="ru-RU" sz="900" b="1" cap="all" dirty="0" smtClean="0">
                <a:solidFill>
                  <a:schemeClr val="accent1">
                    <a:lumMod val="75000"/>
                  </a:schemeClr>
                </a:solidFill>
                <a:latin typeface="Times New Roman" pitchFamily="18" charset="0"/>
                <a:ea typeface="+mj-ea"/>
                <a:cs typeface="Times New Roman" pitchFamily="18" charset="0"/>
              </a:rPr>
              <a:t>4. ФИНАНСОВЫЕ ВЗАИМООТНОШЕНИЯ С МУНИЦИПАЛЬНЫМИ ОБРАЗОВАНИЯМИ</a:t>
            </a:r>
          </a:p>
          <a:p>
            <a:pPr marR="0" lvl="0" algn="ctr" defTabSz="914400" fontAlgn="auto">
              <a:spcBef>
                <a:spcPct val="20000"/>
              </a:spcBef>
              <a:spcAft>
                <a:spcPts val="0"/>
              </a:spcAft>
              <a:buClr>
                <a:schemeClr val="accent3"/>
              </a:buClr>
              <a:buSzPct val="95000"/>
              <a:tabLst/>
              <a:defRPr/>
            </a:pPr>
            <a:endParaRPr lang="ru-RU" sz="900" b="1" cap="all" dirty="0" smtClean="0">
              <a:solidFill>
                <a:schemeClr val="accent1">
                  <a:lumMod val="75000"/>
                </a:schemeClr>
              </a:solidFill>
              <a:latin typeface="Times New Roman" pitchFamily="18" charset="0"/>
              <a:ea typeface="+mj-ea"/>
              <a:cs typeface="Times New Roman" pitchFamily="18" charset="0"/>
            </a:endParaRPr>
          </a:p>
          <a:p>
            <a:pPr marR="0" lvl="0" algn="ctr" defTabSz="914400" fontAlgn="auto">
              <a:spcBef>
                <a:spcPct val="20000"/>
              </a:spcBef>
              <a:spcAft>
                <a:spcPts val="0"/>
              </a:spcAft>
              <a:buClr>
                <a:schemeClr val="accent3"/>
              </a:buClr>
              <a:buSzPct val="95000"/>
              <a:tabLst/>
              <a:defRPr/>
            </a:pPr>
            <a:r>
              <a:rPr lang="ru-RU" sz="900" b="1" cap="all" dirty="0" smtClean="0">
                <a:solidFill>
                  <a:schemeClr val="accent1">
                    <a:lumMod val="75000"/>
                  </a:schemeClr>
                </a:solidFill>
                <a:latin typeface="Times New Roman" pitchFamily="18" charset="0"/>
                <a:ea typeface="+mj-ea"/>
                <a:cs typeface="Times New Roman" pitchFamily="18" charset="0"/>
              </a:rPr>
              <a:t>5. уПРАВЛЕНИЕ </a:t>
            </a:r>
          </a:p>
          <a:p>
            <a:pPr marR="0" lvl="0" algn="ctr" defTabSz="914400" fontAlgn="auto">
              <a:spcBef>
                <a:spcPct val="20000"/>
              </a:spcBef>
              <a:spcAft>
                <a:spcPts val="0"/>
              </a:spcAft>
              <a:buClr>
                <a:schemeClr val="accent3"/>
              </a:buClr>
              <a:buSzPct val="95000"/>
              <a:tabLst/>
              <a:defRPr/>
            </a:pPr>
            <a:r>
              <a:rPr lang="ru-RU" sz="900" b="1" cap="all" dirty="0" smtClean="0">
                <a:solidFill>
                  <a:schemeClr val="accent1">
                    <a:lumMod val="75000"/>
                  </a:schemeClr>
                </a:solidFill>
                <a:latin typeface="Times New Roman" pitchFamily="18" charset="0"/>
                <a:ea typeface="+mj-ea"/>
                <a:cs typeface="Times New Roman" pitchFamily="18" charset="0"/>
              </a:rPr>
              <a:t>ГОСУДАРСТВЕННОЙ СОБСТВЕННОСТЬЮ И ОКАЗАНИЕ ГОСУДАРСТВЕННЫХ УСЛУГ</a:t>
            </a:r>
          </a:p>
          <a:p>
            <a:pPr marR="0" lvl="0" algn="ctr" defTabSz="914400" fontAlgn="auto">
              <a:spcBef>
                <a:spcPct val="20000"/>
              </a:spcBef>
              <a:spcAft>
                <a:spcPts val="0"/>
              </a:spcAft>
              <a:buClr>
                <a:schemeClr val="accent3"/>
              </a:buClr>
              <a:buSzPct val="95000"/>
              <a:tabLst/>
              <a:defRPr/>
            </a:pPr>
            <a:endParaRPr lang="ru-RU" sz="900" b="1" cap="all" dirty="0" smtClean="0">
              <a:solidFill>
                <a:schemeClr val="accent1">
                  <a:lumMod val="75000"/>
                </a:schemeClr>
              </a:solidFill>
              <a:latin typeface="Times New Roman" pitchFamily="18" charset="0"/>
              <a:ea typeface="+mj-ea"/>
              <a:cs typeface="Times New Roman" pitchFamily="18" charset="0"/>
            </a:endParaRPr>
          </a:p>
          <a:p>
            <a:pPr marR="0" lvl="0" algn="ctr" defTabSz="914400" fontAlgn="auto">
              <a:spcBef>
                <a:spcPct val="20000"/>
              </a:spcBef>
              <a:spcAft>
                <a:spcPts val="0"/>
              </a:spcAft>
              <a:buClr>
                <a:schemeClr val="accent3"/>
              </a:buClr>
              <a:buSzPct val="95000"/>
              <a:tabLst/>
              <a:defRPr/>
            </a:pPr>
            <a:r>
              <a:rPr lang="ru-RU" sz="900" b="1" cap="all" dirty="0" smtClean="0">
                <a:solidFill>
                  <a:schemeClr val="accent1">
                    <a:lumMod val="75000"/>
                  </a:schemeClr>
                </a:solidFill>
                <a:latin typeface="Times New Roman" pitchFamily="18" charset="0"/>
                <a:ea typeface="+mj-ea"/>
                <a:cs typeface="Times New Roman" pitchFamily="18" charset="0"/>
              </a:rPr>
              <a:t>6. ПРОЗРАЧНОСТЬ БЮДЖЕТНОГО ПРОЦЕССА</a:t>
            </a:r>
          </a:p>
          <a:p>
            <a:pPr marR="0" lvl="0" algn="ctr" defTabSz="914400" fontAlgn="auto">
              <a:spcBef>
                <a:spcPct val="20000"/>
              </a:spcBef>
              <a:spcAft>
                <a:spcPts val="0"/>
              </a:spcAft>
              <a:buClr>
                <a:schemeClr val="accent3"/>
              </a:buClr>
              <a:buSzPct val="95000"/>
              <a:tabLst/>
              <a:defRPr/>
            </a:pPr>
            <a:endParaRPr lang="ru-RU" sz="900" b="1" cap="all" dirty="0" smtClean="0">
              <a:solidFill>
                <a:schemeClr val="accent1">
                  <a:lumMod val="75000"/>
                </a:schemeClr>
              </a:solidFill>
              <a:latin typeface="Times New Roman" pitchFamily="18" charset="0"/>
              <a:ea typeface="+mj-ea"/>
              <a:cs typeface="Times New Roman" pitchFamily="18" charset="0"/>
            </a:endParaRPr>
          </a:p>
          <a:p>
            <a:pPr marR="0" lvl="0" algn="ctr" defTabSz="914400" fontAlgn="auto">
              <a:spcBef>
                <a:spcPct val="20000"/>
              </a:spcBef>
              <a:spcAft>
                <a:spcPts val="0"/>
              </a:spcAft>
              <a:buClr>
                <a:schemeClr val="accent3"/>
              </a:buClr>
              <a:buSzPct val="95000"/>
              <a:tabLst/>
              <a:defRPr/>
            </a:pPr>
            <a:r>
              <a:rPr lang="ru-RU" sz="900" b="1" cap="all" dirty="0" smtClean="0">
                <a:solidFill>
                  <a:schemeClr val="accent1">
                    <a:lumMod val="75000"/>
                  </a:schemeClr>
                </a:solidFill>
                <a:latin typeface="Times New Roman" pitchFamily="18" charset="0"/>
                <a:ea typeface="+mj-ea"/>
                <a:cs typeface="Times New Roman" pitchFamily="18" charset="0"/>
              </a:rPr>
              <a:t>7. ИНДИКАТОРЫ, ХАРАКТЕРИЗУЮЩИЕ </a:t>
            </a:r>
          </a:p>
          <a:p>
            <a:pPr marR="0" lvl="0" algn="ctr" defTabSz="914400" fontAlgn="auto">
              <a:spcBef>
                <a:spcPct val="20000"/>
              </a:spcBef>
              <a:spcAft>
                <a:spcPts val="0"/>
              </a:spcAft>
              <a:buClr>
                <a:schemeClr val="accent3"/>
              </a:buClr>
              <a:buSzPct val="95000"/>
              <a:tabLst/>
              <a:defRPr/>
            </a:pPr>
            <a:r>
              <a:rPr lang="ru-RU" sz="900" b="1" cap="all" dirty="0" smtClean="0">
                <a:solidFill>
                  <a:schemeClr val="accent1">
                    <a:lumMod val="75000"/>
                  </a:schemeClr>
                </a:solidFill>
                <a:latin typeface="Times New Roman" pitchFamily="18" charset="0"/>
                <a:ea typeface="+mj-ea"/>
                <a:cs typeface="Times New Roman" pitchFamily="18" charset="0"/>
              </a:rPr>
              <a:t>ВЫПОЛНЕНИЕ УКАЗОВ </a:t>
            </a:r>
          </a:p>
          <a:p>
            <a:pPr marR="0" lvl="0" algn="ctr" defTabSz="914400" fontAlgn="auto">
              <a:spcBef>
                <a:spcPct val="20000"/>
              </a:spcBef>
              <a:spcAft>
                <a:spcPts val="0"/>
              </a:spcAft>
              <a:buClr>
                <a:schemeClr val="accent3"/>
              </a:buClr>
              <a:buSzPct val="95000"/>
              <a:tabLst/>
              <a:defRPr/>
            </a:pPr>
            <a:r>
              <a:rPr lang="ru-RU" sz="900" b="1" cap="all" dirty="0" smtClean="0">
                <a:solidFill>
                  <a:schemeClr val="accent1">
                    <a:lumMod val="75000"/>
                  </a:schemeClr>
                </a:solidFill>
                <a:latin typeface="Times New Roman" pitchFamily="18" charset="0"/>
                <a:ea typeface="+mj-ea"/>
                <a:cs typeface="Times New Roman" pitchFamily="18" charset="0"/>
              </a:rPr>
              <a:t>ПРЕЗИДЕНТА РФ </a:t>
            </a:r>
          </a:p>
          <a:p>
            <a:pPr marR="0" lvl="0" algn="ctr" defTabSz="914400" fontAlgn="auto">
              <a:spcBef>
                <a:spcPct val="20000"/>
              </a:spcBef>
              <a:spcAft>
                <a:spcPts val="0"/>
              </a:spcAft>
              <a:buClr>
                <a:schemeClr val="accent3"/>
              </a:buClr>
              <a:buSzPct val="95000"/>
              <a:tabLst/>
              <a:defRPr/>
            </a:pPr>
            <a:r>
              <a:rPr lang="ru-RU" sz="900" b="1" cap="all" dirty="0" smtClean="0">
                <a:solidFill>
                  <a:schemeClr val="accent1">
                    <a:lumMod val="75000"/>
                  </a:schemeClr>
                </a:solidFill>
                <a:latin typeface="Times New Roman" pitchFamily="18" charset="0"/>
                <a:ea typeface="+mj-ea"/>
                <a:cs typeface="Times New Roman" pitchFamily="18" charset="0"/>
              </a:rPr>
              <a:t>ОТ 7 МАЯ 2012 ГОДА</a:t>
            </a:r>
            <a:endParaRPr lang="ru-RU" sz="900" b="1" cap="all" dirty="0">
              <a:solidFill>
                <a:schemeClr val="accent1">
                  <a:lumMod val="75000"/>
                </a:schemeClr>
              </a:solidFill>
              <a:latin typeface="Times New Roman" pitchFamily="18" charset="0"/>
              <a:ea typeface="+mj-ea"/>
              <a:cs typeface="Times New Roman" pitchFamily="18" charset="0"/>
            </a:endParaRPr>
          </a:p>
        </p:txBody>
      </p:sp>
      <p:pic>
        <p:nvPicPr>
          <p:cNvPr id="2" name="Picture 2" descr="M:\Отдел методологии и мониторинга\ОТДЕЛ\! Гнездилова\Служебки\архив\Слайд к новости от 11.09.2018 (Оценка качества управления рег финансами).png"/>
          <p:cNvPicPr>
            <a:picLocks noChangeAspect="1" noChangeArrowheads="1"/>
          </p:cNvPicPr>
          <p:nvPr/>
        </p:nvPicPr>
        <p:blipFill>
          <a:blip r:embed="rId4" cstate="print"/>
          <a:srcRect/>
          <a:stretch>
            <a:fillRect/>
          </a:stretch>
        </p:blipFill>
        <p:spPr bwMode="auto">
          <a:xfrm>
            <a:off x="179512" y="1196752"/>
            <a:ext cx="6889833" cy="5138826"/>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179512" y="332656"/>
            <a:ext cx="288032" cy="276999"/>
          </a:xfrm>
          <a:prstGeom prst="rect">
            <a:avLst/>
          </a:prstGeom>
          <a:noFill/>
        </p:spPr>
        <p:txBody>
          <a:bodyPr wrap="square" rtlCol="0">
            <a:spAutoFit/>
          </a:bodyPr>
          <a:lstStyle/>
          <a:p>
            <a:r>
              <a:rPr lang="ru-RU" sz="1200" dirty="0" smtClean="0"/>
              <a:t>6</a:t>
            </a:r>
            <a:endParaRPr lang="ru-RU" sz="1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Схема 10"/>
          <p:cNvGraphicFramePr/>
          <p:nvPr/>
        </p:nvGraphicFramePr>
        <p:xfrm>
          <a:off x="179512" y="4077072"/>
          <a:ext cx="9144000" cy="35010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Прямоугольник с двумя скругленными противолежащими углами 6"/>
          <p:cNvSpPr/>
          <p:nvPr/>
        </p:nvSpPr>
        <p:spPr>
          <a:xfrm>
            <a:off x="1187624" y="980728"/>
            <a:ext cx="5544616" cy="648072"/>
          </a:xfrm>
          <a:prstGeom prst="round2DiagRect">
            <a:avLst/>
          </a:prstGeom>
          <a:solidFill>
            <a:schemeClr val="accent1">
              <a:lumMod val="20000"/>
              <a:lumOff val="80000"/>
            </a:schemeClr>
          </a:solidFill>
          <a:ln>
            <a:solidFill>
              <a:schemeClr val="tx2">
                <a:lumMod val="60000"/>
                <a:lumOff val="4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457200" fontAlgn="auto">
              <a:spcBef>
                <a:spcPts val="0"/>
              </a:spcBef>
              <a:spcAft>
                <a:spcPts val="0"/>
              </a:spcAft>
              <a:buFont typeface="Wingdings" pitchFamily="2" charset="2"/>
              <a:buChar char="ü"/>
              <a:defRPr/>
            </a:pPr>
            <a:r>
              <a:rPr lang="ru-RU" sz="1750" b="1" dirty="0" smtClean="0">
                <a:solidFill>
                  <a:schemeClr val="tx2">
                    <a:lumMod val="50000"/>
                  </a:schemeClr>
                </a:solidFill>
                <a:latin typeface="Times New Roman" pitchFamily="18" charset="0"/>
                <a:cs typeface="Times New Roman" pitchFamily="18" charset="0"/>
              </a:rPr>
              <a:t>Обеспечение устойчивости и сбалансированности республиканского бюджета РА</a:t>
            </a:r>
          </a:p>
        </p:txBody>
      </p:sp>
      <p:sp>
        <p:nvSpPr>
          <p:cNvPr id="9" name="Прямоугольник с двумя скругленными противолежащими углами 8"/>
          <p:cNvSpPr/>
          <p:nvPr/>
        </p:nvSpPr>
        <p:spPr>
          <a:xfrm>
            <a:off x="2123728" y="1556792"/>
            <a:ext cx="5256584" cy="648072"/>
          </a:xfrm>
          <a:prstGeom prst="round2DiagRect">
            <a:avLst/>
          </a:prstGeom>
          <a:solidFill>
            <a:schemeClr val="accent1">
              <a:lumMod val="40000"/>
              <a:lumOff val="60000"/>
            </a:schemeClr>
          </a:solidFill>
          <a:ln>
            <a:solidFill>
              <a:schemeClr val="tx2">
                <a:lumMod val="60000"/>
                <a:lumOff val="4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457200" fontAlgn="auto">
              <a:spcBef>
                <a:spcPts val="0"/>
              </a:spcBef>
              <a:spcAft>
                <a:spcPts val="0"/>
              </a:spcAft>
              <a:buFont typeface="Wingdings" pitchFamily="2" charset="2"/>
              <a:buChar char="ü"/>
              <a:defRPr/>
            </a:pPr>
            <a:r>
              <a:rPr lang="ru-RU" b="1" dirty="0" smtClean="0">
                <a:solidFill>
                  <a:schemeClr val="tx2">
                    <a:lumMod val="50000"/>
                  </a:schemeClr>
                </a:solidFill>
                <a:latin typeface="Times New Roman" pitchFamily="18" charset="0"/>
                <a:cs typeface="Times New Roman" pitchFamily="18" charset="0"/>
              </a:rPr>
              <a:t>Содействие сбалансированности местных бюджетов</a:t>
            </a:r>
          </a:p>
        </p:txBody>
      </p:sp>
      <p:sp>
        <p:nvSpPr>
          <p:cNvPr id="12" name="Прямоугольник с двумя скругленными противолежащими углами 11"/>
          <p:cNvSpPr/>
          <p:nvPr/>
        </p:nvSpPr>
        <p:spPr>
          <a:xfrm>
            <a:off x="2843808" y="2132856"/>
            <a:ext cx="5256584" cy="648072"/>
          </a:xfrm>
          <a:prstGeom prst="round2DiagRect">
            <a:avLst/>
          </a:prstGeom>
          <a:solidFill>
            <a:schemeClr val="accent1">
              <a:lumMod val="20000"/>
              <a:lumOff val="80000"/>
            </a:schemeClr>
          </a:solidFill>
          <a:ln>
            <a:solidFill>
              <a:schemeClr val="tx2">
                <a:lumMod val="60000"/>
                <a:lumOff val="4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457200" fontAlgn="auto">
              <a:spcBef>
                <a:spcPts val="0"/>
              </a:spcBef>
              <a:spcAft>
                <a:spcPts val="0"/>
              </a:spcAft>
              <a:buFont typeface="Wingdings" pitchFamily="2" charset="2"/>
              <a:buChar char="ü"/>
              <a:defRPr/>
            </a:pPr>
            <a:r>
              <a:rPr lang="ru-RU" b="1" dirty="0" smtClean="0">
                <a:solidFill>
                  <a:schemeClr val="tx2">
                    <a:lumMod val="50000"/>
                  </a:schemeClr>
                </a:solidFill>
                <a:latin typeface="Times New Roman" pitchFamily="18" charset="0"/>
                <a:cs typeface="Times New Roman" pitchFamily="18" charset="0"/>
              </a:rPr>
              <a:t>Проведение эффективного управления государственным долгом РА</a:t>
            </a:r>
          </a:p>
        </p:txBody>
      </p:sp>
      <p:sp>
        <p:nvSpPr>
          <p:cNvPr id="13" name="Прямоугольник с двумя скругленными противолежащими углами 12"/>
          <p:cNvSpPr/>
          <p:nvPr/>
        </p:nvSpPr>
        <p:spPr>
          <a:xfrm>
            <a:off x="3635896" y="2708920"/>
            <a:ext cx="5256584" cy="648072"/>
          </a:xfrm>
          <a:prstGeom prst="round2DiagRect">
            <a:avLst/>
          </a:prstGeom>
          <a:solidFill>
            <a:schemeClr val="accent1">
              <a:lumMod val="40000"/>
              <a:lumOff val="60000"/>
            </a:schemeClr>
          </a:solidFill>
          <a:ln>
            <a:solidFill>
              <a:schemeClr val="tx2">
                <a:lumMod val="60000"/>
                <a:lumOff val="4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457200" fontAlgn="auto">
              <a:spcBef>
                <a:spcPts val="0"/>
              </a:spcBef>
              <a:spcAft>
                <a:spcPts val="0"/>
              </a:spcAft>
              <a:buFont typeface="Wingdings" pitchFamily="2" charset="2"/>
              <a:buChar char="ü"/>
              <a:defRPr/>
            </a:pPr>
            <a:r>
              <a:rPr lang="ru-RU" b="1" dirty="0" smtClean="0">
                <a:solidFill>
                  <a:schemeClr val="tx2">
                    <a:lumMod val="50000"/>
                  </a:schemeClr>
                </a:solidFill>
                <a:latin typeface="Times New Roman" pitchFamily="18" charset="0"/>
                <a:cs typeface="Times New Roman" pitchFamily="18" charset="0"/>
              </a:rPr>
              <a:t>Формирование финансово грамотного поведения населения РА</a:t>
            </a:r>
            <a:endParaRPr lang="ru-RU" b="1" dirty="0">
              <a:solidFill>
                <a:schemeClr val="tx2">
                  <a:lumMod val="50000"/>
                </a:schemeClr>
              </a:solidFill>
              <a:latin typeface="Times New Roman" pitchFamily="18" charset="0"/>
              <a:cs typeface="Times New Roman" pitchFamily="18" charset="0"/>
            </a:endParaRPr>
          </a:p>
        </p:txBody>
      </p:sp>
      <p:sp>
        <p:nvSpPr>
          <p:cNvPr id="15" name="Овал 14"/>
          <p:cNvSpPr/>
          <p:nvPr/>
        </p:nvSpPr>
        <p:spPr>
          <a:xfrm>
            <a:off x="179512" y="2204864"/>
            <a:ext cx="1872208" cy="1008112"/>
          </a:xfrm>
          <a:prstGeom prst="ellipse">
            <a:avLst/>
          </a:prstGeom>
          <a:solidFill>
            <a:schemeClr val="bg2"/>
          </a:solidFill>
          <a:ln>
            <a:solidFill>
              <a:schemeClr val="tx1"/>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457200" fontAlgn="auto">
              <a:spcBef>
                <a:spcPts val="0"/>
              </a:spcBef>
              <a:spcAft>
                <a:spcPts val="0"/>
              </a:spcAft>
              <a:defRPr/>
            </a:pPr>
            <a:r>
              <a:rPr lang="ru-RU" b="1" dirty="0" smtClean="0">
                <a:solidFill>
                  <a:schemeClr val="tx2">
                    <a:lumMod val="50000"/>
                  </a:schemeClr>
                </a:solidFill>
                <a:latin typeface="Times New Roman" pitchFamily="18" charset="0"/>
                <a:cs typeface="Times New Roman" pitchFamily="18" charset="0"/>
              </a:rPr>
              <a:t>Задачи:</a:t>
            </a:r>
          </a:p>
        </p:txBody>
      </p:sp>
      <p:cxnSp>
        <p:nvCxnSpPr>
          <p:cNvPr id="19" name="Прямая со стрелкой 18"/>
          <p:cNvCxnSpPr>
            <a:stCxn id="15" idx="5"/>
          </p:cNvCxnSpPr>
          <p:nvPr/>
        </p:nvCxnSpPr>
        <p:spPr>
          <a:xfrm flipV="1">
            <a:off x="1777541" y="2996952"/>
            <a:ext cx="1858355" cy="68390"/>
          </a:xfrm>
          <a:prstGeom prst="straightConnector1">
            <a:avLst/>
          </a:prstGeom>
          <a:ln>
            <a:solidFill>
              <a:schemeClr val="tx2">
                <a:lumMod val="60000"/>
                <a:lumOff val="40000"/>
              </a:schemeClr>
            </a:solidFill>
            <a:tailEnd type="arrow"/>
          </a:ln>
        </p:spPr>
        <p:style>
          <a:lnRef idx="1">
            <a:schemeClr val="accent2"/>
          </a:lnRef>
          <a:fillRef idx="2">
            <a:schemeClr val="accent2"/>
          </a:fillRef>
          <a:effectRef idx="1">
            <a:schemeClr val="accent2"/>
          </a:effectRef>
          <a:fontRef idx="minor">
            <a:schemeClr val="dk1"/>
          </a:fontRef>
        </p:style>
      </p:cxnSp>
      <p:cxnSp>
        <p:nvCxnSpPr>
          <p:cNvPr id="21" name="Прямая со стрелкой 20"/>
          <p:cNvCxnSpPr>
            <a:stCxn id="15" idx="6"/>
            <a:endCxn id="12" idx="2"/>
          </p:cNvCxnSpPr>
          <p:nvPr/>
        </p:nvCxnSpPr>
        <p:spPr>
          <a:xfrm flipV="1">
            <a:off x="2051720" y="2456892"/>
            <a:ext cx="792088" cy="252028"/>
          </a:xfrm>
          <a:prstGeom prst="straightConnector1">
            <a:avLst/>
          </a:prstGeom>
          <a:ln>
            <a:solidFill>
              <a:schemeClr val="tx2">
                <a:lumMod val="60000"/>
                <a:lumOff val="40000"/>
              </a:schemeClr>
            </a:solidFill>
            <a:tailEnd type="arrow"/>
          </a:ln>
        </p:spPr>
        <p:style>
          <a:lnRef idx="1">
            <a:schemeClr val="accent2"/>
          </a:lnRef>
          <a:fillRef idx="2">
            <a:schemeClr val="accent2"/>
          </a:fillRef>
          <a:effectRef idx="1">
            <a:schemeClr val="accent2"/>
          </a:effectRef>
          <a:fontRef idx="minor">
            <a:schemeClr val="dk1"/>
          </a:fontRef>
        </p:style>
      </p:cxnSp>
      <p:cxnSp>
        <p:nvCxnSpPr>
          <p:cNvPr id="23" name="Прямая со стрелкой 22"/>
          <p:cNvCxnSpPr>
            <a:stCxn id="15" idx="7"/>
          </p:cNvCxnSpPr>
          <p:nvPr/>
        </p:nvCxnSpPr>
        <p:spPr>
          <a:xfrm flipV="1">
            <a:off x="1777541" y="2204864"/>
            <a:ext cx="274179" cy="147634"/>
          </a:xfrm>
          <a:prstGeom prst="straightConnector1">
            <a:avLst/>
          </a:prstGeom>
          <a:ln>
            <a:solidFill>
              <a:schemeClr val="tx2">
                <a:lumMod val="60000"/>
                <a:lumOff val="40000"/>
              </a:schemeClr>
            </a:solidFill>
            <a:tailEnd type="arrow"/>
          </a:ln>
        </p:spPr>
        <p:style>
          <a:lnRef idx="1">
            <a:schemeClr val="accent2"/>
          </a:lnRef>
          <a:fillRef idx="2">
            <a:schemeClr val="accent2"/>
          </a:fillRef>
          <a:effectRef idx="1">
            <a:schemeClr val="accent2"/>
          </a:effectRef>
          <a:fontRef idx="minor">
            <a:schemeClr val="dk1"/>
          </a:fontRef>
        </p:style>
      </p:cxnSp>
      <p:cxnSp>
        <p:nvCxnSpPr>
          <p:cNvPr id="25" name="Прямая со стрелкой 24"/>
          <p:cNvCxnSpPr>
            <a:stCxn id="15" idx="0"/>
          </p:cNvCxnSpPr>
          <p:nvPr/>
        </p:nvCxnSpPr>
        <p:spPr>
          <a:xfrm flipV="1">
            <a:off x="1115616" y="1628800"/>
            <a:ext cx="432048" cy="576064"/>
          </a:xfrm>
          <a:prstGeom prst="straightConnector1">
            <a:avLst/>
          </a:prstGeom>
          <a:ln>
            <a:solidFill>
              <a:schemeClr val="tx2">
                <a:lumMod val="60000"/>
                <a:lumOff val="40000"/>
              </a:schemeClr>
            </a:solidFill>
            <a:tailEnd type="arrow"/>
          </a:ln>
        </p:spPr>
        <p:style>
          <a:lnRef idx="1">
            <a:schemeClr val="accent2"/>
          </a:lnRef>
          <a:fillRef idx="2">
            <a:schemeClr val="accent2"/>
          </a:fillRef>
          <a:effectRef idx="1">
            <a:schemeClr val="accent2"/>
          </a:effectRef>
          <a:fontRef idx="minor">
            <a:schemeClr val="dk1"/>
          </a:fontRef>
        </p:style>
      </p:cxnSp>
      <p:sp>
        <p:nvSpPr>
          <p:cNvPr id="27" name="Содержимое 26"/>
          <p:cNvSpPr>
            <a:spLocks noGrp="1"/>
          </p:cNvSpPr>
          <p:nvPr>
            <p:ph idx="1"/>
          </p:nvPr>
        </p:nvSpPr>
        <p:spPr>
          <a:xfrm>
            <a:off x="107504" y="3933056"/>
            <a:ext cx="1944216" cy="1080120"/>
          </a:xfrm>
          <a:prstGeom prst="ellipse">
            <a:avLst/>
          </a:prstGeom>
          <a:solidFill>
            <a:schemeClr val="bg2"/>
          </a:solidFill>
          <a:ln>
            <a:solidFill>
              <a:schemeClr val="tx1"/>
            </a:solidFill>
          </a:ln>
        </p:spPr>
        <p:style>
          <a:lnRef idx="1">
            <a:schemeClr val="accent2"/>
          </a:lnRef>
          <a:fillRef idx="2">
            <a:schemeClr val="accent2"/>
          </a:fillRef>
          <a:effectRef idx="1">
            <a:schemeClr val="accent2"/>
          </a:effectRef>
          <a:fontRef idx="minor">
            <a:schemeClr val="dk1"/>
          </a:fontRef>
        </p:style>
        <p:txBody>
          <a:bodyPr rtlCol="0" anchor="ctr">
            <a:noAutofit/>
          </a:bodyPr>
          <a:lstStyle/>
          <a:p>
            <a:pPr marL="273050" indent="-273050" algn="ctr" defTabSz="457200" fontAlgn="auto">
              <a:spcBef>
                <a:spcPts val="0"/>
              </a:spcBef>
              <a:spcAft>
                <a:spcPts val="0"/>
              </a:spcAft>
              <a:buNone/>
              <a:defRPr/>
            </a:pPr>
            <a:r>
              <a:rPr lang="ru-RU" sz="1400" b="1" dirty="0" smtClean="0">
                <a:solidFill>
                  <a:schemeClr val="tx2">
                    <a:lumMod val="50000"/>
                  </a:schemeClr>
                </a:solidFill>
                <a:latin typeface="Times New Roman" pitchFamily="18" charset="0"/>
                <a:cs typeface="Times New Roman" pitchFamily="18" charset="0"/>
              </a:rPr>
              <a:t>Направления:</a:t>
            </a:r>
          </a:p>
        </p:txBody>
      </p:sp>
      <p:sp>
        <p:nvSpPr>
          <p:cNvPr id="28" name="Прямоугольник с двумя скругленными противолежащими углами 27"/>
          <p:cNvSpPr/>
          <p:nvPr/>
        </p:nvSpPr>
        <p:spPr>
          <a:xfrm>
            <a:off x="3635896" y="3717032"/>
            <a:ext cx="5256584" cy="648072"/>
          </a:xfrm>
          <a:prstGeom prst="round2DiagRect">
            <a:avLst/>
          </a:prstGeom>
          <a:solidFill>
            <a:schemeClr val="tx2">
              <a:lumMod val="20000"/>
              <a:lumOff val="80000"/>
            </a:schemeClr>
          </a:solidFill>
          <a:ln>
            <a:solidFill>
              <a:schemeClr val="tx2">
                <a:lumMod val="60000"/>
                <a:lumOff val="4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457200" fontAlgn="auto">
              <a:spcBef>
                <a:spcPts val="0"/>
              </a:spcBef>
              <a:spcAft>
                <a:spcPts val="0"/>
              </a:spcAft>
              <a:buFont typeface="Wingdings" pitchFamily="2" charset="2"/>
              <a:buChar char="ü"/>
              <a:defRPr/>
            </a:pPr>
            <a:r>
              <a:rPr lang="ru-RU" dirty="0" smtClean="0">
                <a:solidFill>
                  <a:schemeClr val="tx2">
                    <a:lumMod val="50000"/>
                  </a:schemeClr>
                </a:solidFill>
                <a:latin typeface="Times New Roman" pitchFamily="18" charset="0"/>
                <a:cs typeface="Times New Roman" pitchFamily="18" charset="0"/>
              </a:rPr>
              <a:t>Повышение операционной эффективности использования бюджетных средств</a:t>
            </a:r>
            <a:endParaRPr lang="ru-RU" dirty="0">
              <a:solidFill>
                <a:schemeClr val="tx2">
                  <a:lumMod val="50000"/>
                </a:schemeClr>
              </a:solidFill>
              <a:latin typeface="Times New Roman" pitchFamily="18" charset="0"/>
              <a:cs typeface="Times New Roman" pitchFamily="18" charset="0"/>
            </a:endParaRPr>
          </a:p>
        </p:txBody>
      </p:sp>
      <p:sp>
        <p:nvSpPr>
          <p:cNvPr id="29" name="Прямоугольник с двумя скругленными противолежащими углами 28"/>
          <p:cNvSpPr/>
          <p:nvPr/>
        </p:nvSpPr>
        <p:spPr>
          <a:xfrm>
            <a:off x="3347864" y="4293096"/>
            <a:ext cx="5256584" cy="648072"/>
          </a:xfrm>
          <a:prstGeom prst="round2DiagRect">
            <a:avLst/>
          </a:prstGeom>
          <a:solidFill>
            <a:schemeClr val="tx2">
              <a:lumMod val="40000"/>
              <a:lumOff val="60000"/>
            </a:schemeClr>
          </a:solidFill>
          <a:ln>
            <a:solidFill>
              <a:schemeClr val="tx2">
                <a:lumMod val="60000"/>
                <a:lumOff val="4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457200" fontAlgn="auto">
              <a:spcBef>
                <a:spcPts val="0"/>
              </a:spcBef>
              <a:spcAft>
                <a:spcPts val="0"/>
              </a:spcAft>
              <a:buFont typeface="Wingdings" pitchFamily="2" charset="2"/>
              <a:buChar char="ü"/>
              <a:defRPr/>
            </a:pPr>
            <a:r>
              <a:rPr lang="ru-RU" dirty="0" smtClean="0">
                <a:solidFill>
                  <a:schemeClr val="tx2">
                    <a:lumMod val="50000"/>
                  </a:schemeClr>
                </a:solidFill>
                <a:latin typeface="Times New Roman" pitchFamily="18" charset="0"/>
                <a:cs typeface="Times New Roman" pitchFamily="18" charset="0"/>
              </a:rPr>
              <a:t>Внедрение единых федеральных стандартов бухгалтерского учета</a:t>
            </a:r>
            <a:endParaRPr lang="ru-RU" dirty="0">
              <a:solidFill>
                <a:schemeClr val="tx2">
                  <a:lumMod val="50000"/>
                </a:schemeClr>
              </a:solidFill>
              <a:latin typeface="Times New Roman" pitchFamily="18" charset="0"/>
              <a:cs typeface="Times New Roman" pitchFamily="18" charset="0"/>
            </a:endParaRPr>
          </a:p>
        </p:txBody>
      </p:sp>
      <p:sp>
        <p:nvSpPr>
          <p:cNvPr id="30" name="Прямоугольник с двумя скругленными противолежащими углами 29"/>
          <p:cNvSpPr/>
          <p:nvPr/>
        </p:nvSpPr>
        <p:spPr>
          <a:xfrm>
            <a:off x="2627784" y="4869160"/>
            <a:ext cx="5256584" cy="648072"/>
          </a:xfrm>
          <a:prstGeom prst="round2DiagRect">
            <a:avLst/>
          </a:prstGeom>
          <a:solidFill>
            <a:schemeClr val="tx2">
              <a:lumMod val="20000"/>
              <a:lumOff val="80000"/>
            </a:schemeClr>
          </a:solidFill>
          <a:ln>
            <a:solidFill>
              <a:schemeClr val="tx2">
                <a:lumMod val="60000"/>
                <a:lumOff val="4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457200" fontAlgn="auto">
              <a:spcBef>
                <a:spcPts val="0"/>
              </a:spcBef>
              <a:spcAft>
                <a:spcPts val="0"/>
              </a:spcAft>
              <a:buFont typeface="Wingdings" pitchFamily="2" charset="2"/>
              <a:buChar char="ü"/>
              <a:defRPr/>
            </a:pPr>
            <a:r>
              <a:rPr lang="ru-RU" dirty="0" smtClean="0">
                <a:solidFill>
                  <a:schemeClr val="tx2">
                    <a:lumMod val="50000"/>
                  </a:schemeClr>
                </a:solidFill>
                <a:latin typeface="Times New Roman" pitchFamily="18" charset="0"/>
                <a:cs typeface="Times New Roman" pitchFamily="18" charset="0"/>
              </a:rPr>
              <a:t>Повышение качества контроля за использованием бюджетных средств</a:t>
            </a:r>
            <a:endParaRPr lang="ru-RU" dirty="0">
              <a:solidFill>
                <a:schemeClr val="tx2">
                  <a:lumMod val="50000"/>
                </a:schemeClr>
              </a:solidFill>
              <a:latin typeface="Times New Roman" pitchFamily="18" charset="0"/>
              <a:cs typeface="Times New Roman" pitchFamily="18" charset="0"/>
            </a:endParaRPr>
          </a:p>
        </p:txBody>
      </p:sp>
      <p:sp>
        <p:nvSpPr>
          <p:cNvPr id="31" name="Прямоугольник с двумя скругленными противолежащими углами 30"/>
          <p:cNvSpPr/>
          <p:nvPr/>
        </p:nvSpPr>
        <p:spPr>
          <a:xfrm>
            <a:off x="323528" y="6021288"/>
            <a:ext cx="5256584" cy="648072"/>
          </a:xfrm>
          <a:prstGeom prst="round2DiagRect">
            <a:avLst/>
          </a:prstGeom>
          <a:solidFill>
            <a:schemeClr val="tx2">
              <a:lumMod val="20000"/>
              <a:lumOff val="80000"/>
            </a:schemeClr>
          </a:solidFill>
          <a:ln>
            <a:solidFill>
              <a:schemeClr val="tx2">
                <a:lumMod val="60000"/>
                <a:lumOff val="4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457200" fontAlgn="auto">
              <a:spcBef>
                <a:spcPts val="0"/>
              </a:spcBef>
              <a:spcAft>
                <a:spcPts val="0"/>
              </a:spcAft>
              <a:buFont typeface="Wingdings" pitchFamily="2" charset="2"/>
              <a:buChar char="ü"/>
              <a:defRPr/>
            </a:pPr>
            <a:r>
              <a:rPr lang="ru-RU" dirty="0" smtClean="0">
                <a:solidFill>
                  <a:schemeClr val="tx2">
                    <a:lumMod val="50000"/>
                  </a:schemeClr>
                </a:solidFill>
                <a:latin typeface="Times New Roman" pitchFamily="18" charset="0"/>
                <a:cs typeface="Times New Roman" pitchFamily="18" charset="0"/>
              </a:rPr>
              <a:t>Совершенствование системы оценки качества финансового менеджмента</a:t>
            </a:r>
            <a:endParaRPr lang="ru-RU" dirty="0">
              <a:solidFill>
                <a:schemeClr val="tx2">
                  <a:lumMod val="50000"/>
                </a:schemeClr>
              </a:solidFill>
              <a:latin typeface="Times New Roman" pitchFamily="18" charset="0"/>
              <a:cs typeface="Times New Roman" pitchFamily="18" charset="0"/>
            </a:endParaRPr>
          </a:p>
        </p:txBody>
      </p:sp>
      <p:cxnSp>
        <p:nvCxnSpPr>
          <p:cNvPr id="33" name="Прямая со стрелкой 32"/>
          <p:cNvCxnSpPr>
            <a:stCxn id="27" idx="7"/>
          </p:cNvCxnSpPr>
          <p:nvPr/>
        </p:nvCxnSpPr>
        <p:spPr>
          <a:xfrm flipV="1">
            <a:off x="1766996" y="3861048"/>
            <a:ext cx="1868900" cy="230188"/>
          </a:xfrm>
          <a:prstGeom prst="straightConnector1">
            <a:avLst/>
          </a:prstGeom>
          <a:ln>
            <a:solidFill>
              <a:schemeClr val="tx2">
                <a:lumMod val="60000"/>
                <a:lumOff val="40000"/>
              </a:schemeClr>
            </a:solidFill>
            <a:tailEnd type="arrow"/>
          </a:ln>
        </p:spPr>
        <p:style>
          <a:lnRef idx="1">
            <a:schemeClr val="accent2"/>
          </a:lnRef>
          <a:fillRef idx="2">
            <a:schemeClr val="accent2"/>
          </a:fillRef>
          <a:effectRef idx="1">
            <a:schemeClr val="accent2"/>
          </a:effectRef>
          <a:fontRef idx="minor">
            <a:schemeClr val="dk1"/>
          </a:fontRef>
        </p:style>
      </p:cxnSp>
      <p:cxnSp>
        <p:nvCxnSpPr>
          <p:cNvPr id="35" name="Прямая со стрелкой 34"/>
          <p:cNvCxnSpPr>
            <a:stCxn id="27" idx="6"/>
          </p:cNvCxnSpPr>
          <p:nvPr/>
        </p:nvCxnSpPr>
        <p:spPr>
          <a:xfrm>
            <a:off x="2051720" y="4473116"/>
            <a:ext cx="1296144" cy="180020"/>
          </a:xfrm>
          <a:prstGeom prst="straightConnector1">
            <a:avLst/>
          </a:prstGeom>
          <a:ln>
            <a:solidFill>
              <a:schemeClr val="tx2">
                <a:lumMod val="60000"/>
                <a:lumOff val="40000"/>
              </a:schemeClr>
            </a:solidFill>
            <a:tailEnd type="arrow"/>
          </a:ln>
        </p:spPr>
        <p:style>
          <a:lnRef idx="1">
            <a:schemeClr val="accent2"/>
          </a:lnRef>
          <a:fillRef idx="2">
            <a:schemeClr val="accent2"/>
          </a:fillRef>
          <a:effectRef idx="1">
            <a:schemeClr val="accent2"/>
          </a:effectRef>
          <a:fontRef idx="minor">
            <a:schemeClr val="dk1"/>
          </a:fontRef>
        </p:style>
      </p:cxnSp>
      <p:cxnSp>
        <p:nvCxnSpPr>
          <p:cNvPr id="37" name="Прямая со стрелкой 36"/>
          <p:cNvCxnSpPr/>
          <p:nvPr/>
        </p:nvCxnSpPr>
        <p:spPr>
          <a:xfrm>
            <a:off x="1619672" y="4941168"/>
            <a:ext cx="648072" cy="504056"/>
          </a:xfrm>
          <a:prstGeom prst="straightConnector1">
            <a:avLst/>
          </a:prstGeom>
          <a:ln>
            <a:solidFill>
              <a:schemeClr val="tx2">
                <a:lumMod val="60000"/>
                <a:lumOff val="40000"/>
              </a:schemeClr>
            </a:solidFill>
            <a:tailEnd type="arrow"/>
          </a:ln>
        </p:spPr>
        <p:style>
          <a:lnRef idx="1">
            <a:schemeClr val="accent2"/>
          </a:lnRef>
          <a:fillRef idx="2">
            <a:schemeClr val="accent2"/>
          </a:fillRef>
          <a:effectRef idx="1">
            <a:schemeClr val="accent2"/>
          </a:effectRef>
          <a:fontRef idx="minor">
            <a:schemeClr val="dk1"/>
          </a:fontRef>
        </p:style>
      </p:cxnSp>
      <p:cxnSp>
        <p:nvCxnSpPr>
          <p:cNvPr id="40" name="Прямая со стрелкой 39"/>
          <p:cNvCxnSpPr>
            <a:stCxn id="27" idx="4"/>
          </p:cNvCxnSpPr>
          <p:nvPr/>
        </p:nvCxnSpPr>
        <p:spPr>
          <a:xfrm>
            <a:off x="1079612" y="5013176"/>
            <a:ext cx="684076" cy="720080"/>
          </a:xfrm>
          <a:prstGeom prst="straightConnector1">
            <a:avLst/>
          </a:prstGeom>
          <a:ln>
            <a:solidFill>
              <a:schemeClr val="tx2">
                <a:lumMod val="60000"/>
                <a:lumOff val="40000"/>
              </a:schemeClr>
            </a:solidFill>
            <a:tailEnd type="arrow"/>
          </a:ln>
        </p:spPr>
        <p:style>
          <a:lnRef idx="1">
            <a:schemeClr val="accent2"/>
          </a:lnRef>
          <a:fillRef idx="2">
            <a:schemeClr val="accent2"/>
          </a:fillRef>
          <a:effectRef idx="1">
            <a:schemeClr val="accent2"/>
          </a:effectRef>
          <a:fontRef idx="minor">
            <a:schemeClr val="dk1"/>
          </a:fontRef>
        </p:style>
      </p:cxnSp>
      <p:sp>
        <p:nvSpPr>
          <p:cNvPr id="41" name="Прямоугольник с двумя скругленными противолежащими углами 40"/>
          <p:cNvSpPr/>
          <p:nvPr/>
        </p:nvSpPr>
        <p:spPr>
          <a:xfrm>
            <a:off x="1835696" y="5445224"/>
            <a:ext cx="5256584" cy="648072"/>
          </a:xfrm>
          <a:prstGeom prst="round2DiagRect">
            <a:avLst/>
          </a:prstGeom>
          <a:solidFill>
            <a:schemeClr val="tx2">
              <a:lumMod val="40000"/>
              <a:lumOff val="60000"/>
            </a:schemeClr>
          </a:solidFill>
          <a:ln>
            <a:solidFill>
              <a:schemeClr val="tx2">
                <a:lumMod val="60000"/>
                <a:lumOff val="4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defTabSz="457200" fontAlgn="auto">
              <a:spcBef>
                <a:spcPts val="0"/>
              </a:spcBef>
              <a:spcAft>
                <a:spcPts val="0"/>
              </a:spcAft>
              <a:buFont typeface="Wingdings" pitchFamily="2" charset="2"/>
              <a:buChar char="ü"/>
              <a:defRPr/>
            </a:pPr>
            <a:r>
              <a:rPr lang="ru-RU" dirty="0" smtClean="0">
                <a:solidFill>
                  <a:schemeClr val="tx2">
                    <a:lumMod val="50000"/>
                  </a:schemeClr>
                </a:solidFill>
                <a:latin typeface="Times New Roman" pitchFamily="18" charset="0"/>
                <a:cs typeface="Times New Roman" pitchFamily="18" charset="0"/>
              </a:rPr>
              <a:t>Развитие практики реализации проектов, основанных на местных инициативах</a:t>
            </a:r>
            <a:endParaRPr lang="ru-RU" dirty="0">
              <a:solidFill>
                <a:schemeClr val="tx2">
                  <a:lumMod val="50000"/>
                </a:schemeClr>
              </a:solidFill>
              <a:latin typeface="Times New Roman" pitchFamily="18" charset="0"/>
              <a:cs typeface="Times New Roman" pitchFamily="18" charset="0"/>
            </a:endParaRPr>
          </a:p>
        </p:txBody>
      </p:sp>
      <p:cxnSp>
        <p:nvCxnSpPr>
          <p:cNvPr id="44" name="Прямая со стрелкой 43"/>
          <p:cNvCxnSpPr/>
          <p:nvPr/>
        </p:nvCxnSpPr>
        <p:spPr>
          <a:xfrm flipH="1">
            <a:off x="683568" y="5013176"/>
            <a:ext cx="144016" cy="936104"/>
          </a:xfrm>
          <a:prstGeom prst="straightConnector1">
            <a:avLst/>
          </a:prstGeom>
          <a:ln>
            <a:solidFill>
              <a:schemeClr val="tx2">
                <a:lumMod val="60000"/>
                <a:lumOff val="40000"/>
              </a:schemeClr>
            </a:solidFill>
            <a:tailEnd type="arrow"/>
          </a:ln>
        </p:spPr>
        <p:style>
          <a:lnRef idx="1">
            <a:schemeClr val="accent2"/>
          </a:lnRef>
          <a:fillRef idx="2">
            <a:schemeClr val="accent2"/>
          </a:fillRef>
          <a:effectRef idx="1">
            <a:schemeClr val="accent2"/>
          </a:effectRef>
          <a:fontRef idx="minor">
            <a:schemeClr val="dk1"/>
          </a:fontRef>
        </p:style>
      </p:cxnSp>
      <p:sp>
        <p:nvSpPr>
          <p:cNvPr id="24" name="Прямоугольник 23"/>
          <p:cNvSpPr/>
          <p:nvPr/>
        </p:nvSpPr>
        <p:spPr>
          <a:xfrm>
            <a:off x="0" y="260648"/>
            <a:ext cx="8928992" cy="615553"/>
          </a:xfrm>
          <a:prstGeom prst="rect">
            <a:avLst/>
          </a:prstGeom>
          <a:effectLst/>
        </p:spPr>
        <p:txBody>
          <a:bodyPr wrap="square">
            <a:spAutoFit/>
          </a:bodyPr>
          <a:lstStyle/>
          <a:p>
            <a:pPr algn="ctr"/>
            <a:r>
              <a:rPr lang="ru-RU" sz="1700" b="1" dirty="0" smtClean="0">
                <a:solidFill>
                  <a:schemeClr val="accent1">
                    <a:lumMod val="75000"/>
                  </a:schemeClr>
                </a:solidFill>
                <a:latin typeface="Times New Roman" pitchFamily="18" charset="0"/>
                <a:cs typeface="Times New Roman" pitchFamily="18" charset="0"/>
              </a:rPr>
              <a:t>ОСНОВНЫЕ НАПРАВЛЕНИЯ БЮДЖЕТНОЙ ПОЛИТИКИ РЕСПУБЛИКИ АЛТАЙ</a:t>
            </a:r>
          </a:p>
          <a:p>
            <a:pPr algn="ctr"/>
            <a:r>
              <a:rPr lang="ru-RU" sz="1700" b="1" dirty="0" smtClean="0">
                <a:solidFill>
                  <a:schemeClr val="accent1">
                    <a:lumMod val="75000"/>
                  </a:schemeClr>
                </a:solidFill>
                <a:latin typeface="Times New Roman" pitchFamily="18" charset="0"/>
                <a:cs typeface="Times New Roman" pitchFamily="18" charset="0"/>
              </a:rPr>
              <a:t>НА 2019-2021 ГОДЫ</a:t>
            </a:r>
            <a:endParaRPr lang="ru-RU" sz="1700" b="1" dirty="0">
              <a:solidFill>
                <a:schemeClr val="accent1">
                  <a:lumMod val="75000"/>
                </a:schemeClr>
              </a:solidFill>
              <a:latin typeface="Times New Roman" pitchFamily="18" charset="0"/>
              <a:cs typeface="Times New Roman" pitchFamily="18" charset="0"/>
            </a:endParaRPr>
          </a:p>
        </p:txBody>
      </p:sp>
      <p:pic>
        <p:nvPicPr>
          <p:cNvPr id="32"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7" cstate="print"/>
          <a:srcRect/>
          <a:stretch>
            <a:fillRect/>
          </a:stretch>
        </p:blipFill>
        <p:spPr bwMode="auto">
          <a:xfrm>
            <a:off x="0" y="0"/>
            <a:ext cx="9144000" cy="476671"/>
          </a:xfrm>
          <a:prstGeom prst="rect">
            <a:avLst/>
          </a:prstGeom>
          <a:noFill/>
        </p:spPr>
      </p:pic>
      <p:sp>
        <p:nvSpPr>
          <p:cNvPr id="34" name="TextBox 33"/>
          <p:cNvSpPr txBox="1"/>
          <p:nvPr/>
        </p:nvSpPr>
        <p:spPr>
          <a:xfrm>
            <a:off x="8604448" y="260648"/>
            <a:ext cx="288032" cy="276999"/>
          </a:xfrm>
          <a:prstGeom prst="rect">
            <a:avLst/>
          </a:prstGeom>
          <a:noFill/>
        </p:spPr>
        <p:txBody>
          <a:bodyPr wrap="square" rtlCol="0">
            <a:spAutoFit/>
          </a:bodyPr>
          <a:lstStyle/>
          <a:p>
            <a:r>
              <a:rPr lang="ru-RU" sz="1200" dirty="0" smtClean="0"/>
              <a:t>7</a:t>
            </a:r>
            <a:endParaRPr lang="ru-RU" sz="1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Схема 10"/>
          <p:cNvGraphicFramePr/>
          <p:nvPr/>
        </p:nvGraphicFramePr>
        <p:xfrm>
          <a:off x="179512" y="4077072"/>
          <a:ext cx="9144000" cy="35010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Прямоугольник с двумя скругленными противолежащими углами 6"/>
          <p:cNvSpPr/>
          <p:nvPr/>
        </p:nvSpPr>
        <p:spPr>
          <a:xfrm>
            <a:off x="2699792" y="1025440"/>
            <a:ext cx="2692124" cy="1395448"/>
          </a:xfrm>
          <a:prstGeom prst="round2DiagRect">
            <a:avLst/>
          </a:prstGeom>
          <a:solidFill>
            <a:schemeClr val="accent4">
              <a:lumMod val="20000"/>
              <a:lumOff val="80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00000"/>
              </a:lnSpc>
              <a:spcAft>
                <a:spcPts val="0"/>
              </a:spcAft>
            </a:pPr>
            <a:r>
              <a:rPr lang="ru-RU" sz="1600" b="1" dirty="0" smtClean="0">
                <a:solidFill>
                  <a:schemeClr val="tx1"/>
                </a:solidFill>
                <a:latin typeface="Times New Roman" pitchFamily="18" charset="0"/>
                <a:cs typeface="Times New Roman" pitchFamily="18" charset="0"/>
                <a:sym typeface="Wingdings 2"/>
              </a:rPr>
              <a:t></a:t>
            </a:r>
            <a:r>
              <a:rPr lang="ru-RU" sz="1600" b="1" dirty="0" smtClean="0">
                <a:solidFill>
                  <a:schemeClr val="tx1"/>
                </a:solidFill>
                <a:latin typeface="Times New Roman" pitchFamily="18" charset="0"/>
                <a:cs typeface="Times New Roman" pitchFamily="18" charset="0"/>
              </a:rPr>
              <a:t>Повышение инвестиционной активности и обеспечение экономического роста РА</a:t>
            </a:r>
            <a:endParaRPr lang="ru-RU" sz="1600" b="1" dirty="0">
              <a:solidFill>
                <a:schemeClr val="tx1"/>
              </a:solidFill>
              <a:latin typeface="Times New Roman" pitchFamily="18" charset="0"/>
              <a:cs typeface="Times New Roman" pitchFamily="18" charset="0"/>
            </a:endParaRPr>
          </a:p>
        </p:txBody>
      </p:sp>
      <p:sp>
        <p:nvSpPr>
          <p:cNvPr id="12" name="Прямоугольник с двумя скругленными противолежащими углами 11"/>
          <p:cNvSpPr/>
          <p:nvPr/>
        </p:nvSpPr>
        <p:spPr>
          <a:xfrm>
            <a:off x="5467503" y="980728"/>
            <a:ext cx="3496986" cy="1489517"/>
          </a:xfrm>
          <a:prstGeom prst="round2DiagRect">
            <a:avLst/>
          </a:prstGeom>
          <a:solidFill>
            <a:schemeClr val="accent4">
              <a:lumMod val="20000"/>
              <a:lumOff val="80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57200" fontAlgn="auto">
              <a:spcBef>
                <a:spcPts val="0"/>
              </a:spcBef>
              <a:spcAft>
                <a:spcPts val="0"/>
              </a:spcAft>
              <a:defRPr/>
            </a:pPr>
            <a:r>
              <a:rPr lang="ru-RU" sz="1600" b="1" dirty="0" smtClean="0">
                <a:solidFill>
                  <a:schemeClr val="tx1"/>
                </a:solidFill>
                <a:latin typeface="Times New Roman" pitchFamily="18" charset="0"/>
                <a:cs typeface="Times New Roman" pitchFamily="18" charset="0"/>
                <a:sym typeface="Wingdings 2"/>
              </a:rPr>
              <a:t> </a:t>
            </a:r>
            <a:r>
              <a:rPr lang="ru-RU" sz="1600" b="1" dirty="0" smtClean="0">
                <a:solidFill>
                  <a:schemeClr val="tx1"/>
                </a:solidFill>
                <a:latin typeface="Times New Roman" pitchFamily="18" charset="0"/>
                <a:cs typeface="Times New Roman" pitchFamily="18" charset="0"/>
              </a:rPr>
              <a:t>Укрепление доходной базы консолидированного бюджета РА за счет наращивания стабильных доходных источников и мобилизации в бюджет имеющихся резервов </a:t>
            </a:r>
          </a:p>
        </p:txBody>
      </p:sp>
      <p:sp>
        <p:nvSpPr>
          <p:cNvPr id="15" name="Овал 14"/>
          <p:cNvSpPr/>
          <p:nvPr/>
        </p:nvSpPr>
        <p:spPr>
          <a:xfrm>
            <a:off x="323528" y="1052736"/>
            <a:ext cx="2092723" cy="1004307"/>
          </a:xfrm>
          <a:prstGeom prst="ellipse">
            <a:avLst/>
          </a:prstGeom>
          <a:solidFill>
            <a:schemeClr val="tx2">
              <a:lumMod val="20000"/>
              <a:lumOff val="80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defRPr/>
            </a:pPr>
            <a:r>
              <a:rPr lang="ru-RU" b="1" dirty="0" smtClean="0">
                <a:solidFill>
                  <a:schemeClr val="tx1"/>
                </a:solidFill>
                <a:latin typeface="Times New Roman" pitchFamily="18" charset="0"/>
                <a:cs typeface="Times New Roman" pitchFamily="18" charset="0"/>
              </a:rPr>
              <a:t>Задачи: </a:t>
            </a:r>
          </a:p>
        </p:txBody>
      </p:sp>
      <p:sp>
        <p:nvSpPr>
          <p:cNvPr id="28" name="Прямоугольник с двумя скругленными противолежащими углами 27"/>
          <p:cNvSpPr/>
          <p:nvPr/>
        </p:nvSpPr>
        <p:spPr>
          <a:xfrm>
            <a:off x="2241993" y="2699953"/>
            <a:ext cx="2394046" cy="1380728"/>
          </a:xfrm>
          <a:prstGeom prst="round2DiagRect">
            <a:avLst/>
          </a:prstGeom>
          <a:solidFill>
            <a:schemeClr val="accent5">
              <a:lumMod val="20000"/>
              <a:lumOff val="80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1400" b="1" dirty="0" smtClean="0">
                <a:solidFill>
                  <a:schemeClr val="tx1"/>
                </a:solidFill>
                <a:latin typeface="Times New Roman" pitchFamily="18" charset="0"/>
                <a:cs typeface="Times New Roman" pitchFamily="18" charset="0"/>
                <a:sym typeface="Wingdings 2"/>
              </a:rPr>
              <a:t> </a:t>
            </a:r>
            <a:r>
              <a:rPr lang="ru-RU" sz="1400" dirty="0" smtClean="0">
                <a:solidFill>
                  <a:schemeClr val="tx1"/>
                </a:solidFill>
                <a:latin typeface="Times New Roman" pitchFamily="18" charset="0"/>
                <a:cs typeface="Times New Roman" pitchFamily="18" charset="0"/>
              </a:rPr>
              <a:t>Улучшение администрирования налоговых доходов, в т.ч. за счет </a:t>
            </a:r>
            <a:r>
              <a:rPr lang="ru-RU" sz="1400" dirty="0" err="1" smtClean="0">
                <a:solidFill>
                  <a:schemeClr val="tx1"/>
                </a:solidFill>
                <a:latin typeface="Times New Roman" pitchFamily="18" charset="0"/>
                <a:cs typeface="Times New Roman" pitchFamily="18" charset="0"/>
              </a:rPr>
              <a:t>цифровизации</a:t>
            </a:r>
            <a:r>
              <a:rPr lang="ru-RU" sz="1400" dirty="0" smtClean="0">
                <a:solidFill>
                  <a:schemeClr val="tx1"/>
                </a:solidFill>
                <a:latin typeface="Times New Roman" pitchFamily="18" charset="0"/>
                <a:cs typeface="Times New Roman" pitchFamily="18" charset="0"/>
              </a:rPr>
              <a:t> налогового администрирования</a:t>
            </a:r>
            <a:endParaRPr lang="ru-RU" sz="1400" dirty="0">
              <a:solidFill>
                <a:schemeClr val="tx1"/>
              </a:solidFill>
            </a:endParaRPr>
          </a:p>
        </p:txBody>
      </p:sp>
      <p:sp>
        <p:nvSpPr>
          <p:cNvPr id="29" name="Прямоугольник с двумя скругленными противолежащими углами 28"/>
          <p:cNvSpPr/>
          <p:nvPr/>
        </p:nvSpPr>
        <p:spPr>
          <a:xfrm>
            <a:off x="292892" y="4174232"/>
            <a:ext cx="3247126" cy="2451756"/>
          </a:xfrm>
          <a:prstGeom prst="round2DiagRect">
            <a:avLst/>
          </a:prstGeom>
          <a:solidFill>
            <a:schemeClr val="accent5">
              <a:lumMod val="20000"/>
              <a:lumOff val="80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1400" b="1" dirty="0" smtClean="0">
                <a:solidFill>
                  <a:schemeClr val="tx1"/>
                </a:solidFill>
                <a:latin typeface="Times New Roman" pitchFamily="18" charset="0"/>
                <a:cs typeface="Times New Roman" pitchFamily="18" charset="0"/>
                <a:sym typeface="Wingdings 2"/>
              </a:rPr>
              <a:t> </a:t>
            </a:r>
            <a:r>
              <a:rPr lang="ru-RU" sz="1400" dirty="0" smtClean="0">
                <a:solidFill>
                  <a:schemeClr val="tx1"/>
                </a:solidFill>
                <a:latin typeface="Times New Roman" pitchFamily="18" charset="0"/>
                <a:cs typeface="Times New Roman" pitchFamily="18" charset="0"/>
              </a:rPr>
              <a:t>Дальнейшее совершенствование законодательства РА о налоге на прибыль организаций, налоге на имущество организаций, патентной системе налогообложения, нормативных правовых актов представительных органов муниципальных образований о системе налогообложения в виде единого налога на вмененный доход для отдельных видов деятельности</a:t>
            </a:r>
            <a:endParaRPr lang="ru-RU" sz="1400" dirty="0">
              <a:solidFill>
                <a:schemeClr val="tx1"/>
              </a:solidFill>
            </a:endParaRPr>
          </a:p>
        </p:txBody>
      </p:sp>
      <p:sp>
        <p:nvSpPr>
          <p:cNvPr id="30" name="Прямоугольник с двумя скругленными противолежащими углами 29"/>
          <p:cNvSpPr/>
          <p:nvPr/>
        </p:nvSpPr>
        <p:spPr>
          <a:xfrm>
            <a:off x="4837606" y="2752203"/>
            <a:ext cx="4069134" cy="1601433"/>
          </a:xfrm>
          <a:prstGeom prst="round2DiagRect">
            <a:avLst/>
          </a:prstGeom>
          <a:solidFill>
            <a:schemeClr val="accent5">
              <a:lumMod val="20000"/>
              <a:lumOff val="80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1400" b="1" dirty="0" smtClean="0">
                <a:solidFill>
                  <a:schemeClr val="tx1"/>
                </a:solidFill>
                <a:latin typeface="Times New Roman" pitchFamily="18" charset="0"/>
                <a:cs typeface="Times New Roman" pitchFamily="18" charset="0"/>
                <a:sym typeface="Wingdings 2"/>
              </a:rPr>
              <a:t> </a:t>
            </a:r>
            <a:r>
              <a:rPr lang="ru-RU" sz="1400" dirty="0" smtClean="0">
                <a:solidFill>
                  <a:schemeClr val="tx1"/>
                </a:solidFill>
                <a:latin typeface="Times New Roman" pitchFamily="18" charset="0"/>
                <a:cs typeface="Times New Roman" pitchFamily="18" charset="0"/>
              </a:rPr>
              <a:t>Продолжение осуществления взаимодействия органов государственной власти РА, органов местного самоуправления в РА и территориальных органов федеральных органов государственной власти в РА в целях повышения роли имущественных налогов в формировании консолидированного бюджета РА</a:t>
            </a:r>
            <a:endParaRPr lang="ru-RU" sz="1400" dirty="0">
              <a:solidFill>
                <a:schemeClr val="tx1"/>
              </a:solidFill>
            </a:endParaRPr>
          </a:p>
        </p:txBody>
      </p:sp>
      <p:sp>
        <p:nvSpPr>
          <p:cNvPr id="31" name="Прямоугольник с двумя скругленными противолежащими углами 30"/>
          <p:cNvSpPr/>
          <p:nvPr/>
        </p:nvSpPr>
        <p:spPr>
          <a:xfrm>
            <a:off x="3779381" y="5552065"/>
            <a:ext cx="5013978" cy="848734"/>
          </a:xfrm>
          <a:prstGeom prst="round2DiagRect">
            <a:avLst/>
          </a:prstGeom>
          <a:solidFill>
            <a:schemeClr val="accent5">
              <a:lumMod val="20000"/>
              <a:lumOff val="80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1400" b="1" dirty="0" smtClean="0">
                <a:solidFill>
                  <a:schemeClr val="tx1"/>
                </a:solidFill>
                <a:latin typeface="Times New Roman" pitchFamily="18" charset="0"/>
                <a:cs typeface="Times New Roman" pitchFamily="18" charset="0"/>
                <a:sym typeface="Wingdings 2"/>
              </a:rPr>
              <a:t> </a:t>
            </a:r>
            <a:r>
              <a:rPr lang="ru-RU" sz="1400" dirty="0" smtClean="0">
                <a:solidFill>
                  <a:schemeClr val="tx1"/>
                </a:solidFill>
                <a:latin typeface="Times New Roman" pitchFamily="18" charset="0"/>
                <a:cs typeface="Times New Roman" pitchFamily="18" charset="0"/>
              </a:rPr>
              <a:t>Реализация мер, направленных на вовлечение граждан в предпринимательскую деятельность, сокращение неформальной занятости</a:t>
            </a:r>
            <a:endParaRPr lang="ru-RU" sz="1400" dirty="0">
              <a:solidFill>
                <a:schemeClr val="tx1"/>
              </a:solidFill>
            </a:endParaRPr>
          </a:p>
        </p:txBody>
      </p:sp>
      <p:sp>
        <p:nvSpPr>
          <p:cNvPr id="41" name="Прямоугольник с двумя скругленными противолежащими углами 40"/>
          <p:cNvSpPr/>
          <p:nvPr/>
        </p:nvSpPr>
        <p:spPr>
          <a:xfrm>
            <a:off x="3817173" y="4429574"/>
            <a:ext cx="4925793" cy="1002236"/>
          </a:xfrm>
          <a:prstGeom prst="round2DiagRect">
            <a:avLst/>
          </a:prstGeom>
          <a:solidFill>
            <a:schemeClr val="accent5">
              <a:lumMod val="20000"/>
              <a:lumOff val="80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57200" fontAlgn="auto">
              <a:spcBef>
                <a:spcPts val="0"/>
              </a:spcBef>
              <a:spcAft>
                <a:spcPts val="0"/>
              </a:spcAft>
              <a:defRPr/>
            </a:pPr>
            <a:endParaRPr lang="ru-RU" sz="1400" dirty="0" smtClean="0">
              <a:solidFill>
                <a:schemeClr val="tx1"/>
              </a:solidFill>
              <a:latin typeface="Times New Roman" pitchFamily="18" charset="0"/>
              <a:cs typeface="Times New Roman" pitchFamily="18" charset="0"/>
            </a:endParaRPr>
          </a:p>
          <a:p>
            <a:pPr lvl="0" algn="ctr" defTabSz="457200" fontAlgn="auto">
              <a:spcBef>
                <a:spcPts val="0"/>
              </a:spcBef>
              <a:spcAft>
                <a:spcPts val="0"/>
              </a:spcAft>
              <a:defRPr/>
            </a:pPr>
            <a:r>
              <a:rPr lang="ru-RU" sz="1400" b="1" dirty="0" smtClean="0">
                <a:solidFill>
                  <a:schemeClr val="tx1"/>
                </a:solidFill>
                <a:latin typeface="Times New Roman" pitchFamily="18" charset="0"/>
                <a:cs typeface="Times New Roman" pitchFamily="18" charset="0"/>
                <a:sym typeface="Wingdings 2"/>
              </a:rPr>
              <a:t> </a:t>
            </a:r>
            <a:r>
              <a:rPr lang="ru-RU" sz="1400" dirty="0" smtClean="0">
                <a:solidFill>
                  <a:schemeClr val="tx1"/>
                </a:solidFill>
                <a:latin typeface="Times New Roman" pitchFamily="18" charset="0"/>
                <a:cs typeface="Times New Roman" pitchFamily="18" charset="0"/>
              </a:rPr>
              <a:t>Повышение уровня собираемости налогов посредством реализации мероприятий, направленных на сокращение задолженности по налогам и сборам в бюджеты бюджетной системы Российской Федерации</a:t>
            </a:r>
            <a:endParaRPr lang="ru-RU" sz="1400" dirty="0" smtClean="0">
              <a:solidFill>
                <a:schemeClr val="tx1"/>
              </a:solidFill>
            </a:endParaRPr>
          </a:p>
          <a:p>
            <a:pPr algn="ctr" defTabSz="457200" fontAlgn="auto">
              <a:spcBef>
                <a:spcPts val="0"/>
              </a:spcBef>
              <a:spcAft>
                <a:spcPts val="0"/>
              </a:spcAft>
              <a:defRPr/>
            </a:pPr>
            <a:endParaRPr lang="ru-RU" sz="1400" dirty="0">
              <a:solidFill>
                <a:schemeClr val="tx1"/>
              </a:solidFill>
              <a:latin typeface="Times New Roman" pitchFamily="18" charset="0"/>
              <a:cs typeface="Times New Roman" pitchFamily="18" charset="0"/>
            </a:endParaRPr>
          </a:p>
        </p:txBody>
      </p:sp>
      <p:sp>
        <p:nvSpPr>
          <p:cNvPr id="27" name="Содержимое 26"/>
          <p:cNvSpPr>
            <a:spLocks noGrp="1"/>
          </p:cNvSpPr>
          <p:nvPr>
            <p:ph idx="1"/>
          </p:nvPr>
        </p:nvSpPr>
        <p:spPr>
          <a:xfrm>
            <a:off x="200100" y="2429855"/>
            <a:ext cx="1944216" cy="1637178"/>
          </a:xfrm>
          <a:prstGeom prst="ellipse">
            <a:avLst/>
          </a:prstGeom>
          <a:solidFill>
            <a:schemeClr val="accent1">
              <a:lumMod val="20000"/>
              <a:lumOff val="80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273050" indent="-273050" algn="ctr" defTabSz="457200" fontAlgn="auto">
              <a:spcBef>
                <a:spcPts val="0"/>
              </a:spcBef>
              <a:spcAft>
                <a:spcPts val="0"/>
              </a:spcAft>
              <a:buNone/>
              <a:defRPr/>
            </a:pPr>
            <a:r>
              <a:rPr lang="ru-RU" sz="1400" b="1" dirty="0" smtClean="0">
                <a:solidFill>
                  <a:schemeClr val="tx1"/>
                </a:solidFill>
                <a:latin typeface="Times New Roman" pitchFamily="18" charset="0"/>
                <a:cs typeface="Times New Roman" pitchFamily="18" charset="0"/>
              </a:rPr>
              <a:t>Направления:</a:t>
            </a:r>
          </a:p>
        </p:txBody>
      </p:sp>
      <p:sp>
        <p:nvSpPr>
          <p:cNvPr id="16" name="TextBox 15"/>
          <p:cNvSpPr txBox="1"/>
          <p:nvPr/>
        </p:nvSpPr>
        <p:spPr>
          <a:xfrm>
            <a:off x="179512" y="232013"/>
            <a:ext cx="8964488" cy="646331"/>
          </a:xfrm>
          <a:prstGeom prst="rect">
            <a:avLst/>
          </a:prstGeom>
          <a:noFill/>
        </p:spPr>
        <p:txBody>
          <a:bodyPr wrap="square" rtlCol="0">
            <a:spAutoFit/>
          </a:bodyPr>
          <a:lstStyle/>
          <a:p>
            <a:pPr algn="ctr"/>
            <a:r>
              <a:rPr lang="ru-RU" b="1" dirty="0" smtClean="0">
                <a:solidFill>
                  <a:schemeClr val="accent1">
                    <a:lumMod val="75000"/>
                  </a:schemeClr>
                </a:solidFill>
                <a:latin typeface="Times New Roman" pitchFamily="18" charset="0"/>
                <a:cs typeface="Times New Roman" pitchFamily="18" charset="0"/>
              </a:rPr>
              <a:t>ОСНОВНЫЕ НАПРАВЛЕНИЯ НАЛОГОВОЙ ПОЛИТИКИ РЕСПУБЛИКИ АЛТАЙ НА 2019-2021 ГОДЫ</a:t>
            </a:r>
            <a:endParaRPr lang="ru-RU" b="1" dirty="0">
              <a:solidFill>
                <a:schemeClr val="accent1">
                  <a:lumMod val="75000"/>
                </a:schemeClr>
              </a:solidFill>
              <a:latin typeface="Times New Roman" pitchFamily="18" charset="0"/>
              <a:cs typeface="Times New Roman" pitchFamily="18" charset="0"/>
            </a:endParaRPr>
          </a:p>
        </p:txBody>
      </p:sp>
      <p:pic>
        <p:nvPicPr>
          <p:cNvPr id="13" name="Picture 9" descr="M:\Отдел методологии и мониторинга\ОТДЕЛ\Брошюра\2018_БЮДЖЕТ ДЛЯ ГРАЖДАН\Брошюра к Закону\волна 3.jpg"/>
          <p:cNvPicPr>
            <a:picLocks noChangeAspect="1" noChangeArrowheads="1"/>
          </p:cNvPicPr>
          <p:nvPr/>
        </p:nvPicPr>
        <p:blipFill>
          <a:blip r:embed="rId7" cstate="print"/>
          <a:srcRect/>
          <a:stretch>
            <a:fillRect/>
          </a:stretch>
        </p:blipFill>
        <p:spPr bwMode="auto">
          <a:xfrm>
            <a:off x="0" y="0"/>
            <a:ext cx="9144000" cy="476671"/>
          </a:xfrm>
          <a:prstGeom prst="rect">
            <a:avLst/>
          </a:prstGeom>
          <a:noFill/>
        </p:spPr>
      </p:pic>
      <p:sp>
        <p:nvSpPr>
          <p:cNvPr id="17" name="TextBox 16"/>
          <p:cNvSpPr txBox="1"/>
          <p:nvPr/>
        </p:nvSpPr>
        <p:spPr>
          <a:xfrm>
            <a:off x="179512" y="260648"/>
            <a:ext cx="288032" cy="276999"/>
          </a:xfrm>
          <a:prstGeom prst="rect">
            <a:avLst/>
          </a:prstGeom>
          <a:noFill/>
        </p:spPr>
        <p:txBody>
          <a:bodyPr wrap="square" rtlCol="0">
            <a:spAutoFit/>
          </a:bodyPr>
          <a:lstStyle/>
          <a:p>
            <a:r>
              <a:rPr lang="ru-RU" sz="1200" dirty="0" smtClean="0"/>
              <a:t>8</a:t>
            </a:r>
            <a:endParaRPr lang="ru-RU" sz="12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Другая 4">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7030A0"/>
      </a:hlink>
      <a:folHlink>
        <a:srgbClr val="85DFD0"/>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31545</TotalTime>
  <Words>22014</Words>
  <Application>Microsoft Office PowerPoint</Application>
  <PresentationFormat>Экран (4:3)</PresentationFormat>
  <Paragraphs>2808</Paragraphs>
  <Slides>65</Slides>
  <Notes>28</Notes>
  <HiddenSlides>0</HiddenSlides>
  <MMClips>0</MMClips>
  <ScaleCrop>false</ScaleCrop>
  <HeadingPairs>
    <vt:vector size="4" baseType="variant">
      <vt:variant>
        <vt:lpstr>Тема</vt:lpstr>
      </vt:variant>
      <vt:variant>
        <vt:i4>1</vt:i4>
      </vt:variant>
      <vt:variant>
        <vt:lpstr>Заголовки слайдов</vt:lpstr>
      </vt:variant>
      <vt:variant>
        <vt:i4>65</vt:i4>
      </vt:variant>
    </vt:vector>
  </HeadingPairs>
  <TitlesOfParts>
    <vt:vector size="66" baseType="lpstr">
      <vt:lpstr>Поток</vt:lpstr>
      <vt:lpstr>Слайд 1</vt:lpstr>
      <vt:lpstr>Слайд 2</vt:lpstr>
      <vt:lpstr>Слайд 3</vt:lpstr>
      <vt:lpstr>Слайд 4</vt:lpstr>
      <vt:lpstr>ЭТАПЫ БЮДЖЕТНОГО ПРОЦЕССА В РЕСПУБЛИКЕ АЛТАЙ</vt:lpstr>
      <vt:lpstr>РЕСПУБЛИКА АЛТАЙ  ХАРАКТЕРИСТИКА РЕГИОНА</vt:lpstr>
      <vt:lpstr>Слайд 7</vt:lpstr>
      <vt:lpstr>Слайд 8</vt:lpstr>
      <vt:lpstr>Слайд 9</vt:lpstr>
      <vt:lpstr>Слайд 10</vt:lpstr>
      <vt:lpstr>Слайд 11</vt:lpstr>
      <vt:lpstr>ОСНОВНЫЕ ХАРАКТЕРИСТИКИ РЕСПУБЛИКАНСКОГО БЮДЖЕТА РЕСПУБЛИКИ АЛТАЙ НА 2017 - 2021 ГОДЫ </vt:lpstr>
      <vt:lpstr>Слайд 13</vt:lpstr>
      <vt:lpstr>Слайд 14</vt:lpstr>
      <vt:lpstr>ИСТОЧНИКИ ФИНАНСИРОВАНИЯ ДЕФИЦИТА РЕСПУБЛИКАНСКОГО БЮДЖЕТА РЕСПУБЛИКИ АЛТАЙ НА 2019-2021 ГОДЫ, тыс. рублей</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Национальный проект «Демография»</vt:lpstr>
      <vt:lpstr>Национальный проект «Здравоохранение»</vt:lpstr>
      <vt:lpstr>Национальный проект «Образование»</vt:lpstr>
      <vt:lpstr>Национальный проект «Жилье и городская среда»</vt:lpstr>
      <vt:lpstr>Национальный проект «Экология»</vt:lpstr>
      <vt:lpstr>Национальный проект «Создание безопасных и качественных автомобильных дорог»</vt:lpstr>
      <vt:lpstr>Национальный проект  «Повышение производительности труда и поддержка занятости» </vt:lpstr>
      <vt:lpstr>Национальный проект «Цифровая экономика»</vt:lpstr>
      <vt:lpstr>Национальный проект «Культура»</vt:lpstr>
      <vt:lpstr>Национальный проект «Развитие малого и среднего предпринимательства и поддержка индивидуальной предпринимательской инициативы» </vt:lpstr>
      <vt:lpstr>Распределение расходов республиканского бюджета Республики Алтай  по госпрограммам Республики Алтай на 2019-2021 годы, тыс. рублей</vt:lpstr>
      <vt:lpstr>Слайд 41</vt:lpstr>
      <vt:lpstr>Слайд 42</vt:lpstr>
      <vt:lpstr>Слайд 43</vt:lpstr>
      <vt:lpstr>МЕРЫ СОЦИАЛЬНОЙ ПОДДЕРЖКИ ОТДЕЛЬНЫХ КАТЕГОРИЙ ГРАЖДАН</vt:lpstr>
      <vt:lpstr>ГП РА «РАЗВИТИЕ ОБРАЗОВАНИЯ» ( утв. постановлением Правительства Республики Алтай  от 29.08.2018 г. № 213)  </vt:lpstr>
      <vt:lpstr>ГП РА «РАЗВИТИЕ КУЛЬТУРЫ»    ( утв. постановлением Правительства Республики Алтай от 01.10.2018 г. № 308)</vt:lpstr>
      <vt:lpstr>ГП РА «РАЗВИТИЕ ЗДРАВООХРАНЕНИЯ»   (утв. постановлением Правительства Республики Алтай  от  09.10.2018 г. № 314)  </vt:lpstr>
      <vt:lpstr>Слайд 48</vt:lpstr>
      <vt:lpstr>ГП РА «РАЗВИТИЕ ЖИЛИЩНО – КОММУНАЛЬНОГО И ТРАНСПОРТНОГО КОМПЛЕКСА»  (утв. постановлением Правительства Республики Алтай от 28.09.2012 г. № 243)</vt:lpstr>
      <vt:lpstr>Слайд 50</vt:lpstr>
      <vt:lpstr> ГП РА «УПРАВЛЕНИЕ ГОСУДАРСТВЕННЫМИ ФИНАНСАМИ»  (утв. постановлением Правительства Республики Алтай от 30.07.2018 г. № 244)</vt:lpstr>
      <vt:lpstr>Слайд 52</vt:lpstr>
      <vt:lpstr>ГП «РАЗВИТИЕ ФИЗИЧЕСКОЙ КУЛЬТУРЫ И СПОРТА»  ( утв. постановлением Правительства Республики Алтай  от 12.04.2018 г. № 105)</vt:lpstr>
      <vt:lpstr>Слайд 54</vt:lpstr>
      <vt:lpstr>ГП «РЕАЛИЗАЦИЯ ГОСУДАРСТВЕННОЙ НАЦИОНАЛЬНОЙ ПОЛИТИКИ »  ( утв. постановлением Правительства Республики Алтай  от 03.08.2018 г. № 246)</vt:lpstr>
      <vt:lpstr>Слайд 56</vt:lpstr>
      <vt:lpstr>МЕЖРЕГИОНАЛЬНАЯ ПРЕМИЯ «ФИНАНСОВЫЙ ПРЕСТИЖ»</vt:lpstr>
      <vt:lpstr>Региональный КОНКУРС ПРОЕКТОВ ПО ПРЕДСТАВЛЕНИЮ БЮДЖЕТА ДЛЯ ГРАЖДАН</vt:lpstr>
      <vt:lpstr>Слайд 59</vt:lpstr>
      <vt:lpstr>Слайд 60</vt:lpstr>
      <vt:lpstr>Слайд 61</vt:lpstr>
      <vt:lpstr>Слайд 62</vt:lpstr>
      <vt:lpstr>Слайд 63</vt:lpstr>
      <vt:lpstr>Слайд 64</vt:lpstr>
      <vt:lpstr>Слайд 65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Маркитанова Алтынай Вячеславовна</dc:creator>
  <cp:lastModifiedBy>Гнездилова</cp:lastModifiedBy>
  <cp:revision>3609</cp:revision>
  <dcterms:created xsi:type="dcterms:W3CDTF">2015-06-22T11:39:27Z</dcterms:created>
  <dcterms:modified xsi:type="dcterms:W3CDTF">2018-11-28T10:28:04Z</dcterms:modified>
</cp:coreProperties>
</file>