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74" r:id="rId2"/>
    <p:sldId id="393" r:id="rId3"/>
    <p:sldId id="265" r:id="rId4"/>
    <p:sldId id="266" r:id="rId5"/>
    <p:sldId id="436" r:id="rId6"/>
    <p:sldId id="270" r:id="rId7"/>
    <p:sldId id="273" r:id="rId8"/>
    <p:sldId id="377" r:id="rId9"/>
    <p:sldId id="277" r:id="rId10"/>
    <p:sldId id="437" r:id="rId11"/>
    <p:sldId id="438" r:id="rId12"/>
    <p:sldId id="309" r:id="rId13"/>
    <p:sldId id="314" r:id="rId14"/>
    <p:sldId id="447" r:id="rId15"/>
    <p:sldId id="471" r:id="rId16"/>
    <p:sldId id="405" r:id="rId17"/>
    <p:sldId id="404" r:id="rId18"/>
    <p:sldId id="406" r:id="rId19"/>
    <p:sldId id="469" r:id="rId20"/>
    <p:sldId id="324" r:id="rId21"/>
    <p:sldId id="407" r:id="rId22"/>
    <p:sldId id="408" r:id="rId23"/>
    <p:sldId id="409" r:id="rId24"/>
    <p:sldId id="410" r:id="rId25"/>
    <p:sldId id="411" r:id="rId26"/>
    <p:sldId id="412" r:id="rId27"/>
    <p:sldId id="457" r:id="rId28"/>
    <p:sldId id="459" r:id="rId29"/>
    <p:sldId id="460" r:id="rId30"/>
    <p:sldId id="473" r:id="rId31"/>
    <p:sldId id="464" r:id="rId32"/>
    <p:sldId id="466" r:id="rId33"/>
    <p:sldId id="413" r:id="rId34"/>
    <p:sldId id="414" r:id="rId35"/>
    <p:sldId id="415" r:id="rId36"/>
    <p:sldId id="432" r:id="rId37"/>
    <p:sldId id="433" r:id="rId38"/>
    <p:sldId id="467" r:id="rId39"/>
    <p:sldId id="434" r:id="rId40"/>
    <p:sldId id="468" r:id="rId41"/>
    <p:sldId id="435" r:id="rId42"/>
    <p:sldId id="452" r:id="rId43"/>
    <p:sldId id="448" r:id="rId44"/>
    <p:sldId id="450" r:id="rId45"/>
    <p:sldId id="453" r:id="rId46"/>
    <p:sldId id="454" r:id="rId47"/>
    <p:sldId id="455" r:id="rId48"/>
    <p:sldId id="456" r:id="rId49"/>
    <p:sldId id="461" r:id="rId50"/>
    <p:sldId id="472" r:id="rId51"/>
    <p:sldId id="462" r:id="rId52"/>
    <p:sldId id="417" r:id="rId53"/>
    <p:sldId id="418" r:id="rId54"/>
    <p:sldId id="419" r:id="rId55"/>
    <p:sldId id="420" r:id="rId56"/>
    <p:sldId id="421" r:id="rId57"/>
    <p:sldId id="422" r:id="rId58"/>
    <p:sldId id="423" r:id="rId59"/>
    <p:sldId id="424" r:id="rId60"/>
    <p:sldId id="425" r:id="rId61"/>
    <p:sldId id="426" r:id="rId62"/>
    <p:sldId id="427" r:id="rId63"/>
    <p:sldId id="428" r:id="rId64"/>
    <p:sldId id="429" r:id="rId65"/>
    <p:sldId id="430" r:id="rId66"/>
    <p:sldId id="431" r:id="rId67"/>
    <p:sldId id="446" r:id="rId68"/>
    <p:sldId id="385" r:id="rId69"/>
    <p:sldId id="390" r:id="rId70"/>
    <p:sldId id="392" r:id="rId71"/>
    <p:sldId id="402" r:id="rId72"/>
    <p:sldId id="341" r:id="rId73"/>
    <p:sldId id="399" r:id="rId74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нездилова" initials="ОИ" lastIdx="3" clrIdx="0">
    <p:extLst>
      <p:ext uri="{19B8F6BF-5375-455C-9EA6-DF929625EA0E}">
        <p15:presenceInfo xmlns:p15="http://schemas.microsoft.com/office/powerpoint/2012/main" userId="Гнездило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92D5"/>
    <a:srgbClr val="37C9EF"/>
    <a:srgbClr val="13538A"/>
    <a:srgbClr val="86EAE9"/>
    <a:srgbClr val="3EDAD8"/>
    <a:srgbClr val="C4F4F3"/>
    <a:srgbClr val="4BCFF1"/>
    <a:srgbClr val="FFFFFF"/>
    <a:srgbClr val="191919"/>
    <a:srgbClr val="CEC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25" autoAdjust="0"/>
    <p:restoredTop sz="91309" autoAdjust="0"/>
  </p:normalViewPr>
  <p:slideViewPr>
    <p:cSldViewPr snapToGrid="0">
      <p:cViewPr varScale="1">
        <p:scale>
          <a:sx n="91" d="100"/>
          <a:sy n="91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8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095240580428681E-2"/>
          <c:y val="0.12615207334156781"/>
          <c:w val="0.68496917587041473"/>
          <c:h val="0.77735234142588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-1.4461659566787799E-2"/>
                  <c:y val="-5.5678933040713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BC6-43C1-A1A7-BE4D9F97310E}"/>
                </c:ext>
              </c:extLst>
            </c:dLbl>
            <c:dLbl>
              <c:idx val="1"/>
              <c:layout>
                <c:manualLayout>
                  <c:x val="-1.3226693804947951E-2"/>
                  <c:y val="-5.990085361903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BC6-43C1-A1A7-BE4D9F97310E}"/>
                </c:ext>
              </c:extLst>
            </c:dLbl>
            <c:dLbl>
              <c:idx val="2"/>
              <c:layout>
                <c:manualLayout>
                  <c:x val="-1.185316624154375E-2"/>
                  <c:y val="-5.3808522066367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BC6-43C1-A1A7-BE4D9F97310E}"/>
                </c:ext>
              </c:extLst>
            </c:dLbl>
            <c:dLbl>
              <c:idx val="3"/>
              <c:layout>
                <c:manualLayout>
                  <c:x val="-4.8471405862999519E-3"/>
                  <c:y val="-7.246085514008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BC6-43C1-A1A7-BE4D9F9731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.0">
                  <c:v>23593.7</c:v>
                </c:pt>
                <c:pt idx="1">
                  <c:v>21597.9</c:v>
                </c:pt>
                <c:pt idx="2" formatCode="#,##0.0">
                  <c:v>21456.400000000001</c:v>
                </c:pt>
                <c:pt idx="3" formatCode="#,##0.0">
                  <c:v>19099.900000000001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C6-43C1-A1A7-BE4D9F97310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2.3975192827491408E-2"/>
                  <c:y val="-2.0996033737338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BC6-43C1-A1A7-BE4D9F97310E}"/>
                </c:ext>
              </c:extLst>
            </c:dLbl>
            <c:dLbl>
              <c:idx val="1"/>
              <c:layout>
                <c:manualLayout>
                  <c:x val="2.3677019660032099E-2"/>
                  <c:y val="-2.5307926889305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BC6-43C1-A1A7-BE4D9F97310E}"/>
                </c:ext>
              </c:extLst>
            </c:dLbl>
            <c:dLbl>
              <c:idx val="2"/>
              <c:layout>
                <c:manualLayout>
                  <c:x val="3.1896874531114429E-2"/>
                  <c:y val="-1.921576509620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BC6-43C1-A1A7-BE4D9F97310E}"/>
                </c:ext>
              </c:extLst>
            </c:dLbl>
            <c:dLbl>
              <c:idx val="3"/>
              <c:layout>
                <c:manualLayout>
                  <c:x val="3.8523225193371126E-2"/>
                  <c:y val="-1.4715948097029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BC6-43C1-A1A7-BE4D9F9731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#,##0.0">
                  <c:v>24428.799999999999</c:v>
                </c:pt>
                <c:pt idx="1">
                  <c:v>21692.7</c:v>
                </c:pt>
                <c:pt idx="2" formatCode="#,##0.0">
                  <c:v>21415.4</c:v>
                </c:pt>
                <c:pt idx="3" formatCode="#,##0.0">
                  <c:v>19016.900000000001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C6-43C1-A1A7-BE4D9F97310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Профицит+/Дефицит-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50800">
              <a:solidFill>
                <a:srgbClr val="FF0000"/>
              </a:solidFill>
              <a:headEnd w="lg" len="med"/>
              <a:tailEnd w="lg" len="med"/>
            </a:ln>
            <a:effectLst/>
          </c:spPr>
          <c:invertIfNegative val="0"/>
          <c:dLbls>
            <c:dLbl>
              <c:idx val="0"/>
              <c:layout>
                <c:manualLayout>
                  <c:x val="-4.1123194314878E-3"/>
                  <c:y val="-5.43060873745731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DF-47CA-B0B2-3B488B41612E}"/>
                </c:ext>
              </c:extLst>
            </c:dLbl>
            <c:dLbl>
              <c:idx val="1"/>
              <c:layout>
                <c:manualLayout>
                  <c:x val="-3.4948365505679223E-3"/>
                  <c:y val="-6.271937180809562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4BDF-47CA-B0B2-3B488B41612E}"/>
                </c:ext>
              </c:extLst>
            </c:dLbl>
            <c:dLbl>
              <c:idx val="2"/>
              <c:layout>
                <c:manualLayout>
                  <c:x val="-1.0232001861407755E-2"/>
                  <c:y val="7.134163027587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82-451A-9296-4ACB681BB34E}"/>
                </c:ext>
              </c:extLst>
            </c:dLbl>
            <c:dLbl>
              <c:idx val="3"/>
              <c:layout>
                <c:manualLayout>
                  <c:x val="-1.2349657618397553E-3"/>
                  <c:y val="7.3873254786710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BDF-47CA-B0B2-3B488B4161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-835.09999999999854</c:v>
                </c:pt>
                <c:pt idx="1">
                  <c:v>-94.799999999999272</c:v>
                </c:pt>
                <c:pt idx="2">
                  <c:v>41</c:v>
                </c:pt>
                <c:pt idx="3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82-451A-9296-4ACB681BB34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Верхний предел госдолга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46672190002762E-3"/>
                  <c:y val="2.15594657598344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82-451A-9296-4ACB681BB34E}"/>
                </c:ext>
              </c:extLst>
            </c:dLbl>
            <c:dLbl>
              <c:idx val="1"/>
              <c:layout>
                <c:manualLayout>
                  <c:x val="4.4186688760011047E-3"/>
                  <c:y val="-8.62378630393354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82-451A-9296-4ACB681BB34E}"/>
                </c:ext>
              </c:extLst>
            </c:dLbl>
            <c:dLbl>
              <c:idx val="2"/>
              <c:layout>
                <c:manualLayout>
                  <c:x val="2.2093344380005524E-3"/>
                  <c:y val="-4.31189315196673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B82-451A-9296-4ACB681BB34E}"/>
                </c:ext>
              </c:extLst>
            </c:dLbl>
            <c:dLbl>
              <c:idx val="3"/>
              <c:layout>
                <c:manualLayout>
                  <c:x val="2.2093344380005524E-3"/>
                  <c:y val="-4.31189315196673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82-451A-9296-4ACB681BB34E}"/>
                </c:ext>
              </c:extLst>
            </c:dLbl>
            <c:spPr>
              <a:noFill/>
              <a:ln>
                <a:noFill/>
                <a:beve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Лист1!$E$2:$E$5</c:f>
              <c:numCache>
                <c:formatCode>_-* #,##0.0\ _₽_-;\-* #,##0.0\ _₽_-;_-* "-"??\ _₽_-;_-@_-</c:formatCode>
                <c:ptCount val="4"/>
                <c:pt idx="0">
                  <c:v>1528.21281</c:v>
                </c:pt>
                <c:pt idx="1">
                  <c:v>1622.9988000000001</c:v>
                </c:pt>
                <c:pt idx="2">
                  <c:v>1581.95081</c:v>
                </c:pt>
                <c:pt idx="3">
                  <c:v>1498.95081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82-451A-9296-4ACB681BB3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3032544"/>
        <c:axId val="223044608"/>
      </c:barChart>
      <c:catAx>
        <c:axId val="22303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44608"/>
        <c:crosses val="autoZero"/>
        <c:auto val="1"/>
        <c:lblAlgn val="ctr"/>
        <c:lblOffset val="700"/>
        <c:noMultiLvlLbl val="0"/>
      </c:catAx>
      <c:valAx>
        <c:axId val="223044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223032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162164277932533"/>
          <c:y val="0.25924697369609367"/>
          <c:w val="0.20622701781167163"/>
          <c:h val="0.52678093070346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71580566882159E-2"/>
          <c:y val="2.8298428213714668E-2"/>
          <c:w val="0.95055015168572832"/>
          <c:h val="0.5285258997797689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 на прибыль организаций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3 636,5  млн. рублей
(факт) </c:v>
                </c:pt>
                <c:pt idx="1">
                  <c:v>2019 
4 148,3  млн. рублей
(оценка)</c:v>
                </c:pt>
                <c:pt idx="2">
                  <c:v>2020 
5500,6  млн. рублей
(прогноз)</c:v>
                </c:pt>
                <c:pt idx="3">
                  <c:v>2021
6 766,6  млн. рублей
(прогноз)</c:v>
                </c:pt>
                <c:pt idx="4">
                  <c:v>2022 
7 175,1 млн. рублей
(прогноз)</c:v>
                </c:pt>
              </c:strCache>
            </c:strRef>
          </c:cat>
          <c:val>
            <c:numRef>
              <c:f>Лист1!$B$2:$F$2</c:f>
              <c:numCache>
                <c:formatCode>#,##0.0_р_.</c:formatCode>
                <c:ptCount val="5"/>
                <c:pt idx="0">
                  <c:v>1015.151</c:v>
                </c:pt>
                <c:pt idx="1">
                  <c:v>1083.5</c:v>
                </c:pt>
                <c:pt idx="2">
                  <c:v>1072.6590000000001</c:v>
                </c:pt>
                <c:pt idx="3" formatCode="_-* #,##0.0\ _₽_-;\-* #,##0.0\ _₽_-;_-* &quot;-&quot;?\ _₽_-;_-@_-">
                  <c:v>1085.47</c:v>
                </c:pt>
                <c:pt idx="4" formatCode="_-* #,##0.0\ _₽_-;\-* #,##0.0\ _₽_-;_-* &quot;-&quot;?\ _₽_-;_-@_-">
                  <c:v>1085.5029999999999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6A-491F-9C12-8868E32462C1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3 636,5  млн. рублей
(факт) </c:v>
                </c:pt>
                <c:pt idx="1">
                  <c:v>2019 
4 148,3  млн. рублей
(оценка)</c:v>
                </c:pt>
                <c:pt idx="2">
                  <c:v>2020 
5500,6  млн. рублей
(прогноз)</c:v>
                </c:pt>
                <c:pt idx="3">
                  <c:v>2021
6 766,6  млн. рублей
(прогноз)</c:v>
                </c:pt>
                <c:pt idx="4">
                  <c:v>2022 
7 175,1 млн. рублей
(прогноз)</c:v>
                </c:pt>
              </c:strCache>
            </c:strRef>
          </c:cat>
          <c:val>
            <c:numRef>
              <c:f>Лист1!$B$3:$F$3</c:f>
              <c:numCache>
                <c:formatCode>#,##0.0_р_.</c:formatCode>
                <c:ptCount val="5"/>
                <c:pt idx="0">
                  <c:v>1585.9559999999999</c:v>
                </c:pt>
                <c:pt idx="1">
                  <c:v>1751.6</c:v>
                </c:pt>
                <c:pt idx="2">
                  <c:v>1798.1769999999999</c:v>
                </c:pt>
                <c:pt idx="3" formatCode="_-* #,##0.0\ _₽_-;\-* #,##0.0\ _₽_-;_-* &quot;-&quot;?\ _₽_-;_-@_-">
                  <c:v>1885.0050000000001</c:v>
                </c:pt>
                <c:pt idx="4" formatCode="_-* #,##0.0\ _₽_-;\-* #,##0.0\ _₽_-;_-* &quot;-&quot;?\ _₽_-;_-@_-">
                  <c:v>1978.165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6A-491F-9C12-8868E32462C1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Акцизы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3 636,5  млн. рублей
(факт) </c:v>
                </c:pt>
                <c:pt idx="1">
                  <c:v>2019 
4 148,3  млн. рублей
(оценка)</c:v>
                </c:pt>
                <c:pt idx="2">
                  <c:v>2020 
5500,6  млн. рублей
(прогноз)</c:v>
                </c:pt>
                <c:pt idx="3">
                  <c:v>2021
6 766,6  млн. рублей
(прогноз)</c:v>
                </c:pt>
                <c:pt idx="4">
                  <c:v>2022 
7 175,1 млн. рублей
(прогноз)</c:v>
                </c:pt>
              </c:strCache>
            </c:strRef>
          </c:cat>
          <c:val>
            <c:numRef>
              <c:f>Лист1!$B$4:$F$4</c:f>
              <c:numCache>
                <c:formatCode>#,##0.0_р_.</c:formatCode>
                <c:ptCount val="5"/>
                <c:pt idx="0">
                  <c:v>705.49599999999998</c:v>
                </c:pt>
                <c:pt idx="1">
                  <c:v>906.3</c:v>
                </c:pt>
                <c:pt idx="2">
                  <c:v>2181.9962</c:v>
                </c:pt>
                <c:pt idx="3" formatCode="_-* #,##0.0\ _₽_-;\-* #,##0.0\ _₽_-;_-* &quot;-&quot;?\ _₽_-;_-@_-">
                  <c:v>3323.607</c:v>
                </c:pt>
                <c:pt idx="4" formatCode="_-* #,##0.0\ _₽_-;\-* #,##0.0\ _₽_-;_-* &quot;-&quot;?\ _₽_-;_-@_-">
                  <c:v>3611.8400999999999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6A-491F-9C12-8868E32462C1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3 636,5  млн. рублей
(факт) </c:v>
                </c:pt>
                <c:pt idx="1">
                  <c:v>2019 
4 148,3  млн. рублей
(оценка)</c:v>
                </c:pt>
                <c:pt idx="2">
                  <c:v>2020 
5500,6  млн. рублей
(прогноз)</c:v>
                </c:pt>
                <c:pt idx="3">
                  <c:v>2021
6 766,6  млн. рублей
(прогноз)</c:v>
                </c:pt>
                <c:pt idx="4">
                  <c:v>2022 
7 175,1 млн. рублей
(прогноз)</c:v>
                </c:pt>
              </c:strCache>
            </c:strRef>
          </c:cat>
          <c:val>
            <c:numRef>
              <c:f>Лист1!$B$5:$F$5</c:f>
              <c:numCache>
                <c:formatCode>_-* #,##0.0\ _₽_-;\-* #,##0.0\ _₽_-;_-* "-"?\ _₽_-;_-@_-</c:formatCode>
                <c:ptCount val="5"/>
                <c:pt idx="0">
                  <c:v>302.38220000000001</c:v>
                </c:pt>
                <c:pt idx="1">
                  <c:v>380.6</c:v>
                </c:pt>
                <c:pt idx="2">
                  <c:v>423.73899999999998</c:v>
                </c:pt>
                <c:pt idx="3">
                  <c:v>448.46100000000001</c:v>
                </c:pt>
                <c:pt idx="4" formatCode="#,##0.0_р_.">
                  <c:v>475.51900000000001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6A-491F-9C12-8868E32462C1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Прочие налоги</c:v>
                </c:pt>
              </c:strCache>
            </c:strRef>
          </c:tx>
          <c:spPr>
            <a:solidFill>
              <a:srgbClr val="FF0000"/>
            </a:solidFill>
            <a:ln w="9525">
              <a:solidFill>
                <a:srgbClr val="FF000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4.4954407558428786E-3"/>
                  <c:y val="-5.1943009384370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96A-491F-9C12-8868E32462C1}"/>
                </c:ext>
              </c:extLst>
            </c:dLbl>
            <c:dLbl>
              <c:idx val="1"/>
              <c:layout>
                <c:manualLayout>
                  <c:x val="8.9908815116857572E-3"/>
                  <c:y val="-5.5405998494571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96A-491F-9C12-8868E32462C1}"/>
                </c:ext>
              </c:extLst>
            </c:dLbl>
            <c:dLbl>
              <c:idx val="2"/>
              <c:layout>
                <c:manualLayout>
                  <c:x val="6.7431611337642351E-3"/>
                  <c:y val="-4.5732603910271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96A-491F-9C12-8868E32462C1}"/>
                </c:ext>
              </c:extLst>
            </c:dLbl>
            <c:dLbl>
              <c:idx val="3"/>
              <c:layout>
                <c:manualLayout>
                  <c:x val="1.1238601889607196E-2"/>
                  <c:y val="-4.8480142092079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96A-491F-9C12-8868E32462C1}"/>
                </c:ext>
              </c:extLst>
            </c:dLbl>
            <c:dLbl>
              <c:idx val="4"/>
              <c:layout>
                <c:manualLayout>
                  <c:x val="1.3486322267528635E-2"/>
                  <c:y val="-5.48096717095991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96A-491F-9C12-8868E32462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3 636,5  млн. рублей
(факт) </c:v>
                </c:pt>
                <c:pt idx="1">
                  <c:v>2019 
4 148,3  млн. рублей
(оценка)</c:v>
                </c:pt>
                <c:pt idx="2">
                  <c:v>2020 
5500,6  млн. рублей
(прогноз)</c:v>
                </c:pt>
                <c:pt idx="3">
                  <c:v>2021
6 766,6  млн. рублей
(прогноз)</c:v>
                </c:pt>
                <c:pt idx="4">
                  <c:v>2022 
7 175,1 млн. рублей
(прогноз)</c:v>
                </c:pt>
              </c:strCache>
            </c:strRef>
          </c:cat>
          <c:val>
            <c:numRef>
              <c:f>Лист1!$B$6:$F$6</c:f>
              <c:numCache>
                <c:formatCode>_-* #,##0.0\ _₽_-;\-* #,##0.0\ _₽_-;_-* "-"?\ _₽_-;_-@_-</c:formatCode>
                <c:ptCount val="5"/>
                <c:pt idx="0">
                  <c:v>27.513199999999998</c:v>
                </c:pt>
                <c:pt idx="1">
                  <c:v>26.3</c:v>
                </c:pt>
                <c:pt idx="2">
                  <c:v>24.0562</c:v>
                </c:pt>
                <c:pt idx="3">
                  <c:v>24.106200000000001</c:v>
                </c:pt>
                <c:pt idx="4">
                  <c:v>24.112400000000001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6A-491F-9C12-8868E3246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13963903"/>
        <c:axId val="1113964319"/>
      </c:barChart>
      <c:catAx>
        <c:axId val="1113963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13964319"/>
        <c:crosses val="autoZero"/>
        <c:auto val="1"/>
        <c:lblAlgn val="ctr"/>
        <c:lblOffset val="100"/>
        <c:noMultiLvlLbl val="0"/>
      </c:catAx>
      <c:valAx>
        <c:axId val="1113964319"/>
        <c:scaling>
          <c:orientation val="minMax"/>
        </c:scaling>
        <c:delete val="1"/>
        <c:axPos val="l"/>
        <c:numFmt formatCode="#,##0.0_р_." sourceLinked="1"/>
        <c:majorTickMark val="none"/>
        <c:minorTickMark val="none"/>
        <c:tickLblPos val="nextTo"/>
        <c:crossAx val="11139639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164381734233182E-2"/>
          <c:y val="4.1581074042045321E-2"/>
          <c:w val="0.9727759651697212"/>
          <c:h val="0.5001605146177536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283,9 млн. рублей
(факт)</c:v>
                </c:pt>
                <c:pt idx="1">
                  <c:v>2019 
230,0  млн. рублей
(оценка)</c:v>
                </c:pt>
                <c:pt idx="2">
                  <c:v>2020 
223,3  млн. рублей
(прогноз)</c:v>
                </c:pt>
                <c:pt idx="3">
                  <c:v>2021 
224,8 млн. рублей
(прогноз)</c:v>
                </c:pt>
                <c:pt idx="4">
                  <c:v>2022 
225,2  млн. рублей
(прогноз)</c:v>
                </c:pt>
              </c:strCache>
            </c:strRef>
          </c:cat>
          <c:val>
            <c:numRef>
              <c:f>Лист1!$B$2:$F$2</c:f>
              <c:numCache>
                <c:formatCode>#,##0.0_р_.</c:formatCode>
                <c:ptCount val="5"/>
                <c:pt idx="0">
                  <c:v>16.3583</c:v>
                </c:pt>
                <c:pt idx="1">
                  <c:v>13.4</c:v>
                </c:pt>
                <c:pt idx="2">
                  <c:v>10.8871</c:v>
                </c:pt>
                <c:pt idx="3">
                  <c:v>10.817500000000001</c:v>
                </c:pt>
                <c:pt idx="4">
                  <c:v>10.826700000000001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3C-4CD5-AC65-1E90A1C8F7A8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283,9 млн. рублей
(факт)</c:v>
                </c:pt>
                <c:pt idx="1">
                  <c:v>2019 
230,0  млн. рублей
(оценка)</c:v>
                </c:pt>
                <c:pt idx="2">
                  <c:v>2020 
223,3  млн. рублей
(прогноз)</c:v>
                </c:pt>
                <c:pt idx="3">
                  <c:v>2021 
224,8 млн. рублей
(прогноз)</c:v>
                </c:pt>
                <c:pt idx="4">
                  <c:v>2022 
225,2  млн. рублей
(прогноз)</c:v>
                </c:pt>
              </c:strCache>
            </c:strRef>
          </c:cat>
          <c:val>
            <c:numRef>
              <c:f>Лист1!$B$3:$F$3</c:f>
              <c:numCache>
                <c:formatCode>#,##0.0_р_.</c:formatCode>
                <c:ptCount val="5"/>
                <c:pt idx="0">
                  <c:v>42.365099999999998</c:v>
                </c:pt>
                <c:pt idx="1">
                  <c:v>38.700000000000003</c:v>
                </c:pt>
                <c:pt idx="2">
                  <c:v>34.299599999999998</c:v>
                </c:pt>
                <c:pt idx="3">
                  <c:v>34.625599999999999</c:v>
                </c:pt>
                <c:pt idx="4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3C-4CD5-AC65-1E90A1C8F7A8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Доходы от оказания платных услуг и компенсации затрат государства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283,9 млн. рублей
(факт)</c:v>
                </c:pt>
                <c:pt idx="1">
                  <c:v>2019 
230,0  млн. рублей
(оценка)</c:v>
                </c:pt>
                <c:pt idx="2">
                  <c:v>2020 
223,3  млн. рублей
(прогноз)</c:v>
                </c:pt>
                <c:pt idx="3">
                  <c:v>2021 
224,8 млн. рублей
(прогноз)</c:v>
                </c:pt>
                <c:pt idx="4">
                  <c:v>2022 
225,2  млн. рублей
(прогноз)</c:v>
                </c:pt>
              </c:strCache>
            </c:strRef>
          </c:cat>
          <c:val>
            <c:numRef>
              <c:f>Лист1!$B$4:$F$4</c:f>
              <c:numCache>
                <c:formatCode>#,##0.0_р_.</c:formatCode>
                <c:ptCount val="5"/>
                <c:pt idx="0">
                  <c:v>32.787800000000004</c:v>
                </c:pt>
                <c:pt idx="1">
                  <c:v>26</c:v>
                </c:pt>
                <c:pt idx="2">
                  <c:v>11.8818</c:v>
                </c:pt>
                <c:pt idx="3">
                  <c:v>11.876299999999999</c:v>
                </c:pt>
                <c:pt idx="4">
                  <c:v>11.8504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3C-4CD5-AC65-1E90A1C8F7A8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283,9 млн. рублей
(факт)</c:v>
                </c:pt>
                <c:pt idx="1">
                  <c:v>2019 
230,0  млн. рублей
(оценка)</c:v>
                </c:pt>
                <c:pt idx="2">
                  <c:v>2020 
223,3  млн. рублей
(прогноз)</c:v>
                </c:pt>
                <c:pt idx="3">
                  <c:v>2021 
224,8 млн. рублей
(прогноз)</c:v>
                </c:pt>
                <c:pt idx="4">
                  <c:v>2022 
225,2  млн. рублей
(прогноз)</c:v>
                </c:pt>
              </c:strCache>
            </c:strRef>
          </c:cat>
          <c:val>
            <c:numRef>
              <c:f>Лист1!$B$5:$F$5</c:f>
              <c:numCache>
                <c:formatCode>#,##0.0_р_.</c:formatCode>
                <c:ptCount val="5"/>
                <c:pt idx="0">
                  <c:v>184.89500000000001</c:v>
                </c:pt>
                <c:pt idx="1">
                  <c:v>169.9</c:v>
                </c:pt>
                <c:pt idx="2">
                  <c:v>166.12039999999999</c:v>
                </c:pt>
                <c:pt idx="3">
                  <c:v>167.4033</c:v>
                </c:pt>
                <c:pt idx="4">
                  <c:v>167.42699999999999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73C-4CD5-AC65-1E90A1C8F7A8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888888888888888E-2"/>
                  <c:y val="-4.3126684636118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73C-4CD5-AC65-1E90A1C8F7A8}"/>
                </c:ext>
              </c:extLst>
            </c:dLbl>
            <c:dLbl>
              <c:idx val="1"/>
              <c:layout>
                <c:manualLayout>
                  <c:x val="1.9999999999999959E-2"/>
                  <c:y val="-4.0431266846361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73C-4CD5-AC65-1E90A1C8F7A8}"/>
                </c:ext>
              </c:extLst>
            </c:dLbl>
            <c:dLbl>
              <c:idx val="2"/>
              <c:layout>
                <c:manualLayout>
                  <c:x val="1.7777777777777698E-2"/>
                  <c:y val="-4.0431266846361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73C-4CD5-AC65-1E90A1C8F7A8}"/>
                </c:ext>
              </c:extLst>
            </c:dLbl>
            <c:dLbl>
              <c:idx val="3"/>
              <c:layout>
                <c:manualLayout>
                  <c:x val="1.5555555555555555E-2"/>
                  <c:y val="-3.7735849056603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73C-4CD5-AC65-1E90A1C8F7A8}"/>
                </c:ext>
              </c:extLst>
            </c:dLbl>
            <c:dLbl>
              <c:idx val="4"/>
              <c:layout>
                <c:manualLayout>
                  <c:x val="2.6666666666666505E-2"/>
                  <c:y val="-4.3126684636118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922309711286088E-2"/>
                      <c:h val="4.746630727762803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273C-4CD5-AC65-1E90A1C8F7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2018 
283,9 млн. рублей
(факт)</c:v>
                </c:pt>
                <c:pt idx="1">
                  <c:v>2019 
230,0  млн. рублей
(оценка)</c:v>
                </c:pt>
                <c:pt idx="2">
                  <c:v>2020 
223,3  млн. рублей
(прогноз)</c:v>
                </c:pt>
                <c:pt idx="3">
                  <c:v>2021 
224,8 млн. рублей
(прогноз)</c:v>
                </c:pt>
                <c:pt idx="4">
                  <c:v>2022 
225,2  млн. рублей
(прогноз)</c:v>
                </c:pt>
              </c:strCache>
            </c:strRef>
          </c:cat>
          <c:val>
            <c:numRef>
              <c:f>Лист1!$B$6:$F$6</c:f>
              <c:numCache>
                <c:formatCode>#,##0.0_р_.</c:formatCode>
                <c:ptCount val="5"/>
                <c:pt idx="0">
                  <c:v>7.5288000000000004</c:v>
                </c:pt>
                <c:pt idx="1">
                  <c:v>1.9000000000000004</c:v>
                </c:pt>
                <c:pt idx="2">
                  <c:v>0.12859999999999999</c:v>
                </c:pt>
                <c:pt idx="3">
                  <c:v>8.5000000000000006E-2</c:v>
                </c:pt>
                <c:pt idx="4">
                  <c:v>8.5000000000000006E-2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3C-4CD5-AC65-1E90A1C8F7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13980959"/>
        <c:axId val="1113982623"/>
      </c:barChart>
      <c:catAx>
        <c:axId val="1113980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13982623"/>
        <c:crosses val="autoZero"/>
        <c:auto val="1"/>
        <c:lblAlgn val="ctr"/>
        <c:lblOffset val="100"/>
        <c:noMultiLvlLbl val="0"/>
      </c:catAx>
      <c:valAx>
        <c:axId val="1113982623"/>
        <c:scaling>
          <c:orientation val="minMax"/>
        </c:scaling>
        <c:delete val="1"/>
        <c:axPos val="l"/>
        <c:numFmt formatCode="#,##0.0_р_." sourceLinked="1"/>
        <c:majorTickMark val="none"/>
        <c:minorTickMark val="none"/>
        <c:tickLblPos val="nextTo"/>
        <c:crossAx val="1113980959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1389748186036705E-2"/>
          <c:y val="0.6538030434057015"/>
          <c:w val="0.97126876640419946"/>
          <c:h val="0.310028471874541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73834039975774"/>
          <c:y val="8.599648162259288E-2"/>
          <c:w val="0.79381441563524491"/>
          <c:h val="0.9355215996831838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F0-43E9-87D9-4C15941A43C2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BF0-43E9-87D9-4C15941A43C2}"/>
              </c:ext>
            </c:extLst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BF0-43E9-87D9-4C15941A43C2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BF0-43E9-87D9-4C15941A43C2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BF0-43E9-87D9-4C15941A43C2}"/>
              </c:ext>
            </c:extLst>
          </c:dPt>
          <c:dPt>
            <c:idx val="5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EBF0-43E9-87D9-4C15941A43C2}"/>
              </c:ext>
            </c:extLst>
          </c:dPt>
          <c:dPt>
            <c:idx val="6"/>
            <c:bubble3D val="0"/>
            <c:spPr>
              <a:solidFill>
                <a:srgbClr val="AC75D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BF0-43E9-87D9-4C15941A43C2}"/>
              </c:ext>
            </c:extLst>
          </c:dPt>
          <c:dPt>
            <c:idx val="7"/>
            <c:bubble3D val="0"/>
            <c:spPr>
              <a:solidFill>
                <a:srgbClr val="95EBE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EBF0-43E9-87D9-4C15941A43C2}"/>
              </c:ext>
            </c:extLst>
          </c:dPt>
          <c:dPt>
            <c:idx val="8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BF0-43E9-87D9-4C15941A43C2}"/>
              </c:ext>
            </c:extLst>
          </c:dPt>
          <c:dLbls>
            <c:dLbl>
              <c:idx val="6"/>
              <c:layout>
                <c:manualLayout>
                  <c:x val="-6.7356931313573259E-2"/>
                  <c:y val="-9.5939563571151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BF0-43E9-87D9-4C15941A43C2}"/>
                </c:ext>
              </c:extLst>
            </c:dLbl>
            <c:dLbl>
              <c:idx val="7"/>
              <c:layout>
                <c:manualLayout>
                  <c:x val="-3.1249228659349934E-3"/>
                  <c:y val="-0.121682222294827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BF0-43E9-87D9-4C15941A43C2}"/>
                </c:ext>
              </c:extLst>
            </c:dLbl>
            <c:dLbl>
              <c:idx val="8"/>
              <c:layout>
                <c:manualLayout>
                  <c:x val="8.7499999999999939E-2"/>
                  <c:y val="-7.7343745242141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BF0-43E9-87D9-4C15941A43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Демография</c:v>
                </c:pt>
                <c:pt idx="1">
                  <c:v>Здравоохранение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Безопасные и качественные дороги</c:v>
                </c:pt>
                <c:pt idx="5">
                  <c:v>Экология</c:v>
                </c:pt>
                <c:pt idx="6">
                  <c:v>Культура</c:v>
                </c:pt>
                <c:pt idx="7">
                  <c:v>МСП и поддержка ИП- инициативы</c:v>
                </c:pt>
                <c:pt idx="8">
                  <c:v>Цифровая экономика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539.6</c:v>
                </c:pt>
                <c:pt idx="1">
                  <c:v>712.7</c:v>
                </c:pt>
                <c:pt idx="2">
                  <c:v>565.79999999999995</c:v>
                </c:pt>
                <c:pt idx="3">
                  <c:v>0.68</c:v>
                </c:pt>
                <c:pt idx="4">
                  <c:v>1530.8</c:v>
                </c:pt>
                <c:pt idx="5">
                  <c:v>106.67</c:v>
                </c:pt>
                <c:pt idx="6">
                  <c:v>47.48</c:v>
                </c:pt>
                <c:pt idx="7">
                  <c:v>65.88</c:v>
                </c:pt>
                <c:pt idx="8">
                  <c:v>2.8426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F0-43E9-87D9-4C15941A43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37847780425747E-2"/>
          <c:y val="8.7507200540743152E-2"/>
          <c:w val="0.43807728584647565"/>
          <c:h val="0.8863669642591829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D0A-442F-8F84-94826680A7FF}"/>
              </c:ext>
            </c:extLst>
          </c:dPt>
          <c:dPt>
            <c:idx val="1"/>
            <c:bubble3D val="0"/>
            <c:spPr>
              <a:solidFill>
                <a:srgbClr val="C7F6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1BF-4E79-922F-FA48B715EB9E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1BF-4E79-922F-FA48B715EB9E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1BF-4E79-922F-FA48B715EB9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Результативное управление территориями с учетом принципов "зеленой" экономики   
(2 программы)</c:v>
                </c:pt>
                <c:pt idx="1">
                  <c:v>Развитие и модернизация транспортной и инженерной инфраструктуры 
(4 программы)</c:v>
                </c:pt>
                <c:pt idx="2">
                  <c:v>Развитие человеческого капитала 
(5 программ)</c:v>
                </c:pt>
                <c:pt idx="3">
                  <c:v>Совершенствование государственных механизмов управления экономикой, экологией и социальной сферой Республики Алтай 
(4 программы)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 formatCode="#,###,##0.0">
                  <c:v>1557.1916999999999</c:v>
                </c:pt>
                <c:pt idx="1">
                  <c:v>2968.8719000000001</c:v>
                </c:pt>
                <c:pt idx="2" formatCode="#,###,##0.0">
                  <c:v>10969.261899999998</c:v>
                </c:pt>
                <c:pt idx="3" formatCode="#,###,##0.0">
                  <c:v>4066.3691999999996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BF-4E79-922F-FA48B715EB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D0A-442F-8F84-94826680A7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D0A-442F-8F84-94826680A7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D0A-442F-8F84-94826680A7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D0A-442F-8F84-94826680A7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Результативное управление территориями с учетом принципов "зеленой" экономики   
(2 программы)</c:v>
                </c:pt>
                <c:pt idx="1">
                  <c:v>Развитие и модернизация транспортной и инженерной инфраструктуры 
(4 программы)</c:v>
                </c:pt>
                <c:pt idx="2">
                  <c:v>Развитие человеческого капитала 
(5 программ)</c:v>
                </c:pt>
                <c:pt idx="3">
                  <c:v>Совершенствование государственных механизмов управления экономикой, экологией и социальной сферой Республики Алтай 
(4 программы)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7.9604130617578858E-2</c:v>
                </c:pt>
                <c:pt idx="1">
                  <c:v>0.15176966748182613</c:v>
                </c:pt>
                <c:pt idx="2">
                  <c:v>0.56075212645047567</c:v>
                </c:pt>
                <c:pt idx="3">
                  <c:v>0.20787407545011938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BF-4E79-922F-FA48B715EB9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924829255522489"/>
          <c:y val="0.17312462833753342"/>
          <c:w val="0.44401013500750819"/>
          <c:h val="0.810614232528865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2E6F8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3 096,1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4BE-4F1F-8FBB-A4DED303C3E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4 959,8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4BE-4F1F-8FBB-A4DED303C3E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364,3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4BE-4F1F-8FBB-A4DED303C3E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smtClean="0"/>
                      <a:t>185,9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BE-4F1F-8FBB-A4DED303C3E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en-US" baseline="0" smtClean="0"/>
                      <a:t> 177,1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BE-4F1F-8FBB-A4DED303C3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Лист1!$A$2:$A$17</c:f>
              <c:strCache>
                <c:ptCount val="15"/>
                <c:pt idx="0">
                  <c:v>Развитие сельского хозяйства и регулирование рынков сельскохозяйственной продукции, сырья и продовольствия</c:v>
                </c:pt>
                <c:pt idx="1">
                  <c:v>Развитие жилищно-коммунального и транспортного комплекса</c:v>
                </c:pt>
                <c:pt idx="2">
                  <c:v>Комплексное развитие сельских территорий</c:v>
                </c:pt>
                <c:pt idx="3">
                  <c:v>Развитие экономического потенциала и предпринимательства</c:v>
                </c:pt>
                <c:pt idx="4">
                  <c:v>Обеспечение социальной защищенности и занятости населения</c:v>
                </c:pt>
                <c:pt idx="5">
                  <c:v>Обеспечение экологической безопасности и улучшение состояния окружающей среды</c:v>
                </c:pt>
                <c:pt idx="6">
                  <c:v>Развитие образования</c:v>
                </c:pt>
                <c:pt idx="7">
                  <c:v>Развитие культуры</c:v>
                </c:pt>
                <c:pt idx="8">
                  <c:v>Развитие физической культуры и спорта</c:v>
                </c:pt>
                <c:pt idx="9">
                  <c:v>Развитие здравоохранения</c:v>
                </c:pt>
                <c:pt idx="10">
                  <c:v>Управление государственными финансами</c:v>
                </c:pt>
                <c:pt idx="11">
                  <c:v>Повышение качества водоснабжения РА</c:v>
                </c:pt>
                <c:pt idx="12">
                  <c:v>Комплексные меры профилактики правонарушений и защита населения и территории РА от ЧС</c:v>
                </c:pt>
                <c:pt idx="13">
                  <c:v>Реализация государственной национальной политики</c:v>
                </c:pt>
                <c:pt idx="14">
                  <c:v>Формирование современной городской среды</c:v>
                </c:pt>
              </c:strCache>
            </c:strRef>
          </c:cat>
          <c:val>
            <c:numRef>
              <c:f>Лист1!$B$2:$B$17</c:f>
              <c:numCache>
                <c:formatCode>_-* #,##0.0\ _₽_-;\-* #,##0.0\ _₽_-;_-* "-"??\ _₽_-;_-@_-</c:formatCode>
                <c:ptCount val="16"/>
                <c:pt idx="0">
                  <c:v>802.9873</c:v>
                </c:pt>
                <c:pt idx="1">
                  <c:v>2895.7051000000001</c:v>
                </c:pt>
                <c:pt idx="2">
                  <c:v>187.04470000000001</c:v>
                </c:pt>
                <c:pt idx="3">
                  <c:v>1088.8826000000001</c:v>
                </c:pt>
                <c:pt idx="4">
                  <c:v>3096.1324</c:v>
                </c:pt>
                <c:pt idx="5">
                  <c:v>801.97559999999999</c:v>
                </c:pt>
                <c:pt idx="6">
                  <c:v>4959.8389999999999</c:v>
                </c:pt>
                <c:pt idx="7">
                  <c:v>364.29730000000001</c:v>
                </c:pt>
                <c:pt idx="8">
                  <c:v>184.30779999999999</c:v>
                </c:pt>
                <c:pt idx="9">
                  <c:v>3177.1451000000002</c:v>
                </c:pt>
                <c:pt idx="10">
                  <c:v>2702.7833999999998</c:v>
                </c:pt>
                <c:pt idx="11">
                  <c:v>34.927800000000005</c:v>
                </c:pt>
                <c:pt idx="12">
                  <c:v>286.38190000000003</c:v>
                </c:pt>
                <c:pt idx="13">
                  <c:v>40.639199999999995</c:v>
                </c:pt>
                <c:pt idx="14">
                  <c:v>64.322199999999995</c:v>
                </c:pt>
                <c:pt idx="15" formatCode="0.0">
                  <c:v>20687.371400000004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33-4E9F-A283-11F3970379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3 117,1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4BE-4F1F-8FBB-A4DED303C3E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4 554,9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4BE-4F1F-8FBB-A4DED303C3E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314,6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4BE-4F1F-8FBB-A4DED303C3E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smtClean="0"/>
                      <a:t>288,9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4BE-4F1F-8FBB-A4DED303C3E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smtClean="0"/>
                      <a:t>2 483,4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BE-4F1F-8FBB-A4DED303C3E8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smtClean="0"/>
                      <a:t>2 814,7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BE-4F1F-8FBB-A4DED303C3E8}"/>
                </c:ext>
              </c:extLst>
            </c:dLbl>
            <c:dLbl>
              <c:idx val="14"/>
              <c:layout>
                <c:manualLayout>
                  <c:x val="-3.5026269702276708E-3"/>
                  <c:y val="-2.33100275884272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33-4E9F-A283-11F39703796A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17-4532-8A73-5AF807BE9C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Лист1!$A$2:$A$17</c:f>
              <c:strCache>
                <c:ptCount val="15"/>
                <c:pt idx="0">
                  <c:v>Развитие сельского хозяйства и регулирование рынков сельскохозяйственной продукции, сырья и продовольствия</c:v>
                </c:pt>
                <c:pt idx="1">
                  <c:v>Развитие жилищно-коммунального и транспортного комплекса</c:v>
                </c:pt>
                <c:pt idx="2">
                  <c:v>Комплексное развитие сельских территорий</c:v>
                </c:pt>
                <c:pt idx="3">
                  <c:v>Развитие экономического потенциала и предпринимательства</c:v>
                </c:pt>
                <c:pt idx="4">
                  <c:v>Обеспечение социальной защищенности и занятости населения</c:v>
                </c:pt>
                <c:pt idx="5">
                  <c:v>Обеспечение экологической безопасности и улучшение состояния окружающей среды</c:v>
                </c:pt>
                <c:pt idx="6">
                  <c:v>Развитие образования</c:v>
                </c:pt>
                <c:pt idx="7">
                  <c:v>Развитие культуры</c:v>
                </c:pt>
                <c:pt idx="8">
                  <c:v>Развитие физической культуры и спорта</c:v>
                </c:pt>
                <c:pt idx="9">
                  <c:v>Развитие здравоохранения</c:v>
                </c:pt>
                <c:pt idx="10">
                  <c:v>Управление государственными финансами</c:v>
                </c:pt>
                <c:pt idx="11">
                  <c:v>Повышение качества водоснабжения РА</c:v>
                </c:pt>
                <c:pt idx="12">
                  <c:v>Комплексные меры профилактики правонарушений и защита населения и территории РА от ЧС</c:v>
                </c:pt>
                <c:pt idx="13">
                  <c:v>Реализация государственной национальной политики</c:v>
                </c:pt>
                <c:pt idx="14">
                  <c:v>Формирование современной городской среды</c:v>
                </c:pt>
              </c:strCache>
            </c:strRef>
          </c:cat>
          <c:val>
            <c:numRef>
              <c:f>Лист1!$C$2:$C$17</c:f>
              <c:numCache>
                <c:formatCode>_-* #,##0.0\ _₽_-;\-* #,##0.0\ _₽_-;_-* "-"??\ _₽_-;_-@_-</c:formatCode>
                <c:ptCount val="16"/>
                <c:pt idx="0">
                  <c:v>704.4837</c:v>
                </c:pt>
                <c:pt idx="1">
                  <c:v>3950.2642999999998</c:v>
                </c:pt>
                <c:pt idx="2">
                  <c:v>106.90469999999999</c:v>
                </c:pt>
                <c:pt idx="3">
                  <c:v>1201.7391</c:v>
                </c:pt>
                <c:pt idx="4">
                  <c:v>3117.0749000000001</c:v>
                </c:pt>
                <c:pt idx="5">
                  <c:v>512.80330000000004</c:v>
                </c:pt>
                <c:pt idx="6">
                  <c:v>4554.9404999999997</c:v>
                </c:pt>
                <c:pt idx="7">
                  <c:v>314.61470000000003</c:v>
                </c:pt>
                <c:pt idx="8">
                  <c:v>288.97520000000003</c:v>
                </c:pt>
                <c:pt idx="9">
                  <c:v>2483.3780000000002</c:v>
                </c:pt>
                <c:pt idx="10">
                  <c:v>2814.7267999999999</c:v>
                </c:pt>
                <c:pt idx="11">
                  <c:v>74.157600000000002</c:v>
                </c:pt>
                <c:pt idx="12">
                  <c:v>252.23129999999998</c:v>
                </c:pt>
                <c:pt idx="13">
                  <c:v>30.898700000000002</c:v>
                </c:pt>
                <c:pt idx="14">
                  <c:v>61.322199999999995</c:v>
                </c:pt>
                <c:pt idx="15" formatCode="0.0">
                  <c:v>20468.514999999996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33-4E9F-A283-11F39703796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3 275,6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4BE-4F1F-8FBB-A4DED303C3E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3 495,7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4BE-4F1F-8FBB-A4DED303C3E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321,0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4BE-4F1F-8FBB-A4DED303C3E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smtClean="0"/>
                      <a:t>191,9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4BE-4F1F-8FBB-A4DED303C3E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smtClean="0"/>
                      <a:t>1 751,1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BE-4F1F-8FBB-A4DED303C3E8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033-4E9F-A283-11F39703796A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17-4532-8A73-5AF807BE9C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Лист1!$A$2:$A$17</c:f>
              <c:strCache>
                <c:ptCount val="15"/>
                <c:pt idx="0">
                  <c:v>Развитие сельского хозяйства и регулирование рынков сельскохозяйственной продукции, сырья и продовольствия</c:v>
                </c:pt>
                <c:pt idx="1">
                  <c:v>Развитие жилищно-коммунального и транспортного комплекса</c:v>
                </c:pt>
                <c:pt idx="2">
                  <c:v>Комплексное развитие сельских территорий</c:v>
                </c:pt>
                <c:pt idx="3">
                  <c:v>Развитие экономического потенциала и предпринимательства</c:v>
                </c:pt>
                <c:pt idx="4">
                  <c:v>Обеспечение социальной защищенности и занятости населения</c:v>
                </c:pt>
                <c:pt idx="5">
                  <c:v>Обеспечение экологической безопасности и улучшение состояния окружающей среды</c:v>
                </c:pt>
                <c:pt idx="6">
                  <c:v>Развитие образования</c:v>
                </c:pt>
                <c:pt idx="7">
                  <c:v>Развитие культуры</c:v>
                </c:pt>
                <c:pt idx="8">
                  <c:v>Развитие физической культуры и спорта</c:v>
                </c:pt>
                <c:pt idx="9">
                  <c:v>Развитие здравоохранения</c:v>
                </c:pt>
                <c:pt idx="10">
                  <c:v>Управление государственными финансами</c:v>
                </c:pt>
                <c:pt idx="11">
                  <c:v>Повышение качества водоснабжения РА</c:v>
                </c:pt>
                <c:pt idx="12">
                  <c:v>Комплексные меры профилактики правонарушений и защита населения и территории РА от ЧС</c:v>
                </c:pt>
                <c:pt idx="13">
                  <c:v>Реализация государственной национальной политики</c:v>
                </c:pt>
                <c:pt idx="14">
                  <c:v>Формирование современной городской среды</c:v>
                </c:pt>
              </c:strCache>
            </c:strRef>
          </c:cat>
          <c:val>
            <c:numRef>
              <c:f>Лист1!$D$2:$D$17</c:f>
              <c:numCache>
                <c:formatCode>_-* #,##0.0\ _₽_-;\-* #,##0.0\ _₽_-;_-* "-"??\ _₽_-;_-@_-</c:formatCode>
                <c:ptCount val="16"/>
                <c:pt idx="0">
                  <c:v>749.38080000000002</c:v>
                </c:pt>
                <c:pt idx="1">
                  <c:v>4151.5600999999997</c:v>
                </c:pt>
                <c:pt idx="2">
                  <c:v>164.77470000000002</c:v>
                </c:pt>
                <c:pt idx="3">
                  <c:v>595.60450000000003</c:v>
                </c:pt>
                <c:pt idx="4">
                  <c:v>3275.5847000000003</c:v>
                </c:pt>
                <c:pt idx="5">
                  <c:v>638.72199999999998</c:v>
                </c:pt>
                <c:pt idx="6">
                  <c:v>3495.7309</c:v>
                </c:pt>
                <c:pt idx="7">
                  <c:v>320.98200000000003</c:v>
                </c:pt>
                <c:pt idx="8">
                  <c:v>191.99460000000002</c:v>
                </c:pt>
                <c:pt idx="9">
                  <c:v>1751.0506</c:v>
                </c:pt>
                <c:pt idx="10">
                  <c:v>2009.5473999999999</c:v>
                </c:pt>
                <c:pt idx="11">
                  <c:v>112.3519</c:v>
                </c:pt>
                <c:pt idx="12">
                  <c:v>209.87470000000002</c:v>
                </c:pt>
                <c:pt idx="13">
                  <c:v>30.5047</c:v>
                </c:pt>
                <c:pt idx="14">
                  <c:v>63.934400000000004</c:v>
                </c:pt>
                <c:pt idx="15" formatCode="0.0">
                  <c:v>17761.598000000002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33-4E9F-A283-11F3970379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5075679"/>
        <c:axId val="1765071103"/>
      </c:barChart>
      <c:valAx>
        <c:axId val="1765071103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out"/>
        <c:minorTickMark val="none"/>
        <c:tickLblPos val="nextTo"/>
        <c:crossAx val="1765075679"/>
        <c:crosses val="autoZero"/>
        <c:crossBetween val="between"/>
      </c:valAx>
      <c:catAx>
        <c:axId val="1765075679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50711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lnSpc>
                <a:spcPts val="3120"/>
              </a:lnSpc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2400" b="1" kern="1200" spc="71" dirty="0" smtClean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Поддержка </a:t>
            </a:r>
          </a:p>
          <a:p>
            <a:pPr marL="0" algn="ctr" defTabSz="914400" rtl="0" eaLnBrk="1" latinLnBrk="0" hangingPunct="1">
              <a:lnSpc>
                <a:spcPts val="3120"/>
              </a:lnSpc>
              <a:defRPr/>
            </a:pPr>
            <a:r>
              <a:rPr lang="ru-RU" sz="2400" b="1" kern="1200" spc="71" dirty="0" smtClean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семей с детьми, </a:t>
            </a:r>
          </a:p>
          <a:p>
            <a:pPr marL="0" algn="ctr" defTabSz="914400" rtl="0" eaLnBrk="1" latinLnBrk="0" hangingPunct="1">
              <a:lnSpc>
                <a:spcPts val="3120"/>
              </a:lnSpc>
              <a:defRPr/>
            </a:pPr>
            <a:r>
              <a:rPr lang="ru-RU" sz="2400" b="1" kern="1200" spc="71" dirty="0" smtClean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2020 год – </a:t>
            </a:r>
          </a:p>
          <a:p>
            <a:pPr marL="0" algn="ctr" defTabSz="914400" rtl="0" eaLnBrk="1" latinLnBrk="0" hangingPunct="1">
              <a:lnSpc>
                <a:spcPts val="3120"/>
              </a:lnSpc>
              <a:defRPr/>
            </a:pPr>
            <a:r>
              <a:rPr lang="ru-RU" sz="2400" b="1" kern="1200" spc="71" dirty="0" smtClean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1</a:t>
            </a:r>
            <a:r>
              <a:rPr lang="ru-RU" sz="2400" b="1" kern="1200" spc="71" baseline="0" dirty="0" smtClean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 373</a:t>
            </a:r>
            <a:r>
              <a:rPr lang="ru-RU" sz="2400" b="1" kern="1200" spc="71" dirty="0" smtClean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,4 млн</a:t>
            </a:r>
            <a:r>
              <a:rPr lang="ru-RU" sz="2400" b="1" kern="1200" spc="71" dirty="0">
                <a:solidFill>
                  <a:srgbClr val="0070C0"/>
                </a:solidFill>
                <a:latin typeface="Aileron Heavy"/>
                <a:ea typeface="+mn-ea"/>
                <a:cs typeface="+mn-cs"/>
              </a:rPr>
              <a:t>. рублей</a:t>
            </a:r>
          </a:p>
        </c:rich>
      </c:tx>
      <c:layout>
        <c:manualLayout>
          <c:xMode val="edge"/>
          <c:yMode val="edge"/>
          <c:x val="0.15962711864406778"/>
          <c:y val="0.313725544014812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lnSpc>
              <a:spcPts val="3120"/>
            </a:lnSpc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3276302326615958E-2"/>
          <c:y val="4.0253896737841036E-2"/>
          <c:w val="0.45539196583477914"/>
          <c:h val="0.878043483444578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рублей</c:v>
                </c:pt>
              </c:strCache>
            </c:strRef>
          </c:tx>
          <c:dPt>
            <c:idx val="0"/>
            <c:bubble3D val="0"/>
            <c:spPr>
              <a:solidFill>
                <a:srgbClr val="9855C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DF8-4052-9DE7-B69669E97224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DF8-4052-9DE7-B69669E9722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DF8-4052-9DE7-B69669E97224}"/>
              </c:ext>
            </c:extLst>
          </c:dPt>
          <c:dPt>
            <c:idx val="3"/>
            <c:bubble3D val="0"/>
            <c:spPr>
              <a:solidFill>
                <a:srgbClr val="9966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DF8-4052-9DE7-B69669E97224}"/>
              </c:ext>
            </c:extLst>
          </c:dPt>
          <c:dPt>
            <c:idx val="4"/>
            <c:bubble3D val="0"/>
            <c:spPr>
              <a:solidFill>
                <a:srgbClr val="CC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DF8-4052-9DE7-B69669E97224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1DF8-4052-9DE7-B69669E97224}"/>
              </c:ext>
            </c:extLst>
          </c:dPt>
          <c:dPt>
            <c:idx val="6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DF8-4052-9DE7-B69669E97224}"/>
              </c:ext>
            </c:extLst>
          </c:dPt>
          <c:dPt>
            <c:idx val="7"/>
            <c:bubble3D val="0"/>
            <c:spPr>
              <a:solidFill>
                <a:srgbClr val="FF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1DF8-4052-9DE7-B69669E97224}"/>
              </c:ext>
            </c:extLst>
          </c:dPt>
          <c:dPt>
            <c:idx val="8"/>
            <c:bubble3D val="0"/>
            <c:spPr>
              <a:solidFill>
                <a:srgbClr val="CECFF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DF8-4052-9DE7-B69669E97224}"/>
              </c:ext>
            </c:extLst>
          </c:dPt>
          <c:dPt>
            <c:idx val="9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DF8-4052-9DE7-B69669E97224}"/>
              </c:ext>
            </c:extLst>
          </c:dPt>
          <c:dPt>
            <c:idx val="1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DF8-4052-9DE7-B69669E97224}"/>
              </c:ext>
            </c:extLst>
          </c:dPt>
          <c:dPt>
            <c:idx val="11"/>
            <c:bubble3D val="0"/>
            <c:spPr>
              <a:solidFill>
                <a:srgbClr val="A2E6F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DF8-4052-9DE7-B69669E97224}"/>
              </c:ext>
            </c:extLst>
          </c:dPt>
          <c:dPt>
            <c:idx val="12"/>
            <c:bubble3D val="0"/>
            <c:explosion val="1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8-667D-4249-A512-99A986BBB7CA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4CB8-49D1-9849-33D783A57ABC}"/>
              </c:ext>
            </c:extLst>
          </c:dPt>
          <c:dLbls>
            <c:dLbl>
              <c:idx val="0"/>
              <c:layout>
                <c:manualLayout>
                  <c:x val="-5.6497175141243354E-3"/>
                  <c:y val="-9.985362032976419E-18"/>
                </c:manualLayout>
              </c:layout>
              <c:tx>
                <c:rich>
                  <a:bodyPr/>
                  <a:lstStyle/>
                  <a:p>
                    <a:fld id="{0BE4DBA6-4E28-4126-ABA3-7B73DA4EDC8F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1DF8-4052-9DE7-B69669E9722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587E060-BA04-4107-AED7-27B2FB98D144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1DF8-4052-9DE7-B69669E9722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45BDE1E-7BF7-4D13-859C-981519C6080F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1DF8-4052-9DE7-B69669E9722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602EA23-AD17-4159-986D-809A8798E21C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1DF8-4052-9DE7-B69669E9722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2A68BEA-21CC-4EBA-9DD3-6332D80DB50B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1DF8-4052-9DE7-B69669E9722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C4C3726-69BE-460B-9715-4967F93B88A1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1DF8-4052-9DE7-B69669E97224}"/>
                </c:ext>
              </c:extLst>
            </c:dLbl>
            <c:dLbl>
              <c:idx val="6"/>
              <c:layout>
                <c:manualLayout>
                  <c:x val="4.5197740112994352E-3"/>
                  <c:y val="1.525054727849765E-2"/>
                </c:manualLayout>
              </c:layout>
              <c:tx>
                <c:rich>
                  <a:bodyPr/>
                  <a:lstStyle/>
                  <a:p>
                    <a:fld id="{038015C1-B14E-4837-B20E-41F5E846C50B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1DF8-4052-9DE7-B69669E97224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6B0E4FB-D71D-45B7-A93C-B0CAA037F718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1DF8-4052-9DE7-B69669E97224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5C610BE1-51E9-466A-9B6D-7D3A181F725E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1DF8-4052-9DE7-B69669E97224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FF90C04-4591-4970-9DEC-ADE89D9AB545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1DF8-4052-9DE7-B69669E97224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6CFA5DC1-E5B9-4BEE-B507-0C91F19D84CA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1DF8-4052-9DE7-B69669E97224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52AF22BB-44AC-4A7B-ABC5-14D1FF467EE1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1DF8-4052-9DE7-B69669E97224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2896D736-0DA6-45E5-BE88-2498666B88E4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667D-4249-A512-99A986BBB7CA}"/>
                </c:ext>
              </c:extLst>
            </c:dLbl>
            <c:dLbl>
              <c:idx val="13"/>
              <c:layout>
                <c:manualLayout>
                  <c:x val="-2.2598870056497176E-3"/>
                  <c:y val="-1.0893248056069874E-2"/>
                </c:manualLayout>
              </c:layout>
              <c:tx>
                <c:rich>
                  <a:bodyPr/>
                  <a:lstStyle/>
                  <a:p>
                    <a:fld id="{D3110D57-97B2-4552-99EF-2CD70DABE27C}" type="CELLRANGE">
                      <a:rPr lang="en-US" dirty="0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A-4CB8-49D1-9849-33D783A57A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dk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Меры социальной поддержки детей-сирот, обучающихся в образовательных организациях</c:v>
                </c:pt>
                <c:pt idx="1">
                  <c:v>Жилье детям-сиротам, в т.ч. ремонт жилья, оплата коммунальных услуг и налогов по специальному жилищному фонду)</c:v>
                </c:pt>
                <c:pt idx="2">
                  <c:v>Выплаты опекунам и приемным родителям, в т.ч. дополнительные гарантии </c:v>
                </c:pt>
                <c:pt idx="3">
                  <c:v>Питание учащихся из малообеспеченных семей</c:v>
                </c:pt>
                <c:pt idx="4">
                  <c:v>Компенсация части родительской платы за детсад</c:v>
                </c:pt>
                <c:pt idx="5">
                  <c:v>Жилье молодым семьям, в т.ч проживающих в сельской местности </c:v>
                </c:pt>
                <c:pt idx="6">
                  <c:v>Пособия беременной жене военнослужащего</c:v>
                </c:pt>
                <c:pt idx="7">
                  <c:v>Выплата ежемесячного пособия на ребенка</c:v>
                </c:pt>
                <c:pt idx="8">
                  <c:v>Предоставление меры социальной поддержки многодетным семьям </c:v>
                </c:pt>
                <c:pt idx="9">
                  <c:v>Региональный материнский капитал</c:v>
                </c:pt>
                <c:pt idx="10">
                  <c:v>Отдых и оздоровление детей</c:v>
                </c:pt>
                <c:pt idx="11">
                  <c:v>Пособия по беременности и родам, по уходу за ребенком до 1,5 лет неработающим гражданам</c:v>
                </c:pt>
                <c:pt idx="12">
                  <c:v>Выплаты в связи с рождением (усыновлением) первого ребенка</c:v>
                </c:pt>
                <c:pt idx="13">
                  <c:v>Выплаты, назначаемые в случае рождения третьего ребенка или последующих детей до достижения ребенком возраста трех лет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107.3396</c:v>
                </c:pt>
                <c:pt idx="1">
                  <c:v>126.3</c:v>
                </c:pt>
                <c:pt idx="2">
                  <c:v>160.88039999999998</c:v>
                </c:pt>
                <c:pt idx="3">
                  <c:v>37.9</c:v>
                </c:pt>
                <c:pt idx="4">
                  <c:v>49.689</c:v>
                </c:pt>
                <c:pt idx="5">
                  <c:v>35.200000000000003</c:v>
                </c:pt>
                <c:pt idx="6">
                  <c:v>6.6360999999999999</c:v>
                </c:pt>
                <c:pt idx="7">
                  <c:v>96.1</c:v>
                </c:pt>
                <c:pt idx="8">
                  <c:v>81.099999999999994</c:v>
                </c:pt>
                <c:pt idx="9">
                  <c:v>16</c:v>
                </c:pt>
                <c:pt idx="10">
                  <c:v>54.8</c:v>
                </c:pt>
                <c:pt idx="11">
                  <c:v>282.67899999999997</c:v>
                </c:pt>
                <c:pt idx="12">
                  <c:v>260.39999999999998</c:v>
                </c:pt>
                <c:pt idx="13">
                  <c:v>58.4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Лист1!$B$2:$B$15</c15:f>
                <c15:dlblRangeCache>
                  <c:ptCount val="14"/>
                  <c:pt idx="0">
                    <c:v>107,3</c:v>
                  </c:pt>
                  <c:pt idx="1">
                    <c:v>126,3</c:v>
                  </c:pt>
                  <c:pt idx="2">
                    <c:v>160,9</c:v>
                  </c:pt>
                  <c:pt idx="3">
                    <c:v>37,9</c:v>
                  </c:pt>
                  <c:pt idx="4">
                    <c:v>49,7</c:v>
                  </c:pt>
                  <c:pt idx="5">
                    <c:v>35,2</c:v>
                  </c:pt>
                  <c:pt idx="6">
                    <c:v>6,6</c:v>
                  </c:pt>
                  <c:pt idx="7">
                    <c:v>96,1</c:v>
                  </c:pt>
                  <c:pt idx="8">
                    <c:v>81,1</c:v>
                  </c:pt>
                  <c:pt idx="9">
                    <c:v>16,0</c:v>
                  </c:pt>
                  <c:pt idx="10">
                    <c:v>54,8</c:v>
                  </c:pt>
                  <c:pt idx="11">
                    <c:v>282,7</c:v>
                  </c:pt>
                  <c:pt idx="12">
                    <c:v>260,4</c:v>
                  </c:pt>
                  <c:pt idx="13">
                    <c:v>58,4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1DF8-4052-9DE7-B69669E9722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556168868721918"/>
          <c:y val="0"/>
          <c:w val="0.44438311312780815"/>
          <c:h val="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g"/><Relationship Id="rId1" Type="http://schemas.openxmlformats.org/officeDocument/2006/relationships/image" Target="../media/image91.jpg"/><Relationship Id="rId4" Type="http://schemas.openxmlformats.org/officeDocument/2006/relationships/image" Target="../media/image94.pn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g"/><Relationship Id="rId1" Type="http://schemas.openxmlformats.org/officeDocument/2006/relationships/image" Target="../media/image91.jpg"/><Relationship Id="rId4" Type="http://schemas.openxmlformats.org/officeDocument/2006/relationships/image" Target="../media/image9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AD1546-6F13-4D27-9ED3-D1351E7E3113}" type="doc">
      <dgm:prSet loTypeId="urn:microsoft.com/office/officeart/2009/layout/CircleArrowProcess" loCatId="process" qsTypeId="urn:microsoft.com/office/officeart/2005/8/quickstyle/3d3" qsCatId="3D" csTypeId="urn:microsoft.com/office/officeart/2005/8/colors/colorful4" csCatId="colorful" phldr="1"/>
      <dgm:spPr/>
    </dgm:pt>
    <dgm:pt modelId="{D67C6F0C-1149-4FB4-9D68-8FE4073453C6}">
      <dgm:prSet phldrT="[Текст]" custT="1"/>
      <dgm:spPr/>
      <dgm:t>
        <a:bodyPr/>
        <a:lstStyle/>
        <a:p>
          <a:r>
            <a:rPr lang="ru-RU" sz="2200" dirty="0" smtClean="0">
              <a:latin typeface="Century Schoolbook" panose="02040604050505020304" pitchFamily="18" charset="0"/>
            </a:rPr>
            <a:t>ОСНОВНАЯ ЗАДАЧА</a:t>
          </a:r>
        </a:p>
      </dgm:t>
    </dgm:pt>
    <dgm:pt modelId="{A3BDE351-0A4F-4713-8FBD-89F9BD9979EB}" type="parTrans" cxnId="{B76CDAF9-E76A-4554-A0E4-845E6559D262}">
      <dgm:prSet/>
      <dgm:spPr/>
      <dgm:t>
        <a:bodyPr/>
        <a:lstStyle/>
        <a:p>
          <a:endParaRPr lang="ru-RU">
            <a:latin typeface="Century Schoolbook" panose="02040604050505020304" pitchFamily="18" charset="0"/>
          </a:endParaRPr>
        </a:p>
      </dgm:t>
    </dgm:pt>
    <dgm:pt modelId="{ADB717CB-902F-40D1-A0A9-9787948E1887}" type="sibTrans" cxnId="{B76CDAF9-E76A-4554-A0E4-845E6559D262}">
      <dgm:prSet/>
      <dgm:spPr/>
      <dgm:t>
        <a:bodyPr/>
        <a:lstStyle/>
        <a:p>
          <a:endParaRPr lang="ru-RU">
            <a:latin typeface="Century Schoolbook" panose="02040604050505020304" pitchFamily="18" charset="0"/>
          </a:endParaRPr>
        </a:p>
      </dgm:t>
    </dgm:pt>
    <dgm:pt modelId="{C1876C80-8AD2-467F-9619-65694D778F07}">
      <dgm:prSet phldrT="[Текст]" custT="1"/>
      <dgm:spPr/>
      <dgm:t>
        <a:bodyPr/>
        <a:lstStyle/>
        <a:p>
          <a:r>
            <a:rPr lang="ru-RU" sz="1300" b="1" dirty="0" smtClean="0">
              <a:latin typeface="Century Schoolbook" panose="02040604050505020304" pitchFamily="18" charset="0"/>
            </a:rPr>
            <a:t>Обеспечение сбалансированности республиканского бюджета Республики Алтай и содействие сохранению сбалансированности бюджетов муниципальных образований в Республике Алтай</a:t>
          </a:r>
          <a:endParaRPr lang="ru-RU" sz="1300" dirty="0">
            <a:latin typeface="Century Schoolbook" panose="02040604050505020304" pitchFamily="18" charset="0"/>
          </a:endParaRPr>
        </a:p>
      </dgm:t>
    </dgm:pt>
    <dgm:pt modelId="{EDEEAE07-9A13-4F97-B373-67CCC631E8DE}" type="parTrans" cxnId="{51923E28-8331-4B47-8CA4-7060FE140FB9}">
      <dgm:prSet/>
      <dgm:spPr/>
      <dgm:t>
        <a:bodyPr/>
        <a:lstStyle/>
        <a:p>
          <a:endParaRPr lang="ru-RU">
            <a:latin typeface="Century Schoolbook" panose="02040604050505020304" pitchFamily="18" charset="0"/>
          </a:endParaRPr>
        </a:p>
      </dgm:t>
    </dgm:pt>
    <dgm:pt modelId="{30849AB1-086C-4B49-A264-D8CC58E58D7D}" type="sibTrans" cxnId="{51923E28-8331-4B47-8CA4-7060FE140FB9}">
      <dgm:prSet/>
      <dgm:spPr/>
      <dgm:t>
        <a:bodyPr/>
        <a:lstStyle/>
        <a:p>
          <a:endParaRPr lang="ru-RU">
            <a:latin typeface="Century Schoolbook" panose="02040604050505020304" pitchFamily="18" charset="0"/>
          </a:endParaRPr>
        </a:p>
      </dgm:t>
    </dgm:pt>
    <dgm:pt modelId="{49A92CB9-EC80-4E05-9E6F-6718BA31652C}" type="pres">
      <dgm:prSet presAssocID="{D8AD1546-6F13-4D27-9ED3-D1351E7E3113}" presName="Name0" presStyleCnt="0">
        <dgm:presLayoutVars>
          <dgm:chMax val="7"/>
          <dgm:chPref val="7"/>
          <dgm:dir val="rev"/>
          <dgm:animLvl val="lvl"/>
        </dgm:presLayoutVars>
      </dgm:prSet>
      <dgm:spPr/>
    </dgm:pt>
    <dgm:pt modelId="{4DB7568F-53A3-4CF4-95E9-E7F75872C121}" type="pres">
      <dgm:prSet presAssocID="{D67C6F0C-1149-4FB4-9D68-8FE4073453C6}" presName="Accent1" presStyleCnt="0"/>
      <dgm:spPr/>
    </dgm:pt>
    <dgm:pt modelId="{FA846214-67E8-486C-B6DF-E6C893287AD3}" type="pres">
      <dgm:prSet presAssocID="{D67C6F0C-1149-4FB4-9D68-8FE4073453C6}" presName="Accent" presStyleLbl="node1" presStyleIdx="0" presStyleCnt="2"/>
      <dgm:spPr/>
    </dgm:pt>
    <dgm:pt modelId="{861A473A-888C-4F2D-9EB5-70AEF8042228}" type="pres">
      <dgm:prSet presAssocID="{D67C6F0C-1149-4FB4-9D68-8FE4073453C6}" presName="Parent1" presStyleLbl="revTx" presStyleIdx="0" presStyleCnt="2" custLinFactNeighborX="-1322" custLinFactNeighborY="-2114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9CFDD-B117-4B3A-9EAB-CBA3631751BA}" type="pres">
      <dgm:prSet presAssocID="{C1876C80-8AD2-467F-9619-65694D778F07}" presName="Accent2" presStyleCnt="0"/>
      <dgm:spPr/>
    </dgm:pt>
    <dgm:pt modelId="{5E3215DC-AC44-4619-A176-38A1C22FDC2C}" type="pres">
      <dgm:prSet presAssocID="{C1876C80-8AD2-467F-9619-65694D778F07}" presName="Accent" presStyleLbl="node1" presStyleIdx="1" presStyleCnt="2" custScaleX="130157" custScaleY="127798"/>
      <dgm:spPr/>
    </dgm:pt>
    <dgm:pt modelId="{4BBE387B-2F77-4B2E-ADAA-22B4CD3F0966}" type="pres">
      <dgm:prSet presAssocID="{C1876C80-8AD2-467F-9619-65694D778F07}" presName="Parent2" presStyleLbl="revTx" presStyleIdx="1" presStyleCnt="2" custScaleX="119510" custScaleY="87241" custLinFactNeighborX="1740" custLinFactNeighborY="-1057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622814-16D5-4EBE-B9AE-B65B36560497}" type="presOf" srcId="{C1876C80-8AD2-467F-9619-65694D778F07}" destId="{4BBE387B-2F77-4B2E-ADAA-22B4CD3F0966}" srcOrd="0" destOrd="0" presId="urn:microsoft.com/office/officeart/2009/layout/CircleArrowProcess"/>
    <dgm:cxn modelId="{B76CDAF9-E76A-4554-A0E4-845E6559D262}" srcId="{D8AD1546-6F13-4D27-9ED3-D1351E7E3113}" destId="{D67C6F0C-1149-4FB4-9D68-8FE4073453C6}" srcOrd="0" destOrd="0" parTransId="{A3BDE351-0A4F-4713-8FBD-89F9BD9979EB}" sibTransId="{ADB717CB-902F-40D1-A0A9-9787948E1887}"/>
    <dgm:cxn modelId="{51923E28-8331-4B47-8CA4-7060FE140FB9}" srcId="{D8AD1546-6F13-4D27-9ED3-D1351E7E3113}" destId="{C1876C80-8AD2-467F-9619-65694D778F07}" srcOrd="1" destOrd="0" parTransId="{EDEEAE07-9A13-4F97-B373-67CCC631E8DE}" sibTransId="{30849AB1-086C-4B49-A264-D8CC58E58D7D}"/>
    <dgm:cxn modelId="{558DB488-DCD3-443B-83C6-557FD53EC321}" type="presOf" srcId="{D67C6F0C-1149-4FB4-9D68-8FE4073453C6}" destId="{861A473A-888C-4F2D-9EB5-70AEF8042228}" srcOrd="0" destOrd="0" presId="urn:microsoft.com/office/officeart/2009/layout/CircleArrowProcess"/>
    <dgm:cxn modelId="{096D9CC2-AA86-48E9-9300-4A4A3EF711B0}" type="presOf" srcId="{D8AD1546-6F13-4D27-9ED3-D1351E7E3113}" destId="{49A92CB9-EC80-4E05-9E6F-6718BA31652C}" srcOrd="0" destOrd="0" presId="urn:microsoft.com/office/officeart/2009/layout/CircleArrowProcess"/>
    <dgm:cxn modelId="{95D744F8-12B0-498B-B605-036E08F514F3}" type="presParOf" srcId="{49A92CB9-EC80-4E05-9E6F-6718BA31652C}" destId="{4DB7568F-53A3-4CF4-95E9-E7F75872C121}" srcOrd="0" destOrd="0" presId="urn:microsoft.com/office/officeart/2009/layout/CircleArrowProcess"/>
    <dgm:cxn modelId="{F67483FC-5D02-4468-8938-69FBB889248C}" type="presParOf" srcId="{4DB7568F-53A3-4CF4-95E9-E7F75872C121}" destId="{FA846214-67E8-486C-B6DF-E6C893287AD3}" srcOrd="0" destOrd="0" presId="urn:microsoft.com/office/officeart/2009/layout/CircleArrowProcess"/>
    <dgm:cxn modelId="{0F3E7EBC-0FFE-402B-8896-A833C83E4022}" type="presParOf" srcId="{49A92CB9-EC80-4E05-9E6F-6718BA31652C}" destId="{861A473A-888C-4F2D-9EB5-70AEF8042228}" srcOrd="1" destOrd="0" presId="urn:microsoft.com/office/officeart/2009/layout/CircleArrowProcess"/>
    <dgm:cxn modelId="{A6E199FB-816D-4B6E-8ABE-E2344433ED90}" type="presParOf" srcId="{49A92CB9-EC80-4E05-9E6F-6718BA31652C}" destId="{1269CFDD-B117-4B3A-9EAB-CBA3631751BA}" srcOrd="2" destOrd="0" presId="urn:microsoft.com/office/officeart/2009/layout/CircleArrowProcess"/>
    <dgm:cxn modelId="{61C57C50-DDB7-411B-8DB0-A91308D17D3E}" type="presParOf" srcId="{1269CFDD-B117-4B3A-9EAB-CBA3631751BA}" destId="{5E3215DC-AC44-4619-A176-38A1C22FDC2C}" srcOrd="0" destOrd="0" presId="urn:microsoft.com/office/officeart/2009/layout/CircleArrowProcess"/>
    <dgm:cxn modelId="{F5070CF9-305C-49E9-A414-AB681EA12B2A}" type="presParOf" srcId="{49A92CB9-EC80-4E05-9E6F-6718BA31652C}" destId="{4BBE387B-2F77-4B2E-ADAA-22B4CD3F0966}" srcOrd="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B215F54-16B2-443C-AB09-6E5300375909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8F4FC7-E5B5-40B2-AA97-869EEB33D4C3}">
      <dgm:prSet phldrT="[Текст]" custT="1"/>
      <dgm:spPr/>
      <dgm:t>
        <a:bodyPr/>
        <a:lstStyle/>
        <a:p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населения Республики Алтай, обеспеченного качественной питьевой водой из систем централизованного водоснабжения - 75,8 %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CA9A82BA-FA4D-4F1E-8A02-0CF04167B812}" type="parTrans" cxnId="{64629918-885C-46E6-B9D1-9B77B2A528F5}">
      <dgm:prSet/>
      <dgm:spPr/>
      <dgm:t>
        <a:bodyPr/>
        <a:lstStyle/>
        <a:p>
          <a:endParaRPr lang="ru-RU" sz="1100"/>
        </a:p>
      </dgm:t>
    </dgm:pt>
    <dgm:pt modelId="{B7495A5D-4521-40B9-8131-0F65C28E7FD2}" type="sibTrans" cxnId="{64629918-885C-46E6-B9D1-9B77B2A528F5}">
      <dgm:prSet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ru-RU" sz="1100"/>
        </a:p>
      </dgm:t>
    </dgm:pt>
    <dgm:pt modelId="{3024E7A1-3890-46FA-B217-F8EDD42869F7}">
      <dgm:prSet phldrT="[Текст]" custT="1"/>
      <dgm:spPr>
        <a:solidFill>
          <a:srgbClr val="37C9EF"/>
        </a:solidFill>
      </dgm:spPr>
      <dgm:t>
        <a:bodyPr/>
        <a:lstStyle/>
        <a:p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городского населения Республики Алтай, обеспеченного качественной питьевой водой из систем централизованного водоснабжения - 99,4 %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A520660B-D700-44D0-A2C3-B3EDF46B5D0D}" type="parTrans" cxnId="{343F524E-5411-433B-B300-6A1CCABCE441}">
      <dgm:prSet/>
      <dgm:spPr/>
      <dgm:t>
        <a:bodyPr/>
        <a:lstStyle/>
        <a:p>
          <a:endParaRPr lang="ru-RU" sz="1100"/>
        </a:p>
      </dgm:t>
    </dgm:pt>
    <dgm:pt modelId="{41A0B7DA-4C7B-4318-866F-2776723E648B}" type="sibTrans" cxnId="{343F524E-5411-433B-B300-6A1CCABCE441}">
      <dgm:prSet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ru-RU" sz="1100"/>
        </a:p>
      </dgm:t>
    </dgm:pt>
    <dgm:pt modelId="{828F3910-4C0D-4D32-B44B-A1877B5607A2}" type="pres">
      <dgm:prSet presAssocID="{9B215F54-16B2-443C-AB09-6E530037590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4F7EF19-D067-4A01-AF87-56B435EDC551}" type="pres">
      <dgm:prSet presAssocID="{9B215F54-16B2-443C-AB09-6E5300375909}" presName="dot1" presStyleLbl="alignNode1" presStyleIdx="0" presStyleCnt="10"/>
      <dgm:spPr/>
    </dgm:pt>
    <dgm:pt modelId="{20BFE9B9-99A6-4EF3-A92D-08D603A417E0}" type="pres">
      <dgm:prSet presAssocID="{9B215F54-16B2-443C-AB09-6E5300375909}" presName="dot2" presStyleLbl="alignNode1" presStyleIdx="1" presStyleCnt="10"/>
      <dgm:spPr/>
    </dgm:pt>
    <dgm:pt modelId="{62F53508-E7DD-4CC3-9E23-32FD3AA14D3D}" type="pres">
      <dgm:prSet presAssocID="{9B215F54-16B2-443C-AB09-6E5300375909}" presName="dot3" presStyleLbl="alignNode1" presStyleIdx="2" presStyleCnt="10"/>
      <dgm:spPr/>
    </dgm:pt>
    <dgm:pt modelId="{E92ED2AB-5A89-4A5F-B228-D859CF3C1A1C}" type="pres">
      <dgm:prSet presAssocID="{9B215F54-16B2-443C-AB09-6E5300375909}" presName="dotArrow1" presStyleLbl="alignNode1" presStyleIdx="3" presStyleCnt="10"/>
      <dgm:spPr/>
    </dgm:pt>
    <dgm:pt modelId="{97AA9EBF-1EEF-497A-B65A-29DBC09A9CEE}" type="pres">
      <dgm:prSet presAssocID="{9B215F54-16B2-443C-AB09-6E5300375909}" presName="dotArrow2" presStyleLbl="alignNode1" presStyleIdx="4" presStyleCnt="10"/>
      <dgm:spPr/>
    </dgm:pt>
    <dgm:pt modelId="{98ABBFC2-B6F0-481B-986E-38D5B3924D20}" type="pres">
      <dgm:prSet presAssocID="{9B215F54-16B2-443C-AB09-6E5300375909}" presName="dotArrow3" presStyleLbl="alignNode1" presStyleIdx="5" presStyleCnt="10"/>
      <dgm:spPr/>
    </dgm:pt>
    <dgm:pt modelId="{0C979C02-60B5-4A2C-B009-2B24D2A5E1AA}" type="pres">
      <dgm:prSet presAssocID="{9B215F54-16B2-443C-AB09-6E5300375909}" presName="dotArrow4" presStyleLbl="alignNode1" presStyleIdx="6" presStyleCnt="10"/>
      <dgm:spPr/>
    </dgm:pt>
    <dgm:pt modelId="{B3C3227A-89E2-4B1F-BC20-2E608197354D}" type="pres">
      <dgm:prSet presAssocID="{9B215F54-16B2-443C-AB09-6E5300375909}" presName="dotArrow5" presStyleLbl="alignNode1" presStyleIdx="7" presStyleCnt="10"/>
      <dgm:spPr/>
    </dgm:pt>
    <dgm:pt modelId="{C184C049-9068-4C3C-B8DB-023E1304CA97}" type="pres">
      <dgm:prSet presAssocID="{9B215F54-16B2-443C-AB09-6E5300375909}" presName="dotArrow6" presStyleLbl="alignNode1" presStyleIdx="8" presStyleCnt="10"/>
      <dgm:spPr/>
    </dgm:pt>
    <dgm:pt modelId="{EF1F2C9E-3DBE-402B-B2EE-393AD13BFE6B}" type="pres">
      <dgm:prSet presAssocID="{9B215F54-16B2-443C-AB09-6E5300375909}" presName="dotArrow7" presStyleLbl="alignNode1" presStyleIdx="9" presStyleCnt="10"/>
      <dgm:spPr/>
    </dgm:pt>
    <dgm:pt modelId="{1E6FEE9E-8F9B-4E42-9799-1EA055BC27C2}" type="pres">
      <dgm:prSet presAssocID="{F88F4FC7-E5B5-40B2-AA97-869EEB33D4C3}" presName="parTx1" presStyleLbl="node1" presStyleIdx="0" presStyleCnt="2" custScaleX="183278" custScaleY="199458" custLinFactNeighborX="36099" custLinFactNeighborY="40341"/>
      <dgm:spPr/>
      <dgm:t>
        <a:bodyPr/>
        <a:lstStyle/>
        <a:p>
          <a:endParaRPr lang="ru-RU"/>
        </a:p>
      </dgm:t>
    </dgm:pt>
    <dgm:pt modelId="{B88F9832-76F2-4E15-BF00-B47DD16F1D47}" type="pres">
      <dgm:prSet presAssocID="{B7495A5D-4521-40B9-8131-0F65C28E7FD2}" presName="picture1" presStyleCnt="0"/>
      <dgm:spPr/>
    </dgm:pt>
    <dgm:pt modelId="{B49A3321-3805-4921-A655-5AE01809D566}" type="pres">
      <dgm:prSet presAssocID="{B7495A5D-4521-40B9-8131-0F65C28E7FD2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06CF4A05-0A7C-4AE6-B2D0-BB0DF3F785E6}" type="pres">
      <dgm:prSet presAssocID="{3024E7A1-3890-46FA-B217-F8EDD42869F7}" presName="parTx2" presStyleLbl="node1" presStyleIdx="1" presStyleCnt="2" custScaleX="177623" custScaleY="198297" custLinFactNeighborX="45438" custLinFactNeighborY="-1645"/>
      <dgm:spPr/>
      <dgm:t>
        <a:bodyPr/>
        <a:lstStyle/>
        <a:p>
          <a:endParaRPr lang="ru-RU"/>
        </a:p>
      </dgm:t>
    </dgm:pt>
    <dgm:pt modelId="{2DC5AC39-288C-41FD-8460-3232877FC9D7}" type="pres">
      <dgm:prSet presAssocID="{41A0B7DA-4C7B-4318-866F-2776723E648B}" presName="picture2" presStyleCnt="0"/>
      <dgm:spPr/>
    </dgm:pt>
    <dgm:pt modelId="{CAE02190-2C63-44AD-A2E6-0894345BBC42}" type="pres">
      <dgm:prSet presAssocID="{41A0B7DA-4C7B-4318-866F-2776723E648B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A32E789C-497A-4E2A-9D19-90263E878D25}" type="presOf" srcId="{F88F4FC7-E5B5-40B2-AA97-869EEB33D4C3}" destId="{1E6FEE9E-8F9B-4E42-9799-1EA055BC27C2}" srcOrd="0" destOrd="0" presId="urn:microsoft.com/office/officeart/2008/layout/AscendingPictureAccentProcess"/>
    <dgm:cxn modelId="{343F524E-5411-433B-B300-6A1CCABCE441}" srcId="{9B215F54-16B2-443C-AB09-6E5300375909}" destId="{3024E7A1-3890-46FA-B217-F8EDD42869F7}" srcOrd="1" destOrd="0" parTransId="{A520660B-D700-44D0-A2C3-B3EDF46B5D0D}" sibTransId="{41A0B7DA-4C7B-4318-866F-2776723E648B}"/>
    <dgm:cxn modelId="{4D0A388A-E11A-4034-AF98-986304A8A99A}" type="presOf" srcId="{41A0B7DA-4C7B-4318-866F-2776723E648B}" destId="{CAE02190-2C63-44AD-A2E6-0894345BBC42}" srcOrd="0" destOrd="0" presId="urn:microsoft.com/office/officeart/2008/layout/AscendingPictureAccentProcess"/>
    <dgm:cxn modelId="{0950F831-1678-4306-B1F0-AA95AC71E5DA}" type="presOf" srcId="{3024E7A1-3890-46FA-B217-F8EDD42869F7}" destId="{06CF4A05-0A7C-4AE6-B2D0-BB0DF3F785E6}" srcOrd="0" destOrd="0" presId="urn:microsoft.com/office/officeart/2008/layout/AscendingPictureAccentProcess"/>
    <dgm:cxn modelId="{36B2BD73-7A3A-409F-A015-27A8FCDDCF85}" type="presOf" srcId="{B7495A5D-4521-40B9-8131-0F65C28E7FD2}" destId="{B49A3321-3805-4921-A655-5AE01809D566}" srcOrd="0" destOrd="0" presId="urn:microsoft.com/office/officeart/2008/layout/AscendingPictureAccentProcess"/>
    <dgm:cxn modelId="{565BB1E6-75B1-4976-B732-7AD6D62ABF2A}" type="presOf" srcId="{9B215F54-16B2-443C-AB09-6E5300375909}" destId="{828F3910-4C0D-4D32-B44B-A1877B5607A2}" srcOrd="0" destOrd="0" presId="urn:microsoft.com/office/officeart/2008/layout/AscendingPictureAccentProcess"/>
    <dgm:cxn modelId="{64629918-885C-46E6-B9D1-9B77B2A528F5}" srcId="{9B215F54-16B2-443C-AB09-6E5300375909}" destId="{F88F4FC7-E5B5-40B2-AA97-869EEB33D4C3}" srcOrd="0" destOrd="0" parTransId="{CA9A82BA-FA4D-4F1E-8A02-0CF04167B812}" sibTransId="{B7495A5D-4521-40B9-8131-0F65C28E7FD2}"/>
    <dgm:cxn modelId="{E8C5855C-802C-439C-8084-88B6C32DEDC6}" type="presParOf" srcId="{828F3910-4C0D-4D32-B44B-A1877B5607A2}" destId="{B4F7EF19-D067-4A01-AF87-56B435EDC551}" srcOrd="0" destOrd="0" presId="urn:microsoft.com/office/officeart/2008/layout/AscendingPictureAccentProcess"/>
    <dgm:cxn modelId="{A314053F-A1B7-4C7A-8724-EF1B8473FFD8}" type="presParOf" srcId="{828F3910-4C0D-4D32-B44B-A1877B5607A2}" destId="{20BFE9B9-99A6-4EF3-A92D-08D603A417E0}" srcOrd="1" destOrd="0" presId="urn:microsoft.com/office/officeart/2008/layout/AscendingPictureAccentProcess"/>
    <dgm:cxn modelId="{5BBFCBE8-F4F2-465B-B06A-A681B24B6038}" type="presParOf" srcId="{828F3910-4C0D-4D32-B44B-A1877B5607A2}" destId="{62F53508-E7DD-4CC3-9E23-32FD3AA14D3D}" srcOrd="2" destOrd="0" presId="urn:microsoft.com/office/officeart/2008/layout/AscendingPictureAccentProcess"/>
    <dgm:cxn modelId="{1EC629AF-25F0-41B4-A781-268A40F541F5}" type="presParOf" srcId="{828F3910-4C0D-4D32-B44B-A1877B5607A2}" destId="{E92ED2AB-5A89-4A5F-B228-D859CF3C1A1C}" srcOrd="3" destOrd="0" presId="urn:microsoft.com/office/officeart/2008/layout/AscendingPictureAccentProcess"/>
    <dgm:cxn modelId="{E5E40DB8-BAF8-43D1-838B-7AC9DF585625}" type="presParOf" srcId="{828F3910-4C0D-4D32-B44B-A1877B5607A2}" destId="{97AA9EBF-1EEF-497A-B65A-29DBC09A9CEE}" srcOrd="4" destOrd="0" presId="urn:microsoft.com/office/officeart/2008/layout/AscendingPictureAccentProcess"/>
    <dgm:cxn modelId="{61AD70A6-20E8-4FDD-8130-D2BF370EB22B}" type="presParOf" srcId="{828F3910-4C0D-4D32-B44B-A1877B5607A2}" destId="{98ABBFC2-B6F0-481B-986E-38D5B3924D20}" srcOrd="5" destOrd="0" presId="urn:microsoft.com/office/officeart/2008/layout/AscendingPictureAccentProcess"/>
    <dgm:cxn modelId="{9B2FB40B-FDE0-474E-9D2A-84840E31B29C}" type="presParOf" srcId="{828F3910-4C0D-4D32-B44B-A1877B5607A2}" destId="{0C979C02-60B5-4A2C-B009-2B24D2A5E1AA}" srcOrd="6" destOrd="0" presId="urn:microsoft.com/office/officeart/2008/layout/AscendingPictureAccentProcess"/>
    <dgm:cxn modelId="{382638A7-045E-4833-B2E9-AA3C9FAE28AC}" type="presParOf" srcId="{828F3910-4C0D-4D32-B44B-A1877B5607A2}" destId="{B3C3227A-89E2-4B1F-BC20-2E608197354D}" srcOrd="7" destOrd="0" presId="urn:microsoft.com/office/officeart/2008/layout/AscendingPictureAccentProcess"/>
    <dgm:cxn modelId="{A7E6147F-0C50-4B75-9AAF-32EC570502E0}" type="presParOf" srcId="{828F3910-4C0D-4D32-B44B-A1877B5607A2}" destId="{C184C049-9068-4C3C-B8DB-023E1304CA97}" srcOrd="8" destOrd="0" presId="urn:microsoft.com/office/officeart/2008/layout/AscendingPictureAccentProcess"/>
    <dgm:cxn modelId="{15E94CD7-F048-4622-8ACC-2503725CE755}" type="presParOf" srcId="{828F3910-4C0D-4D32-B44B-A1877B5607A2}" destId="{EF1F2C9E-3DBE-402B-B2EE-393AD13BFE6B}" srcOrd="9" destOrd="0" presId="urn:microsoft.com/office/officeart/2008/layout/AscendingPictureAccentProcess"/>
    <dgm:cxn modelId="{BBF71CDD-5AFB-4DD8-97DC-EF3C9FA7B60F}" type="presParOf" srcId="{828F3910-4C0D-4D32-B44B-A1877B5607A2}" destId="{1E6FEE9E-8F9B-4E42-9799-1EA055BC27C2}" srcOrd="10" destOrd="0" presId="urn:microsoft.com/office/officeart/2008/layout/AscendingPictureAccentProcess"/>
    <dgm:cxn modelId="{EC3B5251-830A-4FC9-BDED-BDF8F18281A5}" type="presParOf" srcId="{828F3910-4C0D-4D32-B44B-A1877B5607A2}" destId="{B88F9832-76F2-4E15-BF00-B47DD16F1D47}" srcOrd="11" destOrd="0" presId="urn:microsoft.com/office/officeart/2008/layout/AscendingPictureAccentProcess"/>
    <dgm:cxn modelId="{861F497A-3B7E-4848-99B5-D99D51ED9399}" type="presParOf" srcId="{B88F9832-76F2-4E15-BF00-B47DD16F1D47}" destId="{B49A3321-3805-4921-A655-5AE01809D566}" srcOrd="0" destOrd="0" presId="urn:microsoft.com/office/officeart/2008/layout/AscendingPictureAccentProcess"/>
    <dgm:cxn modelId="{508586C1-D054-49A9-BA84-6A3A0FE14A09}" type="presParOf" srcId="{828F3910-4C0D-4D32-B44B-A1877B5607A2}" destId="{06CF4A05-0A7C-4AE6-B2D0-BB0DF3F785E6}" srcOrd="12" destOrd="0" presId="urn:microsoft.com/office/officeart/2008/layout/AscendingPictureAccentProcess"/>
    <dgm:cxn modelId="{FA10C0D8-7566-4E0D-97FF-FB98236B5BAB}" type="presParOf" srcId="{828F3910-4C0D-4D32-B44B-A1877B5607A2}" destId="{2DC5AC39-288C-41FD-8460-3232877FC9D7}" srcOrd="13" destOrd="0" presId="urn:microsoft.com/office/officeart/2008/layout/AscendingPictureAccentProcess"/>
    <dgm:cxn modelId="{D8D3CBFC-AFE9-48EC-A06E-669117397BA3}" type="presParOf" srcId="{2DC5AC39-288C-41FD-8460-3232877FC9D7}" destId="{CAE02190-2C63-44AD-A2E6-0894345BBC42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BEA14D9-7F32-41A5-9F08-993D68C5F0DB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A79B4F-D9B3-42A6-87D1-9A5D9E5AA7B6}">
      <dgm:prSet phldrT="[Текст]" custT="1"/>
      <dgm:spPr>
        <a:solidFill>
          <a:srgbClr val="2C92D5"/>
        </a:solidFill>
      </dgm:spPr>
      <dgm:t>
        <a:bodyPr/>
        <a:lstStyle/>
        <a:p>
          <a:r>
            <a:rPr lang="ru-RU" sz="900" i="1" dirty="0" smtClean="0"/>
            <a:t>Увеличена площадь </a:t>
          </a:r>
          <a:r>
            <a:rPr lang="ru-RU" sz="900" i="1" dirty="0" err="1" smtClean="0"/>
            <a:t>лесовосстановления</a:t>
          </a:r>
          <a:r>
            <a:rPr lang="ru-RU" sz="900" i="1" dirty="0" smtClean="0"/>
            <a:t>, повышено качество и эффективность работ по </a:t>
          </a:r>
          <a:r>
            <a:rPr lang="ru-RU" sz="900" i="1" dirty="0" err="1" smtClean="0"/>
            <a:t>лесовосстановлению</a:t>
          </a:r>
          <a:r>
            <a:rPr lang="ru-RU" sz="900" i="1" dirty="0" smtClean="0"/>
            <a:t> на лесные участках непереданных в аренду – 8127,6 тыс. рублей</a:t>
          </a:r>
          <a:endParaRPr lang="ru-RU" sz="900" i="1" dirty="0"/>
        </a:p>
      </dgm:t>
    </dgm:pt>
    <dgm:pt modelId="{1DBF29C8-81C8-4B18-BBBF-C230FDC14161}" type="parTrans" cxnId="{BA2172B0-C7DF-491D-98E7-97DD7E7665E2}">
      <dgm:prSet/>
      <dgm:spPr/>
      <dgm:t>
        <a:bodyPr/>
        <a:lstStyle/>
        <a:p>
          <a:endParaRPr lang="ru-RU" sz="900" i="1"/>
        </a:p>
      </dgm:t>
    </dgm:pt>
    <dgm:pt modelId="{225E6127-57C2-4588-906D-8C214B3FD250}" type="sibTrans" cxnId="{BA2172B0-C7DF-491D-98E7-97DD7E7665E2}">
      <dgm:prSet/>
      <dgm:spPr/>
      <dgm:t>
        <a:bodyPr/>
        <a:lstStyle/>
        <a:p>
          <a:endParaRPr lang="ru-RU" sz="900" i="1"/>
        </a:p>
      </dgm:t>
    </dgm:pt>
    <dgm:pt modelId="{7C463500-7FB9-4F58-AF49-8117D69D4CB8}">
      <dgm:prSet phldrT="[Текст]" custT="1"/>
      <dgm:spPr>
        <a:solidFill>
          <a:srgbClr val="3EDAD8"/>
        </a:solidFill>
      </dgm:spPr>
      <dgm:t>
        <a:bodyPr/>
        <a:lstStyle/>
        <a:p>
          <a:r>
            <a:rPr lang="ru-RU" sz="900" i="1" dirty="0" smtClean="0"/>
            <a:t>Оснащение государственных учреждений специализированной </a:t>
          </a:r>
          <a:r>
            <a:rPr lang="ru-RU" sz="900" i="1" dirty="0" err="1" smtClean="0"/>
            <a:t>лесопожарной</a:t>
          </a:r>
          <a:r>
            <a:rPr lang="ru-RU" sz="900" i="1" dirty="0" smtClean="0"/>
            <a:t> техникой и оборудованием для проведения комплекса мероприятий по охране лесов от пожаров – 51971,0 тыс. рублей</a:t>
          </a:r>
          <a:endParaRPr lang="ru-RU" sz="900" i="1" dirty="0"/>
        </a:p>
      </dgm:t>
    </dgm:pt>
    <dgm:pt modelId="{CCFFC158-17B0-4789-9E25-3448E92318AC}" type="parTrans" cxnId="{8E00B0B2-4CD2-4D22-98DE-A5B8E6CFDA0C}">
      <dgm:prSet/>
      <dgm:spPr/>
      <dgm:t>
        <a:bodyPr/>
        <a:lstStyle/>
        <a:p>
          <a:endParaRPr lang="ru-RU" sz="900" i="1"/>
        </a:p>
      </dgm:t>
    </dgm:pt>
    <dgm:pt modelId="{803FAEBA-3ACC-4E3C-A560-CA244C434CAD}" type="sibTrans" cxnId="{8E00B0B2-4CD2-4D22-98DE-A5B8E6CFDA0C}">
      <dgm:prSet/>
      <dgm:spPr/>
      <dgm:t>
        <a:bodyPr/>
        <a:lstStyle/>
        <a:p>
          <a:endParaRPr lang="ru-RU" sz="900" i="1"/>
        </a:p>
      </dgm:t>
    </dgm:pt>
    <dgm:pt modelId="{CBDE4E14-A8D0-40E6-9434-F4A06AB6CE38}">
      <dgm:prSet phldrT="[Текст]" custT="1"/>
      <dgm:spPr>
        <a:solidFill>
          <a:srgbClr val="37C9EF"/>
        </a:solidFill>
      </dgm:spPr>
      <dgm:t>
        <a:bodyPr/>
        <a:lstStyle/>
        <a:p>
          <a:r>
            <a:rPr lang="ru-RU" sz="900" i="1" dirty="0" smtClean="0"/>
            <a:t>Сформирован запас лесных семян для </a:t>
          </a:r>
          <a:r>
            <a:rPr lang="ru-RU" sz="900" i="1" dirty="0" err="1" smtClean="0"/>
            <a:t>лесовосстановления</a:t>
          </a:r>
          <a:r>
            <a:rPr lang="ru-RU" sz="900" i="1" dirty="0" smtClean="0"/>
            <a:t> на всех участках вырубленных и погибших лесных насаждений –  563,0 тыс. рублей</a:t>
          </a:r>
          <a:endParaRPr lang="ru-RU" sz="900" i="1" dirty="0"/>
        </a:p>
      </dgm:t>
    </dgm:pt>
    <dgm:pt modelId="{7FE151BD-37C2-4E55-BF3A-485DAE874F29}" type="parTrans" cxnId="{76418A2A-FD01-44E7-99ED-E874BB8F9CD4}">
      <dgm:prSet/>
      <dgm:spPr/>
      <dgm:t>
        <a:bodyPr/>
        <a:lstStyle/>
        <a:p>
          <a:endParaRPr lang="ru-RU" sz="900" i="1"/>
        </a:p>
      </dgm:t>
    </dgm:pt>
    <dgm:pt modelId="{AB589B53-8D92-4013-A8A1-F86B89D72646}" type="sibTrans" cxnId="{76418A2A-FD01-44E7-99ED-E874BB8F9CD4}">
      <dgm:prSet/>
      <dgm:spPr/>
      <dgm:t>
        <a:bodyPr/>
        <a:lstStyle/>
        <a:p>
          <a:endParaRPr lang="ru-RU" sz="900" i="1"/>
        </a:p>
      </dgm:t>
    </dgm:pt>
    <dgm:pt modelId="{5F035C9E-600F-4667-8C5C-BF5692C23186}">
      <dgm:prSet phldrT="[Текст]" custT="1"/>
      <dgm:spPr>
        <a:solidFill>
          <a:srgbClr val="13538A"/>
        </a:solidFill>
      </dgm:spPr>
      <dgm:t>
        <a:bodyPr/>
        <a:lstStyle/>
        <a:p>
          <a:r>
            <a:rPr lang="ru-RU" sz="900" i="1" dirty="0" smtClean="0"/>
            <a:t>Оснащение государственных учреждений специализированной лесохозяйственной техникой и оборудованием для проведения комплекса мероприятий по </a:t>
          </a:r>
          <a:r>
            <a:rPr lang="ru-RU" sz="900" i="1" dirty="0" err="1" smtClean="0"/>
            <a:t>лесовосстанвлению</a:t>
          </a:r>
          <a:r>
            <a:rPr lang="ru-RU" sz="900" i="1" dirty="0" smtClean="0"/>
            <a:t> и лесоразведению – 7049,3 тыс. рублей</a:t>
          </a:r>
          <a:endParaRPr lang="ru-RU" sz="900" i="1" dirty="0"/>
        </a:p>
      </dgm:t>
    </dgm:pt>
    <dgm:pt modelId="{AB4B98E9-418C-4084-A2CE-0800D163B1AD}" type="parTrans" cxnId="{87EA70A2-8474-4FD3-A8D7-5726945A0F05}">
      <dgm:prSet/>
      <dgm:spPr/>
      <dgm:t>
        <a:bodyPr/>
        <a:lstStyle/>
        <a:p>
          <a:endParaRPr lang="ru-RU" sz="900" i="1"/>
        </a:p>
      </dgm:t>
    </dgm:pt>
    <dgm:pt modelId="{EE51F819-639D-4D4E-A94F-4A0BB5320341}" type="sibTrans" cxnId="{87EA70A2-8474-4FD3-A8D7-5726945A0F05}">
      <dgm:prSet/>
      <dgm:spPr/>
      <dgm:t>
        <a:bodyPr/>
        <a:lstStyle/>
        <a:p>
          <a:endParaRPr lang="ru-RU" sz="900" i="1"/>
        </a:p>
      </dgm:t>
    </dgm:pt>
    <dgm:pt modelId="{3C04B01F-CD0B-4633-A35E-4F0FF60110B4}" type="pres">
      <dgm:prSet presAssocID="{5BEA14D9-7F32-41A5-9F08-993D68C5F0D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E8FA24-787D-4B8C-B402-E7D75321AB26}" type="pres">
      <dgm:prSet presAssocID="{5BEA14D9-7F32-41A5-9F08-993D68C5F0DB}" presName="diamond" presStyleLbl="bgShp" presStyleIdx="0" presStyleCnt="1"/>
      <dgm:spPr/>
    </dgm:pt>
    <dgm:pt modelId="{BAD5986C-56BD-40B0-B1CD-3A6B8CC24B61}" type="pres">
      <dgm:prSet presAssocID="{5BEA14D9-7F32-41A5-9F08-993D68C5F0DB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7EF70-63E1-4B0E-9CD6-125456821A18}" type="pres">
      <dgm:prSet presAssocID="{5BEA14D9-7F32-41A5-9F08-993D68C5F0DB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3F673-BAD7-41B9-BFC0-2B19200B497F}" type="pres">
      <dgm:prSet presAssocID="{5BEA14D9-7F32-41A5-9F08-993D68C5F0DB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AAE177-A582-4C6F-9454-F03A9F220EAA}" type="pres">
      <dgm:prSet presAssocID="{5BEA14D9-7F32-41A5-9F08-993D68C5F0DB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418A2A-FD01-44E7-99ED-E874BB8F9CD4}" srcId="{5BEA14D9-7F32-41A5-9F08-993D68C5F0DB}" destId="{CBDE4E14-A8D0-40E6-9434-F4A06AB6CE38}" srcOrd="2" destOrd="0" parTransId="{7FE151BD-37C2-4E55-BF3A-485DAE874F29}" sibTransId="{AB589B53-8D92-4013-A8A1-F86B89D72646}"/>
    <dgm:cxn modelId="{87EA70A2-8474-4FD3-A8D7-5726945A0F05}" srcId="{5BEA14D9-7F32-41A5-9F08-993D68C5F0DB}" destId="{5F035C9E-600F-4667-8C5C-BF5692C23186}" srcOrd="3" destOrd="0" parTransId="{AB4B98E9-418C-4084-A2CE-0800D163B1AD}" sibTransId="{EE51F819-639D-4D4E-A94F-4A0BB5320341}"/>
    <dgm:cxn modelId="{BA2172B0-C7DF-491D-98E7-97DD7E7665E2}" srcId="{5BEA14D9-7F32-41A5-9F08-993D68C5F0DB}" destId="{44A79B4F-D9B3-42A6-87D1-9A5D9E5AA7B6}" srcOrd="0" destOrd="0" parTransId="{1DBF29C8-81C8-4B18-BBBF-C230FDC14161}" sibTransId="{225E6127-57C2-4588-906D-8C214B3FD250}"/>
    <dgm:cxn modelId="{7A2BF169-836B-458A-B151-C80384AC3452}" type="presOf" srcId="{44A79B4F-D9B3-42A6-87D1-9A5D9E5AA7B6}" destId="{BAD5986C-56BD-40B0-B1CD-3A6B8CC24B61}" srcOrd="0" destOrd="0" presId="urn:microsoft.com/office/officeart/2005/8/layout/matrix3"/>
    <dgm:cxn modelId="{4D75C359-8233-4BC0-8981-A88043751161}" type="presOf" srcId="{5BEA14D9-7F32-41A5-9F08-993D68C5F0DB}" destId="{3C04B01F-CD0B-4633-A35E-4F0FF60110B4}" srcOrd="0" destOrd="0" presId="urn:microsoft.com/office/officeart/2005/8/layout/matrix3"/>
    <dgm:cxn modelId="{7E2715A1-A68E-4017-BEE4-48851F1C6D32}" type="presOf" srcId="{7C463500-7FB9-4F58-AF49-8117D69D4CB8}" destId="{B177EF70-63E1-4B0E-9CD6-125456821A18}" srcOrd="0" destOrd="0" presId="urn:microsoft.com/office/officeart/2005/8/layout/matrix3"/>
    <dgm:cxn modelId="{AAEC011D-0F01-4025-9806-078F82B4E81C}" type="presOf" srcId="{CBDE4E14-A8D0-40E6-9434-F4A06AB6CE38}" destId="{2763F673-BAD7-41B9-BFC0-2B19200B497F}" srcOrd="0" destOrd="0" presId="urn:microsoft.com/office/officeart/2005/8/layout/matrix3"/>
    <dgm:cxn modelId="{8E00B0B2-4CD2-4D22-98DE-A5B8E6CFDA0C}" srcId="{5BEA14D9-7F32-41A5-9F08-993D68C5F0DB}" destId="{7C463500-7FB9-4F58-AF49-8117D69D4CB8}" srcOrd="1" destOrd="0" parTransId="{CCFFC158-17B0-4789-9E25-3448E92318AC}" sibTransId="{803FAEBA-3ACC-4E3C-A560-CA244C434CAD}"/>
    <dgm:cxn modelId="{95C659C3-00DD-408A-A555-D7D54914F7C0}" type="presOf" srcId="{5F035C9E-600F-4667-8C5C-BF5692C23186}" destId="{99AAE177-A582-4C6F-9454-F03A9F220EAA}" srcOrd="0" destOrd="0" presId="urn:microsoft.com/office/officeart/2005/8/layout/matrix3"/>
    <dgm:cxn modelId="{DDAE7D98-B023-4285-9E68-3C35F45B36A7}" type="presParOf" srcId="{3C04B01F-CD0B-4633-A35E-4F0FF60110B4}" destId="{C2E8FA24-787D-4B8C-B402-E7D75321AB26}" srcOrd="0" destOrd="0" presId="urn:microsoft.com/office/officeart/2005/8/layout/matrix3"/>
    <dgm:cxn modelId="{99BBCC8F-5ECE-4EB9-94FE-9C25229215AC}" type="presParOf" srcId="{3C04B01F-CD0B-4633-A35E-4F0FF60110B4}" destId="{BAD5986C-56BD-40B0-B1CD-3A6B8CC24B61}" srcOrd="1" destOrd="0" presId="urn:microsoft.com/office/officeart/2005/8/layout/matrix3"/>
    <dgm:cxn modelId="{F6CB59AB-421B-4D14-A27A-70ECC8EC1F1E}" type="presParOf" srcId="{3C04B01F-CD0B-4633-A35E-4F0FF60110B4}" destId="{B177EF70-63E1-4B0E-9CD6-125456821A18}" srcOrd="2" destOrd="0" presId="urn:microsoft.com/office/officeart/2005/8/layout/matrix3"/>
    <dgm:cxn modelId="{962B27C9-2CC1-4C83-87CF-250162E94AC8}" type="presParOf" srcId="{3C04B01F-CD0B-4633-A35E-4F0FF60110B4}" destId="{2763F673-BAD7-41B9-BFC0-2B19200B497F}" srcOrd="3" destOrd="0" presId="urn:microsoft.com/office/officeart/2005/8/layout/matrix3"/>
    <dgm:cxn modelId="{4F029A63-096E-4D00-9ECD-C75364F204E7}" type="presParOf" srcId="{3C04B01F-CD0B-4633-A35E-4F0FF60110B4}" destId="{99AAE177-A582-4C6F-9454-F03A9F220EA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88C3402-6D15-46E6-987B-C05DE40BC579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1159CA-6F5F-4CC4-AEA8-5F08AD5B5CAA}">
      <dgm:prSet phldrT="[Текст]" custT="1"/>
      <dgm:spPr/>
      <dgm:t>
        <a:bodyPr/>
        <a:lstStyle/>
        <a:p>
          <a:r>
            <a:rPr lang="ru-RU" sz="100" dirty="0" smtClean="0">
              <a:solidFill>
                <a:schemeClr val="bg1"/>
              </a:solidFill>
            </a:rPr>
            <a:t>.</a:t>
          </a:r>
          <a:endParaRPr lang="ru-RU" sz="100" dirty="0">
            <a:solidFill>
              <a:schemeClr val="bg1"/>
            </a:solidFill>
          </a:endParaRPr>
        </a:p>
      </dgm:t>
    </dgm:pt>
    <dgm:pt modelId="{4E314A50-AE7E-4D3C-8115-B106EE8D99D1}" type="parTrans" cxnId="{7D3DF248-B304-4582-AFAA-9DB960B0C35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33E5F55-DD3D-407D-9A4A-182C24E1124C}" type="sibTrans" cxnId="{7D3DF248-B304-4582-AFAA-9DB960B0C35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45A6E87-4AF4-4652-86E5-080D7E80CA4B}">
      <dgm:prSet phldrT="[Текст]" custT="1"/>
      <dgm:spPr/>
      <dgm:t>
        <a:bodyPr/>
        <a:lstStyle/>
        <a:p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Увеличена площадь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лесововсстановления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, повышено качество и эффективность работ по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лесововсстановлению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 на лесных участках, непереданных в аренду – 750 га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CD664612-8772-4F9B-B0C8-AF2D1E9B9147}" type="parTrans" cxnId="{1FB2C761-6C25-4731-A4ED-38508492466C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51AE53B-537C-4747-8954-6B0D30DB9279}" type="sibTrans" cxnId="{1FB2C761-6C25-4731-A4ED-38508492466C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CF8C800-E014-4AA4-BBD6-2E6984EA0D9E}">
      <dgm:prSet phldrT="[Текст]" custT="1"/>
      <dgm:spPr/>
      <dgm:t>
        <a:bodyPr/>
        <a:lstStyle/>
        <a:p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Оснащение специализированных учреждений лесохозяйственной  техникой - 7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A47E8E48-25C5-4B83-A759-37952008E446}" type="parTrans" cxnId="{CF5521A8-461C-4D72-A1AD-2381F96CE704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6D119AC-D6FB-4BE8-97D0-70A9575F921A}" type="sibTrans" cxnId="{CF5521A8-461C-4D72-A1AD-2381F96CE704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EA40E34-6C46-414D-BFB2-5F482CB0CB5F}">
      <dgm:prSet phldrT="[Текст]" custT="1"/>
      <dgm:spPr/>
      <dgm:t>
        <a:bodyPr/>
        <a:lstStyle/>
        <a:p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Оснащение специализированных учреждений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лесопожарной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 техникой - 17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F718B3A2-319E-47F6-8FCF-BF8CA8B5DB39}" type="parTrans" cxnId="{EFAAAD74-C9CF-4323-9492-F4B3621CD60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7D93C65-AA7D-499A-BC7B-C551F2F1BD53}" type="sibTrans" cxnId="{EFAAAD74-C9CF-4323-9492-F4B3621CD60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7E5505A-AD32-4EC2-B8B4-5BCF686DC6FA}">
      <dgm:prSet phldrT="[Текст]" custT="1"/>
      <dgm:spPr/>
      <dgm:t>
        <a:bodyPr/>
        <a:lstStyle/>
        <a:p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Сформирован запас лесных семян для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лесоввосстановления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 на всех участках, вырубленных и погибших лесных насаждений – 2950 кг 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87B98A44-14C0-424D-B67C-8708B93DD3C4}" type="parTrans" cxnId="{AFDFAB2B-9794-409C-997A-9F8A34290B4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6F3055F-9E3D-4FD0-A9DB-030AE41BB6B2}" type="sibTrans" cxnId="{AFDFAB2B-9794-409C-997A-9F8A34290B4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D04C751-D79B-4FF8-864D-68A41E700042}" type="pres">
      <dgm:prSet presAssocID="{688C3402-6D15-46E6-987B-C05DE40BC57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395DAD-65E1-4E4E-AD61-1225F8F2660C}" type="pres">
      <dgm:prSet presAssocID="{B81159CA-6F5F-4CC4-AEA8-5F08AD5B5CAA}" presName="compNode" presStyleCnt="0"/>
      <dgm:spPr/>
    </dgm:pt>
    <dgm:pt modelId="{6ADF0DD0-548E-4323-9F65-A80EFBAA163A}" type="pres">
      <dgm:prSet presAssocID="{B81159CA-6F5F-4CC4-AEA8-5F08AD5B5CAA}" presName="aNode" presStyleLbl="bgShp" presStyleIdx="0" presStyleCnt="1"/>
      <dgm:spPr/>
      <dgm:t>
        <a:bodyPr/>
        <a:lstStyle/>
        <a:p>
          <a:endParaRPr lang="ru-RU"/>
        </a:p>
      </dgm:t>
    </dgm:pt>
    <dgm:pt modelId="{32BD014E-CD7F-4B05-928F-5ED4814696FA}" type="pres">
      <dgm:prSet presAssocID="{B81159CA-6F5F-4CC4-AEA8-5F08AD5B5CAA}" presName="textNode" presStyleLbl="bgShp" presStyleIdx="0" presStyleCnt="1"/>
      <dgm:spPr/>
      <dgm:t>
        <a:bodyPr/>
        <a:lstStyle/>
        <a:p>
          <a:endParaRPr lang="ru-RU"/>
        </a:p>
      </dgm:t>
    </dgm:pt>
    <dgm:pt modelId="{8F3C5D4A-1E8B-4A9E-A4C8-CF777028FDF2}" type="pres">
      <dgm:prSet presAssocID="{B81159CA-6F5F-4CC4-AEA8-5F08AD5B5CAA}" presName="compChildNode" presStyleCnt="0"/>
      <dgm:spPr/>
    </dgm:pt>
    <dgm:pt modelId="{54AA480B-CB28-491F-800E-52239E15639B}" type="pres">
      <dgm:prSet presAssocID="{B81159CA-6F5F-4CC4-AEA8-5F08AD5B5CAA}" presName="theInnerList" presStyleCnt="0"/>
      <dgm:spPr/>
    </dgm:pt>
    <dgm:pt modelId="{0ECFEEA8-190D-4B3A-B2D5-CC737C71D5A1}" type="pres">
      <dgm:prSet presAssocID="{445A6E87-4AF4-4652-86E5-080D7E80CA4B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EAAE9-F95C-4288-861D-F7DFD67D6F1C}" type="pres">
      <dgm:prSet presAssocID="{445A6E87-4AF4-4652-86E5-080D7E80CA4B}" presName="aSpace2" presStyleCnt="0"/>
      <dgm:spPr/>
    </dgm:pt>
    <dgm:pt modelId="{06016F0C-6FAC-4929-94CF-BB8526D0B8B9}" type="pres">
      <dgm:prSet presAssocID="{E7E5505A-AD32-4EC2-B8B4-5BCF686DC6FA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DC4D8-C971-4A0B-9ADE-EF0C5C3E929F}" type="pres">
      <dgm:prSet presAssocID="{E7E5505A-AD32-4EC2-B8B4-5BCF686DC6FA}" presName="aSpace2" presStyleCnt="0"/>
      <dgm:spPr/>
    </dgm:pt>
    <dgm:pt modelId="{771AE792-3A1E-4B9C-8AE9-421D82F7D251}" type="pres">
      <dgm:prSet presAssocID="{3EA40E34-6C46-414D-BFB2-5F482CB0CB5F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92CEF-4759-44BE-A87A-648579C81E51}" type="pres">
      <dgm:prSet presAssocID="{3EA40E34-6C46-414D-BFB2-5F482CB0CB5F}" presName="aSpace2" presStyleCnt="0"/>
      <dgm:spPr/>
    </dgm:pt>
    <dgm:pt modelId="{EB5F9D23-41BF-4EBF-A54F-C11FF21D3EC0}" type="pres">
      <dgm:prSet presAssocID="{6CF8C800-E014-4AA4-BBD6-2E6984EA0D9E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3A8E3E-4A2E-4B35-8003-56F7424EDA80}" type="presOf" srcId="{445A6E87-4AF4-4652-86E5-080D7E80CA4B}" destId="{0ECFEEA8-190D-4B3A-B2D5-CC737C71D5A1}" srcOrd="0" destOrd="0" presId="urn:microsoft.com/office/officeart/2005/8/layout/lProcess2"/>
    <dgm:cxn modelId="{6CD8DCCE-F333-4B72-8092-033CA3660173}" type="presOf" srcId="{B81159CA-6F5F-4CC4-AEA8-5F08AD5B5CAA}" destId="{6ADF0DD0-548E-4323-9F65-A80EFBAA163A}" srcOrd="0" destOrd="0" presId="urn:microsoft.com/office/officeart/2005/8/layout/lProcess2"/>
    <dgm:cxn modelId="{7D3DF248-B304-4582-AFAA-9DB960B0C35A}" srcId="{688C3402-6D15-46E6-987B-C05DE40BC579}" destId="{B81159CA-6F5F-4CC4-AEA8-5F08AD5B5CAA}" srcOrd="0" destOrd="0" parTransId="{4E314A50-AE7E-4D3C-8115-B106EE8D99D1}" sibTransId="{133E5F55-DD3D-407D-9A4A-182C24E1124C}"/>
    <dgm:cxn modelId="{59D83D21-6FA8-4340-94E4-30D6731DD9B8}" type="presOf" srcId="{688C3402-6D15-46E6-987B-C05DE40BC579}" destId="{5D04C751-D79B-4FF8-864D-68A41E700042}" srcOrd="0" destOrd="0" presId="urn:microsoft.com/office/officeart/2005/8/layout/lProcess2"/>
    <dgm:cxn modelId="{CF5521A8-461C-4D72-A1AD-2381F96CE704}" srcId="{B81159CA-6F5F-4CC4-AEA8-5F08AD5B5CAA}" destId="{6CF8C800-E014-4AA4-BBD6-2E6984EA0D9E}" srcOrd="3" destOrd="0" parTransId="{A47E8E48-25C5-4B83-A759-37952008E446}" sibTransId="{F6D119AC-D6FB-4BE8-97D0-70A9575F921A}"/>
    <dgm:cxn modelId="{EFAAAD74-C9CF-4323-9492-F4B3621CD606}" srcId="{B81159CA-6F5F-4CC4-AEA8-5F08AD5B5CAA}" destId="{3EA40E34-6C46-414D-BFB2-5F482CB0CB5F}" srcOrd="2" destOrd="0" parTransId="{F718B3A2-319E-47F6-8FCF-BF8CA8B5DB39}" sibTransId="{07D93C65-AA7D-499A-BC7B-C551F2F1BD53}"/>
    <dgm:cxn modelId="{71C0AECA-0939-4F50-B57E-E3835C7D69CC}" type="presOf" srcId="{B81159CA-6F5F-4CC4-AEA8-5F08AD5B5CAA}" destId="{32BD014E-CD7F-4B05-928F-5ED4814696FA}" srcOrd="1" destOrd="0" presId="urn:microsoft.com/office/officeart/2005/8/layout/lProcess2"/>
    <dgm:cxn modelId="{65AE4F75-453F-4F7E-9DBD-4212DFF823CB}" type="presOf" srcId="{6CF8C800-E014-4AA4-BBD6-2E6984EA0D9E}" destId="{EB5F9D23-41BF-4EBF-A54F-C11FF21D3EC0}" srcOrd="0" destOrd="0" presId="urn:microsoft.com/office/officeart/2005/8/layout/lProcess2"/>
    <dgm:cxn modelId="{AFDFAB2B-9794-409C-997A-9F8A34290B4A}" srcId="{B81159CA-6F5F-4CC4-AEA8-5F08AD5B5CAA}" destId="{E7E5505A-AD32-4EC2-B8B4-5BCF686DC6FA}" srcOrd="1" destOrd="0" parTransId="{87B98A44-14C0-424D-B67C-8708B93DD3C4}" sibTransId="{56F3055F-9E3D-4FD0-A9DB-030AE41BB6B2}"/>
    <dgm:cxn modelId="{1FB2C761-6C25-4731-A4ED-38508492466C}" srcId="{B81159CA-6F5F-4CC4-AEA8-5F08AD5B5CAA}" destId="{445A6E87-4AF4-4652-86E5-080D7E80CA4B}" srcOrd="0" destOrd="0" parTransId="{CD664612-8772-4F9B-B0C8-AF2D1E9B9147}" sibTransId="{151AE53B-537C-4747-8954-6B0D30DB9279}"/>
    <dgm:cxn modelId="{633146C2-7B18-4A53-AEA7-B0161A91F514}" type="presOf" srcId="{E7E5505A-AD32-4EC2-B8B4-5BCF686DC6FA}" destId="{06016F0C-6FAC-4929-94CF-BB8526D0B8B9}" srcOrd="0" destOrd="0" presId="urn:microsoft.com/office/officeart/2005/8/layout/lProcess2"/>
    <dgm:cxn modelId="{7E3C4CE3-7442-46CE-8C4A-70B50D0D4592}" type="presOf" srcId="{3EA40E34-6C46-414D-BFB2-5F482CB0CB5F}" destId="{771AE792-3A1E-4B9C-8AE9-421D82F7D251}" srcOrd="0" destOrd="0" presId="urn:microsoft.com/office/officeart/2005/8/layout/lProcess2"/>
    <dgm:cxn modelId="{8C93A9E8-9D63-4EC3-81AA-EC6EA37FF918}" type="presParOf" srcId="{5D04C751-D79B-4FF8-864D-68A41E700042}" destId="{93395DAD-65E1-4E4E-AD61-1225F8F2660C}" srcOrd="0" destOrd="0" presId="urn:microsoft.com/office/officeart/2005/8/layout/lProcess2"/>
    <dgm:cxn modelId="{34FB56E1-9BA5-476A-9527-DAFC800BE186}" type="presParOf" srcId="{93395DAD-65E1-4E4E-AD61-1225F8F2660C}" destId="{6ADF0DD0-548E-4323-9F65-A80EFBAA163A}" srcOrd="0" destOrd="0" presId="urn:microsoft.com/office/officeart/2005/8/layout/lProcess2"/>
    <dgm:cxn modelId="{B36F749D-C4C0-4BE3-B65D-F6E96A44B8BF}" type="presParOf" srcId="{93395DAD-65E1-4E4E-AD61-1225F8F2660C}" destId="{32BD014E-CD7F-4B05-928F-5ED4814696FA}" srcOrd="1" destOrd="0" presId="urn:microsoft.com/office/officeart/2005/8/layout/lProcess2"/>
    <dgm:cxn modelId="{71172C83-2B1F-4534-9069-1D6441272709}" type="presParOf" srcId="{93395DAD-65E1-4E4E-AD61-1225F8F2660C}" destId="{8F3C5D4A-1E8B-4A9E-A4C8-CF777028FDF2}" srcOrd="2" destOrd="0" presId="urn:microsoft.com/office/officeart/2005/8/layout/lProcess2"/>
    <dgm:cxn modelId="{699ABFFE-82CE-4E8D-BB61-9C0797DF0EB9}" type="presParOf" srcId="{8F3C5D4A-1E8B-4A9E-A4C8-CF777028FDF2}" destId="{54AA480B-CB28-491F-800E-52239E15639B}" srcOrd="0" destOrd="0" presId="urn:microsoft.com/office/officeart/2005/8/layout/lProcess2"/>
    <dgm:cxn modelId="{4D64F0B9-ED40-42D6-8497-37425BC71238}" type="presParOf" srcId="{54AA480B-CB28-491F-800E-52239E15639B}" destId="{0ECFEEA8-190D-4B3A-B2D5-CC737C71D5A1}" srcOrd="0" destOrd="0" presId="urn:microsoft.com/office/officeart/2005/8/layout/lProcess2"/>
    <dgm:cxn modelId="{4E0BB07A-BAFC-4B57-AE9E-E26AE65FCAA3}" type="presParOf" srcId="{54AA480B-CB28-491F-800E-52239E15639B}" destId="{2BAEAAE9-F95C-4288-861D-F7DFD67D6F1C}" srcOrd="1" destOrd="0" presId="urn:microsoft.com/office/officeart/2005/8/layout/lProcess2"/>
    <dgm:cxn modelId="{46DCEB0F-A5D9-4769-B0D9-CD6001277E63}" type="presParOf" srcId="{54AA480B-CB28-491F-800E-52239E15639B}" destId="{06016F0C-6FAC-4929-94CF-BB8526D0B8B9}" srcOrd="2" destOrd="0" presId="urn:microsoft.com/office/officeart/2005/8/layout/lProcess2"/>
    <dgm:cxn modelId="{CCEFA298-8AC4-497F-933D-F11FE31B3957}" type="presParOf" srcId="{54AA480B-CB28-491F-800E-52239E15639B}" destId="{C29DC4D8-C971-4A0B-9ADE-EF0C5C3E929F}" srcOrd="3" destOrd="0" presId="urn:microsoft.com/office/officeart/2005/8/layout/lProcess2"/>
    <dgm:cxn modelId="{23791AB2-9058-4670-85B2-673FF62A5475}" type="presParOf" srcId="{54AA480B-CB28-491F-800E-52239E15639B}" destId="{771AE792-3A1E-4B9C-8AE9-421D82F7D251}" srcOrd="4" destOrd="0" presId="urn:microsoft.com/office/officeart/2005/8/layout/lProcess2"/>
    <dgm:cxn modelId="{2AC26B80-80F0-4B23-8CB8-AE71B61E9901}" type="presParOf" srcId="{54AA480B-CB28-491F-800E-52239E15639B}" destId="{C5392CEF-4759-44BE-A87A-648579C81E51}" srcOrd="5" destOrd="0" presId="urn:microsoft.com/office/officeart/2005/8/layout/lProcess2"/>
    <dgm:cxn modelId="{80C0180F-A7BE-4445-A131-24640F5CDE25}" type="presParOf" srcId="{54AA480B-CB28-491F-800E-52239E15639B}" destId="{EB5F9D23-41BF-4EBF-A54F-C11FF21D3EC0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C41F0E4-08F5-4A4C-891A-7D5C27AC991F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5BD8B27C-4544-44B5-AE82-CE64E8BEF90D}">
      <dgm:prSet phldrT="[Текст]" custT="1"/>
      <dgm:spPr>
        <a:solidFill>
          <a:srgbClr val="3EDAD8"/>
        </a:solidFill>
      </dgm:spPr>
      <dgm:t>
        <a:bodyPr/>
        <a:lstStyle/>
        <a:p>
          <a:r>
            <a:rPr lang="ru-RU" sz="1600" i="1" kern="1200" spc="95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Количество квадратных метров, расселенного аварийного жилищного фонда – 715,4 кв. метров</a:t>
          </a:r>
          <a:endParaRPr lang="ru-RU" sz="1600" i="1" kern="1200" spc="95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5F7802F6-AF82-41E1-B284-3E3BA39B5974}" type="parTrans" cxnId="{E7416E33-9483-4D36-AF10-EBC9E0037C0F}">
      <dgm:prSet/>
      <dgm:spPr/>
      <dgm:t>
        <a:bodyPr/>
        <a:lstStyle/>
        <a:p>
          <a:endParaRPr lang="ru-RU" sz="1600"/>
        </a:p>
      </dgm:t>
    </dgm:pt>
    <dgm:pt modelId="{F3110185-9854-4475-A2DA-25342E52325D}" type="sibTrans" cxnId="{E7416E33-9483-4D36-AF10-EBC9E0037C0F}">
      <dgm:prSet/>
      <dgm:spPr/>
      <dgm:t>
        <a:bodyPr/>
        <a:lstStyle/>
        <a:p>
          <a:endParaRPr lang="ru-RU" sz="1600"/>
        </a:p>
      </dgm:t>
    </dgm:pt>
    <dgm:pt modelId="{25D02E5E-3790-4453-92CB-A80BE9427426}">
      <dgm:prSet phldrT="[Текст]" custT="1"/>
      <dgm:spPr>
        <a:solidFill>
          <a:srgbClr val="2C92D5"/>
        </a:solidFill>
      </dgm:spPr>
      <dgm:t>
        <a:bodyPr/>
        <a:lstStyle/>
        <a:p>
          <a:r>
            <a:rPr lang="ru-RU" sz="1600" i="1" kern="1200" spc="95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Количество граждан расселенных из аварийного жилищного фонда – 17 чел.</a:t>
          </a:r>
          <a:endParaRPr lang="ru-RU" sz="1600" i="1" kern="1200" spc="95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31AF2DBF-4DC0-4C8B-98D8-B5BC2B1B1F7B}" type="parTrans" cxnId="{CF06E88E-F57C-4226-ACE9-64C7CFF3A282}">
      <dgm:prSet/>
      <dgm:spPr/>
      <dgm:t>
        <a:bodyPr/>
        <a:lstStyle/>
        <a:p>
          <a:endParaRPr lang="ru-RU" sz="1600"/>
        </a:p>
      </dgm:t>
    </dgm:pt>
    <dgm:pt modelId="{9D599D28-BEF1-485A-AA44-C9E48620252F}" type="sibTrans" cxnId="{CF06E88E-F57C-4226-ACE9-64C7CFF3A282}">
      <dgm:prSet/>
      <dgm:spPr/>
      <dgm:t>
        <a:bodyPr/>
        <a:lstStyle/>
        <a:p>
          <a:endParaRPr lang="ru-RU" sz="1600"/>
        </a:p>
      </dgm:t>
    </dgm:pt>
    <dgm:pt modelId="{F8392B70-CA7B-4097-93C2-E9345604A802}" type="pres">
      <dgm:prSet presAssocID="{1C41F0E4-08F5-4A4C-891A-7D5C27AC991F}" presName="linearFlow" presStyleCnt="0">
        <dgm:presLayoutVars>
          <dgm:dir/>
          <dgm:resizeHandles val="exact"/>
        </dgm:presLayoutVars>
      </dgm:prSet>
      <dgm:spPr/>
    </dgm:pt>
    <dgm:pt modelId="{15FF9B08-584F-490B-8A46-56FC5CAB946A}" type="pres">
      <dgm:prSet presAssocID="{5BD8B27C-4544-44B5-AE82-CE64E8BEF90D}" presName="composite" presStyleCnt="0"/>
      <dgm:spPr/>
    </dgm:pt>
    <dgm:pt modelId="{FFDC4D11-A178-44E8-B406-38BDEA3A299B}" type="pres">
      <dgm:prSet presAssocID="{5BD8B27C-4544-44B5-AE82-CE64E8BEF90D}" presName="imgShp" presStyleLbl="fgImgPlace1" presStyleIdx="0" presStyleCnt="2"/>
      <dgm:spPr>
        <a:solidFill>
          <a:srgbClr val="3EDAD8"/>
        </a:solidFill>
      </dgm:spPr>
    </dgm:pt>
    <dgm:pt modelId="{49E14ADB-EB1D-4AD9-B0EE-59B34538DAB7}" type="pres">
      <dgm:prSet presAssocID="{5BD8B27C-4544-44B5-AE82-CE64E8BEF90D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8B776-E823-4E4E-BEBF-F66589F723C8}" type="pres">
      <dgm:prSet presAssocID="{F3110185-9854-4475-A2DA-25342E52325D}" presName="spacing" presStyleCnt="0"/>
      <dgm:spPr/>
    </dgm:pt>
    <dgm:pt modelId="{5CC7A831-E519-4A64-9D64-C37BECA63E00}" type="pres">
      <dgm:prSet presAssocID="{25D02E5E-3790-4453-92CB-A80BE9427426}" presName="composite" presStyleCnt="0"/>
      <dgm:spPr/>
    </dgm:pt>
    <dgm:pt modelId="{34DBA500-BC56-404A-8CEC-157FE74C1415}" type="pres">
      <dgm:prSet presAssocID="{25D02E5E-3790-4453-92CB-A80BE9427426}" presName="imgShp" presStyleLbl="fgImgPlace1" presStyleIdx="1" presStyleCnt="2"/>
      <dgm:spPr>
        <a:solidFill>
          <a:srgbClr val="2C92D5"/>
        </a:solidFill>
      </dgm:spPr>
    </dgm:pt>
    <dgm:pt modelId="{DF1826AA-108C-44A5-8DCB-D3E2F2D5FC32}" type="pres">
      <dgm:prSet presAssocID="{25D02E5E-3790-4453-92CB-A80BE942742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8677DA-322C-4E5C-96F0-5DB7D908743C}" type="presOf" srcId="{25D02E5E-3790-4453-92CB-A80BE9427426}" destId="{DF1826AA-108C-44A5-8DCB-D3E2F2D5FC32}" srcOrd="0" destOrd="0" presId="urn:microsoft.com/office/officeart/2005/8/layout/vList3"/>
    <dgm:cxn modelId="{E7416E33-9483-4D36-AF10-EBC9E0037C0F}" srcId="{1C41F0E4-08F5-4A4C-891A-7D5C27AC991F}" destId="{5BD8B27C-4544-44B5-AE82-CE64E8BEF90D}" srcOrd="0" destOrd="0" parTransId="{5F7802F6-AF82-41E1-B284-3E3BA39B5974}" sibTransId="{F3110185-9854-4475-A2DA-25342E52325D}"/>
    <dgm:cxn modelId="{6BDAFB40-0A1C-479A-9FBC-CCCE19755000}" type="presOf" srcId="{5BD8B27C-4544-44B5-AE82-CE64E8BEF90D}" destId="{49E14ADB-EB1D-4AD9-B0EE-59B34538DAB7}" srcOrd="0" destOrd="0" presId="urn:microsoft.com/office/officeart/2005/8/layout/vList3"/>
    <dgm:cxn modelId="{CF06E88E-F57C-4226-ACE9-64C7CFF3A282}" srcId="{1C41F0E4-08F5-4A4C-891A-7D5C27AC991F}" destId="{25D02E5E-3790-4453-92CB-A80BE9427426}" srcOrd="1" destOrd="0" parTransId="{31AF2DBF-4DC0-4C8B-98D8-B5BC2B1B1F7B}" sibTransId="{9D599D28-BEF1-485A-AA44-C9E48620252F}"/>
    <dgm:cxn modelId="{5F7327AC-2FB1-4CB4-8262-6373FF8A667A}" type="presOf" srcId="{1C41F0E4-08F5-4A4C-891A-7D5C27AC991F}" destId="{F8392B70-CA7B-4097-93C2-E9345604A802}" srcOrd="0" destOrd="0" presId="urn:microsoft.com/office/officeart/2005/8/layout/vList3"/>
    <dgm:cxn modelId="{B3BDB6C6-B816-428F-B536-8C7905EE0358}" type="presParOf" srcId="{F8392B70-CA7B-4097-93C2-E9345604A802}" destId="{15FF9B08-584F-490B-8A46-56FC5CAB946A}" srcOrd="0" destOrd="0" presId="urn:microsoft.com/office/officeart/2005/8/layout/vList3"/>
    <dgm:cxn modelId="{3765FD38-7E4B-4ED5-8409-E1BA389E756B}" type="presParOf" srcId="{15FF9B08-584F-490B-8A46-56FC5CAB946A}" destId="{FFDC4D11-A178-44E8-B406-38BDEA3A299B}" srcOrd="0" destOrd="0" presId="urn:microsoft.com/office/officeart/2005/8/layout/vList3"/>
    <dgm:cxn modelId="{AA7EB8C1-C5CD-489F-B387-CE2181DEBD40}" type="presParOf" srcId="{15FF9B08-584F-490B-8A46-56FC5CAB946A}" destId="{49E14ADB-EB1D-4AD9-B0EE-59B34538DAB7}" srcOrd="1" destOrd="0" presId="urn:microsoft.com/office/officeart/2005/8/layout/vList3"/>
    <dgm:cxn modelId="{A2A53099-5E95-4672-90C6-1C14FCD06257}" type="presParOf" srcId="{F8392B70-CA7B-4097-93C2-E9345604A802}" destId="{A7C8B776-E823-4E4E-BEBF-F66589F723C8}" srcOrd="1" destOrd="0" presId="urn:microsoft.com/office/officeart/2005/8/layout/vList3"/>
    <dgm:cxn modelId="{187D9D79-CF71-4D02-A287-38E59E65E40F}" type="presParOf" srcId="{F8392B70-CA7B-4097-93C2-E9345604A802}" destId="{5CC7A831-E519-4A64-9D64-C37BECA63E00}" srcOrd="2" destOrd="0" presId="urn:microsoft.com/office/officeart/2005/8/layout/vList3"/>
    <dgm:cxn modelId="{422E624F-8992-47AB-AC66-7610B50D8B2F}" type="presParOf" srcId="{5CC7A831-E519-4A64-9D64-C37BECA63E00}" destId="{34DBA500-BC56-404A-8CEC-157FE74C1415}" srcOrd="0" destOrd="0" presId="urn:microsoft.com/office/officeart/2005/8/layout/vList3"/>
    <dgm:cxn modelId="{24BA3DB9-EA6D-4BEA-8349-09AEB0C8B824}" type="presParOf" srcId="{5CC7A831-E519-4A64-9D64-C37BECA63E00}" destId="{DF1826AA-108C-44A5-8DCB-D3E2F2D5FC3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B0975F4-9EFD-43E4-BE9D-5C2200F5FC0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F408FF-A202-4DF3-8AC3-559C71E7CDA1}">
      <dgm:prSet phldrT="[Текст]" custT="1"/>
      <dgm:spPr>
        <a:solidFill>
          <a:srgbClr val="3EDAD8"/>
        </a:solidFill>
      </dgm:spPr>
      <dgm:t>
        <a:bodyPr/>
        <a:lstStyle/>
        <a:p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медицинских организаций государственной собственности субъекта Российской Федерации и муниципальной собственности (за исключением фельдшерско-акушерских пунктов), подключенных к сети «Интернет» – 100%</a:t>
          </a:r>
        </a:p>
      </dgm:t>
    </dgm:pt>
    <dgm:pt modelId="{A851BD3C-997E-4F99-AD5F-3F9DF9923282}" type="parTrans" cxnId="{A6A9B3CE-D4BF-43CC-9D1D-0316C398CCA1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4EDEC5D-D0C2-4A32-88E1-B070A50078ED}" type="sibTrans" cxnId="{A6A9B3CE-D4BF-43CC-9D1D-0316C398CCA1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F4F0D70-90B1-4A31-835A-4AB59DACBFED}">
      <dgm:prSet phldrT="[Текст]" custT="1"/>
      <dgm:spPr>
        <a:solidFill>
          <a:srgbClr val="37C9EF"/>
        </a:solidFill>
      </dgm:spPr>
      <dgm:t>
        <a:bodyPr/>
        <a:lstStyle/>
        <a:p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фельдшерско-акушерских пунктов государственной собственности субъекта Российской Федерации и муниципальной собственности, подключенных к сети «Интернет» – 40%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9B12D8FC-93AF-4210-8416-C14878A6A79E}" type="parTrans" cxnId="{05A8A05A-B8FC-4F92-B5CB-B84DC702D71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CD65713-CDA0-4053-8313-265332AEA6C1}" type="sibTrans" cxnId="{05A8A05A-B8FC-4F92-B5CB-B84DC702D71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6E72217-ADFC-49AD-9B9C-B1C6B5AEC8FA}">
      <dgm:prSet phldrT="[Текст]" custT="1"/>
      <dgm:spPr>
        <a:solidFill>
          <a:srgbClr val="2C92D5"/>
        </a:solidFill>
      </dgm:spPr>
      <dgm:t>
        <a:bodyPr/>
        <a:lstStyle/>
        <a:p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образовательных организаций государственной собственности субъекта РФ и муниципальной собственности, реализующих образовательные программы общего образования и/или среднего профессионального образования, подключенных к сети «Интернет» – 40%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45C9C9E4-7982-45C4-AC23-CC629A458159}" type="parTrans" cxnId="{7701A9BD-5B70-433B-97CE-5FDFE60091A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DFD1251-8DF8-4A9C-9F51-4F1EA0AEE9C3}" type="sibTrans" cxnId="{7701A9BD-5B70-433B-97CE-5FDFE60091A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9C6F913-7B29-4644-8B3C-24F80E83FE57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органов власти субъекта Российской Федерации, органов местного самоуправления, подключенных к сети «Интернет» - 40 %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58C16EE4-E1E3-4F7E-B443-41363765B8DB}" type="parTrans" cxnId="{7633CF4B-AB9C-49D8-8DA5-83AA30FED50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BA9D440-881A-4B2E-8E50-E1F649179950}" type="sibTrans" cxnId="{7633CF4B-AB9C-49D8-8DA5-83AA30FED50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EB4ADBC-1776-4FEB-8A43-F6178DAEB2D5}" type="pres">
      <dgm:prSet presAssocID="{6B0975F4-9EFD-43E4-BE9D-5C2200F5FC0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25657A2-4AB9-4E89-BFF4-310FABCB303E}" type="pres">
      <dgm:prSet presAssocID="{FEF408FF-A202-4DF3-8AC3-559C71E7CDA1}" presName="horFlow" presStyleCnt="0"/>
      <dgm:spPr/>
    </dgm:pt>
    <dgm:pt modelId="{55191EE7-79D8-4604-8676-43F9F8825412}" type="pres">
      <dgm:prSet presAssocID="{FEF408FF-A202-4DF3-8AC3-559C71E7CDA1}" presName="bigChev" presStyleLbl="node1" presStyleIdx="0" presStyleCnt="4" custScaleX="194585" custLinFactNeighborX="15755" custLinFactNeighborY="-2657"/>
      <dgm:spPr/>
      <dgm:t>
        <a:bodyPr/>
        <a:lstStyle/>
        <a:p>
          <a:endParaRPr lang="ru-RU"/>
        </a:p>
      </dgm:t>
    </dgm:pt>
    <dgm:pt modelId="{3CB98683-0AFB-441E-966D-AE9AC5B0E160}" type="pres">
      <dgm:prSet presAssocID="{FEF408FF-A202-4DF3-8AC3-559C71E7CDA1}" presName="vSp" presStyleCnt="0"/>
      <dgm:spPr/>
    </dgm:pt>
    <dgm:pt modelId="{6761A2ED-C9FF-4106-89AE-5E27B01291BD}" type="pres">
      <dgm:prSet presAssocID="{4F4F0D70-90B1-4A31-835A-4AB59DACBFED}" presName="horFlow" presStyleCnt="0"/>
      <dgm:spPr/>
    </dgm:pt>
    <dgm:pt modelId="{97CA3DAF-9295-4687-B64C-2CCD0E2FB522}" type="pres">
      <dgm:prSet presAssocID="{4F4F0D70-90B1-4A31-835A-4AB59DACBFED}" presName="bigChev" presStyleLbl="node1" presStyleIdx="1" presStyleCnt="4" custScaleX="194585" custLinFactNeighborX="15755" custLinFactNeighborY="-2657"/>
      <dgm:spPr/>
      <dgm:t>
        <a:bodyPr/>
        <a:lstStyle/>
        <a:p>
          <a:endParaRPr lang="ru-RU"/>
        </a:p>
      </dgm:t>
    </dgm:pt>
    <dgm:pt modelId="{486D3053-9EA6-44D8-B93F-EA2180B31D97}" type="pres">
      <dgm:prSet presAssocID="{4F4F0D70-90B1-4A31-835A-4AB59DACBFED}" presName="vSp" presStyleCnt="0"/>
      <dgm:spPr/>
    </dgm:pt>
    <dgm:pt modelId="{7AF3DFA5-8A21-48F8-B17C-4D9B93653BD3}" type="pres">
      <dgm:prSet presAssocID="{F6E72217-ADFC-49AD-9B9C-B1C6B5AEC8FA}" presName="horFlow" presStyleCnt="0"/>
      <dgm:spPr/>
    </dgm:pt>
    <dgm:pt modelId="{D17727DE-171D-4EB1-ADED-FA9598A73BE8}" type="pres">
      <dgm:prSet presAssocID="{F6E72217-ADFC-49AD-9B9C-B1C6B5AEC8FA}" presName="bigChev" presStyleLbl="node1" presStyleIdx="2" presStyleCnt="4" custScaleX="194585" custLinFactNeighborX="15755" custLinFactNeighborY="-2657"/>
      <dgm:spPr/>
      <dgm:t>
        <a:bodyPr/>
        <a:lstStyle/>
        <a:p>
          <a:endParaRPr lang="ru-RU"/>
        </a:p>
      </dgm:t>
    </dgm:pt>
    <dgm:pt modelId="{45994B4E-C1A4-4FC4-AC14-F965352451B7}" type="pres">
      <dgm:prSet presAssocID="{F6E72217-ADFC-49AD-9B9C-B1C6B5AEC8FA}" presName="vSp" presStyleCnt="0"/>
      <dgm:spPr/>
    </dgm:pt>
    <dgm:pt modelId="{4E948E5F-25BF-4AE3-A9D9-50D1F3CCB03B}" type="pres">
      <dgm:prSet presAssocID="{09C6F913-7B29-4644-8B3C-24F80E83FE57}" presName="horFlow" presStyleCnt="0"/>
      <dgm:spPr/>
    </dgm:pt>
    <dgm:pt modelId="{2A008E3D-E333-40F3-9820-09EF006A7034}" type="pres">
      <dgm:prSet presAssocID="{09C6F913-7B29-4644-8B3C-24F80E83FE57}" presName="bigChev" presStyleLbl="node1" presStyleIdx="3" presStyleCnt="4" custScaleX="194585" custLinFactNeighborX="15755" custLinFactNeighborY="-2657"/>
      <dgm:spPr/>
      <dgm:t>
        <a:bodyPr/>
        <a:lstStyle/>
        <a:p>
          <a:endParaRPr lang="ru-RU"/>
        </a:p>
      </dgm:t>
    </dgm:pt>
  </dgm:ptLst>
  <dgm:cxnLst>
    <dgm:cxn modelId="{94D362F6-2C11-4A06-8583-D3FAA7A534C6}" type="presOf" srcId="{4F4F0D70-90B1-4A31-835A-4AB59DACBFED}" destId="{97CA3DAF-9295-4687-B64C-2CCD0E2FB522}" srcOrd="0" destOrd="0" presId="urn:microsoft.com/office/officeart/2005/8/layout/lProcess3"/>
    <dgm:cxn modelId="{8C9CF992-9926-4282-A44B-AB1AA6945655}" type="presOf" srcId="{09C6F913-7B29-4644-8B3C-24F80E83FE57}" destId="{2A008E3D-E333-40F3-9820-09EF006A7034}" srcOrd="0" destOrd="0" presId="urn:microsoft.com/office/officeart/2005/8/layout/lProcess3"/>
    <dgm:cxn modelId="{A6A9B3CE-D4BF-43CC-9D1D-0316C398CCA1}" srcId="{6B0975F4-9EFD-43E4-BE9D-5C2200F5FC04}" destId="{FEF408FF-A202-4DF3-8AC3-559C71E7CDA1}" srcOrd="0" destOrd="0" parTransId="{A851BD3C-997E-4F99-AD5F-3F9DF9923282}" sibTransId="{84EDEC5D-D0C2-4A32-88E1-B070A50078ED}"/>
    <dgm:cxn modelId="{05A8A05A-B8FC-4F92-B5CB-B84DC702D71B}" srcId="{6B0975F4-9EFD-43E4-BE9D-5C2200F5FC04}" destId="{4F4F0D70-90B1-4A31-835A-4AB59DACBFED}" srcOrd="1" destOrd="0" parTransId="{9B12D8FC-93AF-4210-8416-C14878A6A79E}" sibTransId="{3CD65713-CDA0-4053-8313-265332AEA6C1}"/>
    <dgm:cxn modelId="{F17986B4-993A-468D-927A-9978C20838B2}" type="presOf" srcId="{F6E72217-ADFC-49AD-9B9C-B1C6B5AEC8FA}" destId="{D17727DE-171D-4EB1-ADED-FA9598A73BE8}" srcOrd="0" destOrd="0" presId="urn:microsoft.com/office/officeart/2005/8/layout/lProcess3"/>
    <dgm:cxn modelId="{7701A9BD-5B70-433B-97CE-5FDFE60091A6}" srcId="{6B0975F4-9EFD-43E4-BE9D-5C2200F5FC04}" destId="{F6E72217-ADFC-49AD-9B9C-B1C6B5AEC8FA}" srcOrd="2" destOrd="0" parTransId="{45C9C9E4-7982-45C4-AC23-CC629A458159}" sibTransId="{1DFD1251-8DF8-4A9C-9F51-4F1EA0AEE9C3}"/>
    <dgm:cxn modelId="{321E6249-83CF-488F-A63E-71033CEC078C}" type="presOf" srcId="{6B0975F4-9EFD-43E4-BE9D-5C2200F5FC04}" destId="{1EB4ADBC-1776-4FEB-8A43-F6178DAEB2D5}" srcOrd="0" destOrd="0" presId="urn:microsoft.com/office/officeart/2005/8/layout/lProcess3"/>
    <dgm:cxn modelId="{012B3C20-614B-42A8-9A32-989C03F79773}" type="presOf" srcId="{FEF408FF-A202-4DF3-8AC3-559C71E7CDA1}" destId="{55191EE7-79D8-4604-8676-43F9F8825412}" srcOrd="0" destOrd="0" presId="urn:microsoft.com/office/officeart/2005/8/layout/lProcess3"/>
    <dgm:cxn modelId="{7633CF4B-AB9C-49D8-8DA5-83AA30FED50F}" srcId="{6B0975F4-9EFD-43E4-BE9D-5C2200F5FC04}" destId="{09C6F913-7B29-4644-8B3C-24F80E83FE57}" srcOrd="3" destOrd="0" parTransId="{58C16EE4-E1E3-4F7E-B443-41363765B8DB}" sibTransId="{0BA9D440-881A-4B2E-8E50-E1F649179950}"/>
    <dgm:cxn modelId="{0FAA88C8-10CD-470A-935A-AE57F2619213}" type="presParOf" srcId="{1EB4ADBC-1776-4FEB-8A43-F6178DAEB2D5}" destId="{425657A2-4AB9-4E89-BFF4-310FABCB303E}" srcOrd="0" destOrd="0" presId="urn:microsoft.com/office/officeart/2005/8/layout/lProcess3"/>
    <dgm:cxn modelId="{0BA1D003-1073-436B-A296-789F5D50D546}" type="presParOf" srcId="{425657A2-4AB9-4E89-BFF4-310FABCB303E}" destId="{55191EE7-79D8-4604-8676-43F9F8825412}" srcOrd="0" destOrd="0" presId="urn:microsoft.com/office/officeart/2005/8/layout/lProcess3"/>
    <dgm:cxn modelId="{5D57924D-2606-4A91-996F-81754D523F65}" type="presParOf" srcId="{1EB4ADBC-1776-4FEB-8A43-F6178DAEB2D5}" destId="{3CB98683-0AFB-441E-966D-AE9AC5B0E160}" srcOrd="1" destOrd="0" presId="urn:microsoft.com/office/officeart/2005/8/layout/lProcess3"/>
    <dgm:cxn modelId="{62A2DE19-31A9-4439-A29C-1252F2CC3D74}" type="presParOf" srcId="{1EB4ADBC-1776-4FEB-8A43-F6178DAEB2D5}" destId="{6761A2ED-C9FF-4106-89AE-5E27B01291BD}" srcOrd="2" destOrd="0" presId="urn:microsoft.com/office/officeart/2005/8/layout/lProcess3"/>
    <dgm:cxn modelId="{7AC5F3A1-81AC-4132-819E-E0FBC0DC4A66}" type="presParOf" srcId="{6761A2ED-C9FF-4106-89AE-5E27B01291BD}" destId="{97CA3DAF-9295-4687-B64C-2CCD0E2FB522}" srcOrd="0" destOrd="0" presId="urn:microsoft.com/office/officeart/2005/8/layout/lProcess3"/>
    <dgm:cxn modelId="{007DD3A6-81DC-4CFA-BAEC-6FB93E511153}" type="presParOf" srcId="{1EB4ADBC-1776-4FEB-8A43-F6178DAEB2D5}" destId="{486D3053-9EA6-44D8-B93F-EA2180B31D97}" srcOrd="3" destOrd="0" presId="urn:microsoft.com/office/officeart/2005/8/layout/lProcess3"/>
    <dgm:cxn modelId="{77E8B567-9B87-4055-AA57-0B292F816B23}" type="presParOf" srcId="{1EB4ADBC-1776-4FEB-8A43-F6178DAEB2D5}" destId="{7AF3DFA5-8A21-48F8-B17C-4D9B93653BD3}" srcOrd="4" destOrd="0" presId="urn:microsoft.com/office/officeart/2005/8/layout/lProcess3"/>
    <dgm:cxn modelId="{3643E9E7-5A52-4240-8AB3-D780DF4943ED}" type="presParOf" srcId="{7AF3DFA5-8A21-48F8-B17C-4D9B93653BD3}" destId="{D17727DE-171D-4EB1-ADED-FA9598A73BE8}" srcOrd="0" destOrd="0" presId="urn:microsoft.com/office/officeart/2005/8/layout/lProcess3"/>
    <dgm:cxn modelId="{32F07043-C734-42EA-92F0-F327C8FAEAFF}" type="presParOf" srcId="{1EB4ADBC-1776-4FEB-8A43-F6178DAEB2D5}" destId="{45994B4E-C1A4-4FC4-AC14-F965352451B7}" srcOrd="5" destOrd="0" presId="urn:microsoft.com/office/officeart/2005/8/layout/lProcess3"/>
    <dgm:cxn modelId="{FCE2B0B4-9584-428E-A343-E9E43629CC21}" type="presParOf" srcId="{1EB4ADBC-1776-4FEB-8A43-F6178DAEB2D5}" destId="{4E948E5F-25BF-4AE3-A9D9-50D1F3CCB03B}" srcOrd="6" destOrd="0" presId="urn:microsoft.com/office/officeart/2005/8/layout/lProcess3"/>
    <dgm:cxn modelId="{2A23F5EA-78E2-4D00-95CD-9624F66C37C1}" type="presParOf" srcId="{4E948E5F-25BF-4AE3-A9D9-50D1F3CCB03B}" destId="{2A008E3D-E333-40F3-9820-09EF006A703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C35D6AD-90EE-4810-B14C-3A200DDA5C25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315C91-2D30-42B2-BBBB-496A264287F2}">
      <dgm:prSet phldrT="[Текст]" custT="1"/>
      <dgm:spPr/>
      <dgm:t>
        <a:bodyPr/>
        <a:lstStyle/>
        <a:p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Средний срок простоя информационных систем органов власти субъекта РФ и местного самоуправления в результате компьютерных атак – 24 часа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5B3BBE4D-4E38-4A10-9264-67A12C2BB2E2}" type="parTrans" cxnId="{6E9A8DC3-5618-4887-895A-E02EDF9A185F}">
      <dgm:prSet/>
      <dgm:spPr/>
      <dgm:t>
        <a:bodyPr/>
        <a:lstStyle/>
        <a:p>
          <a:endParaRPr lang="ru-RU" sz="1400"/>
        </a:p>
      </dgm:t>
    </dgm:pt>
    <dgm:pt modelId="{3B6F829B-BF6C-4C46-94C6-CF873CB26634}" type="sibTrans" cxnId="{6E9A8DC3-5618-4887-895A-E02EDF9A185F}">
      <dgm:prSet/>
      <dgm:spPr/>
      <dgm:t>
        <a:bodyPr/>
        <a:lstStyle/>
        <a:p>
          <a:endParaRPr lang="ru-RU" sz="1400"/>
        </a:p>
      </dgm:t>
    </dgm:pt>
    <dgm:pt modelId="{ABF87B02-2530-4B2C-9AEA-38B73D6C4CCD}">
      <dgm:prSet phldrT="[Текст]" custT="1"/>
      <dgm:spPr/>
      <dgm:t>
        <a:bodyPr/>
        <a:lstStyle/>
        <a:p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Стоимостная доля закупаемого и (или) арендуемого органами исполнительной власти субъекта РФ, органами местного самоуправления отечественного программного обеспечения – 70%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gm:t>
    </dgm:pt>
    <dgm:pt modelId="{C42C15CE-324C-46BF-8097-CF03D65247F4}" type="parTrans" cxnId="{79E190A1-6B71-400F-B5DC-278258027D4D}">
      <dgm:prSet/>
      <dgm:spPr/>
      <dgm:t>
        <a:bodyPr/>
        <a:lstStyle/>
        <a:p>
          <a:endParaRPr lang="ru-RU" sz="1400"/>
        </a:p>
      </dgm:t>
    </dgm:pt>
    <dgm:pt modelId="{FBD3BF9C-E72B-4BCB-92A6-5771B988CBDE}" type="sibTrans" cxnId="{79E190A1-6B71-400F-B5DC-278258027D4D}">
      <dgm:prSet/>
      <dgm:spPr/>
      <dgm:t>
        <a:bodyPr/>
        <a:lstStyle/>
        <a:p>
          <a:endParaRPr lang="ru-RU" sz="1400"/>
        </a:p>
      </dgm:t>
    </dgm:pt>
    <dgm:pt modelId="{549028DB-E929-4DB0-8ACC-5E7F214CEC19}" type="pres">
      <dgm:prSet presAssocID="{4C35D6AD-90EE-4810-B14C-3A200DDA5C2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5C2F1D-2C3A-4AFE-8052-47C79757A338}" type="pres">
      <dgm:prSet presAssocID="{4C35D6AD-90EE-4810-B14C-3A200DDA5C25}" presName="ribbon" presStyleLbl="node1" presStyleIdx="0" presStyleCnt="1" custScaleY="136007" custLinFactNeighborX="-2395" custLinFactNeighborY="6507"/>
      <dgm:spPr>
        <a:solidFill>
          <a:srgbClr val="37C9EF"/>
        </a:solidFill>
      </dgm:spPr>
    </dgm:pt>
    <dgm:pt modelId="{54A822CF-41D6-46BF-91A1-B6C1C5261505}" type="pres">
      <dgm:prSet presAssocID="{4C35D6AD-90EE-4810-B14C-3A200DDA5C25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6E431-A169-47E0-87EF-1ED1D080FCDA}" type="pres">
      <dgm:prSet presAssocID="{4C35D6AD-90EE-4810-B14C-3A200DDA5C25}" presName="rightArrowText" presStyleLbl="node1" presStyleIdx="0" presStyleCnt="1" custLinFactNeighborX="-6753" custLinFactNeighborY="197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9A8DC3-5618-4887-895A-E02EDF9A185F}" srcId="{4C35D6AD-90EE-4810-B14C-3A200DDA5C25}" destId="{86315C91-2D30-42B2-BBBB-496A264287F2}" srcOrd="0" destOrd="0" parTransId="{5B3BBE4D-4E38-4A10-9264-67A12C2BB2E2}" sibTransId="{3B6F829B-BF6C-4C46-94C6-CF873CB26634}"/>
    <dgm:cxn modelId="{B3737FCC-CBF3-4A48-8FAE-3C2C27C796D4}" type="presOf" srcId="{4C35D6AD-90EE-4810-B14C-3A200DDA5C25}" destId="{549028DB-E929-4DB0-8ACC-5E7F214CEC19}" srcOrd="0" destOrd="0" presId="urn:microsoft.com/office/officeart/2005/8/layout/arrow6"/>
    <dgm:cxn modelId="{E4534C75-7867-44D1-BC70-7E16E620D765}" type="presOf" srcId="{86315C91-2D30-42B2-BBBB-496A264287F2}" destId="{54A822CF-41D6-46BF-91A1-B6C1C5261505}" srcOrd="0" destOrd="0" presId="urn:microsoft.com/office/officeart/2005/8/layout/arrow6"/>
    <dgm:cxn modelId="{2FC0C92B-6159-41C6-AD63-76F78A2486FA}" type="presOf" srcId="{ABF87B02-2530-4B2C-9AEA-38B73D6C4CCD}" destId="{F0C6E431-A169-47E0-87EF-1ED1D080FCDA}" srcOrd="0" destOrd="0" presId="urn:microsoft.com/office/officeart/2005/8/layout/arrow6"/>
    <dgm:cxn modelId="{79E190A1-6B71-400F-B5DC-278258027D4D}" srcId="{4C35D6AD-90EE-4810-B14C-3A200DDA5C25}" destId="{ABF87B02-2530-4B2C-9AEA-38B73D6C4CCD}" srcOrd="1" destOrd="0" parTransId="{C42C15CE-324C-46BF-8097-CF03D65247F4}" sibTransId="{FBD3BF9C-E72B-4BCB-92A6-5771B988CBDE}"/>
    <dgm:cxn modelId="{0AD7C876-7265-4CFD-AACF-FAA4F868319F}" type="presParOf" srcId="{549028DB-E929-4DB0-8ACC-5E7F214CEC19}" destId="{185C2F1D-2C3A-4AFE-8052-47C79757A338}" srcOrd="0" destOrd="0" presId="urn:microsoft.com/office/officeart/2005/8/layout/arrow6"/>
    <dgm:cxn modelId="{5AA6467F-F633-4F81-9773-DD1692A59B18}" type="presParOf" srcId="{549028DB-E929-4DB0-8ACC-5E7F214CEC19}" destId="{54A822CF-41D6-46BF-91A1-B6C1C5261505}" srcOrd="1" destOrd="0" presId="urn:microsoft.com/office/officeart/2005/8/layout/arrow6"/>
    <dgm:cxn modelId="{1EA31694-45C9-41CE-B386-0106DFDDE855}" type="presParOf" srcId="{549028DB-E929-4DB0-8ACC-5E7F214CEC19}" destId="{F0C6E431-A169-47E0-87EF-1ED1D080FCDA}" srcOrd="2" destOrd="0" presId="urn:microsoft.com/office/officeart/2005/8/layout/arrow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ADCFD5-160D-437B-A416-0B3CC9411127}" type="doc">
      <dgm:prSet loTypeId="urn:microsoft.com/office/officeart/2005/8/layout/pList1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CEFFEB2-B241-46DC-9BA1-2990E9E77CB3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Детская игровая площадка в парке отдыха в </a:t>
          </a:r>
        </a:p>
        <a:p>
          <a:pPr>
            <a:spcAft>
              <a:spcPts val="0"/>
            </a:spcAft>
          </a:pPr>
          <a:r>
            <a:rPr lang="ru-RU" dirty="0" smtClean="0"/>
            <a:t>с. Усть-Кан</a:t>
          </a:r>
          <a:endParaRPr lang="ru-RU" dirty="0"/>
        </a:p>
      </dgm:t>
    </dgm:pt>
    <dgm:pt modelId="{B29BDB99-F0E0-46C8-808D-DCDBDBCB21A3}" type="parTrans" cxnId="{1BE448F3-8EEC-417D-B1C8-C2089AB781A8}">
      <dgm:prSet/>
      <dgm:spPr/>
      <dgm:t>
        <a:bodyPr/>
        <a:lstStyle/>
        <a:p>
          <a:endParaRPr lang="ru-RU"/>
        </a:p>
      </dgm:t>
    </dgm:pt>
    <dgm:pt modelId="{D4024E63-B95A-4CF7-A6C1-05B09F9B004F}" type="sibTrans" cxnId="{1BE448F3-8EEC-417D-B1C8-C2089AB781A8}">
      <dgm:prSet/>
      <dgm:spPr/>
      <dgm:t>
        <a:bodyPr/>
        <a:lstStyle/>
        <a:p>
          <a:endParaRPr lang="ru-RU"/>
        </a:p>
      </dgm:t>
    </dgm:pt>
    <dgm:pt modelId="{70542235-CD8E-4658-A3EA-DD4B26906649}">
      <dgm:prSet phldrT="[Текст]"/>
      <dgm:spPr/>
      <dgm:t>
        <a:bodyPr/>
        <a:lstStyle/>
        <a:p>
          <a:r>
            <a:rPr lang="ru-RU" dirty="0" smtClean="0"/>
            <a:t>Памятник павшим в Великой Отечественной Войне жителям с. </a:t>
          </a:r>
          <a:r>
            <a:rPr lang="ru-RU" dirty="0" err="1" smtClean="0"/>
            <a:t>Уймень</a:t>
          </a:r>
          <a:endParaRPr lang="ru-RU" dirty="0"/>
        </a:p>
      </dgm:t>
    </dgm:pt>
    <dgm:pt modelId="{1A53A64F-5EDB-4532-BA49-BD7C246F9098}" type="parTrans" cxnId="{36936154-6130-4F62-92CD-AAD78E7528F9}">
      <dgm:prSet/>
      <dgm:spPr/>
      <dgm:t>
        <a:bodyPr/>
        <a:lstStyle/>
        <a:p>
          <a:endParaRPr lang="ru-RU"/>
        </a:p>
      </dgm:t>
    </dgm:pt>
    <dgm:pt modelId="{0D93F0FB-75C3-4ABE-B40A-A2DB25C86843}" type="sibTrans" cxnId="{36936154-6130-4F62-92CD-AAD78E7528F9}">
      <dgm:prSet/>
      <dgm:spPr/>
      <dgm:t>
        <a:bodyPr/>
        <a:lstStyle/>
        <a:p>
          <a:endParaRPr lang="ru-RU"/>
        </a:p>
      </dgm:t>
    </dgm:pt>
    <dgm:pt modelId="{9C763BA0-E23C-4814-9914-225FE883B427}">
      <dgm:prSet phldrT="[Текст]"/>
      <dgm:spPr/>
      <dgm:t>
        <a:bodyPr/>
        <a:lstStyle/>
        <a:p>
          <a:r>
            <a:rPr lang="ru-RU" dirty="0" smtClean="0"/>
            <a:t>Обустройство территории парка с устройством уличной сцены в с. Онгудай</a:t>
          </a:r>
          <a:endParaRPr lang="ru-RU" dirty="0"/>
        </a:p>
      </dgm:t>
    </dgm:pt>
    <dgm:pt modelId="{C23D74FD-7B9E-49DD-8D4F-BF9AB2839D19}" type="parTrans" cxnId="{AF9B97D3-F5C4-42B2-9805-095AE87F7BCD}">
      <dgm:prSet/>
      <dgm:spPr/>
      <dgm:t>
        <a:bodyPr/>
        <a:lstStyle/>
        <a:p>
          <a:endParaRPr lang="ru-RU"/>
        </a:p>
      </dgm:t>
    </dgm:pt>
    <dgm:pt modelId="{028867EF-3F19-4EF6-81A8-8C42F033D1F3}" type="sibTrans" cxnId="{AF9B97D3-F5C4-42B2-9805-095AE87F7BCD}">
      <dgm:prSet/>
      <dgm:spPr/>
      <dgm:t>
        <a:bodyPr/>
        <a:lstStyle/>
        <a:p>
          <a:endParaRPr lang="ru-RU"/>
        </a:p>
      </dgm:t>
    </dgm:pt>
    <dgm:pt modelId="{653484CF-2F3E-4DE0-962A-39F3F2DB5EC8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Создание спортивной площадки в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с. </a:t>
          </a:r>
          <a:r>
            <a:rPr lang="ru-RU" dirty="0" err="1" smtClean="0"/>
            <a:t>Усть</a:t>
          </a:r>
          <a:r>
            <a:rPr lang="ru-RU" dirty="0" smtClean="0"/>
            <a:t>-Кумир</a:t>
          </a:r>
          <a:endParaRPr lang="ru-RU" dirty="0"/>
        </a:p>
      </dgm:t>
    </dgm:pt>
    <dgm:pt modelId="{86485ECC-2418-430E-BB7D-FE6AED63A342}" type="parTrans" cxnId="{E7EFCFF0-D03D-469B-8229-A24CB71FA255}">
      <dgm:prSet/>
      <dgm:spPr/>
      <dgm:t>
        <a:bodyPr/>
        <a:lstStyle/>
        <a:p>
          <a:endParaRPr lang="ru-RU"/>
        </a:p>
      </dgm:t>
    </dgm:pt>
    <dgm:pt modelId="{AE5CD5DD-8C5B-431A-8E55-862C723ED764}" type="sibTrans" cxnId="{E7EFCFF0-D03D-469B-8229-A24CB71FA255}">
      <dgm:prSet/>
      <dgm:spPr/>
      <dgm:t>
        <a:bodyPr/>
        <a:lstStyle/>
        <a:p>
          <a:endParaRPr lang="ru-RU"/>
        </a:p>
      </dgm:t>
    </dgm:pt>
    <dgm:pt modelId="{D52B5962-BC35-4928-8F4B-629DDB70645D}" type="pres">
      <dgm:prSet presAssocID="{22ADCFD5-160D-437B-A416-0B3CC941112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56B9A0-005E-490E-99E2-B9FA87606EEA}" type="pres">
      <dgm:prSet presAssocID="{9CEFFEB2-B241-46DC-9BA1-2990E9E77CB3}" presName="compNode" presStyleCnt="0"/>
      <dgm:spPr/>
    </dgm:pt>
    <dgm:pt modelId="{8CFBED7D-DF87-4FD3-BE20-9ED1D1AB09B8}" type="pres">
      <dgm:prSet presAssocID="{9CEFFEB2-B241-46DC-9BA1-2990E9E77CB3}" presName="pict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solidFill>
            <a:srgbClr val="37C9EF"/>
          </a:solidFill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CAD17AA7-F73C-4219-BE1C-E87C350EF4A7}" type="pres">
      <dgm:prSet presAssocID="{9CEFFEB2-B241-46DC-9BA1-2990E9E77CB3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96BA47-E541-4A71-B5FC-33E8EF8F7DD9}" type="pres">
      <dgm:prSet presAssocID="{D4024E63-B95A-4CF7-A6C1-05B09F9B004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0E3E16A-6749-4681-A485-1B5BC512278C}" type="pres">
      <dgm:prSet presAssocID="{70542235-CD8E-4658-A3EA-DD4B26906649}" presName="compNode" presStyleCnt="0"/>
      <dgm:spPr/>
    </dgm:pt>
    <dgm:pt modelId="{5ACCC120-FD6E-46E0-A132-5086F6846239}" type="pres">
      <dgm:prSet presAssocID="{70542235-CD8E-4658-A3EA-DD4B26906649}" presName="pictRect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BCC42DD4-8068-49E8-9EE2-6B4CED4374C2}" type="pres">
      <dgm:prSet presAssocID="{70542235-CD8E-4658-A3EA-DD4B26906649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FBD23-6F27-4043-BFE3-D5AE8FD4B278}" type="pres">
      <dgm:prSet presAssocID="{0D93F0FB-75C3-4ABE-B40A-A2DB25C8684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CEE6F18-E0E6-4E3B-9A6C-C9AFEB5021E4}" type="pres">
      <dgm:prSet presAssocID="{9C763BA0-E23C-4814-9914-225FE883B427}" presName="compNode" presStyleCnt="0"/>
      <dgm:spPr/>
    </dgm:pt>
    <dgm:pt modelId="{B255B519-D8BC-4141-B632-3B30E4C50A9D}" type="pres">
      <dgm:prSet presAssocID="{9C763BA0-E23C-4814-9914-225FE883B427}" presName="pictRect" presStyleLbl="nod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2A4F15E8-767C-4D53-B4F2-41164C582AE3}" type="pres">
      <dgm:prSet presAssocID="{9C763BA0-E23C-4814-9914-225FE883B427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4109-5CE6-4647-B80A-6686AA39B0C1}" type="pres">
      <dgm:prSet presAssocID="{028867EF-3F19-4EF6-81A8-8C42F033D1F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FAB9252-C3D6-4014-89AA-5BA5D3DC3422}" type="pres">
      <dgm:prSet presAssocID="{653484CF-2F3E-4DE0-962A-39F3F2DB5EC8}" presName="compNode" presStyleCnt="0"/>
      <dgm:spPr/>
    </dgm:pt>
    <dgm:pt modelId="{DAA588AD-4185-4751-90C6-9AB0ED659489}" type="pres">
      <dgm:prSet presAssocID="{653484CF-2F3E-4DE0-962A-39F3F2DB5EC8}" presName="pictRect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A7FB70EB-3430-453F-9D43-C4AC5636AF1E}" type="pres">
      <dgm:prSet presAssocID="{653484CF-2F3E-4DE0-962A-39F3F2DB5EC8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936154-6130-4F62-92CD-AAD78E7528F9}" srcId="{22ADCFD5-160D-437B-A416-0B3CC9411127}" destId="{70542235-CD8E-4658-A3EA-DD4B26906649}" srcOrd="1" destOrd="0" parTransId="{1A53A64F-5EDB-4532-BA49-BD7C246F9098}" sibTransId="{0D93F0FB-75C3-4ABE-B40A-A2DB25C86843}"/>
    <dgm:cxn modelId="{AF9B97D3-F5C4-42B2-9805-095AE87F7BCD}" srcId="{22ADCFD5-160D-437B-A416-0B3CC9411127}" destId="{9C763BA0-E23C-4814-9914-225FE883B427}" srcOrd="2" destOrd="0" parTransId="{C23D74FD-7B9E-49DD-8D4F-BF9AB2839D19}" sibTransId="{028867EF-3F19-4EF6-81A8-8C42F033D1F3}"/>
    <dgm:cxn modelId="{CC85A8EE-7275-4E64-AD34-5F64B6B5B92F}" type="presOf" srcId="{0D93F0FB-75C3-4ABE-B40A-A2DB25C86843}" destId="{25BFBD23-6F27-4043-BFE3-D5AE8FD4B278}" srcOrd="0" destOrd="0" presId="urn:microsoft.com/office/officeart/2005/8/layout/pList1"/>
    <dgm:cxn modelId="{E7EFCFF0-D03D-469B-8229-A24CB71FA255}" srcId="{22ADCFD5-160D-437B-A416-0B3CC9411127}" destId="{653484CF-2F3E-4DE0-962A-39F3F2DB5EC8}" srcOrd="3" destOrd="0" parTransId="{86485ECC-2418-430E-BB7D-FE6AED63A342}" sibTransId="{AE5CD5DD-8C5B-431A-8E55-862C723ED764}"/>
    <dgm:cxn modelId="{06089DE8-6849-4A87-AA40-2385B6F3454E}" type="presOf" srcId="{70542235-CD8E-4658-A3EA-DD4B26906649}" destId="{BCC42DD4-8068-49E8-9EE2-6B4CED4374C2}" srcOrd="0" destOrd="0" presId="urn:microsoft.com/office/officeart/2005/8/layout/pList1"/>
    <dgm:cxn modelId="{1BE448F3-8EEC-417D-B1C8-C2089AB781A8}" srcId="{22ADCFD5-160D-437B-A416-0B3CC9411127}" destId="{9CEFFEB2-B241-46DC-9BA1-2990E9E77CB3}" srcOrd="0" destOrd="0" parTransId="{B29BDB99-F0E0-46C8-808D-DCDBDBCB21A3}" sibTransId="{D4024E63-B95A-4CF7-A6C1-05B09F9B004F}"/>
    <dgm:cxn modelId="{B5DF205C-9265-42DB-A214-54F477D62E43}" type="presOf" srcId="{D4024E63-B95A-4CF7-A6C1-05B09F9B004F}" destId="{D796BA47-E541-4A71-B5FC-33E8EF8F7DD9}" srcOrd="0" destOrd="0" presId="urn:microsoft.com/office/officeart/2005/8/layout/pList1"/>
    <dgm:cxn modelId="{6FD650CC-4579-47AD-8564-7C50CEE16916}" type="presOf" srcId="{653484CF-2F3E-4DE0-962A-39F3F2DB5EC8}" destId="{A7FB70EB-3430-453F-9D43-C4AC5636AF1E}" srcOrd="0" destOrd="0" presId="urn:microsoft.com/office/officeart/2005/8/layout/pList1"/>
    <dgm:cxn modelId="{321F5654-97DF-4838-8C08-A9887E3B115A}" type="presOf" srcId="{9C763BA0-E23C-4814-9914-225FE883B427}" destId="{2A4F15E8-767C-4D53-B4F2-41164C582AE3}" srcOrd="0" destOrd="0" presId="urn:microsoft.com/office/officeart/2005/8/layout/pList1"/>
    <dgm:cxn modelId="{24E87614-7F78-448E-98AE-6CAE258975CB}" type="presOf" srcId="{22ADCFD5-160D-437B-A416-0B3CC9411127}" destId="{D52B5962-BC35-4928-8F4B-629DDB70645D}" srcOrd="0" destOrd="0" presId="urn:microsoft.com/office/officeart/2005/8/layout/pList1"/>
    <dgm:cxn modelId="{4B7828FB-59EE-48A0-B472-FD23C1F30381}" type="presOf" srcId="{028867EF-3F19-4EF6-81A8-8C42F033D1F3}" destId="{C7444109-5CE6-4647-B80A-6686AA39B0C1}" srcOrd="0" destOrd="0" presId="urn:microsoft.com/office/officeart/2005/8/layout/pList1"/>
    <dgm:cxn modelId="{5AD14E55-7797-4F57-8927-782E309C654C}" type="presOf" srcId="{9CEFFEB2-B241-46DC-9BA1-2990E9E77CB3}" destId="{CAD17AA7-F73C-4219-BE1C-E87C350EF4A7}" srcOrd="0" destOrd="0" presId="urn:microsoft.com/office/officeart/2005/8/layout/pList1"/>
    <dgm:cxn modelId="{B67437FD-54F6-4981-B24F-332A568B28B8}" type="presParOf" srcId="{D52B5962-BC35-4928-8F4B-629DDB70645D}" destId="{7F56B9A0-005E-490E-99E2-B9FA87606EEA}" srcOrd="0" destOrd="0" presId="urn:microsoft.com/office/officeart/2005/8/layout/pList1"/>
    <dgm:cxn modelId="{60FE0656-3D7A-4238-AA1A-52E1790B75A9}" type="presParOf" srcId="{7F56B9A0-005E-490E-99E2-B9FA87606EEA}" destId="{8CFBED7D-DF87-4FD3-BE20-9ED1D1AB09B8}" srcOrd="0" destOrd="0" presId="urn:microsoft.com/office/officeart/2005/8/layout/pList1"/>
    <dgm:cxn modelId="{AAEFFEDF-98F8-4C4C-AC56-34FB13D39DF0}" type="presParOf" srcId="{7F56B9A0-005E-490E-99E2-B9FA87606EEA}" destId="{CAD17AA7-F73C-4219-BE1C-E87C350EF4A7}" srcOrd="1" destOrd="0" presId="urn:microsoft.com/office/officeart/2005/8/layout/pList1"/>
    <dgm:cxn modelId="{FF92F93A-3CAF-49AF-8751-C2E4F5E50C7D}" type="presParOf" srcId="{D52B5962-BC35-4928-8F4B-629DDB70645D}" destId="{D796BA47-E541-4A71-B5FC-33E8EF8F7DD9}" srcOrd="1" destOrd="0" presId="urn:microsoft.com/office/officeart/2005/8/layout/pList1"/>
    <dgm:cxn modelId="{D8FDB79F-EE1F-453C-9D39-BF0506812E3A}" type="presParOf" srcId="{D52B5962-BC35-4928-8F4B-629DDB70645D}" destId="{70E3E16A-6749-4681-A485-1B5BC512278C}" srcOrd="2" destOrd="0" presId="urn:microsoft.com/office/officeart/2005/8/layout/pList1"/>
    <dgm:cxn modelId="{CE11C303-CB96-4F90-9EFF-987040DC8B5B}" type="presParOf" srcId="{70E3E16A-6749-4681-A485-1B5BC512278C}" destId="{5ACCC120-FD6E-46E0-A132-5086F6846239}" srcOrd="0" destOrd="0" presId="urn:microsoft.com/office/officeart/2005/8/layout/pList1"/>
    <dgm:cxn modelId="{91733307-9190-4DB7-AEEE-DD736EF5C3B5}" type="presParOf" srcId="{70E3E16A-6749-4681-A485-1B5BC512278C}" destId="{BCC42DD4-8068-49E8-9EE2-6B4CED4374C2}" srcOrd="1" destOrd="0" presId="urn:microsoft.com/office/officeart/2005/8/layout/pList1"/>
    <dgm:cxn modelId="{5B959D23-F7EF-44CD-97E3-5EFFD76F8C37}" type="presParOf" srcId="{D52B5962-BC35-4928-8F4B-629DDB70645D}" destId="{25BFBD23-6F27-4043-BFE3-D5AE8FD4B278}" srcOrd="3" destOrd="0" presId="urn:microsoft.com/office/officeart/2005/8/layout/pList1"/>
    <dgm:cxn modelId="{E27EE2E4-5ADC-42FF-8C29-44498299C553}" type="presParOf" srcId="{D52B5962-BC35-4928-8F4B-629DDB70645D}" destId="{3CEE6F18-E0E6-4E3B-9A6C-C9AFEB5021E4}" srcOrd="4" destOrd="0" presId="urn:microsoft.com/office/officeart/2005/8/layout/pList1"/>
    <dgm:cxn modelId="{72768BFB-E0D7-4F5C-9CFF-ED41879F05B2}" type="presParOf" srcId="{3CEE6F18-E0E6-4E3B-9A6C-C9AFEB5021E4}" destId="{B255B519-D8BC-4141-B632-3B30E4C50A9D}" srcOrd="0" destOrd="0" presId="urn:microsoft.com/office/officeart/2005/8/layout/pList1"/>
    <dgm:cxn modelId="{348B44CA-4739-4DC6-8871-B0DA88EB1A7D}" type="presParOf" srcId="{3CEE6F18-E0E6-4E3B-9A6C-C9AFEB5021E4}" destId="{2A4F15E8-767C-4D53-B4F2-41164C582AE3}" srcOrd="1" destOrd="0" presId="urn:microsoft.com/office/officeart/2005/8/layout/pList1"/>
    <dgm:cxn modelId="{7027E018-32FE-4788-8D1A-2798C5595D0C}" type="presParOf" srcId="{D52B5962-BC35-4928-8F4B-629DDB70645D}" destId="{C7444109-5CE6-4647-B80A-6686AA39B0C1}" srcOrd="5" destOrd="0" presId="urn:microsoft.com/office/officeart/2005/8/layout/pList1"/>
    <dgm:cxn modelId="{38C43247-E7DD-45BA-9782-8D6171537E18}" type="presParOf" srcId="{D52B5962-BC35-4928-8F4B-629DDB70645D}" destId="{CFAB9252-C3D6-4014-89AA-5BA5D3DC3422}" srcOrd="6" destOrd="0" presId="urn:microsoft.com/office/officeart/2005/8/layout/pList1"/>
    <dgm:cxn modelId="{FA74F5C6-FC97-4111-B12F-7C220095298B}" type="presParOf" srcId="{CFAB9252-C3D6-4014-89AA-5BA5D3DC3422}" destId="{DAA588AD-4185-4751-90C6-9AB0ED659489}" srcOrd="0" destOrd="0" presId="urn:microsoft.com/office/officeart/2005/8/layout/pList1"/>
    <dgm:cxn modelId="{A543D4E0-52C8-4A21-8478-5D2C306AFC0F}" type="presParOf" srcId="{CFAB9252-C3D6-4014-89AA-5BA5D3DC3422}" destId="{A7FB70EB-3430-453F-9D43-C4AC5636AF1E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AF57EF-4DA2-47E5-9FC2-B6F621EDB34A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A0588559-ED96-4D21-B549-9844618543DF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Century Schoolbook" panose="02040604050505020304" pitchFamily="18" charset="0"/>
            </a:rPr>
            <a:t>ОСНОВНЫЕ НАПРАВЛЕНИЯ </a:t>
          </a:r>
          <a:endParaRPr lang="ru-RU" sz="18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CDDB8E44-6147-4997-8118-45E5E78D266B}" type="parTrans" cxnId="{10C4F027-D3E2-4E52-8C51-4C7B878C0CAC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80888DF9-41AF-45CA-8ACA-4E8644613855}" type="sibTrans" cxnId="{10C4F027-D3E2-4E52-8C51-4C7B878C0CAC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77E2A17C-4EAC-4B7F-8147-2A5F3D782B3F}" type="asst">
      <dgm:prSet phldrT="[Текст]"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Дальнейшее повышение эффективности использования средств республиканского бюджета Республики Алтай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3E4809E4-AEDE-4CD6-8436-49F3F14C0EAA}" type="parTrans" cxnId="{2A1A9218-D517-472C-9476-E2191BE58CFF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2C850586-C657-49AB-A9F2-D565CD3806B7}" type="sibTrans" cxnId="{2A1A9218-D517-472C-9476-E2191BE58CFF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A560E665-BD99-4621-8619-B6E81C7E98E7}" type="asst">
      <dgm:prSet phldrT="[Текст]"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принятие дополнительных мер по определению финансовых резервов, оптимизации бюджетных расходов и усилению государственного финансового контроля за использованием бюджетных средств;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3B217567-2F08-4139-8BCA-68C748E79AF3}" type="parTrans" cxnId="{FA89C8FF-735F-438C-A890-26E51B96D7DF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0FC95C36-527F-4719-9954-CCCFBFC12F0E}" type="sibTrans" cxnId="{FA89C8FF-735F-438C-A890-26E51B96D7DF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DACD19CE-5CAE-4730-B2E7-F7CAA5B74106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расширение практики централизации учета и отчетности;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996BD838-436B-45D6-8B5A-473783352DF9}" type="parTrans" cxnId="{F44841F1-5AAC-469E-B1D7-6C776A237934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47500032-6A0F-493C-AC9A-60B2BE8993E8}" type="sibTrans" cxnId="{F44841F1-5AAC-469E-B1D7-6C776A237934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0B193687-D5C8-4BB0-B329-0AC170788385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проведение оценки эффективности налоговых расходов с увязкой критериев оценки с целями и показателями государственных программ РА;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47F6AE92-E9B7-44DC-B0BE-F226CA9A218D}" type="parTrans" cxnId="{063D5FBC-ACAD-42C0-8CAE-4D8A013E74DD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E904756E-33A6-4154-9EFB-A0A1A9E9A3ED}" type="sibTrans" cxnId="{063D5FBC-ACAD-42C0-8CAE-4D8A013E74DD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17324CFC-37FC-435A-AF89-4D5D1F001374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обеспечение согласованности целей и задач региональных проектов с показателями государственных программ РА;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FB9E330C-FD1E-4444-A317-956C3A895BD8}" type="parTrans" cxnId="{864A12C7-9AAE-4205-90AE-59CE462F56FD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F0847C3B-AC54-4CF8-9CE5-BA04C7A8DCE0}" type="sibTrans" cxnId="{864A12C7-9AAE-4205-90AE-59CE462F56FD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0E5FC69F-4409-4AA0-9DE6-999BC616CACB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осуществление закупок товаров, работ, услуг для обеспечения нужд РА и нужд отдельных видов юридических лиц конкурентными способами, обеспечивающими наименьшие затраты при сохранении качественных характеристик приобретаемых товаров, работ, услуг;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8E875973-B970-4A5E-BC47-F3FCFADA2E2A}" type="parTrans" cxnId="{BF5BCD44-2394-4C43-8339-02DE3A0B6584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4FADF950-D6DA-46AD-815D-95B109935793}" type="sibTrans" cxnId="{BF5BCD44-2394-4C43-8339-02DE3A0B6584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348E7DE8-2FF9-45D0-9368-FEB20D40A4A2}">
      <dgm:prSet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  <a:latin typeface="Century Schoolbook" panose="02040604050505020304" pitchFamily="18" charset="0"/>
            </a:rPr>
            <a:t>повышение операционной эффективности использования бюджетных средств, в том числе с использованием механизмов казначейского сопровождения бюджетных средств, применением единых федеральных стандартов бухгалтерского учета для организаций государственного сектора, а также с автоматизацией форм бюджетной отчетности;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EDE65A51-F079-4E7D-B46A-3D45B90CD57A}" type="parTrans" cxnId="{FEF4EF46-67EA-4A50-BDC7-BD93F72ECE4F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FA55525B-60F7-443F-B1D6-6FA510717DBF}" type="sibTrans" cxnId="{FEF4EF46-67EA-4A50-BDC7-BD93F72ECE4F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59F14187-771B-4A80-93E5-8120F1797009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проведение внутреннего финансового контроля и аудита, а также ведомственного контроля, осуществляемого главными распорядителями средств республиканского бюджета РА в отношении подведомственных учреждений и получателей межбюджетных трансфертов;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839603D8-AA03-4F73-87DA-D1F52C618B9D}" type="parTrans" cxnId="{1F313273-8D57-4447-B38A-F7BA0E163DD2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0BA9B9C9-B214-47B0-968B-ECD0A34A1F69}" type="sibTrans" cxnId="{1F313273-8D57-4447-B38A-F7BA0E163DD2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E70720E4-794E-4686-8687-F3B5C43BA168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повышение качества финансового менеджмента главных администраторов бюджетных средств республиканского бюджета РА;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71CDB365-D807-479F-AF32-131B7D4F0B7C}" type="parTrans" cxnId="{55E6F1B1-ACFD-47F2-BDBF-BFE3A90AC81F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CAD2F8C8-F5CA-464B-A433-6B7E1F71B0A1}" type="sibTrans" cxnId="{55E6F1B1-ACFD-47F2-BDBF-BFE3A90AC81F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7F2EB9CA-FDC2-40BC-A29A-312B9CF08215}">
      <dgm:prSet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  <a:latin typeface="Century Schoolbook" panose="02040604050505020304" pitchFamily="18" charset="0"/>
            </a:rPr>
            <a:t>поэтапное снижение долговой нагрузки с сохранением безопасного для РА уровня государственного долга и расходов на его обслуживание;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C2C02C89-722B-4AE5-A7E8-A61D75CD07A5}" type="parTrans" cxnId="{039185B8-35D6-4E1B-A3BE-7DD0085EB30E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19F09885-5BB6-498E-93A7-F486A2FB8384}" type="sibTrans" cxnId="{039185B8-35D6-4E1B-A3BE-7DD0085EB30E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D9DAE5D6-23A2-4FAB-B905-940B79E99A89}">
      <dgm:prSet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повышение прозрачности и открытости бюджетных данных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468093A2-893E-4AE5-806D-994AA26C9252}" type="parTrans" cxnId="{5CB1DDF5-7832-4953-8F6B-D711FB6ADBB7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53B9AC26-42DE-43EC-8C60-DC602576CF6E}" type="sibTrans" cxnId="{5CB1DDF5-7832-4953-8F6B-D711FB6ADBB7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8A136099-DE6A-4CE5-82A9-4A6E18DDF698}" type="asst">
      <dgm:prSet phldrT="[Текст]" custT="1"/>
      <dgm:spPr/>
      <dgm:t>
        <a:bodyPr/>
        <a:lstStyle/>
        <a:p>
          <a:r>
            <a:rPr lang="ru-RU" sz="1000" b="1" smtClean="0">
              <a:solidFill>
                <a:schemeClr val="tx1"/>
              </a:solidFill>
              <a:latin typeface="Century Schoolbook" panose="02040604050505020304" pitchFamily="18" charset="0"/>
            </a:rPr>
            <a:t>Содействие сохранению сбалансированности местных бюджетов Республики Алтай</a:t>
          </a:r>
          <a:endParaRPr lang="ru-RU" sz="1000" b="1" dirty="0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EC3EA429-2CF3-4064-B9A0-2A29197901FB}" type="sibTrans" cxnId="{0C52C835-7D6C-452E-B03D-D46DA52776FC}">
      <dgm:prSet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6CA890BD-2D42-45E3-A6D9-2395B1F25CE0}" type="parTrans" cxnId="{0C52C835-7D6C-452E-B03D-D46DA52776FC}">
      <dgm:prSet custT="1"/>
      <dgm:spPr/>
      <dgm:t>
        <a:bodyPr/>
        <a:lstStyle/>
        <a:p>
          <a:endParaRPr lang="ru-RU" sz="1000" b="1">
            <a:solidFill>
              <a:schemeClr val="tx1"/>
            </a:solidFill>
            <a:latin typeface="Century Schoolbook" panose="02040604050505020304" pitchFamily="18" charset="0"/>
          </a:endParaRPr>
        </a:p>
      </dgm:t>
    </dgm:pt>
    <dgm:pt modelId="{48D2016D-1A59-4E61-9532-F3296CB0C8A6}" type="pres">
      <dgm:prSet presAssocID="{4BAF57EF-4DA2-47E5-9FC2-B6F621EDB34A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64EC37-121D-4F26-A29E-65A600789261}" type="pres">
      <dgm:prSet presAssocID="{A0588559-ED96-4D21-B549-9844618543DF}" presName="root1" presStyleCnt="0"/>
      <dgm:spPr/>
      <dgm:t>
        <a:bodyPr/>
        <a:lstStyle/>
        <a:p>
          <a:endParaRPr lang="ru-RU"/>
        </a:p>
      </dgm:t>
    </dgm:pt>
    <dgm:pt modelId="{13908426-9DB1-4A2F-A53E-00EFA9FD8F27}" type="pres">
      <dgm:prSet presAssocID="{A0588559-ED96-4D21-B549-9844618543DF}" presName="LevelOneTextNode" presStyleLbl="node0" presStyleIdx="0" presStyleCnt="1" custLinFactNeighborX="-3989" custLinFactNeighborY="-240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1382BF-3B23-40F1-A6E4-0919899AAB4C}" type="pres">
      <dgm:prSet presAssocID="{A0588559-ED96-4D21-B549-9844618543DF}" presName="level2hierChild" presStyleCnt="0"/>
      <dgm:spPr/>
      <dgm:t>
        <a:bodyPr/>
        <a:lstStyle/>
        <a:p>
          <a:endParaRPr lang="ru-RU"/>
        </a:p>
      </dgm:t>
    </dgm:pt>
    <dgm:pt modelId="{DB5501E7-51B9-4026-941F-8088CF58735A}" type="pres">
      <dgm:prSet presAssocID="{3E4809E4-AEDE-4CD6-8436-49F3F14C0EAA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3967FA61-E6AE-4AA0-9DF2-9A183AE4D272}" type="pres">
      <dgm:prSet presAssocID="{3E4809E4-AEDE-4CD6-8436-49F3F14C0EAA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2D8A80D-1C19-4B15-835F-D045D60DA008}" type="pres">
      <dgm:prSet presAssocID="{77E2A17C-4EAC-4B7F-8147-2A5F3D782B3F}" presName="root2" presStyleCnt="0"/>
      <dgm:spPr/>
      <dgm:t>
        <a:bodyPr/>
        <a:lstStyle/>
        <a:p>
          <a:endParaRPr lang="ru-RU"/>
        </a:p>
      </dgm:t>
    </dgm:pt>
    <dgm:pt modelId="{FB2F08F4-183D-4540-84F5-AB9CE6316720}" type="pres">
      <dgm:prSet presAssocID="{77E2A17C-4EAC-4B7F-8147-2A5F3D782B3F}" presName="LevelTwoTextNode" presStyleLbl="asst1" presStyleIdx="0" presStyleCnt="3" custScaleX="75945" custScaleY="215726" custLinFactY="-5358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E248C3-6160-427B-85E1-5CE4AAB83987}" type="pres">
      <dgm:prSet presAssocID="{77E2A17C-4EAC-4B7F-8147-2A5F3D782B3F}" presName="level3hierChild" presStyleCnt="0"/>
      <dgm:spPr/>
      <dgm:t>
        <a:bodyPr/>
        <a:lstStyle/>
        <a:p>
          <a:endParaRPr lang="ru-RU"/>
        </a:p>
      </dgm:t>
    </dgm:pt>
    <dgm:pt modelId="{2E987C15-AEFA-489E-A056-02D8A2763224}" type="pres">
      <dgm:prSet presAssocID="{3B217567-2F08-4139-8BCA-68C748E79AF3}" presName="conn2-1" presStyleLbl="parChTrans1D3" presStyleIdx="0" presStyleCnt="10"/>
      <dgm:spPr/>
      <dgm:t>
        <a:bodyPr/>
        <a:lstStyle/>
        <a:p>
          <a:endParaRPr lang="ru-RU"/>
        </a:p>
      </dgm:t>
    </dgm:pt>
    <dgm:pt modelId="{5FA91E0B-4412-48BB-B83A-E8A769E14AA8}" type="pres">
      <dgm:prSet presAssocID="{3B217567-2F08-4139-8BCA-68C748E79AF3}" presName="connTx" presStyleLbl="parChTrans1D3" presStyleIdx="0" presStyleCnt="10"/>
      <dgm:spPr/>
      <dgm:t>
        <a:bodyPr/>
        <a:lstStyle/>
        <a:p>
          <a:endParaRPr lang="ru-RU"/>
        </a:p>
      </dgm:t>
    </dgm:pt>
    <dgm:pt modelId="{B7B53F4A-B2B1-4E38-9D3A-44BEA16555A1}" type="pres">
      <dgm:prSet presAssocID="{A560E665-BD99-4621-8619-B6E81C7E98E7}" presName="root2" presStyleCnt="0"/>
      <dgm:spPr/>
      <dgm:t>
        <a:bodyPr/>
        <a:lstStyle/>
        <a:p>
          <a:endParaRPr lang="ru-RU"/>
        </a:p>
      </dgm:t>
    </dgm:pt>
    <dgm:pt modelId="{4C0F54BD-4C9D-4A71-BB8B-0E02F5C44C99}" type="pres">
      <dgm:prSet presAssocID="{A560E665-BD99-4621-8619-B6E81C7E98E7}" presName="LevelTwoTextNode" presStyleLbl="asst1" presStyleIdx="1" presStyleCnt="3" custScaleX="2470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EC7E22-3AFC-4547-8DA8-55FC010CB754}" type="pres">
      <dgm:prSet presAssocID="{A560E665-BD99-4621-8619-B6E81C7E98E7}" presName="level3hierChild" presStyleCnt="0"/>
      <dgm:spPr/>
      <dgm:t>
        <a:bodyPr/>
        <a:lstStyle/>
        <a:p>
          <a:endParaRPr lang="ru-RU"/>
        </a:p>
      </dgm:t>
    </dgm:pt>
    <dgm:pt modelId="{FD417BA5-554E-45D8-9777-D3FC425CFC32}" type="pres">
      <dgm:prSet presAssocID="{996BD838-436B-45D6-8B5A-473783352DF9}" presName="conn2-1" presStyleLbl="parChTrans1D3" presStyleIdx="1" presStyleCnt="10"/>
      <dgm:spPr/>
      <dgm:t>
        <a:bodyPr/>
        <a:lstStyle/>
        <a:p>
          <a:endParaRPr lang="ru-RU"/>
        </a:p>
      </dgm:t>
    </dgm:pt>
    <dgm:pt modelId="{93135B8B-E604-4285-914B-1C584A7E80C2}" type="pres">
      <dgm:prSet presAssocID="{996BD838-436B-45D6-8B5A-473783352DF9}" presName="connTx" presStyleLbl="parChTrans1D3" presStyleIdx="1" presStyleCnt="10"/>
      <dgm:spPr/>
      <dgm:t>
        <a:bodyPr/>
        <a:lstStyle/>
        <a:p>
          <a:endParaRPr lang="ru-RU"/>
        </a:p>
      </dgm:t>
    </dgm:pt>
    <dgm:pt modelId="{587EEE75-A820-44FF-8AD4-14733E9BEABD}" type="pres">
      <dgm:prSet presAssocID="{DACD19CE-5CAE-4730-B2E7-F7CAA5B74106}" presName="root2" presStyleCnt="0"/>
      <dgm:spPr/>
      <dgm:t>
        <a:bodyPr/>
        <a:lstStyle/>
        <a:p>
          <a:endParaRPr lang="ru-RU"/>
        </a:p>
      </dgm:t>
    </dgm:pt>
    <dgm:pt modelId="{7AE1091A-B60C-416B-93A1-2A100CE14B28}" type="pres">
      <dgm:prSet presAssocID="{DACD19CE-5CAE-4730-B2E7-F7CAA5B74106}" presName="LevelTwoTextNode" presStyleLbl="node3" presStyleIdx="0" presStyleCnt="9" custScaleX="247066" custScaleY="348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5B4942-8046-45EF-995F-46F1122AF28E}" type="pres">
      <dgm:prSet presAssocID="{DACD19CE-5CAE-4730-B2E7-F7CAA5B74106}" presName="level3hierChild" presStyleCnt="0"/>
      <dgm:spPr/>
      <dgm:t>
        <a:bodyPr/>
        <a:lstStyle/>
        <a:p>
          <a:endParaRPr lang="ru-RU"/>
        </a:p>
      </dgm:t>
    </dgm:pt>
    <dgm:pt modelId="{E398EDC9-8CC4-4E0C-B68A-5D6F17AF41FB}" type="pres">
      <dgm:prSet presAssocID="{47F6AE92-E9B7-44DC-B0BE-F226CA9A218D}" presName="conn2-1" presStyleLbl="parChTrans1D3" presStyleIdx="2" presStyleCnt="10"/>
      <dgm:spPr/>
      <dgm:t>
        <a:bodyPr/>
        <a:lstStyle/>
        <a:p>
          <a:endParaRPr lang="ru-RU"/>
        </a:p>
      </dgm:t>
    </dgm:pt>
    <dgm:pt modelId="{73FB8D7F-D963-42FE-A922-0CA01686B50A}" type="pres">
      <dgm:prSet presAssocID="{47F6AE92-E9B7-44DC-B0BE-F226CA9A218D}" presName="connTx" presStyleLbl="parChTrans1D3" presStyleIdx="2" presStyleCnt="10"/>
      <dgm:spPr/>
      <dgm:t>
        <a:bodyPr/>
        <a:lstStyle/>
        <a:p>
          <a:endParaRPr lang="ru-RU"/>
        </a:p>
      </dgm:t>
    </dgm:pt>
    <dgm:pt modelId="{5749C0C7-593B-431C-A326-40B6E19E9738}" type="pres">
      <dgm:prSet presAssocID="{0B193687-D5C8-4BB0-B329-0AC170788385}" presName="root2" presStyleCnt="0"/>
      <dgm:spPr/>
      <dgm:t>
        <a:bodyPr/>
        <a:lstStyle/>
        <a:p>
          <a:endParaRPr lang="ru-RU"/>
        </a:p>
      </dgm:t>
    </dgm:pt>
    <dgm:pt modelId="{31FED61D-7A28-4020-8802-B8B05CE6B872}" type="pres">
      <dgm:prSet presAssocID="{0B193687-D5C8-4BB0-B329-0AC170788385}" presName="LevelTwoTextNode" presStyleLbl="node3" presStyleIdx="1" presStyleCnt="9" custScaleX="247066" custScaleY="703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FD1B99-B450-40DB-BDCC-7D2A805E8D5A}" type="pres">
      <dgm:prSet presAssocID="{0B193687-D5C8-4BB0-B329-0AC170788385}" presName="level3hierChild" presStyleCnt="0"/>
      <dgm:spPr/>
      <dgm:t>
        <a:bodyPr/>
        <a:lstStyle/>
        <a:p>
          <a:endParaRPr lang="ru-RU"/>
        </a:p>
      </dgm:t>
    </dgm:pt>
    <dgm:pt modelId="{1BA1BD6F-25D7-46D7-B273-836E982F1001}" type="pres">
      <dgm:prSet presAssocID="{FB9E330C-FD1E-4444-A317-956C3A895BD8}" presName="conn2-1" presStyleLbl="parChTrans1D3" presStyleIdx="3" presStyleCnt="10"/>
      <dgm:spPr/>
      <dgm:t>
        <a:bodyPr/>
        <a:lstStyle/>
        <a:p>
          <a:endParaRPr lang="ru-RU"/>
        </a:p>
      </dgm:t>
    </dgm:pt>
    <dgm:pt modelId="{C26D29C1-67E7-439A-9AE9-1C656F3B0CEA}" type="pres">
      <dgm:prSet presAssocID="{FB9E330C-FD1E-4444-A317-956C3A895BD8}" presName="connTx" presStyleLbl="parChTrans1D3" presStyleIdx="3" presStyleCnt="10"/>
      <dgm:spPr/>
      <dgm:t>
        <a:bodyPr/>
        <a:lstStyle/>
        <a:p>
          <a:endParaRPr lang="ru-RU"/>
        </a:p>
      </dgm:t>
    </dgm:pt>
    <dgm:pt modelId="{9D2A2DEF-5F7B-412C-BAE1-D5A884616DC5}" type="pres">
      <dgm:prSet presAssocID="{17324CFC-37FC-435A-AF89-4D5D1F001374}" presName="root2" presStyleCnt="0"/>
      <dgm:spPr/>
      <dgm:t>
        <a:bodyPr/>
        <a:lstStyle/>
        <a:p>
          <a:endParaRPr lang="ru-RU"/>
        </a:p>
      </dgm:t>
    </dgm:pt>
    <dgm:pt modelId="{31366E65-7D5C-41BE-A15E-3C79434E8F18}" type="pres">
      <dgm:prSet presAssocID="{17324CFC-37FC-435A-AF89-4D5D1F001374}" presName="LevelTwoTextNode" presStyleLbl="node3" presStyleIdx="2" presStyleCnt="9" custScaleX="248389" custScaleY="784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9D81C2-33C5-4732-AF6C-0CEED528FA72}" type="pres">
      <dgm:prSet presAssocID="{17324CFC-37FC-435A-AF89-4D5D1F001374}" presName="level3hierChild" presStyleCnt="0"/>
      <dgm:spPr/>
      <dgm:t>
        <a:bodyPr/>
        <a:lstStyle/>
        <a:p>
          <a:endParaRPr lang="ru-RU"/>
        </a:p>
      </dgm:t>
    </dgm:pt>
    <dgm:pt modelId="{9FF43217-3EA5-4C64-96ED-F61D41960F2B}" type="pres">
      <dgm:prSet presAssocID="{8E875973-B970-4A5E-BC47-F3FCFADA2E2A}" presName="conn2-1" presStyleLbl="parChTrans1D3" presStyleIdx="4" presStyleCnt="10"/>
      <dgm:spPr/>
      <dgm:t>
        <a:bodyPr/>
        <a:lstStyle/>
        <a:p>
          <a:endParaRPr lang="ru-RU"/>
        </a:p>
      </dgm:t>
    </dgm:pt>
    <dgm:pt modelId="{330CB80C-86F5-4DD2-AF77-CF82D82EE1E1}" type="pres">
      <dgm:prSet presAssocID="{8E875973-B970-4A5E-BC47-F3FCFADA2E2A}" presName="connTx" presStyleLbl="parChTrans1D3" presStyleIdx="4" presStyleCnt="10"/>
      <dgm:spPr/>
      <dgm:t>
        <a:bodyPr/>
        <a:lstStyle/>
        <a:p>
          <a:endParaRPr lang="ru-RU"/>
        </a:p>
      </dgm:t>
    </dgm:pt>
    <dgm:pt modelId="{D966A49A-FEB2-4331-AAE7-8AE189FA3512}" type="pres">
      <dgm:prSet presAssocID="{0E5FC69F-4409-4AA0-9DE6-999BC616CACB}" presName="root2" presStyleCnt="0"/>
      <dgm:spPr/>
      <dgm:t>
        <a:bodyPr/>
        <a:lstStyle/>
        <a:p>
          <a:endParaRPr lang="ru-RU"/>
        </a:p>
      </dgm:t>
    </dgm:pt>
    <dgm:pt modelId="{5052BB6E-0293-4BE3-A631-344D4DB8BFC8}" type="pres">
      <dgm:prSet presAssocID="{0E5FC69F-4409-4AA0-9DE6-999BC616CACB}" presName="LevelTwoTextNode" presStyleLbl="node3" presStyleIdx="3" presStyleCnt="9" custScaleX="247066" custScaleY="1288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40602A-5D8A-4D3D-9A8F-617C72F2C1AC}" type="pres">
      <dgm:prSet presAssocID="{0E5FC69F-4409-4AA0-9DE6-999BC616CACB}" presName="level3hierChild" presStyleCnt="0"/>
      <dgm:spPr/>
      <dgm:t>
        <a:bodyPr/>
        <a:lstStyle/>
        <a:p>
          <a:endParaRPr lang="ru-RU"/>
        </a:p>
      </dgm:t>
    </dgm:pt>
    <dgm:pt modelId="{38F760D1-4EEC-4105-A6F2-FB87D34DA28E}" type="pres">
      <dgm:prSet presAssocID="{EDE65A51-F079-4E7D-B46A-3D45B90CD57A}" presName="conn2-1" presStyleLbl="parChTrans1D3" presStyleIdx="5" presStyleCnt="10"/>
      <dgm:spPr/>
      <dgm:t>
        <a:bodyPr/>
        <a:lstStyle/>
        <a:p>
          <a:endParaRPr lang="ru-RU"/>
        </a:p>
      </dgm:t>
    </dgm:pt>
    <dgm:pt modelId="{DC37625E-CC73-4551-92B8-B3E6F37A1622}" type="pres">
      <dgm:prSet presAssocID="{EDE65A51-F079-4E7D-B46A-3D45B90CD57A}" presName="connTx" presStyleLbl="parChTrans1D3" presStyleIdx="5" presStyleCnt="10"/>
      <dgm:spPr/>
      <dgm:t>
        <a:bodyPr/>
        <a:lstStyle/>
        <a:p>
          <a:endParaRPr lang="ru-RU"/>
        </a:p>
      </dgm:t>
    </dgm:pt>
    <dgm:pt modelId="{7BE914EF-C2F7-40C8-B343-B4A5DDA40E4E}" type="pres">
      <dgm:prSet presAssocID="{348E7DE8-2FF9-45D0-9368-FEB20D40A4A2}" presName="root2" presStyleCnt="0"/>
      <dgm:spPr/>
      <dgm:t>
        <a:bodyPr/>
        <a:lstStyle/>
        <a:p>
          <a:endParaRPr lang="ru-RU"/>
        </a:p>
      </dgm:t>
    </dgm:pt>
    <dgm:pt modelId="{8CBD1A14-738B-4CE2-8353-C14794B43772}" type="pres">
      <dgm:prSet presAssocID="{348E7DE8-2FF9-45D0-9368-FEB20D40A4A2}" presName="LevelTwoTextNode" presStyleLbl="node3" presStyleIdx="4" presStyleCnt="9" custScaleX="247066" custScaleY="171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B22647-A64C-4A3A-A5D0-126A9EC69686}" type="pres">
      <dgm:prSet presAssocID="{348E7DE8-2FF9-45D0-9368-FEB20D40A4A2}" presName="level3hierChild" presStyleCnt="0"/>
      <dgm:spPr/>
      <dgm:t>
        <a:bodyPr/>
        <a:lstStyle/>
        <a:p>
          <a:endParaRPr lang="ru-RU"/>
        </a:p>
      </dgm:t>
    </dgm:pt>
    <dgm:pt modelId="{D7637054-20DB-4C1C-87EB-FC6457D2D4C7}" type="pres">
      <dgm:prSet presAssocID="{839603D8-AA03-4F73-87DA-D1F52C618B9D}" presName="conn2-1" presStyleLbl="parChTrans1D3" presStyleIdx="6" presStyleCnt="10"/>
      <dgm:spPr/>
      <dgm:t>
        <a:bodyPr/>
        <a:lstStyle/>
        <a:p>
          <a:endParaRPr lang="ru-RU"/>
        </a:p>
      </dgm:t>
    </dgm:pt>
    <dgm:pt modelId="{E531D16B-E4B9-4335-8D26-BD898FFBDCF1}" type="pres">
      <dgm:prSet presAssocID="{839603D8-AA03-4F73-87DA-D1F52C618B9D}" presName="connTx" presStyleLbl="parChTrans1D3" presStyleIdx="6" presStyleCnt="10"/>
      <dgm:spPr/>
      <dgm:t>
        <a:bodyPr/>
        <a:lstStyle/>
        <a:p>
          <a:endParaRPr lang="ru-RU"/>
        </a:p>
      </dgm:t>
    </dgm:pt>
    <dgm:pt modelId="{F6312FAA-A351-4C0A-A932-0611408CBA95}" type="pres">
      <dgm:prSet presAssocID="{59F14187-771B-4A80-93E5-8120F1797009}" presName="root2" presStyleCnt="0"/>
      <dgm:spPr/>
      <dgm:t>
        <a:bodyPr/>
        <a:lstStyle/>
        <a:p>
          <a:endParaRPr lang="ru-RU"/>
        </a:p>
      </dgm:t>
    </dgm:pt>
    <dgm:pt modelId="{A9420AD6-5E59-4039-8176-DB02731EF6D4}" type="pres">
      <dgm:prSet presAssocID="{59F14187-771B-4A80-93E5-8120F1797009}" presName="LevelTwoTextNode" presStyleLbl="node3" presStyleIdx="5" presStyleCnt="9" custScaleX="247066" custScaleY="1198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38C9F7-24F0-4231-8341-0C3F0A8FCE4A}" type="pres">
      <dgm:prSet presAssocID="{59F14187-771B-4A80-93E5-8120F1797009}" presName="level3hierChild" presStyleCnt="0"/>
      <dgm:spPr/>
      <dgm:t>
        <a:bodyPr/>
        <a:lstStyle/>
        <a:p>
          <a:endParaRPr lang="ru-RU"/>
        </a:p>
      </dgm:t>
    </dgm:pt>
    <dgm:pt modelId="{18EAC25C-6F57-472A-8AC4-FF7F3B06E365}" type="pres">
      <dgm:prSet presAssocID="{71CDB365-D807-479F-AF32-131B7D4F0B7C}" presName="conn2-1" presStyleLbl="parChTrans1D3" presStyleIdx="7" presStyleCnt="10"/>
      <dgm:spPr/>
      <dgm:t>
        <a:bodyPr/>
        <a:lstStyle/>
        <a:p>
          <a:endParaRPr lang="ru-RU"/>
        </a:p>
      </dgm:t>
    </dgm:pt>
    <dgm:pt modelId="{C12B2F8F-6DCC-4266-8B2A-74D1F71D804B}" type="pres">
      <dgm:prSet presAssocID="{71CDB365-D807-479F-AF32-131B7D4F0B7C}" presName="connTx" presStyleLbl="parChTrans1D3" presStyleIdx="7" presStyleCnt="10"/>
      <dgm:spPr/>
      <dgm:t>
        <a:bodyPr/>
        <a:lstStyle/>
        <a:p>
          <a:endParaRPr lang="ru-RU"/>
        </a:p>
      </dgm:t>
    </dgm:pt>
    <dgm:pt modelId="{3A03A7A7-DD16-449C-932C-B92679AEF721}" type="pres">
      <dgm:prSet presAssocID="{E70720E4-794E-4686-8687-F3B5C43BA168}" presName="root2" presStyleCnt="0"/>
      <dgm:spPr/>
      <dgm:t>
        <a:bodyPr/>
        <a:lstStyle/>
        <a:p>
          <a:endParaRPr lang="ru-RU"/>
        </a:p>
      </dgm:t>
    </dgm:pt>
    <dgm:pt modelId="{44945AA5-3071-461D-AF40-5D4028FF5128}" type="pres">
      <dgm:prSet presAssocID="{E70720E4-794E-4686-8687-F3B5C43BA168}" presName="LevelTwoTextNode" presStyleLbl="node3" presStyleIdx="6" presStyleCnt="9" custScaleX="247066" custScaleY="81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A57DC6-B772-43B9-A228-9D33B231B640}" type="pres">
      <dgm:prSet presAssocID="{E70720E4-794E-4686-8687-F3B5C43BA168}" presName="level3hierChild" presStyleCnt="0"/>
      <dgm:spPr/>
      <dgm:t>
        <a:bodyPr/>
        <a:lstStyle/>
        <a:p>
          <a:endParaRPr lang="ru-RU"/>
        </a:p>
      </dgm:t>
    </dgm:pt>
    <dgm:pt modelId="{77C2245B-97ED-4B5B-826B-B9980BE3A5BD}" type="pres">
      <dgm:prSet presAssocID="{C2C02C89-722B-4AE5-A7E8-A61D75CD07A5}" presName="conn2-1" presStyleLbl="parChTrans1D3" presStyleIdx="8" presStyleCnt="10"/>
      <dgm:spPr/>
      <dgm:t>
        <a:bodyPr/>
        <a:lstStyle/>
        <a:p>
          <a:endParaRPr lang="ru-RU"/>
        </a:p>
      </dgm:t>
    </dgm:pt>
    <dgm:pt modelId="{3A86266E-F2D9-48DC-A62E-FEFBCBA88007}" type="pres">
      <dgm:prSet presAssocID="{C2C02C89-722B-4AE5-A7E8-A61D75CD07A5}" presName="connTx" presStyleLbl="parChTrans1D3" presStyleIdx="8" presStyleCnt="10"/>
      <dgm:spPr/>
      <dgm:t>
        <a:bodyPr/>
        <a:lstStyle/>
        <a:p>
          <a:endParaRPr lang="ru-RU"/>
        </a:p>
      </dgm:t>
    </dgm:pt>
    <dgm:pt modelId="{0A2019E1-DCBF-48F6-9FC8-37984FE4FCB1}" type="pres">
      <dgm:prSet presAssocID="{7F2EB9CA-FDC2-40BC-A29A-312B9CF08215}" presName="root2" presStyleCnt="0"/>
      <dgm:spPr/>
      <dgm:t>
        <a:bodyPr/>
        <a:lstStyle/>
        <a:p>
          <a:endParaRPr lang="ru-RU"/>
        </a:p>
      </dgm:t>
    </dgm:pt>
    <dgm:pt modelId="{DD2A15FC-67C9-4FCA-B47B-F98256874DCE}" type="pres">
      <dgm:prSet presAssocID="{7F2EB9CA-FDC2-40BC-A29A-312B9CF08215}" presName="LevelTwoTextNode" presStyleLbl="node3" presStyleIdx="7" presStyleCnt="9" custScaleX="247066" custScaleY="742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1C8641-BC3B-439E-A436-9F37511D3687}" type="pres">
      <dgm:prSet presAssocID="{7F2EB9CA-FDC2-40BC-A29A-312B9CF08215}" presName="level3hierChild" presStyleCnt="0"/>
      <dgm:spPr/>
      <dgm:t>
        <a:bodyPr/>
        <a:lstStyle/>
        <a:p>
          <a:endParaRPr lang="ru-RU"/>
        </a:p>
      </dgm:t>
    </dgm:pt>
    <dgm:pt modelId="{4A84679E-B50E-471A-954D-A46E010CFEA3}" type="pres">
      <dgm:prSet presAssocID="{468093A2-893E-4AE5-806D-994AA26C9252}" presName="conn2-1" presStyleLbl="parChTrans1D3" presStyleIdx="9" presStyleCnt="10"/>
      <dgm:spPr/>
      <dgm:t>
        <a:bodyPr/>
        <a:lstStyle/>
        <a:p>
          <a:endParaRPr lang="ru-RU"/>
        </a:p>
      </dgm:t>
    </dgm:pt>
    <dgm:pt modelId="{FF3B65C4-EFCA-46CD-96EF-C1E5C21FA952}" type="pres">
      <dgm:prSet presAssocID="{468093A2-893E-4AE5-806D-994AA26C9252}" presName="connTx" presStyleLbl="parChTrans1D3" presStyleIdx="9" presStyleCnt="10"/>
      <dgm:spPr/>
      <dgm:t>
        <a:bodyPr/>
        <a:lstStyle/>
        <a:p>
          <a:endParaRPr lang="ru-RU"/>
        </a:p>
      </dgm:t>
    </dgm:pt>
    <dgm:pt modelId="{CD41D1BB-37B4-4CDE-ADCE-E2FF34CE8089}" type="pres">
      <dgm:prSet presAssocID="{D9DAE5D6-23A2-4FAB-B905-940B79E99A89}" presName="root2" presStyleCnt="0"/>
      <dgm:spPr/>
      <dgm:t>
        <a:bodyPr/>
        <a:lstStyle/>
        <a:p>
          <a:endParaRPr lang="ru-RU"/>
        </a:p>
      </dgm:t>
    </dgm:pt>
    <dgm:pt modelId="{117812E0-874E-44E7-B302-37F88A81E66C}" type="pres">
      <dgm:prSet presAssocID="{D9DAE5D6-23A2-4FAB-B905-940B79E99A89}" presName="LevelTwoTextNode" presStyleLbl="node3" presStyleIdx="8" presStyleCnt="9" custScaleX="247066" custScaleY="514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5FFBD1-FAF7-44C5-83AC-694DD98C5B7B}" type="pres">
      <dgm:prSet presAssocID="{D9DAE5D6-23A2-4FAB-B905-940B79E99A89}" presName="level3hierChild" presStyleCnt="0"/>
      <dgm:spPr/>
      <dgm:t>
        <a:bodyPr/>
        <a:lstStyle/>
        <a:p>
          <a:endParaRPr lang="ru-RU"/>
        </a:p>
      </dgm:t>
    </dgm:pt>
    <dgm:pt modelId="{6FDA183F-DBED-4756-A089-61B53D85187E}" type="pres">
      <dgm:prSet presAssocID="{6CA890BD-2D42-45E3-A6D9-2395B1F25CE0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6CB70FA5-7ADE-407F-A610-BDDA0A7118F3}" type="pres">
      <dgm:prSet presAssocID="{6CA890BD-2D42-45E3-A6D9-2395B1F25CE0}" presName="connTx" presStyleLbl="parChTrans1D2" presStyleIdx="1" presStyleCnt="2"/>
      <dgm:spPr/>
      <dgm:t>
        <a:bodyPr/>
        <a:lstStyle/>
        <a:p>
          <a:endParaRPr lang="ru-RU"/>
        </a:p>
      </dgm:t>
    </dgm:pt>
    <dgm:pt modelId="{59A843F7-2667-43B1-8380-4D57FC22C012}" type="pres">
      <dgm:prSet presAssocID="{8A136099-DE6A-4CE5-82A9-4A6E18DDF698}" presName="root2" presStyleCnt="0"/>
      <dgm:spPr/>
      <dgm:t>
        <a:bodyPr/>
        <a:lstStyle/>
        <a:p>
          <a:endParaRPr lang="ru-RU"/>
        </a:p>
      </dgm:t>
    </dgm:pt>
    <dgm:pt modelId="{AC345EE0-761C-471E-984B-76306F2592E2}" type="pres">
      <dgm:prSet presAssocID="{8A136099-DE6A-4CE5-82A9-4A6E18DDF698}" presName="LevelTwoTextNode" presStyleLbl="asst1" presStyleIdx="2" presStyleCnt="3" custScaleX="74860" custScaleY="209978" custLinFactNeighborX="608" custLinFactNeighborY="-997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6A5607-3841-4CD3-87D2-0B61C9EBEBDE}" type="pres">
      <dgm:prSet presAssocID="{8A136099-DE6A-4CE5-82A9-4A6E18DDF698}" presName="level3hierChild" presStyleCnt="0"/>
      <dgm:spPr/>
      <dgm:t>
        <a:bodyPr/>
        <a:lstStyle/>
        <a:p>
          <a:endParaRPr lang="ru-RU"/>
        </a:p>
      </dgm:t>
    </dgm:pt>
  </dgm:ptLst>
  <dgm:cxnLst>
    <dgm:cxn modelId="{648EE99D-70BF-4EA0-84C6-A5A079BF3136}" type="presOf" srcId="{6CA890BD-2D42-45E3-A6D9-2395B1F25CE0}" destId="{6FDA183F-DBED-4756-A089-61B53D85187E}" srcOrd="0" destOrd="0" presId="urn:microsoft.com/office/officeart/2008/layout/HorizontalMultiLevelHierarchy"/>
    <dgm:cxn modelId="{55E6F1B1-ACFD-47F2-BDBF-BFE3A90AC81F}" srcId="{77E2A17C-4EAC-4B7F-8147-2A5F3D782B3F}" destId="{E70720E4-794E-4686-8687-F3B5C43BA168}" srcOrd="7" destOrd="0" parTransId="{71CDB365-D807-479F-AF32-131B7D4F0B7C}" sibTransId="{CAD2F8C8-F5CA-464B-A433-6B7E1F71B0A1}"/>
    <dgm:cxn modelId="{7F5FC352-6BA2-4069-A0CA-2F41FF47B53E}" type="presOf" srcId="{468093A2-893E-4AE5-806D-994AA26C9252}" destId="{4A84679E-B50E-471A-954D-A46E010CFEA3}" srcOrd="0" destOrd="0" presId="urn:microsoft.com/office/officeart/2008/layout/HorizontalMultiLevelHierarchy"/>
    <dgm:cxn modelId="{AA154B20-200F-45C1-9714-FB625FBB24EB}" type="presOf" srcId="{A560E665-BD99-4621-8619-B6E81C7E98E7}" destId="{4C0F54BD-4C9D-4A71-BB8B-0E02F5C44C99}" srcOrd="0" destOrd="0" presId="urn:microsoft.com/office/officeart/2008/layout/HorizontalMultiLevelHierarchy"/>
    <dgm:cxn modelId="{F44841F1-5AAC-469E-B1D7-6C776A237934}" srcId="{77E2A17C-4EAC-4B7F-8147-2A5F3D782B3F}" destId="{DACD19CE-5CAE-4730-B2E7-F7CAA5B74106}" srcOrd="1" destOrd="0" parTransId="{996BD838-436B-45D6-8B5A-473783352DF9}" sibTransId="{47500032-6A0F-493C-AC9A-60B2BE8993E8}"/>
    <dgm:cxn modelId="{752BF418-91C8-4AC3-9553-D281332D075C}" type="presOf" srcId="{77E2A17C-4EAC-4B7F-8147-2A5F3D782B3F}" destId="{FB2F08F4-183D-4540-84F5-AB9CE6316720}" srcOrd="0" destOrd="0" presId="urn:microsoft.com/office/officeart/2008/layout/HorizontalMultiLevelHierarchy"/>
    <dgm:cxn modelId="{45EF9EA9-6ED5-49AD-9E7A-B5B936BB332E}" type="presOf" srcId="{DACD19CE-5CAE-4730-B2E7-F7CAA5B74106}" destId="{7AE1091A-B60C-416B-93A1-2A100CE14B28}" srcOrd="0" destOrd="0" presId="urn:microsoft.com/office/officeart/2008/layout/HorizontalMultiLevelHierarchy"/>
    <dgm:cxn modelId="{56EF9863-6CF9-4427-B67F-2A2FD440B8E2}" type="presOf" srcId="{A0588559-ED96-4D21-B549-9844618543DF}" destId="{13908426-9DB1-4A2F-A53E-00EFA9FD8F27}" srcOrd="0" destOrd="0" presId="urn:microsoft.com/office/officeart/2008/layout/HorizontalMultiLevelHierarchy"/>
    <dgm:cxn modelId="{FEF4EF46-67EA-4A50-BDC7-BD93F72ECE4F}" srcId="{77E2A17C-4EAC-4B7F-8147-2A5F3D782B3F}" destId="{348E7DE8-2FF9-45D0-9368-FEB20D40A4A2}" srcOrd="5" destOrd="0" parTransId="{EDE65A51-F079-4E7D-B46A-3D45B90CD57A}" sibTransId="{FA55525B-60F7-443F-B1D6-6FA510717DBF}"/>
    <dgm:cxn modelId="{ACA6667B-F222-4C1E-8126-DF44B5801708}" type="presOf" srcId="{3E4809E4-AEDE-4CD6-8436-49F3F14C0EAA}" destId="{DB5501E7-51B9-4026-941F-8088CF58735A}" srcOrd="0" destOrd="0" presId="urn:microsoft.com/office/officeart/2008/layout/HorizontalMultiLevelHierarchy"/>
    <dgm:cxn modelId="{2C4D2488-48E8-4814-B688-20306DFABF31}" type="presOf" srcId="{839603D8-AA03-4F73-87DA-D1F52C618B9D}" destId="{E531D16B-E4B9-4335-8D26-BD898FFBDCF1}" srcOrd="1" destOrd="0" presId="urn:microsoft.com/office/officeart/2008/layout/HorizontalMultiLevelHierarchy"/>
    <dgm:cxn modelId="{864A12C7-9AAE-4205-90AE-59CE462F56FD}" srcId="{77E2A17C-4EAC-4B7F-8147-2A5F3D782B3F}" destId="{17324CFC-37FC-435A-AF89-4D5D1F001374}" srcOrd="3" destOrd="0" parTransId="{FB9E330C-FD1E-4444-A317-956C3A895BD8}" sibTransId="{F0847C3B-AC54-4CF8-9CE5-BA04C7A8DCE0}"/>
    <dgm:cxn modelId="{01CAF443-61B3-4ACE-8C1E-0B0013B977FE}" type="presOf" srcId="{71CDB365-D807-479F-AF32-131B7D4F0B7C}" destId="{C12B2F8F-6DCC-4266-8B2A-74D1F71D804B}" srcOrd="1" destOrd="0" presId="urn:microsoft.com/office/officeart/2008/layout/HorizontalMultiLevelHierarchy"/>
    <dgm:cxn modelId="{0C52C835-7D6C-452E-B03D-D46DA52776FC}" srcId="{A0588559-ED96-4D21-B549-9844618543DF}" destId="{8A136099-DE6A-4CE5-82A9-4A6E18DDF698}" srcOrd="1" destOrd="0" parTransId="{6CA890BD-2D42-45E3-A6D9-2395B1F25CE0}" sibTransId="{EC3EA429-2CF3-4064-B9A0-2A29197901FB}"/>
    <dgm:cxn modelId="{481EB99D-7E25-47A8-A61B-BAEC65C5CC1B}" type="presOf" srcId="{6CA890BD-2D42-45E3-A6D9-2395B1F25CE0}" destId="{6CB70FA5-7ADE-407F-A610-BDDA0A7118F3}" srcOrd="1" destOrd="0" presId="urn:microsoft.com/office/officeart/2008/layout/HorizontalMultiLevelHierarchy"/>
    <dgm:cxn modelId="{FA89C8FF-735F-438C-A890-26E51B96D7DF}" srcId="{77E2A17C-4EAC-4B7F-8147-2A5F3D782B3F}" destId="{A560E665-BD99-4621-8619-B6E81C7E98E7}" srcOrd="0" destOrd="0" parTransId="{3B217567-2F08-4139-8BCA-68C748E79AF3}" sibTransId="{0FC95C36-527F-4719-9954-CCCFBFC12F0E}"/>
    <dgm:cxn modelId="{1F313273-8D57-4447-B38A-F7BA0E163DD2}" srcId="{77E2A17C-4EAC-4B7F-8147-2A5F3D782B3F}" destId="{59F14187-771B-4A80-93E5-8120F1797009}" srcOrd="6" destOrd="0" parTransId="{839603D8-AA03-4F73-87DA-D1F52C618B9D}" sibTransId="{0BA9B9C9-B214-47B0-968B-ECD0A34A1F69}"/>
    <dgm:cxn modelId="{DC224A40-833C-4247-B279-2201D0C41D06}" type="presOf" srcId="{3E4809E4-AEDE-4CD6-8436-49F3F14C0EAA}" destId="{3967FA61-E6AE-4AA0-9DF2-9A183AE4D272}" srcOrd="1" destOrd="0" presId="urn:microsoft.com/office/officeart/2008/layout/HorizontalMultiLevelHierarchy"/>
    <dgm:cxn modelId="{BDAAB955-C068-4AAC-8BFE-67A372873F44}" type="presOf" srcId="{348E7DE8-2FF9-45D0-9368-FEB20D40A4A2}" destId="{8CBD1A14-738B-4CE2-8353-C14794B43772}" srcOrd="0" destOrd="0" presId="urn:microsoft.com/office/officeart/2008/layout/HorizontalMultiLevelHierarchy"/>
    <dgm:cxn modelId="{4431AC4B-E233-4404-8B78-8FB83DFEC087}" type="presOf" srcId="{468093A2-893E-4AE5-806D-994AA26C9252}" destId="{FF3B65C4-EFCA-46CD-96EF-C1E5C21FA952}" srcOrd="1" destOrd="0" presId="urn:microsoft.com/office/officeart/2008/layout/HorizontalMultiLevelHierarchy"/>
    <dgm:cxn modelId="{CB7B1027-70C3-42E7-9594-6E5454C92073}" type="presOf" srcId="{47F6AE92-E9B7-44DC-B0BE-F226CA9A218D}" destId="{E398EDC9-8CC4-4E0C-B68A-5D6F17AF41FB}" srcOrd="0" destOrd="0" presId="urn:microsoft.com/office/officeart/2008/layout/HorizontalMultiLevelHierarchy"/>
    <dgm:cxn modelId="{F5785040-6B3A-4B2B-8F24-FFF9D68EC5B6}" type="presOf" srcId="{0B193687-D5C8-4BB0-B329-0AC170788385}" destId="{31FED61D-7A28-4020-8802-B8B05CE6B872}" srcOrd="0" destOrd="0" presId="urn:microsoft.com/office/officeart/2008/layout/HorizontalMultiLevelHierarchy"/>
    <dgm:cxn modelId="{4188C487-3432-4558-BFFB-B86FB0ECB692}" type="presOf" srcId="{996BD838-436B-45D6-8B5A-473783352DF9}" destId="{FD417BA5-554E-45D8-9777-D3FC425CFC32}" srcOrd="0" destOrd="0" presId="urn:microsoft.com/office/officeart/2008/layout/HorizontalMultiLevelHierarchy"/>
    <dgm:cxn modelId="{2A1A9218-D517-472C-9476-E2191BE58CFF}" srcId="{A0588559-ED96-4D21-B549-9844618543DF}" destId="{77E2A17C-4EAC-4B7F-8147-2A5F3D782B3F}" srcOrd="0" destOrd="0" parTransId="{3E4809E4-AEDE-4CD6-8436-49F3F14C0EAA}" sibTransId="{2C850586-C657-49AB-A9F2-D565CD3806B7}"/>
    <dgm:cxn modelId="{AA4B7AB3-857C-4532-A495-F4F9C95F58F8}" type="presOf" srcId="{839603D8-AA03-4F73-87DA-D1F52C618B9D}" destId="{D7637054-20DB-4C1C-87EB-FC6457D2D4C7}" srcOrd="0" destOrd="0" presId="urn:microsoft.com/office/officeart/2008/layout/HorizontalMultiLevelHierarchy"/>
    <dgm:cxn modelId="{063D5FBC-ACAD-42C0-8CAE-4D8A013E74DD}" srcId="{77E2A17C-4EAC-4B7F-8147-2A5F3D782B3F}" destId="{0B193687-D5C8-4BB0-B329-0AC170788385}" srcOrd="2" destOrd="0" parTransId="{47F6AE92-E9B7-44DC-B0BE-F226CA9A218D}" sibTransId="{E904756E-33A6-4154-9EFB-A0A1A9E9A3ED}"/>
    <dgm:cxn modelId="{84F4CDA8-5BF3-4B2D-9316-C64C6AE023A4}" type="presOf" srcId="{47F6AE92-E9B7-44DC-B0BE-F226CA9A218D}" destId="{73FB8D7F-D963-42FE-A922-0CA01686B50A}" srcOrd="1" destOrd="0" presId="urn:microsoft.com/office/officeart/2008/layout/HorizontalMultiLevelHierarchy"/>
    <dgm:cxn modelId="{FACD6D2E-1B40-445C-B092-5E8372083226}" type="presOf" srcId="{C2C02C89-722B-4AE5-A7E8-A61D75CD07A5}" destId="{77C2245B-97ED-4B5B-826B-B9980BE3A5BD}" srcOrd="0" destOrd="0" presId="urn:microsoft.com/office/officeart/2008/layout/HorizontalMultiLevelHierarchy"/>
    <dgm:cxn modelId="{AC1C0250-7F25-4130-865E-62393E886150}" type="presOf" srcId="{3B217567-2F08-4139-8BCA-68C748E79AF3}" destId="{2E987C15-AEFA-489E-A056-02D8A2763224}" srcOrd="0" destOrd="0" presId="urn:microsoft.com/office/officeart/2008/layout/HorizontalMultiLevelHierarchy"/>
    <dgm:cxn modelId="{E968CF20-C55E-4192-BC03-19F2186D7F85}" type="presOf" srcId="{7F2EB9CA-FDC2-40BC-A29A-312B9CF08215}" destId="{DD2A15FC-67C9-4FCA-B47B-F98256874DCE}" srcOrd="0" destOrd="0" presId="urn:microsoft.com/office/officeart/2008/layout/HorizontalMultiLevelHierarchy"/>
    <dgm:cxn modelId="{5CB1DDF5-7832-4953-8F6B-D711FB6ADBB7}" srcId="{77E2A17C-4EAC-4B7F-8147-2A5F3D782B3F}" destId="{D9DAE5D6-23A2-4FAB-B905-940B79E99A89}" srcOrd="9" destOrd="0" parTransId="{468093A2-893E-4AE5-806D-994AA26C9252}" sibTransId="{53B9AC26-42DE-43EC-8C60-DC602576CF6E}"/>
    <dgm:cxn modelId="{2DE0EEEC-F979-4DF6-8376-5363AF632F22}" type="presOf" srcId="{FB9E330C-FD1E-4444-A317-956C3A895BD8}" destId="{1BA1BD6F-25D7-46D7-B273-836E982F1001}" srcOrd="0" destOrd="0" presId="urn:microsoft.com/office/officeart/2008/layout/HorizontalMultiLevelHierarchy"/>
    <dgm:cxn modelId="{3780F3E6-22C9-4636-A08D-8FA3C06E8694}" type="presOf" srcId="{FB9E330C-FD1E-4444-A317-956C3A895BD8}" destId="{C26D29C1-67E7-439A-9AE9-1C656F3B0CEA}" srcOrd="1" destOrd="0" presId="urn:microsoft.com/office/officeart/2008/layout/HorizontalMultiLevelHierarchy"/>
    <dgm:cxn modelId="{0C1C1D45-A84E-445D-A27E-FED969B68BF0}" type="presOf" srcId="{4BAF57EF-4DA2-47E5-9FC2-B6F621EDB34A}" destId="{48D2016D-1A59-4E61-9532-F3296CB0C8A6}" srcOrd="0" destOrd="0" presId="urn:microsoft.com/office/officeart/2008/layout/HorizontalMultiLevelHierarchy"/>
    <dgm:cxn modelId="{8E362281-C8E5-4C16-AED3-3D7C9EF0B324}" type="presOf" srcId="{8E875973-B970-4A5E-BC47-F3FCFADA2E2A}" destId="{330CB80C-86F5-4DD2-AF77-CF82D82EE1E1}" srcOrd="1" destOrd="0" presId="urn:microsoft.com/office/officeart/2008/layout/HorizontalMultiLevelHierarchy"/>
    <dgm:cxn modelId="{D1B0E126-B1CF-4B13-9F2C-CC7AA24ED2F1}" type="presOf" srcId="{3B217567-2F08-4139-8BCA-68C748E79AF3}" destId="{5FA91E0B-4412-48BB-B83A-E8A769E14AA8}" srcOrd="1" destOrd="0" presId="urn:microsoft.com/office/officeart/2008/layout/HorizontalMultiLevelHierarchy"/>
    <dgm:cxn modelId="{80B3733A-BB40-42B9-BCEB-729895EBDB0C}" type="presOf" srcId="{E70720E4-794E-4686-8687-F3B5C43BA168}" destId="{44945AA5-3071-461D-AF40-5D4028FF5128}" srcOrd="0" destOrd="0" presId="urn:microsoft.com/office/officeart/2008/layout/HorizontalMultiLevelHierarchy"/>
    <dgm:cxn modelId="{CA9B0238-BD20-4D34-8423-23667A4D14E4}" type="presOf" srcId="{D9DAE5D6-23A2-4FAB-B905-940B79E99A89}" destId="{117812E0-874E-44E7-B302-37F88A81E66C}" srcOrd="0" destOrd="0" presId="urn:microsoft.com/office/officeart/2008/layout/HorizontalMultiLevelHierarchy"/>
    <dgm:cxn modelId="{46ACE87B-B6AD-4D74-8F6F-EDC9ED13B5E0}" type="presOf" srcId="{996BD838-436B-45D6-8B5A-473783352DF9}" destId="{93135B8B-E604-4285-914B-1C584A7E80C2}" srcOrd="1" destOrd="0" presId="urn:microsoft.com/office/officeart/2008/layout/HorizontalMultiLevelHierarchy"/>
    <dgm:cxn modelId="{907B7715-E717-466C-A9B6-C4A76957BE1A}" type="presOf" srcId="{8A136099-DE6A-4CE5-82A9-4A6E18DDF698}" destId="{AC345EE0-761C-471E-984B-76306F2592E2}" srcOrd="0" destOrd="0" presId="urn:microsoft.com/office/officeart/2008/layout/HorizontalMultiLevelHierarchy"/>
    <dgm:cxn modelId="{039185B8-35D6-4E1B-A3BE-7DD0085EB30E}" srcId="{77E2A17C-4EAC-4B7F-8147-2A5F3D782B3F}" destId="{7F2EB9CA-FDC2-40BC-A29A-312B9CF08215}" srcOrd="8" destOrd="0" parTransId="{C2C02C89-722B-4AE5-A7E8-A61D75CD07A5}" sibTransId="{19F09885-5BB6-498E-93A7-F486A2FB8384}"/>
    <dgm:cxn modelId="{DF9629B2-04B4-41B6-AD6A-7B58A330AD77}" type="presOf" srcId="{59F14187-771B-4A80-93E5-8120F1797009}" destId="{A9420AD6-5E59-4039-8176-DB02731EF6D4}" srcOrd="0" destOrd="0" presId="urn:microsoft.com/office/officeart/2008/layout/HorizontalMultiLevelHierarchy"/>
    <dgm:cxn modelId="{6DED32C7-F47E-4566-8BBB-1FA1ADEC3C2F}" type="presOf" srcId="{EDE65A51-F079-4E7D-B46A-3D45B90CD57A}" destId="{38F760D1-4EEC-4105-A6F2-FB87D34DA28E}" srcOrd="0" destOrd="0" presId="urn:microsoft.com/office/officeart/2008/layout/HorizontalMultiLevelHierarchy"/>
    <dgm:cxn modelId="{BF5BCD44-2394-4C43-8339-02DE3A0B6584}" srcId="{77E2A17C-4EAC-4B7F-8147-2A5F3D782B3F}" destId="{0E5FC69F-4409-4AA0-9DE6-999BC616CACB}" srcOrd="4" destOrd="0" parTransId="{8E875973-B970-4A5E-BC47-F3FCFADA2E2A}" sibTransId="{4FADF950-D6DA-46AD-815D-95B109935793}"/>
    <dgm:cxn modelId="{03ECE498-0E74-415A-8E3A-EECE7E553E0F}" type="presOf" srcId="{71CDB365-D807-479F-AF32-131B7D4F0B7C}" destId="{18EAC25C-6F57-472A-8AC4-FF7F3B06E365}" srcOrd="0" destOrd="0" presId="urn:microsoft.com/office/officeart/2008/layout/HorizontalMultiLevelHierarchy"/>
    <dgm:cxn modelId="{A69F01B4-25C9-4C97-9BF1-9686C82E685A}" type="presOf" srcId="{17324CFC-37FC-435A-AF89-4D5D1F001374}" destId="{31366E65-7D5C-41BE-A15E-3C79434E8F18}" srcOrd="0" destOrd="0" presId="urn:microsoft.com/office/officeart/2008/layout/HorizontalMultiLevelHierarchy"/>
    <dgm:cxn modelId="{7E1ABF53-E30C-4E1B-8563-6E1CCEBBEFAB}" type="presOf" srcId="{0E5FC69F-4409-4AA0-9DE6-999BC616CACB}" destId="{5052BB6E-0293-4BE3-A631-344D4DB8BFC8}" srcOrd="0" destOrd="0" presId="urn:microsoft.com/office/officeart/2008/layout/HorizontalMultiLevelHierarchy"/>
    <dgm:cxn modelId="{D9136F6D-8404-4AEC-B13C-913EF710BD3F}" type="presOf" srcId="{EDE65A51-F079-4E7D-B46A-3D45B90CD57A}" destId="{DC37625E-CC73-4551-92B8-B3E6F37A1622}" srcOrd="1" destOrd="0" presId="urn:microsoft.com/office/officeart/2008/layout/HorizontalMultiLevelHierarchy"/>
    <dgm:cxn modelId="{AF4F97E7-53A8-4BE1-A7F4-CD375D6AAD5B}" type="presOf" srcId="{8E875973-B970-4A5E-BC47-F3FCFADA2E2A}" destId="{9FF43217-3EA5-4C64-96ED-F61D41960F2B}" srcOrd="0" destOrd="0" presId="urn:microsoft.com/office/officeart/2008/layout/HorizontalMultiLevelHierarchy"/>
    <dgm:cxn modelId="{049759E9-D40C-4517-B075-976D03FAC5D4}" type="presOf" srcId="{C2C02C89-722B-4AE5-A7E8-A61D75CD07A5}" destId="{3A86266E-F2D9-48DC-A62E-FEFBCBA88007}" srcOrd="1" destOrd="0" presId="urn:microsoft.com/office/officeart/2008/layout/HorizontalMultiLevelHierarchy"/>
    <dgm:cxn modelId="{10C4F027-D3E2-4E52-8C51-4C7B878C0CAC}" srcId="{4BAF57EF-4DA2-47E5-9FC2-B6F621EDB34A}" destId="{A0588559-ED96-4D21-B549-9844618543DF}" srcOrd="0" destOrd="0" parTransId="{CDDB8E44-6147-4997-8118-45E5E78D266B}" sibTransId="{80888DF9-41AF-45CA-8ACA-4E8644613855}"/>
    <dgm:cxn modelId="{02399420-DFA5-484A-90C1-0B9EEA8098C8}" type="presParOf" srcId="{48D2016D-1A59-4E61-9532-F3296CB0C8A6}" destId="{D664EC37-121D-4F26-A29E-65A600789261}" srcOrd="0" destOrd="0" presId="urn:microsoft.com/office/officeart/2008/layout/HorizontalMultiLevelHierarchy"/>
    <dgm:cxn modelId="{D283A63F-D7D6-4CB1-985B-EE9B83EB8CB8}" type="presParOf" srcId="{D664EC37-121D-4F26-A29E-65A600789261}" destId="{13908426-9DB1-4A2F-A53E-00EFA9FD8F27}" srcOrd="0" destOrd="0" presId="urn:microsoft.com/office/officeart/2008/layout/HorizontalMultiLevelHierarchy"/>
    <dgm:cxn modelId="{F301C46A-7EEE-4EEE-9602-6E2141EB7079}" type="presParOf" srcId="{D664EC37-121D-4F26-A29E-65A600789261}" destId="{E01382BF-3B23-40F1-A6E4-0919899AAB4C}" srcOrd="1" destOrd="0" presId="urn:microsoft.com/office/officeart/2008/layout/HorizontalMultiLevelHierarchy"/>
    <dgm:cxn modelId="{6BC7303C-64A6-46FC-8D26-66F5BFF35969}" type="presParOf" srcId="{E01382BF-3B23-40F1-A6E4-0919899AAB4C}" destId="{DB5501E7-51B9-4026-941F-8088CF58735A}" srcOrd="0" destOrd="0" presId="urn:microsoft.com/office/officeart/2008/layout/HorizontalMultiLevelHierarchy"/>
    <dgm:cxn modelId="{540CBD7D-35F9-4051-B2FB-BAB701160AEE}" type="presParOf" srcId="{DB5501E7-51B9-4026-941F-8088CF58735A}" destId="{3967FA61-E6AE-4AA0-9DF2-9A183AE4D272}" srcOrd="0" destOrd="0" presId="urn:microsoft.com/office/officeart/2008/layout/HorizontalMultiLevelHierarchy"/>
    <dgm:cxn modelId="{3033936D-5FB1-4FE7-8477-985E47984A85}" type="presParOf" srcId="{E01382BF-3B23-40F1-A6E4-0919899AAB4C}" destId="{12D8A80D-1C19-4B15-835F-D045D60DA008}" srcOrd="1" destOrd="0" presId="urn:microsoft.com/office/officeart/2008/layout/HorizontalMultiLevelHierarchy"/>
    <dgm:cxn modelId="{D5D30385-D624-4360-BB9D-658584DFD7CD}" type="presParOf" srcId="{12D8A80D-1C19-4B15-835F-D045D60DA008}" destId="{FB2F08F4-183D-4540-84F5-AB9CE6316720}" srcOrd="0" destOrd="0" presId="urn:microsoft.com/office/officeart/2008/layout/HorizontalMultiLevelHierarchy"/>
    <dgm:cxn modelId="{85202829-1355-4B0E-9E07-1B6671E33E98}" type="presParOf" srcId="{12D8A80D-1C19-4B15-835F-D045D60DA008}" destId="{F8E248C3-6160-427B-85E1-5CE4AAB83987}" srcOrd="1" destOrd="0" presId="urn:microsoft.com/office/officeart/2008/layout/HorizontalMultiLevelHierarchy"/>
    <dgm:cxn modelId="{2C5B5FDD-85FF-481A-9204-5203ED8DC00C}" type="presParOf" srcId="{F8E248C3-6160-427B-85E1-5CE4AAB83987}" destId="{2E987C15-AEFA-489E-A056-02D8A2763224}" srcOrd="0" destOrd="0" presId="urn:microsoft.com/office/officeart/2008/layout/HorizontalMultiLevelHierarchy"/>
    <dgm:cxn modelId="{3C4BB774-3712-4F9C-937C-1B7E5B52FDB6}" type="presParOf" srcId="{2E987C15-AEFA-489E-A056-02D8A2763224}" destId="{5FA91E0B-4412-48BB-B83A-E8A769E14AA8}" srcOrd="0" destOrd="0" presId="urn:microsoft.com/office/officeart/2008/layout/HorizontalMultiLevelHierarchy"/>
    <dgm:cxn modelId="{DBC702B9-5504-4A8E-9CD2-F6D43EAAA47F}" type="presParOf" srcId="{F8E248C3-6160-427B-85E1-5CE4AAB83987}" destId="{B7B53F4A-B2B1-4E38-9D3A-44BEA16555A1}" srcOrd="1" destOrd="0" presId="urn:microsoft.com/office/officeart/2008/layout/HorizontalMultiLevelHierarchy"/>
    <dgm:cxn modelId="{FE65DB49-FD27-43E6-9A31-C882598417BF}" type="presParOf" srcId="{B7B53F4A-B2B1-4E38-9D3A-44BEA16555A1}" destId="{4C0F54BD-4C9D-4A71-BB8B-0E02F5C44C99}" srcOrd="0" destOrd="0" presId="urn:microsoft.com/office/officeart/2008/layout/HorizontalMultiLevelHierarchy"/>
    <dgm:cxn modelId="{8F895917-A112-4743-A2D6-7EB1BC2990DF}" type="presParOf" srcId="{B7B53F4A-B2B1-4E38-9D3A-44BEA16555A1}" destId="{72EC7E22-3AFC-4547-8DA8-55FC010CB754}" srcOrd="1" destOrd="0" presId="urn:microsoft.com/office/officeart/2008/layout/HorizontalMultiLevelHierarchy"/>
    <dgm:cxn modelId="{6AC088D1-21F8-4696-8258-D324A12C4A53}" type="presParOf" srcId="{F8E248C3-6160-427B-85E1-5CE4AAB83987}" destId="{FD417BA5-554E-45D8-9777-D3FC425CFC32}" srcOrd="2" destOrd="0" presId="urn:microsoft.com/office/officeart/2008/layout/HorizontalMultiLevelHierarchy"/>
    <dgm:cxn modelId="{DADFFCD4-3A9C-4DB2-943E-31E606AA118F}" type="presParOf" srcId="{FD417BA5-554E-45D8-9777-D3FC425CFC32}" destId="{93135B8B-E604-4285-914B-1C584A7E80C2}" srcOrd="0" destOrd="0" presId="urn:microsoft.com/office/officeart/2008/layout/HorizontalMultiLevelHierarchy"/>
    <dgm:cxn modelId="{41C61039-62DD-42EA-883D-E9EA972A5F82}" type="presParOf" srcId="{F8E248C3-6160-427B-85E1-5CE4AAB83987}" destId="{587EEE75-A820-44FF-8AD4-14733E9BEABD}" srcOrd="3" destOrd="0" presId="urn:microsoft.com/office/officeart/2008/layout/HorizontalMultiLevelHierarchy"/>
    <dgm:cxn modelId="{0449D818-4A11-4373-A09C-93ED32020F90}" type="presParOf" srcId="{587EEE75-A820-44FF-8AD4-14733E9BEABD}" destId="{7AE1091A-B60C-416B-93A1-2A100CE14B28}" srcOrd="0" destOrd="0" presId="urn:microsoft.com/office/officeart/2008/layout/HorizontalMultiLevelHierarchy"/>
    <dgm:cxn modelId="{8A0524C4-00E4-4858-865E-ECBEA58C9BB2}" type="presParOf" srcId="{587EEE75-A820-44FF-8AD4-14733E9BEABD}" destId="{335B4942-8046-45EF-995F-46F1122AF28E}" srcOrd="1" destOrd="0" presId="urn:microsoft.com/office/officeart/2008/layout/HorizontalMultiLevelHierarchy"/>
    <dgm:cxn modelId="{499FCFF0-512A-4004-970E-B0C770378441}" type="presParOf" srcId="{F8E248C3-6160-427B-85E1-5CE4AAB83987}" destId="{E398EDC9-8CC4-4E0C-B68A-5D6F17AF41FB}" srcOrd="4" destOrd="0" presId="urn:microsoft.com/office/officeart/2008/layout/HorizontalMultiLevelHierarchy"/>
    <dgm:cxn modelId="{0433EFD0-81C4-4436-B391-D59A6583221E}" type="presParOf" srcId="{E398EDC9-8CC4-4E0C-B68A-5D6F17AF41FB}" destId="{73FB8D7F-D963-42FE-A922-0CA01686B50A}" srcOrd="0" destOrd="0" presId="urn:microsoft.com/office/officeart/2008/layout/HorizontalMultiLevelHierarchy"/>
    <dgm:cxn modelId="{0AD9BAEE-27A5-46DC-AA38-49C93EA2D79F}" type="presParOf" srcId="{F8E248C3-6160-427B-85E1-5CE4AAB83987}" destId="{5749C0C7-593B-431C-A326-40B6E19E9738}" srcOrd="5" destOrd="0" presId="urn:microsoft.com/office/officeart/2008/layout/HorizontalMultiLevelHierarchy"/>
    <dgm:cxn modelId="{EAE3545E-DBBD-4A64-B714-A267B33EACE2}" type="presParOf" srcId="{5749C0C7-593B-431C-A326-40B6E19E9738}" destId="{31FED61D-7A28-4020-8802-B8B05CE6B872}" srcOrd="0" destOrd="0" presId="urn:microsoft.com/office/officeart/2008/layout/HorizontalMultiLevelHierarchy"/>
    <dgm:cxn modelId="{E1E4CF4E-273D-4620-9074-8E9C4E43552F}" type="presParOf" srcId="{5749C0C7-593B-431C-A326-40B6E19E9738}" destId="{26FD1B99-B450-40DB-BDCC-7D2A805E8D5A}" srcOrd="1" destOrd="0" presId="urn:microsoft.com/office/officeart/2008/layout/HorizontalMultiLevelHierarchy"/>
    <dgm:cxn modelId="{07B60346-751E-4BB3-BE9A-64BF02FC6E51}" type="presParOf" srcId="{F8E248C3-6160-427B-85E1-5CE4AAB83987}" destId="{1BA1BD6F-25D7-46D7-B273-836E982F1001}" srcOrd="6" destOrd="0" presId="urn:microsoft.com/office/officeart/2008/layout/HorizontalMultiLevelHierarchy"/>
    <dgm:cxn modelId="{D6AF1957-6BC6-4943-98A7-C2CDD0C1AE31}" type="presParOf" srcId="{1BA1BD6F-25D7-46D7-B273-836E982F1001}" destId="{C26D29C1-67E7-439A-9AE9-1C656F3B0CEA}" srcOrd="0" destOrd="0" presId="urn:microsoft.com/office/officeart/2008/layout/HorizontalMultiLevelHierarchy"/>
    <dgm:cxn modelId="{E4FFAD66-956F-405A-853C-06233547E304}" type="presParOf" srcId="{F8E248C3-6160-427B-85E1-5CE4AAB83987}" destId="{9D2A2DEF-5F7B-412C-BAE1-D5A884616DC5}" srcOrd="7" destOrd="0" presId="urn:microsoft.com/office/officeart/2008/layout/HorizontalMultiLevelHierarchy"/>
    <dgm:cxn modelId="{0CAB32FF-094F-4E30-95DA-A012A8463C01}" type="presParOf" srcId="{9D2A2DEF-5F7B-412C-BAE1-D5A884616DC5}" destId="{31366E65-7D5C-41BE-A15E-3C79434E8F18}" srcOrd="0" destOrd="0" presId="urn:microsoft.com/office/officeart/2008/layout/HorizontalMultiLevelHierarchy"/>
    <dgm:cxn modelId="{4D30C201-D9C3-4D87-A942-EB86CA44FE2E}" type="presParOf" srcId="{9D2A2DEF-5F7B-412C-BAE1-D5A884616DC5}" destId="{C09D81C2-33C5-4732-AF6C-0CEED528FA72}" srcOrd="1" destOrd="0" presId="urn:microsoft.com/office/officeart/2008/layout/HorizontalMultiLevelHierarchy"/>
    <dgm:cxn modelId="{B2C78CBD-2B28-4381-8FBA-6739351C736E}" type="presParOf" srcId="{F8E248C3-6160-427B-85E1-5CE4AAB83987}" destId="{9FF43217-3EA5-4C64-96ED-F61D41960F2B}" srcOrd="8" destOrd="0" presId="urn:microsoft.com/office/officeart/2008/layout/HorizontalMultiLevelHierarchy"/>
    <dgm:cxn modelId="{C580E149-D4EE-43D7-A399-58975BE94ECB}" type="presParOf" srcId="{9FF43217-3EA5-4C64-96ED-F61D41960F2B}" destId="{330CB80C-86F5-4DD2-AF77-CF82D82EE1E1}" srcOrd="0" destOrd="0" presId="urn:microsoft.com/office/officeart/2008/layout/HorizontalMultiLevelHierarchy"/>
    <dgm:cxn modelId="{C71A27E1-FA33-4940-8519-2ED3B8509210}" type="presParOf" srcId="{F8E248C3-6160-427B-85E1-5CE4AAB83987}" destId="{D966A49A-FEB2-4331-AAE7-8AE189FA3512}" srcOrd="9" destOrd="0" presId="urn:microsoft.com/office/officeart/2008/layout/HorizontalMultiLevelHierarchy"/>
    <dgm:cxn modelId="{1F9BC589-1F62-4D18-B1DE-BD1DA42F846F}" type="presParOf" srcId="{D966A49A-FEB2-4331-AAE7-8AE189FA3512}" destId="{5052BB6E-0293-4BE3-A631-344D4DB8BFC8}" srcOrd="0" destOrd="0" presId="urn:microsoft.com/office/officeart/2008/layout/HorizontalMultiLevelHierarchy"/>
    <dgm:cxn modelId="{DFE1E08F-ED93-421B-A0AF-0782D221D9B1}" type="presParOf" srcId="{D966A49A-FEB2-4331-AAE7-8AE189FA3512}" destId="{7C40602A-5D8A-4D3D-9A8F-617C72F2C1AC}" srcOrd="1" destOrd="0" presId="urn:microsoft.com/office/officeart/2008/layout/HorizontalMultiLevelHierarchy"/>
    <dgm:cxn modelId="{26397FA4-69F4-4A96-8B8C-ED9665BA2938}" type="presParOf" srcId="{F8E248C3-6160-427B-85E1-5CE4AAB83987}" destId="{38F760D1-4EEC-4105-A6F2-FB87D34DA28E}" srcOrd="10" destOrd="0" presId="urn:microsoft.com/office/officeart/2008/layout/HorizontalMultiLevelHierarchy"/>
    <dgm:cxn modelId="{E6A0237B-DFDB-457B-807C-A26D03410315}" type="presParOf" srcId="{38F760D1-4EEC-4105-A6F2-FB87D34DA28E}" destId="{DC37625E-CC73-4551-92B8-B3E6F37A1622}" srcOrd="0" destOrd="0" presId="urn:microsoft.com/office/officeart/2008/layout/HorizontalMultiLevelHierarchy"/>
    <dgm:cxn modelId="{E5A37F35-3F6E-414E-B120-DD814324DE0E}" type="presParOf" srcId="{F8E248C3-6160-427B-85E1-5CE4AAB83987}" destId="{7BE914EF-C2F7-40C8-B343-B4A5DDA40E4E}" srcOrd="11" destOrd="0" presId="urn:microsoft.com/office/officeart/2008/layout/HorizontalMultiLevelHierarchy"/>
    <dgm:cxn modelId="{E1E107F9-71DC-4F5B-AE9F-ED9CAA72A234}" type="presParOf" srcId="{7BE914EF-C2F7-40C8-B343-B4A5DDA40E4E}" destId="{8CBD1A14-738B-4CE2-8353-C14794B43772}" srcOrd="0" destOrd="0" presId="urn:microsoft.com/office/officeart/2008/layout/HorizontalMultiLevelHierarchy"/>
    <dgm:cxn modelId="{AEA55FDA-36F2-4578-AEEF-648D5E089A83}" type="presParOf" srcId="{7BE914EF-C2F7-40C8-B343-B4A5DDA40E4E}" destId="{38B22647-A64C-4A3A-A5D0-126A9EC69686}" srcOrd="1" destOrd="0" presId="urn:microsoft.com/office/officeart/2008/layout/HorizontalMultiLevelHierarchy"/>
    <dgm:cxn modelId="{8E5DE78D-A0C1-4EC9-B5C4-5822FB55E462}" type="presParOf" srcId="{F8E248C3-6160-427B-85E1-5CE4AAB83987}" destId="{D7637054-20DB-4C1C-87EB-FC6457D2D4C7}" srcOrd="12" destOrd="0" presId="urn:microsoft.com/office/officeart/2008/layout/HorizontalMultiLevelHierarchy"/>
    <dgm:cxn modelId="{D7029D53-E280-4787-B8A3-69BE20F093B1}" type="presParOf" srcId="{D7637054-20DB-4C1C-87EB-FC6457D2D4C7}" destId="{E531D16B-E4B9-4335-8D26-BD898FFBDCF1}" srcOrd="0" destOrd="0" presId="urn:microsoft.com/office/officeart/2008/layout/HorizontalMultiLevelHierarchy"/>
    <dgm:cxn modelId="{F94E2B04-DF1C-46FF-A9F1-E7F930AF4274}" type="presParOf" srcId="{F8E248C3-6160-427B-85E1-5CE4AAB83987}" destId="{F6312FAA-A351-4C0A-A932-0611408CBA95}" srcOrd="13" destOrd="0" presId="urn:microsoft.com/office/officeart/2008/layout/HorizontalMultiLevelHierarchy"/>
    <dgm:cxn modelId="{C21773CA-AA2E-4846-A462-B05B1D4BBA5B}" type="presParOf" srcId="{F6312FAA-A351-4C0A-A932-0611408CBA95}" destId="{A9420AD6-5E59-4039-8176-DB02731EF6D4}" srcOrd="0" destOrd="0" presId="urn:microsoft.com/office/officeart/2008/layout/HorizontalMultiLevelHierarchy"/>
    <dgm:cxn modelId="{0C38A7A9-410F-458F-AE57-0AC29E35F07F}" type="presParOf" srcId="{F6312FAA-A351-4C0A-A932-0611408CBA95}" destId="{A538C9F7-24F0-4231-8341-0C3F0A8FCE4A}" srcOrd="1" destOrd="0" presId="urn:microsoft.com/office/officeart/2008/layout/HorizontalMultiLevelHierarchy"/>
    <dgm:cxn modelId="{57F51719-8BC7-4B53-92AA-DE5B2698DD74}" type="presParOf" srcId="{F8E248C3-6160-427B-85E1-5CE4AAB83987}" destId="{18EAC25C-6F57-472A-8AC4-FF7F3B06E365}" srcOrd="14" destOrd="0" presId="urn:microsoft.com/office/officeart/2008/layout/HorizontalMultiLevelHierarchy"/>
    <dgm:cxn modelId="{22E81F7C-6751-43B4-8E87-D6DC331D1400}" type="presParOf" srcId="{18EAC25C-6F57-472A-8AC4-FF7F3B06E365}" destId="{C12B2F8F-6DCC-4266-8B2A-74D1F71D804B}" srcOrd="0" destOrd="0" presId="urn:microsoft.com/office/officeart/2008/layout/HorizontalMultiLevelHierarchy"/>
    <dgm:cxn modelId="{D5125186-00E4-4F82-9143-DC1EBFE37AA6}" type="presParOf" srcId="{F8E248C3-6160-427B-85E1-5CE4AAB83987}" destId="{3A03A7A7-DD16-449C-932C-B92679AEF721}" srcOrd="15" destOrd="0" presId="urn:microsoft.com/office/officeart/2008/layout/HorizontalMultiLevelHierarchy"/>
    <dgm:cxn modelId="{777841D1-6B3A-4211-A115-C7A96ECE746C}" type="presParOf" srcId="{3A03A7A7-DD16-449C-932C-B92679AEF721}" destId="{44945AA5-3071-461D-AF40-5D4028FF5128}" srcOrd="0" destOrd="0" presId="urn:microsoft.com/office/officeart/2008/layout/HorizontalMultiLevelHierarchy"/>
    <dgm:cxn modelId="{9BEED21D-BBB7-46A1-847C-15835CE96E1B}" type="presParOf" srcId="{3A03A7A7-DD16-449C-932C-B92679AEF721}" destId="{58A57DC6-B772-43B9-A228-9D33B231B640}" srcOrd="1" destOrd="0" presId="urn:microsoft.com/office/officeart/2008/layout/HorizontalMultiLevelHierarchy"/>
    <dgm:cxn modelId="{9FEA33A4-D180-42B3-A76A-B5BEE5A66389}" type="presParOf" srcId="{F8E248C3-6160-427B-85E1-5CE4AAB83987}" destId="{77C2245B-97ED-4B5B-826B-B9980BE3A5BD}" srcOrd="16" destOrd="0" presId="urn:microsoft.com/office/officeart/2008/layout/HorizontalMultiLevelHierarchy"/>
    <dgm:cxn modelId="{3D7E031C-FEE2-4C0E-A24E-2C091A8BD89D}" type="presParOf" srcId="{77C2245B-97ED-4B5B-826B-B9980BE3A5BD}" destId="{3A86266E-F2D9-48DC-A62E-FEFBCBA88007}" srcOrd="0" destOrd="0" presId="urn:microsoft.com/office/officeart/2008/layout/HorizontalMultiLevelHierarchy"/>
    <dgm:cxn modelId="{654F64E6-30DB-47EB-9829-D1C028B55F9B}" type="presParOf" srcId="{F8E248C3-6160-427B-85E1-5CE4AAB83987}" destId="{0A2019E1-DCBF-48F6-9FC8-37984FE4FCB1}" srcOrd="17" destOrd="0" presId="urn:microsoft.com/office/officeart/2008/layout/HorizontalMultiLevelHierarchy"/>
    <dgm:cxn modelId="{9D705A07-EF33-4AF2-A4A6-DEDC949FCD71}" type="presParOf" srcId="{0A2019E1-DCBF-48F6-9FC8-37984FE4FCB1}" destId="{DD2A15FC-67C9-4FCA-B47B-F98256874DCE}" srcOrd="0" destOrd="0" presId="urn:microsoft.com/office/officeart/2008/layout/HorizontalMultiLevelHierarchy"/>
    <dgm:cxn modelId="{0BDCE38C-1859-4EF5-AE6F-47880E9E7547}" type="presParOf" srcId="{0A2019E1-DCBF-48F6-9FC8-37984FE4FCB1}" destId="{8F1C8641-BC3B-439E-A436-9F37511D3687}" srcOrd="1" destOrd="0" presId="urn:microsoft.com/office/officeart/2008/layout/HorizontalMultiLevelHierarchy"/>
    <dgm:cxn modelId="{608A2793-99AF-4204-B88D-4914E1485473}" type="presParOf" srcId="{F8E248C3-6160-427B-85E1-5CE4AAB83987}" destId="{4A84679E-B50E-471A-954D-A46E010CFEA3}" srcOrd="18" destOrd="0" presId="urn:microsoft.com/office/officeart/2008/layout/HorizontalMultiLevelHierarchy"/>
    <dgm:cxn modelId="{ABF90F2F-0F51-4B4E-A8A8-C7271D368F4E}" type="presParOf" srcId="{4A84679E-B50E-471A-954D-A46E010CFEA3}" destId="{FF3B65C4-EFCA-46CD-96EF-C1E5C21FA952}" srcOrd="0" destOrd="0" presId="urn:microsoft.com/office/officeart/2008/layout/HorizontalMultiLevelHierarchy"/>
    <dgm:cxn modelId="{548BE525-6573-4D41-A91E-4D6374AA5063}" type="presParOf" srcId="{F8E248C3-6160-427B-85E1-5CE4AAB83987}" destId="{CD41D1BB-37B4-4CDE-ADCE-E2FF34CE8089}" srcOrd="19" destOrd="0" presId="urn:microsoft.com/office/officeart/2008/layout/HorizontalMultiLevelHierarchy"/>
    <dgm:cxn modelId="{A28B7573-7B16-46D0-98CB-3C56F2FC9BF1}" type="presParOf" srcId="{CD41D1BB-37B4-4CDE-ADCE-E2FF34CE8089}" destId="{117812E0-874E-44E7-B302-37F88A81E66C}" srcOrd="0" destOrd="0" presId="urn:microsoft.com/office/officeart/2008/layout/HorizontalMultiLevelHierarchy"/>
    <dgm:cxn modelId="{5DC113A7-A457-42C6-84F5-2AFF00C921C2}" type="presParOf" srcId="{CD41D1BB-37B4-4CDE-ADCE-E2FF34CE8089}" destId="{835FFBD1-FAF7-44C5-83AC-694DD98C5B7B}" srcOrd="1" destOrd="0" presId="urn:microsoft.com/office/officeart/2008/layout/HorizontalMultiLevelHierarchy"/>
    <dgm:cxn modelId="{AEAEAFF9-E7E0-4534-A6F5-412DDCB4DCF2}" type="presParOf" srcId="{E01382BF-3B23-40F1-A6E4-0919899AAB4C}" destId="{6FDA183F-DBED-4756-A089-61B53D85187E}" srcOrd="2" destOrd="0" presId="urn:microsoft.com/office/officeart/2008/layout/HorizontalMultiLevelHierarchy"/>
    <dgm:cxn modelId="{D118A898-A3AD-4955-96A4-2AC2129696B9}" type="presParOf" srcId="{6FDA183F-DBED-4756-A089-61B53D85187E}" destId="{6CB70FA5-7ADE-407F-A610-BDDA0A7118F3}" srcOrd="0" destOrd="0" presId="urn:microsoft.com/office/officeart/2008/layout/HorizontalMultiLevelHierarchy"/>
    <dgm:cxn modelId="{F3F95D49-7484-42CD-8C6A-360420D4AEC1}" type="presParOf" srcId="{E01382BF-3B23-40F1-A6E4-0919899AAB4C}" destId="{59A843F7-2667-43B1-8380-4D57FC22C012}" srcOrd="3" destOrd="0" presId="urn:microsoft.com/office/officeart/2008/layout/HorizontalMultiLevelHierarchy"/>
    <dgm:cxn modelId="{8184CA26-1691-475D-93F1-681D992D333E}" type="presParOf" srcId="{59A843F7-2667-43B1-8380-4D57FC22C012}" destId="{AC345EE0-761C-471E-984B-76306F2592E2}" srcOrd="0" destOrd="0" presId="urn:microsoft.com/office/officeart/2008/layout/HorizontalMultiLevelHierarchy"/>
    <dgm:cxn modelId="{BFCCF609-2D12-4A34-B1D7-9A506BAF65EE}" type="presParOf" srcId="{59A843F7-2667-43B1-8380-4D57FC22C012}" destId="{2F6A5607-3841-4CD3-87D2-0B61C9EBEBD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FE1AC2-70D1-427E-BA1B-9E078F95C4D4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31C4C56-7AE9-4EEC-8662-4FD9389D596C}">
      <dgm:prSet phldrT="[Текст]" custT="1"/>
      <dgm:spPr>
        <a:solidFill>
          <a:srgbClr val="3EDAD8"/>
        </a:solidFill>
      </dgm:spPr>
      <dgm:t>
        <a:bodyPr/>
        <a:lstStyle/>
        <a:p>
          <a:pPr algn="ctr"/>
          <a:r>
            <a:rPr lang="ru-RU" sz="1200" dirty="0" smtClean="0">
              <a:solidFill>
                <a:schemeClr val="tx1"/>
              </a:solidFill>
            </a:rPr>
            <a:t>Уровень госпитализации на геронтологические койки  лиц старше 60 лет на 10 тыс. населения соответствующего возрасты составит 32,5 </a:t>
          </a:r>
          <a:r>
            <a:rPr lang="ru-RU" sz="1200" dirty="0" err="1" smtClean="0">
              <a:solidFill>
                <a:schemeClr val="tx1"/>
              </a:solidFill>
            </a:rPr>
            <a:t>усл</a:t>
          </a:r>
          <a:r>
            <a:rPr lang="ru-RU" sz="1200" dirty="0" smtClean="0">
              <a:solidFill>
                <a:schemeClr val="tx1"/>
              </a:solidFill>
            </a:rPr>
            <a:t>. ед.</a:t>
          </a:r>
          <a:endParaRPr lang="ru-RU" sz="1200" dirty="0">
            <a:solidFill>
              <a:schemeClr val="tx1"/>
            </a:solidFill>
          </a:endParaRPr>
        </a:p>
      </dgm:t>
    </dgm:pt>
    <dgm:pt modelId="{2F371CF9-2C9E-4CAB-9444-9C14EC0D804F}" type="parTrans" cxnId="{48F425C7-06AD-436F-950C-559886A64602}">
      <dgm:prSet/>
      <dgm:spPr/>
      <dgm:t>
        <a:bodyPr/>
        <a:lstStyle/>
        <a:p>
          <a:pPr algn="just"/>
          <a:endParaRPr lang="ru-RU" sz="1000"/>
        </a:p>
      </dgm:t>
    </dgm:pt>
    <dgm:pt modelId="{84D19F3E-539E-41C6-BAB3-A3BF8A08AD46}" type="sibTrans" cxnId="{48F425C7-06AD-436F-950C-559886A64602}">
      <dgm:prSet/>
      <dgm:spPr/>
      <dgm:t>
        <a:bodyPr/>
        <a:lstStyle/>
        <a:p>
          <a:pPr algn="just"/>
          <a:endParaRPr lang="ru-RU" sz="1000"/>
        </a:p>
      </dgm:t>
    </dgm:pt>
    <dgm:pt modelId="{22931525-34C0-4CA5-BA6E-471B3AB2CDB6}">
      <dgm:prSet phldrT="[Текст]" custT="1"/>
      <dgm:spPr>
        <a:solidFill>
          <a:srgbClr val="86EAE9"/>
        </a:solidFill>
      </dgm:spPr>
      <dgm:t>
        <a:bodyPr/>
        <a:lstStyle/>
        <a:p>
          <a:pPr algn="ctr"/>
          <a:r>
            <a:rPr lang="ru-RU" sz="1200" dirty="0" smtClean="0">
              <a:solidFill>
                <a:schemeClr val="tx1"/>
              </a:solidFill>
            </a:rPr>
            <a:t>Охват граждан трудоспособного возраста профилактическими осмотрами, включая диспансеризацию увеличится до 29 %</a:t>
          </a:r>
          <a:endParaRPr lang="ru-RU" sz="1200" dirty="0">
            <a:solidFill>
              <a:schemeClr val="tx1"/>
            </a:solidFill>
          </a:endParaRPr>
        </a:p>
      </dgm:t>
    </dgm:pt>
    <dgm:pt modelId="{A4EA58D9-DD26-49E9-A0EB-138012784D29}" type="parTrans" cxnId="{9BACC805-A956-429A-BEA3-DCF69EF44400}">
      <dgm:prSet/>
      <dgm:spPr/>
      <dgm:t>
        <a:bodyPr/>
        <a:lstStyle/>
        <a:p>
          <a:pPr algn="just"/>
          <a:endParaRPr lang="ru-RU" sz="1000"/>
        </a:p>
      </dgm:t>
    </dgm:pt>
    <dgm:pt modelId="{A3B1A034-2C2E-4BB2-BE5E-FAC86F783685}" type="sibTrans" cxnId="{9BACC805-A956-429A-BEA3-DCF69EF44400}">
      <dgm:prSet/>
      <dgm:spPr/>
      <dgm:t>
        <a:bodyPr/>
        <a:lstStyle/>
        <a:p>
          <a:pPr algn="just"/>
          <a:endParaRPr lang="ru-RU" sz="1000"/>
        </a:p>
      </dgm:t>
    </dgm:pt>
    <dgm:pt modelId="{E4F7B504-1E9E-438F-9938-5DB7D101356F}">
      <dgm:prSet phldrT="[Текст]" custT="1"/>
      <dgm:spPr>
        <a:solidFill>
          <a:srgbClr val="00B0F0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100" dirty="0" smtClean="0">
              <a:solidFill>
                <a:schemeClr val="tx1"/>
              </a:solidFill>
            </a:rPr>
            <a:t>Доля лиц старше трудоспособного возраста, у которых выявлены заболевания и паталогическое состояние, находящихся под диспансерным наблюдение возрастет до 53,4 %; </a:t>
          </a:r>
          <a:endParaRPr lang="ru-RU" sz="1100" dirty="0">
            <a:solidFill>
              <a:schemeClr val="tx1"/>
            </a:solidFill>
          </a:endParaRPr>
        </a:p>
      </dgm:t>
    </dgm:pt>
    <dgm:pt modelId="{9D205C67-B5A8-46DB-91B6-9BEB23EED77F}" type="parTrans" cxnId="{DAA31A10-7CEA-45CC-8C83-C4CE15508129}">
      <dgm:prSet/>
      <dgm:spPr/>
      <dgm:t>
        <a:bodyPr/>
        <a:lstStyle/>
        <a:p>
          <a:pPr algn="just"/>
          <a:endParaRPr lang="ru-RU" sz="1000"/>
        </a:p>
      </dgm:t>
    </dgm:pt>
    <dgm:pt modelId="{2F4678A7-0C1F-4918-BBD6-BB687D8F8B7E}" type="sibTrans" cxnId="{DAA31A10-7CEA-45CC-8C83-C4CE15508129}">
      <dgm:prSet/>
      <dgm:spPr/>
      <dgm:t>
        <a:bodyPr/>
        <a:lstStyle/>
        <a:p>
          <a:pPr algn="just"/>
          <a:endParaRPr lang="ru-RU" sz="1000"/>
        </a:p>
      </dgm:t>
    </dgm:pt>
    <dgm:pt modelId="{B78010D9-0EDA-4A82-880E-271D9D42890F}">
      <dgm:prSet phldrT="[Текст]" custT="1"/>
      <dgm:spPr>
        <a:solidFill>
          <a:srgbClr val="37C9EF"/>
        </a:solidFill>
      </dgm:spPr>
      <dgm:t>
        <a:bodyPr/>
        <a:lstStyle/>
        <a:p>
          <a:pPr algn="ctr"/>
          <a:r>
            <a:rPr lang="ru-RU" sz="1100" dirty="0" smtClean="0">
              <a:solidFill>
                <a:schemeClr val="tx1"/>
              </a:solidFill>
            </a:rPr>
            <a:t>Численность граждан </a:t>
          </a:r>
          <a:r>
            <a:rPr lang="ru-RU" sz="1100" dirty="0" err="1" smtClean="0">
              <a:solidFill>
                <a:schemeClr val="tx1"/>
              </a:solidFill>
            </a:rPr>
            <a:t>предпенсионного</a:t>
          </a:r>
          <a:r>
            <a:rPr lang="ru-RU" sz="1100" dirty="0" smtClean="0">
              <a:solidFill>
                <a:schemeClr val="tx1"/>
              </a:solidFill>
            </a:rPr>
            <a:t> возраста, прошедших профессиональное обучение и дополнительное профессиональное образование возрастет до 151 чел.</a:t>
          </a:r>
          <a:endParaRPr lang="ru-RU" sz="1100" dirty="0">
            <a:solidFill>
              <a:schemeClr val="tx1"/>
            </a:solidFill>
          </a:endParaRPr>
        </a:p>
      </dgm:t>
    </dgm:pt>
    <dgm:pt modelId="{5CB16C53-AC22-4165-8729-A1401089C275}" type="parTrans" cxnId="{C4203781-6F69-467A-8280-ED689D69ACDE}">
      <dgm:prSet/>
      <dgm:spPr/>
      <dgm:t>
        <a:bodyPr/>
        <a:lstStyle/>
        <a:p>
          <a:pPr algn="just"/>
          <a:endParaRPr lang="ru-RU" sz="1000"/>
        </a:p>
      </dgm:t>
    </dgm:pt>
    <dgm:pt modelId="{A989D278-2FFA-4BCD-9C41-265C486EE551}" type="sibTrans" cxnId="{C4203781-6F69-467A-8280-ED689D69ACDE}">
      <dgm:prSet/>
      <dgm:spPr/>
      <dgm:t>
        <a:bodyPr/>
        <a:lstStyle/>
        <a:p>
          <a:pPr algn="just"/>
          <a:endParaRPr lang="ru-RU" sz="1000"/>
        </a:p>
      </dgm:t>
    </dgm:pt>
    <dgm:pt modelId="{B60E1BC6-5E21-4175-B97B-9D98CA3D7899}">
      <dgm:prSet custT="1"/>
      <dgm:spPr/>
      <dgm:t>
        <a:bodyPr/>
        <a:lstStyle/>
        <a:p>
          <a:r>
            <a:rPr lang="ru-RU" sz="1200" dirty="0" smtClean="0"/>
            <a:t>Ожидаемая продолжительность здоровой жизни при рождении 60,3 %</a:t>
          </a:r>
          <a:endParaRPr lang="ru-RU" sz="1200" dirty="0"/>
        </a:p>
      </dgm:t>
    </dgm:pt>
    <dgm:pt modelId="{AA2E2AF9-54A1-4837-88FA-70604EFE0318}" type="parTrans" cxnId="{04213784-718A-4BE6-A77A-6BF72E184D7B}">
      <dgm:prSet/>
      <dgm:spPr/>
      <dgm:t>
        <a:bodyPr/>
        <a:lstStyle/>
        <a:p>
          <a:endParaRPr lang="ru-RU"/>
        </a:p>
      </dgm:t>
    </dgm:pt>
    <dgm:pt modelId="{D663C85D-5EF7-450B-BB37-ECF80F191E9A}" type="sibTrans" cxnId="{04213784-718A-4BE6-A77A-6BF72E184D7B}">
      <dgm:prSet/>
      <dgm:spPr/>
      <dgm:t>
        <a:bodyPr/>
        <a:lstStyle/>
        <a:p>
          <a:endParaRPr lang="ru-RU"/>
        </a:p>
      </dgm:t>
    </dgm:pt>
    <dgm:pt modelId="{7C82E7A8-35CB-4223-87E2-79A7D2B527A7}" type="pres">
      <dgm:prSet presAssocID="{2DFE1AC2-70D1-427E-BA1B-9E078F95C4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077B01-1B51-4DCF-9BF2-DC04995E3C52}" type="pres">
      <dgm:prSet presAssocID="{831C4C56-7AE9-4EEC-8662-4FD9389D596C}" presName="node" presStyleLbl="node1" presStyleIdx="0" presStyleCnt="5" custScaleX="1144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46442-73E7-4299-8F88-35749F93C122}" type="pres">
      <dgm:prSet presAssocID="{84D19F3E-539E-41C6-BAB3-A3BF8A08AD46}" presName="sibTrans" presStyleCnt="0"/>
      <dgm:spPr/>
    </dgm:pt>
    <dgm:pt modelId="{671355B6-0F95-46D1-9EED-C10B69C13B1D}" type="pres">
      <dgm:prSet presAssocID="{22931525-34C0-4CA5-BA6E-471B3AB2CDB6}" presName="node" presStyleLbl="node1" presStyleIdx="1" presStyleCnt="5" custScaleX="111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DCE36-C8A0-4A06-BF75-D2BEDA008702}" type="pres">
      <dgm:prSet presAssocID="{A3B1A034-2C2E-4BB2-BE5E-FAC86F783685}" presName="sibTrans" presStyleCnt="0"/>
      <dgm:spPr/>
    </dgm:pt>
    <dgm:pt modelId="{6CC65958-A693-4505-8E0B-5CAFADBD0C91}" type="pres">
      <dgm:prSet presAssocID="{E4F7B504-1E9E-438F-9938-5DB7D101356F}" presName="node" presStyleLbl="node1" presStyleIdx="2" presStyleCnt="5" custScaleX="126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075CC-E757-4029-A9D5-B7054899ECC9}" type="pres">
      <dgm:prSet presAssocID="{2F4678A7-0C1F-4918-BBD6-BB687D8F8B7E}" presName="sibTrans" presStyleCnt="0"/>
      <dgm:spPr/>
    </dgm:pt>
    <dgm:pt modelId="{96ED6407-D5DF-4AF3-9F78-E19D157457E5}" type="pres">
      <dgm:prSet presAssocID="{B60E1BC6-5E21-4175-B97B-9D98CA3D789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431F2-3909-4C08-8CE7-A60E9CDE4C2D}" type="pres">
      <dgm:prSet presAssocID="{D663C85D-5EF7-450B-BB37-ECF80F191E9A}" presName="sibTrans" presStyleCnt="0"/>
      <dgm:spPr/>
    </dgm:pt>
    <dgm:pt modelId="{B023D792-ED7D-411D-A3A9-9AA7EA602B16}" type="pres">
      <dgm:prSet presAssocID="{B78010D9-0EDA-4A82-880E-271D9D42890F}" presName="node" presStyleLbl="node1" presStyleIdx="4" presStyleCnt="5" custScaleX="131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61989B-B110-4AF8-9DBB-AEAAC717F312}" type="presOf" srcId="{E4F7B504-1E9E-438F-9938-5DB7D101356F}" destId="{6CC65958-A693-4505-8E0B-5CAFADBD0C91}" srcOrd="0" destOrd="0" presId="urn:microsoft.com/office/officeart/2005/8/layout/default"/>
    <dgm:cxn modelId="{48F425C7-06AD-436F-950C-559886A64602}" srcId="{2DFE1AC2-70D1-427E-BA1B-9E078F95C4D4}" destId="{831C4C56-7AE9-4EEC-8662-4FD9389D596C}" srcOrd="0" destOrd="0" parTransId="{2F371CF9-2C9E-4CAB-9444-9C14EC0D804F}" sibTransId="{84D19F3E-539E-41C6-BAB3-A3BF8A08AD46}"/>
    <dgm:cxn modelId="{526161AA-942F-44B6-916A-9D5AF1971A63}" type="presOf" srcId="{2DFE1AC2-70D1-427E-BA1B-9E078F95C4D4}" destId="{7C82E7A8-35CB-4223-87E2-79A7D2B527A7}" srcOrd="0" destOrd="0" presId="urn:microsoft.com/office/officeart/2005/8/layout/default"/>
    <dgm:cxn modelId="{99AF6910-8666-4911-904A-BA53130DF289}" type="presOf" srcId="{831C4C56-7AE9-4EEC-8662-4FD9389D596C}" destId="{E9077B01-1B51-4DCF-9BF2-DC04995E3C52}" srcOrd="0" destOrd="0" presId="urn:microsoft.com/office/officeart/2005/8/layout/default"/>
    <dgm:cxn modelId="{F29D4223-146C-4F3D-906E-17B074C67630}" type="presOf" srcId="{B60E1BC6-5E21-4175-B97B-9D98CA3D7899}" destId="{96ED6407-D5DF-4AF3-9F78-E19D157457E5}" srcOrd="0" destOrd="0" presId="urn:microsoft.com/office/officeart/2005/8/layout/default"/>
    <dgm:cxn modelId="{27831E35-9796-4BB8-BC0C-DC84CB2C96EF}" type="presOf" srcId="{22931525-34C0-4CA5-BA6E-471B3AB2CDB6}" destId="{671355B6-0F95-46D1-9EED-C10B69C13B1D}" srcOrd="0" destOrd="0" presId="urn:microsoft.com/office/officeart/2005/8/layout/default"/>
    <dgm:cxn modelId="{DAA31A10-7CEA-45CC-8C83-C4CE15508129}" srcId="{2DFE1AC2-70D1-427E-BA1B-9E078F95C4D4}" destId="{E4F7B504-1E9E-438F-9938-5DB7D101356F}" srcOrd="2" destOrd="0" parTransId="{9D205C67-B5A8-46DB-91B6-9BEB23EED77F}" sibTransId="{2F4678A7-0C1F-4918-BBD6-BB687D8F8B7E}"/>
    <dgm:cxn modelId="{04213784-718A-4BE6-A77A-6BF72E184D7B}" srcId="{2DFE1AC2-70D1-427E-BA1B-9E078F95C4D4}" destId="{B60E1BC6-5E21-4175-B97B-9D98CA3D7899}" srcOrd="3" destOrd="0" parTransId="{AA2E2AF9-54A1-4837-88FA-70604EFE0318}" sibTransId="{D663C85D-5EF7-450B-BB37-ECF80F191E9A}"/>
    <dgm:cxn modelId="{C216C1AB-11FF-4659-B727-DC60BDDF1EDC}" type="presOf" srcId="{B78010D9-0EDA-4A82-880E-271D9D42890F}" destId="{B023D792-ED7D-411D-A3A9-9AA7EA602B16}" srcOrd="0" destOrd="0" presId="urn:microsoft.com/office/officeart/2005/8/layout/default"/>
    <dgm:cxn modelId="{C4203781-6F69-467A-8280-ED689D69ACDE}" srcId="{2DFE1AC2-70D1-427E-BA1B-9E078F95C4D4}" destId="{B78010D9-0EDA-4A82-880E-271D9D42890F}" srcOrd="4" destOrd="0" parTransId="{5CB16C53-AC22-4165-8729-A1401089C275}" sibTransId="{A989D278-2FFA-4BCD-9C41-265C486EE551}"/>
    <dgm:cxn modelId="{9BACC805-A956-429A-BEA3-DCF69EF44400}" srcId="{2DFE1AC2-70D1-427E-BA1B-9E078F95C4D4}" destId="{22931525-34C0-4CA5-BA6E-471B3AB2CDB6}" srcOrd="1" destOrd="0" parTransId="{A4EA58D9-DD26-49E9-A0EB-138012784D29}" sibTransId="{A3B1A034-2C2E-4BB2-BE5E-FAC86F783685}"/>
    <dgm:cxn modelId="{533CBDE2-C83E-44BF-BAC9-E602C27DDB35}" type="presParOf" srcId="{7C82E7A8-35CB-4223-87E2-79A7D2B527A7}" destId="{E9077B01-1B51-4DCF-9BF2-DC04995E3C52}" srcOrd="0" destOrd="0" presId="urn:microsoft.com/office/officeart/2005/8/layout/default"/>
    <dgm:cxn modelId="{92339543-F3C7-4535-8D0F-8BFDC933AD1D}" type="presParOf" srcId="{7C82E7A8-35CB-4223-87E2-79A7D2B527A7}" destId="{62E46442-73E7-4299-8F88-35749F93C122}" srcOrd="1" destOrd="0" presId="urn:microsoft.com/office/officeart/2005/8/layout/default"/>
    <dgm:cxn modelId="{485251FA-93CE-4054-AD0A-B3EA3090D755}" type="presParOf" srcId="{7C82E7A8-35CB-4223-87E2-79A7D2B527A7}" destId="{671355B6-0F95-46D1-9EED-C10B69C13B1D}" srcOrd="2" destOrd="0" presId="urn:microsoft.com/office/officeart/2005/8/layout/default"/>
    <dgm:cxn modelId="{E6FD1577-CA23-4FE6-BC87-14B8724BB4F7}" type="presParOf" srcId="{7C82E7A8-35CB-4223-87E2-79A7D2B527A7}" destId="{B84DCE36-C8A0-4A06-BF75-D2BEDA008702}" srcOrd="3" destOrd="0" presId="urn:microsoft.com/office/officeart/2005/8/layout/default"/>
    <dgm:cxn modelId="{FCF015F9-D2EC-4BB1-BE58-9A340478CC5D}" type="presParOf" srcId="{7C82E7A8-35CB-4223-87E2-79A7D2B527A7}" destId="{6CC65958-A693-4505-8E0B-5CAFADBD0C91}" srcOrd="4" destOrd="0" presId="urn:microsoft.com/office/officeart/2005/8/layout/default"/>
    <dgm:cxn modelId="{0691E4FB-D8C7-43FA-9D98-8799BCDD1207}" type="presParOf" srcId="{7C82E7A8-35CB-4223-87E2-79A7D2B527A7}" destId="{3F6075CC-E757-4029-A9D5-B7054899ECC9}" srcOrd="5" destOrd="0" presId="urn:microsoft.com/office/officeart/2005/8/layout/default"/>
    <dgm:cxn modelId="{F8EEB33B-55B0-43F3-A77D-C706C8683DDA}" type="presParOf" srcId="{7C82E7A8-35CB-4223-87E2-79A7D2B527A7}" destId="{96ED6407-D5DF-4AF3-9F78-E19D157457E5}" srcOrd="6" destOrd="0" presId="urn:microsoft.com/office/officeart/2005/8/layout/default"/>
    <dgm:cxn modelId="{336686C2-5BD4-4A4D-8879-11FC65F96072}" type="presParOf" srcId="{7C82E7A8-35CB-4223-87E2-79A7D2B527A7}" destId="{3F1431F2-3909-4C08-8CE7-A60E9CDE4C2D}" srcOrd="7" destOrd="0" presId="urn:microsoft.com/office/officeart/2005/8/layout/default"/>
    <dgm:cxn modelId="{D20B8EC7-7C8C-46AA-A57F-4112C8DA0D6B}" type="presParOf" srcId="{7C82E7A8-35CB-4223-87E2-79A7D2B527A7}" destId="{B023D792-ED7D-411D-A3A9-9AA7EA602B16}" srcOrd="8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A945CF-402F-47BD-9E7D-42CBDFBA099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3C4504-A029-40C6-A1D6-EDF1B839D97B}">
      <dgm:prSet phldrT="[Текст]" custT="1"/>
      <dgm:spPr>
        <a:solidFill>
          <a:srgbClr val="4BCFF1"/>
        </a:solidFill>
      </dgm:spPr>
      <dgm:t>
        <a:bodyPr/>
        <a:lstStyle/>
        <a:p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Смертность женщин в возрасте  16-54 лет - 425,2 человек</a:t>
          </a:r>
          <a:endParaRPr lang="ru-RU" sz="1200" kern="1200" dirty="0"/>
        </a:p>
      </dgm:t>
    </dgm:pt>
    <dgm:pt modelId="{8BB0B18B-BB07-4526-AF69-D2F28FF6932A}" type="parTrans" cxnId="{FBC45359-90CF-43B4-A977-13D4BB0C63BC}">
      <dgm:prSet/>
      <dgm:spPr/>
      <dgm:t>
        <a:bodyPr/>
        <a:lstStyle/>
        <a:p>
          <a:endParaRPr lang="ru-RU" sz="1200"/>
        </a:p>
      </dgm:t>
    </dgm:pt>
    <dgm:pt modelId="{D689DD64-7241-46DA-A44C-FE334208B7D8}" type="sibTrans" cxnId="{FBC45359-90CF-43B4-A977-13D4BB0C63BC}">
      <dgm:prSet/>
      <dgm:spPr/>
      <dgm:t>
        <a:bodyPr/>
        <a:lstStyle/>
        <a:p>
          <a:endParaRPr lang="ru-RU" sz="1200"/>
        </a:p>
      </dgm:t>
    </dgm:pt>
    <dgm:pt modelId="{D3BA8E9C-356D-4087-83C1-12C7BEDA14D6}">
      <dgm:prSet phldrT="[Текст]" custT="1"/>
      <dgm:spPr>
        <a:solidFill>
          <a:srgbClr val="13538A"/>
        </a:solidFill>
      </dgm:spPr>
      <dgm:t>
        <a:bodyPr/>
        <a:lstStyle/>
        <a:p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Смертность мужчин в возрасте  16-59 лет - 675,7 человек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A68AB0AD-9BE7-4A23-B71B-46183E7FF1AB}" type="parTrans" cxnId="{60EA5767-F5D0-4F76-B0D6-CE723C89C817}">
      <dgm:prSet/>
      <dgm:spPr/>
      <dgm:t>
        <a:bodyPr/>
        <a:lstStyle/>
        <a:p>
          <a:endParaRPr lang="ru-RU" sz="1200"/>
        </a:p>
      </dgm:t>
    </dgm:pt>
    <dgm:pt modelId="{B4A2412A-ECB3-4919-9553-258A59668474}" type="sibTrans" cxnId="{60EA5767-F5D0-4F76-B0D6-CE723C89C817}">
      <dgm:prSet/>
      <dgm:spPr/>
      <dgm:t>
        <a:bodyPr/>
        <a:lstStyle/>
        <a:p>
          <a:endParaRPr lang="ru-RU" sz="1200"/>
        </a:p>
      </dgm:t>
    </dgm:pt>
    <dgm:pt modelId="{B27D0EA1-5A29-4D0A-ABA1-CA44C16E94EF}" type="pres">
      <dgm:prSet presAssocID="{47A945CF-402F-47BD-9E7D-42CBDFBA099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33BE6D-FA82-44DE-8F89-918275899EBF}" type="pres">
      <dgm:prSet presAssocID="{3E3C4504-A029-40C6-A1D6-EDF1B839D97B}" presName="parentLin" presStyleCnt="0"/>
      <dgm:spPr/>
    </dgm:pt>
    <dgm:pt modelId="{A599D548-A067-4769-8F92-D39B48AFE47A}" type="pres">
      <dgm:prSet presAssocID="{3E3C4504-A029-40C6-A1D6-EDF1B839D97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43229EF-3874-491B-8C6F-8EB18310A49E}" type="pres">
      <dgm:prSet presAssocID="{3E3C4504-A029-40C6-A1D6-EDF1B839D97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2EC93-9AA5-4861-A71B-C47A103E67BC}" type="pres">
      <dgm:prSet presAssocID="{3E3C4504-A029-40C6-A1D6-EDF1B839D97B}" presName="negativeSpace" presStyleCnt="0"/>
      <dgm:spPr/>
    </dgm:pt>
    <dgm:pt modelId="{D9B17A6C-55B6-4A26-9C6D-EDA8E7D55A3C}" type="pres">
      <dgm:prSet presAssocID="{3E3C4504-A029-40C6-A1D6-EDF1B839D97B}" presName="childText" presStyleLbl="conFgAcc1" presStyleIdx="0" presStyleCnt="2">
        <dgm:presLayoutVars>
          <dgm:bulletEnabled val="1"/>
        </dgm:presLayoutVars>
      </dgm:prSet>
      <dgm:spPr/>
    </dgm:pt>
    <dgm:pt modelId="{12551920-5BB9-4880-9A8E-1037080AA595}" type="pres">
      <dgm:prSet presAssocID="{D689DD64-7241-46DA-A44C-FE334208B7D8}" presName="spaceBetweenRectangles" presStyleCnt="0"/>
      <dgm:spPr/>
    </dgm:pt>
    <dgm:pt modelId="{D9457B01-AEEC-451F-A05C-7A2ACE1475C2}" type="pres">
      <dgm:prSet presAssocID="{D3BA8E9C-356D-4087-83C1-12C7BEDA14D6}" presName="parentLin" presStyleCnt="0"/>
      <dgm:spPr/>
    </dgm:pt>
    <dgm:pt modelId="{C9C5D080-6904-4EDE-B519-A62F08F36C12}" type="pres">
      <dgm:prSet presAssocID="{D3BA8E9C-356D-4087-83C1-12C7BEDA14D6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BB8E47DB-4007-466E-93C0-16E4947C89FA}" type="pres">
      <dgm:prSet presAssocID="{D3BA8E9C-356D-4087-83C1-12C7BEDA14D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0402C-B6E7-4BA6-B401-EA730E88B16C}" type="pres">
      <dgm:prSet presAssocID="{D3BA8E9C-356D-4087-83C1-12C7BEDA14D6}" presName="negativeSpace" presStyleCnt="0"/>
      <dgm:spPr/>
    </dgm:pt>
    <dgm:pt modelId="{3ECBCBBD-F606-4818-B810-FAB6BCA3F338}" type="pres">
      <dgm:prSet presAssocID="{D3BA8E9C-356D-4087-83C1-12C7BEDA14D6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0EA5767-F5D0-4F76-B0D6-CE723C89C817}" srcId="{47A945CF-402F-47BD-9E7D-42CBDFBA0996}" destId="{D3BA8E9C-356D-4087-83C1-12C7BEDA14D6}" srcOrd="1" destOrd="0" parTransId="{A68AB0AD-9BE7-4A23-B71B-46183E7FF1AB}" sibTransId="{B4A2412A-ECB3-4919-9553-258A59668474}"/>
    <dgm:cxn modelId="{95FE0114-9A60-4208-83CA-221B75098B40}" type="presOf" srcId="{3E3C4504-A029-40C6-A1D6-EDF1B839D97B}" destId="{D43229EF-3874-491B-8C6F-8EB18310A49E}" srcOrd="1" destOrd="0" presId="urn:microsoft.com/office/officeart/2005/8/layout/list1"/>
    <dgm:cxn modelId="{4D55C1A1-9299-47DF-AF02-E91E9B43944E}" type="presOf" srcId="{3E3C4504-A029-40C6-A1D6-EDF1B839D97B}" destId="{A599D548-A067-4769-8F92-D39B48AFE47A}" srcOrd="0" destOrd="0" presId="urn:microsoft.com/office/officeart/2005/8/layout/list1"/>
    <dgm:cxn modelId="{1B539AD9-0721-46D0-BDA1-3B3CC12367CF}" type="presOf" srcId="{47A945CF-402F-47BD-9E7D-42CBDFBA0996}" destId="{B27D0EA1-5A29-4D0A-ABA1-CA44C16E94EF}" srcOrd="0" destOrd="0" presId="urn:microsoft.com/office/officeart/2005/8/layout/list1"/>
    <dgm:cxn modelId="{02153F56-FB3E-499E-9D67-845FB25BD2AE}" type="presOf" srcId="{D3BA8E9C-356D-4087-83C1-12C7BEDA14D6}" destId="{C9C5D080-6904-4EDE-B519-A62F08F36C12}" srcOrd="0" destOrd="0" presId="urn:microsoft.com/office/officeart/2005/8/layout/list1"/>
    <dgm:cxn modelId="{FBC45359-90CF-43B4-A977-13D4BB0C63BC}" srcId="{47A945CF-402F-47BD-9E7D-42CBDFBA0996}" destId="{3E3C4504-A029-40C6-A1D6-EDF1B839D97B}" srcOrd="0" destOrd="0" parTransId="{8BB0B18B-BB07-4526-AF69-D2F28FF6932A}" sibTransId="{D689DD64-7241-46DA-A44C-FE334208B7D8}"/>
    <dgm:cxn modelId="{793B1D07-7C2F-4777-B8AF-FF5849B041ED}" type="presOf" srcId="{D3BA8E9C-356D-4087-83C1-12C7BEDA14D6}" destId="{BB8E47DB-4007-466E-93C0-16E4947C89FA}" srcOrd="1" destOrd="0" presId="urn:microsoft.com/office/officeart/2005/8/layout/list1"/>
    <dgm:cxn modelId="{EE45F024-7D0E-49AA-84DB-611E4C7969C0}" type="presParOf" srcId="{B27D0EA1-5A29-4D0A-ABA1-CA44C16E94EF}" destId="{2633BE6D-FA82-44DE-8F89-918275899EBF}" srcOrd="0" destOrd="0" presId="urn:microsoft.com/office/officeart/2005/8/layout/list1"/>
    <dgm:cxn modelId="{FD2171B0-26C9-44FB-9ACD-28BA9991B68F}" type="presParOf" srcId="{2633BE6D-FA82-44DE-8F89-918275899EBF}" destId="{A599D548-A067-4769-8F92-D39B48AFE47A}" srcOrd="0" destOrd="0" presId="urn:microsoft.com/office/officeart/2005/8/layout/list1"/>
    <dgm:cxn modelId="{A90091D0-EC86-4AA0-BCF7-0853DBBCE7D0}" type="presParOf" srcId="{2633BE6D-FA82-44DE-8F89-918275899EBF}" destId="{D43229EF-3874-491B-8C6F-8EB18310A49E}" srcOrd="1" destOrd="0" presId="urn:microsoft.com/office/officeart/2005/8/layout/list1"/>
    <dgm:cxn modelId="{D0FDC39F-449F-4849-BD32-D19ED4B05834}" type="presParOf" srcId="{B27D0EA1-5A29-4D0A-ABA1-CA44C16E94EF}" destId="{70D2EC93-9AA5-4861-A71B-C47A103E67BC}" srcOrd="1" destOrd="0" presId="urn:microsoft.com/office/officeart/2005/8/layout/list1"/>
    <dgm:cxn modelId="{0C2E8FE7-5F96-44A1-A8CE-C212BA57F3B7}" type="presParOf" srcId="{B27D0EA1-5A29-4D0A-ABA1-CA44C16E94EF}" destId="{D9B17A6C-55B6-4A26-9C6D-EDA8E7D55A3C}" srcOrd="2" destOrd="0" presId="urn:microsoft.com/office/officeart/2005/8/layout/list1"/>
    <dgm:cxn modelId="{D7F4EC67-9F56-4433-B0F4-A652381B712C}" type="presParOf" srcId="{B27D0EA1-5A29-4D0A-ABA1-CA44C16E94EF}" destId="{12551920-5BB9-4880-9A8E-1037080AA595}" srcOrd="3" destOrd="0" presId="urn:microsoft.com/office/officeart/2005/8/layout/list1"/>
    <dgm:cxn modelId="{F4DCD14F-9028-44BC-A37B-323321ECD9E4}" type="presParOf" srcId="{B27D0EA1-5A29-4D0A-ABA1-CA44C16E94EF}" destId="{D9457B01-AEEC-451F-A05C-7A2ACE1475C2}" srcOrd="4" destOrd="0" presId="urn:microsoft.com/office/officeart/2005/8/layout/list1"/>
    <dgm:cxn modelId="{6AC9DEF8-5C08-42C8-88D9-E1A396784206}" type="presParOf" srcId="{D9457B01-AEEC-451F-A05C-7A2ACE1475C2}" destId="{C9C5D080-6904-4EDE-B519-A62F08F36C12}" srcOrd="0" destOrd="0" presId="urn:microsoft.com/office/officeart/2005/8/layout/list1"/>
    <dgm:cxn modelId="{0A20AFB1-CD09-4B08-8C60-EF5211031E57}" type="presParOf" srcId="{D9457B01-AEEC-451F-A05C-7A2ACE1475C2}" destId="{BB8E47DB-4007-466E-93C0-16E4947C89FA}" srcOrd="1" destOrd="0" presId="urn:microsoft.com/office/officeart/2005/8/layout/list1"/>
    <dgm:cxn modelId="{42BB2347-CE61-41A8-BED0-9BB2E2886412}" type="presParOf" srcId="{B27D0EA1-5A29-4D0A-ABA1-CA44C16E94EF}" destId="{2170402C-B6E7-4BA6-B401-EA730E88B16C}" srcOrd="5" destOrd="0" presId="urn:microsoft.com/office/officeart/2005/8/layout/list1"/>
    <dgm:cxn modelId="{E4CD67F2-8731-44B6-BF0A-96EF8B6938AD}" type="presParOf" srcId="{B27D0EA1-5A29-4D0A-ABA1-CA44C16E94EF}" destId="{3ECBCBBD-F606-4818-B810-FAB6BCA3F33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BC4A9D-A194-4FE7-BE8A-C888E31F4B0E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FB76D9-A6DF-4C52-93B8-6F8502B68FE5}">
      <dgm:prSet phldrT="[Текст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000" dirty="0" smtClean="0"/>
            <a:t>.</a:t>
          </a:r>
          <a:endParaRPr lang="ru-RU" sz="1000" dirty="0"/>
        </a:p>
      </dgm:t>
    </dgm:pt>
    <dgm:pt modelId="{616B5864-7AEB-4AD7-BE76-B682B07C4941}" type="parTrans" cxnId="{44AE7BC6-15C8-44FD-8D3F-5A1C6F171064}">
      <dgm:prSet/>
      <dgm:spPr/>
      <dgm:t>
        <a:bodyPr/>
        <a:lstStyle/>
        <a:p>
          <a:endParaRPr lang="ru-RU"/>
        </a:p>
      </dgm:t>
    </dgm:pt>
    <dgm:pt modelId="{BF217554-D797-4749-BABD-E92EC0A1A936}" type="sibTrans" cxnId="{44AE7BC6-15C8-44FD-8D3F-5A1C6F171064}">
      <dgm:prSet/>
      <dgm:spPr/>
      <dgm:t>
        <a:bodyPr/>
        <a:lstStyle/>
        <a:p>
          <a:endParaRPr lang="ru-RU"/>
        </a:p>
      </dgm:t>
    </dgm:pt>
    <dgm:pt modelId="{76972042-ABD9-488C-A52A-631EA938874A}">
      <dgm:prSet phldrT="[Текст]" custT="1"/>
      <dgm:spPr>
        <a:solidFill>
          <a:srgbClr val="86EAE9"/>
        </a:solidFill>
      </dgm:spPr>
      <dgm:t>
        <a:bodyPr/>
        <a:lstStyle/>
        <a:p>
          <a:pPr algn="just"/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Муниципальные образования внедрили муниципальные программы общественного здоровья – 20%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3D0D2BF8-C26B-4CFB-9AEA-53580D0BA05C}" type="parTrans" cxnId="{2D86F1E3-0175-4EE5-9DC5-A996EEE4E23C}">
      <dgm:prSet/>
      <dgm:spPr/>
      <dgm:t>
        <a:bodyPr/>
        <a:lstStyle/>
        <a:p>
          <a:endParaRPr lang="ru-RU"/>
        </a:p>
      </dgm:t>
    </dgm:pt>
    <dgm:pt modelId="{0727489F-4872-4BB6-A058-8885CCFB4B3F}" type="sibTrans" cxnId="{2D86F1E3-0175-4EE5-9DC5-A996EEE4E23C}">
      <dgm:prSet/>
      <dgm:spPr/>
      <dgm:t>
        <a:bodyPr/>
        <a:lstStyle/>
        <a:p>
          <a:endParaRPr lang="ru-RU"/>
        </a:p>
      </dgm:t>
    </dgm:pt>
    <dgm:pt modelId="{65F556CA-D419-459F-ABD5-BCE00E9A0FFC}">
      <dgm:prSet phldrT="[Текст]" custT="1"/>
      <dgm:spPr>
        <a:solidFill>
          <a:srgbClr val="2C92D5">
            <a:alpha val="90000"/>
          </a:srgbClr>
        </a:solidFill>
      </dgm:spPr>
      <dgm:t>
        <a:bodyPr/>
        <a:lstStyle/>
        <a:p>
          <a:pPr algn="l"/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Внедрены корпоративные программы, содержащие наилучшие практики по укреплению здоровья работников – 1 ед.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D17F6386-315B-4341-A6FC-B4364B17021D}" type="parTrans" cxnId="{F228EE22-B8D5-4073-8AC0-9CE9E67E9F4F}">
      <dgm:prSet/>
      <dgm:spPr/>
      <dgm:t>
        <a:bodyPr/>
        <a:lstStyle/>
        <a:p>
          <a:endParaRPr lang="ru-RU"/>
        </a:p>
      </dgm:t>
    </dgm:pt>
    <dgm:pt modelId="{12906876-B3FE-4DD9-9A2F-F4F353CCFA36}" type="sibTrans" cxnId="{F228EE22-B8D5-4073-8AC0-9CE9E67E9F4F}">
      <dgm:prSet/>
      <dgm:spPr/>
      <dgm:t>
        <a:bodyPr/>
        <a:lstStyle/>
        <a:p>
          <a:endParaRPr lang="ru-RU"/>
        </a:p>
      </dgm:t>
    </dgm:pt>
    <dgm:pt modelId="{D0CFCEB6-CB9A-413F-873D-04F8C10F5B39}" type="pres">
      <dgm:prSet presAssocID="{BDBC4A9D-A194-4FE7-BE8A-C888E31F4B0E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24A7AB6-7353-40F6-B66D-7CD6C49AD766}" type="pres">
      <dgm:prSet presAssocID="{35FB76D9-A6DF-4C52-93B8-6F8502B68FE5}" presName="posSpace" presStyleCnt="0"/>
      <dgm:spPr/>
    </dgm:pt>
    <dgm:pt modelId="{0068234E-9050-4A9A-B33E-69D7BF1644EC}" type="pres">
      <dgm:prSet presAssocID="{35FB76D9-A6DF-4C52-93B8-6F8502B68FE5}" presName="vertFlow" presStyleCnt="0"/>
      <dgm:spPr/>
    </dgm:pt>
    <dgm:pt modelId="{E6701F53-8299-44B8-A01B-B70FF597E282}" type="pres">
      <dgm:prSet presAssocID="{35FB76D9-A6DF-4C52-93B8-6F8502B68FE5}" presName="topSpace" presStyleCnt="0"/>
      <dgm:spPr/>
    </dgm:pt>
    <dgm:pt modelId="{5A5188B6-7D1D-4345-B186-63DB5BF17EDA}" type="pres">
      <dgm:prSet presAssocID="{35FB76D9-A6DF-4C52-93B8-6F8502B68FE5}" presName="firstComp" presStyleCnt="0"/>
      <dgm:spPr/>
    </dgm:pt>
    <dgm:pt modelId="{8CBC01A4-C410-4B31-99CC-37BCDDB3ABAE}" type="pres">
      <dgm:prSet presAssocID="{35FB76D9-A6DF-4C52-93B8-6F8502B68FE5}" presName="firstChild" presStyleLbl="bgAccFollowNode1" presStyleIdx="0" presStyleCnt="2" custScaleX="114526"/>
      <dgm:spPr/>
      <dgm:t>
        <a:bodyPr/>
        <a:lstStyle/>
        <a:p>
          <a:endParaRPr lang="ru-RU"/>
        </a:p>
      </dgm:t>
    </dgm:pt>
    <dgm:pt modelId="{31C08A45-792D-4F03-A318-25A94BEB1722}" type="pres">
      <dgm:prSet presAssocID="{35FB76D9-A6DF-4C52-93B8-6F8502B68FE5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4973E-7CE6-44CC-9C77-C6518AE930E3}" type="pres">
      <dgm:prSet presAssocID="{65F556CA-D419-459F-ABD5-BCE00E9A0FFC}" presName="comp" presStyleCnt="0"/>
      <dgm:spPr/>
    </dgm:pt>
    <dgm:pt modelId="{B10B7CC7-A1DC-4650-BAD1-E787751249AB}" type="pres">
      <dgm:prSet presAssocID="{65F556CA-D419-459F-ABD5-BCE00E9A0FFC}" presName="child" presStyleLbl="bgAccFollowNode1" presStyleIdx="1" presStyleCnt="2" custScaleX="114526"/>
      <dgm:spPr/>
      <dgm:t>
        <a:bodyPr/>
        <a:lstStyle/>
        <a:p>
          <a:endParaRPr lang="ru-RU"/>
        </a:p>
      </dgm:t>
    </dgm:pt>
    <dgm:pt modelId="{6BD8B36B-9637-4FA5-89C4-074DE22A9C82}" type="pres">
      <dgm:prSet presAssocID="{65F556CA-D419-459F-ABD5-BCE00E9A0FFC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C42BD-5823-4405-9F32-EFF05D04E29C}" type="pres">
      <dgm:prSet presAssocID="{35FB76D9-A6DF-4C52-93B8-6F8502B68FE5}" presName="negSpace" presStyleCnt="0"/>
      <dgm:spPr/>
    </dgm:pt>
    <dgm:pt modelId="{B0AE337F-DB05-485C-B046-E1252A22F58E}" type="pres">
      <dgm:prSet presAssocID="{35FB76D9-A6DF-4C52-93B8-6F8502B68FE5}" presName="circle" presStyleLbl="node1" presStyleIdx="0" presStyleCnt="1" custLinFactNeighborX="-16382" custLinFactNeighborY="-1578"/>
      <dgm:spPr/>
      <dgm:t>
        <a:bodyPr/>
        <a:lstStyle/>
        <a:p>
          <a:endParaRPr lang="ru-RU"/>
        </a:p>
      </dgm:t>
    </dgm:pt>
  </dgm:ptLst>
  <dgm:cxnLst>
    <dgm:cxn modelId="{2D86F1E3-0175-4EE5-9DC5-A996EEE4E23C}" srcId="{35FB76D9-A6DF-4C52-93B8-6F8502B68FE5}" destId="{76972042-ABD9-488C-A52A-631EA938874A}" srcOrd="0" destOrd="0" parTransId="{3D0D2BF8-C26B-4CFB-9AEA-53580D0BA05C}" sibTransId="{0727489F-4872-4BB6-A058-8885CCFB4B3F}"/>
    <dgm:cxn modelId="{82A3C9F6-2F76-4CEF-B14B-0352BEA787B2}" type="presOf" srcId="{76972042-ABD9-488C-A52A-631EA938874A}" destId="{8CBC01A4-C410-4B31-99CC-37BCDDB3ABAE}" srcOrd="0" destOrd="0" presId="urn:microsoft.com/office/officeart/2005/8/layout/hList9"/>
    <dgm:cxn modelId="{2193FF75-A53E-457D-963B-D93527893B89}" type="presOf" srcId="{65F556CA-D419-459F-ABD5-BCE00E9A0FFC}" destId="{6BD8B36B-9637-4FA5-89C4-074DE22A9C82}" srcOrd="1" destOrd="0" presId="urn:microsoft.com/office/officeart/2005/8/layout/hList9"/>
    <dgm:cxn modelId="{44AE7BC6-15C8-44FD-8D3F-5A1C6F171064}" srcId="{BDBC4A9D-A194-4FE7-BE8A-C888E31F4B0E}" destId="{35FB76D9-A6DF-4C52-93B8-6F8502B68FE5}" srcOrd="0" destOrd="0" parTransId="{616B5864-7AEB-4AD7-BE76-B682B07C4941}" sibTransId="{BF217554-D797-4749-BABD-E92EC0A1A936}"/>
    <dgm:cxn modelId="{F228EE22-B8D5-4073-8AC0-9CE9E67E9F4F}" srcId="{35FB76D9-A6DF-4C52-93B8-6F8502B68FE5}" destId="{65F556CA-D419-459F-ABD5-BCE00E9A0FFC}" srcOrd="1" destOrd="0" parTransId="{D17F6386-315B-4341-A6FC-B4364B17021D}" sibTransId="{12906876-B3FE-4DD9-9A2F-F4F353CCFA36}"/>
    <dgm:cxn modelId="{221C0A20-DA02-4073-AD72-8204F4EFADDA}" type="presOf" srcId="{65F556CA-D419-459F-ABD5-BCE00E9A0FFC}" destId="{B10B7CC7-A1DC-4650-BAD1-E787751249AB}" srcOrd="0" destOrd="0" presId="urn:microsoft.com/office/officeart/2005/8/layout/hList9"/>
    <dgm:cxn modelId="{37C86CB7-670D-42D9-A98F-FA1A1EF008F3}" type="presOf" srcId="{BDBC4A9D-A194-4FE7-BE8A-C888E31F4B0E}" destId="{D0CFCEB6-CB9A-413F-873D-04F8C10F5B39}" srcOrd="0" destOrd="0" presId="urn:microsoft.com/office/officeart/2005/8/layout/hList9"/>
    <dgm:cxn modelId="{952BA733-F9FC-44D4-9FF5-F849260CDA30}" type="presOf" srcId="{76972042-ABD9-488C-A52A-631EA938874A}" destId="{31C08A45-792D-4F03-A318-25A94BEB1722}" srcOrd="1" destOrd="0" presId="urn:microsoft.com/office/officeart/2005/8/layout/hList9"/>
    <dgm:cxn modelId="{1806B4DF-3F9D-46C4-84E2-D828F76B3AD1}" type="presOf" srcId="{35FB76D9-A6DF-4C52-93B8-6F8502B68FE5}" destId="{B0AE337F-DB05-485C-B046-E1252A22F58E}" srcOrd="0" destOrd="0" presId="urn:microsoft.com/office/officeart/2005/8/layout/hList9"/>
    <dgm:cxn modelId="{25AB5017-3622-48B4-91CA-1081DD11D893}" type="presParOf" srcId="{D0CFCEB6-CB9A-413F-873D-04F8C10F5B39}" destId="{524A7AB6-7353-40F6-B66D-7CD6C49AD766}" srcOrd="0" destOrd="0" presId="urn:microsoft.com/office/officeart/2005/8/layout/hList9"/>
    <dgm:cxn modelId="{35F4FF4C-0F9A-4324-8B21-9806ECD374B3}" type="presParOf" srcId="{D0CFCEB6-CB9A-413F-873D-04F8C10F5B39}" destId="{0068234E-9050-4A9A-B33E-69D7BF1644EC}" srcOrd="1" destOrd="0" presId="urn:microsoft.com/office/officeart/2005/8/layout/hList9"/>
    <dgm:cxn modelId="{1FD8BC07-32FF-4563-9F6B-BCD2769BBE6A}" type="presParOf" srcId="{0068234E-9050-4A9A-B33E-69D7BF1644EC}" destId="{E6701F53-8299-44B8-A01B-B70FF597E282}" srcOrd="0" destOrd="0" presId="urn:microsoft.com/office/officeart/2005/8/layout/hList9"/>
    <dgm:cxn modelId="{CACDF042-FDF6-4B12-9D55-68EC1F4C7F33}" type="presParOf" srcId="{0068234E-9050-4A9A-B33E-69D7BF1644EC}" destId="{5A5188B6-7D1D-4345-B186-63DB5BF17EDA}" srcOrd="1" destOrd="0" presId="urn:microsoft.com/office/officeart/2005/8/layout/hList9"/>
    <dgm:cxn modelId="{FF7BB8C7-7531-4376-8201-F3DB068A4C4D}" type="presParOf" srcId="{5A5188B6-7D1D-4345-B186-63DB5BF17EDA}" destId="{8CBC01A4-C410-4B31-99CC-37BCDDB3ABAE}" srcOrd="0" destOrd="0" presId="urn:microsoft.com/office/officeart/2005/8/layout/hList9"/>
    <dgm:cxn modelId="{326886FE-0D20-4BBF-8FE3-FDF2086161A3}" type="presParOf" srcId="{5A5188B6-7D1D-4345-B186-63DB5BF17EDA}" destId="{31C08A45-792D-4F03-A318-25A94BEB1722}" srcOrd="1" destOrd="0" presId="urn:microsoft.com/office/officeart/2005/8/layout/hList9"/>
    <dgm:cxn modelId="{79723A8E-99F6-4A53-92D5-5AF048DCFAA8}" type="presParOf" srcId="{0068234E-9050-4A9A-B33E-69D7BF1644EC}" destId="{8904973E-7CE6-44CC-9C77-C6518AE930E3}" srcOrd="2" destOrd="0" presId="urn:microsoft.com/office/officeart/2005/8/layout/hList9"/>
    <dgm:cxn modelId="{3E0A1170-6C70-4C7C-987D-EF0046F4A974}" type="presParOf" srcId="{8904973E-7CE6-44CC-9C77-C6518AE930E3}" destId="{B10B7CC7-A1DC-4650-BAD1-E787751249AB}" srcOrd="0" destOrd="0" presId="urn:microsoft.com/office/officeart/2005/8/layout/hList9"/>
    <dgm:cxn modelId="{B8F3AD92-615B-4CA5-86FF-A9CBC6847465}" type="presParOf" srcId="{8904973E-7CE6-44CC-9C77-C6518AE930E3}" destId="{6BD8B36B-9637-4FA5-89C4-074DE22A9C82}" srcOrd="1" destOrd="0" presId="urn:microsoft.com/office/officeart/2005/8/layout/hList9"/>
    <dgm:cxn modelId="{C516888C-3306-4203-864E-EBC4208FFE89}" type="presParOf" srcId="{D0CFCEB6-CB9A-413F-873D-04F8C10F5B39}" destId="{A1FC42BD-5823-4405-9F32-EFF05D04E29C}" srcOrd="2" destOrd="0" presId="urn:microsoft.com/office/officeart/2005/8/layout/hList9"/>
    <dgm:cxn modelId="{A20A054D-DC1E-4C02-8DF5-52A74C9F55CB}" type="presParOf" srcId="{D0CFCEB6-CB9A-413F-873D-04F8C10F5B39}" destId="{B0AE337F-DB05-485C-B046-E1252A22F58E}" srcOrd="3" destOrd="0" presId="urn:microsoft.com/office/officeart/2005/8/layout/hList9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07C03E-CA2B-4A4C-A089-094469E5A10C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B79495BF-5B9C-4860-ABB3-F789D0F91232}">
      <dgm:prSet phldrT="[Текст]" custT="1"/>
      <dgm:spPr>
        <a:solidFill>
          <a:srgbClr val="3EDAD8"/>
        </a:solidFill>
      </dgm:spPr>
      <dgm:t>
        <a:bodyPr/>
        <a:lstStyle/>
        <a:p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100% организаций в сфере физической культуры и спорта будут оказывать услуги по спортивной подготовке в соответствии с федеральными стандартами спортивной подготовки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C3F83847-2A6D-4BE7-9BB8-7B591AAD4B72}" type="parTrans" cxnId="{E89F0EEF-CBF8-4665-839C-0C7F16718C6C}">
      <dgm:prSet/>
      <dgm:spPr/>
      <dgm:t>
        <a:bodyPr/>
        <a:lstStyle/>
        <a:p>
          <a:endParaRPr lang="ru-RU"/>
        </a:p>
      </dgm:t>
    </dgm:pt>
    <dgm:pt modelId="{1A5E4160-976A-4F1D-AECC-1E40D81A5BFF}" type="sibTrans" cxnId="{E89F0EEF-CBF8-4665-839C-0C7F16718C6C}">
      <dgm:prSet/>
      <dgm:spPr/>
      <dgm:t>
        <a:bodyPr/>
        <a:lstStyle/>
        <a:p>
          <a:endParaRPr lang="ru-RU"/>
        </a:p>
      </dgm:t>
    </dgm:pt>
    <dgm:pt modelId="{1E10976A-07BB-4DFB-8551-573B6E427281}">
      <dgm:prSet phldrT="[Текст]" custT="1"/>
      <dgm:spPr>
        <a:solidFill>
          <a:srgbClr val="2C92D5"/>
        </a:solidFill>
      </dgm:spPr>
      <dgm:t>
        <a:bodyPr/>
        <a:lstStyle/>
        <a:p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спортсменов – разрядников в общем количестве лиц, занимающихся в системе спортивных школ олимпийского резерва и училищ олимпийского резерва 48,5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C1D5E7C1-B67D-4441-B50A-BC67C4A769BD}" type="parTrans" cxnId="{A926DD4F-0DD2-4542-B80C-5609A329FA99}">
      <dgm:prSet/>
      <dgm:spPr/>
      <dgm:t>
        <a:bodyPr/>
        <a:lstStyle/>
        <a:p>
          <a:endParaRPr lang="ru-RU"/>
        </a:p>
      </dgm:t>
    </dgm:pt>
    <dgm:pt modelId="{BB21243D-8289-470E-ABCE-4CE09E180DED}" type="sibTrans" cxnId="{A926DD4F-0DD2-4542-B80C-5609A329FA99}">
      <dgm:prSet/>
      <dgm:spPr/>
      <dgm:t>
        <a:bodyPr/>
        <a:lstStyle/>
        <a:p>
          <a:endParaRPr lang="ru-RU"/>
        </a:p>
      </dgm:t>
    </dgm:pt>
    <dgm:pt modelId="{947013A3-8BC6-4F90-9988-73CC1CBCFBE8}" type="pres">
      <dgm:prSet presAssocID="{8807C03E-CA2B-4A4C-A089-094469E5A10C}" presName="linearFlow" presStyleCnt="0">
        <dgm:presLayoutVars>
          <dgm:dir/>
          <dgm:resizeHandles val="exact"/>
        </dgm:presLayoutVars>
      </dgm:prSet>
      <dgm:spPr/>
    </dgm:pt>
    <dgm:pt modelId="{B1F68317-4891-4CA7-93F8-6B3FE984F529}" type="pres">
      <dgm:prSet presAssocID="{B79495BF-5B9C-4860-ABB3-F789D0F91232}" presName="composite" presStyleCnt="0"/>
      <dgm:spPr/>
    </dgm:pt>
    <dgm:pt modelId="{277C7A53-0B18-493C-B565-98374F2890CB}" type="pres">
      <dgm:prSet presAssocID="{B79495BF-5B9C-4860-ABB3-F789D0F91232}" presName="imgShp" presStyleLbl="fgImgPlace1" presStyleIdx="0" presStyleCnt="2"/>
      <dgm:spPr>
        <a:solidFill>
          <a:srgbClr val="3EDAD8"/>
        </a:solidFill>
      </dgm:spPr>
    </dgm:pt>
    <dgm:pt modelId="{F25E7E6D-A086-4BD8-B499-A44BC7AAADAE}" type="pres">
      <dgm:prSet presAssocID="{B79495BF-5B9C-4860-ABB3-F789D0F91232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D919D-F294-43AF-8958-20FBD0015076}" type="pres">
      <dgm:prSet presAssocID="{1A5E4160-976A-4F1D-AECC-1E40D81A5BFF}" presName="spacing" presStyleCnt="0"/>
      <dgm:spPr/>
    </dgm:pt>
    <dgm:pt modelId="{7D1E9CEE-07F3-43D0-B921-22EE589E2A00}" type="pres">
      <dgm:prSet presAssocID="{1E10976A-07BB-4DFB-8551-573B6E427281}" presName="composite" presStyleCnt="0"/>
      <dgm:spPr/>
    </dgm:pt>
    <dgm:pt modelId="{0EDEFF56-7A1B-4343-A349-F9B598470B75}" type="pres">
      <dgm:prSet presAssocID="{1E10976A-07BB-4DFB-8551-573B6E427281}" presName="imgShp" presStyleLbl="fgImgPlace1" presStyleIdx="1" presStyleCnt="2"/>
      <dgm:spPr>
        <a:solidFill>
          <a:srgbClr val="13538A"/>
        </a:solidFill>
      </dgm:spPr>
    </dgm:pt>
    <dgm:pt modelId="{5BC08224-80C0-4299-8724-1731E544ACE7}" type="pres">
      <dgm:prSet presAssocID="{1E10976A-07BB-4DFB-8551-573B6E427281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1F6888-75D1-4122-B600-1939B3B54402}" type="presOf" srcId="{B79495BF-5B9C-4860-ABB3-F789D0F91232}" destId="{F25E7E6D-A086-4BD8-B499-A44BC7AAADAE}" srcOrd="0" destOrd="0" presId="urn:microsoft.com/office/officeart/2005/8/layout/vList3"/>
    <dgm:cxn modelId="{D3A3E428-D5C2-44B3-A77A-974EF8884569}" type="presOf" srcId="{1E10976A-07BB-4DFB-8551-573B6E427281}" destId="{5BC08224-80C0-4299-8724-1731E544ACE7}" srcOrd="0" destOrd="0" presId="urn:microsoft.com/office/officeart/2005/8/layout/vList3"/>
    <dgm:cxn modelId="{52217170-0094-4759-AE09-65FAF642D7FF}" type="presOf" srcId="{8807C03E-CA2B-4A4C-A089-094469E5A10C}" destId="{947013A3-8BC6-4F90-9988-73CC1CBCFBE8}" srcOrd="0" destOrd="0" presId="urn:microsoft.com/office/officeart/2005/8/layout/vList3"/>
    <dgm:cxn modelId="{E89F0EEF-CBF8-4665-839C-0C7F16718C6C}" srcId="{8807C03E-CA2B-4A4C-A089-094469E5A10C}" destId="{B79495BF-5B9C-4860-ABB3-F789D0F91232}" srcOrd="0" destOrd="0" parTransId="{C3F83847-2A6D-4BE7-9BB8-7B591AAD4B72}" sibTransId="{1A5E4160-976A-4F1D-AECC-1E40D81A5BFF}"/>
    <dgm:cxn modelId="{A926DD4F-0DD2-4542-B80C-5609A329FA99}" srcId="{8807C03E-CA2B-4A4C-A089-094469E5A10C}" destId="{1E10976A-07BB-4DFB-8551-573B6E427281}" srcOrd="1" destOrd="0" parTransId="{C1D5E7C1-B67D-4441-B50A-BC67C4A769BD}" sibTransId="{BB21243D-8289-470E-ABCE-4CE09E180DED}"/>
    <dgm:cxn modelId="{B358ED79-6E25-4498-834F-5BB8107CEF47}" type="presParOf" srcId="{947013A3-8BC6-4F90-9988-73CC1CBCFBE8}" destId="{B1F68317-4891-4CA7-93F8-6B3FE984F529}" srcOrd="0" destOrd="0" presId="urn:microsoft.com/office/officeart/2005/8/layout/vList3"/>
    <dgm:cxn modelId="{ACBF2183-CB73-4404-9E5B-5FBB6B68354E}" type="presParOf" srcId="{B1F68317-4891-4CA7-93F8-6B3FE984F529}" destId="{277C7A53-0B18-493C-B565-98374F2890CB}" srcOrd="0" destOrd="0" presId="urn:microsoft.com/office/officeart/2005/8/layout/vList3"/>
    <dgm:cxn modelId="{FE817207-C266-4BDA-A8A8-B02282D07709}" type="presParOf" srcId="{B1F68317-4891-4CA7-93F8-6B3FE984F529}" destId="{F25E7E6D-A086-4BD8-B499-A44BC7AAADAE}" srcOrd="1" destOrd="0" presId="urn:microsoft.com/office/officeart/2005/8/layout/vList3"/>
    <dgm:cxn modelId="{9C42581C-830D-4A5A-8CFB-115DBCC094E4}" type="presParOf" srcId="{947013A3-8BC6-4F90-9988-73CC1CBCFBE8}" destId="{899D919D-F294-43AF-8958-20FBD0015076}" srcOrd="1" destOrd="0" presId="urn:microsoft.com/office/officeart/2005/8/layout/vList3"/>
    <dgm:cxn modelId="{54B38C13-A538-4391-9F6A-040E6A38E329}" type="presParOf" srcId="{947013A3-8BC6-4F90-9988-73CC1CBCFBE8}" destId="{7D1E9CEE-07F3-43D0-B921-22EE589E2A00}" srcOrd="2" destOrd="0" presId="urn:microsoft.com/office/officeart/2005/8/layout/vList3"/>
    <dgm:cxn modelId="{DF31F102-EB34-48A2-9A1D-67E01D1ABF80}" type="presParOf" srcId="{7D1E9CEE-07F3-43D0-B921-22EE589E2A00}" destId="{0EDEFF56-7A1B-4343-A349-F9B598470B75}" srcOrd="0" destOrd="0" presId="urn:microsoft.com/office/officeart/2005/8/layout/vList3"/>
    <dgm:cxn modelId="{B73CB170-C226-4C0E-957B-5211DC09BEDD}" type="presParOf" srcId="{7D1E9CEE-07F3-43D0-B921-22EE589E2A00}" destId="{5BC08224-80C0-4299-8724-1731E544ACE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25FD9E-B18E-4291-B99A-F48DBD0642AA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F49706-3505-4D15-BB51-A2703A0F08FA}">
      <dgm:prSet phldrT="[Текст]" custT="1"/>
      <dgm:spPr/>
      <dgm:t>
        <a:bodyPr/>
        <a:lstStyle/>
        <a:p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профильных госпитализаций пациентов с острыми нарушениями мозгового кровообращения, доставленных автомобилями скорой медицинской помощи составит 31,7 %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B2739218-2C42-4088-9FFD-26E1667E5E3F}" type="parTrans" cxnId="{7BC63029-2575-453F-AA12-F66024BE5DC7}">
      <dgm:prSet/>
      <dgm:spPr/>
      <dgm:t>
        <a:bodyPr/>
        <a:lstStyle/>
        <a:p>
          <a:endParaRPr lang="ru-RU"/>
        </a:p>
      </dgm:t>
    </dgm:pt>
    <dgm:pt modelId="{D6D18E34-8BA4-4EDC-BF75-5EC60BC9749C}" type="sibTrans" cxnId="{7BC63029-2575-453F-AA12-F66024BE5DC7}">
      <dgm:prSet/>
      <dgm:spPr/>
      <dgm:t>
        <a:bodyPr/>
        <a:lstStyle/>
        <a:p>
          <a:endParaRPr lang="ru-RU"/>
        </a:p>
      </dgm:t>
    </dgm:pt>
    <dgm:pt modelId="{7B37AA66-8A6F-4D91-9529-31F853E30DEC}">
      <dgm:prSet phldrT="[Текст]" custT="1"/>
      <dgm:spPr/>
      <dgm:t>
        <a:bodyPr/>
        <a:lstStyle/>
        <a:p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Отношение числа рентген-</a:t>
          </a:r>
          <a:r>
            <a:rPr lang="ru-RU" sz="1100" i="1" kern="1200" spc="156" dirty="0" err="1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эндоваскулярных</a:t>
          </a: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 вмешательств в лечебных целях, к общему числу выбывших больных, перенесших острый коронарный синдром составит 73,5 %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FE17F670-3FDC-48DC-B94E-F047440F546A}" type="parTrans" cxnId="{A7E93A7C-0C7B-4005-B76B-15154A2331BB}">
      <dgm:prSet/>
      <dgm:spPr/>
      <dgm:t>
        <a:bodyPr/>
        <a:lstStyle/>
        <a:p>
          <a:endParaRPr lang="ru-RU"/>
        </a:p>
      </dgm:t>
    </dgm:pt>
    <dgm:pt modelId="{EE59EEC4-379F-4660-82C2-600055BE74FA}" type="sibTrans" cxnId="{A7E93A7C-0C7B-4005-B76B-15154A2331BB}">
      <dgm:prSet/>
      <dgm:spPr/>
      <dgm:t>
        <a:bodyPr/>
        <a:lstStyle/>
        <a:p>
          <a:endParaRPr lang="ru-RU"/>
        </a:p>
      </dgm:t>
    </dgm:pt>
    <dgm:pt modelId="{6C1B54A3-C3A9-41A5-94C3-852F7FB657BC}">
      <dgm:prSet phldrT="[Текст]" custT="1"/>
      <dgm:spPr/>
      <dgm:t>
        <a:bodyPr/>
        <a:lstStyle/>
        <a:p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Сокращение больничной летальности от острого нарушения мозгового кровообращения до 17,4%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A008A7FD-2089-431B-A409-2BF51435C1FF}" type="parTrans" cxnId="{A38AFBDA-278C-43D2-8A5A-A1AA114A9407}">
      <dgm:prSet/>
      <dgm:spPr/>
      <dgm:t>
        <a:bodyPr/>
        <a:lstStyle/>
        <a:p>
          <a:endParaRPr lang="ru-RU"/>
        </a:p>
      </dgm:t>
    </dgm:pt>
    <dgm:pt modelId="{8E4140F6-94D3-410C-8675-0C0BA0D31089}" type="sibTrans" cxnId="{A38AFBDA-278C-43D2-8A5A-A1AA114A9407}">
      <dgm:prSet/>
      <dgm:spPr/>
      <dgm:t>
        <a:bodyPr/>
        <a:lstStyle/>
        <a:p>
          <a:endParaRPr lang="ru-RU"/>
        </a:p>
      </dgm:t>
    </dgm:pt>
    <dgm:pt modelId="{6BC3E288-3134-4504-8A40-849B70876880}" type="pres">
      <dgm:prSet presAssocID="{4625FD9E-B18E-4291-B99A-F48DBD0642A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ADA460E-8204-4720-92F8-373CDEDE7096}" type="pres">
      <dgm:prSet presAssocID="{68F49706-3505-4D15-BB51-A2703A0F08FA}" presName="composite" presStyleCnt="0"/>
      <dgm:spPr/>
    </dgm:pt>
    <dgm:pt modelId="{9F052849-4F7F-4FA7-A8FE-962719736692}" type="pres">
      <dgm:prSet presAssocID="{68F49706-3505-4D15-BB51-A2703A0F08FA}" presName="LShape" presStyleLbl="alignNode1" presStyleIdx="0" presStyleCnt="5"/>
      <dgm:spPr>
        <a:solidFill>
          <a:srgbClr val="13538A"/>
        </a:solidFill>
      </dgm:spPr>
    </dgm:pt>
    <dgm:pt modelId="{7C95C16E-C984-4504-81A8-B4262C0AFE25}" type="pres">
      <dgm:prSet presAssocID="{68F49706-3505-4D15-BB51-A2703A0F08FA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7ECBD-C2F7-4687-B984-60834D60E333}" type="pres">
      <dgm:prSet presAssocID="{68F49706-3505-4D15-BB51-A2703A0F08FA}" presName="Triangle" presStyleLbl="alignNode1" presStyleIdx="1" presStyleCnt="5"/>
      <dgm:spPr>
        <a:solidFill>
          <a:srgbClr val="13538A"/>
        </a:solidFill>
      </dgm:spPr>
    </dgm:pt>
    <dgm:pt modelId="{89DB26BF-298F-4E12-A444-88F704A888D3}" type="pres">
      <dgm:prSet presAssocID="{D6D18E34-8BA4-4EDC-BF75-5EC60BC9749C}" presName="sibTrans" presStyleCnt="0"/>
      <dgm:spPr/>
    </dgm:pt>
    <dgm:pt modelId="{AE9E5470-7E9A-42E1-B438-B48AAF59525F}" type="pres">
      <dgm:prSet presAssocID="{D6D18E34-8BA4-4EDC-BF75-5EC60BC9749C}" presName="space" presStyleCnt="0"/>
      <dgm:spPr/>
    </dgm:pt>
    <dgm:pt modelId="{5D4ED5E3-5C12-49B2-AB7D-678017C087F8}" type="pres">
      <dgm:prSet presAssocID="{7B37AA66-8A6F-4D91-9529-31F853E30DEC}" presName="composite" presStyleCnt="0"/>
      <dgm:spPr/>
    </dgm:pt>
    <dgm:pt modelId="{68BF4343-840B-44E8-8C65-9837F7A63A33}" type="pres">
      <dgm:prSet presAssocID="{7B37AA66-8A6F-4D91-9529-31F853E30DEC}" presName="LShape" presStyleLbl="alignNode1" presStyleIdx="2" presStyleCnt="5"/>
      <dgm:spPr>
        <a:solidFill>
          <a:srgbClr val="2C92D5"/>
        </a:solidFill>
      </dgm:spPr>
    </dgm:pt>
    <dgm:pt modelId="{F643DC1E-BB70-4444-868E-BEAC005ABCF2}" type="pres">
      <dgm:prSet presAssocID="{7B37AA66-8A6F-4D91-9529-31F853E30DE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F3775-6F12-4A23-9ECF-8B84A433B052}" type="pres">
      <dgm:prSet presAssocID="{7B37AA66-8A6F-4D91-9529-31F853E30DEC}" presName="Triangle" presStyleLbl="alignNode1" presStyleIdx="3" presStyleCnt="5"/>
      <dgm:spPr>
        <a:solidFill>
          <a:srgbClr val="3EDAD8"/>
        </a:solidFill>
      </dgm:spPr>
    </dgm:pt>
    <dgm:pt modelId="{ABCCF5B2-DBF8-432A-9DD5-EA964936CA82}" type="pres">
      <dgm:prSet presAssocID="{EE59EEC4-379F-4660-82C2-600055BE74FA}" presName="sibTrans" presStyleCnt="0"/>
      <dgm:spPr/>
    </dgm:pt>
    <dgm:pt modelId="{CB09D392-D92D-4A4B-946A-B0974B8ACC30}" type="pres">
      <dgm:prSet presAssocID="{EE59EEC4-379F-4660-82C2-600055BE74FA}" presName="space" presStyleCnt="0"/>
      <dgm:spPr/>
    </dgm:pt>
    <dgm:pt modelId="{3E4B9423-5BE6-4833-82E4-34E1DFA0FD12}" type="pres">
      <dgm:prSet presAssocID="{6C1B54A3-C3A9-41A5-94C3-852F7FB657BC}" presName="composite" presStyleCnt="0"/>
      <dgm:spPr/>
    </dgm:pt>
    <dgm:pt modelId="{B067CC9E-5172-44B4-9EDE-12E4A55E7CEF}" type="pres">
      <dgm:prSet presAssocID="{6C1B54A3-C3A9-41A5-94C3-852F7FB657BC}" presName="LShape" presStyleLbl="alignNode1" presStyleIdx="4" presStyleCnt="5"/>
      <dgm:spPr>
        <a:solidFill>
          <a:srgbClr val="3EDAD8"/>
        </a:solidFill>
      </dgm:spPr>
    </dgm:pt>
    <dgm:pt modelId="{DA7A4E7B-8457-4D91-B0A7-B85E1A97B741}" type="pres">
      <dgm:prSet presAssocID="{6C1B54A3-C3A9-41A5-94C3-852F7FB657BC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C63029-2575-453F-AA12-F66024BE5DC7}" srcId="{4625FD9E-B18E-4291-B99A-F48DBD0642AA}" destId="{68F49706-3505-4D15-BB51-A2703A0F08FA}" srcOrd="0" destOrd="0" parTransId="{B2739218-2C42-4088-9FFD-26E1667E5E3F}" sibTransId="{D6D18E34-8BA4-4EDC-BF75-5EC60BC9749C}"/>
    <dgm:cxn modelId="{D7314121-E1E0-4F13-9639-0BD4688D7EEC}" type="presOf" srcId="{6C1B54A3-C3A9-41A5-94C3-852F7FB657BC}" destId="{DA7A4E7B-8457-4D91-B0A7-B85E1A97B741}" srcOrd="0" destOrd="0" presId="urn:microsoft.com/office/officeart/2009/3/layout/StepUpProcess"/>
    <dgm:cxn modelId="{34389622-9AEC-474C-8298-B78509FE6028}" type="presOf" srcId="{7B37AA66-8A6F-4D91-9529-31F853E30DEC}" destId="{F643DC1E-BB70-4444-868E-BEAC005ABCF2}" srcOrd="0" destOrd="0" presId="urn:microsoft.com/office/officeart/2009/3/layout/StepUpProcess"/>
    <dgm:cxn modelId="{BE9A74CE-69A3-4C8B-B409-78BD9935E680}" type="presOf" srcId="{68F49706-3505-4D15-BB51-A2703A0F08FA}" destId="{7C95C16E-C984-4504-81A8-B4262C0AFE25}" srcOrd="0" destOrd="0" presId="urn:microsoft.com/office/officeart/2009/3/layout/StepUpProcess"/>
    <dgm:cxn modelId="{962757D5-C298-4070-A857-F66A27454E7D}" type="presOf" srcId="{4625FD9E-B18E-4291-B99A-F48DBD0642AA}" destId="{6BC3E288-3134-4504-8A40-849B70876880}" srcOrd="0" destOrd="0" presId="urn:microsoft.com/office/officeart/2009/3/layout/StepUpProcess"/>
    <dgm:cxn modelId="{A7E93A7C-0C7B-4005-B76B-15154A2331BB}" srcId="{4625FD9E-B18E-4291-B99A-F48DBD0642AA}" destId="{7B37AA66-8A6F-4D91-9529-31F853E30DEC}" srcOrd="1" destOrd="0" parTransId="{FE17F670-3FDC-48DC-B94E-F047440F546A}" sibTransId="{EE59EEC4-379F-4660-82C2-600055BE74FA}"/>
    <dgm:cxn modelId="{A38AFBDA-278C-43D2-8A5A-A1AA114A9407}" srcId="{4625FD9E-B18E-4291-B99A-F48DBD0642AA}" destId="{6C1B54A3-C3A9-41A5-94C3-852F7FB657BC}" srcOrd="2" destOrd="0" parTransId="{A008A7FD-2089-431B-A409-2BF51435C1FF}" sibTransId="{8E4140F6-94D3-410C-8675-0C0BA0D31089}"/>
    <dgm:cxn modelId="{01767EE7-CF14-4650-BBE8-244B03273EB2}" type="presParOf" srcId="{6BC3E288-3134-4504-8A40-849B70876880}" destId="{5ADA460E-8204-4720-92F8-373CDEDE7096}" srcOrd="0" destOrd="0" presId="urn:microsoft.com/office/officeart/2009/3/layout/StepUpProcess"/>
    <dgm:cxn modelId="{AD0ADAFC-E788-470E-BFB6-C478A9AD485D}" type="presParOf" srcId="{5ADA460E-8204-4720-92F8-373CDEDE7096}" destId="{9F052849-4F7F-4FA7-A8FE-962719736692}" srcOrd="0" destOrd="0" presId="urn:microsoft.com/office/officeart/2009/3/layout/StepUpProcess"/>
    <dgm:cxn modelId="{533D9605-093F-4F05-A3A4-F6ED58DB4331}" type="presParOf" srcId="{5ADA460E-8204-4720-92F8-373CDEDE7096}" destId="{7C95C16E-C984-4504-81A8-B4262C0AFE25}" srcOrd="1" destOrd="0" presId="urn:microsoft.com/office/officeart/2009/3/layout/StepUpProcess"/>
    <dgm:cxn modelId="{41BF03D7-127E-4727-B652-49E650B6206E}" type="presParOf" srcId="{5ADA460E-8204-4720-92F8-373CDEDE7096}" destId="{2027ECBD-C2F7-4687-B984-60834D60E333}" srcOrd="2" destOrd="0" presId="urn:microsoft.com/office/officeart/2009/3/layout/StepUpProcess"/>
    <dgm:cxn modelId="{312ABC5D-441E-400C-AF8A-3A4024515AA8}" type="presParOf" srcId="{6BC3E288-3134-4504-8A40-849B70876880}" destId="{89DB26BF-298F-4E12-A444-88F704A888D3}" srcOrd="1" destOrd="0" presId="urn:microsoft.com/office/officeart/2009/3/layout/StepUpProcess"/>
    <dgm:cxn modelId="{185E3C75-C2BC-48BB-A019-A3CF32825D4C}" type="presParOf" srcId="{89DB26BF-298F-4E12-A444-88F704A888D3}" destId="{AE9E5470-7E9A-42E1-B438-B48AAF59525F}" srcOrd="0" destOrd="0" presId="urn:microsoft.com/office/officeart/2009/3/layout/StepUpProcess"/>
    <dgm:cxn modelId="{A06A01DD-A42D-49B8-AA02-65CFB22EB47F}" type="presParOf" srcId="{6BC3E288-3134-4504-8A40-849B70876880}" destId="{5D4ED5E3-5C12-49B2-AB7D-678017C087F8}" srcOrd="2" destOrd="0" presId="urn:microsoft.com/office/officeart/2009/3/layout/StepUpProcess"/>
    <dgm:cxn modelId="{82987305-0B37-435E-8D8A-690BD42EC5C7}" type="presParOf" srcId="{5D4ED5E3-5C12-49B2-AB7D-678017C087F8}" destId="{68BF4343-840B-44E8-8C65-9837F7A63A33}" srcOrd="0" destOrd="0" presId="urn:microsoft.com/office/officeart/2009/3/layout/StepUpProcess"/>
    <dgm:cxn modelId="{49074636-90D4-461C-99B8-671DFDD6E8B8}" type="presParOf" srcId="{5D4ED5E3-5C12-49B2-AB7D-678017C087F8}" destId="{F643DC1E-BB70-4444-868E-BEAC005ABCF2}" srcOrd="1" destOrd="0" presId="urn:microsoft.com/office/officeart/2009/3/layout/StepUpProcess"/>
    <dgm:cxn modelId="{0C35D96A-94DF-4D70-843D-D5229C8EEC01}" type="presParOf" srcId="{5D4ED5E3-5C12-49B2-AB7D-678017C087F8}" destId="{74AF3775-6F12-4A23-9ECF-8B84A433B052}" srcOrd="2" destOrd="0" presId="urn:microsoft.com/office/officeart/2009/3/layout/StepUpProcess"/>
    <dgm:cxn modelId="{477D72CC-EAFF-4992-870A-9F420654DFAF}" type="presParOf" srcId="{6BC3E288-3134-4504-8A40-849B70876880}" destId="{ABCCF5B2-DBF8-432A-9DD5-EA964936CA82}" srcOrd="3" destOrd="0" presId="urn:microsoft.com/office/officeart/2009/3/layout/StepUpProcess"/>
    <dgm:cxn modelId="{74696F1E-C251-403B-B5D9-31949E04430E}" type="presParOf" srcId="{ABCCF5B2-DBF8-432A-9DD5-EA964936CA82}" destId="{CB09D392-D92D-4A4B-946A-B0974B8ACC30}" srcOrd="0" destOrd="0" presId="urn:microsoft.com/office/officeart/2009/3/layout/StepUpProcess"/>
    <dgm:cxn modelId="{1D676867-7B22-48BD-B245-CE11A5C19079}" type="presParOf" srcId="{6BC3E288-3134-4504-8A40-849B70876880}" destId="{3E4B9423-5BE6-4833-82E4-34E1DFA0FD12}" srcOrd="4" destOrd="0" presId="urn:microsoft.com/office/officeart/2009/3/layout/StepUpProcess"/>
    <dgm:cxn modelId="{E6A903EE-EC0A-4A04-83C5-8DD81A4C14C2}" type="presParOf" srcId="{3E4B9423-5BE6-4833-82E4-34E1DFA0FD12}" destId="{B067CC9E-5172-44B4-9EDE-12E4A55E7CEF}" srcOrd="0" destOrd="0" presId="urn:microsoft.com/office/officeart/2009/3/layout/StepUpProcess"/>
    <dgm:cxn modelId="{794A2DC2-855C-4C4B-8E3C-1D27E9D62099}" type="presParOf" srcId="{3E4B9423-5BE6-4833-82E4-34E1DFA0FD12}" destId="{DA7A4E7B-8457-4D91-B0A7-B85E1A97B74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987D68E-4DF5-4FA2-8F1C-BCCA1AEA23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FA5E7F-6872-428D-87AE-41B634AC1054}">
      <dgm:prSet phldrT="[Текст]" custT="1"/>
      <dgm:spPr>
        <a:solidFill>
          <a:srgbClr val="3EDAD8"/>
        </a:solidFill>
      </dgm:spPr>
      <dgm:t>
        <a:bodyPr/>
        <a:lstStyle/>
        <a:p>
          <a:r>
            <a:rPr lang="ru-RU" sz="1200" i="1" dirty="0" smtClean="0"/>
            <a:t>95 % детских поликлиник/детских поликлинических отделений медицинских организаций будут дооснащены медицинскими изделиями и реализовать организационно-планировочные решения внутренних пространств, обеспечивающих комфортность пребывания детей</a:t>
          </a:r>
          <a:endParaRPr lang="ru-RU" sz="1200" i="1" dirty="0"/>
        </a:p>
      </dgm:t>
    </dgm:pt>
    <dgm:pt modelId="{16828392-3B3F-44C4-83FF-8FE010E3ECC9}" type="parTrans" cxnId="{E4BB8CBB-F5EE-406A-8711-741175F122F4}">
      <dgm:prSet/>
      <dgm:spPr/>
      <dgm:t>
        <a:bodyPr/>
        <a:lstStyle/>
        <a:p>
          <a:endParaRPr lang="ru-RU" sz="1200" i="1"/>
        </a:p>
      </dgm:t>
    </dgm:pt>
    <dgm:pt modelId="{98720C27-B788-4B45-94AF-16E1BF65510B}" type="sibTrans" cxnId="{E4BB8CBB-F5EE-406A-8711-741175F122F4}">
      <dgm:prSet/>
      <dgm:spPr/>
      <dgm:t>
        <a:bodyPr/>
        <a:lstStyle/>
        <a:p>
          <a:endParaRPr lang="ru-RU" sz="1200" i="1"/>
        </a:p>
      </dgm:t>
    </dgm:pt>
    <dgm:pt modelId="{0F39E6BB-243E-44C3-AAD4-683C1814E58A}">
      <dgm:prSet phldrT="[Текст]" custT="1"/>
      <dgm:spPr>
        <a:solidFill>
          <a:srgbClr val="37C9EF"/>
        </a:solidFill>
      </dgm:spPr>
      <dgm:t>
        <a:bodyPr/>
        <a:lstStyle/>
        <a:p>
          <a:r>
            <a:rPr lang="ru-RU" sz="1200" i="1" dirty="0" smtClean="0"/>
            <a:t>До 65 % будет увеличен охват профилактическими медицинскими осмотрами детей в возрасте 15-17 лет в рамках реализации приказа Минздрава России от 10 августа 2017 г. № 514н «О Порядке проведения профилактических медицинских осмотров несовершеннолетних»: девочек - врачами акушерами-гинекологами;  мальчиков - врачами детскими урологами-</a:t>
          </a:r>
          <a:r>
            <a:rPr lang="ru-RU" sz="1200" i="1" dirty="0" err="1" smtClean="0"/>
            <a:t>андрологами</a:t>
          </a:r>
          <a:endParaRPr lang="ru-RU" sz="1200" i="1" dirty="0"/>
        </a:p>
      </dgm:t>
    </dgm:pt>
    <dgm:pt modelId="{DED0C039-D7D9-4553-A3C3-C96F437A41F6}" type="parTrans" cxnId="{EDC7FFDD-FD2B-455A-8025-502EE7023118}">
      <dgm:prSet/>
      <dgm:spPr/>
      <dgm:t>
        <a:bodyPr/>
        <a:lstStyle/>
        <a:p>
          <a:endParaRPr lang="ru-RU" sz="1200" i="1"/>
        </a:p>
      </dgm:t>
    </dgm:pt>
    <dgm:pt modelId="{2C6E3BD7-6A64-40BD-9B6F-248B774A3A30}" type="sibTrans" cxnId="{EDC7FFDD-FD2B-455A-8025-502EE7023118}">
      <dgm:prSet/>
      <dgm:spPr/>
      <dgm:t>
        <a:bodyPr/>
        <a:lstStyle/>
        <a:p>
          <a:endParaRPr lang="ru-RU" sz="1200" i="1"/>
        </a:p>
      </dgm:t>
    </dgm:pt>
    <dgm:pt modelId="{67A7B96C-EC4E-4FF2-AB25-F3475FADC637}">
      <dgm:prSet phldrT="[Текст]" custT="1"/>
      <dgm:spPr/>
      <dgm:t>
        <a:bodyPr/>
        <a:lstStyle/>
        <a:p>
          <a:r>
            <a:rPr lang="ru-RU" sz="1200" i="1" dirty="0" smtClean="0"/>
            <a:t>5,8 тыс. женщинам в период беременности, родов и в послеродовый период будет оказана медицинская помощь в том числе за счет средств родовых сертификатов</a:t>
          </a:r>
          <a:endParaRPr lang="ru-RU" sz="1200" i="1" dirty="0"/>
        </a:p>
      </dgm:t>
    </dgm:pt>
    <dgm:pt modelId="{27F950AD-90CE-494F-84AC-6D8799CD6390}" type="parTrans" cxnId="{E241ADC8-2FD9-4B4B-8B66-299D251CDE99}">
      <dgm:prSet/>
      <dgm:spPr/>
      <dgm:t>
        <a:bodyPr/>
        <a:lstStyle/>
        <a:p>
          <a:endParaRPr lang="ru-RU" sz="1200" i="1"/>
        </a:p>
      </dgm:t>
    </dgm:pt>
    <dgm:pt modelId="{519D2BC8-D5EC-4267-8D82-0DC830161156}" type="sibTrans" cxnId="{E241ADC8-2FD9-4B4B-8B66-299D251CDE99}">
      <dgm:prSet/>
      <dgm:spPr/>
      <dgm:t>
        <a:bodyPr/>
        <a:lstStyle/>
        <a:p>
          <a:endParaRPr lang="ru-RU" sz="1200" i="1"/>
        </a:p>
      </dgm:t>
    </dgm:pt>
    <dgm:pt modelId="{B9234EEE-6071-4AE1-AC6F-3EA669BBFEF6}">
      <dgm:prSet custT="1"/>
      <dgm:spPr>
        <a:solidFill>
          <a:srgbClr val="2C92D5"/>
        </a:solidFill>
      </dgm:spPr>
      <dgm:t>
        <a:bodyPr/>
        <a:lstStyle/>
        <a:p>
          <a:r>
            <a:rPr lang="ru-RU" sz="1200" b="0" i="1" baseline="0" dirty="0" smtClean="0"/>
            <a:t>Реконструирована республиканская детская больница</a:t>
          </a:r>
          <a:endParaRPr lang="ru-RU" sz="1200" b="0" i="1" baseline="0" dirty="0"/>
        </a:p>
      </dgm:t>
    </dgm:pt>
    <dgm:pt modelId="{CFFC862A-E152-408E-B370-FC9D5428F29C}" type="parTrans" cxnId="{DE95A999-7875-4D96-B515-4A5B0BE24C52}">
      <dgm:prSet/>
      <dgm:spPr/>
    </dgm:pt>
    <dgm:pt modelId="{C25A9B5A-78F4-42A3-B854-BC5532D5703B}" type="sibTrans" cxnId="{DE95A999-7875-4D96-B515-4A5B0BE24C52}">
      <dgm:prSet/>
      <dgm:spPr/>
    </dgm:pt>
    <dgm:pt modelId="{E575FFDB-0681-4222-A22E-C40B6B53F3F1}" type="pres">
      <dgm:prSet presAssocID="{4987D68E-4DF5-4FA2-8F1C-BCCA1AEA23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B631A8-2420-4493-9257-8DF2752BE0FD}" type="pres">
      <dgm:prSet presAssocID="{9AFA5E7F-6872-428D-87AE-41B634AC105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9DE007-ABED-4588-AB2A-841BBACBFAA6}" type="pres">
      <dgm:prSet presAssocID="{98720C27-B788-4B45-94AF-16E1BF65510B}" presName="spacer" presStyleCnt="0"/>
      <dgm:spPr/>
    </dgm:pt>
    <dgm:pt modelId="{2C092B84-FBAC-4A84-9A68-5E4CA46A1008}" type="pres">
      <dgm:prSet presAssocID="{0F39E6BB-243E-44C3-AAD4-683C1814E58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F8C49-4357-4F0B-BAAD-279C408035E4}" type="pres">
      <dgm:prSet presAssocID="{2C6E3BD7-6A64-40BD-9B6F-248B774A3A30}" presName="spacer" presStyleCnt="0"/>
      <dgm:spPr/>
    </dgm:pt>
    <dgm:pt modelId="{8F64B525-7738-45E8-9967-CBED9FB90669}" type="pres">
      <dgm:prSet presAssocID="{67A7B96C-EC4E-4FF2-AB25-F3475FADC63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BBF72-68F1-45B9-9AB3-1605C85D28D0}" type="pres">
      <dgm:prSet presAssocID="{519D2BC8-D5EC-4267-8D82-0DC830161156}" presName="spacer" presStyleCnt="0"/>
      <dgm:spPr/>
    </dgm:pt>
    <dgm:pt modelId="{D0D04BBD-8E52-41DE-843C-0F96C17202A1}" type="pres">
      <dgm:prSet presAssocID="{B9234EEE-6071-4AE1-AC6F-3EA669BBFEF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ADA9C7-2C72-4F5F-ACD7-623C6DBCC65C}" type="presOf" srcId="{B9234EEE-6071-4AE1-AC6F-3EA669BBFEF6}" destId="{D0D04BBD-8E52-41DE-843C-0F96C17202A1}" srcOrd="0" destOrd="0" presId="urn:microsoft.com/office/officeart/2005/8/layout/vList2"/>
    <dgm:cxn modelId="{4F328C8A-57DD-44A8-A5AB-6A40E1DD0D33}" type="presOf" srcId="{67A7B96C-EC4E-4FF2-AB25-F3475FADC637}" destId="{8F64B525-7738-45E8-9967-CBED9FB90669}" srcOrd="0" destOrd="0" presId="urn:microsoft.com/office/officeart/2005/8/layout/vList2"/>
    <dgm:cxn modelId="{BCDEFA44-6D55-4ADE-B391-F0630DA827A2}" type="presOf" srcId="{9AFA5E7F-6872-428D-87AE-41B634AC1054}" destId="{07B631A8-2420-4493-9257-8DF2752BE0FD}" srcOrd="0" destOrd="0" presId="urn:microsoft.com/office/officeart/2005/8/layout/vList2"/>
    <dgm:cxn modelId="{EDC7FFDD-FD2B-455A-8025-502EE7023118}" srcId="{4987D68E-4DF5-4FA2-8F1C-BCCA1AEA2360}" destId="{0F39E6BB-243E-44C3-AAD4-683C1814E58A}" srcOrd="1" destOrd="0" parTransId="{DED0C039-D7D9-4553-A3C3-C96F437A41F6}" sibTransId="{2C6E3BD7-6A64-40BD-9B6F-248B774A3A30}"/>
    <dgm:cxn modelId="{DE95A999-7875-4D96-B515-4A5B0BE24C52}" srcId="{4987D68E-4DF5-4FA2-8F1C-BCCA1AEA2360}" destId="{B9234EEE-6071-4AE1-AC6F-3EA669BBFEF6}" srcOrd="3" destOrd="0" parTransId="{CFFC862A-E152-408E-B370-FC9D5428F29C}" sibTransId="{C25A9B5A-78F4-42A3-B854-BC5532D5703B}"/>
    <dgm:cxn modelId="{E4BB8CBB-F5EE-406A-8711-741175F122F4}" srcId="{4987D68E-4DF5-4FA2-8F1C-BCCA1AEA2360}" destId="{9AFA5E7F-6872-428D-87AE-41B634AC1054}" srcOrd="0" destOrd="0" parTransId="{16828392-3B3F-44C4-83FF-8FE010E3ECC9}" sibTransId="{98720C27-B788-4B45-94AF-16E1BF65510B}"/>
    <dgm:cxn modelId="{A287715D-5E05-4AEC-BEEB-F46F6A64BCE5}" type="presOf" srcId="{4987D68E-4DF5-4FA2-8F1C-BCCA1AEA2360}" destId="{E575FFDB-0681-4222-A22E-C40B6B53F3F1}" srcOrd="0" destOrd="0" presId="urn:microsoft.com/office/officeart/2005/8/layout/vList2"/>
    <dgm:cxn modelId="{B2421AA7-DCFE-49FF-9B3A-0DC6C9B2EE18}" type="presOf" srcId="{0F39E6BB-243E-44C3-AAD4-683C1814E58A}" destId="{2C092B84-FBAC-4A84-9A68-5E4CA46A1008}" srcOrd="0" destOrd="0" presId="urn:microsoft.com/office/officeart/2005/8/layout/vList2"/>
    <dgm:cxn modelId="{E241ADC8-2FD9-4B4B-8B66-299D251CDE99}" srcId="{4987D68E-4DF5-4FA2-8F1C-BCCA1AEA2360}" destId="{67A7B96C-EC4E-4FF2-AB25-F3475FADC637}" srcOrd="2" destOrd="0" parTransId="{27F950AD-90CE-494F-84AC-6D8799CD6390}" sibTransId="{519D2BC8-D5EC-4267-8D82-0DC830161156}"/>
    <dgm:cxn modelId="{30D09B4F-2E1F-4A33-BC2A-EC944AC3541C}" type="presParOf" srcId="{E575FFDB-0681-4222-A22E-C40B6B53F3F1}" destId="{07B631A8-2420-4493-9257-8DF2752BE0FD}" srcOrd="0" destOrd="0" presId="urn:microsoft.com/office/officeart/2005/8/layout/vList2"/>
    <dgm:cxn modelId="{F1294F7B-44FF-4B54-9F28-3E8CC89597DB}" type="presParOf" srcId="{E575FFDB-0681-4222-A22E-C40B6B53F3F1}" destId="{3B9DE007-ABED-4588-AB2A-841BBACBFAA6}" srcOrd="1" destOrd="0" presId="urn:microsoft.com/office/officeart/2005/8/layout/vList2"/>
    <dgm:cxn modelId="{701F0A29-9C5B-4F3D-88EF-7D9DD0671F51}" type="presParOf" srcId="{E575FFDB-0681-4222-A22E-C40B6B53F3F1}" destId="{2C092B84-FBAC-4A84-9A68-5E4CA46A1008}" srcOrd="2" destOrd="0" presId="urn:microsoft.com/office/officeart/2005/8/layout/vList2"/>
    <dgm:cxn modelId="{32678B07-8ADA-4471-A4F5-2D3E69DB15AC}" type="presParOf" srcId="{E575FFDB-0681-4222-A22E-C40B6B53F3F1}" destId="{814F8C49-4357-4F0B-BAAD-279C408035E4}" srcOrd="3" destOrd="0" presId="urn:microsoft.com/office/officeart/2005/8/layout/vList2"/>
    <dgm:cxn modelId="{DD7ECBF2-8302-45E0-B6EC-0346EB5956CB}" type="presParOf" srcId="{E575FFDB-0681-4222-A22E-C40B6B53F3F1}" destId="{8F64B525-7738-45E8-9967-CBED9FB90669}" srcOrd="4" destOrd="0" presId="urn:microsoft.com/office/officeart/2005/8/layout/vList2"/>
    <dgm:cxn modelId="{E115AC34-77CF-4A44-8E3C-657BACB39858}" type="presParOf" srcId="{E575FFDB-0681-4222-A22E-C40B6B53F3F1}" destId="{DD4BBF72-68F1-45B9-9AB3-1605C85D28D0}" srcOrd="5" destOrd="0" presId="urn:microsoft.com/office/officeart/2005/8/layout/vList2"/>
    <dgm:cxn modelId="{84B7C2BA-0EF9-4218-800A-16CB9751E96C}" type="presParOf" srcId="{E575FFDB-0681-4222-A22E-C40B6B53F3F1}" destId="{D0D04BBD-8E52-41DE-843C-0F96C17202A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056B9CD-37EF-4FDA-8A5B-27981E38FBD0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F1B1E7-55B4-4D9D-93D3-DF9D705E076C}">
      <dgm:prSet phldrT="[Текст]" custT="1"/>
      <dgm:spPr/>
      <dgm:t>
        <a:bodyPr/>
        <a:lstStyle/>
        <a:p>
          <a:r>
            <a:rPr lang="ru-RU" sz="10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образовательных организаций, обеспеченных Интернет-соединением со скоростью соединения не менее 100 Мб/c - для образовательных организаций, расположенных в городах, 50 Мб/c - для образовательных организаций, расположенных в сельской местности и поселках городского типа, а также гарантированным Интернет-трафиком – 70%</a:t>
          </a:r>
          <a:endParaRPr lang="ru-RU" sz="10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8B44E85C-853A-4215-9774-83447AC4CA6D}" type="parTrans" cxnId="{1E16B0B6-066B-44FC-9C93-1AC123B4930B}">
      <dgm:prSet/>
      <dgm:spPr/>
      <dgm:t>
        <a:bodyPr/>
        <a:lstStyle/>
        <a:p>
          <a:endParaRPr lang="ru-RU" sz="1050" i="1"/>
        </a:p>
      </dgm:t>
    </dgm:pt>
    <dgm:pt modelId="{EEE8E839-1FB0-4565-A54B-B3E93C53B37D}" type="sibTrans" cxnId="{1E16B0B6-066B-44FC-9C93-1AC123B4930B}">
      <dgm:prSet/>
      <dgm:spPr/>
      <dgm:t>
        <a:bodyPr/>
        <a:lstStyle/>
        <a:p>
          <a:endParaRPr lang="ru-RU" sz="1050" i="1"/>
        </a:p>
      </dgm:t>
    </dgm:pt>
    <dgm:pt modelId="{109F9AB8-4EE7-46D4-8A2B-9BC06B6F7305}">
      <dgm:prSet phldrT="[Текст]" custT="1"/>
      <dgm:spPr/>
      <dgm:t>
        <a:bodyPr/>
        <a:lstStyle/>
        <a:p>
          <a:r>
            <a:rPr lang="ru-RU" sz="10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обучающихся по программам общего образования, дополнительного образования для детей и среднего профессионального образования, для которых формируется цифровой образовательный профиль и индивидуальный план обучения с использованием федеральной информационно-сервисной платформы цифровой образовательной среды, в общем числе обучающихся по указанным программам – 15%</a:t>
          </a:r>
          <a:endParaRPr lang="ru-RU" sz="10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gm:t>
    </dgm:pt>
    <dgm:pt modelId="{0094887E-6B2B-48F0-A670-B3220064D575}" type="parTrans" cxnId="{EFB5C1B8-48E8-43F2-9B32-5487CAEFDAA2}">
      <dgm:prSet/>
      <dgm:spPr/>
      <dgm:t>
        <a:bodyPr/>
        <a:lstStyle/>
        <a:p>
          <a:endParaRPr lang="ru-RU" sz="1050" i="1"/>
        </a:p>
      </dgm:t>
    </dgm:pt>
    <dgm:pt modelId="{8A3D4F6E-9339-4497-928A-0F0B9A868DAC}" type="sibTrans" cxnId="{EFB5C1B8-48E8-43F2-9B32-5487CAEFDAA2}">
      <dgm:prSet/>
      <dgm:spPr/>
      <dgm:t>
        <a:bodyPr/>
        <a:lstStyle/>
        <a:p>
          <a:endParaRPr lang="ru-RU" sz="1050" i="1"/>
        </a:p>
      </dgm:t>
    </dgm:pt>
    <dgm:pt modelId="{06FFA2F0-C282-4733-98A8-DA12C8D5FDAA}" type="pres">
      <dgm:prSet presAssocID="{1056B9CD-37EF-4FDA-8A5B-27981E38FBD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693C90-7747-4797-AB87-643B2A04E29D}" type="pres">
      <dgm:prSet presAssocID="{35F1B1E7-55B4-4D9D-93D3-DF9D705E076C}" presName="composite" presStyleCnt="0"/>
      <dgm:spPr/>
    </dgm:pt>
    <dgm:pt modelId="{D8F997F7-EB9C-45B1-B27C-2516F270B07C}" type="pres">
      <dgm:prSet presAssocID="{35F1B1E7-55B4-4D9D-93D3-DF9D705E076C}" presName="rect1" presStyleLbl="trAlignAcc1" presStyleIdx="0" presStyleCnt="2" custScaleY="1818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766DD-8E09-44DA-91DD-F57F7820F37A}" type="pres">
      <dgm:prSet presAssocID="{35F1B1E7-55B4-4D9D-93D3-DF9D705E076C}" presName="rect2" presStyleLbl="fgImgPlace1" presStyleIdx="0" presStyleCnt="2" custLinFactNeighborX="-6280" custLinFactNeighborY="-1919"/>
      <dgm:spPr>
        <a:solidFill>
          <a:srgbClr val="3EDAD8"/>
        </a:solidFill>
      </dgm:spPr>
    </dgm:pt>
    <dgm:pt modelId="{FF4565DD-5D8F-46CF-9084-8D7ADFC1F0EC}" type="pres">
      <dgm:prSet presAssocID="{EEE8E839-1FB0-4565-A54B-B3E93C53B37D}" presName="sibTrans" presStyleCnt="0"/>
      <dgm:spPr/>
    </dgm:pt>
    <dgm:pt modelId="{90D63D8A-62C4-457D-A3AA-6E39AC865D94}" type="pres">
      <dgm:prSet presAssocID="{109F9AB8-4EE7-46D4-8A2B-9BC06B6F7305}" presName="composite" presStyleCnt="0"/>
      <dgm:spPr/>
    </dgm:pt>
    <dgm:pt modelId="{41C09001-5567-43CE-97EF-811745F515F0}" type="pres">
      <dgm:prSet presAssocID="{109F9AB8-4EE7-46D4-8A2B-9BC06B6F7305}" presName="rect1" presStyleLbl="trAlignAcc1" presStyleIdx="1" presStyleCnt="2" custScaleX="101426" custScaleY="18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733EF-1E70-46F0-B96D-14109CF3ED39}" type="pres">
      <dgm:prSet presAssocID="{109F9AB8-4EE7-46D4-8A2B-9BC06B6F7305}" presName="rect2" presStyleLbl="fgImgPlace1" presStyleIdx="1" presStyleCnt="2"/>
      <dgm:spPr>
        <a:solidFill>
          <a:srgbClr val="13538A"/>
        </a:solidFill>
      </dgm:spPr>
    </dgm:pt>
  </dgm:ptLst>
  <dgm:cxnLst>
    <dgm:cxn modelId="{391350B6-8A0B-4C42-98E2-4E2E1884AAF6}" type="presOf" srcId="{1056B9CD-37EF-4FDA-8A5B-27981E38FBD0}" destId="{06FFA2F0-C282-4733-98A8-DA12C8D5FDAA}" srcOrd="0" destOrd="0" presId="urn:microsoft.com/office/officeart/2008/layout/PictureStrips"/>
    <dgm:cxn modelId="{0957DC05-0A7D-4F9B-918B-2457C39ADA80}" type="presOf" srcId="{35F1B1E7-55B4-4D9D-93D3-DF9D705E076C}" destId="{D8F997F7-EB9C-45B1-B27C-2516F270B07C}" srcOrd="0" destOrd="0" presId="urn:microsoft.com/office/officeart/2008/layout/PictureStrips"/>
    <dgm:cxn modelId="{1F41417E-1B09-417A-B145-0B8ED0E939E7}" type="presOf" srcId="{109F9AB8-4EE7-46D4-8A2B-9BC06B6F7305}" destId="{41C09001-5567-43CE-97EF-811745F515F0}" srcOrd="0" destOrd="0" presId="urn:microsoft.com/office/officeart/2008/layout/PictureStrips"/>
    <dgm:cxn modelId="{1E16B0B6-066B-44FC-9C93-1AC123B4930B}" srcId="{1056B9CD-37EF-4FDA-8A5B-27981E38FBD0}" destId="{35F1B1E7-55B4-4D9D-93D3-DF9D705E076C}" srcOrd="0" destOrd="0" parTransId="{8B44E85C-853A-4215-9774-83447AC4CA6D}" sibTransId="{EEE8E839-1FB0-4565-A54B-B3E93C53B37D}"/>
    <dgm:cxn modelId="{EFB5C1B8-48E8-43F2-9B32-5487CAEFDAA2}" srcId="{1056B9CD-37EF-4FDA-8A5B-27981E38FBD0}" destId="{109F9AB8-4EE7-46D4-8A2B-9BC06B6F7305}" srcOrd="1" destOrd="0" parTransId="{0094887E-6B2B-48F0-A670-B3220064D575}" sibTransId="{8A3D4F6E-9339-4497-928A-0F0B9A868DAC}"/>
    <dgm:cxn modelId="{B6708077-C0F1-4E55-B8C9-7D880BCA8987}" type="presParOf" srcId="{06FFA2F0-C282-4733-98A8-DA12C8D5FDAA}" destId="{25693C90-7747-4797-AB87-643B2A04E29D}" srcOrd="0" destOrd="0" presId="urn:microsoft.com/office/officeart/2008/layout/PictureStrips"/>
    <dgm:cxn modelId="{A5A3B6F1-FEBA-46A8-8891-BD178A665B7E}" type="presParOf" srcId="{25693C90-7747-4797-AB87-643B2A04E29D}" destId="{D8F997F7-EB9C-45B1-B27C-2516F270B07C}" srcOrd="0" destOrd="0" presId="urn:microsoft.com/office/officeart/2008/layout/PictureStrips"/>
    <dgm:cxn modelId="{479BDC0F-F82C-436B-B1E9-56D566FC7BB3}" type="presParOf" srcId="{25693C90-7747-4797-AB87-643B2A04E29D}" destId="{BCC766DD-8E09-44DA-91DD-F57F7820F37A}" srcOrd="1" destOrd="0" presId="urn:microsoft.com/office/officeart/2008/layout/PictureStrips"/>
    <dgm:cxn modelId="{F8F2DC76-2B79-4E5F-B5D9-FD0CE76D7514}" type="presParOf" srcId="{06FFA2F0-C282-4733-98A8-DA12C8D5FDAA}" destId="{FF4565DD-5D8F-46CF-9084-8D7ADFC1F0EC}" srcOrd="1" destOrd="0" presId="urn:microsoft.com/office/officeart/2008/layout/PictureStrips"/>
    <dgm:cxn modelId="{F0838B70-CD7E-4798-985E-0EC3DC97E474}" type="presParOf" srcId="{06FFA2F0-C282-4733-98A8-DA12C8D5FDAA}" destId="{90D63D8A-62C4-457D-A3AA-6E39AC865D94}" srcOrd="2" destOrd="0" presId="urn:microsoft.com/office/officeart/2008/layout/PictureStrips"/>
    <dgm:cxn modelId="{5B2139EA-C03C-415B-92C4-F6C0DAC25A28}" type="presParOf" srcId="{90D63D8A-62C4-457D-A3AA-6E39AC865D94}" destId="{41C09001-5567-43CE-97EF-811745F515F0}" srcOrd="0" destOrd="0" presId="urn:microsoft.com/office/officeart/2008/layout/PictureStrips"/>
    <dgm:cxn modelId="{02EE1C24-7EC6-4869-83C7-D1A1C881FF0D}" type="presParOf" srcId="{90D63D8A-62C4-457D-A3AA-6E39AC865D94}" destId="{2E5733EF-1E70-46F0-B96D-14109CF3ED3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846214-67E8-486C-B6DF-E6C893287AD3}">
      <dsp:nvSpPr>
        <dsp:cNvPr id="0" name=""/>
        <dsp:cNvSpPr/>
      </dsp:nvSpPr>
      <dsp:spPr>
        <a:xfrm>
          <a:off x="2766519" y="-194927"/>
          <a:ext cx="3263659" cy="326375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1A473A-888C-4F2D-9EB5-70AEF8042228}">
      <dsp:nvSpPr>
        <dsp:cNvPr id="0" name=""/>
        <dsp:cNvSpPr/>
      </dsp:nvSpPr>
      <dsp:spPr>
        <a:xfrm>
          <a:off x="3466200" y="794176"/>
          <a:ext cx="1820865" cy="910325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entury Schoolbook" panose="02040604050505020304" pitchFamily="18" charset="0"/>
            </a:rPr>
            <a:t>ОСНОВНАЯ ЗАДАЧА</a:t>
          </a:r>
        </a:p>
      </dsp:txBody>
      <dsp:txXfrm>
        <a:off x="3466200" y="794176"/>
        <a:ext cx="1820865" cy="910325"/>
      </dsp:txXfrm>
    </dsp:sp>
    <dsp:sp modelId="{5E3215DC-AC44-4619-A176-38A1C22FDC2C}">
      <dsp:nvSpPr>
        <dsp:cNvPr id="0" name=""/>
        <dsp:cNvSpPr/>
      </dsp:nvSpPr>
      <dsp:spPr>
        <a:xfrm>
          <a:off x="3486216" y="1507152"/>
          <a:ext cx="3649253" cy="358462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BE387B-2F77-4B2E-ADAA-22B4CD3F0966}">
      <dsp:nvSpPr>
        <dsp:cNvPr id="0" name=""/>
        <dsp:cNvSpPr/>
      </dsp:nvSpPr>
      <dsp:spPr>
        <a:xfrm>
          <a:off x="4254762" y="2827422"/>
          <a:ext cx="2176116" cy="79417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Century Schoolbook" panose="02040604050505020304" pitchFamily="18" charset="0"/>
            </a:rPr>
            <a:t>Обеспечение сбалансированности республиканского бюджета Республики Алтай и содействие сохранению сбалансированности бюджетов муниципальных образований в Республике Алтай</a:t>
          </a:r>
          <a:endParaRPr lang="ru-RU" sz="1300" kern="1200" dirty="0">
            <a:latin typeface="Century Schoolbook" panose="02040604050505020304" pitchFamily="18" charset="0"/>
          </a:endParaRPr>
        </a:p>
      </dsp:txBody>
      <dsp:txXfrm>
        <a:off x="4254762" y="2827422"/>
        <a:ext cx="2176116" cy="7941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7EF19-D067-4A01-AF87-56B435EDC551}">
      <dsp:nvSpPr>
        <dsp:cNvPr id="0" name=""/>
        <dsp:cNvSpPr/>
      </dsp:nvSpPr>
      <dsp:spPr>
        <a:xfrm>
          <a:off x="2992096" y="1892683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BFE9B9-99A6-4EF3-A92D-08D603A417E0}">
      <dsp:nvSpPr>
        <dsp:cNvPr id="0" name=""/>
        <dsp:cNvSpPr/>
      </dsp:nvSpPr>
      <dsp:spPr>
        <a:xfrm>
          <a:off x="2915752" y="2015028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F53508-E7DD-4CC3-9E23-32FD3AA14D3D}">
      <dsp:nvSpPr>
        <dsp:cNvPr id="0" name=""/>
        <dsp:cNvSpPr/>
      </dsp:nvSpPr>
      <dsp:spPr>
        <a:xfrm>
          <a:off x="2824767" y="2120952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2ED2AB-5A89-4A5F-B228-D859CF3C1A1C}">
      <dsp:nvSpPr>
        <dsp:cNvPr id="0" name=""/>
        <dsp:cNvSpPr/>
      </dsp:nvSpPr>
      <dsp:spPr>
        <a:xfrm>
          <a:off x="2933531" y="661370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AA9EBF-1EEF-497A-B65A-29DBC09A9CEE}">
      <dsp:nvSpPr>
        <dsp:cNvPr id="0" name=""/>
        <dsp:cNvSpPr/>
      </dsp:nvSpPr>
      <dsp:spPr>
        <a:xfrm>
          <a:off x="3049964" y="591987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ABBFC2-B6F0-481B-986E-38D5B3924D20}">
      <dsp:nvSpPr>
        <dsp:cNvPr id="0" name=""/>
        <dsp:cNvSpPr/>
      </dsp:nvSpPr>
      <dsp:spPr>
        <a:xfrm>
          <a:off x="3166048" y="522605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979C02-60B5-4A2C-B009-2B24D2A5E1AA}">
      <dsp:nvSpPr>
        <dsp:cNvPr id="0" name=""/>
        <dsp:cNvSpPr/>
      </dsp:nvSpPr>
      <dsp:spPr>
        <a:xfrm>
          <a:off x="3282133" y="591987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C3227A-89E2-4B1F-BC20-2E608197354D}">
      <dsp:nvSpPr>
        <dsp:cNvPr id="0" name=""/>
        <dsp:cNvSpPr/>
      </dsp:nvSpPr>
      <dsp:spPr>
        <a:xfrm>
          <a:off x="3398566" y="661370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4C049-9068-4C3C-B8DB-023E1304CA97}">
      <dsp:nvSpPr>
        <dsp:cNvPr id="0" name=""/>
        <dsp:cNvSpPr/>
      </dsp:nvSpPr>
      <dsp:spPr>
        <a:xfrm>
          <a:off x="3166048" y="669002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1F2C9E-3DBE-402B-B2EE-393AD13BFE6B}">
      <dsp:nvSpPr>
        <dsp:cNvPr id="0" name=""/>
        <dsp:cNvSpPr/>
      </dsp:nvSpPr>
      <dsp:spPr>
        <a:xfrm>
          <a:off x="3166048" y="815400"/>
          <a:ext cx="87150" cy="871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FEE9E-8F9B-4E42-9799-1EA055BC27C2}">
      <dsp:nvSpPr>
        <dsp:cNvPr id="0" name=""/>
        <dsp:cNvSpPr/>
      </dsp:nvSpPr>
      <dsp:spPr>
        <a:xfrm>
          <a:off x="2352858" y="2391951"/>
          <a:ext cx="3445008" cy="10056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862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населения Республики Алтай, обеспеченного качественной питьевой водой из систем централизованного водоснабжения - 75,8 %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2401949" y="2441042"/>
        <a:ext cx="3346826" cy="907448"/>
      </dsp:txXfrm>
    </dsp:sp>
    <dsp:sp modelId="{B49A3321-3805-4921-A655-5AE01809D566}">
      <dsp:nvSpPr>
        <dsp:cNvPr id="0" name=""/>
        <dsp:cNvSpPr/>
      </dsp:nvSpPr>
      <dsp:spPr>
        <a:xfrm>
          <a:off x="1935831" y="1945278"/>
          <a:ext cx="871505" cy="87144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F4A05-0A7C-4AE6-B2D0-BB0DF3F785E6}">
      <dsp:nvSpPr>
        <dsp:cNvPr id="0" name=""/>
        <dsp:cNvSpPr/>
      </dsp:nvSpPr>
      <dsp:spPr>
        <a:xfrm>
          <a:off x="3376012" y="1197032"/>
          <a:ext cx="3338714" cy="999776"/>
        </a:xfrm>
        <a:prstGeom prst="roundRect">
          <a:avLst/>
        </a:prstGeom>
        <a:solidFill>
          <a:srgbClr val="37C9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862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городского населения Республики Алтай, обеспеченного качественной питьевой водой из систем централизованного водоснабжения - 99,4 %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3424817" y="1245837"/>
        <a:ext cx="3241104" cy="902166"/>
      </dsp:txXfrm>
    </dsp:sp>
    <dsp:sp modelId="{CAE02190-2C63-44AD-A2E6-0894345BBC42}">
      <dsp:nvSpPr>
        <dsp:cNvPr id="0" name=""/>
        <dsp:cNvSpPr/>
      </dsp:nvSpPr>
      <dsp:spPr>
        <a:xfrm>
          <a:off x="2730296" y="959118"/>
          <a:ext cx="871505" cy="87144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8FA24-787D-4B8C-B402-E7D75321AB26}">
      <dsp:nvSpPr>
        <dsp:cNvPr id="0" name=""/>
        <dsp:cNvSpPr/>
      </dsp:nvSpPr>
      <dsp:spPr>
        <a:xfrm>
          <a:off x="599478" y="0"/>
          <a:ext cx="3973118" cy="3973118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5986C-56BD-40B0-B1CD-3A6B8CC24B61}">
      <dsp:nvSpPr>
        <dsp:cNvPr id="0" name=""/>
        <dsp:cNvSpPr/>
      </dsp:nvSpPr>
      <dsp:spPr>
        <a:xfrm>
          <a:off x="976924" y="377446"/>
          <a:ext cx="1549516" cy="1549516"/>
        </a:xfrm>
        <a:prstGeom prst="roundRect">
          <a:avLst/>
        </a:prstGeom>
        <a:solidFill>
          <a:srgbClr val="2C92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i="1" kern="1200" dirty="0" smtClean="0"/>
            <a:t>Увеличена площадь </a:t>
          </a:r>
          <a:r>
            <a:rPr lang="ru-RU" sz="900" i="1" kern="1200" dirty="0" err="1" smtClean="0"/>
            <a:t>лесовосстановления</a:t>
          </a:r>
          <a:r>
            <a:rPr lang="ru-RU" sz="900" i="1" kern="1200" dirty="0" smtClean="0"/>
            <a:t>, повышено качество и эффективность работ по </a:t>
          </a:r>
          <a:r>
            <a:rPr lang="ru-RU" sz="900" i="1" kern="1200" dirty="0" err="1" smtClean="0"/>
            <a:t>лесовосстановлению</a:t>
          </a:r>
          <a:r>
            <a:rPr lang="ru-RU" sz="900" i="1" kern="1200" dirty="0" smtClean="0"/>
            <a:t> на лесные участках непереданных в аренду – 8127,6 тыс. рублей</a:t>
          </a:r>
          <a:endParaRPr lang="ru-RU" sz="900" i="1" kern="1200" dirty="0"/>
        </a:p>
      </dsp:txBody>
      <dsp:txXfrm>
        <a:off x="1052565" y="453087"/>
        <a:ext cx="1398234" cy="1398234"/>
      </dsp:txXfrm>
    </dsp:sp>
    <dsp:sp modelId="{B177EF70-63E1-4B0E-9CD6-125456821A18}">
      <dsp:nvSpPr>
        <dsp:cNvPr id="0" name=""/>
        <dsp:cNvSpPr/>
      </dsp:nvSpPr>
      <dsp:spPr>
        <a:xfrm>
          <a:off x="2645634" y="377446"/>
          <a:ext cx="1549516" cy="1549516"/>
        </a:xfrm>
        <a:prstGeom prst="roundRect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i="1" kern="1200" dirty="0" smtClean="0"/>
            <a:t>Оснащение государственных учреждений специализированной </a:t>
          </a:r>
          <a:r>
            <a:rPr lang="ru-RU" sz="900" i="1" kern="1200" dirty="0" err="1" smtClean="0"/>
            <a:t>лесопожарной</a:t>
          </a:r>
          <a:r>
            <a:rPr lang="ru-RU" sz="900" i="1" kern="1200" dirty="0" smtClean="0"/>
            <a:t> техникой и оборудованием для проведения комплекса мероприятий по охране лесов от пожаров – 51971,0 тыс. рублей</a:t>
          </a:r>
          <a:endParaRPr lang="ru-RU" sz="900" i="1" kern="1200" dirty="0"/>
        </a:p>
      </dsp:txBody>
      <dsp:txXfrm>
        <a:off x="2721275" y="453087"/>
        <a:ext cx="1398234" cy="1398234"/>
      </dsp:txXfrm>
    </dsp:sp>
    <dsp:sp modelId="{2763F673-BAD7-41B9-BFC0-2B19200B497F}">
      <dsp:nvSpPr>
        <dsp:cNvPr id="0" name=""/>
        <dsp:cNvSpPr/>
      </dsp:nvSpPr>
      <dsp:spPr>
        <a:xfrm>
          <a:off x="976924" y="2046155"/>
          <a:ext cx="1549516" cy="1549516"/>
        </a:xfrm>
        <a:prstGeom prst="roundRect">
          <a:avLst/>
        </a:prstGeom>
        <a:solidFill>
          <a:srgbClr val="37C9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i="1" kern="1200" dirty="0" smtClean="0"/>
            <a:t>Сформирован запас лесных семян для </a:t>
          </a:r>
          <a:r>
            <a:rPr lang="ru-RU" sz="900" i="1" kern="1200" dirty="0" err="1" smtClean="0"/>
            <a:t>лесовосстановления</a:t>
          </a:r>
          <a:r>
            <a:rPr lang="ru-RU" sz="900" i="1" kern="1200" dirty="0" smtClean="0"/>
            <a:t> на всех участках вырубленных и погибших лесных насаждений –  563,0 тыс. рублей</a:t>
          </a:r>
          <a:endParaRPr lang="ru-RU" sz="900" i="1" kern="1200" dirty="0"/>
        </a:p>
      </dsp:txBody>
      <dsp:txXfrm>
        <a:off x="1052565" y="2121796"/>
        <a:ext cx="1398234" cy="1398234"/>
      </dsp:txXfrm>
    </dsp:sp>
    <dsp:sp modelId="{99AAE177-A582-4C6F-9454-F03A9F220EAA}">
      <dsp:nvSpPr>
        <dsp:cNvPr id="0" name=""/>
        <dsp:cNvSpPr/>
      </dsp:nvSpPr>
      <dsp:spPr>
        <a:xfrm>
          <a:off x="2645634" y="2046155"/>
          <a:ext cx="1549516" cy="1549516"/>
        </a:xfrm>
        <a:prstGeom prst="roundRect">
          <a:avLst/>
        </a:prstGeom>
        <a:solidFill>
          <a:srgbClr val="13538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i="1" kern="1200" dirty="0" smtClean="0"/>
            <a:t>Оснащение государственных учреждений специализированной лесохозяйственной техникой и оборудованием для проведения комплекса мероприятий по </a:t>
          </a:r>
          <a:r>
            <a:rPr lang="ru-RU" sz="900" i="1" kern="1200" dirty="0" err="1" smtClean="0"/>
            <a:t>лесовосстанвлению</a:t>
          </a:r>
          <a:r>
            <a:rPr lang="ru-RU" sz="900" i="1" kern="1200" dirty="0" smtClean="0"/>
            <a:t> и лесоразведению – 7049,3 тыс. рублей</a:t>
          </a:r>
          <a:endParaRPr lang="ru-RU" sz="900" i="1" kern="1200" dirty="0"/>
        </a:p>
      </dsp:txBody>
      <dsp:txXfrm>
        <a:off x="2721275" y="2121796"/>
        <a:ext cx="1398234" cy="139823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F0DD0-548E-4323-9F65-A80EFBAA163A}">
      <dsp:nvSpPr>
        <dsp:cNvPr id="0" name=""/>
        <dsp:cNvSpPr/>
      </dsp:nvSpPr>
      <dsp:spPr>
        <a:xfrm>
          <a:off x="2542" y="0"/>
          <a:ext cx="5202872" cy="37883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" kern="1200" dirty="0" smtClean="0">
              <a:solidFill>
                <a:schemeClr val="bg1"/>
              </a:solidFill>
            </a:rPr>
            <a:t>.</a:t>
          </a:r>
          <a:endParaRPr lang="ru-RU" sz="100" kern="1200" dirty="0">
            <a:solidFill>
              <a:schemeClr val="bg1"/>
            </a:solidFill>
          </a:endParaRPr>
        </a:p>
      </dsp:txBody>
      <dsp:txXfrm>
        <a:off x="2542" y="0"/>
        <a:ext cx="5202872" cy="1136496"/>
      </dsp:txXfrm>
    </dsp:sp>
    <dsp:sp modelId="{0ECFEEA8-190D-4B3A-B2D5-CC737C71D5A1}">
      <dsp:nvSpPr>
        <dsp:cNvPr id="0" name=""/>
        <dsp:cNvSpPr/>
      </dsp:nvSpPr>
      <dsp:spPr>
        <a:xfrm>
          <a:off x="522830" y="1136589"/>
          <a:ext cx="4162297" cy="551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Увеличена площадь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лесововсстановления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, повышено качество и эффективность работ по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лесововсстановлению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 на лесных участках, непереданных в аренду – 750 га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538994" y="1152753"/>
        <a:ext cx="4129969" cy="519549"/>
      </dsp:txXfrm>
    </dsp:sp>
    <dsp:sp modelId="{06016F0C-6FAC-4929-94CF-BB8526D0B8B9}">
      <dsp:nvSpPr>
        <dsp:cNvPr id="0" name=""/>
        <dsp:cNvSpPr/>
      </dsp:nvSpPr>
      <dsp:spPr>
        <a:xfrm>
          <a:off x="522830" y="1773371"/>
          <a:ext cx="4162297" cy="551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Сформирован запас лесных семян для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лесоввосстановления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 на всех участках, вырубленных и погибших лесных насаждений – 2950 кг 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538994" y="1789535"/>
        <a:ext cx="4129969" cy="519549"/>
      </dsp:txXfrm>
    </dsp:sp>
    <dsp:sp modelId="{771AE792-3A1E-4B9C-8AE9-421D82F7D251}">
      <dsp:nvSpPr>
        <dsp:cNvPr id="0" name=""/>
        <dsp:cNvSpPr/>
      </dsp:nvSpPr>
      <dsp:spPr>
        <a:xfrm>
          <a:off x="522830" y="2410153"/>
          <a:ext cx="4162297" cy="551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Оснащение специализированных учреждений </a:t>
          </a:r>
          <a:r>
            <a:rPr lang="ru-RU" sz="1000" i="1" kern="1200" spc="156" dirty="0" err="1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лесопожарной</a:t>
          </a: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 техникой - 17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538994" y="2426317"/>
        <a:ext cx="4129969" cy="519549"/>
      </dsp:txXfrm>
    </dsp:sp>
    <dsp:sp modelId="{EB5F9D23-41BF-4EBF-A54F-C11FF21D3EC0}">
      <dsp:nvSpPr>
        <dsp:cNvPr id="0" name=""/>
        <dsp:cNvSpPr/>
      </dsp:nvSpPr>
      <dsp:spPr>
        <a:xfrm>
          <a:off x="522830" y="3046935"/>
          <a:ext cx="4162297" cy="551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spc="156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Оснащение специализированных учреждений лесохозяйственной  техникой - 7</a:t>
          </a:r>
          <a:endParaRPr lang="ru-RU" sz="1000" i="1" kern="1200" spc="156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538994" y="3063099"/>
        <a:ext cx="4129969" cy="51954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14ADB-EB1D-4AD9-B0EE-59B34538DAB7}">
      <dsp:nvSpPr>
        <dsp:cNvPr id="0" name=""/>
        <dsp:cNvSpPr/>
      </dsp:nvSpPr>
      <dsp:spPr>
        <a:xfrm rot="10800000">
          <a:off x="1411768" y="209"/>
          <a:ext cx="4154505" cy="1461330"/>
        </a:xfrm>
        <a:prstGeom prst="homePlate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4406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spc="95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Количество квадратных метров, расселенного аварийного жилищного фонда – 715,4 кв. метров</a:t>
          </a:r>
          <a:endParaRPr lang="ru-RU" sz="1600" i="1" kern="1200" spc="95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 rot="10800000">
        <a:off x="1777100" y="209"/>
        <a:ext cx="3789173" cy="1461330"/>
      </dsp:txXfrm>
    </dsp:sp>
    <dsp:sp modelId="{FFDC4D11-A178-44E8-B406-38BDEA3A299B}">
      <dsp:nvSpPr>
        <dsp:cNvPr id="0" name=""/>
        <dsp:cNvSpPr/>
      </dsp:nvSpPr>
      <dsp:spPr>
        <a:xfrm>
          <a:off x="681102" y="209"/>
          <a:ext cx="1461330" cy="1461330"/>
        </a:xfrm>
        <a:prstGeom prst="ellipse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1826AA-108C-44A5-8DCB-D3E2F2D5FC32}">
      <dsp:nvSpPr>
        <dsp:cNvPr id="0" name=""/>
        <dsp:cNvSpPr/>
      </dsp:nvSpPr>
      <dsp:spPr>
        <a:xfrm rot="10800000">
          <a:off x="1411768" y="1897758"/>
          <a:ext cx="4154505" cy="1461330"/>
        </a:xfrm>
        <a:prstGeom prst="homePlate">
          <a:avLst/>
        </a:prstGeom>
        <a:solidFill>
          <a:srgbClr val="2C92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4406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spc="95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Количество граждан расселенных из аварийного жилищного фонда – 17 чел.</a:t>
          </a:r>
          <a:endParaRPr lang="ru-RU" sz="1600" i="1" kern="1200" spc="95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 rot="10800000">
        <a:off x="1777100" y="1897758"/>
        <a:ext cx="3789173" cy="1461330"/>
      </dsp:txXfrm>
    </dsp:sp>
    <dsp:sp modelId="{34DBA500-BC56-404A-8CEC-157FE74C1415}">
      <dsp:nvSpPr>
        <dsp:cNvPr id="0" name=""/>
        <dsp:cNvSpPr/>
      </dsp:nvSpPr>
      <dsp:spPr>
        <a:xfrm>
          <a:off x="681102" y="1897758"/>
          <a:ext cx="1461330" cy="1461330"/>
        </a:xfrm>
        <a:prstGeom prst="ellipse">
          <a:avLst/>
        </a:prstGeom>
        <a:solidFill>
          <a:srgbClr val="2C92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91EE7-79D8-4604-8676-43F9F8825412}">
      <dsp:nvSpPr>
        <dsp:cNvPr id="0" name=""/>
        <dsp:cNvSpPr/>
      </dsp:nvSpPr>
      <dsp:spPr>
        <a:xfrm>
          <a:off x="1730314" y="0"/>
          <a:ext cx="5116868" cy="1051852"/>
        </a:xfrm>
        <a:prstGeom prst="chevron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медицинских организаций государственной собственности субъекта Российской Федерации и муниципальной собственности (за исключением фельдшерско-акушерских пунктов), подключенных к сети «Интернет» – 100%</a:t>
          </a:r>
        </a:p>
      </dsp:txBody>
      <dsp:txXfrm>
        <a:off x="2256240" y="0"/>
        <a:ext cx="4065016" cy="1051852"/>
      </dsp:txXfrm>
    </dsp:sp>
    <dsp:sp modelId="{97CA3DAF-9295-4687-B64C-2CCD0E2FB522}">
      <dsp:nvSpPr>
        <dsp:cNvPr id="0" name=""/>
        <dsp:cNvSpPr/>
      </dsp:nvSpPr>
      <dsp:spPr>
        <a:xfrm>
          <a:off x="1730314" y="1173388"/>
          <a:ext cx="5116868" cy="1051852"/>
        </a:xfrm>
        <a:prstGeom prst="chevron">
          <a:avLst/>
        </a:prstGeom>
        <a:solidFill>
          <a:srgbClr val="37C9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фельдшерско-акушерских пунктов государственной собственности субъекта Российской Федерации и муниципальной собственности, подключенных к сети «Интернет» – 40%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2256240" y="1173388"/>
        <a:ext cx="4065016" cy="1051852"/>
      </dsp:txXfrm>
    </dsp:sp>
    <dsp:sp modelId="{D17727DE-171D-4EB1-ADED-FA9598A73BE8}">
      <dsp:nvSpPr>
        <dsp:cNvPr id="0" name=""/>
        <dsp:cNvSpPr/>
      </dsp:nvSpPr>
      <dsp:spPr>
        <a:xfrm>
          <a:off x="1730314" y="2372500"/>
          <a:ext cx="5116868" cy="1051852"/>
        </a:xfrm>
        <a:prstGeom prst="chevron">
          <a:avLst/>
        </a:prstGeom>
        <a:solidFill>
          <a:srgbClr val="2C92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образовательных организаций государственной собственности субъекта РФ и муниципальной собственности, реализующих образовательные программы общего образования и/или среднего профессионального образования, подключенных к сети «Интернет» – 40%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2256240" y="2372500"/>
        <a:ext cx="4065016" cy="1051852"/>
      </dsp:txXfrm>
    </dsp:sp>
    <dsp:sp modelId="{2A008E3D-E333-40F3-9820-09EF006A7034}">
      <dsp:nvSpPr>
        <dsp:cNvPr id="0" name=""/>
        <dsp:cNvSpPr/>
      </dsp:nvSpPr>
      <dsp:spPr>
        <a:xfrm>
          <a:off x="1730314" y="3571612"/>
          <a:ext cx="5116868" cy="1051852"/>
        </a:xfrm>
        <a:prstGeom prst="chevron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Доля органов власти субъекта Российской Федерации, органов местного самоуправления, подключенных к сети «Интернет» - 40 %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2256240" y="3571612"/>
        <a:ext cx="4065016" cy="105185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5C2F1D-2C3A-4AFE-8052-47C79757A338}">
      <dsp:nvSpPr>
        <dsp:cNvPr id="0" name=""/>
        <dsp:cNvSpPr/>
      </dsp:nvSpPr>
      <dsp:spPr>
        <a:xfrm>
          <a:off x="0" y="862326"/>
          <a:ext cx="6643343" cy="3614164"/>
        </a:xfrm>
        <a:prstGeom prst="leftRightRibbon">
          <a:avLst/>
        </a:prstGeom>
        <a:solidFill>
          <a:srgbClr val="37C9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A822CF-41D6-46BF-91A1-B6C1C5261505}">
      <dsp:nvSpPr>
        <dsp:cNvPr id="0" name=""/>
        <dsp:cNvSpPr/>
      </dsp:nvSpPr>
      <dsp:spPr>
        <a:xfrm>
          <a:off x="797201" y="1632861"/>
          <a:ext cx="2192303" cy="130209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2672" rIns="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Средний срок простоя информационных систем органов власти субъекта РФ и местного самоуправления в результате компьютерных атак – 24 часа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797201" y="1632861"/>
        <a:ext cx="2192303" cy="1302095"/>
      </dsp:txXfrm>
    </dsp:sp>
    <dsp:sp modelId="{F0C6E431-A169-47E0-87EF-1ED1D080FCDA}">
      <dsp:nvSpPr>
        <dsp:cNvPr id="0" name=""/>
        <dsp:cNvSpPr/>
      </dsp:nvSpPr>
      <dsp:spPr>
        <a:xfrm>
          <a:off x="3146707" y="2314717"/>
          <a:ext cx="2590903" cy="130209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2672" rIns="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bg1"/>
              </a:solidFill>
              <a:latin typeface="Aileron Regular"/>
              <a:ea typeface="+mn-ea"/>
              <a:cs typeface="+mn-cs"/>
            </a:rPr>
            <a:t>Стоимостная доля закупаемого и (или) арендуемого органами исполнительной власти субъекта РФ, органами местного самоуправления отечественного программного обеспечения – 70%</a:t>
          </a:r>
          <a:endParaRPr lang="ru-RU" sz="1200" i="1" kern="1200" dirty="0">
            <a:solidFill>
              <a:schemeClr val="bg1"/>
            </a:solidFill>
            <a:latin typeface="Aileron Regular"/>
            <a:ea typeface="+mn-ea"/>
            <a:cs typeface="+mn-cs"/>
          </a:endParaRPr>
        </a:p>
      </dsp:txBody>
      <dsp:txXfrm>
        <a:off x="3146707" y="2314717"/>
        <a:ext cx="2590903" cy="130209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FBED7D-DF87-4FD3-BE20-9ED1D1AB09B8}">
      <dsp:nvSpPr>
        <dsp:cNvPr id="0" name=""/>
        <dsp:cNvSpPr/>
      </dsp:nvSpPr>
      <dsp:spPr>
        <a:xfrm>
          <a:off x="29156" y="1226"/>
          <a:ext cx="2607385" cy="1796488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rgbClr val="37C9EF"/>
          </a:solidFill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D17AA7-F73C-4219-BE1C-E87C350EF4A7}">
      <dsp:nvSpPr>
        <dsp:cNvPr id="0" name=""/>
        <dsp:cNvSpPr/>
      </dsp:nvSpPr>
      <dsp:spPr>
        <a:xfrm>
          <a:off x="29156" y="1797715"/>
          <a:ext cx="2607385" cy="967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/>
            <a:t>Детская игровая площадка в парке отдыха в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/>
            <a:t>с. Усть-Кан</a:t>
          </a:r>
          <a:endParaRPr lang="ru-RU" sz="1500" kern="1200" dirty="0"/>
        </a:p>
      </dsp:txBody>
      <dsp:txXfrm>
        <a:off x="29156" y="1797715"/>
        <a:ext cx="2607385" cy="967340"/>
      </dsp:txXfrm>
    </dsp:sp>
    <dsp:sp modelId="{5ACCC120-FD6E-46E0-A132-5086F6846239}">
      <dsp:nvSpPr>
        <dsp:cNvPr id="0" name=""/>
        <dsp:cNvSpPr/>
      </dsp:nvSpPr>
      <dsp:spPr>
        <a:xfrm>
          <a:off x="2897390" y="1226"/>
          <a:ext cx="2607385" cy="1796488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C42DD4-8068-49E8-9EE2-6B4CED4374C2}">
      <dsp:nvSpPr>
        <dsp:cNvPr id="0" name=""/>
        <dsp:cNvSpPr/>
      </dsp:nvSpPr>
      <dsp:spPr>
        <a:xfrm>
          <a:off x="2897390" y="1797715"/>
          <a:ext cx="2607385" cy="967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Памятник павшим в Великой Отечественной Войне жителям с. </a:t>
          </a:r>
          <a:r>
            <a:rPr lang="ru-RU" sz="1500" kern="1200" dirty="0" err="1" smtClean="0"/>
            <a:t>Уймень</a:t>
          </a:r>
          <a:endParaRPr lang="ru-RU" sz="1500" kern="1200" dirty="0"/>
        </a:p>
      </dsp:txBody>
      <dsp:txXfrm>
        <a:off x="2897390" y="1797715"/>
        <a:ext cx="2607385" cy="967340"/>
      </dsp:txXfrm>
    </dsp:sp>
    <dsp:sp modelId="{B255B519-D8BC-4141-B632-3B30E4C50A9D}">
      <dsp:nvSpPr>
        <dsp:cNvPr id="0" name=""/>
        <dsp:cNvSpPr/>
      </dsp:nvSpPr>
      <dsp:spPr>
        <a:xfrm>
          <a:off x="5765624" y="1226"/>
          <a:ext cx="2607385" cy="1796488"/>
        </a:xfrm>
        <a:prstGeom prst="round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4F15E8-767C-4D53-B4F2-41164C582AE3}">
      <dsp:nvSpPr>
        <dsp:cNvPr id="0" name=""/>
        <dsp:cNvSpPr/>
      </dsp:nvSpPr>
      <dsp:spPr>
        <a:xfrm>
          <a:off x="5765624" y="1797715"/>
          <a:ext cx="2607385" cy="967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Обустройство территории парка с устройством уличной сцены в с. Онгудай</a:t>
          </a:r>
          <a:endParaRPr lang="ru-RU" sz="1500" kern="1200" dirty="0"/>
        </a:p>
      </dsp:txBody>
      <dsp:txXfrm>
        <a:off x="5765624" y="1797715"/>
        <a:ext cx="2607385" cy="967340"/>
      </dsp:txXfrm>
    </dsp:sp>
    <dsp:sp modelId="{DAA588AD-4185-4751-90C6-9AB0ED659489}">
      <dsp:nvSpPr>
        <dsp:cNvPr id="0" name=""/>
        <dsp:cNvSpPr/>
      </dsp:nvSpPr>
      <dsp:spPr>
        <a:xfrm>
          <a:off x="8633858" y="1226"/>
          <a:ext cx="2607385" cy="1796488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FB70EB-3430-453F-9D43-C4AC5636AF1E}">
      <dsp:nvSpPr>
        <dsp:cNvPr id="0" name=""/>
        <dsp:cNvSpPr/>
      </dsp:nvSpPr>
      <dsp:spPr>
        <a:xfrm>
          <a:off x="8633858" y="1797715"/>
          <a:ext cx="2607385" cy="967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/>
            <a:t>Создание спортивной площадки в </a:t>
          </a:r>
        </a:p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/>
            <a:t>с. </a:t>
          </a:r>
          <a:r>
            <a:rPr lang="ru-RU" sz="1500" kern="1200" dirty="0" err="1" smtClean="0"/>
            <a:t>Усть</a:t>
          </a:r>
          <a:r>
            <a:rPr lang="ru-RU" sz="1500" kern="1200" dirty="0" smtClean="0"/>
            <a:t>-Кумир</a:t>
          </a:r>
          <a:endParaRPr lang="ru-RU" sz="1500" kern="1200" dirty="0"/>
        </a:p>
      </dsp:txBody>
      <dsp:txXfrm>
        <a:off x="8633858" y="1797715"/>
        <a:ext cx="2607385" cy="967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DA183F-DBED-4756-A089-61B53D85187E}">
      <dsp:nvSpPr>
        <dsp:cNvPr id="0" name=""/>
        <dsp:cNvSpPr/>
      </dsp:nvSpPr>
      <dsp:spPr>
        <a:xfrm>
          <a:off x="6831176" y="3374867"/>
          <a:ext cx="359609" cy="887281"/>
        </a:xfrm>
        <a:custGeom>
          <a:avLst/>
          <a:gdLst/>
          <a:ahLst/>
          <a:cxnLst/>
          <a:rect l="0" t="0" r="0" b="0"/>
          <a:pathLst>
            <a:path>
              <a:moveTo>
                <a:pt x="359609" y="0"/>
              </a:moveTo>
              <a:lnTo>
                <a:pt x="179804" y="0"/>
              </a:lnTo>
              <a:lnTo>
                <a:pt x="179804" y="887281"/>
              </a:lnTo>
              <a:lnTo>
                <a:pt x="0" y="887281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6987046" y="3794573"/>
        <a:ext cx="47869" cy="47869"/>
      </dsp:txXfrm>
    </dsp:sp>
    <dsp:sp modelId="{4A84679E-B50E-471A-954D-A46E010CFEA3}">
      <dsp:nvSpPr>
        <dsp:cNvPr id="0" name=""/>
        <dsp:cNvSpPr/>
      </dsp:nvSpPr>
      <dsp:spPr>
        <a:xfrm>
          <a:off x="4920872" y="2502565"/>
          <a:ext cx="395700" cy="4194364"/>
        </a:xfrm>
        <a:custGeom>
          <a:avLst/>
          <a:gdLst/>
          <a:ahLst/>
          <a:cxnLst/>
          <a:rect l="0" t="0" r="0" b="0"/>
          <a:pathLst>
            <a:path>
              <a:moveTo>
                <a:pt x="395700" y="0"/>
              </a:moveTo>
              <a:lnTo>
                <a:pt x="197850" y="0"/>
              </a:lnTo>
              <a:lnTo>
                <a:pt x="197850" y="4194364"/>
              </a:lnTo>
              <a:lnTo>
                <a:pt x="0" y="4194364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13397" y="4494423"/>
        <a:ext cx="210649" cy="210649"/>
      </dsp:txXfrm>
    </dsp:sp>
    <dsp:sp modelId="{77C2245B-97ED-4B5B-826B-B9980BE3A5BD}">
      <dsp:nvSpPr>
        <dsp:cNvPr id="0" name=""/>
        <dsp:cNvSpPr/>
      </dsp:nvSpPr>
      <dsp:spPr>
        <a:xfrm>
          <a:off x="4920872" y="2502565"/>
          <a:ext cx="395700" cy="3664580"/>
        </a:xfrm>
        <a:custGeom>
          <a:avLst/>
          <a:gdLst/>
          <a:ahLst/>
          <a:cxnLst/>
          <a:rect l="0" t="0" r="0" b="0"/>
          <a:pathLst>
            <a:path>
              <a:moveTo>
                <a:pt x="395700" y="0"/>
              </a:moveTo>
              <a:lnTo>
                <a:pt x="197850" y="0"/>
              </a:lnTo>
              <a:lnTo>
                <a:pt x="197850" y="3664580"/>
              </a:lnTo>
              <a:lnTo>
                <a:pt x="0" y="3664580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26575" y="4242709"/>
        <a:ext cx="184294" cy="184294"/>
      </dsp:txXfrm>
    </dsp:sp>
    <dsp:sp modelId="{18EAC25C-6F57-472A-8AC4-FF7F3B06E365}">
      <dsp:nvSpPr>
        <dsp:cNvPr id="0" name=""/>
        <dsp:cNvSpPr/>
      </dsp:nvSpPr>
      <dsp:spPr>
        <a:xfrm>
          <a:off x="4920872" y="2502565"/>
          <a:ext cx="395700" cy="3045526"/>
        </a:xfrm>
        <a:custGeom>
          <a:avLst/>
          <a:gdLst/>
          <a:ahLst/>
          <a:cxnLst/>
          <a:rect l="0" t="0" r="0" b="0"/>
          <a:pathLst>
            <a:path>
              <a:moveTo>
                <a:pt x="395700" y="0"/>
              </a:moveTo>
              <a:lnTo>
                <a:pt x="197850" y="0"/>
              </a:lnTo>
              <a:lnTo>
                <a:pt x="197850" y="3045526"/>
              </a:lnTo>
              <a:lnTo>
                <a:pt x="0" y="3045526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41944" y="3948550"/>
        <a:ext cx="153556" cy="153556"/>
      </dsp:txXfrm>
    </dsp:sp>
    <dsp:sp modelId="{D7637054-20DB-4C1C-87EB-FC6457D2D4C7}">
      <dsp:nvSpPr>
        <dsp:cNvPr id="0" name=""/>
        <dsp:cNvSpPr/>
      </dsp:nvSpPr>
      <dsp:spPr>
        <a:xfrm>
          <a:off x="4920872" y="2502565"/>
          <a:ext cx="395700" cy="2289023"/>
        </a:xfrm>
        <a:custGeom>
          <a:avLst/>
          <a:gdLst/>
          <a:ahLst/>
          <a:cxnLst/>
          <a:rect l="0" t="0" r="0" b="0"/>
          <a:pathLst>
            <a:path>
              <a:moveTo>
                <a:pt x="395700" y="0"/>
              </a:moveTo>
              <a:lnTo>
                <a:pt x="197850" y="0"/>
              </a:lnTo>
              <a:lnTo>
                <a:pt x="197850" y="2289023"/>
              </a:lnTo>
              <a:lnTo>
                <a:pt x="0" y="2289023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60648" y="3589002"/>
        <a:ext cx="116148" cy="116148"/>
      </dsp:txXfrm>
    </dsp:sp>
    <dsp:sp modelId="{38F760D1-4EEC-4105-A6F2-FB87D34DA28E}">
      <dsp:nvSpPr>
        <dsp:cNvPr id="0" name=""/>
        <dsp:cNvSpPr/>
      </dsp:nvSpPr>
      <dsp:spPr>
        <a:xfrm>
          <a:off x="4920872" y="2502565"/>
          <a:ext cx="395700" cy="1261094"/>
        </a:xfrm>
        <a:custGeom>
          <a:avLst/>
          <a:gdLst/>
          <a:ahLst/>
          <a:cxnLst/>
          <a:rect l="0" t="0" r="0" b="0"/>
          <a:pathLst>
            <a:path>
              <a:moveTo>
                <a:pt x="395700" y="0"/>
              </a:moveTo>
              <a:lnTo>
                <a:pt x="197850" y="0"/>
              </a:lnTo>
              <a:lnTo>
                <a:pt x="197850" y="1261094"/>
              </a:lnTo>
              <a:lnTo>
                <a:pt x="0" y="1261094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85679" y="3100069"/>
        <a:ext cx="66085" cy="66085"/>
      </dsp:txXfrm>
    </dsp:sp>
    <dsp:sp modelId="{9FF43217-3EA5-4C64-96ED-F61D41960F2B}">
      <dsp:nvSpPr>
        <dsp:cNvPr id="0" name=""/>
        <dsp:cNvSpPr/>
      </dsp:nvSpPr>
      <dsp:spPr>
        <a:xfrm>
          <a:off x="4920872" y="2502565"/>
          <a:ext cx="395700" cy="205897"/>
        </a:xfrm>
        <a:custGeom>
          <a:avLst/>
          <a:gdLst/>
          <a:ahLst/>
          <a:cxnLst/>
          <a:rect l="0" t="0" r="0" b="0"/>
          <a:pathLst>
            <a:path>
              <a:moveTo>
                <a:pt x="395700" y="0"/>
              </a:moveTo>
              <a:lnTo>
                <a:pt x="197850" y="0"/>
              </a:lnTo>
              <a:lnTo>
                <a:pt x="197850" y="205897"/>
              </a:lnTo>
              <a:lnTo>
                <a:pt x="0" y="205897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107570" y="2594362"/>
        <a:ext cx="22303" cy="22303"/>
      </dsp:txXfrm>
    </dsp:sp>
    <dsp:sp modelId="{1BA1BD6F-25D7-46D7-B273-836E982F1001}">
      <dsp:nvSpPr>
        <dsp:cNvPr id="0" name=""/>
        <dsp:cNvSpPr/>
      </dsp:nvSpPr>
      <dsp:spPr>
        <a:xfrm>
          <a:off x="4920872" y="1932403"/>
          <a:ext cx="395700" cy="570161"/>
        </a:xfrm>
        <a:custGeom>
          <a:avLst/>
          <a:gdLst/>
          <a:ahLst/>
          <a:cxnLst/>
          <a:rect l="0" t="0" r="0" b="0"/>
          <a:pathLst>
            <a:path>
              <a:moveTo>
                <a:pt x="395700" y="570161"/>
              </a:moveTo>
              <a:lnTo>
                <a:pt x="197850" y="570161"/>
              </a:lnTo>
              <a:lnTo>
                <a:pt x="197850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101371" y="2200134"/>
        <a:ext cx="34700" cy="34700"/>
      </dsp:txXfrm>
    </dsp:sp>
    <dsp:sp modelId="{E398EDC9-8CC4-4E0C-B68A-5D6F17AF41FB}">
      <dsp:nvSpPr>
        <dsp:cNvPr id="0" name=""/>
        <dsp:cNvSpPr/>
      </dsp:nvSpPr>
      <dsp:spPr>
        <a:xfrm>
          <a:off x="4920872" y="1332817"/>
          <a:ext cx="395700" cy="1169748"/>
        </a:xfrm>
        <a:custGeom>
          <a:avLst/>
          <a:gdLst/>
          <a:ahLst/>
          <a:cxnLst/>
          <a:rect l="0" t="0" r="0" b="0"/>
          <a:pathLst>
            <a:path>
              <a:moveTo>
                <a:pt x="395700" y="1169748"/>
              </a:moveTo>
              <a:lnTo>
                <a:pt x="197850" y="1169748"/>
              </a:lnTo>
              <a:lnTo>
                <a:pt x="197850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87850" y="1886820"/>
        <a:ext cx="61743" cy="61743"/>
      </dsp:txXfrm>
    </dsp:sp>
    <dsp:sp modelId="{FD417BA5-554E-45D8-9777-D3FC425CFC32}">
      <dsp:nvSpPr>
        <dsp:cNvPr id="0" name=""/>
        <dsp:cNvSpPr/>
      </dsp:nvSpPr>
      <dsp:spPr>
        <a:xfrm>
          <a:off x="4920872" y="864931"/>
          <a:ext cx="395700" cy="1637634"/>
        </a:xfrm>
        <a:custGeom>
          <a:avLst/>
          <a:gdLst/>
          <a:ahLst/>
          <a:cxnLst/>
          <a:rect l="0" t="0" r="0" b="0"/>
          <a:pathLst>
            <a:path>
              <a:moveTo>
                <a:pt x="395700" y="1637634"/>
              </a:moveTo>
              <a:lnTo>
                <a:pt x="197850" y="1637634"/>
              </a:lnTo>
              <a:lnTo>
                <a:pt x="197850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76603" y="1641629"/>
        <a:ext cx="84238" cy="84238"/>
      </dsp:txXfrm>
    </dsp:sp>
    <dsp:sp modelId="{2E987C15-AEFA-489E-A056-02D8A2763224}">
      <dsp:nvSpPr>
        <dsp:cNvPr id="0" name=""/>
        <dsp:cNvSpPr/>
      </dsp:nvSpPr>
      <dsp:spPr>
        <a:xfrm>
          <a:off x="4920872" y="307572"/>
          <a:ext cx="395700" cy="2194993"/>
        </a:xfrm>
        <a:custGeom>
          <a:avLst/>
          <a:gdLst/>
          <a:ahLst/>
          <a:cxnLst/>
          <a:rect l="0" t="0" r="0" b="0"/>
          <a:pathLst>
            <a:path>
              <a:moveTo>
                <a:pt x="395700" y="2194993"/>
              </a:moveTo>
              <a:lnTo>
                <a:pt x="197850" y="2194993"/>
              </a:lnTo>
              <a:lnTo>
                <a:pt x="197850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062963" y="1349309"/>
        <a:ext cx="111518" cy="111518"/>
      </dsp:txXfrm>
    </dsp:sp>
    <dsp:sp modelId="{DB5501E7-51B9-4026-941F-8088CF58735A}">
      <dsp:nvSpPr>
        <dsp:cNvPr id="0" name=""/>
        <dsp:cNvSpPr/>
      </dsp:nvSpPr>
      <dsp:spPr>
        <a:xfrm>
          <a:off x="6819147" y="2502565"/>
          <a:ext cx="371638" cy="872302"/>
        </a:xfrm>
        <a:custGeom>
          <a:avLst/>
          <a:gdLst/>
          <a:ahLst/>
          <a:cxnLst/>
          <a:rect l="0" t="0" r="0" b="0"/>
          <a:pathLst>
            <a:path>
              <a:moveTo>
                <a:pt x="371638" y="872302"/>
              </a:moveTo>
              <a:lnTo>
                <a:pt x="185819" y="872302"/>
              </a:lnTo>
              <a:lnTo>
                <a:pt x="18581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6981262" y="2915012"/>
        <a:ext cx="47408" cy="47408"/>
      </dsp:txXfrm>
    </dsp:sp>
    <dsp:sp modelId="{13908426-9DB1-4A2F-A53E-00EFA9FD8F27}">
      <dsp:nvSpPr>
        <dsp:cNvPr id="0" name=""/>
        <dsp:cNvSpPr/>
      </dsp:nvSpPr>
      <dsp:spPr>
        <a:xfrm rot="5400000">
          <a:off x="5905012" y="3073266"/>
          <a:ext cx="3174749" cy="603202"/>
        </a:xfrm>
        <a:prstGeom prst="rect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Century Schoolbook" panose="02040604050505020304" pitchFamily="18" charset="0"/>
            </a:rPr>
            <a:t>ОСНОВНЫЕ НАПРАВЛЕНИЯ </a:t>
          </a:r>
          <a:endParaRPr lang="ru-RU" sz="18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905012" y="3073266"/>
        <a:ext cx="3174749" cy="603202"/>
      </dsp:txXfrm>
    </dsp:sp>
    <dsp:sp modelId="{FB2F08F4-183D-4540-84F5-AB9CE6316720}">
      <dsp:nvSpPr>
        <dsp:cNvPr id="0" name=""/>
        <dsp:cNvSpPr/>
      </dsp:nvSpPr>
      <dsp:spPr>
        <a:xfrm>
          <a:off x="5316572" y="1851933"/>
          <a:ext cx="1502574" cy="1301264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Дальнейшее повышение эффективности использования средств республиканского бюджета Республики Алтай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316572" y="1851933"/>
        <a:ext cx="1502574" cy="1301264"/>
      </dsp:txXfrm>
    </dsp:sp>
    <dsp:sp modelId="{4C0F54BD-4C9D-4A71-BB8B-0E02F5C44C99}">
      <dsp:nvSpPr>
        <dsp:cNvPr id="0" name=""/>
        <dsp:cNvSpPr/>
      </dsp:nvSpPr>
      <dsp:spPr>
        <a:xfrm>
          <a:off x="32662" y="5971"/>
          <a:ext cx="4888209" cy="603202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принятие дополнительных мер по определению финансовых резервов, оптимизации бюджетных расходов и усилению государственного финансового контроля за использованием бюджетных средств;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5971"/>
        <a:ext cx="4888209" cy="603202"/>
      </dsp:txXfrm>
    </dsp:sp>
    <dsp:sp modelId="{7AE1091A-B60C-416B-93A1-2A100CE14B28}">
      <dsp:nvSpPr>
        <dsp:cNvPr id="0" name=""/>
        <dsp:cNvSpPr/>
      </dsp:nvSpPr>
      <dsp:spPr>
        <a:xfrm>
          <a:off x="32662" y="759974"/>
          <a:ext cx="4888209" cy="209914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расширение практики централизации учета и отчетности;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759974"/>
        <a:ext cx="4888209" cy="209914"/>
      </dsp:txXfrm>
    </dsp:sp>
    <dsp:sp modelId="{31FED61D-7A28-4020-8802-B8B05CE6B872}">
      <dsp:nvSpPr>
        <dsp:cNvPr id="0" name=""/>
        <dsp:cNvSpPr/>
      </dsp:nvSpPr>
      <dsp:spPr>
        <a:xfrm>
          <a:off x="32662" y="1120689"/>
          <a:ext cx="4888209" cy="424256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проведение оценки эффективности налоговых расходов с увязкой критериев оценки с целями и показателями государственных программ РА;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1120689"/>
        <a:ext cx="4888209" cy="424256"/>
      </dsp:txXfrm>
    </dsp:sp>
    <dsp:sp modelId="{31366E65-7D5C-41BE-A15E-3C79434E8F18}">
      <dsp:nvSpPr>
        <dsp:cNvPr id="0" name=""/>
        <dsp:cNvSpPr/>
      </dsp:nvSpPr>
      <dsp:spPr>
        <a:xfrm>
          <a:off x="6486" y="1695746"/>
          <a:ext cx="4914385" cy="473314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обеспечение согласованности целей и задач региональных проектов с показателями государственных программ РА;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6486" y="1695746"/>
        <a:ext cx="4914385" cy="473314"/>
      </dsp:txXfrm>
    </dsp:sp>
    <dsp:sp modelId="{5052BB6E-0293-4BE3-A631-344D4DB8BFC8}">
      <dsp:nvSpPr>
        <dsp:cNvPr id="0" name=""/>
        <dsp:cNvSpPr/>
      </dsp:nvSpPr>
      <dsp:spPr>
        <a:xfrm>
          <a:off x="32662" y="2319861"/>
          <a:ext cx="4888209" cy="777202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осуществление закупок товаров, работ, услуг для обеспечения нужд РА и нужд отдельных видов юридических лиц конкурентными способами, обеспечивающими наименьшие затраты при сохранении качественных характеристик приобретаемых товаров, работ, услуг;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2319861"/>
        <a:ext cx="4888209" cy="777202"/>
      </dsp:txXfrm>
    </dsp:sp>
    <dsp:sp modelId="{8CBD1A14-738B-4CE2-8353-C14794B43772}">
      <dsp:nvSpPr>
        <dsp:cNvPr id="0" name=""/>
        <dsp:cNvSpPr/>
      </dsp:nvSpPr>
      <dsp:spPr>
        <a:xfrm>
          <a:off x="32662" y="3247864"/>
          <a:ext cx="4888209" cy="1031590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entury Schoolbook" panose="02040604050505020304" pitchFamily="18" charset="0"/>
            </a:rPr>
            <a:t>повышение операционной эффективности использования бюджетных средств, в том числе с использованием механизмов казначейского сопровождения бюджетных средств, применением единых федеральных стандартов бухгалтерского учета для организаций государственного сектора, а также с автоматизацией форм бюджетной отчетности;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3247864"/>
        <a:ext cx="4888209" cy="1031590"/>
      </dsp:txXfrm>
    </dsp:sp>
    <dsp:sp modelId="{A9420AD6-5E59-4039-8176-DB02731EF6D4}">
      <dsp:nvSpPr>
        <dsp:cNvPr id="0" name=""/>
        <dsp:cNvSpPr/>
      </dsp:nvSpPr>
      <dsp:spPr>
        <a:xfrm>
          <a:off x="32662" y="4430255"/>
          <a:ext cx="4888209" cy="722666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проведение внутреннего финансового контроля и аудита, а также ведомственного контроля, осуществляемого главными распорядителями средств республиканского бюджета РА в отношении подведомственных учреждений и получателей межбюджетных трансфертов;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4430255"/>
        <a:ext cx="4888209" cy="722666"/>
      </dsp:txXfrm>
    </dsp:sp>
    <dsp:sp modelId="{44945AA5-3071-461D-AF40-5D4028FF5128}">
      <dsp:nvSpPr>
        <dsp:cNvPr id="0" name=""/>
        <dsp:cNvSpPr/>
      </dsp:nvSpPr>
      <dsp:spPr>
        <a:xfrm>
          <a:off x="32662" y="5303722"/>
          <a:ext cx="4888209" cy="488738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повышение качества финансового менеджмента главных администраторов бюджетных средств республиканского бюджета РА;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5303722"/>
        <a:ext cx="4888209" cy="488738"/>
      </dsp:txXfrm>
    </dsp:sp>
    <dsp:sp modelId="{DD2A15FC-67C9-4FCA-B47B-F98256874DCE}">
      <dsp:nvSpPr>
        <dsp:cNvPr id="0" name=""/>
        <dsp:cNvSpPr/>
      </dsp:nvSpPr>
      <dsp:spPr>
        <a:xfrm>
          <a:off x="32662" y="5943261"/>
          <a:ext cx="4888209" cy="447769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entury Schoolbook" panose="02040604050505020304" pitchFamily="18" charset="0"/>
            </a:rPr>
            <a:t>поэтапное снижение долговой нагрузки с сохранением безопасного для РА уровня государственного долга и расходов на его обслуживание;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5943261"/>
        <a:ext cx="4888209" cy="447769"/>
      </dsp:txXfrm>
    </dsp:sp>
    <dsp:sp modelId="{117812E0-874E-44E7-B302-37F88A81E66C}">
      <dsp:nvSpPr>
        <dsp:cNvPr id="0" name=""/>
        <dsp:cNvSpPr/>
      </dsp:nvSpPr>
      <dsp:spPr>
        <a:xfrm>
          <a:off x="32662" y="6541831"/>
          <a:ext cx="4888209" cy="310196"/>
        </a:xfrm>
        <a:prstGeom prst="rect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повышение прозрачности и открытости бюджетных данных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32662" y="6541831"/>
        <a:ext cx="4888209" cy="310196"/>
      </dsp:txXfrm>
    </dsp:sp>
    <dsp:sp modelId="{AC345EE0-761C-471E-984B-76306F2592E2}">
      <dsp:nvSpPr>
        <dsp:cNvPr id="0" name=""/>
        <dsp:cNvSpPr/>
      </dsp:nvSpPr>
      <dsp:spPr>
        <a:xfrm>
          <a:off x="5350068" y="3628852"/>
          <a:ext cx="1481107" cy="1266592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Century Schoolbook" panose="02040604050505020304" pitchFamily="18" charset="0"/>
            </a:rPr>
            <a:t>Содействие сохранению сбалансированности местных бюджетов Республики Алтай</a:t>
          </a:r>
          <a:endParaRPr lang="ru-RU" sz="1000" b="1" kern="1200" dirty="0">
            <a:solidFill>
              <a:schemeClr val="tx1"/>
            </a:solidFill>
            <a:latin typeface="Century Schoolbook" panose="02040604050505020304" pitchFamily="18" charset="0"/>
          </a:endParaRPr>
        </a:p>
      </dsp:txBody>
      <dsp:txXfrm>
        <a:off x="5350068" y="3628852"/>
        <a:ext cx="1481107" cy="12665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077B01-1B51-4DCF-9BF2-DC04995E3C52}">
      <dsp:nvSpPr>
        <dsp:cNvPr id="0" name=""/>
        <dsp:cNvSpPr/>
      </dsp:nvSpPr>
      <dsp:spPr>
        <a:xfrm>
          <a:off x="186106" y="594"/>
          <a:ext cx="2006439" cy="1051969"/>
        </a:xfrm>
        <a:prstGeom prst="rect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Уровень госпитализации на геронтологические койки  лиц старше 60 лет на 10 тыс. населения соответствующего возрасты составит 32,5 </a:t>
          </a:r>
          <a:r>
            <a:rPr lang="ru-RU" sz="1200" kern="1200" dirty="0" err="1" smtClean="0">
              <a:solidFill>
                <a:schemeClr val="tx1"/>
              </a:solidFill>
            </a:rPr>
            <a:t>усл</a:t>
          </a:r>
          <a:r>
            <a:rPr lang="ru-RU" sz="1200" kern="1200" dirty="0" smtClean="0">
              <a:solidFill>
                <a:schemeClr val="tx1"/>
              </a:solidFill>
            </a:rPr>
            <a:t>. ед.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186106" y="594"/>
        <a:ext cx="2006439" cy="1051969"/>
      </dsp:txXfrm>
    </dsp:sp>
    <dsp:sp modelId="{671355B6-0F95-46D1-9EED-C10B69C13B1D}">
      <dsp:nvSpPr>
        <dsp:cNvPr id="0" name=""/>
        <dsp:cNvSpPr/>
      </dsp:nvSpPr>
      <dsp:spPr>
        <a:xfrm>
          <a:off x="2367873" y="594"/>
          <a:ext cx="1956979" cy="1051969"/>
        </a:xfrm>
        <a:prstGeom prst="rect">
          <a:avLst/>
        </a:prstGeom>
        <a:solidFill>
          <a:srgbClr val="86EAE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Охват граждан трудоспособного возраста профилактическими осмотрами, включая диспансеризацию увеличится до 29 %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367873" y="594"/>
        <a:ext cx="1956979" cy="1051969"/>
      </dsp:txXfrm>
    </dsp:sp>
    <dsp:sp modelId="{6CC65958-A693-4505-8E0B-5CAFADBD0C91}">
      <dsp:nvSpPr>
        <dsp:cNvPr id="0" name=""/>
        <dsp:cNvSpPr/>
      </dsp:nvSpPr>
      <dsp:spPr>
        <a:xfrm>
          <a:off x="181959" y="1227892"/>
          <a:ext cx="2218428" cy="1051969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solidFill>
                <a:schemeClr val="tx1"/>
              </a:solidFill>
            </a:rPr>
            <a:t>Доля лиц старше трудоспособного возраста, у которых выявлены заболевания и паталогическое состояние, находящихся под диспансерным наблюдение возрастет до 53,4 %; 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81959" y="1227892"/>
        <a:ext cx="2218428" cy="1051969"/>
      </dsp:txXfrm>
    </dsp:sp>
    <dsp:sp modelId="{96ED6407-D5DF-4AF3-9F78-E19D157457E5}">
      <dsp:nvSpPr>
        <dsp:cNvPr id="0" name=""/>
        <dsp:cNvSpPr/>
      </dsp:nvSpPr>
      <dsp:spPr>
        <a:xfrm>
          <a:off x="2575716" y="1227892"/>
          <a:ext cx="1753282" cy="105196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Ожидаемая продолжительность здоровой жизни при рождении 60,3 %</a:t>
          </a:r>
          <a:endParaRPr lang="ru-RU" sz="1200" kern="1200" dirty="0"/>
        </a:p>
      </dsp:txBody>
      <dsp:txXfrm>
        <a:off x="2575716" y="1227892"/>
        <a:ext cx="1753282" cy="1051969"/>
      </dsp:txXfrm>
    </dsp:sp>
    <dsp:sp modelId="{B023D792-ED7D-411D-A3A9-9AA7EA602B16}">
      <dsp:nvSpPr>
        <dsp:cNvPr id="0" name=""/>
        <dsp:cNvSpPr/>
      </dsp:nvSpPr>
      <dsp:spPr>
        <a:xfrm>
          <a:off x="1100504" y="2455190"/>
          <a:ext cx="2309950" cy="1051969"/>
        </a:xfrm>
        <a:prstGeom prst="rect">
          <a:avLst/>
        </a:prstGeom>
        <a:solidFill>
          <a:srgbClr val="37C9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Численность граждан </a:t>
          </a:r>
          <a:r>
            <a:rPr lang="ru-RU" sz="1100" kern="1200" dirty="0" err="1" smtClean="0">
              <a:solidFill>
                <a:schemeClr val="tx1"/>
              </a:solidFill>
            </a:rPr>
            <a:t>предпенсионного</a:t>
          </a:r>
          <a:r>
            <a:rPr lang="ru-RU" sz="1100" kern="1200" dirty="0" smtClean="0">
              <a:solidFill>
                <a:schemeClr val="tx1"/>
              </a:solidFill>
            </a:rPr>
            <a:t> возраста, прошедших профессиональное обучение и дополнительное профессиональное образование возрастет до 151 чел.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100504" y="2455190"/>
        <a:ext cx="2309950" cy="10519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B17A6C-55B6-4A26-9C6D-EDA8E7D55A3C}">
      <dsp:nvSpPr>
        <dsp:cNvPr id="0" name=""/>
        <dsp:cNvSpPr/>
      </dsp:nvSpPr>
      <dsp:spPr>
        <a:xfrm>
          <a:off x="0" y="566098"/>
          <a:ext cx="5283200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3229EF-3874-491B-8C6F-8EB18310A49E}">
      <dsp:nvSpPr>
        <dsp:cNvPr id="0" name=""/>
        <dsp:cNvSpPr/>
      </dsp:nvSpPr>
      <dsp:spPr>
        <a:xfrm>
          <a:off x="264160" y="19978"/>
          <a:ext cx="3698240" cy="1092240"/>
        </a:xfrm>
        <a:prstGeom prst="roundRect">
          <a:avLst/>
        </a:prstGeom>
        <a:solidFill>
          <a:srgbClr val="4BCFF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85" tIns="0" rIns="139785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Смертность женщин в возрасте  16-54 лет - 425,2 человек</a:t>
          </a:r>
          <a:endParaRPr lang="ru-RU" sz="1200" kern="1200" dirty="0"/>
        </a:p>
      </dsp:txBody>
      <dsp:txXfrm>
        <a:off x="317479" y="73297"/>
        <a:ext cx="3591602" cy="985602"/>
      </dsp:txXfrm>
    </dsp:sp>
    <dsp:sp modelId="{3ECBCBBD-F606-4818-B810-FAB6BCA3F338}">
      <dsp:nvSpPr>
        <dsp:cNvPr id="0" name=""/>
        <dsp:cNvSpPr/>
      </dsp:nvSpPr>
      <dsp:spPr>
        <a:xfrm>
          <a:off x="0" y="2244419"/>
          <a:ext cx="5283200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E47DB-4007-466E-93C0-16E4947C89FA}">
      <dsp:nvSpPr>
        <dsp:cNvPr id="0" name=""/>
        <dsp:cNvSpPr/>
      </dsp:nvSpPr>
      <dsp:spPr>
        <a:xfrm>
          <a:off x="264160" y="1698299"/>
          <a:ext cx="3698240" cy="1092240"/>
        </a:xfrm>
        <a:prstGeom prst="roundRect">
          <a:avLst/>
        </a:prstGeom>
        <a:solidFill>
          <a:srgbClr val="13538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85" tIns="0" rIns="139785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Смертность мужчин в возрасте  16-59 лет - 675,7 человек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317479" y="1751618"/>
        <a:ext cx="3591602" cy="9856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C01A4-C410-4B31-99CC-37BCDDB3ABAE}">
      <dsp:nvSpPr>
        <dsp:cNvPr id="0" name=""/>
        <dsp:cNvSpPr/>
      </dsp:nvSpPr>
      <dsp:spPr>
        <a:xfrm>
          <a:off x="1842434" y="545385"/>
          <a:ext cx="2681086" cy="1363416"/>
        </a:xfrm>
        <a:prstGeom prst="rect">
          <a:avLst/>
        </a:prstGeom>
        <a:solidFill>
          <a:srgbClr val="86EAE9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Муниципальные образования внедрили муниципальные программы общественного здоровья – 20%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2271408" y="545385"/>
        <a:ext cx="2252112" cy="1363416"/>
      </dsp:txXfrm>
    </dsp:sp>
    <dsp:sp modelId="{B10B7CC7-A1DC-4650-BAD1-E787751249AB}">
      <dsp:nvSpPr>
        <dsp:cNvPr id="0" name=""/>
        <dsp:cNvSpPr/>
      </dsp:nvSpPr>
      <dsp:spPr>
        <a:xfrm>
          <a:off x="1842434" y="1908801"/>
          <a:ext cx="2681086" cy="1363416"/>
        </a:xfrm>
        <a:prstGeom prst="rect">
          <a:avLst/>
        </a:prstGeom>
        <a:solidFill>
          <a:srgbClr val="2C92D5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Внедрены корпоративные программы, содержащие наилучшие практики по укреплению здоровья работников – 1 ед.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2271408" y="1908801"/>
        <a:ext cx="2252112" cy="1363416"/>
      </dsp:txXfrm>
    </dsp:sp>
    <dsp:sp modelId="{B0AE337F-DB05-485C-B046-E1252A22F58E}">
      <dsp:nvSpPr>
        <dsp:cNvPr id="0" name=""/>
        <dsp:cNvSpPr/>
      </dsp:nvSpPr>
      <dsp:spPr>
        <a:xfrm>
          <a:off x="875771" y="0"/>
          <a:ext cx="1362734" cy="1362734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.</a:t>
          </a:r>
          <a:endParaRPr lang="ru-RU" sz="1000" kern="1200" dirty="0"/>
        </a:p>
      </dsp:txBody>
      <dsp:txXfrm>
        <a:off x="1075339" y="199568"/>
        <a:ext cx="963598" cy="9635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5E7E6D-A086-4BD8-B499-A44BC7AAADAE}">
      <dsp:nvSpPr>
        <dsp:cNvPr id="0" name=""/>
        <dsp:cNvSpPr/>
      </dsp:nvSpPr>
      <dsp:spPr>
        <a:xfrm rot="10800000">
          <a:off x="1409909" y="1005"/>
          <a:ext cx="4397309" cy="1209266"/>
        </a:xfrm>
        <a:prstGeom prst="homePlate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53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100% организаций в сфере физической культуры и спорта будут оказывать услуги по спортивной подготовке в соответствии с федеральными стандартами спортивной подготовки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 rot="10800000">
        <a:off x="1712225" y="1005"/>
        <a:ext cx="4094993" cy="1209266"/>
      </dsp:txXfrm>
    </dsp:sp>
    <dsp:sp modelId="{277C7A53-0B18-493C-B565-98374F2890CB}">
      <dsp:nvSpPr>
        <dsp:cNvPr id="0" name=""/>
        <dsp:cNvSpPr/>
      </dsp:nvSpPr>
      <dsp:spPr>
        <a:xfrm>
          <a:off x="805276" y="1005"/>
          <a:ext cx="1209266" cy="1209266"/>
        </a:xfrm>
        <a:prstGeom prst="ellipse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08224-80C0-4299-8724-1731E544ACE7}">
      <dsp:nvSpPr>
        <dsp:cNvPr id="0" name=""/>
        <dsp:cNvSpPr/>
      </dsp:nvSpPr>
      <dsp:spPr>
        <a:xfrm rot="10800000">
          <a:off x="1409909" y="1571247"/>
          <a:ext cx="4397309" cy="1209266"/>
        </a:xfrm>
        <a:prstGeom prst="homePlate">
          <a:avLst/>
        </a:prstGeom>
        <a:solidFill>
          <a:srgbClr val="2C92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53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спортсменов – разрядников в общем количестве лиц, занимающихся в системе спортивных школ олимпийского резерва и училищ олимпийского резерва 48,5</a:t>
          </a:r>
          <a:endParaRPr lang="ru-RU" sz="12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 rot="10800000">
        <a:off x="1712225" y="1571247"/>
        <a:ext cx="4094993" cy="1209266"/>
      </dsp:txXfrm>
    </dsp:sp>
    <dsp:sp modelId="{0EDEFF56-7A1B-4343-A349-F9B598470B75}">
      <dsp:nvSpPr>
        <dsp:cNvPr id="0" name=""/>
        <dsp:cNvSpPr/>
      </dsp:nvSpPr>
      <dsp:spPr>
        <a:xfrm>
          <a:off x="805276" y="1571247"/>
          <a:ext cx="1209266" cy="1209266"/>
        </a:xfrm>
        <a:prstGeom prst="ellipse">
          <a:avLst/>
        </a:prstGeom>
        <a:solidFill>
          <a:srgbClr val="13538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052849-4F7F-4FA7-A8FE-962719736692}">
      <dsp:nvSpPr>
        <dsp:cNvPr id="0" name=""/>
        <dsp:cNvSpPr/>
      </dsp:nvSpPr>
      <dsp:spPr>
        <a:xfrm rot="5400000">
          <a:off x="411876" y="830316"/>
          <a:ext cx="1239786" cy="2062977"/>
        </a:xfrm>
        <a:prstGeom prst="corner">
          <a:avLst>
            <a:gd name="adj1" fmla="val 16120"/>
            <a:gd name="adj2" fmla="val 16110"/>
          </a:avLst>
        </a:prstGeom>
        <a:solidFill>
          <a:srgbClr val="13538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95C16E-C984-4504-81A8-B4262C0AFE25}">
      <dsp:nvSpPr>
        <dsp:cNvPr id="0" name=""/>
        <dsp:cNvSpPr/>
      </dsp:nvSpPr>
      <dsp:spPr>
        <a:xfrm>
          <a:off x="204925" y="1446701"/>
          <a:ext cx="1862467" cy="1632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профильных госпитализаций пациентов с острыми нарушениями мозгового кровообращения, доставленных автомобилями скорой медицинской помощи составит 31,7 %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204925" y="1446701"/>
        <a:ext cx="1862467" cy="1632561"/>
      </dsp:txXfrm>
    </dsp:sp>
    <dsp:sp modelId="{2027ECBD-C2F7-4687-B984-60834D60E333}">
      <dsp:nvSpPr>
        <dsp:cNvPr id="0" name=""/>
        <dsp:cNvSpPr/>
      </dsp:nvSpPr>
      <dsp:spPr>
        <a:xfrm>
          <a:off x="1715983" y="678437"/>
          <a:ext cx="351408" cy="351408"/>
        </a:xfrm>
        <a:prstGeom prst="triangle">
          <a:avLst>
            <a:gd name="adj" fmla="val 100000"/>
          </a:avLst>
        </a:prstGeom>
        <a:solidFill>
          <a:srgbClr val="13538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BF4343-840B-44E8-8C65-9837F7A63A33}">
      <dsp:nvSpPr>
        <dsp:cNvPr id="0" name=""/>
        <dsp:cNvSpPr/>
      </dsp:nvSpPr>
      <dsp:spPr>
        <a:xfrm rot="5400000">
          <a:off x="2691900" y="266122"/>
          <a:ext cx="1239786" cy="2062977"/>
        </a:xfrm>
        <a:prstGeom prst="corner">
          <a:avLst>
            <a:gd name="adj1" fmla="val 16120"/>
            <a:gd name="adj2" fmla="val 16110"/>
          </a:avLst>
        </a:prstGeom>
        <a:solidFill>
          <a:srgbClr val="2C92D5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43DC1E-BB70-4444-868E-BEAC005ABCF2}">
      <dsp:nvSpPr>
        <dsp:cNvPr id="0" name=""/>
        <dsp:cNvSpPr/>
      </dsp:nvSpPr>
      <dsp:spPr>
        <a:xfrm>
          <a:off x="2484948" y="882507"/>
          <a:ext cx="1862467" cy="1632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Отношение числа рентген-</a:t>
          </a:r>
          <a:r>
            <a:rPr lang="ru-RU" sz="1100" i="1" kern="1200" spc="156" dirty="0" err="1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эндоваскулярных</a:t>
          </a: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 вмешательств в лечебных целях, к общему числу выбывших больных, перенесших острый коронарный синдром составит 73,5 %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2484948" y="882507"/>
        <a:ext cx="1862467" cy="1632561"/>
      </dsp:txXfrm>
    </dsp:sp>
    <dsp:sp modelId="{74AF3775-6F12-4A23-9ECF-8B84A433B052}">
      <dsp:nvSpPr>
        <dsp:cNvPr id="0" name=""/>
        <dsp:cNvSpPr/>
      </dsp:nvSpPr>
      <dsp:spPr>
        <a:xfrm>
          <a:off x="3996007" y="114243"/>
          <a:ext cx="351408" cy="351408"/>
        </a:xfrm>
        <a:prstGeom prst="triangle">
          <a:avLst>
            <a:gd name="adj" fmla="val 100000"/>
          </a:avLst>
        </a:prstGeom>
        <a:solidFill>
          <a:srgbClr val="3EDAD8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67CC9E-5172-44B4-9EDE-12E4A55E7CEF}">
      <dsp:nvSpPr>
        <dsp:cNvPr id="0" name=""/>
        <dsp:cNvSpPr/>
      </dsp:nvSpPr>
      <dsp:spPr>
        <a:xfrm rot="5400000">
          <a:off x="4971923" y="-298072"/>
          <a:ext cx="1239786" cy="2062977"/>
        </a:xfrm>
        <a:prstGeom prst="corner">
          <a:avLst>
            <a:gd name="adj1" fmla="val 16120"/>
            <a:gd name="adj2" fmla="val 16110"/>
          </a:avLst>
        </a:prstGeom>
        <a:solidFill>
          <a:srgbClr val="3EDAD8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7A4E7B-8457-4D91-B0A7-B85E1A97B741}">
      <dsp:nvSpPr>
        <dsp:cNvPr id="0" name=""/>
        <dsp:cNvSpPr/>
      </dsp:nvSpPr>
      <dsp:spPr>
        <a:xfrm>
          <a:off x="4764972" y="318313"/>
          <a:ext cx="1862467" cy="1632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Сокращение больничной летальности от острого нарушения мозгового кровообращения до 17,4%</a:t>
          </a:r>
          <a:endParaRPr lang="ru-RU" sz="11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4764972" y="318313"/>
        <a:ext cx="1862467" cy="163256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B631A8-2420-4493-9257-8DF2752BE0FD}">
      <dsp:nvSpPr>
        <dsp:cNvPr id="0" name=""/>
        <dsp:cNvSpPr/>
      </dsp:nvSpPr>
      <dsp:spPr>
        <a:xfrm>
          <a:off x="0" y="46"/>
          <a:ext cx="5600699" cy="788303"/>
        </a:xfrm>
        <a:prstGeom prst="roundRect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/>
            <a:t>95 % детских поликлиник/детских поликлинических отделений медицинских организаций будут дооснащены медицинскими изделиями и реализовать организационно-планировочные решения внутренних пространств, обеспечивающих комфортность пребывания детей</a:t>
          </a:r>
          <a:endParaRPr lang="ru-RU" sz="1200" i="1" kern="1200" dirty="0"/>
        </a:p>
      </dsp:txBody>
      <dsp:txXfrm>
        <a:off x="38482" y="38528"/>
        <a:ext cx="5523735" cy="711339"/>
      </dsp:txXfrm>
    </dsp:sp>
    <dsp:sp modelId="{2C092B84-FBAC-4A84-9A68-5E4CA46A1008}">
      <dsp:nvSpPr>
        <dsp:cNvPr id="0" name=""/>
        <dsp:cNvSpPr/>
      </dsp:nvSpPr>
      <dsp:spPr>
        <a:xfrm>
          <a:off x="0" y="799108"/>
          <a:ext cx="5600699" cy="788303"/>
        </a:xfrm>
        <a:prstGeom prst="roundRect">
          <a:avLst/>
        </a:prstGeom>
        <a:solidFill>
          <a:srgbClr val="37C9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/>
            <a:t>До 65 % будет увеличен охват профилактическими медицинскими осмотрами детей в возрасте 15-17 лет в рамках реализации приказа Минздрава России от 10 августа 2017 г. № 514н «О Порядке проведения профилактических медицинских осмотров несовершеннолетних»: девочек - врачами акушерами-гинекологами;  мальчиков - врачами детскими урологами-</a:t>
          </a:r>
          <a:r>
            <a:rPr lang="ru-RU" sz="1200" i="1" kern="1200" dirty="0" err="1" smtClean="0"/>
            <a:t>андрологами</a:t>
          </a:r>
          <a:endParaRPr lang="ru-RU" sz="1200" i="1" kern="1200" dirty="0"/>
        </a:p>
      </dsp:txBody>
      <dsp:txXfrm>
        <a:off x="38482" y="837590"/>
        <a:ext cx="5523735" cy="711339"/>
      </dsp:txXfrm>
    </dsp:sp>
    <dsp:sp modelId="{8F64B525-7738-45E8-9967-CBED9FB90669}">
      <dsp:nvSpPr>
        <dsp:cNvPr id="0" name=""/>
        <dsp:cNvSpPr/>
      </dsp:nvSpPr>
      <dsp:spPr>
        <a:xfrm>
          <a:off x="0" y="1598170"/>
          <a:ext cx="5600699" cy="7883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/>
            <a:t>5,8 тыс. женщинам в период беременности, родов и в послеродовый период будет оказана медицинская помощь в том числе за счет средств родовых сертификатов</a:t>
          </a:r>
          <a:endParaRPr lang="ru-RU" sz="1200" i="1" kern="1200" dirty="0"/>
        </a:p>
      </dsp:txBody>
      <dsp:txXfrm>
        <a:off x="38482" y="1636652"/>
        <a:ext cx="5523735" cy="711339"/>
      </dsp:txXfrm>
    </dsp:sp>
    <dsp:sp modelId="{D0D04BBD-8E52-41DE-843C-0F96C17202A1}">
      <dsp:nvSpPr>
        <dsp:cNvPr id="0" name=""/>
        <dsp:cNvSpPr/>
      </dsp:nvSpPr>
      <dsp:spPr>
        <a:xfrm>
          <a:off x="0" y="2397232"/>
          <a:ext cx="5600699" cy="788303"/>
        </a:xfrm>
        <a:prstGeom prst="roundRect">
          <a:avLst/>
        </a:prstGeom>
        <a:solidFill>
          <a:srgbClr val="2C92D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1" kern="1200" baseline="0" dirty="0" smtClean="0"/>
            <a:t>Реконструирована республиканская детская больница</a:t>
          </a:r>
          <a:endParaRPr lang="ru-RU" sz="1200" b="0" i="1" kern="1200" baseline="0" dirty="0"/>
        </a:p>
      </dsp:txBody>
      <dsp:txXfrm>
        <a:off x="38482" y="2435714"/>
        <a:ext cx="5523735" cy="71133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F997F7-EB9C-45B1-B27C-2516F270B07C}">
      <dsp:nvSpPr>
        <dsp:cNvPr id="0" name=""/>
        <dsp:cNvSpPr/>
      </dsp:nvSpPr>
      <dsp:spPr>
        <a:xfrm>
          <a:off x="1537246" y="50049"/>
          <a:ext cx="3604192" cy="204793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887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образовательных организаций, обеспеченных Интернет-соединением со скоростью соединения не менее 100 Мб/c - для образовательных организаций, расположенных в городах, 50 Мб/c - для образовательных организаций, расположенных в сельской местности и поселках городского типа, а также гарантированным Интернет-трафиком – 70%</a:t>
          </a:r>
          <a:endParaRPr lang="ru-RU" sz="10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1537246" y="50049"/>
        <a:ext cx="3604192" cy="2047935"/>
      </dsp:txXfrm>
    </dsp:sp>
    <dsp:sp modelId="{BCC766DD-8E09-44DA-91DD-F57F7820F37A}">
      <dsp:nvSpPr>
        <dsp:cNvPr id="0" name=""/>
        <dsp:cNvSpPr/>
      </dsp:nvSpPr>
      <dsp:spPr>
        <a:xfrm>
          <a:off x="1337559" y="325478"/>
          <a:ext cx="788417" cy="1182625"/>
        </a:xfrm>
        <a:prstGeom prst="rect">
          <a:avLst/>
        </a:prstGeom>
        <a:solidFill>
          <a:srgbClr val="3EDA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09001-5567-43CE-97EF-811745F515F0}">
      <dsp:nvSpPr>
        <dsp:cNvPr id="0" name=""/>
        <dsp:cNvSpPr/>
      </dsp:nvSpPr>
      <dsp:spPr>
        <a:xfrm>
          <a:off x="5399860" y="38038"/>
          <a:ext cx="3653279" cy="207195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406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spc="156" dirty="0" smtClean="0">
              <a:solidFill>
                <a:srgbClr val="191919"/>
              </a:solidFill>
              <a:latin typeface="Aileron Regular"/>
              <a:ea typeface="+mn-ea"/>
              <a:cs typeface="+mn-cs"/>
            </a:rPr>
            <a:t>Доля обучающихся по программам общего образования, дополнительного образования для детей и среднего профессионального образования, для которых формируется цифровой образовательный профиль и индивидуальный план обучения с использованием федеральной информационно-сервисной платформы цифровой образовательной среды, в общем числе обучающихся по указанным программам – 15%</a:t>
          </a:r>
          <a:endParaRPr lang="ru-RU" sz="1000" i="1" kern="1200" spc="156" dirty="0">
            <a:solidFill>
              <a:srgbClr val="191919"/>
            </a:solidFill>
            <a:latin typeface="Aileron Regular"/>
            <a:ea typeface="+mn-ea"/>
            <a:cs typeface="+mn-cs"/>
          </a:endParaRPr>
        </a:p>
      </dsp:txBody>
      <dsp:txXfrm>
        <a:off x="5399860" y="38038"/>
        <a:ext cx="3653279" cy="2071957"/>
      </dsp:txXfrm>
    </dsp:sp>
    <dsp:sp modelId="{2E5733EF-1E70-46F0-B96D-14109CF3ED39}">
      <dsp:nvSpPr>
        <dsp:cNvPr id="0" name=""/>
        <dsp:cNvSpPr/>
      </dsp:nvSpPr>
      <dsp:spPr>
        <a:xfrm>
          <a:off x="5275462" y="348631"/>
          <a:ext cx="787919" cy="1181878"/>
        </a:xfrm>
        <a:prstGeom prst="rect">
          <a:avLst/>
        </a:prstGeom>
        <a:solidFill>
          <a:srgbClr val="13538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0.34936</cdr:x>
      <cdr:y>0.39785</cdr:y>
    </cdr:from>
    <cdr:to>
      <cdr:x>0.73077</cdr:x>
      <cdr:y>0.681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76449" y="2114548"/>
          <a:ext cx="2266950" cy="15049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400" b="1" kern="1200" spc="71" dirty="0">
              <a:solidFill>
                <a:srgbClr val="0070C0"/>
              </a:solidFill>
              <a:latin typeface="Aileron Heavy"/>
            </a:rPr>
            <a:t>2020 год, млн. рублей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D7DDA-CF52-4006-AE08-34608ADBFFEB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13E88-5596-4A22-956C-FEEBCEEC3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4852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2DB6A-9889-4D70-8C2D-07E2ED5AB65A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FED35-E236-436D-8006-95E9B6600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31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852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99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44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61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513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884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902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483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ED35-E236-436D-8006-95E9B6600123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150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93D81-9ADA-46C0-AFDA-E5D6B87E7054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774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C748-4E3E-4D68-A5FD-D1C075E35DD1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538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ED31F-2403-4DC8-9380-1A16FEAF2593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3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2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6B04-FE97-4BC6-A60F-74B8D421CDB6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40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E9230-3C96-40AD-9A63-4807AC2BEF4A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2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0AE1-C0E7-4086-89EB-ABD783C60812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735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574D-1A45-487A-AA94-2DAE345499B3}" type="datetime1">
              <a:rPr lang="ru-RU" smtClean="0"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39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EF8E4-24BD-4567-83A1-C6BA5DDF493D}" type="datetime1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25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B66EB-6F77-4888-A1C1-BFD1D3699C18}" type="datetime1">
              <a:rPr lang="ru-RU" smtClean="0"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98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E028-A306-463B-964F-28C22B3BF0A5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996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975-F4F3-427D-B967-E3B7BFA4C3A7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9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EA2DF-377B-4878-A6B4-5E421B6D7D3A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2B977-4FCD-45DA-808D-D5B5FD9D2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99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7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6.png"/><Relationship Id="rId7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openxmlformats.org/officeDocument/2006/relationships/image" Target="../media/image44.png"/><Relationship Id="rId5" Type="http://schemas.openxmlformats.org/officeDocument/2006/relationships/diagramColors" Target="../diagrams/colors3.xml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45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4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60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66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image" Target="../media/image68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5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10" Type="http://schemas.openxmlformats.org/officeDocument/2006/relationships/image" Target="../media/image79.png"/><Relationship Id="rId4" Type="http://schemas.openxmlformats.org/officeDocument/2006/relationships/diagramLayout" Target="../diagrams/layout15.xml"/><Relationship Id="rId9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1.png"/><Relationship Id="rId4" Type="http://schemas.openxmlformats.org/officeDocument/2006/relationships/image" Target="../media/image81.png"/><Relationship Id="rId9" Type="http://schemas.openxmlformats.org/officeDocument/2006/relationships/image" Target="../media/image8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1.png"/><Relationship Id="rId4" Type="http://schemas.openxmlformats.org/officeDocument/2006/relationships/image" Target="../media/image81.png"/><Relationship Id="rId9" Type="http://schemas.openxmlformats.org/officeDocument/2006/relationships/image" Target="../media/image8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9.png"/><Relationship Id="rId10" Type="http://schemas.openxmlformats.org/officeDocument/2006/relationships/image" Target="../media/image83.png"/><Relationship Id="rId4" Type="http://schemas.openxmlformats.org/officeDocument/2006/relationships/image" Target="../media/image80.png"/><Relationship Id="rId9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1.png"/><Relationship Id="rId4" Type="http://schemas.openxmlformats.org/officeDocument/2006/relationships/image" Target="../media/image81.png"/><Relationship Id="rId9" Type="http://schemas.openxmlformats.org/officeDocument/2006/relationships/image" Target="../media/image8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1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hyperlink" Target="consultantplus://offline/ref=8AA80DC27FBE610EDD3C94C4818BCEEA38E00138CD40F85AB05CBFA387F8F656DEE8E7ECC7E812035DFD34F84C5693B478C04DEEC9579A68S6X0D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9.png"/><Relationship Id="rId10" Type="http://schemas.openxmlformats.org/officeDocument/2006/relationships/image" Target="../media/image83.png"/><Relationship Id="rId4" Type="http://schemas.openxmlformats.org/officeDocument/2006/relationships/image" Target="../media/image80.png"/><Relationship Id="rId9" Type="http://schemas.openxmlformats.org/officeDocument/2006/relationships/image" Target="../media/image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1.png"/><Relationship Id="rId10" Type="http://schemas.openxmlformats.org/officeDocument/2006/relationships/image" Target="../media/image80.png"/><Relationship Id="rId4" Type="http://schemas.openxmlformats.org/officeDocument/2006/relationships/image" Target="../media/image81.png"/><Relationship Id="rId9" Type="http://schemas.openxmlformats.org/officeDocument/2006/relationships/hyperlink" Target="consultantplus://offline/ref=8AA80DC27FBE610EDD3C94C4818BCEEA38E00138CD40F85AB05CBFA387F8F656DEE8E7ECC7E812035DFD34F84C5693B478C04DEEC9579A68S6X0D" TargetMode="Externa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hyperlink" Target="consultantplus://offline/ref=8AA80DC27FBE610EDD3C94C4818BCEEA38E00138CD40F85AB05CBFA387F8F656DEE8E7ECC7E812035DFD34F84C5693B478C04DEEC9579A68S6X0D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9.png"/><Relationship Id="rId10" Type="http://schemas.openxmlformats.org/officeDocument/2006/relationships/image" Target="../media/image83.png"/><Relationship Id="rId4" Type="http://schemas.openxmlformats.org/officeDocument/2006/relationships/image" Target="../media/image80.png"/><Relationship Id="rId9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gasu.ru/" TargetMode="External"/><Relationship Id="rId4" Type="http://schemas.openxmlformats.org/officeDocument/2006/relationships/hyperlink" Target="http://www.minfin-altai.ru/about/deyatelnost/fin_gramotnost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90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97.png"/><Relationship Id="rId3" Type="http://schemas.openxmlformats.org/officeDocument/2006/relationships/diagramLayout" Target="../diagrams/layout16.xml"/><Relationship Id="rId7" Type="http://schemas.openxmlformats.org/officeDocument/2006/relationships/image" Target="../media/image5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diagramData" Target="../diagrams/data16.xml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6.xml"/><Relationship Id="rId11" Type="http://schemas.openxmlformats.org/officeDocument/2006/relationships/image" Target="../media/image95.png"/><Relationship Id="rId5" Type="http://schemas.openxmlformats.org/officeDocument/2006/relationships/diagramColors" Target="../diagrams/colors16.xml"/><Relationship Id="rId15" Type="http://schemas.openxmlformats.org/officeDocument/2006/relationships/image" Target="../media/image99.png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9.png"/><Relationship Id="rId14" Type="http://schemas.openxmlformats.org/officeDocument/2006/relationships/image" Target="../media/image98.png"/></Relationships>
</file>

<file path=ppt/slides/_rels/slide7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8608273" y="2073037"/>
            <a:ext cx="2496458" cy="2380339"/>
            <a:chOff x="9197692" y="990499"/>
            <a:chExt cx="2413736" cy="2380339"/>
          </a:xfrm>
        </p:grpSpPr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2C92D5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>
            <a:xfrm rot="5400000">
              <a:off x="9214390" y="973801"/>
              <a:ext cx="2380339" cy="2413736"/>
            </a:xfrm>
            <a:prstGeom prst="rect">
              <a:avLst/>
            </a:prstGeom>
            <a:effectLst>
              <a:glow rad="254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6" name="Picture 10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0056864" y="1931438"/>
              <a:ext cx="749667" cy="639317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/>
        </p:nvGrpSpPr>
        <p:grpSpPr>
          <a:xfrm>
            <a:off x="5058879" y="2073038"/>
            <a:ext cx="2496458" cy="2380340"/>
            <a:chOff x="9197690" y="3976916"/>
            <a:chExt cx="2413736" cy="2380340"/>
          </a:xfrm>
        </p:grpSpPr>
        <p:pic>
          <p:nvPicPr>
            <p:cNvPr id="4" name="Picture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2C92D5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>
            <a:xfrm rot="5400000">
              <a:off x="9214388" y="3960218"/>
              <a:ext cx="2380340" cy="2413736"/>
            </a:xfrm>
            <a:prstGeom prst="rect">
              <a:avLst/>
            </a:prstGeom>
            <a:effectLst>
              <a:glow rad="254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7" name="Picture 11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9897545" y="4906355"/>
              <a:ext cx="1068305" cy="52146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1509485" y="2073038"/>
            <a:ext cx="2496458" cy="2380339"/>
            <a:chOff x="6023428" y="3988924"/>
            <a:chExt cx="2413736" cy="238033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2C92D5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>
            <a:xfrm rot="5400000">
              <a:off x="6040126" y="3972226"/>
              <a:ext cx="2380339" cy="2413736"/>
            </a:xfrm>
            <a:prstGeom prst="rect">
              <a:avLst/>
            </a:prstGeom>
            <a:effectLst>
              <a:glow rad="254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8" name="Picture 12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astelsSmooth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937803" y="4775200"/>
              <a:ext cx="677891" cy="863652"/>
            </a:xfrm>
            <a:prstGeom prst="rect">
              <a:avLst/>
            </a:prstGeom>
            <a:noFill/>
          </p:spPr>
        </p:pic>
      </p:grpSp>
      <p:sp>
        <p:nvSpPr>
          <p:cNvPr id="12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3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4" name="TextBox 6"/>
          <p:cNvSpPr txBox="1"/>
          <p:nvPr/>
        </p:nvSpPr>
        <p:spPr>
          <a:xfrm>
            <a:off x="1509484" y="464457"/>
            <a:ext cx="9595247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spc="123" dirty="0" smtClean="0">
                <a:solidFill>
                  <a:schemeClr val="accent5">
                    <a:lumMod val="50000"/>
                  </a:schemeClr>
                </a:solidFill>
                <a:latin typeface="Anonymous Pro"/>
              </a:rPr>
              <a:t>БЮДЖЕТ ДЛЯ ГРАЖДАН</a:t>
            </a:r>
            <a:endParaRPr lang="ru-RU" sz="4000" b="1" spc="123" dirty="0">
              <a:solidFill>
                <a:schemeClr val="accent5">
                  <a:lumMod val="50000"/>
                </a:schemeClr>
              </a:solidFill>
              <a:latin typeface="Anonymous Pro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063288" y="4652405"/>
            <a:ext cx="10487638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500" spc="20" dirty="0" smtClean="0">
                <a:solidFill>
                  <a:schemeClr val="accent5">
                    <a:lumMod val="50000"/>
                  </a:schemeClr>
                </a:solidFill>
                <a:latin typeface="Anonymous Pro"/>
              </a:rPr>
              <a:t> </a:t>
            </a:r>
            <a:endParaRPr lang="ru-RU" sz="2500" spc="20" dirty="0">
              <a:solidFill>
                <a:schemeClr val="accent5">
                  <a:lumMod val="50000"/>
                </a:schemeClr>
              </a:solidFill>
              <a:latin typeface="Anonymous Pro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500" spc="20" dirty="0">
                <a:solidFill>
                  <a:schemeClr val="accent5">
                    <a:lumMod val="50000"/>
                  </a:schemeClr>
                </a:solidFill>
                <a:latin typeface="Anonymous Pro"/>
              </a:rPr>
              <a:t>«О республиканском бюджете Республики Алтай на 2020 год и на плановый период 2021 и 2022 </a:t>
            </a:r>
            <a:r>
              <a:rPr lang="ru-RU" sz="2500" spc="20" dirty="0" smtClean="0">
                <a:solidFill>
                  <a:schemeClr val="accent5">
                    <a:lumMod val="50000"/>
                  </a:schemeClr>
                </a:solidFill>
                <a:latin typeface="Anonymous Pro"/>
              </a:rPr>
              <a:t>годов»</a:t>
            </a:r>
            <a:endParaRPr lang="en-US" sz="2500" spc="20" dirty="0">
              <a:solidFill>
                <a:schemeClr val="accent5">
                  <a:lumMod val="50000"/>
                </a:schemeClr>
              </a:solidFill>
              <a:latin typeface="Anonymous Pro"/>
            </a:endParaRPr>
          </a:p>
        </p:txBody>
      </p:sp>
      <p:grpSp>
        <p:nvGrpSpPr>
          <p:cNvPr id="16" name="Group 15"/>
          <p:cNvGrpSpPr/>
          <p:nvPr/>
        </p:nvGrpSpPr>
        <p:grpSpPr>
          <a:xfrm rot="-10800000">
            <a:off x="10028695" y="-467706"/>
            <a:ext cx="1477505" cy="1908783"/>
            <a:chOff x="0" y="0"/>
            <a:chExt cx="4842510" cy="6256020"/>
          </a:xfrm>
        </p:grpSpPr>
        <p:sp>
          <p:nvSpPr>
            <p:cNvPr id="17" name="Freeform 16"/>
            <p:cNvSpPr/>
            <p:nvPr/>
          </p:nvSpPr>
          <p:spPr>
            <a:xfrm>
              <a:off x="29210" y="12700"/>
              <a:ext cx="4775200" cy="6209030"/>
            </a:xfrm>
            <a:custGeom>
              <a:avLst/>
              <a:gdLst/>
              <a:ahLst/>
              <a:cxnLst/>
              <a:rect l="l" t="t" r="r" b="b"/>
              <a:pathLst>
                <a:path w="4775200" h="6209030">
                  <a:moveTo>
                    <a:pt x="2396490" y="0"/>
                  </a:moveTo>
                  <a:cubicBezTo>
                    <a:pt x="2249170" y="0"/>
                    <a:pt x="2131060" y="119380"/>
                    <a:pt x="2131060" y="265430"/>
                  </a:cubicBezTo>
                  <a:cubicBezTo>
                    <a:pt x="2131060" y="388620"/>
                    <a:pt x="2214880" y="491490"/>
                    <a:pt x="2327910" y="521970"/>
                  </a:cubicBezTo>
                  <a:lnTo>
                    <a:pt x="2327910" y="6140450"/>
                  </a:lnTo>
                  <a:cubicBezTo>
                    <a:pt x="2327910" y="6178550"/>
                    <a:pt x="2358390" y="6209030"/>
                    <a:pt x="2396490" y="6209030"/>
                  </a:cubicBezTo>
                  <a:cubicBezTo>
                    <a:pt x="2434590" y="6209030"/>
                    <a:pt x="2465070" y="6178550"/>
                    <a:pt x="2465070" y="6140450"/>
                  </a:cubicBezTo>
                  <a:lnTo>
                    <a:pt x="2465070" y="521970"/>
                  </a:lnTo>
                  <a:cubicBezTo>
                    <a:pt x="2578100" y="491490"/>
                    <a:pt x="2661920" y="388620"/>
                    <a:pt x="2661920" y="265430"/>
                  </a:cubicBezTo>
                  <a:cubicBezTo>
                    <a:pt x="2661920" y="119380"/>
                    <a:pt x="2542540" y="0"/>
                    <a:pt x="2396490" y="0"/>
                  </a:cubicBezTo>
                  <a:close/>
                  <a:moveTo>
                    <a:pt x="4508500" y="0"/>
                  </a:moveTo>
                  <a:cubicBezTo>
                    <a:pt x="4361180" y="0"/>
                    <a:pt x="4243070" y="119380"/>
                    <a:pt x="4243070" y="265430"/>
                  </a:cubicBezTo>
                  <a:cubicBezTo>
                    <a:pt x="4243070" y="388620"/>
                    <a:pt x="4326890" y="491490"/>
                    <a:pt x="4439920" y="521970"/>
                  </a:cubicBezTo>
                  <a:lnTo>
                    <a:pt x="4439920" y="3042920"/>
                  </a:lnTo>
                  <a:lnTo>
                    <a:pt x="2960370" y="3042920"/>
                  </a:lnTo>
                  <a:cubicBezTo>
                    <a:pt x="2922270" y="3042920"/>
                    <a:pt x="2891790" y="3073400"/>
                    <a:pt x="2891790" y="3111500"/>
                  </a:cubicBezTo>
                  <a:lnTo>
                    <a:pt x="2891790" y="6140450"/>
                  </a:lnTo>
                  <a:cubicBezTo>
                    <a:pt x="2891790" y="6178550"/>
                    <a:pt x="2922270" y="6209030"/>
                    <a:pt x="2960370" y="6209030"/>
                  </a:cubicBezTo>
                  <a:cubicBezTo>
                    <a:pt x="2998470" y="6209030"/>
                    <a:pt x="3028950" y="6178550"/>
                    <a:pt x="3028950" y="6140450"/>
                  </a:cubicBezTo>
                  <a:lnTo>
                    <a:pt x="3028950" y="3180080"/>
                  </a:lnTo>
                  <a:lnTo>
                    <a:pt x="4509770" y="3180080"/>
                  </a:lnTo>
                  <a:cubicBezTo>
                    <a:pt x="4547870" y="3180080"/>
                    <a:pt x="4578350" y="3149600"/>
                    <a:pt x="4578350" y="3111500"/>
                  </a:cubicBezTo>
                  <a:lnTo>
                    <a:pt x="4578350" y="521970"/>
                  </a:lnTo>
                  <a:cubicBezTo>
                    <a:pt x="4691380" y="491490"/>
                    <a:pt x="4775200" y="388620"/>
                    <a:pt x="4775200" y="265430"/>
                  </a:cubicBezTo>
                  <a:cubicBezTo>
                    <a:pt x="4775200" y="119380"/>
                    <a:pt x="4655820" y="0"/>
                    <a:pt x="4508500" y="0"/>
                  </a:cubicBezTo>
                  <a:close/>
                  <a:moveTo>
                    <a:pt x="1814830" y="3044190"/>
                  </a:moveTo>
                  <a:lnTo>
                    <a:pt x="334010" y="3044190"/>
                  </a:lnTo>
                  <a:lnTo>
                    <a:pt x="334010" y="521970"/>
                  </a:lnTo>
                  <a:cubicBezTo>
                    <a:pt x="447040" y="491490"/>
                    <a:pt x="530860" y="388620"/>
                    <a:pt x="530860" y="265430"/>
                  </a:cubicBezTo>
                  <a:cubicBezTo>
                    <a:pt x="530860" y="119380"/>
                    <a:pt x="411480" y="0"/>
                    <a:pt x="265430" y="0"/>
                  </a:cubicBezTo>
                  <a:cubicBezTo>
                    <a:pt x="118110" y="0"/>
                    <a:pt x="0" y="119380"/>
                    <a:pt x="0" y="265430"/>
                  </a:cubicBezTo>
                  <a:cubicBezTo>
                    <a:pt x="0" y="388620"/>
                    <a:pt x="83820" y="491490"/>
                    <a:pt x="196850" y="521970"/>
                  </a:cubicBezTo>
                  <a:lnTo>
                    <a:pt x="196850" y="3111500"/>
                  </a:lnTo>
                  <a:cubicBezTo>
                    <a:pt x="196850" y="3149600"/>
                    <a:pt x="227330" y="3180080"/>
                    <a:pt x="265430" y="3180080"/>
                  </a:cubicBezTo>
                  <a:lnTo>
                    <a:pt x="1746250" y="3180080"/>
                  </a:lnTo>
                  <a:lnTo>
                    <a:pt x="1746250" y="6140450"/>
                  </a:lnTo>
                  <a:cubicBezTo>
                    <a:pt x="1746250" y="6178550"/>
                    <a:pt x="1776730" y="6209030"/>
                    <a:pt x="1814830" y="6209030"/>
                  </a:cubicBezTo>
                  <a:cubicBezTo>
                    <a:pt x="1852930" y="6209030"/>
                    <a:pt x="1883410" y="6178550"/>
                    <a:pt x="1883410" y="6140450"/>
                  </a:cubicBezTo>
                  <a:lnTo>
                    <a:pt x="1883410" y="3111500"/>
                  </a:lnTo>
                  <a:cubicBezTo>
                    <a:pt x="1883410" y="3074670"/>
                    <a:pt x="1851660" y="3044190"/>
                    <a:pt x="1814830" y="304419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5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9304" y="186035"/>
            <a:ext cx="10906446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20"/>
              </a:lnSpc>
              <a:spcBef>
                <a:spcPct val="0"/>
              </a:spcBef>
            </a:pP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ОСНОВНЫЕ ХАРАКТЕРИСТИКИ РЕСПУБЛИКАНСКОГО БЮДЖЕТА РЕСПУБЛИКИ </a:t>
            </a:r>
            <a:r>
              <a:rPr lang="ru-RU" sz="2400" b="1" spc="71" dirty="0" smtClean="0">
                <a:solidFill>
                  <a:srgbClr val="0070C0"/>
                </a:solidFill>
                <a:latin typeface="Aileron Heavy"/>
              </a:rPr>
              <a:t>АЛТАЙ НА 2019 </a:t>
            </a: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- 2022 </a:t>
            </a:r>
            <a:r>
              <a:rPr lang="ru-RU" sz="2400" b="1" spc="71" dirty="0" smtClean="0">
                <a:solidFill>
                  <a:srgbClr val="0070C0"/>
                </a:solidFill>
                <a:latin typeface="Aileron Heavy"/>
              </a:rPr>
              <a:t>ГОДЫ, млн. рублей </a:t>
            </a:r>
            <a:endParaRPr lang="ru-RU" sz="2400" b="1" spc="71" dirty="0">
              <a:solidFill>
                <a:srgbClr val="0070C0"/>
              </a:solidFill>
              <a:latin typeface="Aileron Heavy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79843560"/>
              </p:ext>
            </p:extLst>
          </p:nvPr>
        </p:nvGraphicFramePr>
        <p:xfrm>
          <a:off x="514190" y="483658"/>
          <a:ext cx="11496675" cy="5890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6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33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9547" y="253060"/>
            <a:ext cx="4003765" cy="923330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ts val="3120"/>
              </a:lnSpc>
            </a:pPr>
            <a:r>
              <a:rPr lang="ru-RU" sz="2000" b="1" spc="71" dirty="0">
                <a:solidFill>
                  <a:srgbClr val="0070C0"/>
                </a:solidFill>
                <a:latin typeface="Aileron Heavy"/>
              </a:rPr>
              <a:t>СТРУКТУРА </a:t>
            </a:r>
          </a:p>
          <a:p>
            <a:pPr algn="ctr">
              <a:lnSpc>
                <a:spcPts val="3120"/>
              </a:lnSpc>
            </a:pPr>
            <a:r>
              <a:rPr lang="ru-RU" sz="2000" b="1" spc="71" dirty="0">
                <a:solidFill>
                  <a:srgbClr val="0070C0"/>
                </a:solidFill>
                <a:latin typeface="Aileron Heavy"/>
              </a:rPr>
              <a:t>НАЛОГОВЫХ ДОХОДОВ РЕСПУБЛИКАНСКОГО БЮДЖЕТА </a:t>
            </a:r>
            <a:r>
              <a:rPr lang="ru-RU" sz="2000" b="1" spc="71" dirty="0" smtClean="0">
                <a:solidFill>
                  <a:srgbClr val="0070C0"/>
                </a:solidFill>
                <a:latin typeface="Aileron Heavy"/>
              </a:rPr>
              <a:t>РА (млн. рублей)</a:t>
            </a:r>
            <a:endParaRPr lang="ru-RU" sz="2000" b="1" spc="71" dirty="0">
              <a:solidFill>
                <a:srgbClr val="0070C0"/>
              </a:solidFill>
              <a:latin typeface="Aileron Heavy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22769" y="4229990"/>
            <a:ext cx="4088988" cy="1200329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ts val="3120"/>
              </a:lnSpc>
            </a:pPr>
            <a:r>
              <a:rPr lang="ru-RU" sz="2000" b="1" spc="71" dirty="0">
                <a:solidFill>
                  <a:srgbClr val="0070C0"/>
                </a:solidFill>
                <a:latin typeface="Aileron Heavy"/>
              </a:rPr>
              <a:t>СТРУКТУРА </a:t>
            </a:r>
          </a:p>
          <a:p>
            <a:pPr algn="ctr">
              <a:lnSpc>
                <a:spcPts val="3120"/>
              </a:lnSpc>
            </a:pPr>
            <a:r>
              <a:rPr lang="ru-RU" sz="2000" b="1" spc="71" dirty="0">
                <a:solidFill>
                  <a:srgbClr val="0070C0"/>
                </a:solidFill>
                <a:latin typeface="Aileron Heavy"/>
              </a:rPr>
              <a:t>НЕНАЛОГОВЫХ ДОХОДОВ РЕСПУБЛИКАНСКОГО </a:t>
            </a:r>
          </a:p>
          <a:p>
            <a:pPr algn="ctr">
              <a:lnSpc>
                <a:spcPts val="3120"/>
              </a:lnSpc>
            </a:pPr>
            <a:r>
              <a:rPr lang="ru-RU" sz="2000" b="1" spc="71" dirty="0">
                <a:solidFill>
                  <a:srgbClr val="0070C0"/>
                </a:solidFill>
                <a:latin typeface="Aileron Heavy"/>
              </a:rPr>
              <a:t>БЮДЖЕТА </a:t>
            </a:r>
            <a:r>
              <a:rPr lang="ru-RU" sz="2000" b="1" spc="71" dirty="0" smtClean="0">
                <a:solidFill>
                  <a:srgbClr val="0070C0"/>
                </a:solidFill>
                <a:latin typeface="Aileron Heavy"/>
              </a:rPr>
              <a:t>РА (млн</a:t>
            </a:r>
            <a:r>
              <a:rPr lang="ru-RU" sz="2000" b="1" spc="71" dirty="0">
                <a:solidFill>
                  <a:srgbClr val="0070C0"/>
                </a:solidFill>
                <a:latin typeface="Aileron Heavy"/>
              </a:rPr>
              <a:t>. </a:t>
            </a:r>
            <a:r>
              <a:rPr lang="ru-RU" sz="2000" b="1" spc="71" dirty="0" smtClean="0">
                <a:solidFill>
                  <a:srgbClr val="0070C0"/>
                </a:solidFill>
                <a:latin typeface="Aileron Heavy"/>
              </a:rPr>
              <a:t>рублей)</a:t>
            </a:r>
            <a:endParaRPr lang="ru-RU" sz="2000" b="1" spc="71" dirty="0">
              <a:solidFill>
                <a:srgbClr val="0070C0"/>
              </a:solidFill>
              <a:latin typeface="Aileron Heavy"/>
            </a:endParaRPr>
          </a:p>
          <a:p>
            <a:pPr algn="ctr">
              <a:lnSpc>
                <a:spcPts val="3120"/>
              </a:lnSpc>
            </a:pPr>
            <a:endParaRPr lang="ru-RU" sz="2400" b="1" spc="71" dirty="0">
              <a:solidFill>
                <a:srgbClr val="0070C0"/>
              </a:solidFill>
              <a:latin typeface="Aileron Heavy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270268" y="863523"/>
            <a:ext cx="609600" cy="312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7151574" y="4750564"/>
            <a:ext cx="609600" cy="312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11</a:t>
            </a:fld>
            <a:endParaRPr lang="ru-RU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607038629"/>
              </p:ext>
            </p:extLst>
          </p:nvPr>
        </p:nvGraphicFramePr>
        <p:xfrm>
          <a:off x="6360111" y="144173"/>
          <a:ext cx="5831889" cy="414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922297696"/>
              </p:ext>
            </p:extLst>
          </p:nvPr>
        </p:nvGraphicFramePr>
        <p:xfrm>
          <a:off x="809304" y="1914524"/>
          <a:ext cx="5862026" cy="494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26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8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46774" y="3672033"/>
            <a:ext cx="1079723" cy="10797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85793" y="3672033"/>
            <a:ext cx="1079723" cy="10797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16283" y="3672033"/>
            <a:ext cx="1079723" cy="10797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55303" y="3672033"/>
            <a:ext cx="1079723" cy="107972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39576" y="3672033"/>
            <a:ext cx="1079723" cy="1079723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037860" y="187464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14" dirty="0">
                <a:solidFill>
                  <a:srgbClr val="002060"/>
                </a:solidFill>
                <a:latin typeface="Maven Pro Bold"/>
              </a:rPr>
              <a:t>ПРИНЦИПЫ РАСПРЕДЕЛЕНИЯ МЕЖБЮДЖЕТНЫХ </a:t>
            </a:r>
            <a:r>
              <a:rPr lang="ru-RU" b="1" spc="14" dirty="0" smtClean="0">
                <a:solidFill>
                  <a:srgbClr val="002060"/>
                </a:solidFill>
                <a:latin typeface="Maven Pro Bold"/>
              </a:rPr>
              <a:t>ТРАНСФЕРТОВ </a:t>
            </a:r>
          </a:p>
          <a:p>
            <a:pPr algn="ctr"/>
            <a:r>
              <a:rPr lang="ru-RU" b="1" spc="14" dirty="0" smtClean="0">
                <a:solidFill>
                  <a:srgbClr val="002060"/>
                </a:solidFill>
                <a:latin typeface="Maven Pro Bold"/>
              </a:rPr>
              <a:t>ПО </a:t>
            </a:r>
            <a:r>
              <a:rPr lang="ru-RU" b="1" spc="14" dirty="0">
                <a:solidFill>
                  <a:srgbClr val="002060"/>
                </a:solidFill>
                <a:latin typeface="Maven Pro Bold"/>
              </a:rPr>
              <a:t>МУНИЦИПАЛЬНЫМ ОБРАЗОВАНИЯМ РЕСПУБЛИКИ АЛТАЙ</a:t>
            </a:r>
          </a:p>
        </p:txBody>
      </p:sp>
      <p:grpSp>
        <p:nvGrpSpPr>
          <p:cNvPr id="90" name="Группа 89"/>
          <p:cNvGrpSpPr/>
          <p:nvPr/>
        </p:nvGrpSpPr>
        <p:grpSpPr>
          <a:xfrm>
            <a:off x="793219" y="1909844"/>
            <a:ext cx="11135361" cy="4664209"/>
            <a:chOff x="809304" y="1299410"/>
            <a:chExt cx="11135361" cy="4664209"/>
          </a:xfrm>
        </p:grpSpPr>
        <p:sp>
          <p:nvSpPr>
            <p:cNvPr id="51" name="Freeform 21"/>
            <p:cNvSpPr/>
            <p:nvPr/>
          </p:nvSpPr>
          <p:spPr>
            <a:xfrm rot="8100000">
              <a:off x="11503494" y="3364118"/>
              <a:ext cx="441171" cy="415451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98F3"/>
            </a:solidFill>
          </p:spPr>
        </p:sp>
        <p:grpSp>
          <p:nvGrpSpPr>
            <p:cNvPr id="89" name="Группа 88"/>
            <p:cNvGrpSpPr/>
            <p:nvPr/>
          </p:nvGrpSpPr>
          <p:grpSpPr>
            <a:xfrm>
              <a:off x="809304" y="1299410"/>
              <a:ext cx="11082691" cy="4664209"/>
              <a:chOff x="809304" y="1672808"/>
              <a:chExt cx="11082691" cy="4664209"/>
            </a:xfrm>
          </p:grpSpPr>
          <p:pic>
            <p:nvPicPr>
              <p:cNvPr id="52" name="Picture 55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3480396" y="3578797"/>
                <a:ext cx="489056" cy="489056"/>
              </a:xfrm>
              <a:prstGeom prst="rect">
                <a:avLst/>
              </a:prstGeom>
            </p:spPr>
          </p:pic>
          <p:pic>
            <p:nvPicPr>
              <p:cNvPr id="54" name="Picture 55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7020252" y="3561642"/>
                <a:ext cx="489056" cy="489056"/>
              </a:xfrm>
              <a:prstGeom prst="rect">
                <a:avLst/>
              </a:prstGeom>
            </p:spPr>
          </p:pic>
          <p:pic>
            <p:nvPicPr>
              <p:cNvPr id="56" name="Picture 62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1692185" y="3612390"/>
                <a:ext cx="537895" cy="537895"/>
              </a:xfrm>
              <a:prstGeom prst="rect">
                <a:avLst/>
              </a:prstGeom>
            </p:spPr>
          </p:pic>
          <p:pic>
            <p:nvPicPr>
              <p:cNvPr id="57" name="Picture 62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8785683" y="3612390"/>
                <a:ext cx="537895" cy="537895"/>
              </a:xfrm>
              <a:prstGeom prst="rect">
                <a:avLst/>
              </a:prstGeom>
            </p:spPr>
          </p:pic>
          <p:pic>
            <p:nvPicPr>
              <p:cNvPr id="58" name="Picture 62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5240720" y="3630203"/>
                <a:ext cx="537895" cy="537895"/>
              </a:xfrm>
              <a:prstGeom prst="rect">
                <a:avLst/>
              </a:prstGeom>
            </p:spPr>
          </p:pic>
          <p:grpSp>
            <p:nvGrpSpPr>
              <p:cNvPr id="88" name="Группа 87"/>
              <p:cNvGrpSpPr/>
              <p:nvPr/>
            </p:nvGrpSpPr>
            <p:grpSpPr>
              <a:xfrm>
                <a:off x="809304" y="1672808"/>
                <a:ext cx="11082691" cy="4664209"/>
                <a:chOff x="809304" y="1560817"/>
                <a:chExt cx="11082691" cy="4664209"/>
              </a:xfrm>
            </p:grpSpPr>
            <p:sp>
              <p:nvSpPr>
                <p:cNvPr id="59" name="Прямоугольник 58"/>
                <p:cNvSpPr/>
                <p:nvPr/>
              </p:nvSpPr>
              <p:spPr>
                <a:xfrm>
                  <a:off x="6022585" y="1602509"/>
                  <a:ext cx="2465435" cy="16312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ru-RU" sz="1000" b="1" spc="14" dirty="0">
                      <a:solidFill>
                        <a:srgbClr val="002060"/>
                      </a:solidFill>
                      <a:latin typeface="Arimo" panose="020B0604020202020204" charset="0"/>
                      <a:ea typeface="Arimo" panose="020B0604020202020204" charset="0"/>
                      <a:cs typeface="Arimo" panose="020B0604020202020204" charset="0"/>
                    </a:rPr>
                    <a:t>Дотации  на выравнивание бюджетной обеспеченности муниципальным районам (городскому округу) предоставляются в соответствии с ЕДИНОЙ методикой, с целью обеспечения равного доступа граждан к муниципальным услугам на всей территории республики</a:t>
                  </a:r>
                </a:p>
              </p:txBody>
            </p:sp>
            <p:sp>
              <p:nvSpPr>
                <p:cNvPr id="60" name="Прямоугольник 59"/>
                <p:cNvSpPr/>
                <p:nvPr/>
              </p:nvSpPr>
              <p:spPr>
                <a:xfrm>
                  <a:off x="9791853" y="1683817"/>
                  <a:ext cx="2100142" cy="2462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/>
                  <a:endParaRPr lang="ru-RU" sz="1000" b="1" spc="14" dirty="0">
                    <a:solidFill>
                      <a:srgbClr val="002060"/>
                    </a:solidFill>
                    <a:latin typeface="Arimo" panose="020B0604020202020204" charset="0"/>
                    <a:ea typeface="Arimo" panose="020B0604020202020204" charset="0"/>
                    <a:cs typeface="Arimo" panose="020B0604020202020204" charset="0"/>
                  </a:endParaRPr>
                </a:p>
              </p:txBody>
            </p:sp>
            <p:grpSp>
              <p:nvGrpSpPr>
                <p:cNvPr id="87" name="Группа 86"/>
                <p:cNvGrpSpPr/>
                <p:nvPr/>
              </p:nvGrpSpPr>
              <p:grpSpPr>
                <a:xfrm>
                  <a:off x="809304" y="1560817"/>
                  <a:ext cx="11032889" cy="4664209"/>
                  <a:chOff x="796020" y="1580290"/>
                  <a:chExt cx="11032889" cy="4664209"/>
                </a:xfrm>
              </p:grpSpPr>
              <p:grpSp>
                <p:nvGrpSpPr>
                  <p:cNvPr id="50" name="Группа 49"/>
                  <p:cNvGrpSpPr/>
                  <p:nvPr/>
                </p:nvGrpSpPr>
                <p:grpSpPr>
                  <a:xfrm>
                    <a:off x="796020" y="1580290"/>
                    <a:ext cx="11032889" cy="4228511"/>
                    <a:chOff x="1295738" y="1946050"/>
                    <a:chExt cx="11032889" cy="4228511"/>
                  </a:xfrm>
                </p:grpSpPr>
                <p:pic>
                  <p:nvPicPr>
                    <p:cNvPr id="49" name="Picture 11"/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saturation sat="400000"/>
                              </a14:imgEffect>
                            </a14:imgLayer>
                          </a14:imgProps>
                        </a:ext>
                      </a:extLst>
                    </a:blip>
                    <a:srcRect r="50000"/>
                    <a:stretch>
                      <a:fillRect/>
                    </a:stretch>
                  </p:blipFill>
                  <p:spPr>
                    <a:xfrm rot="-5400000">
                      <a:off x="10845965" y="3715158"/>
                      <a:ext cx="988442" cy="197688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</p:pic>
                <p:pic>
                  <p:nvPicPr>
                    <p:cNvPr id="7" name="Picture 7"/>
                    <p:cNvPicPr>
                      <a:picLocks noChangeAspect="1"/>
                    </p:cNvPicPr>
                    <p:nvPr/>
                  </p:nvPicPr>
                  <p:blipFill>
                    <a:blip r:embed="rId7"/>
                    <a:srcRect r="50000"/>
                    <a:stretch>
                      <a:fillRect/>
                    </a:stretch>
                  </p:blipFill>
                  <p:spPr>
                    <a:xfrm rot="5400000">
                      <a:off x="1992415" y="2729232"/>
                      <a:ext cx="988442" cy="19768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8" name="Picture 8"/>
                    <p:cNvPicPr>
                      <a:picLocks noChangeAspect="1"/>
                    </p:cNvPicPr>
                    <p:nvPr/>
                  </p:nvPicPr>
                  <p:blipFill>
                    <a:blip r:embed="rId8"/>
                    <a:srcRect r="50000"/>
                    <a:stretch>
                      <a:fillRect/>
                    </a:stretch>
                  </p:blipFill>
                  <p:spPr>
                    <a:xfrm rot="5400000">
                      <a:off x="5531434" y="2729232"/>
                      <a:ext cx="988442" cy="19768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" name="Picture 10"/>
                    <p:cNvPicPr>
                      <a:picLocks noChangeAspect="1"/>
                    </p:cNvPicPr>
                    <p:nvPr/>
                  </p:nvPicPr>
                  <p:blipFill>
                    <a:blip r:embed="rId9"/>
                    <a:srcRect r="50000"/>
                    <a:stretch>
                      <a:fillRect/>
                    </a:stretch>
                  </p:blipFill>
                  <p:spPr>
                    <a:xfrm rot="-5400000">
                      <a:off x="3761924" y="3705257"/>
                      <a:ext cx="988442" cy="19768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" name="Picture 9"/>
                    <p:cNvPicPr>
                      <a:picLocks noChangeAspect="1"/>
                    </p:cNvPicPr>
                    <p:nvPr/>
                  </p:nvPicPr>
                  <p:blipFill>
                    <a:blip r:embed="rId10"/>
                    <a:srcRect r="50000"/>
                    <a:stretch>
                      <a:fillRect/>
                    </a:stretch>
                  </p:blipFill>
                  <p:spPr>
                    <a:xfrm rot="5400000">
                      <a:off x="9063002" y="2729232"/>
                      <a:ext cx="988442" cy="19768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" name="Picture 11"/>
                    <p:cNvPicPr>
                      <a:picLocks noChangeAspect="1"/>
                    </p:cNvPicPr>
                    <p:nvPr/>
                  </p:nvPicPr>
                  <p:blipFill>
                    <a:blip r:embed="rId11"/>
                    <a:srcRect r="50000"/>
                    <a:stretch>
                      <a:fillRect/>
                    </a:stretch>
                  </p:blipFill>
                  <p:spPr>
                    <a:xfrm rot="-5400000">
                      <a:off x="7300944" y="3705257"/>
                      <a:ext cx="988442" cy="1976883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12" name="Group 12"/>
                    <p:cNvGrpSpPr/>
                    <p:nvPr/>
                  </p:nvGrpSpPr>
                  <p:grpSpPr>
                    <a:xfrm rot="-2700000">
                      <a:off x="3178940" y="4013370"/>
                      <a:ext cx="372810" cy="372214"/>
                      <a:chOff x="0" y="0"/>
                      <a:chExt cx="6350000" cy="6339840"/>
                    </a:xfrm>
                  </p:grpSpPr>
                  <p:sp>
                    <p:nvSpPr>
                      <p:cNvPr id="13" name="Freeform 13"/>
                      <p:cNvSpPr/>
                      <p:nvPr/>
                    </p:nvSpPr>
                    <p:spPr>
                      <a:xfrm>
                        <a:off x="0" y="0"/>
                        <a:ext cx="6350000" cy="63398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350000" h="6339840">
                            <a:moveTo>
                              <a:pt x="6350000" y="6339840"/>
                            </a:moveTo>
                            <a:lnTo>
                              <a:pt x="0" y="63398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86EAE9"/>
                      </a:solidFill>
                    </p:spPr>
                  </p:sp>
                </p:grpSp>
                <p:grpSp>
                  <p:nvGrpSpPr>
                    <p:cNvPr id="14" name="Group 14"/>
                    <p:cNvGrpSpPr/>
                    <p:nvPr/>
                  </p:nvGrpSpPr>
                  <p:grpSpPr>
                    <a:xfrm rot="-2700000">
                      <a:off x="6730377" y="4013370"/>
                      <a:ext cx="372810" cy="372214"/>
                      <a:chOff x="0" y="0"/>
                      <a:chExt cx="6350000" cy="6339840"/>
                    </a:xfrm>
                  </p:grpSpPr>
                  <p:sp>
                    <p:nvSpPr>
                      <p:cNvPr id="15" name="Freeform 15"/>
                      <p:cNvSpPr/>
                      <p:nvPr/>
                    </p:nvSpPr>
                    <p:spPr>
                      <a:xfrm>
                        <a:off x="0" y="0"/>
                        <a:ext cx="6350000" cy="63398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350000" h="6339840">
                            <a:moveTo>
                              <a:pt x="6350000" y="6339840"/>
                            </a:moveTo>
                            <a:lnTo>
                              <a:pt x="0" y="63398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37C9EF"/>
                      </a:solidFill>
                    </p:spPr>
                  </p:sp>
                </p:grpSp>
                <p:grpSp>
                  <p:nvGrpSpPr>
                    <p:cNvPr id="16" name="Group 16"/>
                    <p:cNvGrpSpPr/>
                    <p:nvPr/>
                  </p:nvGrpSpPr>
                  <p:grpSpPr>
                    <a:xfrm rot="-2700000">
                      <a:off x="10243996" y="4013370"/>
                      <a:ext cx="372810" cy="372214"/>
                      <a:chOff x="0" y="0"/>
                      <a:chExt cx="6350000" cy="6339840"/>
                    </a:xfrm>
                  </p:grpSpPr>
                  <p:sp>
                    <p:nvSpPr>
                      <p:cNvPr id="17" name="Freeform 17"/>
                      <p:cNvSpPr/>
                      <p:nvPr/>
                    </p:nvSpPr>
                    <p:spPr>
                      <a:xfrm>
                        <a:off x="0" y="0"/>
                        <a:ext cx="6350000" cy="63398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350000" h="6339840">
                            <a:moveTo>
                              <a:pt x="6350000" y="6339840"/>
                            </a:moveTo>
                            <a:lnTo>
                              <a:pt x="0" y="63398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3538A"/>
                      </a:solidFill>
                    </p:spPr>
                  </p:sp>
                </p:grpSp>
                <p:grpSp>
                  <p:nvGrpSpPr>
                    <p:cNvPr id="18" name="Group 18"/>
                    <p:cNvGrpSpPr/>
                    <p:nvPr/>
                  </p:nvGrpSpPr>
                  <p:grpSpPr>
                    <a:xfrm rot="8100000">
                      <a:off x="4951390" y="4025788"/>
                      <a:ext cx="372810" cy="372214"/>
                      <a:chOff x="0" y="0"/>
                      <a:chExt cx="6350000" cy="6339840"/>
                    </a:xfrm>
                  </p:grpSpPr>
                  <p:sp>
                    <p:nvSpPr>
                      <p:cNvPr id="19" name="Freeform 19"/>
                      <p:cNvSpPr/>
                      <p:nvPr/>
                    </p:nvSpPr>
                    <p:spPr>
                      <a:xfrm>
                        <a:off x="0" y="0"/>
                        <a:ext cx="6350000" cy="63398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350000" h="6339840">
                            <a:moveTo>
                              <a:pt x="6350000" y="6339840"/>
                            </a:moveTo>
                            <a:lnTo>
                              <a:pt x="0" y="63398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3EDAD8"/>
                      </a:solidFill>
                    </p:spPr>
                  </p:sp>
                </p:grpSp>
                <p:grpSp>
                  <p:nvGrpSpPr>
                    <p:cNvPr id="20" name="Group 20"/>
                    <p:cNvGrpSpPr/>
                    <p:nvPr/>
                  </p:nvGrpSpPr>
                  <p:grpSpPr>
                    <a:xfrm rot="8100000">
                      <a:off x="8490410" y="4025788"/>
                      <a:ext cx="372810" cy="372214"/>
                      <a:chOff x="0" y="0"/>
                      <a:chExt cx="6350000" cy="6339840"/>
                    </a:xfrm>
                  </p:grpSpPr>
                  <p:sp>
                    <p:nvSpPr>
                      <p:cNvPr id="21" name="Freeform 21"/>
                      <p:cNvSpPr/>
                      <p:nvPr/>
                    </p:nvSpPr>
                    <p:spPr>
                      <a:xfrm>
                        <a:off x="0" y="0"/>
                        <a:ext cx="6350000" cy="63398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350000" h="6339840">
                            <a:moveTo>
                              <a:pt x="6350000" y="6339840"/>
                            </a:moveTo>
                            <a:lnTo>
                              <a:pt x="0" y="63398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2C92D5"/>
                      </a:solidFill>
                    </p:spPr>
                  </p:sp>
                </p:grpSp>
                <p:sp>
                  <p:nvSpPr>
                    <p:cNvPr id="27" name="TextBox 27"/>
                    <p:cNvSpPr txBox="1"/>
                    <p:nvPr/>
                  </p:nvSpPr>
                  <p:spPr>
                    <a:xfrm>
                      <a:off x="3021329" y="1946050"/>
                      <a:ext cx="2307795" cy="1538883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pPr lvl="0" algn="ctr"/>
                      <a:r>
                        <a:rPr lang="ru-RU" sz="1000" b="1" spc="14" dirty="0">
                          <a:solidFill>
                            <a:srgbClr val="002060"/>
                          </a:solidFill>
                          <a:latin typeface="Arimo" panose="020B0604020202020204" charset="0"/>
                          <a:ea typeface="Arimo" panose="020B0604020202020204" charset="0"/>
                          <a:cs typeface="Arimo" panose="020B0604020202020204" charset="0"/>
                        </a:rPr>
                        <a:t>ЕДИНЫЕ правила предоставления  и распределения субсидий </a:t>
                      </a:r>
                    </a:p>
                    <a:p>
                      <a:pPr lvl="0" algn="ctr"/>
                      <a:r>
                        <a:rPr lang="ru-RU" sz="1000" b="1" spc="14" dirty="0">
                          <a:solidFill>
                            <a:srgbClr val="002060"/>
                          </a:solidFill>
                          <a:latin typeface="Arimo" panose="020B0604020202020204" charset="0"/>
                          <a:ea typeface="Arimo" panose="020B0604020202020204" charset="0"/>
                          <a:cs typeface="Arimo" panose="020B0604020202020204" charset="0"/>
                        </a:rPr>
                        <a:t>из республиканского бюджета Республике Алтай бюджетам муниципальных образований в Республике Алтай  утверждены постановлением Правительства Республики Алтай от 11.08.2017 г. № 189</a:t>
                      </a:r>
                    </a:p>
                    <a:p>
                      <a:pPr lvl="0" algn="ctr"/>
                      <a:endParaRPr lang="ru-RU" sz="1000" b="1" spc="14" dirty="0" smtClean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endParaRPr>
                    </a:p>
                  </p:txBody>
                </p:sp>
                <p:sp>
                  <p:nvSpPr>
                    <p:cNvPr id="30" name="TextBox 30"/>
                    <p:cNvSpPr txBox="1"/>
                    <p:nvPr/>
                  </p:nvSpPr>
                  <p:spPr>
                    <a:xfrm>
                      <a:off x="1295738" y="4697233"/>
                      <a:ext cx="2381795" cy="1477328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pPr lvl="0" algn="ctr"/>
                      <a:r>
                        <a:rPr lang="ru-RU" sz="1600" b="1" spc="14" dirty="0">
                          <a:solidFill>
                            <a:srgbClr val="002060"/>
                          </a:solidFill>
                          <a:latin typeface="Arimo" panose="020B0604020202020204" charset="0"/>
                          <a:ea typeface="Arimo" panose="020B0604020202020204" charset="0"/>
                          <a:cs typeface="Arimo" panose="020B0604020202020204" charset="0"/>
                          <a:sym typeface="Wingdings 2"/>
                        </a:rPr>
                        <a:t>П</a:t>
                      </a:r>
                      <a:r>
                        <a:rPr lang="ru-RU" sz="1600" b="1" spc="14" dirty="0">
                          <a:solidFill>
                            <a:srgbClr val="002060"/>
                          </a:solidFill>
                          <a:latin typeface="Arimo" panose="020B0604020202020204" charset="0"/>
                          <a:ea typeface="Arimo" panose="020B0604020202020204" charset="0"/>
                          <a:cs typeface="Arimo" panose="020B0604020202020204" charset="0"/>
                        </a:rPr>
                        <a:t>орядок и условия предоставления  субсидий и иных межбюджетных трансфертов местным бюджетам </a:t>
                      </a:r>
                    </a:p>
                  </p:txBody>
                </p:sp>
              </p:grpSp>
              <p:sp>
                <p:nvSpPr>
                  <p:cNvPr id="85" name="TextBox 30"/>
                  <p:cNvSpPr txBox="1"/>
                  <p:nvPr/>
                </p:nvSpPr>
                <p:spPr>
                  <a:xfrm>
                    <a:off x="4323043" y="4028508"/>
                    <a:ext cx="2405787" cy="2215991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pPr lvl="0" algn="ctr"/>
                    <a:r>
                      <a:rPr lang="ru-RU" sz="1600" b="1" spc="14" dirty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  <a:sym typeface="Wingdings 2"/>
                      </a:rPr>
                      <a:t>М</a:t>
                    </a:r>
                    <a:r>
                      <a:rPr lang="ru-RU" sz="1600" b="1" spc="14" dirty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rPr>
                      <a:t>етодики </a:t>
                    </a:r>
                    <a:r>
                      <a:rPr lang="ru-RU" sz="1600" b="1" spc="14" dirty="0" smtClean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rPr>
                      <a:t>распределения</a:t>
                    </a:r>
                  </a:p>
                  <a:p>
                    <a:pPr lvl="0" algn="ctr"/>
                    <a:r>
                      <a:rPr lang="ru-RU" sz="1600" b="1" spc="14" dirty="0" smtClean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rPr>
                      <a:t>дотаций </a:t>
                    </a:r>
                    <a:r>
                      <a:rPr lang="ru-RU" sz="1600" b="1" spc="14" dirty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rPr>
                      <a:t>на выравнивание бюджетной обеспеченности муниципальных образований </a:t>
                    </a:r>
                    <a:r>
                      <a:rPr lang="ru-RU" sz="1600" b="1" spc="14" dirty="0" smtClean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rPr>
                      <a:t>в Республике Алтай</a:t>
                    </a:r>
                    <a:endParaRPr lang="ru-RU" sz="1600" b="1" spc="14" dirty="0">
                      <a:solidFill>
                        <a:srgbClr val="002060"/>
                      </a:solidFill>
                      <a:latin typeface="Arimo" panose="020B0604020202020204" charset="0"/>
                      <a:ea typeface="Arimo" panose="020B0604020202020204" charset="0"/>
                      <a:cs typeface="Arimo" panose="020B0604020202020204" charset="0"/>
                    </a:endParaRPr>
                  </a:p>
                </p:txBody>
              </p:sp>
              <p:sp>
                <p:nvSpPr>
                  <p:cNvPr id="86" name="TextBox 30"/>
                  <p:cNvSpPr txBox="1"/>
                  <p:nvPr/>
                </p:nvSpPr>
                <p:spPr>
                  <a:xfrm>
                    <a:off x="7902629" y="4333818"/>
                    <a:ext cx="2381795" cy="984885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pPr lvl="0" algn="ctr"/>
                    <a:r>
                      <a:rPr lang="ru-RU" sz="1600" b="1" spc="14" dirty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  <a:sym typeface="Wingdings 2"/>
                      </a:rPr>
                      <a:t>М</a:t>
                    </a:r>
                    <a:r>
                      <a:rPr lang="ru-RU" sz="1600" b="1" spc="14" dirty="0">
                        <a:solidFill>
                          <a:srgbClr val="002060"/>
                        </a:solidFill>
                        <a:latin typeface="Arimo" panose="020B0604020202020204" charset="0"/>
                        <a:ea typeface="Arimo" panose="020B0604020202020204" charset="0"/>
                        <a:cs typeface="Arimo" panose="020B0604020202020204" charset="0"/>
                      </a:rPr>
                      <a:t>етодики распределения субвенций местным бюджетам</a:t>
                    </a:r>
                  </a:p>
                </p:txBody>
              </p:sp>
            </p:grpSp>
            <p:pic>
              <p:nvPicPr>
                <p:cNvPr id="55" name="Picture 55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>
                <a:xfrm>
                  <a:off x="10569768" y="3561642"/>
                  <a:ext cx="489056" cy="489056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95" name="Group 6"/>
          <p:cNvGrpSpPr/>
          <p:nvPr/>
        </p:nvGrpSpPr>
        <p:grpSpPr>
          <a:xfrm>
            <a:off x="1037706" y="915611"/>
            <a:ext cx="10838203" cy="819878"/>
            <a:chOff x="0" y="0"/>
            <a:chExt cx="11845229" cy="3721602"/>
          </a:xfrm>
        </p:grpSpPr>
        <p:sp>
          <p:nvSpPr>
            <p:cNvPr id="96" name="Freeform 7"/>
            <p:cNvSpPr/>
            <p:nvPr/>
          </p:nvSpPr>
          <p:spPr>
            <a:xfrm>
              <a:off x="0" y="0"/>
              <a:ext cx="11845229" cy="3721603"/>
            </a:xfrm>
            <a:custGeom>
              <a:avLst/>
              <a:gdLst/>
              <a:ahLst/>
              <a:cxnLst/>
              <a:rect l="l" t="t" r="r" b="b"/>
              <a:pathLst>
                <a:path w="11845229" h="3721603">
                  <a:moveTo>
                    <a:pt x="11720769" y="3721602"/>
                  </a:moveTo>
                  <a:lnTo>
                    <a:pt x="124460" y="3721602"/>
                  </a:lnTo>
                  <a:cubicBezTo>
                    <a:pt x="55880" y="3721602"/>
                    <a:pt x="0" y="3665722"/>
                    <a:pt x="0" y="359714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1720769" y="0"/>
                  </a:lnTo>
                  <a:cubicBezTo>
                    <a:pt x="11789349" y="0"/>
                    <a:pt x="11845229" y="55880"/>
                    <a:pt x="11845229" y="124460"/>
                  </a:cubicBezTo>
                  <a:lnTo>
                    <a:pt x="11845229" y="3597142"/>
                  </a:lnTo>
                  <a:cubicBezTo>
                    <a:pt x="11845229" y="3665722"/>
                    <a:pt x="11789349" y="3721603"/>
                    <a:pt x="11720769" y="3721603"/>
                  </a:cubicBezTo>
                  <a:close/>
                </a:path>
              </a:pathLst>
            </a:custGeom>
            <a:solidFill>
              <a:srgbClr val="13538A"/>
            </a:solidFill>
          </p:spPr>
        </p:sp>
      </p:grpSp>
      <p:sp>
        <p:nvSpPr>
          <p:cNvPr id="94" name="Полилиния 93"/>
          <p:cNvSpPr/>
          <p:nvPr/>
        </p:nvSpPr>
        <p:spPr>
          <a:xfrm>
            <a:off x="1288473" y="1011189"/>
            <a:ext cx="10281092" cy="508816"/>
          </a:xfrm>
          <a:custGeom>
            <a:avLst/>
            <a:gdLst>
              <a:gd name="connsiteX0" fmla="*/ 0 w 7145154"/>
              <a:gd name="connsiteY0" fmla="*/ 0 h 1256485"/>
              <a:gd name="connsiteX1" fmla="*/ 7145154 w 7145154"/>
              <a:gd name="connsiteY1" fmla="*/ 0 h 1256485"/>
              <a:gd name="connsiteX2" fmla="*/ 7145154 w 7145154"/>
              <a:gd name="connsiteY2" fmla="*/ 1256485 h 1256485"/>
              <a:gd name="connsiteX3" fmla="*/ 0 w 7145154"/>
              <a:gd name="connsiteY3" fmla="*/ 1256485 h 1256485"/>
              <a:gd name="connsiteX4" fmla="*/ 0 w 7145154"/>
              <a:gd name="connsiteY4" fmla="*/ 0 h 125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5154" h="1256485">
                <a:moveTo>
                  <a:pt x="0" y="0"/>
                </a:moveTo>
                <a:lnTo>
                  <a:pt x="7145154" y="0"/>
                </a:lnTo>
                <a:lnTo>
                  <a:pt x="7145154" y="1256485"/>
                </a:lnTo>
                <a:lnTo>
                  <a:pt x="0" y="125648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0" rIns="106680" bIns="106680" numCol="1" spcCol="1270" anchor="ctr" anchorCtr="0">
            <a:noAutofit/>
          </a:bodyPr>
          <a:lstStyle/>
          <a:p>
            <a:pPr lvl="0" algn="ctr" defTabSz="666750">
              <a:spcBef>
                <a:spcPct val="0"/>
              </a:spcBef>
              <a:spcAft>
                <a:spcPct val="35000"/>
              </a:spcAft>
            </a:pPr>
            <a:endParaRPr lang="ru-RU" sz="1400" b="1" spc="14" dirty="0" smtClean="0">
              <a:solidFill>
                <a:schemeClr val="bg1"/>
              </a:solidFill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  <a:p>
            <a:pPr lvl="0" algn="ctr" defTabSz="666750">
              <a:spcBef>
                <a:spcPct val="0"/>
              </a:spcBef>
            </a:pP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Основной 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документ, </a:t>
            </a: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регулирующий 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бюджетные </a:t>
            </a: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правоотношения между 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органами государственной власти </a:t>
            </a: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Республики Алтай 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и органами местного самоуправления </a:t>
            </a: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– </a:t>
            </a:r>
          </a:p>
          <a:p>
            <a:pPr lvl="0" algn="ctr" defTabSz="666750">
              <a:spcBef>
                <a:spcPct val="0"/>
              </a:spcBef>
            </a:pP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Закон 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Республики Алтай </a:t>
            </a: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от 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27 июля 2005 года № </a:t>
            </a:r>
            <a:r>
              <a:rPr lang="ru-RU" sz="1400" b="1" spc="14" dirty="0" smtClean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54-РЗ «</a:t>
            </a:r>
            <a:r>
              <a:rPr lang="ru-RU" sz="1400" b="1" spc="14" dirty="0">
                <a:solidFill>
                  <a:schemeClr val="bg1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О межбюджетных трансфертах в Республике Алтай» 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12</a:t>
            </a:fld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647286" y="1793312"/>
            <a:ext cx="20920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000" b="1" spc="14" dirty="0">
                <a:solidFill>
                  <a:srgbClr val="00206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Распределение межбюджетных трансфертов осуществляется по ЕДИНЫМ принципам в соответствии с методиками, утвержденными законами Республики Алтай о межбюджетных отношениях в Республике Алтай, о наделении отдельными государственными полномочиями, а также иными нормативными правовыми актами </a:t>
            </a:r>
          </a:p>
          <a:p>
            <a:pPr lvl="0" algn="ctr"/>
            <a:r>
              <a:rPr lang="ru-RU" sz="1000" b="1" spc="14" dirty="0">
                <a:solidFill>
                  <a:srgbClr val="00206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Республики Алтай</a:t>
            </a:r>
          </a:p>
        </p:txBody>
      </p:sp>
    </p:spTree>
    <p:extLst>
      <p:ext uri="{BB962C8B-B14F-4D97-AF65-F5344CB8AC3E}">
        <p14:creationId xmlns:p14="http://schemas.microsoft.com/office/powerpoint/2010/main" val="77051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700000">
            <a:off x="3989777" y="1757698"/>
            <a:ext cx="1636356" cy="1636356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6205220" cy="6205220"/>
            </a:xfrm>
            <a:custGeom>
              <a:avLst/>
              <a:gdLst/>
              <a:ahLst/>
              <a:cxnLst/>
              <a:rect l="l" t="t" r="r" b="b"/>
              <a:pathLst>
                <a:path w="6205220" h="6205220">
                  <a:moveTo>
                    <a:pt x="0" y="0"/>
                  </a:moveTo>
                  <a:lnTo>
                    <a:pt x="6205220" y="0"/>
                  </a:lnTo>
                  <a:lnTo>
                    <a:pt x="6205220" y="6205220"/>
                  </a:lnTo>
                  <a:lnTo>
                    <a:pt x="0" y="6205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6205220" y="6205220"/>
                  </a:moveTo>
                  <a:lnTo>
                    <a:pt x="6350000" y="6205220"/>
                  </a:lnTo>
                  <a:lnTo>
                    <a:pt x="6350000" y="6350000"/>
                  </a:lnTo>
                  <a:lnTo>
                    <a:pt x="6205220" y="6350000"/>
                  </a:lnTo>
                  <a:lnTo>
                    <a:pt x="6205220" y="6205220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205220"/>
                  </a:lnTo>
                  <a:lnTo>
                    <a:pt x="0" y="6205220"/>
                  </a:lnTo>
                  <a:lnTo>
                    <a:pt x="0" y="144780"/>
                  </a:lnTo>
                  <a:close/>
                  <a:moveTo>
                    <a:pt x="0" y="6205220"/>
                  </a:moveTo>
                  <a:lnTo>
                    <a:pt x="144780" y="6205220"/>
                  </a:lnTo>
                  <a:lnTo>
                    <a:pt x="144780" y="6350000"/>
                  </a:lnTo>
                  <a:lnTo>
                    <a:pt x="0" y="6350000"/>
                  </a:lnTo>
                  <a:lnTo>
                    <a:pt x="0" y="6205220"/>
                  </a:lnTo>
                  <a:close/>
                  <a:moveTo>
                    <a:pt x="6205220" y="144780"/>
                  </a:moveTo>
                  <a:lnTo>
                    <a:pt x="6350000" y="144780"/>
                  </a:lnTo>
                  <a:lnTo>
                    <a:pt x="6350000" y="6205220"/>
                  </a:lnTo>
                  <a:lnTo>
                    <a:pt x="6205220" y="6205220"/>
                  </a:lnTo>
                  <a:lnTo>
                    <a:pt x="6205220" y="144780"/>
                  </a:lnTo>
                  <a:close/>
                  <a:moveTo>
                    <a:pt x="144780" y="6205220"/>
                  </a:moveTo>
                  <a:lnTo>
                    <a:pt x="6205220" y="6205220"/>
                  </a:lnTo>
                  <a:lnTo>
                    <a:pt x="6205220" y="6350000"/>
                  </a:lnTo>
                  <a:lnTo>
                    <a:pt x="144780" y="6350000"/>
                  </a:lnTo>
                  <a:lnTo>
                    <a:pt x="144780" y="6205220"/>
                  </a:lnTo>
                  <a:close/>
                  <a:moveTo>
                    <a:pt x="6205220" y="0"/>
                  </a:moveTo>
                  <a:lnTo>
                    <a:pt x="6350000" y="0"/>
                  </a:lnTo>
                  <a:lnTo>
                    <a:pt x="6350000" y="144780"/>
                  </a:lnTo>
                  <a:lnTo>
                    <a:pt x="6205220" y="144780"/>
                  </a:lnTo>
                  <a:lnTo>
                    <a:pt x="6205220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6205220" y="0"/>
                  </a:lnTo>
                  <a:lnTo>
                    <a:pt x="6205220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37C9EF">
                <a:alpha val="49803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 rot="-2700000">
            <a:off x="5279093" y="3047014"/>
            <a:ext cx="1636356" cy="1636356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72390" y="72390"/>
              <a:ext cx="6205220" cy="6205220"/>
            </a:xfrm>
            <a:custGeom>
              <a:avLst/>
              <a:gdLst/>
              <a:ahLst/>
              <a:cxnLst/>
              <a:rect l="l" t="t" r="r" b="b"/>
              <a:pathLst>
                <a:path w="6205220" h="6205220">
                  <a:moveTo>
                    <a:pt x="0" y="0"/>
                  </a:moveTo>
                  <a:lnTo>
                    <a:pt x="6205220" y="0"/>
                  </a:lnTo>
                  <a:lnTo>
                    <a:pt x="6205220" y="6205220"/>
                  </a:lnTo>
                  <a:lnTo>
                    <a:pt x="0" y="6205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6205220" y="6205220"/>
                  </a:moveTo>
                  <a:lnTo>
                    <a:pt x="6350000" y="6205220"/>
                  </a:lnTo>
                  <a:lnTo>
                    <a:pt x="6350000" y="6350000"/>
                  </a:lnTo>
                  <a:lnTo>
                    <a:pt x="6205220" y="6350000"/>
                  </a:lnTo>
                  <a:lnTo>
                    <a:pt x="6205220" y="6205220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205220"/>
                  </a:lnTo>
                  <a:lnTo>
                    <a:pt x="0" y="6205220"/>
                  </a:lnTo>
                  <a:lnTo>
                    <a:pt x="0" y="144780"/>
                  </a:lnTo>
                  <a:close/>
                  <a:moveTo>
                    <a:pt x="0" y="6205220"/>
                  </a:moveTo>
                  <a:lnTo>
                    <a:pt x="144780" y="6205220"/>
                  </a:lnTo>
                  <a:lnTo>
                    <a:pt x="144780" y="6350000"/>
                  </a:lnTo>
                  <a:lnTo>
                    <a:pt x="0" y="6350000"/>
                  </a:lnTo>
                  <a:lnTo>
                    <a:pt x="0" y="6205220"/>
                  </a:lnTo>
                  <a:close/>
                  <a:moveTo>
                    <a:pt x="6205220" y="144780"/>
                  </a:moveTo>
                  <a:lnTo>
                    <a:pt x="6350000" y="144780"/>
                  </a:lnTo>
                  <a:lnTo>
                    <a:pt x="6350000" y="6205220"/>
                  </a:lnTo>
                  <a:lnTo>
                    <a:pt x="6205220" y="6205220"/>
                  </a:lnTo>
                  <a:lnTo>
                    <a:pt x="6205220" y="144780"/>
                  </a:lnTo>
                  <a:close/>
                  <a:moveTo>
                    <a:pt x="144780" y="6205220"/>
                  </a:moveTo>
                  <a:lnTo>
                    <a:pt x="6205220" y="6205220"/>
                  </a:lnTo>
                  <a:lnTo>
                    <a:pt x="6205220" y="6350000"/>
                  </a:lnTo>
                  <a:lnTo>
                    <a:pt x="144780" y="6350000"/>
                  </a:lnTo>
                  <a:lnTo>
                    <a:pt x="144780" y="6205220"/>
                  </a:lnTo>
                  <a:close/>
                  <a:moveTo>
                    <a:pt x="6205220" y="0"/>
                  </a:moveTo>
                  <a:lnTo>
                    <a:pt x="6350000" y="0"/>
                  </a:lnTo>
                  <a:lnTo>
                    <a:pt x="6350000" y="144780"/>
                  </a:lnTo>
                  <a:lnTo>
                    <a:pt x="6205220" y="144780"/>
                  </a:lnTo>
                  <a:lnTo>
                    <a:pt x="6205220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6205220" y="0"/>
                  </a:lnTo>
                  <a:lnTo>
                    <a:pt x="6205220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86EAE9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2700000">
            <a:off x="6568409" y="1757698"/>
            <a:ext cx="1636356" cy="1636356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72390" y="72390"/>
              <a:ext cx="6205220" cy="6205220"/>
            </a:xfrm>
            <a:custGeom>
              <a:avLst/>
              <a:gdLst/>
              <a:ahLst/>
              <a:cxnLst/>
              <a:rect l="l" t="t" r="r" b="b"/>
              <a:pathLst>
                <a:path w="6205220" h="6205220">
                  <a:moveTo>
                    <a:pt x="0" y="0"/>
                  </a:moveTo>
                  <a:lnTo>
                    <a:pt x="6205220" y="0"/>
                  </a:lnTo>
                  <a:lnTo>
                    <a:pt x="6205220" y="6205220"/>
                  </a:lnTo>
                  <a:lnTo>
                    <a:pt x="0" y="6205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6205220" y="6205220"/>
                  </a:moveTo>
                  <a:lnTo>
                    <a:pt x="6350000" y="6205220"/>
                  </a:lnTo>
                  <a:lnTo>
                    <a:pt x="6350000" y="6350000"/>
                  </a:lnTo>
                  <a:lnTo>
                    <a:pt x="6205220" y="6350000"/>
                  </a:lnTo>
                  <a:lnTo>
                    <a:pt x="6205220" y="6205220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205220"/>
                  </a:lnTo>
                  <a:lnTo>
                    <a:pt x="0" y="6205220"/>
                  </a:lnTo>
                  <a:lnTo>
                    <a:pt x="0" y="144780"/>
                  </a:lnTo>
                  <a:close/>
                  <a:moveTo>
                    <a:pt x="0" y="6205220"/>
                  </a:moveTo>
                  <a:lnTo>
                    <a:pt x="144780" y="6205220"/>
                  </a:lnTo>
                  <a:lnTo>
                    <a:pt x="144780" y="6350000"/>
                  </a:lnTo>
                  <a:lnTo>
                    <a:pt x="0" y="6350000"/>
                  </a:lnTo>
                  <a:lnTo>
                    <a:pt x="0" y="6205220"/>
                  </a:lnTo>
                  <a:close/>
                  <a:moveTo>
                    <a:pt x="6205220" y="144780"/>
                  </a:moveTo>
                  <a:lnTo>
                    <a:pt x="6350000" y="144780"/>
                  </a:lnTo>
                  <a:lnTo>
                    <a:pt x="6350000" y="6205220"/>
                  </a:lnTo>
                  <a:lnTo>
                    <a:pt x="6205220" y="6205220"/>
                  </a:lnTo>
                  <a:lnTo>
                    <a:pt x="6205220" y="144780"/>
                  </a:lnTo>
                  <a:close/>
                  <a:moveTo>
                    <a:pt x="144780" y="6205220"/>
                  </a:moveTo>
                  <a:lnTo>
                    <a:pt x="6205220" y="6205220"/>
                  </a:lnTo>
                  <a:lnTo>
                    <a:pt x="6205220" y="6350000"/>
                  </a:lnTo>
                  <a:lnTo>
                    <a:pt x="144780" y="6350000"/>
                  </a:lnTo>
                  <a:lnTo>
                    <a:pt x="144780" y="6205220"/>
                  </a:lnTo>
                  <a:close/>
                  <a:moveTo>
                    <a:pt x="6205220" y="0"/>
                  </a:moveTo>
                  <a:lnTo>
                    <a:pt x="6350000" y="0"/>
                  </a:lnTo>
                  <a:lnTo>
                    <a:pt x="6350000" y="144780"/>
                  </a:lnTo>
                  <a:lnTo>
                    <a:pt x="6205220" y="144780"/>
                  </a:lnTo>
                  <a:lnTo>
                    <a:pt x="6205220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6205220" y="0"/>
                  </a:lnTo>
                  <a:lnTo>
                    <a:pt x="6205220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37C9EF">
                <a:alpha val="49803"/>
              </a:srgbClr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924727" y="999323"/>
            <a:ext cx="2774272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400" spc="14" dirty="0" smtClean="0">
                <a:solidFill>
                  <a:srgbClr val="002060"/>
                </a:solidFill>
                <a:latin typeface="Maven Pro Bold"/>
              </a:rPr>
              <a:t>Субсидии юридическим лицам, крестьянским (фермерским) хозяйствам, индивидуальным предпринимателям, источником финансового обеспечения которых являются межбюджетные трансферты, предоставляемые из федерального бюджета в целях </a:t>
            </a:r>
            <a:r>
              <a:rPr lang="ru-RU" sz="1400" spc="14" dirty="0" err="1" smtClean="0">
                <a:solidFill>
                  <a:srgbClr val="002060"/>
                </a:solidFill>
                <a:latin typeface="Maven Pro Bold"/>
              </a:rPr>
              <a:t>софинансирования</a:t>
            </a:r>
            <a:r>
              <a:rPr lang="ru-RU" sz="1400" spc="14" dirty="0" smtClean="0">
                <a:solidFill>
                  <a:srgbClr val="002060"/>
                </a:solidFill>
                <a:latin typeface="Maven Pro Bold"/>
              </a:rPr>
              <a:t> расходных обязательств Республики Алтай по поддержке отраслей промышленности и сельского хозяйства.</a:t>
            </a:r>
          </a:p>
          <a:p>
            <a:pPr lvl="0" algn="ctr"/>
            <a:r>
              <a:rPr lang="ru-RU" sz="1400" spc="14" dirty="0" smtClean="0">
                <a:solidFill>
                  <a:srgbClr val="002060"/>
                </a:solidFill>
                <a:latin typeface="Maven Pro Bold"/>
              </a:rPr>
              <a:t>Авансовые платежи по контрактам (договорам) за счет таких субсидий, предоставляемых на финансовое обеспечение затрат с последующим подтверждением их использования</a:t>
            </a:r>
            <a:endParaRPr lang="ru-RU" sz="1400" spc="14" dirty="0">
              <a:solidFill>
                <a:srgbClr val="002060"/>
              </a:solidFill>
              <a:latin typeface="Maven Pro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176174" y="5022270"/>
            <a:ext cx="3822419" cy="19749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</a:pPr>
            <a:r>
              <a:rPr lang="ru-RU" sz="1600" spc="14" dirty="0" smtClean="0">
                <a:solidFill>
                  <a:srgbClr val="002060"/>
                </a:solidFill>
                <a:latin typeface="Maven Pro Bold"/>
              </a:rPr>
              <a:t>Субсидии некоммерческой организации  «Региональный фонд капитального ремонта многоквартирных домов на территории Республики Алтай» на обеспечение ее деятельности</a:t>
            </a:r>
          </a:p>
          <a:p>
            <a:pPr algn="ctr">
              <a:lnSpc>
                <a:spcPts val="2239"/>
              </a:lnSpc>
            </a:pPr>
            <a:endParaRPr lang="en-US" sz="1600" spc="80" dirty="0">
              <a:solidFill>
                <a:srgbClr val="13538A"/>
              </a:solidFill>
              <a:latin typeface="Aileron Regular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543665" y="1132873"/>
            <a:ext cx="3172460" cy="3662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/>
            <a:r>
              <a:rPr lang="ru-RU" sz="1400" spc="14" dirty="0">
                <a:solidFill>
                  <a:srgbClr val="002060"/>
                </a:solidFill>
                <a:latin typeface="Maven Pro Bold"/>
              </a:rPr>
              <a:t>Авансовые платежи по государственным контрактам о поставке товаров, выполнении работ, оказании услуг  на сумму 100 млн. рублей, если источником финансового обеспечения являются субсидии из федерального бюджета на софинансирование капитальных вложений в объекты государственной собственности Республики Алтай.  Авансовые платежи по контрактам (договорам) о поставке товаров, выполнении работ, оказании услуг, заключаемым исполнителями и соисполнителями в рамках исполнения указанных государственных контрактов</a:t>
            </a:r>
          </a:p>
        </p:txBody>
      </p:sp>
      <p:pic>
        <p:nvPicPr>
          <p:cNvPr id="32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39291" y="2254960"/>
            <a:ext cx="694589" cy="694589"/>
          </a:xfrm>
          <a:prstGeom prst="rect">
            <a:avLst/>
          </a:prstGeom>
        </p:spPr>
      </p:pic>
      <p:pic>
        <p:nvPicPr>
          <p:cNvPr id="33" name="Picture 74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3927"/>
                    </a14:imgEffect>
                    <a14:imgEffect>
                      <a14:saturation sat="20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465694" y="2150372"/>
            <a:ext cx="818750" cy="81875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342" y="3515679"/>
            <a:ext cx="621127" cy="583416"/>
          </a:xfrm>
          <a:prstGeom prst="rect">
            <a:avLst/>
          </a:prstGeom>
        </p:spPr>
      </p:pic>
      <p:grpSp>
        <p:nvGrpSpPr>
          <p:cNvPr id="41" name="Group 2"/>
          <p:cNvGrpSpPr/>
          <p:nvPr/>
        </p:nvGrpSpPr>
        <p:grpSpPr>
          <a:xfrm rot="-2700000">
            <a:off x="5269206" y="521144"/>
            <a:ext cx="1636356" cy="1636356"/>
            <a:chOff x="0" y="0"/>
            <a:chExt cx="6350000" cy="6350000"/>
          </a:xfrm>
          <a:solidFill>
            <a:srgbClr val="86EAE9"/>
          </a:solidFill>
        </p:grpSpPr>
        <p:sp>
          <p:nvSpPr>
            <p:cNvPr id="42" name="Freeform 3"/>
            <p:cNvSpPr/>
            <p:nvPr/>
          </p:nvSpPr>
          <p:spPr>
            <a:xfrm>
              <a:off x="72390" y="72390"/>
              <a:ext cx="6205220" cy="6205220"/>
            </a:xfrm>
            <a:custGeom>
              <a:avLst/>
              <a:gdLst/>
              <a:ahLst/>
              <a:cxnLst/>
              <a:rect l="l" t="t" r="r" b="b"/>
              <a:pathLst>
                <a:path w="6205220" h="6205220">
                  <a:moveTo>
                    <a:pt x="0" y="0"/>
                  </a:moveTo>
                  <a:lnTo>
                    <a:pt x="6205220" y="0"/>
                  </a:lnTo>
                  <a:lnTo>
                    <a:pt x="6205220" y="6205220"/>
                  </a:lnTo>
                  <a:lnTo>
                    <a:pt x="0" y="620522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</p:sp>
        <p:sp>
          <p:nvSpPr>
            <p:cNvPr id="43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6205220" y="6205220"/>
                  </a:moveTo>
                  <a:lnTo>
                    <a:pt x="6350000" y="6205220"/>
                  </a:lnTo>
                  <a:lnTo>
                    <a:pt x="6350000" y="6350000"/>
                  </a:lnTo>
                  <a:lnTo>
                    <a:pt x="6205220" y="6350000"/>
                  </a:lnTo>
                  <a:lnTo>
                    <a:pt x="6205220" y="6205220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205220"/>
                  </a:lnTo>
                  <a:lnTo>
                    <a:pt x="0" y="6205220"/>
                  </a:lnTo>
                  <a:lnTo>
                    <a:pt x="0" y="144780"/>
                  </a:lnTo>
                  <a:close/>
                  <a:moveTo>
                    <a:pt x="0" y="6205220"/>
                  </a:moveTo>
                  <a:lnTo>
                    <a:pt x="144780" y="6205220"/>
                  </a:lnTo>
                  <a:lnTo>
                    <a:pt x="144780" y="6350000"/>
                  </a:lnTo>
                  <a:lnTo>
                    <a:pt x="0" y="6350000"/>
                  </a:lnTo>
                  <a:lnTo>
                    <a:pt x="0" y="6205220"/>
                  </a:lnTo>
                  <a:close/>
                  <a:moveTo>
                    <a:pt x="6205220" y="144780"/>
                  </a:moveTo>
                  <a:lnTo>
                    <a:pt x="6350000" y="144780"/>
                  </a:lnTo>
                  <a:lnTo>
                    <a:pt x="6350000" y="6205220"/>
                  </a:lnTo>
                  <a:lnTo>
                    <a:pt x="6205220" y="6205220"/>
                  </a:lnTo>
                  <a:lnTo>
                    <a:pt x="6205220" y="144780"/>
                  </a:lnTo>
                  <a:close/>
                  <a:moveTo>
                    <a:pt x="144780" y="6205220"/>
                  </a:moveTo>
                  <a:lnTo>
                    <a:pt x="6205220" y="6205220"/>
                  </a:lnTo>
                  <a:lnTo>
                    <a:pt x="6205220" y="6350000"/>
                  </a:lnTo>
                  <a:lnTo>
                    <a:pt x="144780" y="6350000"/>
                  </a:lnTo>
                  <a:lnTo>
                    <a:pt x="144780" y="6205220"/>
                  </a:lnTo>
                  <a:close/>
                  <a:moveTo>
                    <a:pt x="6205220" y="0"/>
                  </a:moveTo>
                  <a:lnTo>
                    <a:pt x="6350000" y="0"/>
                  </a:lnTo>
                  <a:lnTo>
                    <a:pt x="6350000" y="144780"/>
                  </a:lnTo>
                  <a:lnTo>
                    <a:pt x="6205220" y="144780"/>
                  </a:lnTo>
                  <a:lnTo>
                    <a:pt x="6205220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6205220" y="0"/>
                  </a:lnTo>
                  <a:lnTo>
                    <a:pt x="6205220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grpFill/>
          </p:spPr>
        </p:sp>
      </p:grpSp>
      <p:sp>
        <p:nvSpPr>
          <p:cNvPr id="44" name="TextBox 43"/>
          <p:cNvSpPr txBox="1"/>
          <p:nvPr/>
        </p:nvSpPr>
        <p:spPr>
          <a:xfrm>
            <a:off x="5021468" y="939267"/>
            <a:ext cx="2087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14" dirty="0" smtClean="0">
                <a:solidFill>
                  <a:srgbClr val="002060"/>
                </a:solidFill>
                <a:latin typeface="Maven Pro Bold"/>
              </a:rPr>
              <a:t>Казначейскому сопровождению подлежат:</a:t>
            </a:r>
            <a:endParaRPr lang="ru-RU" b="1" spc="14" dirty="0">
              <a:solidFill>
                <a:srgbClr val="002060"/>
              </a:solidFill>
              <a:latin typeface="Maven Pro Bold"/>
            </a:endParaRPr>
          </a:p>
        </p:txBody>
      </p:sp>
      <p:sp>
        <p:nvSpPr>
          <p:cNvPr id="45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6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Стрелка вниз 74"/>
          <p:cNvSpPr/>
          <p:nvPr/>
        </p:nvSpPr>
        <p:spPr>
          <a:xfrm>
            <a:off x="10151554" y="2763641"/>
            <a:ext cx="228600" cy="430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трелка вниз 73"/>
          <p:cNvSpPr/>
          <p:nvPr/>
        </p:nvSpPr>
        <p:spPr>
          <a:xfrm>
            <a:off x="7437250" y="2763641"/>
            <a:ext cx="228600" cy="430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низ 70"/>
          <p:cNvSpPr/>
          <p:nvPr/>
        </p:nvSpPr>
        <p:spPr>
          <a:xfrm>
            <a:off x="5908996" y="2774665"/>
            <a:ext cx="228600" cy="430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3302000" y="2774665"/>
            <a:ext cx="228600" cy="430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трелка вниз 71"/>
          <p:cNvSpPr/>
          <p:nvPr/>
        </p:nvSpPr>
        <p:spPr>
          <a:xfrm>
            <a:off x="3263900" y="3964836"/>
            <a:ext cx="228600" cy="430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трелка вниз 72"/>
          <p:cNvSpPr/>
          <p:nvPr/>
        </p:nvSpPr>
        <p:spPr>
          <a:xfrm>
            <a:off x="3263900" y="5144056"/>
            <a:ext cx="228600" cy="430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8"/>
          <p:cNvSpPr/>
          <p:nvPr/>
        </p:nvSpPr>
        <p:spPr>
          <a:xfrm>
            <a:off x="11296887" y="685800"/>
            <a:ext cx="209313" cy="226359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2" name="TextBox 1"/>
          <p:cNvSpPr txBox="1"/>
          <p:nvPr/>
        </p:nvSpPr>
        <p:spPr>
          <a:xfrm>
            <a:off x="1739900" y="355600"/>
            <a:ext cx="9498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СТРАТЕГИЧЕСКИЕ ПРИОРИТЕТЫ СТРАНЫ И РЕСПУБЛИКИ АЛТАЙ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6900" y="1168360"/>
            <a:ext cx="4851400" cy="1614012"/>
          </a:xfrm>
          <a:prstGeom prst="rect">
            <a:avLst/>
          </a:prstGeom>
          <a:solidFill>
            <a:srgbClr val="CECF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УКАЗ ПРЕЗИДЕНТА РОССИЙСКОЙ ФЕДЕРАЦИИ «О НАЦИОНАЛЬНЫХ ЗАДАЧАХ РАЗВИТИЯ РОССИЙСКОЙ ФЕДЕРАЦИИ ДО 2024 ГОДА»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057008" y="1181100"/>
            <a:ext cx="4851400" cy="1614012"/>
          </a:xfrm>
          <a:prstGeom prst="rect">
            <a:avLst/>
          </a:prstGeom>
          <a:solidFill>
            <a:srgbClr val="ACCC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СТРАТЕГИЯ ПРОСТРАНСТВЕННОГО РАЗВИТИЯ РОССИЙСКОЙ ФЕДЕРАЦИИ ДО 2025 ГОДА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5100" y="3225800"/>
            <a:ext cx="3022600" cy="2133600"/>
          </a:xfrm>
          <a:prstGeom prst="rect">
            <a:avLst/>
          </a:prstGeom>
          <a:solidFill>
            <a:srgbClr val="C4F4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ИНДИВИДУАЛЬНЫЙ ПЛАН СОЦИАЛЬНО-ЭКОНОМИЧЕСКОГО РАЗВИТИЯ РА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623300" y="3225800"/>
            <a:ext cx="3285108" cy="2133600"/>
          </a:xfrm>
          <a:prstGeom prst="rect">
            <a:avLst/>
          </a:prstGeom>
          <a:solidFill>
            <a:srgbClr val="A2E6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ЮЖНО-СИБИРСКИЙ МАКРОРЕГИОН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(Республика </a:t>
            </a:r>
            <a:r>
              <a:rPr lang="ru-RU" b="1" dirty="0">
                <a:solidFill>
                  <a:schemeClr val="tx1"/>
                </a:solidFill>
              </a:rPr>
              <a:t>Алтай, Алтайский край, </a:t>
            </a:r>
            <a:r>
              <a:rPr lang="ru-RU" b="1" dirty="0" smtClean="0">
                <a:solidFill>
                  <a:schemeClr val="tx1"/>
                </a:solidFill>
              </a:rPr>
              <a:t>Кемеровская </a:t>
            </a:r>
            <a:r>
              <a:rPr lang="ru-RU" b="1" dirty="0">
                <a:solidFill>
                  <a:schemeClr val="tx1"/>
                </a:solidFill>
              </a:rPr>
              <a:t>область, </a:t>
            </a:r>
            <a:r>
              <a:rPr lang="ru-RU" b="1" dirty="0" smtClean="0">
                <a:solidFill>
                  <a:schemeClr val="tx1"/>
                </a:solidFill>
              </a:rPr>
              <a:t>Новосибирская </a:t>
            </a:r>
            <a:r>
              <a:rPr lang="ru-RU" b="1" dirty="0">
                <a:solidFill>
                  <a:schemeClr val="tx1"/>
                </a:solidFill>
              </a:rPr>
              <a:t>область, </a:t>
            </a:r>
            <a:r>
              <a:rPr lang="ru-RU" b="1" dirty="0" smtClean="0">
                <a:solidFill>
                  <a:schemeClr val="tx1"/>
                </a:solidFill>
              </a:rPr>
              <a:t>Омская </a:t>
            </a:r>
            <a:r>
              <a:rPr lang="ru-RU" b="1" dirty="0">
                <a:solidFill>
                  <a:schemeClr val="tx1"/>
                </a:solidFill>
              </a:rPr>
              <a:t>область, </a:t>
            </a:r>
            <a:r>
              <a:rPr lang="ru-RU" b="1" dirty="0" smtClean="0">
                <a:solidFill>
                  <a:schemeClr val="tx1"/>
                </a:solidFill>
              </a:rPr>
              <a:t>Томская область)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866900" y="3245611"/>
            <a:ext cx="3022600" cy="907289"/>
          </a:xfrm>
          <a:prstGeom prst="rect">
            <a:avLst/>
          </a:prstGeom>
          <a:solidFill>
            <a:srgbClr val="BFD8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НАЦИОНАЛЬНЫЕ ПРОЕКТЫ (12)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866900" y="4408502"/>
            <a:ext cx="3022600" cy="9072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ФЕДЕРАЛЬНЫЕ ПРОЕКТЫ (67)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866900" y="5571393"/>
            <a:ext cx="3022600" cy="907289"/>
          </a:xfrm>
          <a:prstGeom prst="rect">
            <a:avLst/>
          </a:prstGeom>
          <a:solidFill>
            <a:srgbClr val="DCE0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РЕГИОНАЛЬНЫЕ ПРОЕКТЫ (45)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8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8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803957"/>
              </p:ext>
            </p:extLst>
          </p:nvPr>
        </p:nvGraphicFramePr>
        <p:xfrm>
          <a:off x="1482725" y="1194436"/>
          <a:ext cx="4559300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8500">
                  <a:extLst>
                    <a:ext uri="{9D8B030D-6E8A-4147-A177-3AD203B41FA5}">
                      <a16:colId xmlns:a16="http://schemas.microsoft.com/office/drawing/2014/main" val="3792960264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631454877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1771292348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028407401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t"/>
                      <a:endParaRPr lang="ru-RU" sz="1600" b="1" u="none" strike="noStrike" dirty="0" smtClean="0">
                        <a:effectLst/>
                      </a:endParaRPr>
                    </a:p>
                    <a:p>
                      <a:pPr algn="ctr" fontAlgn="t"/>
                      <a:r>
                        <a:rPr lang="ru-RU" sz="1600" b="1" u="none" strike="noStrike" dirty="0" smtClean="0">
                          <a:effectLst/>
                        </a:rPr>
                        <a:t>ВСЕГО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>
                          <a:effectLst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>
                          <a:effectLst/>
                        </a:rPr>
                        <a:t>2021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>
                          <a:effectLst/>
                        </a:rPr>
                        <a:t>2022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01469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effectLst/>
                        </a:rPr>
                        <a:t>4 099,3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effectLst/>
                        </a:rPr>
                        <a:t>4 767,6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4 734,7</a:t>
                      </a:r>
                      <a:endParaRPr lang="ru-RU" sz="1600" b="1" i="0" u="none" strike="noStrike" dirty="0" smtClean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400441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692933"/>
              </p:ext>
            </p:extLst>
          </p:nvPr>
        </p:nvGraphicFramePr>
        <p:xfrm>
          <a:off x="1482725" y="1938338"/>
          <a:ext cx="4559300" cy="3560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8500">
                  <a:extLst>
                    <a:ext uri="{9D8B030D-6E8A-4147-A177-3AD203B41FA5}">
                      <a16:colId xmlns:a16="http://schemas.microsoft.com/office/drawing/2014/main" val="1689001069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242282495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1346043879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873088805"/>
                    </a:ext>
                  </a:extLst>
                </a:gridCol>
              </a:tblGrid>
              <a:tr h="42386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Демография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611,8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921,4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772,4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261814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Здравоохранение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819,6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484,9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278,6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89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Образование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583,8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406,4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532,7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83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Жилье и городская среда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61,3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61,3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65,35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832535"/>
                  </a:ext>
                </a:extLst>
              </a:tr>
              <a:tr h="661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Безопасные и качественные дороги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1 497,3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2 652,4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2 777,9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995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Экология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106,7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143,4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170,3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908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Культура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AC75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44,9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AC75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39,4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AC75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45,4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AC75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122334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МСП и </a:t>
                      </a:r>
                      <a:r>
                        <a:rPr lang="ru-RU" sz="1600" b="1" u="none" strike="noStrike" dirty="0" smtClean="0">
                          <a:effectLst/>
                        </a:rPr>
                        <a:t>поддержка ИП-инициативы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95EB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366,3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5EB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55,9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5EB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89,6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5EB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3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>
                          <a:effectLst/>
                        </a:rPr>
                        <a:t>Цифровая экономика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7,6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9780405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16050" y="211163"/>
            <a:ext cx="9630294" cy="489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120"/>
              </a:lnSpc>
            </a:pP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РАСХОДЫ НА РЕАЛИЗАЦИЮ НАЦИОНАЛЬНЫХ ПРОЕКТОВ</a:t>
            </a:r>
          </a:p>
        </p:txBody>
      </p:sp>
      <p:graphicFrame>
        <p:nvGraphicFramePr>
          <p:cNvPr id="17" name="Диаграмма 16"/>
          <p:cNvGraphicFramePr/>
          <p:nvPr>
            <p:extLst/>
          </p:nvPr>
        </p:nvGraphicFramePr>
        <p:xfrm>
          <a:off x="5715000" y="701041"/>
          <a:ext cx="5915026" cy="550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0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637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809304" y="3157777"/>
            <a:ext cx="7769161" cy="3428909"/>
            <a:chOff x="1321893" y="1777525"/>
            <a:chExt cx="8304081" cy="3745442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1321893" y="1777525"/>
              <a:ext cx="8304081" cy="3745442"/>
              <a:chOff x="1334360" y="639972"/>
              <a:chExt cx="8793624" cy="4392812"/>
            </a:xfrm>
          </p:grpSpPr>
          <p:pic>
            <p:nvPicPr>
              <p:cNvPr id="2" name="Picture 2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 rot="5400000">
                <a:off x="5316170" y="2357185"/>
                <a:ext cx="1559660" cy="1559660"/>
              </a:xfrm>
              <a:prstGeom prst="rect">
                <a:avLst/>
              </a:prstGeom>
            </p:spPr>
          </p:pic>
          <p:pic>
            <p:nvPicPr>
              <p:cNvPr id="4" name="Picture 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rot="5400000">
                <a:off x="3373382" y="2357185"/>
                <a:ext cx="1559660" cy="1559660"/>
              </a:xfrm>
              <a:prstGeom prst="rect">
                <a:avLst/>
              </a:prstGeom>
            </p:spPr>
          </p:pic>
          <p:pic>
            <p:nvPicPr>
              <p:cNvPr id="5" name="Picture 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 rot="5400000">
                <a:off x="4344776" y="3429000"/>
                <a:ext cx="1559660" cy="1559660"/>
              </a:xfrm>
              <a:prstGeom prst="rect">
                <a:avLst/>
              </a:prstGeom>
            </p:spPr>
          </p:pic>
          <p:pic>
            <p:nvPicPr>
              <p:cNvPr id="6" name="Picture 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 rot="5400000">
                <a:off x="6287564" y="3429000"/>
                <a:ext cx="1559660" cy="1559660"/>
              </a:xfrm>
              <a:prstGeom prst="rect">
                <a:avLst/>
              </a:prstGeom>
            </p:spPr>
          </p:pic>
          <p:grpSp>
            <p:nvGrpSpPr>
              <p:cNvPr id="12" name="Group 12"/>
              <p:cNvGrpSpPr/>
              <p:nvPr/>
            </p:nvGrpSpPr>
            <p:grpSpPr>
              <a:xfrm>
                <a:off x="1334360" y="960983"/>
                <a:ext cx="2116695" cy="2881353"/>
                <a:chOff x="182745" y="-1371065"/>
                <a:chExt cx="4233388" cy="5762705"/>
              </a:xfrm>
            </p:grpSpPr>
            <p:sp>
              <p:nvSpPr>
                <p:cNvPr id="13" name="TextBox 13"/>
                <p:cNvSpPr txBox="1"/>
                <p:nvPr/>
              </p:nvSpPr>
              <p:spPr>
                <a:xfrm>
                  <a:off x="182745" y="-1371065"/>
                  <a:ext cx="4233388" cy="569736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>
                    <a:lnSpc>
                      <a:spcPts val="2100"/>
                    </a:lnSpc>
                  </a:pPr>
                  <a:endParaRPr lang="en-US" sz="1400" b="1" spc="28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  <p:sp>
              <p:nvSpPr>
                <p:cNvPr id="14" name="TextBox 14"/>
                <p:cNvSpPr txBox="1"/>
                <p:nvPr/>
              </p:nvSpPr>
              <p:spPr>
                <a:xfrm>
                  <a:off x="454711" y="-339907"/>
                  <a:ext cx="3910746" cy="4731547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/>
                  <a:r>
                    <a:rPr lang="ru-RU" sz="1200" i="1" spc="28" dirty="0">
                      <a:solidFill>
                        <a:srgbClr val="191919"/>
                      </a:solidFill>
                      <a:latin typeface="Aileron Regular"/>
                    </a:rPr>
                    <a:t>6</a:t>
                  </a:r>
                  <a:r>
                    <a:rPr lang="ru-RU" sz="1200" i="1" spc="28" dirty="0" smtClean="0">
                      <a:solidFill>
                        <a:srgbClr val="191919"/>
                      </a:solidFill>
                      <a:latin typeface="Aileron Regular"/>
                    </a:rPr>
                    <a:t>20 нуждающихся семей получат ежемесячные выплаты в связи с рождением (усыновлением) первого ребенка за счет субвенций из федерального бюджета </a:t>
                  </a:r>
                  <a:endParaRPr lang="en-US" sz="1200" i="1" spc="28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</p:grpSp>
          <p:sp>
            <p:nvSpPr>
              <p:cNvPr id="17" name="TextBox 17"/>
              <p:cNvSpPr txBox="1"/>
              <p:nvPr/>
            </p:nvSpPr>
            <p:spPr>
              <a:xfrm>
                <a:off x="2220000" y="4086474"/>
                <a:ext cx="2224464" cy="94631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200" i="1" spc="28" dirty="0">
                    <a:solidFill>
                      <a:srgbClr val="191919"/>
                    </a:solidFill>
                    <a:latin typeface="Aileron Regular"/>
                  </a:rPr>
                  <a:t>20 детей двойняшек  (тройняшек) получат подарочные наборы детского ассортимента</a:t>
                </a:r>
                <a:endParaRPr lang="en-US" sz="12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590114" y="1497305"/>
                <a:ext cx="2116694" cy="141946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/>
                <a:r>
                  <a:rPr lang="ru-RU" sz="1200" i="1" spc="28" dirty="0" smtClean="0">
                    <a:solidFill>
                      <a:srgbClr val="191919"/>
                    </a:solidFill>
                    <a:latin typeface="Aileron Regular"/>
                  </a:rPr>
                  <a:t>2</a:t>
                </a:r>
                <a:r>
                  <a:rPr lang="ru-RU" sz="1200" i="1" spc="28" dirty="0">
                    <a:solidFill>
                      <a:srgbClr val="191919"/>
                    </a:solidFill>
                    <a:latin typeface="Aileron Regular"/>
                  </a:rPr>
                  <a:t>1</a:t>
                </a:r>
                <a:r>
                  <a:rPr lang="ru-RU" sz="1200" i="1" spc="28" dirty="0" smtClean="0">
                    <a:solidFill>
                      <a:srgbClr val="191919"/>
                    </a:solidFill>
                    <a:latin typeface="Aileron Regular"/>
                  </a:rPr>
                  <a:t>0 </a:t>
                </a:r>
                <a:r>
                  <a:rPr lang="ru-RU" sz="1200" i="1" spc="28" dirty="0">
                    <a:solidFill>
                      <a:srgbClr val="191919"/>
                    </a:solidFill>
                    <a:latin typeface="Aileron Regular"/>
                  </a:rPr>
                  <a:t>семей получат региональный материнский (семейный) капитал при рождении четвертого и последующего </a:t>
                </a:r>
                <a:r>
                  <a:rPr lang="ru-RU" sz="1200" i="1" spc="28" dirty="0" smtClean="0">
                    <a:solidFill>
                      <a:srgbClr val="191919"/>
                    </a:solidFill>
                    <a:latin typeface="Aileron Regular"/>
                  </a:rPr>
                  <a:t>детей</a:t>
                </a:r>
                <a:endParaRPr lang="en-US" sz="12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772354" y="3086979"/>
                <a:ext cx="2355630" cy="189262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200" i="1" spc="28" dirty="0">
                    <a:solidFill>
                      <a:srgbClr val="191919"/>
                    </a:solidFill>
                    <a:latin typeface="Aileron Regular"/>
                  </a:rPr>
                  <a:t>145 семей, страдающих бесплодием получат циклы экстракорпорального оплодотворения за счет средств базовой программы обязательного медицинского страхования</a:t>
                </a:r>
                <a:endParaRPr lang="en-US" sz="12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grpSp>
            <p:nvGrpSpPr>
              <p:cNvPr id="27" name="Group 27"/>
              <p:cNvGrpSpPr/>
              <p:nvPr/>
            </p:nvGrpSpPr>
            <p:grpSpPr>
              <a:xfrm>
                <a:off x="2039773" y="639972"/>
                <a:ext cx="7892992" cy="697431"/>
                <a:chOff x="-438925" y="-47625"/>
                <a:chExt cx="15785983" cy="1394860"/>
              </a:xfrm>
            </p:grpSpPr>
            <p:sp>
              <p:nvSpPr>
                <p:cNvPr id="28" name="TextBox 28"/>
                <p:cNvSpPr txBox="1"/>
                <p:nvPr/>
              </p:nvSpPr>
              <p:spPr>
                <a:xfrm>
                  <a:off x="0" y="-47625"/>
                  <a:ext cx="15347058" cy="965046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3144"/>
                    </a:lnSpc>
                    <a:spcBef>
                      <a:spcPct val="0"/>
                    </a:spcBef>
                    <a:buFont typeface="Arial"/>
                    <a:buChar char="•"/>
                  </a:pPr>
                  <a:endParaRPr lang="en-US" sz="2400" spc="71" dirty="0">
                    <a:solidFill>
                      <a:srgbClr val="191919"/>
                    </a:solidFill>
                    <a:latin typeface="Aileron Heavy"/>
                  </a:endParaRPr>
                </a:p>
              </p:txBody>
            </p:sp>
            <p:sp>
              <p:nvSpPr>
                <p:cNvPr id="29" name="TextBox 29"/>
                <p:cNvSpPr txBox="1"/>
                <p:nvPr/>
              </p:nvSpPr>
              <p:spPr>
                <a:xfrm>
                  <a:off x="-438925" y="626165"/>
                  <a:ext cx="14813170" cy="721070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2427"/>
                    </a:lnSpc>
                  </a:pPr>
                  <a:r>
                    <a:rPr lang="ru-RU" sz="1733" spc="87" dirty="0" smtClean="0">
                      <a:solidFill>
                        <a:srgbClr val="191919"/>
                      </a:solidFill>
                      <a:latin typeface="Aileron Regular"/>
                    </a:rPr>
                    <a:t>Основные результаты в 2020 году</a:t>
                  </a:r>
                  <a:endParaRPr lang="en-US" sz="1733" spc="87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</p:grpSp>
        </p:grp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7834" y="3618157"/>
              <a:ext cx="576841" cy="576841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7768" y="3534207"/>
              <a:ext cx="671557" cy="671557"/>
            </a:xfrm>
            <a:prstGeom prst="rect">
              <a:avLst/>
            </a:prstGeom>
          </p:spPr>
        </p:pic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4862" y="4600328"/>
              <a:ext cx="523674" cy="523674"/>
            </a:xfrm>
            <a:prstGeom prst="rect">
              <a:avLst/>
            </a:prstGeom>
          </p:spPr>
        </p:pic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4669" y="4590430"/>
              <a:ext cx="438881" cy="437985"/>
            </a:xfrm>
            <a:prstGeom prst="rect">
              <a:avLst/>
            </a:prstGeom>
          </p:spPr>
        </p:pic>
      </p:grpSp>
      <p:sp>
        <p:nvSpPr>
          <p:cNvPr id="39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0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186" name="Группа 185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41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42" name="TextBox 41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«Демография»</a:t>
              </a:r>
              <a:endParaRPr lang="ru-RU" dirty="0"/>
            </a:p>
          </p:txBody>
        </p:sp>
      </p:grpSp>
      <p:grpSp>
        <p:nvGrpSpPr>
          <p:cNvPr id="180" name="Группа 179"/>
          <p:cNvGrpSpPr/>
          <p:nvPr/>
        </p:nvGrpSpPr>
        <p:grpSpPr>
          <a:xfrm>
            <a:off x="8786880" y="3962453"/>
            <a:ext cx="3073890" cy="2582719"/>
            <a:chOff x="1024242" y="3503552"/>
            <a:chExt cx="3073890" cy="2582719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51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6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52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5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53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4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45" name="TextBox 4"/>
              <p:cNvSpPr txBox="1"/>
              <p:nvPr/>
            </p:nvSpPr>
            <p:spPr>
              <a:xfrm>
                <a:off x="1489301" y="4301161"/>
                <a:ext cx="2331670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352,1 </a:t>
                </a:r>
                <a:r>
                  <a:rPr lang="ru-RU" sz="11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а счет средств федерального бюджета 318,2 млн. рублей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57" name="TextBox 4"/>
            <p:cNvSpPr txBox="1"/>
            <p:nvPr/>
          </p:nvSpPr>
          <p:spPr>
            <a:xfrm>
              <a:off x="1635032" y="4447902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525,3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488,4 млн. рублей</a:t>
              </a:r>
            </a:p>
          </p:txBody>
        </p:sp>
        <p:sp>
          <p:nvSpPr>
            <p:cNvPr id="58" name="TextBox 4"/>
            <p:cNvSpPr txBox="1"/>
            <p:nvPr/>
          </p:nvSpPr>
          <p:spPr>
            <a:xfrm>
              <a:off x="1539013" y="5365138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673,8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634,6 млн. рублей</a:t>
              </a:r>
            </a:p>
          </p:txBody>
        </p:sp>
      </p:grpSp>
      <p:sp>
        <p:nvSpPr>
          <p:cNvPr id="101" name="TextBox 29"/>
          <p:cNvSpPr txBox="1"/>
          <p:nvPr/>
        </p:nvSpPr>
        <p:spPr>
          <a:xfrm>
            <a:off x="2891622" y="1063524"/>
            <a:ext cx="287662" cy="243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  <a:spcBef>
                <a:spcPct val="0"/>
              </a:spcBef>
            </a:pPr>
            <a:r>
              <a:rPr lang="en-US" sz="1867" b="1" dirty="0">
                <a:solidFill>
                  <a:srgbClr val="FFFFFF"/>
                </a:solidFill>
                <a:latin typeface="Aileron Heavy"/>
              </a:rPr>
              <a:t>S</a:t>
            </a:r>
          </a:p>
        </p:txBody>
      </p:sp>
      <p:sp>
        <p:nvSpPr>
          <p:cNvPr id="120" name="TextBox 29"/>
          <p:cNvSpPr txBox="1"/>
          <p:nvPr/>
        </p:nvSpPr>
        <p:spPr>
          <a:xfrm>
            <a:off x="5402412" y="667555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84" name="Группа 183"/>
          <p:cNvGrpSpPr/>
          <p:nvPr/>
        </p:nvGrpSpPr>
        <p:grpSpPr>
          <a:xfrm>
            <a:off x="6292359" y="1163203"/>
            <a:ext cx="5498135" cy="2177037"/>
            <a:chOff x="883732" y="990440"/>
            <a:chExt cx="5498135" cy="2177037"/>
          </a:xfrm>
        </p:grpSpPr>
        <p:grpSp>
          <p:nvGrpSpPr>
            <p:cNvPr id="150" name="Группа 149"/>
            <p:cNvGrpSpPr/>
            <p:nvPr/>
          </p:nvGrpSpPr>
          <p:grpSpPr>
            <a:xfrm>
              <a:off x="883732" y="990440"/>
              <a:ext cx="5498135" cy="2177037"/>
              <a:chOff x="424833" y="1986226"/>
              <a:chExt cx="8368422" cy="3936020"/>
            </a:xfrm>
          </p:grpSpPr>
          <p:pic>
            <p:nvPicPr>
              <p:cNvPr id="178" name="Picture 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>
              <a:xfrm>
                <a:off x="951122" y="1986226"/>
                <a:ext cx="1370308" cy="1551794"/>
              </a:xfrm>
              <a:prstGeom prst="rect">
                <a:avLst/>
              </a:prstGeom>
            </p:spPr>
          </p:pic>
          <p:pic>
            <p:nvPicPr>
              <p:cNvPr id="176" name="Picture 7"/>
              <p:cNvPicPr>
                <a:picLocks noChangeAspect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>
              <a:xfrm>
                <a:off x="3893389" y="2022483"/>
                <a:ext cx="1370308" cy="1494787"/>
              </a:xfrm>
              <a:prstGeom prst="rect">
                <a:avLst/>
              </a:prstGeom>
            </p:spPr>
          </p:pic>
          <p:pic>
            <p:nvPicPr>
              <p:cNvPr id="174" name="Picture 10"/>
              <p:cNvPicPr>
                <a:picLocks noChangeAspect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>
              <a:xfrm>
                <a:off x="6778121" y="2022483"/>
                <a:ext cx="1401418" cy="1479282"/>
              </a:xfrm>
              <a:prstGeom prst="rect">
                <a:avLst/>
              </a:prstGeom>
            </p:spPr>
          </p:pic>
          <p:grpSp>
            <p:nvGrpSpPr>
              <p:cNvPr id="160" name="Group 19"/>
              <p:cNvGrpSpPr/>
              <p:nvPr/>
            </p:nvGrpSpPr>
            <p:grpSpPr>
              <a:xfrm>
                <a:off x="424833" y="3653254"/>
                <a:ext cx="2398892" cy="918144"/>
                <a:chOff x="0" y="-165358"/>
                <a:chExt cx="4797784" cy="1836286"/>
              </a:xfrm>
            </p:grpSpPr>
            <p:sp>
              <p:nvSpPr>
                <p:cNvPr id="170" name="TextBox 20"/>
                <p:cNvSpPr txBox="1"/>
                <p:nvPr/>
              </p:nvSpPr>
              <p:spPr>
                <a:xfrm>
                  <a:off x="47984" y="-165358"/>
                  <a:ext cx="4749800" cy="1836286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lvl="0" algn="ctr"/>
                  <a:r>
                    <a:rPr lang="ru-RU" sz="1100" i="1" spc="156" dirty="0">
                      <a:solidFill>
                        <a:srgbClr val="13538A"/>
                      </a:solidFill>
                      <a:latin typeface="Aileron Regular"/>
                    </a:rPr>
                    <a:t>Суммарный коэффициент рождаемости</a:t>
                  </a:r>
                  <a:endParaRPr lang="en-US" sz="1100" i="1" spc="156" dirty="0">
                    <a:solidFill>
                      <a:srgbClr val="13538A"/>
                    </a:solidFill>
                    <a:latin typeface="Aileron Regular"/>
                  </a:endParaRPr>
                </a:p>
              </p:txBody>
            </p:sp>
            <p:sp>
              <p:nvSpPr>
                <p:cNvPr id="171" name="TextBox 21"/>
                <p:cNvSpPr txBox="1"/>
                <p:nvPr/>
              </p:nvSpPr>
              <p:spPr>
                <a:xfrm>
                  <a:off x="0" y="768563"/>
                  <a:ext cx="4749800" cy="584274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lvl="0" algn="ctr"/>
                  <a:endParaRPr lang="ru-RU" sz="1050" dirty="0"/>
                </a:p>
              </p:txBody>
            </p:sp>
          </p:grpSp>
          <p:grpSp>
            <p:nvGrpSpPr>
              <p:cNvPr id="161" name="Group 22"/>
              <p:cNvGrpSpPr/>
              <p:nvPr/>
            </p:nvGrpSpPr>
            <p:grpSpPr>
              <a:xfrm>
                <a:off x="3047843" y="3585150"/>
                <a:ext cx="2879915" cy="2337096"/>
                <a:chOff x="-694344" y="-301567"/>
                <a:chExt cx="5759830" cy="4674191"/>
              </a:xfrm>
            </p:grpSpPr>
            <p:sp>
              <p:nvSpPr>
                <p:cNvPr id="168" name="TextBox 23"/>
                <p:cNvSpPr txBox="1"/>
                <p:nvPr/>
              </p:nvSpPr>
              <p:spPr>
                <a:xfrm>
                  <a:off x="-31127" y="-301567"/>
                  <a:ext cx="4749799" cy="4674191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lvl="0" algn="ctr"/>
                  <a:r>
                    <a:rPr lang="ru-RU" sz="1050" i="1" spc="93" dirty="0">
                      <a:solidFill>
                        <a:srgbClr val="2C92D5"/>
                      </a:solidFill>
                      <a:latin typeface="Aileron Heavy"/>
                    </a:rPr>
                    <a:t>Коэффициент рождаемости в возрастной группе 25-29 лет (число родившихся на 1000 женщин соответствующего возраста)</a:t>
                  </a:r>
                  <a:r>
                    <a:rPr lang="ru-RU" sz="1050" spc="93" dirty="0">
                      <a:solidFill>
                        <a:srgbClr val="2C92D5"/>
                      </a:solidFill>
                      <a:latin typeface="Aileron Heavy"/>
                    </a:rPr>
                    <a:t> </a:t>
                  </a:r>
                  <a:endParaRPr lang="en-US" sz="1050" spc="93" dirty="0">
                    <a:solidFill>
                      <a:srgbClr val="2C92D5"/>
                    </a:solidFill>
                    <a:latin typeface="Aileron Heavy"/>
                  </a:endParaRPr>
                </a:p>
              </p:txBody>
            </p:sp>
            <p:sp>
              <p:nvSpPr>
                <p:cNvPr id="169" name="TextBox 24"/>
                <p:cNvSpPr txBox="1"/>
                <p:nvPr/>
              </p:nvSpPr>
              <p:spPr>
                <a:xfrm>
                  <a:off x="-694344" y="768565"/>
                  <a:ext cx="5759830" cy="584275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lvl="0" algn="ctr"/>
                  <a:endParaRPr lang="ru-RU" sz="1050" dirty="0"/>
                </a:p>
              </p:txBody>
            </p:sp>
          </p:grpSp>
          <p:grpSp>
            <p:nvGrpSpPr>
              <p:cNvPr id="162" name="Group 25"/>
              <p:cNvGrpSpPr/>
              <p:nvPr/>
            </p:nvGrpSpPr>
            <p:grpSpPr>
              <a:xfrm>
                <a:off x="6087074" y="3584005"/>
                <a:ext cx="2706181" cy="2337096"/>
                <a:chOff x="-581647" y="-303854"/>
                <a:chExt cx="5412362" cy="4674194"/>
              </a:xfrm>
            </p:grpSpPr>
            <p:sp>
              <p:nvSpPr>
                <p:cNvPr id="166" name="TextBox 26"/>
                <p:cNvSpPr txBox="1"/>
                <p:nvPr/>
              </p:nvSpPr>
              <p:spPr>
                <a:xfrm>
                  <a:off x="-224967" y="-303854"/>
                  <a:ext cx="4699000" cy="4674194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lvl="0" algn="ctr"/>
                  <a:r>
                    <a:rPr lang="ru-RU" sz="1050" i="1" spc="93" dirty="0">
                      <a:solidFill>
                        <a:srgbClr val="37C9EF"/>
                      </a:solidFill>
                      <a:latin typeface="Aileron Heavy"/>
                    </a:rPr>
                    <a:t>Коэффициент рождаемости в возрастной группе 30-34 лет (число родившихся на 1000 женщин соответствующего </a:t>
                  </a:r>
                  <a:r>
                    <a:rPr lang="ru-RU" sz="1050" i="1" spc="93" dirty="0" smtClean="0">
                      <a:solidFill>
                        <a:srgbClr val="37C9EF"/>
                      </a:solidFill>
                      <a:latin typeface="Aileron Heavy"/>
                    </a:rPr>
                    <a:t>возраста)</a:t>
                  </a:r>
                  <a:endParaRPr lang="en-US" sz="1050" i="1" spc="93" dirty="0">
                    <a:solidFill>
                      <a:srgbClr val="37C9EF"/>
                    </a:solidFill>
                    <a:latin typeface="Aileron Heavy"/>
                  </a:endParaRPr>
                </a:p>
              </p:txBody>
            </p:sp>
            <p:sp>
              <p:nvSpPr>
                <p:cNvPr id="167" name="TextBox 27"/>
                <p:cNvSpPr txBox="1"/>
                <p:nvPr/>
              </p:nvSpPr>
              <p:spPr>
                <a:xfrm>
                  <a:off x="-581647" y="689171"/>
                  <a:ext cx="5412362" cy="584275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lvl="0" algn="ctr"/>
                  <a:endParaRPr lang="ru-RU" sz="1050" dirty="0"/>
                </a:p>
              </p:txBody>
            </p:sp>
          </p:grpSp>
        </p:grpSp>
        <p:sp>
          <p:nvSpPr>
            <p:cNvPr id="181" name="TextBox 180"/>
            <p:cNvSpPr txBox="1"/>
            <p:nvPr/>
          </p:nvSpPr>
          <p:spPr>
            <a:xfrm>
              <a:off x="1323598" y="1208938"/>
              <a:ext cx="7121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1400" spc="21" dirty="0" smtClean="0">
                  <a:solidFill>
                    <a:schemeClr val="bg1"/>
                  </a:solidFill>
                  <a:latin typeface="Aileron Regular"/>
                </a:rPr>
                <a:t>2,782 </a:t>
              </a:r>
            </a:p>
            <a:p>
              <a:pPr lvl="0" algn="ctr"/>
              <a:r>
                <a:rPr lang="ru-RU" sz="1400" spc="21" dirty="0" smtClean="0">
                  <a:solidFill>
                    <a:schemeClr val="bg1"/>
                  </a:solidFill>
                  <a:latin typeface="Aileron Regular"/>
                </a:rPr>
                <a:t>Ед.</a:t>
              </a:r>
              <a:endParaRPr lang="ru-RU" sz="1400" dirty="0">
                <a:solidFill>
                  <a:schemeClr val="bg1"/>
                </a:solidFill>
              </a:endParaRPr>
            </a:p>
            <a:p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3263445" y="1179111"/>
              <a:ext cx="7121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1400" spc="21" dirty="0">
                  <a:solidFill>
                    <a:schemeClr val="bg1"/>
                  </a:solidFill>
                  <a:latin typeface="Aileron Regular"/>
                </a:rPr>
                <a:t>156,1</a:t>
              </a:r>
              <a:r>
                <a:rPr lang="ru-RU" sz="1400" spc="21" dirty="0" smtClean="0">
                  <a:solidFill>
                    <a:schemeClr val="bg1"/>
                  </a:solidFill>
                  <a:latin typeface="Aileron Regular"/>
                </a:rPr>
                <a:t> </a:t>
              </a:r>
            </a:p>
            <a:p>
              <a:pPr lvl="0" algn="ctr"/>
              <a:r>
                <a:rPr lang="ru-RU" sz="1400" spc="21" dirty="0" smtClean="0">
                  <a:solidFill>
                    <a:schemeClr val="bg1"/>
                  </a:solidFill>
                  <a:latin typeface="Aileron Regular"/>
                </a:rPr>
                <a:t>Ед.</a:t>
              </a:r>
              <a:endParaRPr lang="ru-RU" sz="1400" dirty="0">
                <a:solidFill>
                  <a:schemeClr val="bg1"/>
                </a:solidFill>
              </a:endParaRPr>
            </a:p>
            <a:p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5136809" y="1180074"/>
              <a:ext cx="7121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400" spc="21" dirty="0" smtClean="0">
                  <a:solidFill>
                    <a:schemeClr val="bg1"/>
                  </a:solidFill>
                  <a:latin typeface="Aileron Regular"/>
                </a:rPr>
                <a:t>99,5 </a:t>
              </a:r>
            </a:p>
            <a:p>
              <a:pPr lvl="0" algn="ctr"/>
              <a:r>
                <a:rPr lang="ru-RU" sz="1400" spc="21" dirty="0" smtClean="0">
                  <a:solidFill>
                    <a:schemeClr val="bg1"/>
                  </a:solidFill>
                  <a:latin typeface="Aileron Regular"/>
                </a:rPr>
                <a:t>Ед.</a:t>
              </a:r>
              <a:endParaRPr lang="ru-RU" sz="1400" dirty="0">
                <a:solidFill>
                  <a:schemeClr val="bg1"/>
                </a:solidFill>
              </a:endParaRPr>
            </a:p>
            <a:p>
              <a:endParaRPr lang="ru-RU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5" name="TextBox 184"/>
          <p:cNvSpPr txBox="1"/>
          <p:nvPr/>
        </p:nvSpPr>
        <p:spPr>
          <a:xfrm>
            <a:off x="855819" y="1079334"/>
            <a:ext cx="5289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«Финансовая поддержка семей при рождении детей»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993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6" name="TextBox 5"/>
          <p:cNvSpPr txBox="1"/>
          <p:nvPr/>
        </p:nvSpPr>
        <p:spPr>
          <a:xfrm>
            <a:off x="771732" y="608114"/>
            <a:ext cx="548445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«Содействие занятости женщин – создание условий дошкольного образования для детей в возрасте до трех лет»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8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9" name="TextBox 8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«Демография»</a:t>
              </a:r>
              <a:endParaRPr lang="ru-RU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8171710" y="4183723"/>
            <a:ext cx="3073890" cy="2582719"/>
            <a:chOff x="1024242" y="3503552"/>
            <a:chExt cx="3073890" cy="2582719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19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24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20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23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21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22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15" name="TextBox 4"/>
              <p:cNvSpPr txBox="1"/>
              <p:nvPr/>
            </p:nvSpPr>
            <p:spPr>
              <a:xfrm>
                <a:off x="1489301" y="4301161"/>
                <a:ext cx="2331670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202,8 </a:t>
                </a:r>
                <a:r>
                  <a:rPr lang="ru-RU" sz="11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а счет средств федерального бюджета 188,4 млн. рублей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12" name="TextBox 4"/>
            <p:cNvSpPr txBox="1"/>
            <p:nvPr/>
          </p:nvSpPr>
          <p:spPr>
            <a:xfrm>
              <a:off x="1635032" y="4447902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185,4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183,5 млн. рублей</a:t>
              </a: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1539013" y="5365138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5,0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4,9 млн. рублей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-318439" y="3534168"/>
            <a:ext cx="8075531" cy="3194535"/>
            <a:chOff x="1823044" y="1962033"/>
            <a:chExt cx="8075531" cy="3508473"/>
          </a:xfrm>
        </p:grpSpPr>
        <p:grpSp>
          <p:nvGrpSpPr>
            <p:cNvPr id="29" name="Group 5"/>
            <p:cNvGrpSpPr/>
            <p:nvPr/>
          </p:nvGrpSpPr>
          <p:grpSpPr>
            <a:xfrm>
              <a:off x="3249256" y="2153648"/>
              <a:ext cx="6649319" cy="230402"/>
              <a:chOff x="-7794247" y="212808"/>
              <a:chExt cx="13298636" cy="460806"/>
            </a:xfrm>
          </p:grpSpPr>
          <p:sp>
            <p:nvSpPr>
              <p:cNvPr id="57" name="TextBox 6"/>
              <p:cNvSpPr txBox="1"/>
              <p:nvPr/>
            </p:nvSpPr>
            <p:spPr>
              <a:xfrm>
                <a:off x="-1103746" y="234134"/>
                <a:ext cx="6608135" cy="43948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ru-RU" sz="1267" spc="63" dirty="0" smtClean="0">
                    <a:solidFill>
                      <a:srgbClr val="191919"/>
                    </a:solidFill>
                    <a:latin typeface="Aileron Regular"/>
                  </a:rPr>
                  <a:t>67,8 %</a:t>
                </a:r>
                <a:endParaRPr lang="en-US" sz="1267" spc="63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58" name="TextBox 7"/>
              <p:cNvSpPr txBox="1"/>
              <p:nvPr/>
            </p:nvSpPr>
            <p:spPr>
              <a:xfrm>
                <a:off x="-7794247" y="212808"/>
                <a:ext cx="5166525" cy="43667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r"/>
                <a:r>
                  <a:rPr lang="ru-RU" sz="1000" spc="67" dirty="0">
                    <a:solidFill>
                      <a:srgbClr val="191919"/>
                    </a:solidFill>
                    <a:latin typeface="Aileron Regular"/>
                  </a:rPr>
                  <a:t>Уровень занятости женщин, имеющих детей дошкольного возраста</a:t>
                </a:r>
              </a:p>
            </p:txBody>
          </p:sp>
        </p:grpSp>
        <p:grpSp>
          <p:nvGrpSpPr>
            <p:cNvPr id="30" name="Group 8"/>
            <p:cNvGrpSpPr/>
            <p:nvPr/>
          </p:nvGrpSpPr>
          <p:grpSpPr>
            <a:xfrm>
              <a:off x="3337114" y="3351553"/>
              <a:ext cx="4909427" cy="715564"/>
              <a:chOff x="-7618531" y="-198165"/>
              <a:chExt cx="9818852" cy="1431125"/>
            </a:xfrm>
          </p:grpSpPr>
          <p:sp>
            <p:nvSpPr>
              <p:cNvPr id="55" name="TextBox 9"/>
              <p:cNvSpPr txBox="1"/>
              <p:nvPr/>
            </p:nvSpPr>
            <p:spPr>
              <a:xfrm>
                <a:off x="-1232276" y="337573"/>
                <a:ext cx="3432597" cy="40870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ru-RU" sz="1267" spc="63" dirty="0" smtClean="0">
                    <a:solidFill>
                      <a:srgbClr val="37C9EF"/>
                    </a:solidFill>
                    <a:latin typeface="Aileron Regular"/>
                  </a:rPr>
                  <a:t>3655 человек</a:t>
                </a:r>
                <a:endParaRPr lang="en-US" sz="1267" spc="63" dirty="0">
                  <a:solidFill>
                    <a:srgbClr val="37C9EF"/>
                  </a:solidFill>
                  <a:latin typeface="Aileron Regular"/>
                </a:endParaRPr>
              </a:p>
            </p:txBody>
          </p:sp>
          <p:sp>
            <p:nvSpPr>
              <p:cNvPr id="56" name="TextBox 10"/>
              <p:cNvSpPr txBox="1"/>
              <p:nvPr/>
            </p:nvSpPr>
            <p:spPr>
              <a:xfrm>
                <a:off x="-7618531" y="-198165"/>
                <a:ext cx="4879983" cy="143112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ru-RU" sz="1000" b="1" spc="59" dirty="0" smtClean="0">
                    <a:solidFill>
                      <a:srgbClr val="37C9EF"/>
                    </a:solidFill>
                    <a:latin typeface="Aileron Regular"/>
                  </a:rPr>
                  <a:t>Численность воспитанников в возрасте до 3 лет, посещающих государственные и муниципальные дошкольные </a:t>
                </a:r>
                <a:r>
                  <a:rPr lang="ru-RU" sz="1000" b="1" spc="59" dirty="0">
                    <a:solidFill>
                      <a:srgbClr val="37C9EF"/>
                    </a:solidFill>
                    <a:latin typeface="Aileron Regular"/>
                  </a:rPr>
                  <a:t>о</a:t>
                </a:r>
                <a:r>
                  <a:rPr lang="ru-RU" sz="1000" b="1" spc="59" dirty="0" smtClean="0">
                    <a:solidFill>
                      <a:srgbClr val="37C9EF"/>
                    </a:solidFill>
                    <a:latin typeface="Aileron Regular"/>
                  </a:rPr>
                  <a:t>бразовательные организации</a:t>
                </a:r>
                <a:endParaRPr lang="en-US" sz="1000" b="1" spc="59" dirty="0">
                  <a:solidFill>
                    <a:srgbClr val="37C9EF"/>
                  </a:solidFill>
                  <a:latin typeface="Aileron Regular"/>
                </a:endParaRPr>
              </a:p>
            </p:txBody>
          </p:sp>
        </p:grpSp>
        <p:grpSp>
          <p:nvGrpSpPr>
            <p:cNvPr id="31" name="Group 11"/>
            <p:cNvGrpSpPr/>
            <p:nvPr/>
          </p:nvGrpSpPr>
          <p:grpSpPr>
            <a:xfrm>
              <a:off x="2528451" y="4929061"/>
              <a:ext cx="5439087" cy="429338"/>
              <a:chOff x="-9235856" y="150077"/>
              <a:chExt cx="10878171" cy="858673"/>
            </a:xfrm>
          </p:grpSpPr>
          <p:sp>
            <p:nvSpPr>
              <p:cNvPr id="53" name="TextBox 12"/>
              <p:cNvSpPr txBox="1"/>
              <p:nvPr/>
            </p:nvSpPr>
            <p:spPr>
              <a:xfrm>
                <a:off x="-1232276" y="317251"/>
                <a:ext cx="2874591" cy="40870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ru-RU" sz="1267" spc="63" dirty="0" smtClean="0">
                    <a:solidFill>
                      <a:srgbClr val="13538A"/>
                    </a:solidFill>
                    <a:latin typeface="Aileron Regular"/>
                  </a:rPr>
                  <a:t>377 человек</a:t>
                </a:r>
                <a:endParaRPr lang="en-US" sz="1267" spc="63" dirty="0">
                  <a:solidFill>
                    <a:srgbClr val="13538A"/>
                  </a:solidFill>
                  <a:latin typeface="Aileron Regular"/>
                </a:endParaRPr>
              </a:p>
            </p:txBody>
          </p:sp>
          <p:sp>
            <p:nvSpPr>
              <p:cNvPr id="54" name="TextBox 13"/>
              <p:cNvSpPr txBox="1"/>
              <p:nvPr/>
            </p:nvSpPr>
            <p:spPr>
              <a:xfrm>
                <a:off x="-9235856" y="150077"/>
                <a:ext cx="6608134" cy="85867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ru-RU" sz="1000" b="1" spc="59" dirty="0" smtClean="0">
                    <a:solidFill>
                      <a:srgbClr val="13538A"/>
                    </a:solidFill>
                    <a:latin typeface="Aileron Regular"/>
                  </a:rPr>
                  <a:t>Численность воспитанников до 3 лет, посещающие частные дошкольные образовательные организации</a:t>
                </a:r>
                <a:endParaRPr lang="en-US" sz="1000" b="1" spc="59" dirty="0">
                  <a:solidFill>
                    <a:srgbClr val="13538A"/>
                  </a:solidFill>
                  <a:latin typeface="Aileron Regular"/>
                </a:endParaRPr>
              </a:p>
            </p:txBody>
          </p:sp>
        </p:grpSp>
        <p:grpSp>
          <p:nvGrpSpPr>
            <p:cNvPr id="32" name="Group 14"/>
            <p:cNvGrpSpPr/>
            <p:nvPr/>
          </p:nvGrpSpPr>
          <p:grpSpPr>
            <a:xfrm>
              <a:off x="3711237" y="2592195"/>
              <a:ext cx="5628277" cy="715564"/>
              <a:chOff x="4884005" y="-313491"/>
              <a:chExt cx="11256556" cy="1431129"/>
            </a:xfrm>
          </p:grpSpPr>
          <p:sp>
            <p:nvSpPr>
              <p:cNvPr id="51" name="TextBox 15"/>
              <p:cNvSpPr txBox="1"/>
              <p:nvPr/>
            </p:nvSpPr>
            <p:spPr>
              <a:xfrm>
                <a:off x="4884005" y="221039"/>
                <a:ext cx="3776385" cy="53520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>
                  <a:lnSpc>
                    <a:spcPts val="1900"/>
                  </a:lnSpc>
                </a:pPr>
                <a:r>
                  <a:rPr lang="ru-RU" sz="1267" spc="63" dirty="0" smtClean="0">
                    <a:solidFill>
                      <a:srgbClr val="3EDAD8"/>
                    </a:solidFill>
                    <a:latin typeface="Aileron Regular"/>
                  </a:rPr>
                  <a:t>62 человека</a:t>
                </a:r>
                <a:endParaRPr lang="en-US" sz="1267" spc="63" dirty="0">
                  <a:solidFill>
                    <a:srgbClr val="3EDAD8"/>
                  </a:solidFill>
                  <a:latin typeface="Aileron Regular"/>
                </a:endParaRPr>
              </a:p>
            </p:txBody>
          </p:sp>
          <p:sp>
            <p:nvSpPr>
              <p:cNvPr id="52" name="TextBox 16"/>
              <p:cNvSpPr txBox="1"/>
              <p:nvPr/>
            </p:nvSpPr>
            <p:spPr>
              <a:xfrm>
                <a:off x="10233922" y="-313491"/>
                <a:ext cx="5906639" cy="143112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ru-RU" sz="1000" spc="59" dirty="0" smtClean="0">
                    <a:solidFill>
                      <a:srgbClr val="3EDAD8"/>
                    </a:solidFill>
                    <a:latin typeface="Aileron Regular"/>
                  </a:rPr>
                  <a:t>Численность женщин, находящихся в отпуске по уходу за ребёнком в возрасте до 3 лет, прошедших профессиональное обучение  и дополнительное профессиональное образование</a:t>
                </a:r>
                <a:endParaRPr lang="en-US" sz="1000" spc="59" dirty="0">
                  <a:solidFill>
                    <a:srgbClr val="3EDAD8"/>
                  </a:solidFill>
                  <a:latin typeface="Aileron Regular"/>
                </a:endParaRPr>
              </a:p>
            </p:txBody>
          </p:sp>
        </p:grpSp>
        <p:grpSp>
          <p:nvGrpSpPr>
            <p:cNvPr id="33" name="Group 17"/>
            <p:cNvGrpSpPr/>
            <p:nvPr/>
          </p:nvGrpSpPr>
          <p:grpSpPr>
            <a:xfrm>
              <a:off x="1823044" y="4246407"/>
              <a:ext cx="6868436" cy="429339"/>
              <a:chOff x="1107618" y="188157"/>
              <a:chExt cx="13736874" cy="858676"/>
            </a:xfrm>
          </p:grpSpPr>
          <p:sp>
            <p:nvSpPr>
              <p:cNvPr id="49" name="TextBox 18"/>
              <p:cNvSpPr txBox="1"/>
              <p:nvPr/>
            </p:nvSpPr>
            <p:spPr>
              <a:xfrm>
                <a:off x="1107618" y="359924"/>
                <a:ext cx="7552771" cy="40870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900"/>
                  </a:lnSpc>
                </a:pPr>
                <a:r>
                  <a:rPr lang="ru-RU" sz="1267" spc="63" dirty="0" smtClean="0">
                    <a:solidFill>
                      <a:srgbClr val="2C92D5"/>
                    </a:solidFill>
                    <a:latin typeface="Aileron Regular"/>
                  </a:rPr>
                  <a:t>95%</a:t>
                </a:r>
                <a:endParaRPr lang="en-US" sz="1267" spc="63" dirty="0">
                  <a:solidFill>
                    <a:srgbClr val="2C92D5"/>
                  </a:solidFill>
                  <a:latin typeface="Aileron Regular"/>
                </a:endParaRPr>
              </a:p>
            </p:txBody>
          </p:sp>
          <p:sp>
            <p:nvSpPr>
              <p:cNvPr id="50" name="TextBox 19"/>
              <p:cNvSpPr txBox="1"/>
              <p:nvPr/>
            </p:nvSpPr>
            <p:spPr>
              <a:xfrm>
                <a:off x="10233923" y="188157"/>
                <a:ext cx="4610569" cy="85867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ru-RU" sz="1000" b="1" spc="59" dirty="0" smtClean="0">
                    <a:solidFill>
                      <a:srgbClr val="2C92D5"/>
                    </a:solidFill>
                    <a:latin typeface="Aileron Regular"/>
                  </a:rPr>
                  <a:t>Доступность дошкольного образования для детей в возрасте от 1,5 до 3 лет</a:t>
                </a:r>
                <a:endParaRPr lang="en-US" sz="1000" b="1" spc="59" dirty="0">
                  <a:solidFill>
                    <a:srgbClr val="2C92D5"/>
                  </a:solidFill>
                  <a:latin typeface="Aileron Regular"/>
                </a:endParaRPr>
              </a:p>
            </p:txBody>
          </p:sp>
        </p:grpSp>
        <p:sp>
          <p:nvSpPr>
            <p:cNvPr id="35" name="AutoShape 23"/>
            <p:cNvSpPr/>
            <p:nvPr/>
          </p:nvSpPr>
          <p:spPr>
            <a:xfrm>
              <a:off x="5901309" y="1962033"/>
              <a:ext cx="389383" cy="701695"/>
            </a:xfrm>
            <a:prstGeom prst="rect">
              <a:avLst/>
            </a:prstGeom>
            <a:solidFill>
              <a:srgbClr val="86EAE9"/>
            </a:solidFill>
          </p:spPr>
        </p:sp>
        <p:sp>
          <p:nvSpPr>
            <p:cNvPr id="36" name="AutoShape 24"/>
            <p:cNvSpPr/>
            <p:nvPr/>
          </p:nvSpPr>
          <p:spPr>
            <a:xfrm>
              <a:off x="5901309" y="2663727"/>
              <a:ext cx="389383" cy="701695"/>
            </a:xfrm>
            <a:prstGeom prst="rect">
              <a:avLst/>
            </a:prstGeom>
            <a:solidFill>
              <a:srgbClr val="3EDAD8"/>
            </a:solidFill>
          </p:spPr>
        </p:sp>
        <p:sp>
          <p:nvSpPr>
            <p:cNvPr id="37" name="AutoShape 25"/>
            <p:cNvSpPr/>
            <p:nvPr/>
          </p:nvSpPr>
          <p:spPr>
            <a:xfrm>
              <a:off x="5901309" y="3365422"/>
              <a:ext cx="389383" cy="701695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38" name="AutoShape 26"/>
            <p:cNvSpPr/>
            <p:nvPr/>
          </p:nvSpPr>
          <p:spPr>
            <a:xfrm>
              <a:off x="5901309" y="4067117"/>
              <a:ext cx="389383" cy="701695"/>
            </a:xfrm>
            <a:prstGeom prst="rect">
              <a:avLst/>
            </a:prstGeom>
            <a:solidFill>
              <a:srgbClr val="2C92D5"/>
            </a:solidFill>
          </p:spPr>
        </p:sp>
        <p:sp>
          <p:nvSpPr>
            <p:cNvPr id="39" name="AutoShape 27"/>
            <p:cNvSpPr/>
            <p:nvPr/>
          </p:nvSpPr>
          <p:spPr>
            <a:xfrm>
              <a:off x="5901309" y="4768811"/>
              <a:ext cx="389383" cy="701695"/>
            </a:xfrm>
            <a:prstGeom prst="rect">
              <a:avLst/>
            </a:prstGeom>
            <a:solidFill>
              <a:srgbClr val="13538A"/>
            </a:solidFill>
          </p:spPr>
        </p:sp>
        <p:pic>
          <p:nvPicPr>
            <p:cNvPr id="41" name="Picture 2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5400000">
              <a:off x="6257353" y="2220317"/>
              <a:ext cx="214020" cy="185127"/>
            </a:xfrm>
            <a:prstGeom prst="rect">
              <a:avLst/>
            </a:prstGeom>
          </p:spPr>
        </p:pic>
        <p:pic>
          <p:nvPicPr>
            <p:cNvPr id="42" name="Picture 3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 rot="5400000">
              <a:off x="6257353" y="3623706"/>
              <a:ext cx="214020" cy="185127"/>
            </a:xfrm>
            <a:prstGeom prst="rect">
              <a:avLst/>
            </a:prstGeom>
          </p:spPr>
        </p:pic>
        <p:pic>
          <p:nvPicPr>
            <p:cNvPr id="43" name="Picture 3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5400000">
              <a:off x="6257353" y="5027095"/>
              <a:ext cx="214020" cy="185127"/>
            </a:xfrm>
            <a:prstGeom prst="rect">
              <a:avLst/>
            </a:prstGeom>
          </p:spPr>
        </p:pic>
        <p:pic>
          <p:nvPicPr>
            <p:cNvPr id="45" name="Picture 3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5400000">
              <a:off x="5710201" y="4325401"/>
              <a:ext cx="214020" cy="185127"/>
            </a:xfrm>
            <a:prstGeom prst="rect">
              <a:avLst/>
            </a:prstGeom>
          </p:spPr>
        </p:pic>
        <p:pic>
          <p:nvPicPr>
            <p:cNvPr id="46" name="Picture 3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5400000">
              <a:off x="5710201" y="2922012"/>
              <a:ext cx="214020" cy="185127"/>
            </a:xfrm>
            <a:prstGeom prst="rect">
              <a:avLst/>
            </a:prstGeom>
          </p:spPr>
        </p:pic>
      </p:grpSp>
      <p:sp>
        <p:nvSpPr>
          <p:cNvPr id="59" name="TextBox 29"/>
          <p:cNvSpPr txBox="1"/>
          <p:nvPr/>
        </p:nvSpPr>
        <p:spPr>
          <a:xfrm>
            <a:off x="203772" y="3134910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6553393" y="1201030"/>
            <a:ext cx="5238556" cy="1698935"/>
            <a:chOff x="4709414" y="590962"/>
            <a:chExt cx="6140239" cy="2000987"/>
          </a:xfrm>
        </p:grpSpPr>
        <p:pic>
          <p:nvPicPr>
            <p:cNvPr id="75" name="Picture 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4709414" y="685800"/>
              <a:ext cx="717529" cy="717529"/>
            </a:xfrm>
            <a:prstGeom prst="rect">
              <a:avLst/>
            </a:prstGeom>
          </p:spPr>
        </p:pic>
        <p:pic>
          <p:nvPicPr>
            <p:cNvPr id="76" name="Picture 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4863831" y="816885"/>
              <a:ext cx="455359" cy="455359"/>
            </a:xfrm>
            <a:prstGeom prst="rect">
              <a:avLst/>
            </a:prstGeom>
          </p:spPr>
        </p:pic>
        <p:pic>
          <p:nvPicPr>
            <p:cNvPr id="77" name="Picture 5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4709414" y="1874420"/>
              <a:ext cx="717529" cy="717529"/>
            </a:xfrm>
            <a:prstGeom prst="rect">
              <a:avLst/>
            </a:prstGeom>
          </p:spPr>
        </p:pic>
        <p:pic>
          <p:nvPicPr>
            <p:cNvPr id="82" name="Picture 1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4852165" y="2005505"/>
              <a:ext cx="455359" cy="455359"/>
            </a:xfrm>
            <a:prstGeom prst="rect">
              <a:avLst/>
            </a:prstGeom>
          </p:spPr>
        </p:pic>
        <p:sp>
          <p:nvSpPr>
            <p:cNvPr id="87" name="TextBox 24"/>
            <p:cNvSpPr txBox="1"/>
            <p:nvPr/>
          </p:nvSpPr>
          <p:spPr>
            <a:xfrm>
              <a:off x="5734105" y="590962"/>
              <a:ext cx="5115548" cy="996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217"/>
                </a:lnSpc>
              </a:pPr>
              <a:r>
                <a:rPr lang="ru-RU" sz="1267" i="1" spc="63" dirty="0" smtClean="0">
                  <a:solidFill>
                    <a:srgbClr val="191919"/>
                  </a:solidFill>
                  <a:latin typeface="Aileron Regular"/>
                </a:rPr>
                <a:t>Переобучение и повышение квалификации </a:t>
              </a:r>
              <a:r>
                <a:rPr lang="ru-RU" sz="1267" i="1" spc="63" dirty="0">
                  <a:solidFill>
                    <a:srgbClr val="191919"/>
                  </a:solidFill>
                  <a:latin typeface="Aileron Regular"/>
                </a:rPr>
                <a:t>в период отпуска по уходу за ребенком в возрасте до 3 </a:t>
              </a:r>
              <a:r>
                <a:rPr lang="ru-RU" sz="1267" i="1" spc="63" dirty="0" smtClean="0">
                  <a:solidFill>
                    <a:srgbClr val="191919"/>
                  </a:solidFill>
                  <a:latin typeface="Aileron Regular"/>
                </a:rPr>
                <a:t>лет пройдут не менее 62 женщин;</a:t>
              </a:r>
              <a:endParaRPr lang="en-US" sz="1267" i="1" spc="63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89" name="TextBox 29"/>
          <p:cNvSpPr txBox="1"/>
          <p:nvPr/>
        </p:nvSpPr>
        <p:spPr>
          <a:xfrm>
            <a:off x="6337921" y="754164"/>
            <a:ext cx="6543714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91" name="TextBox 24"/>
          <p:cNvSpPr txBox="1"/>
          <p:nvPr/>
        </p:nvSpPr>
        <p:spPr>
          <a:xfrm>
            <a:off x="7427609" y="2246970"/>
            <a:ext cx="4364339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217"/>
              </a:lnSpc>
            </a:pPr>
            <a:r>
              <a:rPr lang="ru-RU" sz="1267" i="1" spc="63" dirty="0" smtClean="0">
                <a:solidFill>
                  <a:srgbClr val="191919"/>
                </a:solidFill>
                <a:latin typeface="Aileron Regular"/>
              </a:rPr>
              <a:t>В организациях</a:t>
            </a:r>
            <a:r>
              <a:rPr lang="ru-RU" sz="1267" i="1" spc="63" dirty="0">
                <a:solidFill>
                  <a:srgbClr val="191919"/>
                </a:solidFill>
                <a:latin typeface="Aileron Regular"/>
              </a:rPr>
              <a:t>, </a:t>
            </a:r>
            <a:r>
              <a:rPr lang="ru-RU" sz="1267" i="1" spc="63" dirty="0" smtClean="0">
                <a:solidFill>
                  <a:srgbClr val="191919"/>
                </a:solidFill>
                <a:latin typeface="Aileron Regular"/>
              </a:rPr>
              <a:t>осуществляющих </a:t>
            </a:r>
            <a:r>
              <a:rPr lang="ru-RU" sz="1267" i="1" spc="63" dirty="0">
                <a:solidFill>
                  <a:srgbClr val="191919"/>
                </a:solidFill>
                <a:latin typeface="Aileron Regular"/>
              </a:rPr>
              <a:t>дошкольную </a:t>
            </a:r>
            <a:r>
              <a:rPr lang="ru-RU" sz="1267" i="1" spc="63" dirty="0" smtClean="0">
                <a:solidFill>
                  <a:srgbClr val="191919"/>
                </a:solidFill>
                <a:latin typeface="Aileron Regular"/>
              </a:rPr>
              <a:t>образовательную </a:t>
            </a:r>
            <a:r>
              <a:rPr lang="ru-RU" sz="1267" i="1" spc="63" dirty="0">
                <a:solidFill>
                  <a:srgbClr val="191919"/>
                </a:solidFill>
                <a:latin typeface="Aileron Regular"/>
              </a:rPr>
              <a:t>деятельность, для детей в возрасте до 3 </a:t>
            </a:r>
            <a:r>
              <a:rPr lang="ru-RU" sz="1267" i="1" spc="63" dirty="0" smtClean="0">
                <a:solidFill>
                  <a:srgbClr val="191919"/>
                </a:solidFill>
                <a:latin typeface="Aileron Regular"/>
              </a:rPr>
              <a:t>лет, будет создано не менее 1445 дополнительных мест, в том числе с обеспечением необходимых условий пребывания детей в ОВЗ и детей – инвалидов</a:t>
            </a:r>
            <a:endParaRPr lang="en-US" sz="1267" i="1" spc="63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3610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6" name="TextBox 5"/>
          <p:cNvSpPr txBox="1"/>
          <p:nvPr/>
        </p:nvSpPr>
        <p:spPr>
          <a:xfrm>
            <a:off x="6591386" y="588995"/>
            <a:ext cx="5484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«Старшее поколение»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8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9" name="TextBox 8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«Демография»</a:t>
              </a:r>
              <a:endParaRPr lang="ru-RU" dirty="0"/>
            </a:p>
          </p:txBody>
        </p:sp>
      </p:grpSp>
      <p:sp>
        <p:nvSpPr>
          <p:cNvPr id="59" name="TextBox 29"/>
          <p:cNvSpPr txBox="1"/>
          <p:nvPr/>
        </p:nvSpPr>
        <p:spPr>
          <a:xfrm>
            <a:off x="-398555" y="764160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9" name="TextBox 29"/>
          <p:cNvSpPr txBox="1"/>
          <p:nvPr/>
        </p:nvSpPr>
        <p:spPr>
          <a:xfrm>
            <a:off x="5334156" y="1865929"/>
            <a:ext cx="6543714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9001950" y="4141575"/>
            <a:ext cx="3073890" cy="2582719"/>
            <a:chOff x="1024242" y="3503552"/>
            <a:chExt cx="3073890" cy="2582719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19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24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20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23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21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22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15" name="TextBox 4"/>
              <p:cNvSpPr txBox="1"/>
              <p:nvPr/>
            </p:nvSpPr>
            <p:spPr>
              <a:xfrm>
                <a:off x="1489301" y="4301161"/>
                <a:ext cx="2331670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13,5 </a:t>
                </a:r>
                <a:r>
                  <a:rPr lang="ru-RU" sz="11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а счет средств федерального бюджета 6,0 млн. рублей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12" name="TextBox 4"/>
            <p:cNvSpPr txBox="1"/>
            <p:nvPr/>
          </p:nvSpPr>
          <p:spPr>
            <a:xfrm>
              <a:off x="1635032" y="4447902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21,1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6,0 млн. рублей</a:t>
              </a: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1539013" y="5365138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13,4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6,0 млн. рублей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56285" y="1045584"/>
            <a:ext cx="4510959" cy="3507755"/>
            <a:chOff x="771733" y="1786368"/>
            <a:chExt cx="5484454" cy="2844012"/>
          </a:xfrm>
        </p:grpSpPr>
        <p:graphicFrame>
          <p:nvGraphicFramePr>
            <p:cNvPr id="2" name="Схема 1"/>
            <p:cNvGraphicFramePr/>
            <p:nvPr>
              <p:extLst>
                <p:ext uri="{D42A27DB-BD31-4B8C-83A1-F6EECF244321}">
                  <p14:modId xmlns:p14="http://schemas.microsoft.com/office/powerpoint/2010/main" val="3431956741"/>
                </p:ext>
              </p:extLst>
            </p:nvPr>
          </p:nvGraphicFramePr>
          <p:xfrm>
            <a:off x="771733" y="1786368"/>
            <a:ext cx="5484454" cy="28440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9" name="TextBox 108"/>
            <p:cNvSpPr txBox="1"/>
            <p:nvPr/>
          </p:nvSpPr>
          <p:spPr>
            <a:xfrm>
              <a:off x="3619505" y="3019116"/>
              <a:ext cx="395892" cy="39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endParaRPr lang="ru-RU" sz="2500" dirty="0"/>
            </a:p>
          </p:txBody>
        </p:sp>
      </p:grpSp>
      <p:grpSp>
        <p:nvGrpSpPr>
          <p:cNvPr id="110" name="Группа 109"/>
          <p:cNvGrpSpPr/>
          <p:nvPr/>
        </p:nvGrpSpPr>
        <p:grpSpPr>
          <a:xfrm flipH="1" flipV="1">
            <a:off x="1539985" y="2322377"/>
            <a:ext cx="9421293" cy="4200169"/>
            <a:chOff x="1315388" y="1940980"/>
            <a:chExt cx="9578210" cy="4105299"/>
          </a:xfrm>
        </p:grpSpPr>
        <p:sp>
          <p:nvSpPr>
            <p:cNvPr id="111" name="AutoShape 2"/>
            <p:cNvSpPr/>
            <p:nvPr/>
          </p:nvSpPr>
          <p:spPr>
            <a:xfrm rot="16200000">
              <a:off x="2016852" y="4865448"/>
              <a:ext cx="1008655" cy="394273"/>
            </a:xfrm>
            <a:prstGeom prst="rect">
              <a:avLst/>
            </a:prstGeom>
            <a:solidFill>
              <a:srgbClr val="86EAE9">
                <a:alpha val="16862"/>
              </a:srgbClr>
            </a:solidFill>
          </p:spPr>
        </p:sp>
        <p:sp>
          <p:nvSpPr>
            <p:cNvPr id="112" name="AutoShape 3"/>
            <p:cNvSpPr/>
            <p:nvPr/>
          </p:nvSpPr>
          <p:spPr>
            <a:xfrm>
              <a:off x="1512525" y="5502696"/>
              <a:ext cx="1008655" cy="394273"/>
            </a:xfrm>
            <a:prstGeom prst="rect">
              <a:avLst/>
            </a:prstGeom>
            <a:solidFill>
              <a:srgbClr val="86EAE9">
                <a:alpha val="16862"/>
              </a:srgbClr>
            </a:solidFill>
          </p:spPr>
        </p:sp>
        <p:pic>
          <p:nvPicPr>
            <p:cNvPr id="113" name="Picture 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315388" y="5502696"/>
              <a:ext cx="394273" cy="394273"/>
            </a:xfrm>
            <a:prstGeom prst="rect">
              <a:avLst/>
            </a:prstGeom>
          </p:spPr>
        </p:pic>
        <p:pic>
          <p:nvPicPr>
            <p:cNvPr id="115" name="Picture 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2162415" y="5328750"/>
              <a:ext cx="717529" cy="717529"/>
            </a:xfrm>
            <a:prstGeom prst="rect">
              <a:avLst/>
            </a:prstGeom>
          </p:spPr>
        </p:pic>
        <p:sp>
          <p:nvSpPr>
            <p:cNvPr id="116" name="AutoShape 7"/>
            <p:cNvSpPr/>
            <p:nvPr/>
          </p:nvSpPr>
          <p:spPr>
            <a:xfrm rot="-5400000">
              <a:off x="3065272" y="3737540"/>
              <a:ext cx="1008655" cy="394273"/>
            </a:xfrm>
            <a:prstGeom prst="rect">
              <a:avLst/>
            </a:prstGeom>
            <a:solidFill>
              <a:srgbClr val="3EDAD8">
                <a:alpha val="24705"/>
              </a:srgbClr>
            </a:solidFill>
          </p:spPr>
        </p:sp>
        <p:sp>
          <p:nvSpPr>
            <p:cNvPr id="117" name="AutoShape 8"/>
            <p:cNvSpPr/>
            <p:nvPr/>
          </p:nvSpPr>
          <p:spPr>
            <a:xfrm>
              <a:off x="2521179" y="4361120"/>
              <a:ext cx="1008655" cy="394273"/>
            </a:xfrm>
            <a:prstGeom prst="rect">
              <a:avLst/>
            </a:prstGeom>
            <a:solidFill>
              <a:srgbClr val="3EDAD8">
                <a:alpha val="24705"/>
              </a:srgbClr>
            </a:solidFill>
          </p:spPr>
        </p:sp>
        <p:pic>
          <p:nvPicPr>
            <p:cNvPr id="118" name="Picture 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2324043" y="4361120"/>
              <a:ext cx="394273" cy="394273"/>
            </a:xfrm>
            <a:prstGeom prst="rect">
              <a:avLst/>
            </a:prstGeom>
          </p:spPr>
        </p:pic>
        <p:pic>
          <p:nvPicPr>
            <p:cNvPr id="120" name="Picture 11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3171070" y="4199493"/>
              <a:ext cx="717529" cy="717529"/>
            </a:xfrm>
            <a:prstGeom prst="rect">
              <a:avLst/>
            </a:prstGeom>
          </p:spPr>
        </p:pic>
        <p:sp>
          <p:nvSpPr>
            <p:cNvPr id="121" name="AutoShape 12"/>
            <p:cNvSpPr/>
            <p:nvPr/>
          </p:nvSpPr>
          <p:spPr>
            <a:xfrm rot="-5400000">
              <a:off x="4073927" y="2606934"/>
              <a:ext cx="1008655" cy="394273"/>
            </a:xfrm>
            <a:prstGeom prst="rect">
              <a:avLst/>
            </a:prstGeom>
            <a:solidFill>
              <a:srgbClr val="37C9EF">
                <a:alpha val="24705"/>
              </a:srgbClr>
            </a:solidFill>
          </p:spPr>
        </p:sp>
        <p:sp>
          <p:nvSpPr>
            <p:cNvPr id="122" name="AutoShape 13"/>
            <p:cNvSpPr/>
            <p:nvPr/>
          </p:nvSpPr>
          <p:spPr>
            <a:xfrm>
              <a:off x="3569599" y="3231864"/>
              <a:ext cx="1008655" cy="394273"/>
            </a:xfrm>
            <a:prstGeom prst="rect">
              <a:avLst/>
            </a:prstGeom>
            <a:solidFill>
              <a:srgbClr val="37C9EF">
                <a:alpha val="24705"/>
              </a:srgbClr>
            </a:solidFill>
          </p:spPr>
        </p:sp>
        <p:pic>
          <p:nvPicPr>
            <p:cNvPr id="123" name="Picture 1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3372463" y="3231864"/>
              <a:ext cx="394273" cy="394273"/>
            </a:xfrm>
            <a:prstGeom prst="rect">
              <a:avLst/>
            </a:prstGeom>
          </p:spPr>
        </p:pic>
        <p:pic>
          <p:nvPicPr>
            <p:cNvPr id="125" name="Picture 1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4219490" y="3070236"/>
              <a:ext cx="717529" cy="717529"/>
            </a:xfrm>
            <a:prstGeom prst="rect">
              <a:avLst/>
            </a:prstGeom>
          </p:spPr>
        </p:pic>
        <p:sp>
          <p:nvSpPr>
            <p:cNvPr id="127" name="AutoShape 18"/>
            <p:cNvSpPr/>
            <p:nvPr/>
          </p:nvSpPr>
          <p:spPr>
            <a:xfrm>
              <a:off x="4578254" y="2102607"/>
              <a:ext cx="1008655" cy="394273"/>
            </a:xfrm>
            <a:prstGeom prst="rect">
              <a:avLst/>
            </a:prstGeom>
            <a:solidFill>
              <a:srgbClr val="2C92D5">
                <a:alpha val="21960"/>
              </a:srgbClr>
            </a:solidFill>
          </p:spPr>
        </p:sp>
        <p:pic>
          <p:nvPicPr>
            <p:cNvPr id="128" name="Picture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4381118" y="2102607"/>
              <a:ext cx="394273" cy="394273"/>
            </a:xfrm>
            <a:prstGeom prst="rect">
              <a:avLst/>
            </a:prstGeom>
          </p:spPr>
        </p:pic>
        <p:pic>
          <p:nvPicPr>
            <p:cNvPr id="130" name="Picture 21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228144" y="1940980"/>
              <a:ext cx="717529" cy="717529"/>
            </a:xfrm>
            <a:prstGeom prst="rect">
              <a:avLst/>
            </a:prstGeom>
          </p:spPr>
        </p:pic>
        <p:sp>
          <p:nvSpPr>
            <p:cNvPr id="152" name="TextBox 31"/>
            <p:cNvSpPr txBox="1"/>
            <p:nvPr/>
          </p:nvSpPr>
          <p:spPr>
            <a:xfrm rot="10800000">
              <a:off x="5138412" y="3258295"/>
              <a:ext cx="5755186" cy="4512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ru-RU" sz="1000" i="1" spc="156" dirty="0" smtClean="0">
                  <a:solidFill>
                    <a:srgbClr val="191919"/>
                  </a:solidFill>
                  <a:latin typeface="Aileron Regular"/>
                </a:rPr>
                <a:t>Удельный вес негосударственных организаций социального обслуживания возрастёт до 12,4% в общем количестве организаций социального обслуживания всех форм</a:t>
              </a:r>
              <a:endParaRPr lang="en-US" sz="10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150" name="TextBox 34"/>
            <p:cNvSpPr txBox="1"/>
            <p:nvPr/>
          </p:nvSpPr>
          <p:spPr>
            <a:xfrm rot="10800000">
              <a:off x="4538491" y="3759183"/>
              <a:ext cx="3642540" cy="7520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ru-RU" sz="1000" i="1" spc="156" dirty="0" smtClean="0">
                  <a:solidFill>
                    <a:srgbClr val="191919"/>
                  </a:solidFill>
                  <a:latin typeface="Aileron Regular"/>
                </a:rPr>
                <a:t>Не менее 95 % лиц старше трудоспособного возраста из групп риска, проживающих в организациях социального обслуживания, пройдут вакцинацию против пневмококковой инфекции</a:t>
              </a:r>
              <a:endParaRPr lang="en-US" sz="10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148" name="TextBox 37"/>
            <p:cNvSpPr txBox="1"/>
            <p:nvPr/>
          </p:nvSpPr>
          <p:spPr>
            <a:xfrm rot="10800000">
              <a:off x="3902712" y="4659985"/>
              <a:ext cx="3443542" cy="7520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ru-RU" sz="1000" i="1" spc="156" dirty="0" smtClean="0">
                  <a:solidFill>
                    <a:srgbClr val="191919"/>
                  </a:solidFill>
                  <a:latin typeface="Aileron Regular"/>
                </a:rPr>
                <a:t>Не менее 53,4 % лиц старше трудоспособного возраста, у которых выявлены заболевания и паталогические состояния, будут находиться под диспансерным наблюдение</a:t>
              </a:r>
              <a:endParaRPr lang="en-US" sz="10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146" name="TextBox 40"/>
            <p:cNvSpPr txBox="1"/>
            <p:nvPr/>
          </p:nvSpPr>
          <p:spPr>
            <a:xfrm rot="10800000">
              <a:off x="2986440" y="5526328"/>
              <a:ext cx="4019250" cy="4512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ru-RU" sz="1000" i="1" spc="156" dirty="0" smtClean="0">
                  <a:solidFill>
                    <a:srgbClr val="191919"/>
                  </a:solidFill>
                  <a:latin typeface="Aileron Regular"/>
                </a:rPr>
                <a:t>Не менее 29 % лиц старше трудоспособного возраста будут охвачены профилактическими осмотрами и диспансеризацией</a:t>
              </a:r>
              <a:endParaRPr lang="en-US" sz="10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pic>
          <p:nvPicPr>
            <p:cNvPr id="140" name="Picture 44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0800000">
              <a:off x="2293500" y="5441610"/>
              <a:ext cx="455359" cy="455359"/>
            </a:xfrm>
            <a:prstGeom prst="rect">
              <a:avLst/>
            </a:prstGeom>
          </p:spPr>
        </p:pic>
        <p:pic>
          <p:nvPicPr>
            <p:cNvPr id="141" name="Picture 45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0800000">
              <a:off x="3341921" y="4330580"/>
              <a:ext cx="455359" cy="455359"/>
            </a:xfrm>
            <a:prstGeom prst="rect">
              <a:avLst/>
            </a:prstGeom>
          </p:spPr>
        </p:pic>
        <p:pic>
          <p:nvPicPr>
            <p:cNvPr id="142" name="Picture 46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0800000">
              <a:off x="4350575" y="3201321"/>
              <a:ext cx="455359" cy="455359"/>
            </a:xfrm>
            <a:prstGeom prst="rect">
              <a:avLst/>
            </a:prstGeom>
          </p:spPr>
        </p:pic>
        <p:pic>
          <p:nvPicPr>
            <p:cNvPr id="143" name="Picture 47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0800000">
              <a:off x="5407216" y="2072065"/>
              <a:ext cx="455359" cy="455359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18</a:t>
            </a:fld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537927" y="5201830"/>
            <a:ext cx="4053458" cy="72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i="1" spc="156" dirty="0" smtClean="0">
                <a:solidFill>
                  <a:srgbClr val="191919"/>
                </a:solidFill>
                <a:latin typeface="Aileron Heavy"/>
              </a:rPr>
              <a:t>Функционирование гериатрической службы, в которой помощь получили не менее </a:t>
            </a:r>
            <a:r>
              <a:rPr lang="ru-RU" sz="1000" i="1" spc="156" dirty="0">
                <a:solidFill>
                  <a:srgbClr val="191919"/>
                </a:solidFill>
                <a:latin typeface="Aileron Heavy"/>
              </a:rPr>
              <a:t>0,100 тыс. </a:t>
            </a:r>
            <a:r>
              <a:rPr lang="ru-RU" sz="1000" i="1" spc="156" dirty="0" smtClean="0">
                <a:solidFill>
                  <a:srgbClr val="191919"/>
                </a:solidFill>
                <a:latin typeface="Aileron Heavy"/>
              </a:rPr>
              <a:t>граждан старше трудоспособного возраста</a:t>
            </a:r>
            <a:endParaRPr lang="ru-RU" sz="1000" dirty="0">
              <a:latin typeface="Aileron Heavy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50099" y="5844346"/>
            <a:ext cx="4180746" cy="743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i="1" spc="156" dirty="0" smtClean="0">
                <a:solidFill>
                  <a:srgbClr val="191919"/>
                </a:solidFill>
                <a:latin typeface="Aileron Heavy"/>
              </a:rPr>
              <a:t>Обучено 151 лиц в возрасте от 50-ти лет и старше, а также лиц </a:t>
            </a:r>
            <a:r>
              <a:rPr lang="ru-RU" sz="1000" i="1" spc="156" dirty="0" err="1" smtClean="0">
                <a:solidFill>
                  <a:srgbClr val="191919"/>
                </a:solidFill>
                <a:latin typeface="Aileron Heavy"/>
              </a:rPr>
              <a:t>предпенсионного</a:t>
            </a:r>
            <a:r>
              <a:rPr lang="ru-RU" sz="1000" i="1" spc="156" dirty="0" smtClean="0">
                <a:solidFill>
                  <a:srgbClr val="191919"/>
                </a:solidFill>
                <a:latin typeface="Aileron Heavy"/>
              </a:rPr>
              <a:t> возраста</a:t>
            </a:r>
            <a:endParaRPr lang="ru-RU" sz="1000" dirty="0">
              <a:latin typeface="Aileron Heavy"/>
            </a:endParaRPr>
          </a:p>
        </p:txBody>
      </p:sp>
    </p:spTree>
    <p:extLst>
      <p:ext uri="{BB962C8B-B14F-4D97-AF65-F5344CB8AC3E}">
        <p14:creationId xmlns:p14="http://schemas.microsoft.com/office/powerpoint/2010/main" val="2450984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6" name="TextBox 5"/>
          <p:cNvSpPr txBox="1"/>
          <p:nvPr/>
        </p:nvSpPr>
        <p:spPr>
          <a:xfrm>
            <a:off x="954446" y="588995"/>
            <a:ext cx="111213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«Формирование системы мотивации граждан к здоровому образу жизни, включая здоровое питание и отказ от вредных привычек»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8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9" name="TextBox 8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«Демография»</a:t>
              </a:r>
              <a:endParaRPr lang="ru-RU" dirty="0"/>
            </a:p>
          </p:txBody>
        </p:sp>
      </p:grpSp>
      <p:sp>
        <p:nvSpPr>
          <p:cNvPr id="59" name="TextBox 29"/>
          <p:cNvSpPr txBox="1"/>
          <p:nvPr/>
        </p:nvSpPr>
        <p:spPr>
          <a:xfrm>
            <a:off x="-345766" y="2153560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9" name="TextBox 29"/>
          <p:cNvSpPr txBox="1"/>
          <p:nvPr/>
        </p:nvSpPr>
        <p:spPr>
          <a:xfrm>
            <a:off x="6168571" y="2166981"/>
            <a:ext cx="6543714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36357945"/>
              </p:ext>
            </p:extLst>
          </p:nvPr>
        </p:nvGraphicFramePr>
        <p:xfrm>
          <a:off x="1087298" y="2626222"/>
          <a:ext cx="5283200" cy="3196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Группа 27"/>
          <p:cNvGrpSpPr/>
          <p:nvPr/>
        </p:nvGrpSpPr>
        <p:grpSpPr>
          <a:xfrm>
            <a:off x="6370498" y="2501370"/>
            <a:ext cx="5275767" cy="3272510"/>
            <a:chOff x="6325683" y="2925973"/>
            <a:chExt cx="5048249" cy="3143527"/>
          </a:xfrm>
        </p:grpSpPr>
        <p:graphicFrame>
          <p:nvGraphicFramePr>
            <p:cNvPr id="26" name="Схема 25"/>
            <p:cNvGraphicFramePr/>
            <p:nvPr>
              <p:extLst>
                <p:ext uri="{D42A27DB-BD31-4B8C-83A1-F6EECF244321}">
                  <p14:modId xmlns:p14="http://schemas.microsoft.com/office/powerpoint/2010/main" val="3080963744"/>
                </p:ext>
              </p:extLst>
            </p:nvPr>
          </p:nvGraphicFramePr>
          <p:xfrm>
            <a:off x="6325683" y="2925973"/>
            <a:ext cx="5048249" cy="314352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6181" y="3072694"/>
              <a:ext cx="859470" cy="1012265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1608759" y="5966445"/>
            <a:ext cx="9523477" cy="853576"/>
            <a:chOff x="1296732" y="5953940"/>
            <a:chExt cx="9523477" cy="853576"/>
          </a:xfrm>
        </p:grpSpPr>
        <p:grpSp>
          <p:nvGrpSpPr>
            <p:cNvPr id="15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29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16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25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17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24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18" name="TextBox 4"/>
            <p:cNvSpPr txBox="1"/>
            <p:nvPr/>
          </p:nvSpPr>
          <p:spPr>
            <a:xfrm>
              <a:off x="2281846" y="6230879"/>
              <a:ext cx="1981722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0,8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  <p:sp>
          <p:nvSpPr>
            <p:cNvPr id="19" name="TextBox 4"/>
            <p:cNvSpPr txBox="1"/>
            <p:nvPr/>
          </p:nvSpPr>
          <p:spPr>
            <a:xfrm>
              <a:off x="5278481" y="6047159"/>
              <a:ext cx="2101052" cy="1538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endParaRPr lang="ru-RU" sz="1000" dirty="0">
                <a:latin typeface="Century Schoolbook" panose="02040604050505020304" pitchFamily="18" charset="0"/>
              </a:endParaRPr>
            </a:p>
          </p:txBody>
        </p:sp>
        <p:sp>
          <p:nvSpPr>
            <p:cNvPr id="20" name="TextBox 4"/>
            <p:cNvSpPr txBox="1"/>
            <p:nvPr/>
          </p:nvSpPr>
          <p:spPr>
            <a:xfrm>
              <a:off x="8577743" y="6076991"/>
              <a:ext cx="2180250" cy="1538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endParaRPr lang="ru-RU" sz="1000" dirty="0">
                <a:latin typeface="Century Schoolbook" panose="020406040505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30" name="TextBox 4"/>
          <p:cNvSpPr txBox="1"/>
          <p:nvPr/>
        </p:nvSpPr>
        <p:spPr>
          <a:xfrm>
            <a:off x="5657632" y="6224298"/>
            <a:ext cx="1981722" cy="200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300" dirty="0" smtClean="0">
                <a:latin typeface="Century Schoolbook" panose="02040604050505020304" pitchFamily="18" charset="0"/>
              </a:rPr>
              <a:t>0,8  </a:t>
            </a:r>
            <a:r>
              <a:rPr lang="ru-RU" sz="1300" dirty="0" err="1" smtClean="0">
                <a:latin typeface="Century Schoolbook" panose="02040604050505020304" pitchFamily="18" charset="0"/>
              </a:rPr>
              <a:t>млн.рублей</a:t>
            </a:r>
            <a:endParaRPr lang="ru-RU" sz="1300" dirty="0">
              <a:latin typeface="Century Schoolbook" panose="02040604050505020304" pitchFamily="18" charset="0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8713569" y="6254100"/>
            <a:ext cx="1981722" cy="200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300" dirty="0" smtClean="0">
                <a:latin typeface="Century Schoolbook" panose="02040604050505020304" pitchFamily="18" charset="0"/>
              </a:rPr>
              <a:t>0,8 </a:t>
            </a:r>
            <a:r>
              <a:rPr lang="ru-RU" sz="1300" dirty="0" err="1" smtClean="0">
                <a:latin typeface="Century Schoolbook" panose="02040604050505020304" pitchFamily="18" charset="0"/>
              </a:rPr>
              <a:t>млн.рублей</a:t>
            </a:r>
            <a:endParaRPr lang="ru-RU" sz="1300" dirty="0">
              <a:latin typeface="Century Schoolbook" panose="020406040505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359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59636" y="5960110"/>
            <a:ext cx="12511272" cy="897890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6573120" y="-197776"/>
            <a:ext cx="16985" cy="6157886"/>
          </a:xfrm>
          <a:prstGeom prst="rect">
            <a:avLst/>
          </a:prstGeom>
          <a:solidFill>
            <a:srgbClr val="191919"/>
          </a:solidFill>
        </p:spPr>
      </p:sp>
      <p:grpSp>
        <p:nvGrpSpPr>
          <p:cNvPr id="4" name="Group 4"/>
          <p:cNvGrpSpPr/>
          <p:nvPr/>
        </p:nvGrpSpPr>
        <p:grpSpPr>
          <a:xfrm>
            <a:off x="6295997" y="827549"/>
            <a:ext cx="554247" cy="554247"/>
            <a:chOff x="0" y="0"/>
            <a:chExt cx="1108495" cy="110849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0"/>
              <a:ext cx="1108495" cy="1108495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43479" y="143479"/>
              <a:ext cx="821537" cy="821537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6312982" y="4846753"/>
            <a:ext cx="554247" cy="554247"/>
            <a:chOff x="0" y="0"/>
            <a:chExt cx="1108495" cy="110849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0"/>
              <a:ext cx="1108495" cy="1108495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96585" y="196585"/>
              <a:ext cx="715325" cy="715325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6312982" y="3511623"/>
            <a:ext cx="554247" cy="554247"/>
            <a:chOff x="0" y="0"/>
            <a:chExt cx="1108495" cy="1108495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0"/>
              <a:ext cx="1108495" cy="1108495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28516" y="28516"/>
              <a:ext cx="1051463" cy="1051463"/>
            </a:xfrm>
            <a:prstGeom prst="rect">
              <a:avLst/>
            </a:prstGeom>
          </p:spPr>
        </p:pic>
      </p:grpSp>
      <p:grpSp>
        <p:nvGrpSpPr>
          <p:cNvPr id="25" name="Group 25"/>
          <p:cNvGrpSpPr/>
          <p:nvPr/>
        </p:nvGrpSpPr>
        <p:grpSpPr>
          <a:xfrm>
            <a:off x="6295997" y="2176494"/>
            <a:ext cx="554247" cy="554247"/>
            <a:chOff x="0" y="0"/>
            <a:chExt cx="1108495" cy="1108495"/>
          </a:xfrm>
        </p:grpSpPr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0" y="0"/>
              <a:ext cx="1108495" cy="1108495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56621" y="156621"/>
              <a:ext cx="795252" cy="795252"/>
            </a:xfrm>
            <a:prstGeom prst="rect">
              <a:avLst/>
            </a:prstGeom>
          </p:spPr>
        </p:pic>
      </p:grpSp>
      <p:grpSp>
        <p:nvGrpSpPr>
          <p:cNvPr id="28" name="Group 28"/>
          <p:cNvGrpSpPr/>
          <p:nvPr/>
        </p:nvGrpSpPr>
        <p:grpSpPr>
          <a:xfrm>
            <a:off x="1387931" y="689623"/>
            <a:ext cx="10090021" cy="4923540"/>
            <a:chOff x="-2" y="-28575"/>
            <a:chExt cx="20180042" cy="9847078"/>
          </a:xfrm>
        </p:grpSpPr>
        <p:sp>
          <p:nvSpPr>
            <p:cNvPr id="29" name="TextBox 29"/>
            <p:cNvSpPr txBox="1"/>
            <p:nvPr/>
          </p:nvSpPr>
          <p:spPr>
            <a:xfrm>
              <a:off x="-2" y="-28575"/>
              <a:ext cx="8919054" cy="29284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904"/>
                </a:lnSpc>
              </a:pPr>
              <a:r>
                <a:rPr lang="ru-RU" sz="4800" dirty="0" smtClean="0">
                  <a:solidFill>
                    <a:srgbClr val="0070C0"/>
                  </a:solidFill>
                  <a:latin typeface="Aileron Heavy"/>
                </a:rPr>
                <a:t>Бюджет </a:t>
              </a:r>
            </a:p>
            <a:p>
              <a:pPr algn="ctr">
                <a:lnSpc>
                  <a:spcPts val="5904"/>
                </a:lnSpc>
              </a:pPr>
              <a:r>
                <a:rPr lang="ru-RU" sz="4800" dirty="0" smtClean="0">
                  <a:solidFill>
                    <a:srgbClr val="0070C0"/>
                  </a:solidFill>
                  <a:latin typeface="Aileron Heavy"/>
                </a:rPr>
                <a:t>для граждан</a:t>
              </a:r>
              <a:endParaRPr lang="en-US" sz="4800" dirty="0">
                <a:solidFill>
                  <a:srgbClr val="0070C0"/>
                </a:solidFill>
                <a:latin typeface="Aileron Heavy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11695202" y="4432414"/>
              <a:ext cx="8484838" cy="53860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080"/>
                </a:lnSpc>
              </a:pPr>
              <a:r>
                <a:rPr lang="ru-RU" sz="1400" b="1" dirty="0" smtClean="0">
                  <a:solidFill>
                    <a:srgbClr val="2C92D5"/>
                  </a:solidFill>
                  <a:latin typeface="Aileron Heavy"/>
                </a:rPr>
                <a:t>- разрабатывается для </a:t>
              </a:r>
              <a:r>
                <a:rPr lang="ru-RU" sz="1400" b="1" dirty="0">
                  <a:solidFill>
                    <a:srgbClr val="2C92D5"/>
                  </a:solidFill>
                  <a:latin typeface="Aileron Heavy"/>
                </a:rPr>
                <a:t>ознакомления граждан (заинтересованных пользователей) </a:t>
              </a:r>
              <a:r>
                <a:rPr lang="ru-RU" sz="1400" b="1" dirty="0" smtClean="0">
                  <a:solidFill>
                    <a:srgbClr val="2C92D5"/>
                  </a:solidFill>
                  <a:latin typeface="Aileron Heavy"/>
                </a:rPr>
                <a:t>с </a:t>
              </a:r>
              <a:r>
                <a:rPr lang="ru-RU" sz="1400" b="1" dirty="0">
                  <a:solidFill>
                    <a:srgbClr val="2C92D5"/>
                  </a:solidFill>
                  <a:latin typeface="Aileron Heavy"/>
                </a:rPr>
                <a:t>задачами и приоритетными направлениями бюджетной политики, основными условиями формирования и исполнения бюджетов, источниками доходов бюджетов, планируемыми и достигнутыми результатами использования бюджетных ассигнований, а также вовлечения граждан в обсуждение бюджетных решений.</a:t>
              </a:r>
            </a:p>
          </p:txBody>
        </p:sp>
      </p:grpSp>
      <p:sp>
        <p:nvSpPr>
          <p:cNvPr id="32" name="AutoShape 23"/>
          <p:cNvSpPr/>
          <p:nvPr/>
        </p:nvSpPr>
        <p:spPr>
          <a:xfrm>
            <a:off x="1" y="0"/>
            <a:ext cx="809303" cy="3025833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33" name="AutoShape 22"/>
          <p:cNvSpPr/>
          <p:nvPr/>
        </p:nvSpPr>
        <p:spPr>
          <a:xfrm>
            <a:off x="1" y="3025833"/>
            <a:ext cx="809303" cy="2934277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34" name="Прямоугольник 33"/>
          <p:cNvSpPr/>
          <p:nvPr/>
        </p:nvSpPr>
        <p:spPr>
          <a:xfrm>
            <a:off x="7136051" y="827549"/>
            <a:ext cx="4510811" cy="197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2080"/>
              </a:lnSpc>
            </a:pPr>
            <a:r>
              <a:rPr lang="ru-RU" sz="1400" b="1" dirty="0" smtClean="0">
                <a:solidFill>
                  <a:srgbClr val="2C92D5"/>
                </a:solidFill>
                <a:latin typeface="Aileron Heavy"/>
              </a:rPr>
              <a:t>- формируется </a:t>
            </a:r>
            <a:r>
              <a:rPr lang="ru-RU" sz="1400" b="1" dirty="0">
                <a:solidFill>
                  <a:srgbClr val="2C92D5"/>
                </a:solidFill>
                <a:latin typeface="Aileron Heavy"/>
              </a:rPr>
              <a:t>в соответствии с приказом Минфина России </a:t>
            </a:r>
            <a:r>
              <a:rPr lang="ru-RU" sz="1400" b="1" dirty="0" smtClean="0">
                <a:solidFill>
                  <a:srgbClr val="2C92D5"/>
                </a:solidFill>
                <a:latin typeface="Aileron Heavy"/>
              </a:rPr>
              <a:t>от </a:t>
            </a:r>
            <a:r>
              <a:rPr lang="ru-RU" sz="1400" b="1" dirty="0">
                <a:solidFill>
                  <a:srgbClr val="2C92D5"/>
                </a:solidFill>
                <a:latin typeface="Aileron Heavy"/>
              </a:rPr>
              <a:t>22 сентября 2015 года </a:t>
            </a:r>
            <a:r>
              <a:rPr lang="ru-RU" sz="1400" b="1" dirty="0" smtClean="0">
                <a:solidFill>
                  <a:srgbClr val="2C92D5"/>
                </a:solidFill>
                <a:latin typeface="Aileron Heavy"/>
              </a:rPr>
              <a:t>             № </a:t>
            </a:r>
            <a:r>
              <a:rPr lang="ru-RU" sz="1400" b="1" dirty="0">
                <a:solidFill>
                  <a:srgbClr val="2C92D5"/>
                </a:solidFill>
                <a:latin typeface="Aileron Heavy"/>
              </a:rPr>
              <a:t>145н </a:t>
            </a:r>
            <a:r>
              <a:rPr lang="ru-RU" sz="1400" b="1" dirty="0" smtClean="0">
                <a:solidFill>
                  <a:srgbClr val="2C92D5"/>
                </a:solidFill>
                <a:latin typeface="Aileron Heavy"/>
              </a:rPr>
              <a:t>«</a:t>
            </a:r>
            <a:r>
              <a:rPr lang="ru-RU" sz="1400" b="1" dirty="0">
                <a:solidFill>
                  <a:srgbClr val="2C92D5"/>
                </a:solidFill>
                <a:latin typeface="Aileron Heavy"/>
              </a:rPr>
              <a:t>Об утверждении Методических рекомендаций по представлению бюджетов субъектов Российской Федерации и местных бюджетов и отчетов об их исполнении в доступной для граждан форме</a:t>
            </a:r>
            <a:r>
              <a:rPr lang="ru-RU" sz="1400" b="1" dirty="0" smtClean="0">
                <a:solidFill>
                  <a:srgbClr val="2C92D5"/>
                </a:solidFill>
                <a:latin typeface="Aileron Heavy"/>
              </a:rPr>
              <a:t>»;</a:t>
            </a:r>
            <a:endParaRPr lang="ru-RU" sz="1400" b="1" dirty="0">
              <a:solidFill>
                <a:srgbClr val="2C92D5"/>
              </a:solidFill>
              <a:latin typeface="Aileron Heavy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110184" y="2948994"/>
            <a:ext cx="49080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2C92D5"/>
                </a:solidFill>
                <a:latin typeface="Aileron Heavy"/>
              </a:rPr>
              <a:t>- аналитические материалы </a:t>
            </a:r>
          </a:p>
          <a:p>
            <a:pPr algn="ctr"/>
            <a:r>
              <a:rPr lang="ru-RU" sz="1400" b="1" dirty="0">
                <a:solidFill>
                  <a:srgbClr val="2C92D5"/>
                </a:solidFill>
                <a:latin typeface="Aileron Heavy"/>
              </a:rPr>
              <a:t>в доступном для широкого круга граждан (заинтересованных пользователей) формате 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068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5" name="AutoShape 15"/>
          <p:cNvSpPr/>
          <p:nvPr/>
        </p:nvSpPr>
        <p:spPr>
          <a:xfrm>
            <a:off x="2858463" y="3429000"/>
            <a:ext cx="2129751" cy="2743200"/>
          </a:xfrm>
          <a:prstGeom prst="rect">
            <a:avLst/>
          </a:prstGeom>
          <a:solidFill>
            <a:srgbClr val="FFFFFF">
              <a:alpha val="60000"/>
            </a:srgbClr>
          </a:solidFill>
        </p:spPr>
      </p:sp>
      <p:grpSp>
        <p:nvGrpSpPr>
          <p:cNvPr id="38" name="Группа 37"/>
          <p:cNvGrpSpPr/>
          <p:nvPr/>
        </p:nvGrpSpPr>
        <p:grpSpPr>
          <a:xfrm>
            <a:off x="6439519" y="2508375"/>
            <a:ext cx="5497802" cy="2413066"/>
            <a:chOff x="2937405" y="836743"/>
            <a:chExt cx="4302413" cy="3910737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2937405" y="836743"/>
              <a:ext cx="4302413" cy="3910737"/>
              <a:chOff x="5031125" y="2261464"/>
              <a:chExt cx="4302413" cy="3910737"/>
            </a:xfrm>
          </p:grpSpPr>
          <p:sp>
            <p:nvSpPr>
              <p:cNvPr id="7" name="AutoShape 7"/>
              <p:cNvSpPr/>
              <p:nvPr/>
            </p:nvSpPr>
            <p:spPr>
              <a:xfrm>
                <a:off x="7203787" y="2261464"/>
                <a:ext cx="2129751" cy="3910737"/>
              </a:xfrm>
              <a:prstGeom prst="rect">
                <a:avLst/>
              </a:prstGeom>
              <a:solidFill>
                <a:srgbClr val="2C92D5"/>
              </a:solidFill>
            </p:spPr>
          </p:sp>
          <p:sp>
            <p:nvSpPr>
              <p:cNvPr id="8" name="AutoShape 8"/>
              <p:cNvSpPr/>
              <p:nvPr/>
            </p:nvSpPr>
            <p:spPr>
              <a:xfrm>
                <a:off x="5031125" y="2261464"/>
                <a:ext cx="2129751" cy="3910737"/>
              </a:xfrm>
              <a:prstGeom prst="rect">
                <a:avLst/>
              </a:prstGeom>
              <a:solidFill>
                <a:srgbClr val="37C9EF"/>
              </a:solidFill>
            </p:spPr>
          </p:sp>
          <p:grpSp>
            <p:nvGrpSpPr>
              <p:cNvPr id="23" name="Group 23"/>
              <p:cNvGrpSpPr/>
              <p:nvPr/>
            </p:nvGrpSpPr>
            <p:grpSpPr>
              <a:xfrm rot="-2700000">
                <a:off x="5800830" y="2774391"/>
                <a:ext cx="488782" cy="1041118"/>
                <a:chOff x="-367973" y="-9268085"/>
                <a:chExt cx="9335056" cy="19883845"/>
              </a:xfrm>
            </p:grpSpPr>
            <p:sp>
              <p:nvSpPr>
                <p:cNvPr id="24" name="Freeform 24"/>
                <p:cNvSpPr/>
                <p:nvPr/>
              </p:nvSpPr>
              <p:spPr>
                <a:xfrm rot="13088">
                  <a:off x="-367973" y="-9268085"/>
                  <a:ext cx="9335056" cy="19883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39840">
                      <a:moveTo>
                        <a:pt x="6350000" y="6339840"/>
                      </a:moveTo>
                      <a:lnTo>
                        <a:pt x="0" y="63398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27" name="TextBox 27"/>
              <p:cNvSpPr txBox="1"/>
              <p:nvPr/>
            </p:nvSpPr>
            <p:spPr>
              <a:xfrm>
                <a:off x="7468514" y="2651038"/>
                <a:ext cx="1736353" cy="249399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ru-RU" sz="1200" i="1" spc="156" dirty="0">
                    <a:solidFill>
                      <a:srgbClr val="191919"/>
                    </a:solidFill>
                    <a:latin typeface="Aileron Regular"/>
                  </a:rPr>
                  <a:t>В 1 спортивную школу </a:t>
                </a:r>
                <a:r>
                  <a:rPr lang="ru-RU" sz="1200" i="1" spc="156" dirty="0" smtClean="0">
                    <a:solidFill>
                      <a:srgbClr val="191919"/>
                    </a:solidFill>
                    <a:latin typeface="Aileron Regular"/>
                  </a:rPr>
                  <a:t>по </a:t>
                </a:r>
                <a:r>
                  <a:rPr lang="ru-RU" sz="1200" i="1" spc="156" dirty="0">
                    <a:solidFill>
                      <a:srgbClr val="191919"/>
                    </a:solidFill>
                    <a:latin typeface="Aileron Regular"/>
                  </a:rPr>
                  <a:t>хоккею будет поставлено новое спортивное оборудование и инвентарь </a:t>
                </a:r>
                <a:endParaRPr lang="en-US" sz="1200" i="1" spc="156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3101720" y="1165664"/>
              <a:ext cx="1831721" cy="332532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ru-RU" sz="1200" i="1" spc="156" dirty="0">
                  <a:solidFill>
                    <a:srgbClr val="191919"/>
                  </a:solidFill>
                  <a:latin typeface="Aileron Regular"/>
                </a:rPr>
                <a:t>4</a:t>
              </a:r>
              <a:r>
                <a:rPr lang="ru-RU" sz="1200" i="1" spc="156" dirty="0" smtClean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ru-RU" sz="1200" i="1" spc="156" dirty="0">
                  <a:solidFill>
                    <a:srgbClr val="191919"/>
                  </a:solidFill>
                  <a:latin typeface="Aileron Regular"/>
                </a:rPr>
                <a:t>организаций спортивной подготовки предоставляют услуги населению  в </a:t>
              </a:r>
              <a:r>
                <a:rPr lang="ru-RU" sz="1200" i="1" spc="156" dirty="0" smtClean="0">
                  <a:solidFill>
                    <a:srgbClr val="191919"/>
                  </a:solidFill>
                  <a:latin typeface="Aileron Regular"/>
                </a:rPr>
                <a:t>соответствии </a:t>
              </a:r>
              <a:r>
                <a:rPr lang="ru-RU" sz="1200" i="1" spc="156" dirty="0">
                  <a:solidFill>
                    <a:srgbClr val="191919"/>
                  </a:solidFill>
                  <a:latin typeface="Aileron Regular"/>
                </a:rPr>
                <a:t>с федеральными стандартами спортивной подготовки</a:t>
              </a:r>
              <a:endParaRPr lang="en-US" sz="12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1737011" y="5679569"/>
            <a:ext cx="9523477" cy="853576"/>
            <a:chOff x="1296732" y="5953940"/>
            <a:chExt cx="9523477" cy="853576"/>
          </a:xfrm>
        </p:grpSpPr>
        <p:grpSp>
          <p:nvGrpSpPr>
            <p:cNvPr id="78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89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79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88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80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87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81" name="TextBox 4"/>
            <p:cNvSpPr txBox="1"/>
            <p:nvPr/>
          </p:nvSpPr>
          <p:spPr>
            <a:xfrm>
              <a:off x="2298126" y="6047159"/>
              <a:ext cx="198172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42,6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42,2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82" name="TextBox 4"/>
            <p:cNvSpPr txBox="1"/>
            <p:nvPr/>
          </p:nvSpPr>
          <p:spPr>
            <a:xfrm>
              <a:off x="5278481" y="6047159"/>
              <a:ext cx="210105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188,8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186,9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83" name="TextBox 4"/>
            <p:cNvSpPr txBox="1"/>
            <p:nvPr/>
          </p:nvSpPr>
          <p:spPr>
            <a:xfrm>
              <a:off x="8577743" y="6076991"/>
              <a:ext cx="2180250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79,4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78,6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61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64" name="TextBox 63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«Демография»</a:t>
              </a:r>
              <a:endParaRPr lang="ru-RU" dirty="0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3831257" y="528924"/>
            <a:ext cx="5484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«Спорт – норма жизни»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59036" y="2396589"/>
            <a:ext cx="6612495" cy="2781520"/>
            <a:chOff x="302526" y="758030"/>
            <a:chExt cx="6612495" cy="2326348"/>
          </a:xfrm>
        </p:grpSpPr>
        <p:graphicFrame>
          <p:nvGraphicFramePr>
            <p:cNvPr id="4" name="Схема 3"/>
            <p:cNvGraphicFramePr/>
            <p:nvPr>
              <p:extLst>
                <p:ext uri="{D42A27DB-BD31-4B8C-83A1-F6EECF244321}">
                  <p14:modId xmlns:p14="http://schemas.microsoft.com/office/powerpoint/2010/main" val="3548676526"/>
                </p:ext>
              </p:extLst>
            </p:nvPr>
          </p:nvGraphicFramePr>
          <p:xfrm>
            <a:off x="302526" y="758030"/>
            <a:ext cx="6612495" cy="23263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92" name="Рисунок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690" y="2360206"/>
              <a:ext cx="397424" cy="476909"/>
            </a:xfrm>
            <a:prstGeom prst="rect">
              <a:avLst/>
            </a:prstGeom>
          </p:spPr>
        </p:pic>
        <p:pic>
          <p:nvPicPr>
            <p:cNvPr id="93" name="Рисунок 9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1344" y="1096826"/>
              <a:ext cx="397424" cy="476909"/>
            </a:xfrm>
            <a:prstGeom prst="rect">
              <a:avLst/>
            </a:prstGeom>
          </p:spPr>
        </p:pic>
      </p:grpSp>
      <p:sp>
        <p:nvSpPr>
          <p:cNvPr id="94" name="TextBox 29"/>
          <p:cNvSpPr txBox="1"/>
          <p:nvPr/>
        </p:nvSpPr>
        <p:spPr>
          <a:xfrm>
            <a:off x="1" y="1727437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95" name="TextBox 29"/>
          <p:cNvSpPr txBox="1"/>
          <p:nvPr/>
        </p:nvSpPr>
        <p:spPr>
          <a:xfrm>
            <a:off x="5770814" y="1742825"/>
            <a:ext cx="6543714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91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64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3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4" name="TextBox 3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«Здравоохранение»</a:t>
              </a:r>
              <a:endParaRPr lang="ru-RU" dirty="0"/>
            </a:p>
          </p:txBody>
        </p:sp>
      </p:grpSp>
      <p:sp>
        <p:nvSpPr>
          <p:cNvPr id="5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6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7" name="TextBox 6"/>
          <p:cNvSpPr txBox="1"/>
          <p:nvPr/>
        </p:nvSpPr>
        <p:spPr>
          <a:xfrm>
            <a:off x="909477" y="614998"/>
            <a:ext cx="54844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«Развитие системы оказания первичной медико-санитарной помощи»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906667" y="3238500"/>
            <a:ext cx="5708456" cy="3400427"/>
            <a:chOff x="685800" y="2439190"/>
            <a:chExt cx="5573182" cy="3733010"/>
          </a:xfrm>
        </p:grpSpPr>
        <p:grpSp>
          <p:nvGrpSpPr>
            <p:cNvPr id="9" name="Group 2"/>
            <p:cNvGrpSpPr/>
            <p:nvPr/>
          </p:nvGrpSpPr>
          <p:grpSpPr>
            <a:xfrm>
              <a:off x="685800" y="5394923"/>
              <a:ext cx="5532377" cy="777277"/>
              <a:chOff x="0" y="0"/>
              <a:chExt cx="9575030" cy="1345255"/>
            </a:xfrm>
          </p:grpSpPr>
          <p:sp>
            <p:nvSpPr>
              <p:cNvPr id="38" name="Freeform 3"/>
              <p:cNvSpPr/>
              <p:nvPr/>
            </p:nvSpPr>
            <p:spPr>
              <a:xfrm>
                <a:off x="0" y="0"/>
                <a:ext cx="9575030" cy="1345255"/>
              </a:xfrm>
              <a:custGeom>
                <a:avLst/>
                <a:gdLst/>
                <a:ahLst/>
                <a:cxnLst/>
                <a:rect l="l" t="t" r="r" b="b"/>
                <a:pathLst>
                  <a:path w="19261648" h="1345255">
                    <a:moveTo>
                      <a:pt x="19137187" y="1345255"/>
                    </a:moveTo>
                    <a:lnTo>
                      <a:pt x="124460" y="1345255"/>
                    </a:lnTo>
                    <a:cubicBezTo>
                      <a:pt x="55880" y="1345255"/>
                      <a:pt x="0" y="1289375"/>
                      <a:pt x="0" y="122079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137187" y="0"/>
                    </a:lnTo>
                    <a:cubicBezTo>
                      <a:pt x="19205767" y="0"/>
                      <a:pt x="19261648" y="55880"/>
                      <a:pt x="19261648" y="124460"/>
                    </a:cubicBezTo>
                    <a:lnTo>
                      <a:pt x="19261648" y="1220795"/>
                    </a:lnTo>
                    <a:cubicBezTo>
                      <a:pt x="19261648" y="1289375"/>
                      <a:pt x="19205767" y="1345255"/>
                      <a:pt x="19137187" y="1345255"/>
                    </a:cubicBezTo>
                    <a:close/>
                  </a:path>
                </a:pathLst>
              </a:custGeom>
              <a:solidFill>
                <a:srgbClr val="191919">
                  <a:alpha val="4705"/>
                </a:srgbClr>
              </a:solidFill>
            </p:spPr>
          </p:sp>
        </p:grpSp>
        <p:sp>
          <p:nvSpPr>
            <p:cNvPr id="10" name="AutoShape 4"/>
            <p:cNvSpPr/>
            <p:nvPr/>
          </p:nvSpPr>
          <p:spPr>
            <a:xfrm>
              <a:off x="685800" y="2550001"/>
              <a:ext cx="40805" cy="3622199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11" name="AutoShape 7"/>
            <p:cNvSpPr/>
            <p:nvPr/>
          </p:nvSpPr>
          <p:spPr>
            <a:xfrm>
              <a:off x="6218177" y="2550001"/>
              <a:ext cx="40805" cy="3622199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12" name="AutoShape 8"/>
            <p:cNvSpPr/>
            <p:nvPr/>
          </p:nvSpPr>
          <p:spPr>
            <a:xfrm>
              <a:off x="4398564" y="2550001"/>
              <a:ext cx="40805" cy="3622199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13" name="AutoShape 9"/>
            <p:cNvSpPr/>
            <p:nvPr/>
          </p:nvSpPr>
          <p:spPr>
            <a:xfrm>
              <a:off x="2578952" y="2550001"/>
              <a:ext cx="40805" cy="3622199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grpSp>
          <p:nvGrpSpPr>
            <p:cNvPr id="14" name="Group 10"/>
            <p:cNvGrpSpPr/>
            <p:nvPr/>
          </p:nvGrpSpPr>
          <p:grpSpPr>
            <a:xfrm>
              <a:off x="685800" y="5394923"/>
              <a:ext cx="930208" cy="777277"/>
              <a:chOff x="0" y="0"/>
              <a:chExt cx="1609936" cy="1345255"/>
            </a:xfrm>
          </p:grpSpPr>
          <p:sp>
            <p:nvSpPr>
              <p:cNvPr id="37" name="Freeform 11"/>
              <p:cNvSpPr/>
              <p:nvPr/>
            </p:nvSpPr>
            <p:spPr>
              <a:xfrm>
                <a:off x="0" y="0"/>
                <a:ext cx="1609936" cy="1345255"/>
              </a:xfrm>
              <a:custGeom>
                <a:avLst/>
                <a:gdLst/>
                <a:ahLst/>
                <a:cxnLst/>
                <a:rect l="l" t="t" r="r" b="b"/>
                <a:pathLst>
                  <a:path w="1737215" h="1345255">
                    <a:moveTo>
                      <a:pt x="1612755" y="1345255"/>
                    </a:moveTo>
                    <a:lnTo>
                      <a:pt x="124460" y="1345255"/>
                    </a:lnTo>
                    <a:cubicBezTo>
                      <a:pt x="55880" y="1345255"/>
                      <a:pt x="0" y="1289375"/>
                      <a:pt x="0" y="122079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612755" y="0"/>
                    </a:lnTo>
                    <a:cubicBezTo>
                      <a:pt x="1681335" y="0"/>
                      <a:pt x="1737215" y="55880"/>
                      <a:pt x="1737215" y="124460"/>
                    </a:cubicBezTo>
                    <a:lnTo>
                      <a:pt x="1737215" y="1220795"/>
                    </a:lnTo>
                    <a:cubicBezTo>
                      <a:pt x="1737215" y="1289375"/>
                      <a:pt x="1681335" y="1345255"/>
                      <a:pt x="1612755" y="1345255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35" name="TextBox 13"/>
            <p:cNvSpPr txBox="1"/>
            <p:nvPr/>
          </p:nvSpPr>
          <p:spPr>
            <a:xfrm>
              <a:off x="705411" y="2504528"/>
              <a:ext cx="1821194" cy="9291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100" i="1" spc="156" dirty="0">
                  <a:solidFill>
                    <a:srgbClr val="191919"/>
                  </a:solidFill>
                  <a:latin typeface="Aileron Regular"/>
                </a:rPr>
                <a:t>Число граждан, прошедших профилактические осмотры составит </a:t>
              </a:r>
            </a:p>
            <a:p>
              <a:pPr algn="ctr"/>
              <a:r>
                <a:rPr lang="ru-RU" sz="1100" i="1" spc="156" dirty="0">
                  <a:solidFill>
                    <a:srgbClr val="191919"/>
                  </a:solidFill>
                  <a:latin typeface="Aileron Regular"/>
                </a:rPr>
                <a:t>106 тысяч человек</a:t>
              </a:r>
              <a:endParaRPr lang="en-US" sz="11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32" name="TextBox 26"/>
            <p:cNvSpPr txBox="1"/>
            <p:nvPr/>
          </p:nvSpPr>
          <p:spPr>
            <a:xfrm>
              <a:off x="4456610" y="2439190"/>
              <a:ext cx="1745686" cy="26016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100" i="1" spc="156" dirty="0">
                  <a:solidFill>
                    <a:srgbClr val="191919"/>
                  </a:solidFill>
                  <a:latin typeface="Aileron Regular"/>
                </a:rPr>
                <a:t>Количество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 увеличится до 11 единиц</a:t>
              </a:r>
              <a:endParaRPr lang="en-US" sz="11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68393" y="2456849"/>
              <a:ext cx="1607995" cy="223000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100" i="1" spc="156" dirty="0">
                  <a:solidFill>
                    <a:srgbClr val="191919"/>
                  </a:solidFill>
                  <a:latin typeface="Aileron Regular"/>
                </a:rPr>
                <a:t>Доля впервые в жизни установленных неинфекционных заболеваний, выявленных при проведении диспансеризации и профилактическом медицинском осмотре увеличится до 13%</a:t>
              </a:r>
              <a:endParaRPr lang="en-US" sz="11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20" name="Group 31"/>
            <p:cNvGrpSpPr/>
            <p:nvPr/>
          </p:nvGrpSpPr>
          <p:grpSpPr>
            <a:xfrm>
              <a:off x="2578952" y="5394923"/>
              <a:ext cx="1003749" cy="777277"/>
              <a:chOff x="0" y="0"/>
              <a:chExt cx="1737215" cy="1345255"/>
            </a:xfrm>
          </p:grpSpPr>
          <p:sp>
            <p:nvSpPr>
              <p:cNvPr id="28" name="Freeform 32"/>
              <p:cNvSpPr/>
              <p:nvPr/>
            </p:nvSpPr>
            <p:spPr>
              <a:xfrm>
                <a:off x="0" y="0"/>
                <a:ext cx="1737215" cy="1345255"/>
              </a:xfrm>
              <a:custGeom>
                <a:avLst/>
                <a:gdLst/>
                <a:ahLst/>
                <a:cxnLst/>
                <a:rect l="l" t="t" r="r" b="b"/>
                <a:pathLst>
                  <a:path w="1737215" h="1345255">
                    <a:moveTo>
                      <a:pt x="1612755" y="1345255"/>
                    </a:moveTo>
                    <a:lnTo>
                      <a:pt x="124460" y="1345255"/>
                    </a:lnTo>
                    <a:cubicBezTo>
                      <a:pt x="55880" y="1345255"/>
                      <a:pt x="0" y="1289375"/>
                      <a:pt x="0" y="122079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612755" y="0"/>
                    </a:lnTo>
                    <a:cubicBezTo>
                      <a:pt x="1681335" y="0"/>
                      <a:pt x="1737215" y="55880"/>
                      <a:pt x="1737215" y="124460"/>
                    </a:cubicBezTo>
                    <a:lnTo>
                      <a:pt x="1737215" y="1220795"/>
                    </a:lnTo>
                    <a:cubicBezTo>
                      <a:pt x="1737215" y="1289375"/>
                      <a:pt x="1681335" y="1345255"/>
                      <a:pt x="1612755" y="1345255"/>
                    </a:cubicBezTo>
                    <a:close/>
                  </a:path>
                </a:pathLst>
              </a:custGeom>
              <a:solidFill>
                <a:srgbClr val="3EDAD8"/>
              </a:solidFill>
            </p:spPr>
          </p:sp>
        </p:grpSp>
        <p:grpSp>
          <p:nvGrpSpPr>
            <p:cNvPr id="21" name="Group 33"/>
            <p:cNvGrpSpPr/>
            <p:nvPr/>
          </p:nvGrpSpPr>
          <p:grpSpPr>
            <a:xfrm>
              <a:off x="4398564" y="5394923"/>
              <a:ext cx="1017695" cy="777277"/>
              <a:chOff x="0" y="0"/>
              <a:chExt cx="1761351" cy="1345255"/>
            </a:xfrm>
          </p:grpSpPr>
          <p:sp>
            <p:nvSpPr>
              <p:cNvPr id="27" name="Freeform 34"/>
              <p:cNvSpPr/>
              <p:nvPr/>
            </p:nvSpPr>
            <p:spPr>
              <a:xfrm>
                <a:off x="0" y="0"/>
                <a:ext cx="1761351" cy="1345255"/>
              </a:xfrm>
              <a:custGeom>
                <a:avLst/>
                <a:gdLst/>
                <a:ahLst/>
                <a:cxnLst/>
                <a:rect l="l" t="t" r="r" b="b"/>
                <a:pathLst>
                  <a:path w="1737215" h="1345255">
                    <a:moveTo>
                      <a:pt x="1612755" y="1345255"/>
                    </a:moveTo>
                    <a:lnTo>
                      <a:pt x="124460" y="1345255"/>
                    </a:lnTo>
                    <a:cubicBezTo>
                      <a:pt x="55880" y="1345255"/>
                      <a:pt x="0" y="1289375"/>
                      <a:pt x="0" y="122079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612755" y="0"/>
                    </a:lnTo>
                    <a:cubicBezTo>
                      <a:pt x="1681335" y="0"/>
                      <a:pt x="1737215" y="55880"/>
                      <a:pt x="1737215" y="124460"/>
                    </a:cubicBezTo>
                    <a:lnTo>
                      <a:pt x="1737215" y="1220795"/>
                    </a:lnTo>
                    <a:cubicBezTo>
                      <a:pt x="1737215" y="1289375"/>
                      <a:pt x="1681335" y="1345255"/>
                      <a:pt x="1612755" y="1345255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</p:grpSp>
      <p:sp>
        <p:nvSpPr>
          <p:cNvPr id="39" name="TextBox 29"/>
          <p:cNvSpPr txBox="1"/>
          <p:nvPr/>
        </p:nvSpPr>
        <p:spPr>
          <a:xfrm>
            <a:off x="233202" y="281096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45193" y="6048375"/>
            <a:ext cx="571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ym typeface="Wingdings" panose="05000000000000000000" pitchFamily="2" charset="2"/>
              </a:rPr>
              <a:t></a:t>
            </a:r>
            <a:endParaRPr lang="ru-RU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2909787" y="6048375"/>
            <a:ext cx="571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ym typeface="Wingdings" panose="05000000000000000000" pitchFamily="2" charset="2"/>
              </a:rPr>
              <a:t>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4662741" y="6048375"/>
            <a:ext cx="571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ym typeface="Wingdings" panose="05000000000000000000" pitchFamily="2" charset="2"/>
              </a:rPr>
              <a:t></a:t>
            </a:r>
            <a:endParaRPr lang="ru-RU" sz="2800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7773225" y="4151100"/>
            <a:ext cx="3073890" cy="2582719"/>
            <a:chOff x="1024242" y="3503552"/>
            <a:chExt cx="3073890" cy="2582719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47" name="Группа 46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52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7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53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6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54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5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48" name="TextBox 4"/>
              <p:cNvSpPr txBox="1"/>
              <p:nvPr/>
            </p:nvSpPr>
            <p:spPr>
              <a:xfrm>
                <a:off x="1489301" y="4301161"/>
                <a:ext cx="2331670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210,6 </a:t>
                </a:r>
                <a:r>
                  <a:rPr lang="ru-RU" sz="11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а счет средств федерального бюджета 208,3 млн. рублей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45" name="TextBox 4"/>
            <p:cNvSpPr txBox="1"/>
            <p:nvPr/>
          </p:nvSpPr>
          <p:spPr>
            <a:xfrm>
              <a:off x="1635032" y="4447902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371,5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367,5 млн. рублей</a:t>
              </a:r>
            </a:p>
          </p:txBody>
        </p:sp>
        <p:sp>
          <p:nvSpPr>
            <p:cNvPr id="46" name="TextBox 4"/>
            <p:cNvSpPr txBox="1"/>
            <p:nvPr/>
          </p:nvSpPr>
          <p:spPr>
            <a:xfrm>
              <a:off x="1539013" y="5365138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140,5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138,8 млн. рублей</a:t>
              </a:r>
            </a:p>
          </p:txBody>
        </p:sp>
      </p:grpSp>
      <p:sp>
        <p:nvSpPr>
          <p:cNvPr id="65" name="TextBox 29"/>
          <p:cNvSpPr txBox="1"/>
          <p:nvPr/>
        </p:nvSpPr>
        <p:spPr>
          <a:xfrm>
            <a:off x="6168571" y="985094"/>
            <a:ext cx="6543714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6615123" y="1372989"/>
            <a:ext cx="5390094" cy="2715299"/>
            <a:chOff x="8482514" y="6203279"/>
            <a:chExt cx="6093201" cy="3627351"/>
          </a:xfrm>
        </p:grpSpPr>
        <p:grpSp>
          <p:nvGrpSpPr>
            <p:cNvPr id="66" name="Group 9"/>
            <p:cNvGrpSpPr/>
            <p:nvPr/>
          </p:nvGrpSpPr>
          <p:grpSpPr>
            <a:xfrm>
              <a:off x="8482514" y="6502222"/>
              <a:ext cx="4858657" cy="1144814"/>
              <a:chOff x="0" y="0"/>
              <a:chExt cx="5084720" cy="1198080"/>
            </a:xfrm>
          </p:grpSpPr>
          <p:sp>
            <p:nvSpPr>
              <p:cNvPr id="67" name="Freeform 10"/>
              <p:cNvSpPr/>
              <p:nvPr/>
            </p:nvSpPr>
            <p:spPr>
              <a:xfrm>
                <a:off x="0" y="0"/>
                <a:ext cx="5084720" cy="1198080"/>
              </a:xfrm>
              <a:custGeom>
                <a:avLst/>
                <a:gdLst/>
                <a:ahLst/>
                <a:cxnLst/>
                <a:rect l="l" t="t" r="r" b="b"/>
                <a:pathLst>
                  <a:path w="5084720" h="1198080">
                    <a:moveTo>
                      <a:pt x="4960260" y="1198080"/>
                    </a:moveTo>
                    <a:lnTo>
                      <a:pt x="124460" y="1198080"/>
                    </a:lnTo>
                    <a:cubicBezTo>
                      <a:pt x="55880" y="1198080"/>
                      <a:pt x="0" y="1142200"/>
                      <a:pt x="0" y="107362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960260" y="0"/>
                    </a:lnTo>
                    <a:cubicBezTo>
                      <a:pt x="5028840" y="0"/>
                      <a:pt x="5084720" y="55880"/>
                      <a:pt x="5084720" y="124460"/>
                    </a:cubicBezTo>
                    <a:lnTo>
                      <a:pt x="5084720" y="1073620"/>
                    </a:lnTo>
                    <a:cubicBezTo>
                      <a:pt x="5084720" y="1142200"/>
                      <a:pt x="5028840" y="1198080"/>
                      <a:pt x="4960260" y="119808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grpSp>
          <p:nvGrpSpPr>
            <p:cNvPr id="68" name="Group 11"/>
            <p:cNvGrpSpPr/>
            <p:nvPr/>
          </p:nvGrpSpPr>
          <p:grpSpPr>
            <a:xfrm>
              <a:off x="9161057" y="8402826"/>
              <a:ext cx="4180114" cy="1144814"/>
              <a:chOff x="0" y="0"/>
              <a:chExt cx="4374606" cy="1198080"/>
            </a:xfrm>
          </p:grpSpPr>
          <p:sp>
            <p:nvSpPr>
              <p:cNvPr id="69" name="Freeform 12"/>
              <p:cNvSpPr/>
              <p:nvPr/>
            </p:nvSpPr>
            <p:spPr>
              <a:xfrm>
                <a:off x="0" y="0"/>
                <a:ext cx="4374606" cy="1198080"/>
              </a:xfrm>
              <a:custGeom>
                <a:avLst/>
                <a:gdLst/>
                <a:ahLst/>
                <a:cxnLst/>
                <a:rect l="l" t="t" r="r" b="b"/>
                <a:pathLst>
                  <a:path w="4374606" h="1198080">
                    <a:moveTo>
                      <a:pt x="4250146" y="1198080"/>
                    </a:moveTo>
                    <a:lnTo>
                      <a:pt x="124460" y="1198080"/>
                    </a:lnTo>
                    <a:cubicBezTo>
                      <a:pt x="55880" y="1198080"/>
                      <a:pt x="0" y="1142200"/>
                      <a:pt x="0" y="107362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250146" y="0"/>
                    </a:lnTo>
                    <a:cubicBezTo>
                      <a:pt x="4318726" y="0"/>
                      <a:pt x="4374606" y="55880"/>
                      <a:pt x="4374606" y="124460"/>
                    </a:cubicBezTo>
                    <a:lnTo>
                      <a:pt x="4374606" y="1073620"/>
                    </a:lnTo>
                    <a:cubicBezTo>
                      <a:pt x="4374606" y="1142200"/>
                      <a:pt x="4318726" y="1198080"/>
                      <a:pt x="4250146" y="1198080"/>
                    </a:cubicBezTo>
                    <a:close/>
                  </a:path>
                </a:pathLst>
              </a:custGeom>
              <a:solidFill>
                <a:srgbClr val="13538A"/>
              </a:solidFill>
            </p:spPr>
          </p:sp>
        </p:grpSp>
        <p:sp>
          <p:nvSpPr>
            <p:cNvPr id="70" name="TextBox 22"/>
            <p:cNvSpPr txBox="1"/>
            <p:nvPr/>
          </p:nvSpPr>
          <p:spPr>
            <a:xfrm>
              <a:off x="8527690" y="6636244"/>
              <a:ext cx="4297294" cy="740082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ru-RU" sz="1200" i="1" spc="156" dirty="0">
                  <a:solidFill>
                    <a:schemeClr val="bg1"/>
                  </a:solidFill>
                  <a:latin typeface="Aileron Regular"/>
                </a:rPr>
                <a:t>Созданы/заменены </a:t>
              </a:r>
              <a:r>
                <a:rPr lang="ru-RU" sz="1200" i="1" spc="156" dirty="0" smtClean="0">
                  <a:solidFill>
                    <a:schemeClr val="bg1"/>
                  </a:solidFill>
                  <a:latin typeface="Aileron Regular"/>
                </a:rPr>
                <a:t>16 </a:t>
              </a:r>
              <a:r>
                <a:rPr lang="ru-RU" sz="1200" i="1" spc="156" dirty="0">
                  <a:solidFill>
                    <a:schemeClr val="bg1"/>
                  </a:solidFill>
                  <a:latin typeface="Aileron Regular"/>
                </a:rPr>
                <a:t>новых фельдшерских, фельдшерско-акушерских пунктов, врачебных амбулаторий</a:t>
              </a:r>
              <a:endParaRPr lang="en-US" sz="1200" i="1" spc="156" dirty="0">
                <a:solidFill>
                  <a:schemeClr val="bg1"/>
                </a:solidFill>
                <a:latin typeface="Aileron Regular"/>
              </a:endParaRPr>
            </a:p>
          </p:txBody>
        </p:sp>
        <p:pic>
          <p:nvPicPr>
            <p:cNvPr id="71" name="Picture 2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2864921" y="6203279"/>
              <a:ext cx="1710794" cy="1710794"/>
            </a:xfrm>
            <a:prstGeom prst="rect">
              <a:avLst/>
            </a:prstGeom>
          </p:spPr>
        </p:pic>
        <p:sp>
          <p:nvSpPr>
            <p:cNvPr id="73" name="TextBox 25"/>
            <p:cNvSpPr txBox="1"/>
            <p:nvPr/>
          </p:nvSpPr>
          <p:spPr>
            <a:xfrm>
              <a:off x="9181174" y="8493682"/>
              <a:ext cx="3643810" cy="9045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ru-RU" sz="1100" i="1" spc="156" dirty="0">
                  <a:solidFill>
                    <a:schemeClr val="bg1"/>
                  </a:solidFill>
                  <a:latin typeface="Aileron Regular"/>
                </a:rPr>
                <a:t>Выполнено не менее </a:t>
              </a:r>
              <a:r>
                <a:rPr lang="ru-RU" sz="1100" i="1" spc="156" dirty="0" smtClean="0">
                  <a:solidFill>
                    <a:schemeClr val="bg1"/>
                  </a:solidFill>
                  <a:latin typeface="Aileron Regular"/>
                </a:rPr>
                <a:t>105 вылетов </a:t>
              </a:r>
              <a:r>
                <a:rPr lang="ru-RU" sz="1100" i="1" spc="156" dirty="0">
                  <a:solidFill>
                    <a:schemeClr val="bg1"/>
                  </a:solidFill>
                  <a:latin typeface="Aileron Regular"/>
                </a:rPr>
                <a:t>санитарной авиации дополнительно к вылетам, осуществляемым за счет средств республиканского бюджета</a:t>
              </a:r>
              <a:endParaRPr lang="en-US" sz="1100" i="1" spc="156" dirty="0">
                <a:solidFill>
                  <a:schemeClr val="bg1"/>
                </a:solidFill>
                <a:latin typeface="Aileron Regular"/>
              </a:endParaRPr>
            </a:p>
          </p:txBody>
        </p:sp>
        <p:pic>
          <p:nvPicPr>
            <p:cNvPr id="74" name="Picture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2864921" y="8119836"/>
              <a:ext cx="1710794" cy="1710794"/>
            </a:xfrm>
            <a:prstGeom prst="rect">
              <a:avLst/>
            </a:prstGeom>
          </p:spPr>
        </p:pic>
      </p:grpSp>
      <p:pic>
        <p:nvPicPr>
          <p:cNvPr id="77" name="Рисунок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321" y="3149215"/>
            <a:ext cx="1032409" cy="615231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115" y="1596767"/>
            <a:ext cx="843627" cy="972005"/>
          </a:xfrm>
          <a:prstGeom prst="rect">
            <a:avLst/>
          </a:prstGeom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46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3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4" name="TextBox 3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«Здравоохранение»</a:t>
              </a:r>
              <a:endParaRPr lang="ru-RU" dirty="0"/>
            </a:p>
          </p:txBody>
        </p:sp>
      </p:grpSp>
      <p:sp>
        <p:nvSpPr>
          <p:cNvPr id="5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6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7" name="TextBox 6"/>
          <p:cNvSpPr txBox="1"/>
          <p:nvPr/>
        </p:nvSpPr>
        <p:spPr>
          <a:xfrm>
            <a:off x="909477" y="614998"/>
            <a:ext cx="54844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«Борьба с сердечно-сосудистыми заболеваниями»</a:t>
            </a:r>
          </a:p>
        </p:txBody>
      </p:sp>
      <p:sp>
        <p:nvSpPr>
          <p:cNvPr id="39" name="TextBox 29"/>
          <p:cNvSpPr txBox="1"/>
          <p:nvPr/>
        </p:nvSpPr>
        <p:spPr>
          <a:xfrm>
            <a:off x="-152400" y="236800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65" name="TextBox 29"/>
          <p:cNvSpPr txBox="1"/>
          <p:nvPr/>
        </p:nvSpPr>
        <p:spPr>
          <a:xfrm>
            <a:off x="6710585" y="1166983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020293616"/>
              </p:ext>
            </p:extLst>
          </p:nvPr>
        </p:nvGraphicFramePr>
        <p:xfrm>
          <a:off x="1062849" y="2414981"/>
          <a:ext cx="6627721" cy="3192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0" name="Группа 119"/>
          <p:cNvGrpSpPr/>
          <p:nvPr/>
        </p:nvGrpSpPr>
        <p:grpSpPr>
          <a:xfrm>
            <a:off x="1737011" y="5679569"/>
            <a:ext cx="9523477" cy="853576"/>
            <a:chOff x="1296732" y="5953940"/>
            <a:chExt cx="9523477" cy="853576"/>
          </a:xfrm>
        </p:grpSpPr>
        <p:grpSp>
          <p:nvGrpSpPr>
            <p:cNvPr id="121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13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122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131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123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130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124" name="TextBox 4"/>
            <p:cNvSpPr txBox="1"/>
            <p:nvPr/>
          </p:nvSpPr>
          <p:spPr>
            <a:xfrm>
              <a:off x="2298126" y="6047159"/>
              <a:ext cx="198172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27,1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27,1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5278481" y="6047159"/>
              <a:ext cx="210105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21,1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21,1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126" name="TextBox 4"/>
            <p:cNvSpPr txBox="1"/>
            <p:nvPr/>
          </p:nvSpPr>
          <p:spPr>
            <a:xfrm>
              <a:off x="8577743" y="6076991"/>
              <a:ext cx="2180250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34,0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бюджета 34,0 млн</a:t>
              </a:r>
              <a:r>
                <a:rPr lang="ru-RU" sz="1000" dirty="0">
                  <a:latin typeface="Century Schoolbook" panose="02040604050505020304" pitchFamily="18" charset="0"/>
                </a:rPr>
                <a:t>. рублей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539281" y="1494159"/>
            <a:ext cx="2678471" cy="3783882"/>
            <a:chOff x="8328670" y="1494159"/>
            <a:chExt cx="2994025" cy="4657725"/>
          </a:xfrm>
        </p:grpSpPr>
        <p:grpSp>
          <p:nvGrpSpPr>
            <p:cNvPr id="133" name="Group 12"/>
            <p:cNvGrpSpPr/>
            <p:nvPr/>
          </p:nvGrpSpPr>
          <p:grpSpPr>
            <a:xfrm>
              <a:off x="8328670" y="1494159"/>
              <a:ext cx="2994025" cy="4657725"/>
              <a:chOff x="0" y="0"/>
              <a:chExt cx="3992033" cy="6210300"/>
            </a:xfrm>
          </p:grpSpPr>
          <p:sp>
            <p:nvSpPr>
              <p:cNvPr id="134" name="AutoShape 13"/>
              <p:cNvSpPr/>
              <p:nvPr/>
            </p:nvSpPr>
            <p:spPr>
              <a:xfrm>
                <a:off x="0" y="1511300"/>
                <a:ext cx="3992033" cy="4699000"/>
              </a:xfrm>
              <a:prstGeom prst="rect">
                <a:avLst/>
              </a:prstGeom>
              <a:solidFill>
                <a:srgbClr val="3EDAD8"/>
              </a:solidFill>
            </p:spPr>
          </p:sp>
          <p:sp>
            <p:nvSpPr>
              <p:cNvPr id="135" name="AutoShape 14"/>
              <p:cNvSpPr/>
              <p:nvPr/>
            </p:nvSpPr>
            <p:spPr>
              <a:xfrm>
                <a:off x="0" y="0"/>
                <a:ext cx="3992033" cy="1917700"/>
              </a:xfrm>
              <a:prstGeom prst="rect">
                <a:avLst/>
              </a:prstGeom>
              <a:solidFill>
                <a:srgbClr val="FFFFFF"/>
              </a:solidFill>
            </p:spPr>
          </p:sp>
          <p:pic>
            <p:nvPicPr>
              <p:cNvPr id="136" name="Picture 15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851083" y="366366"/>
                <a:ext cx="2289867" cy="2289867"/>
              </a:xfrm>
              <a:prstGeom prst="rect">
                <a:avLst/>
              </a:prstGeom>
            </p:spPr>
          </p:pic>
          <p:pic>
            <p:nvPicPr>
              <p:cNvPr id="137" name="Picture 16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1040933" y="556866"/>
                <a:ext cx="1908867" cy="1908867"/>
              </a:xfrm>
              <a:prstGeom prst="rect">
                <a:avLst/>
              </a:prstGeom>
            </p:spPr>
          </p:pic>
        </p:grpSp>
        <p:sp>
          <p:nvSpPr>
            <p:cNvPr id="140" name="TextBox 38"/>
            <p:cNvSpPr txBox="1"/>
            <p:nvPr/>
          </p:nvSpPr>
          <p:spPr>
            <a:xfrm>
              <a:off x="8528014" y="3832868"/>
              <a:ext cx="2611775" cy="14585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ru-RU" sz="1100" i="1" spc="156" dirty="0">
                  <a:solidFill>
                    <a:srgbClr val="191919"/>
                  </a:solidFill>
                  <a:latin typeface="Aileron Regular"/>
                </a:rPr>
                <a:t>Переоснащение/ дооснащение медицинским оборудованием </a:t>
              </a:r>
              <a:r>
                <a:rPr lang="ru-RU" sz="1100" i="1" spc="156" dirty="0" smtClean="0">
                  <a:solidFill>
                    <a:srgbClr val="191919"/>
                  </a:solidFill>
                  <a:latin typeface="Aileron Regular"/>
                </a:rPr>
                <a:t>одного из регионального сосудистого центра </a:t>
              </a:r>
              <a:r>
                <a:rPr lang="ru-RU" sz="1100" i="1" spc="156" dirty="0">
                  <a:solidFill>
                    <a:srgbClr val="191919"/>
                  </a:solidFill>
                  <a:latin typeface="Aileron Regular"/>
                </a:rPr>
                <a:t>и первичных сосудистых отделений</a:t>
              </a:r>
              <a:endParaRPr lang="en-US" sz="11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pic>
        <p:nvPicPr>
          <p:cNvPr id="142" name="Рисунок 141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407" y="1951978"/>
            <a:ext cx="843627" cy="972005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50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3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4" name="TextBox 3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«Здравоохранение»</a:t>
              </a:r>
              <a:endParaRPr lang="ru-RU" dirty="0"/>
            </a:p>
          </p:txBody>
        </p:sp>
      </p:grpSp>
      <p:sp>
        <p:nvSpPr>
          <p:cNvPr id="5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6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7" name="TextBox 6"/>
          <p:cNvSpPr txBox="1"/>
          <p:nvPr/>
        </p:nvSpPr>
        <p:spPr>
          <a:xfrm>
            <a:off x="2572056" y="593909"/>
            <a:ext cx="8513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«Борьба с </a:t>
            </a:r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онкологическими </a:t>
            </a:r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заболеваниями»</a:t>
            </a:r>
          </a:p>
        </p:txBody>
      </p:sp>
      <p:sp>
        <p:nvSpPr>
          <p:cNvPr id="39" name="TextBox 29"/>
          <p:cNvSpPr txBox="1"/>
          <p:nvPr/>
        </p:nvSpPr>
        <p:spPr>
          <a:xfrm>
            <a:off x="-214673" y="2055389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65" name="TextBox 29"/>
          <p:cNvSpPr txBox="1"/>
          <p:nvPr/>
        </p:nvSpPr>
        <p:spPr>
          <a:xfrm>
            <a:off x="6042512" y="2087398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20" name="Группа 119"/>
          <p:cNvGrpSpPr/>
          <p:nvPr/>
        </p:nvGrpSpPr>
        <p:grpSpPr>
          <a:xfrm>
            <a:off x="1737011" y="5679569"/>
            <a:ext cx="9523477" cy="853576"/>
            <a:chOff x="1296732" y="5953940"/>
            <a:chExt cx="9523477" cy="853576"/>
          </a:xfrm>
        </p:grpSpPr>
        <p:grpSp>
          <p:nvGrpSpPr>
            <p:cNvPr id="121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13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122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131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123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130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124" name="TextBox 4"/>
            <p:cNvSpPr txBox="1"/>
            <p:nvPr/>
          </p:nvSpPr>
          <p:spPr>
            <a:xfrm>
              <a:off x="2298126" y="6047159"/>
              <a:ext cx="198172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95,1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95,1 млн</a:t>
              </a:r>
              <a:r>
                <a:rPr lang="ru-RU" sz="1000" dirty="0">
                  <a:latin typeface="Century Schoolbook" panose="02040604050505020304" pitchFamily="18" charset="0"/>
                </a:rPr>
                <a:t>. рублей</a:t>
              </a: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5278481" y="6047159"/>
              <a:ext cx="210105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38,6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38,6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126" name="TextBox 4"/>
            <p:cNvSpPr txBox="1"/>
            <p:nvPr/>
          </p:nvSpPr>
          <p:spPr>
            <a:xfrm>
              <a:off x="8577743" y="6076991"/>
              <a:ext cx="2180250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46,2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46,2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737011" y="2579307"/>
            <a:ext cx="9779929" cy="2492434"/>
            <a:chOff x="1737011" y="2579307"/>
            <a:chExt cx="9779929" cy="249243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737011" y="2579307"/>
              <a:ext cx="9779929" cy="2492434"/>
              <a:chOff x="1046480" y="1272943"/>
              <a:chExt cx="16037955" cy="4026260"/>
            </a:xfrm>
          </p:grpSpPr>
          <p:pic>
            <p:nvPicPr>
              <p:cNvPr id="66" name="Picture 3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046480" y="1299829"/>
                <a:ext cx="1203088" cy="1203089"/>
              </a:xfrm>
              <a:prstGeom prst="rect">
                <a:avLst/>
              </a:prstGeom>
            </p:spPr>
          </p:pic>
          <p:pic>
            <p:nvPicPr>
              <p:cNvPr id="69" name="Picture 6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1046480" y="3833480"/>
                <a:ext cx="1203088" cy="1203089"/>
              </a:xfrm>
              <a:prstGeom prst="rect">
                <a:avLst/>
              </a:prstGeom>
            </p:spPr>
          </p:pic>
          <p:pic>
            <p:nvPicPr>
              <p:cNvPr id="72" name="Picture 9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10020422" y="2564424"/>
                <a:ext cx="1203088" cy="1203086"/>
              </a:xfrm>
              <a:prstGeom prst="rect">
                <a:avLst/>
              </a:prstGeom>
            </p:spPr>
          </p:pic>
          <p:sp>
            <p:nvSpPr>
              <p:cNvPr id="76" name="TextBox 14"/>
              <p:cNvSpPr txBox="1"/>
              <p:nvPr/>
            </p:nvSpPr>
            <p:spPr>
              <a:xfrm>
                <a:off x="2457519" y="1272943"/>
                <a:ext cx="5134570" cy="104407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spcBef>
                    <a:spcPct val="0"/>
                  </a:spcBef>
                </a:pPr>
                <a:r>
                  <a:rPr lang="ru-RU" sz="1400" i="1" spc="156" dirty="0">
                    <a:solidFill>
                      <a:srgbClr val="3EDAD8"/>
                    </a:solidFill>
                    <a:latin typeface="Aileron Regular"/>
                  </a:rPr>
                  <a:t>Доля злокачественных новообразований, выявленных на ранних стадиях – </a:t>
                </a:r>
                <a:r>
                  <a:rPr lang="ru-RU" sz="1400" i="1" spc="156" dirty="0" smtClean="0">
                    <a:solidFill>
                      <a:srgbClr val="3EDAD8"/>
                    </a:solidFill>
                    <a:latin typeface="Aileron Regular"/>
                  </a:rPr>
                  <a:t>59,0%</a:t>
                </a:r>
                <a:endParaRPr lang="en-US" sz="1400" i="1" spc="156" dirty="0">
                  <a:solidFill>
                    <a:srgbClr val="3EDAD8"/>
                  </a:solidFill>
                  <a:latin typeface="Aileron Regular"/>
                </a:endParaRPr>
              </a:p>
            </p:txBody>
          </p:sp>
          <p:sp>
            <p:nvSpPr>
              <p:cNvPr id="79" name="TextBox 17"/>
              <p:cNvSpPr txBox="1"/>
              <p:nvPr/>
            </p:nvSpPr>
            <p:spPr>
              <a:xfrm>
                <a:off x="2415857" y="3559072"/>
                <a:ext cx="4799801" cy="17401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spcBef>
                    <a:spcPct val="0"/>
                  </a:spcBef>
                </a:pPr>
                <a:r>
                  <a:rPr lang="ru-RU" sz="1400" i="1" spc="101" dirty="0" smtClean="0">
                    <a:solidFill>
                      <a:srgbClr val="2C92D5"/>
                    </a:solidFill>
                    <a:latin typeface="Aileron Regular"/>
                  </a:rPr>
                  <a:t>Удельный вес больных со злокачественными новообразованиями, состоящих на учете 5 лет и более – 55,6 %</a:t>
                </a:r>
                <a:endParaRPr lang="en-US" sz="1400" i="1" spc="101" dirty="0">
                  <a:solidFill>
                    <a:srgbClr val="2C92D5"/>
                  </a:solidFill>
                  <a:latin typeface="Aileron Regular"/>
                </a:endParaRPr>
              </a:p>
            </p:txBody>
          </p:sp>
          <p:sp>
            <p:nvSpPr>
              <p:cNvPr id="85" name="TextBox 23"/>
              <p:cNvSpPr txBox="1"/>
              <p:nvPr/>
            </p:nvSpPr>
            <p:spPr>
              <a:xfrm>
                <a:off x="11623060" y="2127391"/>
                <a:ext cx="5461375" cy="208815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lvl="0">
                  <a:spcBef>
                    <a:spcPct val="0"/>
                  </a:spcBef>
                </a:pPr>
                <a:r>
                  <a:rPr lang="ru-RU" sz="1400" i="1" spc="101" dirty="0">
                    <a:solidFill>
                      <a:srgbClr val="13538A"/>
                    </a:solidFill>
                    <a:latin typeface="Aileron Regular"/>
                  </a:rPr>
                  <a:t>Переоснащение медицинским оборудованием региональных медицинских организаций, оказывающих помощь больным онкологическими заболеваниями (диспансеров/больниц</a:t>
                </a:r>
                <a:r>
                  <a:rPr lang="ru-RU" sz="1400" i="1" spc="101" dirty="0" smtClean="0">
                    <a:solidFill>
                      <a:srgbClr val="13538A"/>
                    </a:solidFill>
                    <a:latin typeface="Aileron Regular"/>
                  </a:rPr>
                  <a:t>) – 1 ед.</a:t>
                </a:r>
                <a:endParaRPr lang="en-US" sz="1400" i="1" spc="101" dirty="0">
                  <a:solidFill>
                    <a:srgbClr val="13538A"/>
                  </a:solidFill>
                  <a:latin typeface="Aileron Regular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839978" y="4256132"/>
              <a:ext cx="533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ym typeface="Wingdings" panose="05000000000000000000" pitchFamily="2" charset="2"/>
                </a:rPr>
                <a:t></a:t>
              </a:r>
              <a:endParaRPr lang="ru-RU" sz="3000" b="1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837132" y="2714793"/>
              <a:ext cx="533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ym typeface="Wingdings" panose="05000000000000000000" pitchFamily="2" charset="2"/>
                </a:rPr>
                <a:t></a:t>
              </a:r>
              <a:endParaRPr lang="ru-RU" sz="3000" b="1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319757" y="3524121"/>
              <a:ext cx="5334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ym typeface="Wingdings" panose="05000000000000000000" pitchFamily="2" charset="2"/>
                </a:rPr>
                <a:t></a:t>
              </a:r>
              <a:endParaRPr lang="ru-RU" sz="3000" b="1" dirty="0"/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00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5143" y="9054"/>
            <a:ext cx="12046857" cy="579668"/>
            <a:chOff x="145143" y="9054"/>
            <a:chExt cx="12046857" cy="579668"/>
          </a:xfrm>
        </p:grpSpPr>
        <p:sp>
          <p:nvSpPr>
            <p:cNvPr id="3" name="AutoShape 2"/>
            <p:cNvSpPr/>
            <p:nvPr/>
          </p:nvSpPr>
          <p:spPr>
            <a:xfrm>
              <a:off x="145143" y="9054"/>
              <a:ext cx="12046857" cy="579668"/>
            </a:xfrm>
            <a:prstGeom prst="rect">
              <a:avLst/>
            </a:prstGeom>
            <a:solidFill>
              <a:srgbClr val="191919">
                <a:alpha val="4705"/>
              </a:srgbClr>
            </a:solidFill>
          </p:spPr>
        </p:sp>
        <p:sp>
          <p:nvSpPr>
            <p:cNvPr id="4" name="TextBox 3"/>
            <p:cNvSpPr txBox="1"/>
            <p:nvPr/>
          </p:nvSpPr>
          <p:spPr>
            <a:xfrm>
              <a:off x="7620179" y="114222"/>
              <a:ext cx="4531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tabLst>
                  <a:tab pos="2154238" algn="l"/>
                </a:tabLst>
              </a:pPr>
              <a:r>
                <a:rPr lang="ru-RU" dirty="0" smtClean="0"/>
                <a:t>Национальный проект «Здравоохранение»</a:t>
              </a:r>
              <a:endParaRPr lang="ru-RU" dirty="0"/>
            </a:p>
          </p:txBody>
        </p:sp>
      </p:grpSp>
      <p:sp>
        <p:nvSpPr>
          <p:cNvPr id="5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6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7" name="TextBox 6"/>
          <p:cNvSpPr txBox="1"/>
          <p:nvPr/>
        </p:nvSpPr>
        <p:spPr>
          <a:xfrm>
            <a:off x="809304" y="593909"/>
            <a:ext cx="11382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«Развитие детского здравоохранения, включая создание современной инфраструктуры оказания медицинской помощи»</a:t>
            </a:r>
          </a:p>
        </p:txBody>
      </p:sp>
      <p:sp>
        <p:nvSpPr>
          <p:cNvPr id="39" name="TextBox 29"/>
          <p:cNvSpPr txBox="1"/>
          <p:nvPr/>
        </p:nvSpPr>
        <p:spPr>
          <a:xfrm>
            <a:off x="-223175" y="2120088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65" name="TextBox 29"/>
          <p:cNvSpPr txBox="1"/>
          <p:nvPr/>
        </p:nvSpPr>
        <p:spPr>
          <a:xfrm>
            <a:off x="6168571" y="2112600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20" name="Группа 119"/>
          <p:cNvGrpSpPr/>
          <p:nvPr/>
        </p:nvGrpSpPr>
        <p:grpSpPr>
          <a:xfrm>
            <a:off x="3135073" y="5877787"/>
            <a:ext cx="3073889" cy="845495"/>
            <a:chOff x="1296732" y="5956187"/>
            <a:chExt cx="3073889" cy="845495"/>
          </a:xfrm>
        </p:grpSpPr>
        <p:grpSp>
          <p:nvGrpSpPr>
            <p:cNvPr id="121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13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124" name="TextBox 4"/>
            <p:cNvSpPr txBox="1"/>
            <p:nvPr/>
          </p:nvSpPr>
          <p:spPr>
            <a:xfrm>
              <a:off x="2298126" y="6047159"/>
              <a:ext cx="198172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294,5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</a:t>
              </a:r>
              <a:r>
                <a:rPr lang="ru-RU" sz="1000">
                  <a:latin typeface="Century Schoolbook" panose="02040604050505020304" pitchFamily="18" charset="0"/>
                </a:rPr>
                <a:t>бюджета </a:t>
              </a:r>
              <a:r>
                <a:rPr lang="ru-RU" sz="1000" smtClean="0">
                  <a:latin typeface="Century Schoolbook" panose="02040604050505020304" pitchFamily="18" charset="0"/>
                </a:rPr>
                <a:t>289,5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млн</a:t>
              </a:r>
              <a:r>
                <a:rPr lang="ru-RU" sz="1000" dirty="0">
                  <a:latin typeface="Century Schoolbook" panose="02040604050505020304" pitchFamily="18" charset="0"/>
                </a:rPr>
                <a:t>. рублей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012956" y="2497450"/>
            <a:ext cx="5184067" cy="3242056"/>
            <a:chOff x="2038615" y="3222083"/>
            <a:chExt cx="6354407" cy="3558844"/>
          </a:xfrm>
        </p:grpSpPr>
        <p:sp>
          <p:nvSpPr>
            <p:cNvPr id="40" name="AutoShape 10"/>
            <p:cNvSpPr/>
            <p:nvPr/>
          </p:nvSpPr>
          <p:spPr>
            <a:xfrm>
              <a:off x="6125945" y="3240912"/>
              <a:ext cx="2050015" cy="548116"/>
            </a:xfrm>
            <a:prstGeom prst="rect">
              <a:avLst/>
            </a:prstGeom>
            <a:solidFill>
              <a:srgbClr val="37C9EF"/>
            </a:solidFill>
          </p:spPr>
        </p:sp>
        <p:grpSp>
          <p:nvGrpSpPr>
            <p:cNvPr id="41" name="Группа 40"/>
            <p:cNvGrpSpPr/>
            <p:nvPr/>
          </p:nvGrpSpPr>
          <p:grpSpPr>
            <a:xfrm>
              <a:off x="2038615" y="3222083"/>
              <a:ext cx="6354407" cy="3558844"/>
              <a:chOff x="729579" y="2391824"/>
              <a:chExt cx="6354407" cy="3558844"/>
            </a:xfrm>
          </p:grpSpPr>
          <p:sp>
            <p:nvSpPr>
              <p:cNvPr id="42" name="AutoShape 2"/>
              <p:cNvSpPr/>
              <p:nvPr/>
            </p:nvSpPr>
            <p:spPr>
              <a:xfrm>
                <a:off x="2779594" y="2414761"/>
                <a:ext cx="2050015" cy="3527773"/>
              </a:xfrm>
              <a:prstGeom prst="rect">
                <a:avLst/>
              </a:prstGeom>
              <a:solidFill>
                <a:srgbClr val="3EDAD8">
                  <a:alpha val="19607"/>
                </a:srgbClr>
              </a:solidFill>
            </p:spPr>
          </p:sp>
          <p:sp>
            <p:nvSpPr>
              <p:cNvPr id="43" name="AutoShape 3"/>
              <p:cNvSpPr/>
              <p:nvPr/>
            </p:nvSpPr>
            <p:spPr>
              <a:xfrm>
                <a:off x="729701" y="2414761"/>
                <a:ext cx="2050015" cy="3527773"/>
              </a:xfrm>
              <a:prstGeom prst="rect">
                <a:avLst/>
              </a:prstGeom>
              <a:solidFill>
                <a:srgbClr val="86EAE9">
                  <a:alpha val="19607"/>
                </a:srgbClr>
              </a:solidFill>
            </p:spPr>
          </p:sp>
          <p:sp>
            <p:nvSpPr>
              <p:cNvPr id="44" name="AutoShape 4"/>
              <p:cNvSpPr/>
              <p:nvPr/>
            </p:nvSpPr>
            <p:spPr>
              <a:xfrm>
                <a:off x="729579" y="2414761"/>
                <a:ext cx="2050015" cy="548116"/>
              </a:xfrm>
              <a:prstGeom prst="rect">
                <a:avLst/>
              </a:prstGeom>
              <a:solidFill>
                <a:srgbClr val="86EAE9"/>
              </a:solidFill>
            </p:spPr>
          </p:sp>
          <p:sp>
            <p:nvSpPr>
              <p:cNvPr id="45" name="AutoShape 8"/>
              <p:cNvSpPr/>
              <p:nvPr/>
            </p:nvSpPr>
            <p:spPr>
              <a:xfrm>
                <a:off x="4829731" y="2414761"/>
                <a:ext cx="2050015" cy="3527773"/>
              </a:xfrm>
              <a:prstGeom prst="rect">
                <a:avLst/>
              </a:prstGeom>
              <a:solidFill>
                <a:srgbClr val="37C9EF">
                  <a:alpha val="19607"/>
                </a:srgbClr>
              </a:solidFill>
            </p:spPr>
          </p:sp>
          <p:sp>
            <p:nvSpPr>
              <p:cNvPr id="46" name="AutoShape 11"/>
              <p:cNvSpPr/>
              <p:nvPr/>
            </p:nvSpPr>
            <p:spPr>
              <a:xfrm>
                <a:off x="2779716" y="5394417"/>
                <a:ext cx="2050015" cy="548116"/>
              </a:xfrm>
              <a:prstGeom prst="rect">
                <a:avLst/>
              </a:prstGeom>
              <a:solidFill>
                <a:srgbClr val="3EDAD8"/>
              </a:solidFill>
            </p:spPr>
          </p:sp>
          <p:sp>
            <p:nvSpPr>
              <p:cNvPr id="47" name="TextBox 14"/>
              <p:cNvSpPr txBox="1"/>
              <p:nvPr/>
            </p:nvSpPr>
            <p:spPr>
              <a:xfrm>
                <a:off x="865257" y="3428748"/>
                <a:ext cx="1750043" cy="85550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Доля посещений детьми медицинских организаций с профилактическими </a:t>
                </a:r>
                <a:r>
                  <a:rPr lang="ru-RU" sz="1000" i="1" spc="28" dirty="0" smtClean="0">
                    <a:solidFill>
                      <a:srgbClr val="191919"/>
                    </a:solidFill>
                    <a:latin typeface="Aileron Regular"/>
                  </a:rPr>
                  <a:t>целями – 45%</a:t>
                </a:r>
                <a:endParaRPr lang="ru-RU" sz="10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48" name="TextBox 16"/>
              <p:cNvSpPr txBox="1"/>
              <p:nvPr/>
            </p:nvSpPr>
            <p:spPr>
              <a:xfrm>
                <a:off x="2956490" y="3086489"/>
                <a:ext cx="1696346" cy="168925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lvl="0" algn="ctr"/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Доля взятых под диспансерное наблюдение детей в возрасте 0-17 лет с впервые в жизни установленными диагнозами болезней органов </a:t>
                </a:r>
                <a:r>
                  <a:rPr lang="ru-RU" sz="1000" i="1" spc="28" dirty="0" smtClean="0">
                    <a:solidFill>
                      <a:srgbClr val="191919"/>
                    </a:solidFill>
                    <a:latin typeface="Aileron Regular"/>
                  </a:rPr>
                  <a:t>кровообращения – 50%</a:t>
                </a:r>
                <a:endParaRPr lang="ru-RU" sz="10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49" name="TextBox 17"/>
              <p:cNvSpPr txBox="1"/>
              <p:nvPr/>
            </p:nvSpPr>
            <p:spPr>
              <a:xfrm>
                <a:off x="4993735" y="3107920"/>
                <a:ext cx="1722002" cy="219602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Доля взятых под диспансерное наблюдение детей в возрасте 0 - 17 лет с впервые в жизни установленными диагнозами болезней эндокринной системы, расстройств питания и нарушения обмена </a:t>
                </a:r>
                <a:r>
                  <a:rPr lang="ru-RU" sz="1000" i="1" spc="28" dirty="0" smtClean="0">
                    <a:solidFill>
                      <a:srgbClr val="191919"/>
                    </a:solidFill>
                    <a:latin typeface="Aileron Regular"/>
                  </a:rPr>
                  <a:t>веществ – 50%</a:t>
                </a:r>
                <a:endParaRPr lang="ru-RU" sz="10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grpSp>
            <p:nvGrpSpPr>
              <p:cNvPr id="50" name="Group 27"/>
              <p:cNvGrpSpPr/>
              <p:nvPr/>
            </p:nvGrpSpPr>
            <p:grpSpPr>
              <a:xfrm rot="13500000">
                <a:off x="6452300" y="2354895"/>
                <a:ext cx="594757" cy="668615"/>
                <a:chOff x="1286677" y="-559039"/>
                <a:chExt cx="5399703" cy="6070249"/>
              </a:xfrm>
            </p:grpSpPr>
            <p:sp>
              <p:nvSpPr>
                <p:cNvPr id="55" name="Freeform 28"/>
                <p:cNvSpPr/>
                <p:nvPr/>
              </p:nvSpPr>
              <p:spPr>
                <a:xfrm rot="60156">
                  <a:off x="1286677" y="-559039"/>
                  <a:ext cx="5399703" cy="6070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39840">
                      <a:moveTo>
                        <a:pt x="6350000" y="6339840"/>
                      </a:moveTo>
                      <a:lnTo>
                        <a:pt x="0" y="63398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51" name="Group 29"/>
              <p:cNvGrpSpPr/>
              <p:nvPr/>
            </p:nvGrpSpPr>
            <p:grpSpPr>
              <a:xfrm rot="13500000">
                <a:off x="2358218" y="2388906"/>
                <a:ext cx="564673" cy="643237"/>
                <a:chOff x="1426266" y="-720627"/>
                <a:chExt cx="5126573" cy="5839850"/>
              </a:xfrm>
            </p:grpSpPr>
            <p:sp>
              <p:nvSpPr>
                <p:cNvPr id="54" name="Freeform 30"/>
                <p:cNvSpPr/>
                <p:nvPr/>
              </p:nvSpPr>
              <p:spPr>
                <a:xfrm>
                  <a:off x="1426266" y="-720627"/>
                  <a:ext cx="5126573" cy="583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39840">
                      <a:moveTo>
                        <a:pt x="6350000" y="6339840"/>
                      </a:moveTo>
                      <a:lnTo>
                        <a:pt x="0" y="63398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52" name="Group 31"/>
              <p:cNvGrpSpPr/>
              <p:nvPr/>
            </p:nvGrpSpPr>
            <p:grpSpPr>
              <a:xfrm rot="13500000">
                <a:off x="4384989" y="5279397"/>
                <a:ext cx="632751" cy="709791"/>
                <a:chOff x="1325987" y="-513911"/>
                <a:chExt cx="5744640" cy="6444085"/>
              </a:xfrm>
            </p:grpSpPr>
            <p:sp>
              <p:nvSpPr>
                <p:cNvPr id="53" name="Freeform 32"/>
                <p:cNvSpPr/>
                <p:nvPr/>
              </p:nvSpPr>
              <p:spPr>
                <a:xfrm>
                  <a:off x="1325987" y="-513911"/>
                  <a:ext cx="5744640" cy="64440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39840">
                      <a:moveTo>
                        <a:pt x="6350000" y="6339840"/>
                      </a:moveTo>
                      <a:lnTo>
                        <a:pt x="0" y="63398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</p:grpSp>
      </p:grp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661848615"/>
              </p:ext>
            </p:extLst>
          </p:nvPr>
        </p:nvGraphicFramePr>
        <p:xfrm>
          <a:off x="6419850" y="2461739"/>
          <a:ext cx="5600700" cy="3185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337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grpSp>
        <p:nvGrpSpPr>
          <p:cNvPr id="65" name="Группа 64"/>
          <p:cNvGrpSpPr/>
          <p:nvPr/>
        </p:nvGrpSpPr>
        <p:grpSpPr>
          <a:xfrm>
            <a:off x="6602163" y="2970039"/>
            <a:ext cx="4850767" cy="2546130"/>
            <a:chOff x="7064121" y="2567949"/>
            <a:chExt cx="7324795" cy="4041345"/>
          </a:xfrm>
        </p:grpSpPr>
        <p:sp>
          <p:nvSpPr>
            <p:cNvPr id="49" name="AutoShape 2"/>
            <p:cNvSpPr/>
            <p:nvPr/>
          </p:nvSpPr>
          <p:spPr>
            <a:xfrm rot="16200000">
              <a:off x="6375068" y="4171750"/>
              <a:ext cx="2455357" cy="69037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pic>
          <p:nvPicPr>
            <p:cNvPr id="52" name="Picture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7064121" y="2811630"/>
              <a:ext cx="1076293" cy="1076293"/>
            </a:xfrm>
            <a:prstGeom prst="rect">
              <a:avLst/>
            </a:prstGeom>
          </p:spPr>
        </p:pic>
        <p:pic>
          <p:nvPicPr>
            <p:cNvPr id="53" name="Picture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064121" y="4594560"/>
              <a:ext cx="1076293" cy="1076293"/>
            </a:xfrm>
            <a:prstGeom prst="rect">
              <a:avLst/>
            </a:prstGeom>
          </p:spPr>
        </p:pic>
        <p:pic>
          <p:nvPicPr>
            <p:cNvPr id="54" name="Picture 1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278246" y="3008257"/>
              <a:ext cx="683039" cy="683039"/>
            </a:xfrm>
            <a:prstGeom prst="rect">
              <a:avLst/>
            </a:prstGeom>
          </p:spPr>
        </p:pic>
        <p:pic>
          <p:nvPicPr>
            <p:cNvPr id="55" name="Picture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260748" y="4780393"/>
              <a:ext cx="683039" cy="683039"/>
            </a:xfrm>
            <a:prstGeom prst="rect">
              <a:avLst/>
            </a:prstGeom>
          </p:spPr>
        </p:pic>
        <p:sp>
          <p:nvSpPr>
            <p:cNvPr id="60" name="TextBox 27"/>
            <p:cNvSpPr txBox="1"/>
            <p:nvPr/>
          </p:nvSpPr>
          <p:spPr>
            <a:xfrm>
              <a:off x="8290104" y="2567949"/>
              <a:ext cx="6098812" cy="17586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just"/>
              <a:r>
                <a:rPr lang="ru-RU" sz="1200" i="1" spc="67" dirty="0">
                  <a:solidFill>
                    <a:srgbClr val="191919"/>
                  </a:solidFill>
                  <a:latin typeface="Aileron Regular"/>
                </a:rPr>
                <a:t>Не менее </a:t>
              </a:r>
              <a:r>
                <a:rPr lang="ru-RU" sz="1200" i="1" spc="67" dirty="0" smtClean="0">
                  <a:solidFill>
                    <a:srgbClr val="191919"/>
                  </a:solidFill>
                  <a:latin typeface="Aileron Regular"/>
                </a:rPr>
                <a:t>50% </a:t>
              </a:r>
              <a:r>
                <a:rPr lang="ru-RU" sz="1200" i="1" spc="67" dirty="0">
                  <a:solidFill>
                    <a:srgbClr val="191919"/>
                  </a:solidFill>
                  <a:latin typeface="Aileron Regular"/>
                </a:rPr>
                <a:t>медицинских организаций государственной и муниципальной систем здравоохранения </a:t>
              </a:r>
              <a:r>
                <a:rPr lang="ru-RU" sz="1200" i="1" spc="67" dirty="0" smtClean="0">
                  <a:solidFill>
                    <a:srgbClr val="191919"/>
                  </a:solidFill>
                  <a:latin typeface="Aileron Regular"/>
                </a:rPr>
                <a:t>будут обеспечивать </a:t>
              </a:r>
              <a:r>
                <a:rPr lang="ru-RU" sz="1200" i="1" spc="67" dirty="0">
                  <a:solidFill>
                    <a:srgbClr val="191919"/>
                  </a:solidFill>
                  <a:latin typeface="Aileron Regular"/>
                </a:rPr>
                <a:t>межведомственное электронное взаимодействие, в том числе с учреждениями медико-социальной экспертизы</a:t>
              </a:r>
            </a:p>
          </p:txBody>
        </p:sp>
        <p:sp>
          <p:nvSpPr>
            <p:cNvPr id="63" name="TextBox 30"/>
            <p:cNvSpPr txBox="1"/>
            <p:nvPr/>
          </p:nvSpPr>
          <p:spPr>
            <a:xfrm>
              <a:off x="8290105" y="4557516"/>
              <a:ext cx="6048457" cy="20517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just"/>
              <a:r>
                <a:rPr lang="ru-RU" sz="1200" i="1" spc="67" dirty="0" smtClean="0">
                  <a:solidFill>
                    <a:srgbClr val="191919"/>
                  </a:solidFill>
                  <a:latin typeface="Aileron Regular"/>
                </a:rPr>
                <a:t>Организовано 1225 ед. автоматизированных </a:t>
              </a:r>
              <a:r>
                <a:rPr lang="ru-RU" sz="1200" i="1" spc="67" dirty="0">
                  <a:solidFill>
                    <a:srgbClr val="191919"/>
                  </a:solidFill>
                  <a:latin typeface="Aileron Regular"/>
                </a:rPr>
                <a:t>рабочих мест медицинских работников при внедрении и эксплуатации медицинских информационных систем, соответствующих требованиям Минздрава России в медицинских организациях государственной и муниципальной систем </a:t>
              </a:r>
              <a:r>
                <a:rPr lang="ru-RU" sz="1200" i="1" spc="67" dirty="0" smtClean="0">
                  <a:solidFill>
                    <a:srgbClr val="191919"/>
                  </a:solidFill>
                  <a:latin typeface="Aileron Regular"/>
                </a:rPr>
                <a:t>здравоохранения</a:t>
              </a:r>
              <a:endParaRPr lang="ru-RU" sz="1200" i="1" spc="67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«Здравоохранение»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539136" y="499825"/>
            <a:ext cx="112588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«Создание единого цифрового контура в здравоохранении на основе единой государственной информационной системы здравоохранения (ЕГИСЗ)»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0" y="2451993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27055" y="2703141"/>
            <a:ext cx="5459783" cy="3135291"/>
            <a:chOff x="887921" y="3326547"/>
            <a:chExt cx="5514450" cy="3521729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887921" y="3326547"/>
              <a:ext cx="5514450" cy="3521729"/>
              <a:chOff x="6266770" y="939334"/>
              <a:chExt cx="7151547" cy="5068842"/>
            </a:xfrm>
          </p:grpSpPr>
          <p:sp>
            <p:nvSpPr>
              <p:cNvPr id="4" name="TextBox 4"/>
              <p:cNvSpPr txBox="1"/>
              <p:nvPr/>
            </p:nvSpPr>
            <p:spPr>
              <a:xfrm>
                <a:off x="7187976" y="1041186"/>
                <a:ext cx="6087244" cy="74637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spcBef>
                    <a:spcPct val="0"/>
                  </a:spcBef>
                </a:pPr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Число граждан, воспользовавшихся услугами (сервисами) в Личном кабинете пациента «Мое здоровье» на Едином портале государственных услуг и функций в отчетном году – 15,9 тыс. чел</a:t>
                </a:r>
              </a:p>
            </p:txBody>
          </p:sp>
          <p:sp>
            <p:nvSpPr>
              <p:cNvPr id="8" name="AutoShape 8"/>
              <p:cNvSpPr/>
              <p:nvPr/>
            </p:nvSpPr>
            <p:spPr>
              <a:xfrm>
                <a:off x="6266770" y="939334"/>
                <a:ext cx="802590" cy="4979333"/>
              </a:xfrm>
              <a:prstGeom prst="rect">
                <a:avLst/>
              </a:prstGeom>
              <a:solidFill>
                <a:srgbClr val="191919">
                  <a:alpha val="4705"/>
                </a:srgbClr>
              </a:solidFill>
            </p:spPr>
          </p:sp>
          <p:grpSp>
            <p:nvGrpSpPr>
              <p:cNvPr id="9" name="Group 9"/>
              <p:cNvGrpSpPr/>
              <p:nvPr/>
            </p:nvGrpSpPr>
            <p:grpSpPr>
              <a:xfrm>
                <a:off x="6266770" y="939334"/>
                <a:ext cx="802590" cy="781819"/>
                <a:chOff x="0" y="0"/>
                <a:chExt cx="3924555" cy="3822984"/>
              </a:xfrm>
            </p:grpSpPr>
            <p:sp>
              <p:nvSpPr>
                <p:cNvPr id="10" name="Freeform 10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11" name="Group 11"/>
              <p:cNvGrpSpPr/>
              <p:nvPr/>
            </p:nvGrpSpPr>
            <p:grpSpPr>
              <a:xfrm>
                <a:off x="6266770" y="2338505"/>
                <a:ext cx="802590" cy="781819"/>
                <a:chOff x="0" y="0"/>
                <a:chExt cx="3924555" cy="3822984"/>
              </a:xfrm>
            </p:grpSpPr>
            <p:sp>
              <p:nvSpPr>
                <p:cNvPr id="12" name="Freeform 12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13" name="Group 13"/>
              <p:cNvGrpSpPr/>
              <p:nvPr/>
            </p:nvGrpSpPr>
            <p:grpSpPr>
              <a:xfrm>
                <a:off x="6266770" y="3737677"/>
                <a:ext cx="802590" cy="781819"/>
                <a:chOff x="0" y="0"/>
                <a:chExt cx="3924555" cy="3822984"/>
              </a:xfrm>
            </p:grpSpPr>
            <p:sp>
              <p:nvSpPr>
                <p:cNvPr id="14" name="Freeform 14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grpSp>
            <p:nvGrpSpPr>
              <p:cNvPr id="15" name="Group 15"/>
              <p:cNvGrpSpPr/>
              <p:nvPr/>
            </p:nvGrpSpPr>
            <p:grpSpPr>
              <a:xfrm>
                <a:off x="6266770" y="5136848"/>
                <a:ext cx="802590" cy="781819"/>
                <a:chOff x="0" y="0"/>
                <a:chExt cx="3924555" cy="3822984"/>
              </a:xfrm>
            </p:grpSpPr>
            <p:sp>
              <p:nvSpPr>
                <p:cNvPr id="16" name="Freeform 16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13538A"/>
                </a:solidFill>
              </p:spPr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138281" y="3726355"/>
                <a:ext cx="6269522" cy="99516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spcBef>
                    <a:spcPct val="0"/>
                  </a:spcBef>
                </a:pPr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Доля медицинских организаций государственной и муниципальной систем здравоохранения, обеспечивающих доступ гражданам к электронным медицинским документам в Личном кабинете пациента «Мое здоровье» на Едином портале государственных услуг и </a:t>
                </a:r>
                <a:r>
                  <a:rPr lang="ru-RU" sz="1000" i="1" spc="28" dirty="0" smtClean="0">
                    <a:solidFill>
                      <a:srgbClr val="191919"/>
                    </a:solidFill>
                    <a:latin typeface="Aileron Regular"/>
                  </a:rPr>
                  <a:t>функций – 14%</a:t>
                </a:r>
                <a:endParaRPr lang="ru-RU" sz="10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7139437" y="2253808"/>
                <a:ext cx="6176095" cy="124395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spcBef>
                    <a:spcPct val="0"/>
                  </a:spcBef>
                </a:pPr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Доля медицинских организаций государственной и муниципальной систем здравоохранения, обеспечивающих преемственность оказания медицинской помощи гражданам путем организации информационного взаимодействия с централизованными подсистемами государственных информационных систем в сфере </a:t>
                </a:r>
                <a:r>
                  <a:rPr lang="ru-RU" sz="1000" i="1" spc="28" dirty="0" smtClean="0">
                    <a:solidFill>
                      <a:srgbClr val="191919"/>
                    </a:solidFill>
                    <a:latin typeface="Aileron Regular"/>
                  </a:rPr>
                  <a:t>здравоохранения – 65 %</a:t>
                </a:r>
                <a:endParaRPr lang="en-US" sz="10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7138281" y="5013008"/>
                <a:ext cx="6280036" cy="99516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lvl="3">
                  <a:spcBef>
                    <a:spcPct val="0"/>
                  </a:spcBef>
                </a:pPr>
                <a:r>
                  <a:rPr lang="ru-RU" sz="1000" i="1" spc="28" dirty="0">
                    <a:solidFill>
                      <a:srgbClr val="191919"/>
                    </a:solidFill>
                    <a:latin typeface="Aileron Regular"/>
                  </a:rPr>
                  <a:t>Доля медицинских организаций государственной и муниципальной систем здравоохранения, использующих медицинские информационные системы для организации и оказания медицинской помощи гражданам, обеспечивающих информационное взаимодействие с </a:t>
                </a:r>
                <a:r>
                  <a:rPr lang="ru-RU" sz="1000" i="1" spc="28" dirty="0" smtClean="0">
                    <a:solidFill>
                      <a:srgbClr val="191919"/>
                    </a:solidFill>
                    <a:latin typeface="Aileron Regular"/>
                  </a:rPr>
                  <a:t>ЕГИСЗ – 100%</a:t>
                </a:r>
                <a:endParaRPr lang="ru-RU" sz="1000" i="1" spc="28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</p:grpSp>
        <p:pic>
          <p:nvPicPr>
            <p:cNvPr id="62" name="Picture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78993" y="3382978"/>
              <a:ext cx="452335" cy="430329"/>
            </a:xfrm>
            <a:prstGeom prst="rect">
              <a:avLst/>
            </a:prstGeom>
          </p:spPr>
        </p:pic>
        <p:pic>
          <p:nvPicPr>
            <p:cNvPr id="64" name="Picture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60554" y="4323988"/>
              <a:ext cx="452335" cy="430329"/>
            </a:xfrm>
            <a:prstGeom prst="rect">
              <a:avLst/>
            </a:prstGeom>
          </p:spPr>
        </p:pic>
        <p:pic>
          <p:nvPicPr>
            <p:cNvPr id="66" name="Picture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71185" y="5300837"/>
              <a:ext cx="452335" cy="430329"/>
            </a:xfrm>
            <a:prstGeom prst="rect">
              <a:avLst/>
            </a:prstGeom>
          </p:spPr>
        </p:pic>
        <p:pic>
          <p:nvPicPr>
            <p:cNvPr id="67" name="Picture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71185" y="6299326"/>
              <a:ext cx="452335" cy="430329"/>
            </a:xfrm>
            <a:prstGeom prst="rect">
              <a:avLst/>
            </a:prstGeom>
          </p:spPr>
        </p:pic>
      </p:grpSp>
      <p:grpSp>
        <p:nvGrpSpPr>
          <p:cNvPr id="68" name="Группа 67"/>
          <p:cNvGrpSpPr/>
          <p:nvPr/>
        </p:nvGrpSpPr>
        <p:grpSpPr>
          <a:xfrm>
            <a:off x="1746536" y="5915067"/>
            <a:ext cx="9523477" cy="853576"/>
            <a:chOff x="1296732" y="5953940"/>
            <a:chExt cx="9523477" cy="853576"/>
          </a:xfrm>
        </p:grpSpPr>
        <p:grpSp>
          <p:nvGrpSpPr>
            <p:cNvPr id="69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80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70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79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71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78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72" name="TextBox 4"/>
            <p:cNvSpPr txBox="1"/>
            <p:nvPr/>
          </p:nvSpPr>
          <p:spPr>
            <a:xfrm>
              <a:off x="2298126" y="6047159"/>
              <a:ext cx="198172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192,3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190,4 млн</a:t>
              </a:r>
              <a:r>
                <a:rPr lang="ru-RU" sz="1000" dirty="0">
                  <a:latin typeface="Century Schoolbook" panose="02040604050505020304" pitchFamily="18" charset="0"/>
                </a:rPr>
                <a:t>. рублей</a:t>
              </a:r>
            </a:p>
          </p:txBody>
        </p:sp>
        <p:sp>
          <p:nvSpPr>
            <p:cNvPr id="73" name="TextBox 4"/>
            <p:cNvSpPr txBox="1"/>
            <p:nvPr/>
          </p:nvSpPr>
          <p:spPr>
            <a:xfrm>
              <a:off x="5278481" y="6047159"/>
              <a:ext cx="2101052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53,8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53,2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74" name="TextBox 4"/>
            <p:cNvSpPr txBox="1"/>
            <p:nvPr/>
          </p:nvSpPr>
          <p:spPr>
            <a:xfrm>
              <a:off x="8577743" y="6076991"/>
              <a:ext cx="2180250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58,0 </a:t>
              </a:r>
              <a:r>
                <a:rPr lang="ru-RU" sz="10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57,5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7802663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81" name="TextBox 29"/>
          <p:cNvSpPr txBox="1"/>
          <p:nvPr/>
        </p:nvSpPr>
        <p:spPr>
          <a:xfrm>
            <a:off x="6141893" y="2534429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12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539136" y="499825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«Современная школа»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2720402" y="1622593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2912164" y="3698302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058238" y="2098348"/>
            <a:ext cx="10535260" cy="3725989"/>
            <a:chOff x="1055464" y="2507740"/>
            <a:chExt cx="10450736" cy="3469214"/>
          </a:xfrm>
        </p:grpSpPr>
        <p:grpSp>
          <p:nvGrpSpPr>
            <p:cNvPr id="24" name="Group 5"/>
            <p:cNvGrpSpPr/>
            <p:nvPr/>
          </p:nvGrpSpPr>
          <p:grpSpPr>
            <a:xfrm>
              <a:off x="1055464" y="2507740"/>
              <a:ext cx="2967896" cy="1380908"/>
              <a:chOff x="0" y="0"/>
              <a:chExt cx="6667622" cy="3102323"/>
            </a:xfrm>
          </p:grpSpPr>
          <p:sp>
            <p:nvSpPr>
              <p:cNvPr id="88" name="Freeform 6"/>
              <p:cNvSpPr/>
              <p:nvPr/>
            </p:nvSpPr>
            <p:spPr>
              <a:xfrm>
                <a:off x="0" y="0"/>
                <a:ext cx="6667622" cy="3102323"/>
              </a:xfrm>
              <a:custGeom>
                <a:avLst/>
                <a:gdLst/>
                <a:ahLst/>
                <a:cxnLst/>
                <a:rect l="l" t="t" r="r" b="b"/>
                <a:pathLst>
                  <a:path w="6667622" h="3102323">
                    <a:moveTo>
                      <a:pt x="0" y="0"/>
                    </a:moveTo>
                    <a:lnTo>
                      <a:pt x="0" y="3102323"/>
                    </a:lnTo>
                    <a:lnTo>
                      <a:pt x="6667622" y="3102323"/>
                    </a:lnTo>
                    <a:lnTo>
                      <a:pt x="6667622" y="0"/>
                    </a:lnTo>
                    <a:lnTo>
                      <a:pt x="0" y="0"/>
                    </a:lnTo>
                    <a:close/>
                    <a:moveTo>
                      <a:pt x="6606661" y="3041363"/>
                    </a:moveTo>
                    <a:lnTo>
                      <a:pt x="59690" y="3041363"/>
                    </a:lnTo>
                    <a:lnTo>
                      <a:pt x="59690" y="59690"/>
                    </a:lnTo>
                    <a:lnTo>
                      <a:pt x="6606662" y="59690"/>
                    </a:lnTo>
                    <a:lnTo>
                      <a:pt x="6606662" y="3041363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85" name="TextBox 12"/>
            <p:cNvSpPr txBox="1"/>
            <p:nvPr/>
          </p:nvSpPr>
          <p:spPr>
            <a:xfrm>
              <a:off x="1110113" y="2588985"/>
              <a:ext cx="2873259" cy="12895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Число общеобразовательных организаций, расположенных на территории Республики Алтай, обновивших материально-техническую базу для реализации основных и дополнительных общеобразовательных программ цифрового, естественнонаучного и гуманитарного </a:t>
              </a:r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профилей – 0,061 </a:t>
              </a:r>
              <a:r>
                <a:rPr lang="ru-RU" sz="1000" i="1" spc="67" dirty="0" err="1" smtClean="0">
                  <a:solidFill>
                    <a:srgbClr val="191919"/>
                  </a:solidFill>
                  <a:latin typeface="Aileron Regular"/>
                </a:rPr>
                <a:t>тыс.ед</a:t>
              </a:r>
              <a:endParaRPr lang="en-US" sz="1000" i="1" spc="67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27" name="Group 13"/>
            <p:cNvGrpSpPr/>
            <p:nvPr/>
          </p:nvGrpSpPr>
          <p:grpSpPr>
            <a:xfrm>
              <a:off x="4749652" y="2507740"/>
              <a:ext cx="2967896" cy="1380908"/>
              <a:chOff x="0" y="0"/>
              <a:chExt cx="6667622" cy="3102323"/>
            </a:xfrm>
          </p:grpSpPr>
          <p:sp>
            <p:nvSpPr>
              <p:cNvPr id="83" name="Freeform 14"/>
              <p:cNvSpPr/>
              <p:nvPr/>
            </p:nvSpPr>
            <p:spPr>
              <a:xfrm>
                <a:off x="0" y="0"/>
                <a:ext cx="6667622" cy="3102323"/>
              </a:xfrm>
              <a:custGeom>
                <a:avLst/>
                <a:gdLst/>
                <a:ahLst/>
                <a:cxnLst/>
                <a:rect l="l" t="t" r="r" b="b"/>
                <a:pathLst>
                  <a:path w="6667622" h="3102323">
                    <a:moveTo>
                      <a:pt x="0" y="0"/>
                    </a:moveTo>
                    <a:lnTo>
                      <a:pt x="0" y="3102323"/>
                    </a:lnTo>
                    <a:lnTo>
                      <a:pt x="6667622" y="3102323"/>
                    </a:lnTo>
                    <a:lnTo>
                      <a:pt x="6667622" y="0"/>
                    </a:lnTo>
                    <a:lnTo>
                      <a:pt x="0" y="0"/>
                    </a:lnTo>
                    <a:close/>
                    <a:moveTo>
                      <a:pt x="6606661" y="3041363"/>
                    </a:moveTo>
                    <a:lnTo>
                      <a:pt x="59690" y="3041363"/>
                    </a:lnTo>
                    <a:lnTo>
                      <a:pt x="59690" y="59690"/>
                    </a:lnTo>
                    <a:lnTo>
                      <a:pt x="6606662" y="59690"/>
                    </a:lnTo>
                    <a:lnTo>
                      <a:pt x="6606662" y="3041363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</p:grpSp>
        <p:sp>
          <p:nvSpPr>
            <p:cNvPr id="66" name="TextBox 20"/>
            <p:cNvSpPr txBox="1"/>
            <p:nvPr/>
          </p:nvSpPr>
          <p:spPr>
            <a:xfrm>
              <a:off x="4862025" y="2781660"/>
              <a:ext cx="2793544" cy="8596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Численность обучающихся, охваченных основными и дополнительными общеобразовательными программами цифрового, естественнонаучного и гуманитарного </a:t>
              </a:r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профилей – 14 </a:t>
              </a:r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тыс. человек </a:t>
              </a:r>
              <a:endParaRPr lang="en-US" sz="1000" i="1" spc="67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30" name="Group 21"/>
            <p:cNvGrpSpPr/>
            <p:nvPr/>
          </p:nvGrpSpPr>
          <p:grpSpPr>
            <a:xfrm>
              <a:off x="8450191" y="2507740"/>
              <a:ext cx="3056009" cy="1380908"/>
              <a:chOff x="0" y="0"/>
              <a:chExt cx="6865576" cy="3102323"/>
            </a:xfrm>
          </p:grpSpPr>
          <p:sp>
            <p:nvSpPr>
              <p:cNvPr id="64" name="Freeform 22"/>
              <p:cNvSpPr/>
              <p:nvPr/>
            </p:nvSpPr>
            <p:spPr>
              <a:xfrm>
                <a:off x="0" y="0"/>
                <a:ext cx="6865576" cy="3102323"/>
              </a:xfrm>
              <a:custGeom>
                <a:avLst/>
                <a:gdLst/>
                <a:ahLst/>
                <a:cxnLst/>
                <a:rect l="l" t="t" r="r" b="b"/>
                <a:pathLst>
                  <a:path w="6865576" h="3102323">
                    <a:moveTo>
                      <a:pt x="0" y="0"/>
                    </a:moveTo>
                    <a:lnTo>
                      <a:pt x="0" y="3102323"/>
                    </a:lnTo>
                    <a:lnTo>
                      <a:pt x="6865576" y="3102323"/>
                    </a:lnTo>
                    <a:lnTo>
                      <a:pt x="6865576" y="0"/>
                    </a:lnTo>
                    <a:lnTo>
                      <a:pt x="0" y="0"/>
                    </a:lnTo>
                    <a:close/>
                    <a:moveTo>
                      <a:pt x="6804616" y="3041363"/>
                    </a:moveTo>
                    <a:lnTo>
                      <a:pt x="59690" y="3041363"/>
                    </a:lnTo>
                    <a:lnTo>
                      <a:pt x="59690" y="59690"/>
                    </a:lnTo>
                    <a:lnTo>
                      <a:pt x="6804616" y="59690"/>
                    </a:lnTo>
                    <a:lnTo>
                      <a:pt x="6804616" y="3041363"/>
                    </a:ln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sp>
          <p:nvSpPr>
            <p:cNvPr id="60" name="TextBox 28"/>
            <p:cNvSpPr txBox="1"/>
            <p:nvPr/>
          </p:nvSpPr>
          <p:spPr>
            <a:xfrm>
              <a:off x="8729524" y="2881398"/>
              <a:ext cx="2625379" cy="71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Число созданных новых мест в общеобразовательных организациях, расположенных в сельской местности и поселках городского </a:t>
              </a:r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типа – 0,08 тыс</a:t>
              </a:r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. мест </a:t>
              </a:r>
              <a:endParaRPr lang="en-US" sz="1000" i="1" spc="67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35" name="Group 29"/>
            <p:cNvGrpSpPr/>
            <p:nvPr/>
          </p:nvGrpSpPr>
          <p:grpSpPr>
            <a:xfrm>
              <a:off x="2064445" y="4580313"/>
              <a:ext cx="3815386" cy="1380908"/>
              <a:chOff x="-1882888" y="35347"/>
              <a:chExt cx="8571577" cy="3102323"/>
            </a:xfrm>
          </p:grpSpPr>
          <p:sp>
            <p:nvSpPr>
              <p:cNvPr id="55" name="Freeform 30"/>
              <p:cNvSpPr/>
              <p:nvPr/>
            </p:nvSpPr>
            <p:spPr>
              <a:xfrm>
                <a:off x="-1882888" y="35347"/>
                <a:ext cx="8571577" cy="3102323"/>
              </a:xfrm>
              <a:custGeom>
                <a:avLst/>
                <a:gdLst/>
                <a:ahLst/>
                <a:cxnLst/>
                <a:rect l="l" t="t" r="r" b="b"/>
                <a:pathLst>
                  <a:path w="6667622" h="3102323">
                    <a:moveTo>
                      <a:pt x="0" y="0"/>
                    </a:moveTo>
                    <a:lnTo>
                      <a:pt x="0" y="3102323"/>
                    </a:lnTo>
                    <a:lnTo>
                      <a:pt x="6667622" y="3102323"/>
                    </a:lnTo>
                    <a:lnTo>
                      <a:pt x="6667622" y="0"/>
                    </a:lnTo>
                    <a:lnTo>
                      <a:pt x="0" y="0"/>
                    </a:lnTo>
                    <a:close/>
                    <a:moveTo>
                      <a:pt x="6606661" y="3041363"/>
                    </a:moveTo>
                    <a:lnTo>
                      <a:pt x="59690" y="3041363"/>
                    </a:lnTo>
                    <a:lnTo>
                      <a:pt x="59690" y="59690"/>
                    </a:lnTo>
                    <a:lnTo>
                      <a:pt x="6606662" y="59690"/>
                    </a:lnTo>
                    <a:lnTo>
                      <a:pt x="6606662" y="3041363"/>
                    </a:lnTo>
                    <a:close/>
                  </a:path>
                </a:pathLst>
              </a:custGeom>
              <a:solidFill>
                <a:srgbClr val="13538A"/>
              </a:solidFill>
            </p:spPr>
          </p:sp>
        </p:grpSp>
        <p:sp>
          <p:nvSpPr>
            <p:cNvPr id="52" name="TextBox 36"/>
            <p:cNvSpPr txBox="1"/>
            <p:nvPr/>
          </p:nvSpPr>
          <p:spPr>
            <a:xfrm>
              <a:off x="2135314" y="4663579"/>
              <a:ext cx="3728790" cy="100298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400" i="1" spc="67" dirty="0" smtClean="0">
                  <a:solidFill>
                    <a:srgbClr val="191919"/>
                  </a:solidFill>
                  <a:latin typeface="Aileron Regular"/>
                </a:rPr>
                <a:t>Создано 654 новых мест в общеобразовательных организациях, в том числе 80 в общеобразовательных организациях, расположенных в сельской местности</a:t>
              </a:r>
              <a:endParaRPr lang="en-US" sz="1400" i="1" spc="67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593787" y="4596046"/>
              <a:ext cx="3712807" cy="1380908"/>
              <a:chOff x="-6648" y="70693"/>
              <a:chExt cx="8341126" cy="3102323"/>
            </a:xfrm>
          </p:grpSpPr>
          <p:sp>
            <p:nvSpPr>
              <p:cNvPr id="50" name="Freeform 38"/>
              <p:cNvSpPr/>
              <p:nvPr/>
            </p:nvSpPr>
            <p:spPr>
              <a:xfrm>
                <a:off x="-6648" y="70693"/>
                <a:ext cx="8341126" cy="3102323"/>
              </a:xfrm>
              <a:custGeom>
                <a:avLst/>
                <a:gdLst/>
                <a:ahLst/>
                <a:cxnLst/>
                <a:rect l="l" t="t" r="r" b="b"/>
                <a:pathLst>
                  <a:path w="6667622" h="3102323">
                    <a:moveTo>
                      <a:pt x="0" y="0"/>
                    </a:moveTo>
                    <a:lnTo>
                      <a:pt x="0" y="3102323"/>
                    </a:lnTo>
                    <a:lnTo>
                      <a:pt x="6667622" y="3102323"/>
                    </a:lnTo>
                    <a:lnTo>
                      <a:pt x="6667622" y="0"/>
                    </a:lnTo>
                    <a:lnTo>
                      <a:pt x="0" y="0"/>
                    </a:lnTo>
                    <a:close/>
                    <a:moveTo>
                      <a:pt x="6606661" y="3041363"/>
                    </a:moveTo>
                    <a:lnTo>
                      <a:pt x="59690" y="3041363"/>
                    </a:lnTo>
                    <a:lnTo>
                      <a:pt x="59690" y="59690"/>
                    </a:lnTo>
                    <a:lnTo>
                      <a:pt x="6606662" y="59690"/>
                    </a:lnTo>
                    <a:lnTo>
                      <a:pt x="6606662" y="3041363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47" name="TextBox 44"/>
            <p:cNvSpPr txBox="1"/>
            <p:nvPr/>
          </p:nvSpPr>
          <p:spPr>
            <a:xfrm>
              <a:off x="6802962" y="4653244"/>
              <a:ext cx="3142731" cy="12035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400" i="1" spc="67" dirty="0" smtClean="0">
                  <a:solidFill>
                    <a:srgbClr val="191919"/>
                  </a:solidFill>
                  <a:latin typeface="Aileron Regular"/>
                </a:rPr>
                <a:t>В 61 общеобразовательных организациях создана материально - техническая </a:t>
              </a:r>
              <a:r>
                <a:rPr lang="ru-RU" sz="1400" i="1" spc="67" dirty="0">
                  <a:solidFill>
                    <a:srgbClr val="191919"/>
                  </a:solidFill>
                  <a:latin typeface="Aileron Regular"/>
                </a:rPr>
                <a:t>база для формирования у обучающихся современных технологических и гуманитарных навыков</a:t>
              </a:r>
              <a:endParaRPr lang="en-US" sz="1400" i="1" spc="67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41" name="AutoShape 45"/>
            <p:cNvSpPr/>
            <p:nvPr/>
          </p:nvSpPr>
          <p:spPr>
            <a:xfrm>
              <a:off x="4017010" y="3198194"/>
              <a:ext cx="457442" cy="31468"/>
            </a:xfrm>
            <a:prstGeom prst="rect">
              <a:avLst/>
            </a:prstGeom>
            <a:solidFill>
              <a:srgbClr val="86EAE9"/>
            </a:solidFill>
          </p:spPr>
        </p:sp>
        <p:sp>
          <p:nvSpPr>
            <p:cNvPr id="42" name="AutoShape 46"/>
            <p:cNvSpPr/>
            <p:nvPr/>
          </p:nvSpPr>
          <p:spPr>
            <a:xfrm>
              <a:off x="7717548" y="3166726"/>
              <a:ext cx="457442" cy="31468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43" name="AutoShape 47"/>
            <p:cNvSpPr/>
            <p:nvPr/>
          </p:nvSpPr>
          <p:spPr>
            <a:xfrm>
              <a:off x="5864104" y="5255033"/>
              <a:ext cx="457442" cy="31468"/>
            </a:xfrm>
            <a:prstGeom prst="rect">
              <a:avLst/>
            </a:prstGeom>
            <a:solidFill>
              <a:srgbClr val="13538A"/>
            </a:solidFill>
          </p:spPr>
        </p:sp>
      </p:grpSp>
      <p:grpSp>
        <p:nvGrpSpPr>
          <p:cNvPr id="3" name="Группа 2"/>
          <p:cNvGrpSpPr/>
          <p:nvPr/>
        </p:nvGrpSpPr>
        <p:grpSpPr>
          <a:xfrm>
            <a:off x="1514013" y="5922609"/>
            <a:ext cx="9536821" cy="853576"/>
            <a:chOff x="1514013" y="5922609"/>
            <a:chExt cx="9536821" cy="853576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1514013" y="5922609"/>
              <a:ext cx="6305355" cy="847742"/>
              <a:chOff x="1296732" y="5953940"/>
              <a:chExt cx="6305355" cy="847742"/>
            </a:xfrm>
          </p:grpSpPr>
          <p:grpSp>
            <p:nvGrpSpPr>
              <p:cNvPr id="69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80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70" name="Group 46"/>
              <p:cNvGrpSpPr/>
              <p:nvPr/>
            </p:nvGrpSpPr>
            <p:grpSpPr>
              <a:xfrm>
                <a:off x="4528198" y="5953940"/>
                <a:ext cx="3073889" cy="845495"/>
                <a:chOff x="0" y="0"/>
                <a:chExt cx="11005891" cy="2583240"/>
              </a:xfrm>
            </p:grpSpPr>
            <p:sp>
              <p:nvSpPr>
                <p:cNvPr id="79" name="Freeform 47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72" name="TextBox 4"/>
              <p:cNvSpPr txBox="1"/>
              <p:nvPr/>
            </p:nvSpPr>
            <p:spPr>
              <a:xfrm>
                <a:off x="2298126" y="6047159"/>
                <a:ext cx="1981722" cy="6155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000" dirty="0" smtClean="0">
                    <a:latin typeface="Century Schoolbook" panose="02040604050505020304" pitchFamily="18" charset="0"/>
                  </a:rPr>
                  <a:t>265,2 </a:t>
                </a:r>
                <a:r>
                  <a:rPr lang="ru-RU" sz="1000" dirty="0" err="1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000" dirty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за счет средств федерального бюджета </a:t>
                </a:r>
                <a:r>
                  <a:rPr lang="ru-RU" sz="1000" dirty="0" smtClean="0">
                    <a:latin typeface="Century Schoolbook" panose="02040604050505020304" pitchFamily="18" charset="0"/>
                  </a:rPr>
                  <a:t>211,3 млн</a:t>
                </a:r>
                <a:r>
                  <a:rPr lang="ru-RU" sz="1000" dirty="0">
                    <a:latin typeface="Century Schoolbook" panose="02040604050505020304" pitchFamily="18" charset="0"/>
                  </a:rPr>
                  <a:t>. рублей</a:t>
                </a:r>
              </a:p>
            </p:txBody>
          </p:sp>
          <p:sp>
            <p:nvSpPr>
              <p:cNvPr id="73" name="TextBox 4"/>
              <p:cNvSpPr txBox="1"/>
              <p:nvPr/>
            </p:nvSpPr>
            <p:spPr>
              <a:xfrm>
                <a:off x="5278481" y="6047159"/>
                <a:ext cx="2101052" cy="6155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000" dirty="0" smtClean="0">
                    <a:latin typeface="Century Schoolbook" panose="02040604050505020304" pitchFamily="18" charset="0"/>
                  </a:rPr>
                  <a:t>303,2 </a:t>
                </a:r>
                <a:r>
                  <a:rPr lang="ru-RU" sz="1000" dirty="0" err="1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000" dirty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за счет средств федерального </a:t>
                </a:r>
                <a:r>
                  <a:rPr lang="ru-RU" sz="1000" dirty="0" smtClean="0">
                    <a:latin typeface="Century Schoolbook" panose="02040604050505020304" pitchFamily="18" charset="0"/>
                  </a:rPr>
                  <a:t>бюджета 297,3  млн</a:t>
                </a:r>
                <a:r>
                  <a:rPr lang="ru-RU" sz="1000" dirty="0">
                    <a:latin typeface="Century Schoolbook" panose="02040604050505020304" pitchFamily="18" charset="0"/>
                  </a:rPr>
                  <a:t>. рублей</a:t>
                </a: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39" name="Freeform 49"/>
            <p:cNvSpPr/>
            <p:nvPr/>
          </p:nvSpPr>
          <p:spPr>
            <a:xfrm>
              <a:off x="7976945" y="5930690"/>
              <a:ext cx="3073889" cy="845495"/>
            </a:xfrm>
            <a:custGeom>
              <a:avLst/>
              <a:gdLst/>
              <a:ahLst/>
              <a:cxnLst/>
              <a:rect l="l" t="t" r="r" b="b"/>
              <a:pathLst>
                <a:path w="11005891" h="2583240">
                  <a:moveTo>
                    <a:pt x="10881431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0881431" y="0"/>
                  </a:lnTo>
                  <a:cubicBezTo>
                    <a:pt x="10950011" y="0"/>
                    <a:pt x="11005891" y="55880"/>
                    <a:pt x="11005891" y="124460"/>
                  </a:cubicBezTo>
                  <a:lnTo>
                    <a:pt x="11005891" y="2458780"/>
                  </a:lnTo>
                  <a:cubicBezTo>
                    <a:pt x="11005891" y="2527360"/>
                    <a:pt x="10950011" y="2583240"/>
                    <a:pt x="10881431" y="2583240"/>
                  </a:cubicBezTo>
                  <a:close/>
                </a:path>
              </a:pathLst>
            </a:custGeom>
            <a:solidFill>
              <a:srgbClr val="2C92D5"/>
            </a:solidFill>
          </p:spPr>
        </p:sp>
      </p:grpSp>
      <p:sp>
        <p:nvSpPr>
          <p:cNvPr id="40" name="TextBox 4"/>
          <p:cNvSpPr txBox="1"/>
          <p:nvPr/>
        </p:nvSpPr>
        <p:spPr>
          <a:xfrm>
            <a:off x="8794365" y="6015828"/>
            <a:ext cx="210105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388,9 </a:t>
            </a:r>
            <a:r>
              <a:rPr lang="ru-RU" sz="1000" dirty="0" err="1">
                <a:latin typeface="Century Schoolbook" panose="02040604050505020304" pitchFamily="18" charset="0"/>
              </a:rPr>
              <a:t>млн.рублей</a:t>
            </a:r>
            <a:r>
              <a:rPr lang="ru-RU" sz="1000" dirty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</a:t>
            </a:r>
            <a:r>
              <a:rPr lang="ru-RU" sz="1000" dirty="0" smtClean="0">
                <a:latin typeface="Century Schoolbook" panose="02040604050505020304" pitchFamily="18" charset="0"/>
              </a:rPr>
              <a:t>бюджета 382,6  млн</a:t>
            </a:r>
            <a:r>
              <a:rPr lang="ru-RU" sz="1000" dirty="0">
                <a:latin typeface="Century Schoolbook" panose="02040604050505020304" pitchFamily="18" charset="0"/>
              </a:rPr>
              <a:t>. рублей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049688" y="6061051"/>
            <a:ext cx="767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71" dirty="0" smtClean="0">
                <a:solidFill>
                  <a:srgbClr val="191919"/>
                </a:solidFill>
                <a:latin typeface="Aileron Heavy"/>
              </a:rPr>
              <a:t>202</a:t>
            </a:r>
            <a:r>
              <a:rPr lang="ru-RU" sz="1600" spc="71" dirty="0" smtClean="0">
                <a:solidFill>
                  <a:srgbClr val="191919"/>
                </a:solidFill>
                <a:latin typeface="Aileron Heavy"/>
              </a:rPr>
              <a:t>2 </a:t>
            </a:r>
            <a:endParaRPr lang="ru-RU" sz="1600" spc="71" dirty="0">
              <a:solidFill>
                <a:srgbClr val="191919"/>
              </a:solidFill>
              <a:latin typeface="Aileron Heavy"/>
            </a:endParaRPr>
          </a:p>
          <a:p>
            <a:pPr algn="ctr"/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год</a:t>
            </a:r>
            <a:endParaRPr lang="en-US" sz="1600" spc="71" dirty="0">
              <a:solidFill>
                <a:srgbClr val="191919"/>
              </a:solidFill>
              <a:latin typeface="Aileron Heavy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30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539136" y="499825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«Успех каждого ребенка»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1" y="154161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394932" y="1560447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2646" y="2769171"/>
            <a:ext cx="397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grpSp>
        <p:nvGrpSpPr>
          <p:cNvPr id="90" name="Группа 89"/>
          <p:cNvGrpSpPr/>
          <p:nvPr/>
        </p:nvGrpSpPr>
        <p:grpSpPr>
          <a:xfrm>
            <a:off x="1746536" y="5915067"/>
            <a:ext cx="9523477" cy="853576"/>
            <a:chOff x="1296732" y="5953940"/>
            <a:chExt cx="9523477" cy="853576"/>
          </a:xfrm>
        </p:grpSpPr>
        <p:grpSp>
          <p:nvGrpSpPr>
            <p:cNvPr id="91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10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92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101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93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100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97" name="TextBox 9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802663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306296" y="1828936"/>
            <a:ext cx="5009847" cy="4065519"/>
            <a:chOff x="1327241" y="1972405"/>
            <a:chExt cx="5009847" cy="4065519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1466476" y="1972405"/>
              <a:ext cx="4870612" cy="4065519"/>
              <a:chOff x="9400155" y="1409001"/>
              <a:chExt cx="9244487" cy="8183911"/>
            </a:xfrm>
          </p:grpSpPr>
          <p:sp>
            <p:nvSpPr>
              <p:cNvPr id="104" name="TextBox 3"/>
              <p:cNvSpPr txBox="1"/>
              <p:nvPr/>
            </p:nvSpPr>
            <p:spPr>
              <a:xfrm>
                <a:off x="10981352" y="1678768"/>
                <a:ext cx="6833173" cy="64743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0"/>
                  </a:spcAft>
                </a:pPr>
                <a:r>
                  <a:rPr lang="ru-RU" sz="1100" i="1" spc="-10" dirty="0"/>
                  <a:t>Доля детей в возрасте от 5 до 18 лет, охваченных дополнительным образованием – 75 %</a:t>
                </a:r>
              </a:p>
            </p:txBody>
          </p:sp>
          <p:sp>
            <p:nvSpPr>
              <p:cNvPr id="106" name="AutoShape 8"/>
              <p:cNvSpPr/>
              <p:nvPr/>
            </p:nvSpPr>
            <p:spPr>
              <a:xfrm>
                <a:off x="9400155" y="1409001"/>
                <a:ext cx="1203885" cy="7468999"/>
              </a:xfrm>
              <a:prstGeom prst="rect">
                <a:avLst/>
              </a:prstGeom>
              <a:solidFill>
                <a:srgbClr val="191919">
                  <a:alpha val="4705"/>
                </a:srgbClr>
              </a:solidFill>
            </p:spPr>
          </p:sp>
          <p:grpSp>
            <p:nvGrpSpPr>
              <p:cNvPr id="107" name="Group 9"/>
              <p:cNvGrpSpPr/>
              <p:nvPr/>
            </p:nvGrpSpPr>
            <p:grpSpPr>
              <a:xfrm>
                <a:off x="9400155" y="1409001"/>
                <a:ext cx="1203885" cy="1172728"/>
                <a:chOff x="0" y="0"/>
                <a:chExt cx="3924555" cy="3822984"/>
              </a:xfrm>
            </p:grpSpPr>
            <p:sp>
              <p:nvSpPr>
                <p:cNvPr id="108" name="Freeform 10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109" name="Group 11"/>
              <p:cNvGrpSpPr/>
              <p:nvPr/>
            </p:nvGrpSpPr>
            <p:grpSpPr>
              <a:xfrm>
                <a:off x="9400155" y="3507758"/>
                <a:ext cx="1203885" cy="1172728"/>
                <a:chOff x="0" y="0"/>
                <a:chExt cx="3924555" cy="3822984"/>
              </a:xfrm>
            </p:grpSpPr>
            <p:sp>
              <p:nvSpPr>
                <p:cNvPr id="110" name="Freeform 12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111" name="Group 13"/>
              <p:cNvGrpSpPr/>
              <p:nvPr/>
            </p:nvGrpSpPr>
            <p:grpSpPr>
              <a:xfrm>
                <a:off x="9400155" y="5606515"/>
                <a:ext cx="1203885" cy="1172728"/>
                <a:chOff x="0" y="0"/>
                <a:chExt cx="3924555" cy="3822984"/>
              </a:xfrm>
            </p:grpSpPr>
            <p:sp>
              <p:nvSpPr>
                <p:cNvPr id="112" name="Freeform 14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grpSp>
            <p:nvGrpSpPr>
              <p:cNvPr id="113" name="Group 15"/>
              <p:cNvGrpSpPr/>
              <p:nvPr/>
            </p:nvGrpSpPr>
            <p:grpSpPr>
              <a:xfrm>
                <a:off x="9400155" y="7705272"/>
                <a:ext cx="1203885" cy="1172728"/>
                <a:chOff x="0" y="0"/>
                <a:chExt cx="3924555" cy="3822984"/>
              </a:xfrm>
            </p:grpSpPr>
            <p:sp>
              <p:nvSpPr>
                <p:cNvPr id="114" name="Freeform 16"/>
                <p:cNvSpPr/>
                <p:nvPr/>
              </p:nvSpPr>
              <p:spPr>
                <a:xfrm>
                  <a:off x="0" y="0"/>
                  <a:ext cx="3924555" cy="382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4555" h="3822984">
                      <a:moveTo>
                        <a:pt x="3800095" y="3822984"/>
                      </a:moveTo>
                      <a:lnTo>
                        <a:pt x="124460" y="3822984"/>
                      </a:lnTo>
                      <a:cubicBezTo>
                        <a:pt x="55880" y="3822984"/>
                        <a:pt x="0" y="3767105"/>
                        <a:pt x="0" y="3698524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3800095" y="0"/>
                      </a:lnTo>
                      <a:cubicBezTo>
                        <a:pt x="3868675" y="0"/>
                        <a:pt x="3924555" y="55880"/>
                        <a:pt x="3924555" y="124460"/>
                      </a:cubicBezTo>
                      <a:lnTo>
                        <a:pt x="3924555" y="3698525"/>
                      </a:lnTo>
                      <a:cubicBezTo>
                        <a:pt x="3924555" y="3767105"/>
                        <a:pt x="3868675" y="3822984"/>
                        <a:pt x="3800095" y="3822984"/>
                      </a:cubicBezTo>
                      <a:close/>
                    </a:path>
                  </a:pathLst>
                </a:custGeom>
                <a:solidFill>
                  <a:srgbClr val="13538A"/>
                </a:solidFill>
              </p:spPr>
            </p:sp>
          </p:grpSp>
          <p:sp>
            <p:nvSpPr>
              <p:cNvPr id="116" name="TextBox 18"/>
              <p:cNvSpPr txBox="1"/>
              <p:nvPr/>
            </p:nvSpPr>
            <p:spPr>
              <a:xfrm>
                <a:off x="10909444" y="5509835"/>
                <a:ext cx="7574193" cy="211888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0"/>
                  </a:spcAft>
                </a:pPr>
                <a:r>
                  <a:rPr lang="ru-RU" sz="1200" i="1" spc="-10" dirty="0"/>
                  <a:t>Число участников открытых онлайн-уроков, реализуемых с учетом опыта цикла открытых уроков </a:t>
                </a:r>
                <a:r>
                  <a:rPr lang="ru-RU" sz="1200" i="1" spc="-10" dirty="0" smtClean="0"/>
                  <a:t>«</a:t>
                </a:r>
                <a:r>
                  <a:rPr lang="ru-RU" sz="1200" i="1" spc="-10" dirty="0" err="1" smtClean="0"/>
                  <a:t>Проектория</a:t>
                </a:r>
                <a:r>
                  <a:rPr lang="ru-RU" sz="1200" i="1" spc="-10" dirty="0" smtClean="0"/>
                  <a:t>», «Уроки настоящего» </a:t>
                </a:r>
                <a:r>
                  <a:rPr lang="ru-RU" sz="1200" i="1" spc="-10" dirty="0"/>
                  <a:t>или иных аналогичных по возможностям, функциям и результатам проектов, направленных на раннюю профориентацию </a:t>
                </a:r>
                <a:r>
                  <a:rPr lang="ru-RU" sz="1200" i="1" spc="-10" dirty="0" smtClean="0"/>
                  <a:t>– 0,014 </a:t>
                </a:r>
                <a:r>
                  <a:rPr lang="ru-RU" sz="1200" i="1" spc="-10" dirty="0" err="1" smtClean="0"/>
                  <a:t>млн.чел</a:t>
                </a:r>
                <a:r>
                  <a:rPr lang="ru-RU" sz="1200" i="1" spc="-10" dirty="0" smtClean="0"/>
                  <a:t> чел.</a:t>
                </a:r>
                <a:endParaRPr lang="ru-RU" sz="1200" i="1" spc="-10" dirty="0"/>
              </a:p>
            </p:txBody>
          </p:sp>
          <p:sp>
            <p:nvSpPr>
              <p:cNvPr id="119" name="TextBox 21"/>
              <p:cNvSpPr txBox="1"/>
              <p:nvPr/>
            </p:nvSpPr>
            <p:spPr>
              <a:xfrm>
                <a:off x="10928407" y="2941554"/>
                <a:ext cx="7574195" cy="238529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ru-RU" sz="1100" i="1" spc="-10" dirty="0"/>
                  <a:t>Число детей, охваченных деятельностью детских технопарков </a:t>
                </a:r>
                <a:r>
                  <a:rPr lang="ru-RU" sz="1100" i="1" spc="-10" dirty="0" smtClean="0"/>
                  <a:t>«</a:t>
                </a:r>
                <a:r>
                  <a:rPr lang="ru-RU" sz="1100" i="1" spc="-10" dirty="0" err="1" smtClean="0"/>
                  <a:t>Кванториум</a:t>
                </a:r>
                <a:r>
                  <a:rPr lang="ru-RU" sz="1100" i="1" spc="-10" dirty="0" smtClean="0"/>
                  <a:t>» </a:t>
                </a:r>
                <a:r>
                  <a:rPr lang="ru-RU" sz="1100" i="1" spc="-10" dirty="0"/>
                  <a:t>(мобильных технопарков </a:t>
                </a:r>
                <a:r>
                  <a:rPr lang="ru-RU" sz="1100" i="1" spc="-10" dirty="0" smtClean="0"/>
                  <a:t>«</a:t>
                </a:r>
                <a:r>
                  <a:rPr lang="ru-RU" sz="1100" i="1" spc="-10" dirty="0" err="1" smtClean="0"/>
                  <a:t>Кванториум</a:t>
                </a:r>
                <a:r>
                  <a:rPr lang="ru-RU" sz="1100" i="1" spc="-10" dirty="0" smtClean="0"/>
                  <a:t>») </a:t>
                </a:r>
                <a:r>
                  <a:rPr lang="ru-RU" sz="1100" i="1" spc="-10" dirty="0"/>
                  <a:t>и других проектов, направленных на обеспечение доступности дополнительных общеобразовательных программ естественнонаучной и технической направленностей, соответствующих приоритетным направлениям технологического развития Российской </a:t>
                </a:r>
                <a:r>
                  <a:rPr lang="ru-RU" sz="1100" i="1" spc="-10" dirty="0" smtClean="0"/>
                  <a:t>Федерации – 4 </a:t>
                </a:r>
                <a:r>
                  <a:rPr lang="ru-RU" sz="1100" i="1" spc="-10" dirty="0" err="1" smtClean="0"/>
                  <a:t>тыс.чел</a:t>
                </a:r>
                <a:r>
                  <a:rPr lang="ru-RU" sz="1100" i="1" spc="-10" dirty="0" smtClean="0"/>
                  <a:t>.</a:t>
                </a:r>
                <a:endParaRPr lang="en-US" sz="1100" i="1" spc="-10" dirty="0"/>
              </a:p>
            </p:txBody>
          </p:sp>
          <p:sp>
            <p:nvSpPr>
              <p:cNvPr id="122" name="TextBox 24"/>
              <p:cNvSpPr txBox="1"/>
              <p:nvPr/>
            </p:nvSpPr>
            <p:spPr>
              <a:xfrm>
                <a:off x="10925585" y="7362510"/>
                <a:ext cx="7719057" cy="223040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ru-RU" sz="1200" i="1" spc="-10" dirty="0"/>
                  <a:t>Число детей, получивших рекомендации по построению индивидуального учебного плана в соответствии с выбранными профессиональными компетенциями (профессиональными областями деятельности), в том числе по итогам участия в проекте </a:t>
                </a:r>
                <a:r>
                  <a:rPr lang="ru-RU" sz="1200" i="1" spc="-10" dirty="0" smtClean="0"/>
                  <a:t>«Билет </a:t>
                </a:r>
                <a:r>
                  <a:rPr lang="ru-RU" sz="1200" i="1" spc="-10" dirty="0"/>
                  <a:t>в </a:t>
                </a:r>
                <a:r>
                  <a:rPr lang="ru-RU" sz="1200" i="1" spc="-10" dirty="0" smtClean="0"/>
                  <a:t>будущее» – 0,72 тыс. чел.</a:t>
                </a:r>
                <a:endParaRPr lang="en-US" sz="1200" i="1" spc="-10" dirty="0"/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868" y="2106417"/>
              <a:ext cx="519501" cy="334473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7241" y="2834825"/>
              <a:ext cx="942933" cy="942933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466476" y="4076999"/>
              <a:ext cx="12057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ym typeface="Wingdings" panose="05000000000000000000" pitchFamily="2" charset="2"/>
                </a:rPr>
                <a:t></a:t>
              </a:r>
              <a:endParaRPr lang="ru-RU" sz="3600" b="1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484143" y="5100202"/>
              <a:ext cx="6166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>
                  <a:sym typeface="Wingdings" panose="05000000000000000000" pitchFamily="2" charset="2"/>
                </a:rPr>
                <a:t></a:t>
              </a:r>
              <a:endParaRPr lang="ru-RU" sz="2800" b="1" dirty="0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854185" y="2223552"/>
            <a:ext cx="3661540" cy="1140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spc="-10" dirty="0" smtClean="0">
                <a:solidFill>
                  <a:schemeClr val="tx1"/>
                </a:solidFill>
              </a:rPr>
              <a:t>0,014 </a:t>
            </a:r>
            <a:r>
              <a:rPr lang="ru-RU" sz="1100" i="1" spc="-10" dirty="0">
                <a:solidFill>
                  <a:schemeClr val="tx1"/>
                </a:solidFill>
              </a:rPr>
              <a:t>млн. чел. Приняли участие в открытых онлайн – уроках, реализуемых с учетом опыта цикла открытых уроков «</a:t>
            </a:r>
            <a:r>
              <a:rPr lang="ru-RU" sz="1100" i="1" spc="-10" dirty="0" err="1">
                <a:solidFill>
                  <a:schemeClr val="tx1"/>
                </a:solidFill>
              </a:rPr>
              <a:t>Проектория</a:t>
            </a:r>
            <a:r>
              <a:rPr lang="ru-RU" sz="1100" i="1" spc="-10" dirty="0">
                <a:solidFill>
                  <a:schemeClr val="tx1"/>
                </a:solidFill>
              </a:rPr>
              <a:t>», «Уроки настоящего» или иных аналогичных по возможностям, функциям и результатам проектов, направленных на раннюю профориентацию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854185" y="3557113"/>
            <a:ext cx="3661540" cy="1140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spc="-10" dirty="0" smtClean="0">
                <a:solidFill>
                  <a:schemeClr val="tx1"/>
                </a:solidFill>
              </a:rPr>
              <a:t>В 74 общеобразовательных организациях, расположенных в сельской местности обновлена материально-техническая база для занятий физической культурой и спортом</a:t>
            </a:r>
            <a:endParaRPr lang="ru-RU" sz="1100" i="1" spc="-10" dirty="0">
              <a:solidFill>
                <a:schemeClr val="tx1"/>
              </a:solidFill>
            </a:endParaRPr>
          </a:p>
        </p:txBody>
      </p:sp>
      <p:sp>
        <p:nvSpPr>
          <p:cNvPr id="46" name="TextBox 4"/>
          <p:cNvSpPr txBox="1"/>
          <p:nvPr/>
        </p:nvSpPr>
        <p:spPr>
          <a:xfrm>
            <a:off x="2686390" y="6014648"/>
            <a:ext cx="198172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71,1 </a:t>
            </a:r>
            <a:r>
              <a:rPr lang="ru-RU" sz="1000" dirty="0" err="1">
                <a:latin typeface="Century Schoolbook" panose="02040604050505020304" pitchFamily="18" charset="0"/>
              </a:rPr>
              <a:t>млн.рублей</a:t>
            </a:r>
            <a:r>
              <a:rPr lang="ru-RU" sz="1000" dirty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47,7 млн</a:t>
            </a:r>
            <a:r>
              <a:rPr lang="ru-RU" sz="1000" dirty="0">
                <a:latin typeface="Century Schoolbook" panose="02040604050505020304" pitchFamily="18" charset="0"/>
              </a:rPr>
              <a:t>. рублей</a:t>
            </a:r>
          </a:p>
        </p:txBody>
      </p:sp>
      <p:sp>
        <p:nvSpPr>
          <p:cNvPr id="47" name="TextBox 4"/>
          <p:cNvSpPr txBox="1"/>
          <p:nvPr/>
        </p:nvSpPr>
        <p:spPr>
          <a:xfrm>
            <a:off x="5638457" y="6011699"/>
            <a:ext cx="198172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81,3 </a:t>
            </a:r>
            <a:r>
              <a:rPr lang="ru-RU" sz="1000" dirty="0" err="1">
                <a:latin typeface="Century Schoolbook" panose="02040604050505020304" pitchFamily="18" charset="0"/>
              </a:rPr>
              <a:t>млн.рублей</a:t>
            </a:r>
            <a:r>
              <a:rPr lang="ru-RU" sz="1000" dirty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47,3 млн</a:t>
            </a:r>
            <a:r>
              <a:rPr lang="ru-RU" sz="1000" dirty="0">
                <a:latin typeface="Century Schoolbook" panose="02040604050505020304" pitchFamily="18" charset="0"/>
              </a:rPr>
              <a:t>. рублей</a:t>
            </a:r>
          </a:p>
        </p:txBody>
      </p:sp>
      <p:sp>
        <p:nvSpPr>
          <p:cNvPr id="48" name="TextBox 4"/>
          <p:cNvSpPr txBox="1"/>
          <p:nvPr/>
        </p:nvSpPr>
        <p:spPr>
          <a:xfrm>
            <a:off x="8895008" y="6053509"/>
            <a:ext cx="198172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65,6 </a:t>
            </a:r>
            <a:r>
              <a:rPr lang="ru-RU" sz="1000" dirty="0" err="1">
                <a:latin typeface="Century Schoolbook" panose="02040604050505020304" pitchFamily="18" charset="0"/>
              </a:rPr>
              <a:t>млн.рублей</a:t>
            </a:r>
            <a:r>
              <a:rPr lang="ru-RU" sz="1000" dirty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31,3 млн</a:t>
            </a:r>
            <a:r>
              <a:rPr lang="ru-RU" sz="1000" dirty="0">
                <a:latin typeface="Century Schoolbook" panose="02040604050505020304" pitchFamily="18" charset="0"/>
              </a:rPr>
              <a:t>. рублей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30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539136" y="499825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«Поддержка семей, имеющих детей»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1" y="154161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413845" y="1533647"/>
            <a:ext cx="6543714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2646" y="2769171"/>
            <a:ext cx="397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3269" y="2038481"/>
            <a:ext cx="455806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i="1" spc="101" dirty="0">
                <a:latin typeface="Aileron Regular"/>
              </a:rPr>
              <a:t>Количество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родителей, в том числе с привлечением некоммерческих организаций (далее - НКО), нарастающим итогом с 2019 года - </a:t>
            </a:r>
            <a:r>
              <a:rPr lang="ru-RU" sz="1300" i="1" spc="101" dirty="0" smtClean="0">
                <a:latin typeface="Aileron Regular"/>
              </a:rPr>
              <a:t>0,02 </a:t>
            </a:r>
            <a:r>
              <a:rPr lang="ru-RU" sz="1300" i="1" spc="101" dirty="0">
                <a:latin typeface="Aileron Regular"/>
              </a:rPr>
              <a:t>млн. ед.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651141"/>
              </p:ext>
            </p:extLst>
          </p:nvPr>
        </p:nvGraphicFramePr>
        <p:xfrm>
          <a:off x="3076858" y="4109760"/>
          <a:ext cx="4490882" cy="986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0882">
                  <a:extLst>
                    <a:ext uri="{9D8B030D-6E8A-4147-A177-3AD203B41FA5}">
                      <a16:colId xmlns:a16="http://schemas.microsoft.com/office/drawing/2014/main" val="3254064782"/>
                    </a:ext>
                  </a:extLst>
                </a:gridCol>
              </a:tblGrid>
              <a:tr h="9748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300" b="0" i="1" kern="1200" spc="101" dirty="0">
                          <a:solidFill>
                            <a:schemeClr val="tx1"/>
                          </a:solidFill>
                          <a:latin typeface="Aileron Regular"/>
                          <a:ea typeface="+mn-ea"/>
                          <a:cs typeface="+mn-cs"/>
                        </a:rPr>
                        <a:t>Доля граждан, положительно оценивших качество услуг психолого-педагогической, методической и консультативной помощи,  от общего числа обратившихся за получением </a:t>
                      </a:r>
                      <a:r>
                        <a:rPr lang="ru-RU" sz="1300" b="0" i="1" kern="1200" spc="101" dirty="0" smtClean="0">
                          <a:solidFill>
                            <a:schemeClr val="tx1"/>
                          </a:solidFill>
                          <a:latin typeface="Aileron Regular"/>
                          <a:ea typeface="+mn-ea"/>
                          <a:cs typeface="+mn-cs"/>
                        </a:rPr>
                        <a:t>услуги - 55 %</a:t>
                      </a:r>
                      <a:endParaRPr lang="ru-RU" sz="1300" b="0" i="1" kern="1200" spc="101" dirty="0">
                        <a:solidFill>
                          <a:schemeClr val="tx1"/>
                        </a:solidFill>
                        <a:latin typeface="Aileron Regular"/>
                        <a:ea typeface="+mn-ea"/>
                        <a:cs typeface="+mn-cs"/>
                      </a:endParaRPr>
                    </a:p>
                  </a:txBody>
                  <a:tcPr marL="45720" marR="4572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538650"/>
                  </a:ext>
                </a:extLst>
              </a:tr>
            </a:tbl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1049061" y="2555825"/>
            <a:ext cx="1810391" cy="2351883"/>
            <a:chOff x="1318906" y="2322061"/>
            <a:chExt cx="1810391" cy="2351883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318906" y="2441789"/>
              <a:ext cx="1810391" cy="2232155"/>
              <a:chOff x="1649717" y="2295718"/>
              <a:chExt cx="2479484" cy="3039913"/>
            </a:xfrm>
          </p:grpSpPr>
          <p:grpSp>
            <p:nvGrpSpPr>
              <p:cNvPr id="50" name="Группа 49"/>
              <p:cNvGrpSpPr/>
              <p:nvPr/>
            </p:nvGrpSpPr>
            <p:grpSpPr>
              <a:xfrm>
                <a:off x="1651641" y="2295718"/>
                <a:ext cx="2477560" cy="1221533"/>
                <a:chOff x="12650434" y="4573118"/>
                <a:chExt cx="4176981" cy="2082968"/>
              </a:xfrm>
            </p:grpSpPr>
            <p:grpSp>
              <p:nvGrpSpPr>
                <p:cNvPr id="51" name="Group 12"/>
                <p:cNvGrpSpPr/>
                <p:nvPr/>
              </p:nvGrpSpPr>
              <p:grpSpPr>
                <a:xfrm rot="-8100000">
                  <a:off x="14746114" y="4574784"/>
                  <a:ext cx="2082968" cy="2079635"/>
                  <a:chOff x="0" y="0"/>
                  <a:chExt cx="6350000" cy="6339840"/>
                </a:xfrm>
              </p:grpSpPr>
              <p:sp>
                <p:nvSpPr>
                  <p:cNvPr id="53" name="Freeform 13"/>
                  <p:cNvSpPr/>
                  <p:nvPr/>
                </p:nvSpPr>
                <p:spPr>
                  <a:xfrm>
                    <a:off x="0" y="0"/>
                    <a:ext cx="6350000" cy="63398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50000" h="6339840">
                        <a:moveTo>
                          <a:pt x="6350000" y="6339840"/>
                        </a:moveTo>
                        <a:lnTo>
                          <a:pt x="0" y="63398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13538A"/>
                  </a:solidFill>
                </p:spPr>
              </p:sp>
            </p:grpSp>
            <p:sp>
              <p:nvSpPr>
                <p:cNvPr id="52" name="AutoShape 14"/>
                <p:cNvSpPr/>
                <p:nvPr/>
              </p:nvSpPr>
              <p:spPr>
                <a:xfrm>
                  <a:off x="12650434" y="4581269"/>
                  <a:ext cx="3525022" cy="2066664"/>
                </a:xfrm>
                <a:prstGeom prst="rect">
                  <a:avLst/>
                </a:prstGeom>
                <a:solidFill>
                  <a:srgbClr val="13538A"/>
                </a:solidFill>
              </p:spPr>
            </p:sp>
          </p:grpSp>
          <p:grpSp>
            <p:nvGrpSpPr>
              <p:cNvPr id="54" name="Группа 53"/>
              <p:cNvGrpSpPr/>
              <p:nvPr/>
            </p:nvGrpSpPr>
            <p:grpSpPr>
              <a:xfrm>
                <a:off x="1649717" y="4114098"/>
                <a:ext cx="2477560" cy="1221533"/>
                <a:chOff x="12650434" y="4573118"/>
                <a:chExt cx="4176981" cy="2082968"/>
              </a:xfrm>
            </p:grpSpPr>
            <p:grpSp>
              <p:nvGrpSpPr>
                <p:cNvPr id="55" name="Group 12"/>
                <p:cNvGrpSpPr/>
                <p:nvPr/>
              </p:nvGrpSpPr>
              <p:grpSpPr>
                <a:xfrm rot="-8100000">
                  <a:off x="14746114" y="4574784"/>
                  <a:ext cx="2082968" cy="2079635"/>
                  <a:chOff x="0" y="0"/>
                  <a:chExt cx="6350000" cy="6339840"/>
                </a:xfrm>
              </p:grpSpPr>
              <p:sp>
                <p:nvSpPr>
                  <p:cNvPr id="60" name="Freeform 13"/>
                  <p:cNvSpPr/>
                  <p:nvPr/>
                </p:nvSpPr>
                <p:spPr>
                  <a:xfrm>
                    <a:off x="0" y="0"/>
                    <a:ext cx="6350000" cy="63398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50000" h="6339840">
                        <a:moveTo>
                          <a:pt x="6350000" y="6339840"/>
                        </a:moveTo>
                        <a:lnTo>
                          <a:pt x="0" y="63398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sp>
              <p:nvSpPr>
                <p:cNvPr id="57" name="AutoShape 14"/>
                <p:cNvSpPr/>
                <p:nvPr/>
              </p:nvSpPr>
              <p:spPr>
                <a:xfrm>
                  <a:off x="12650434" y="4581269"/>
                  <a:ext cx="3525022" cy="2066664"/>
                </a:xfrm>
                <a:prstGeom prst="rect">
                  <a:avLst/>
                </a:prstGeom>
                <a:solidFill>
                  <a:srgbClr val="37C9EF"/>
                </a:solidFill>
              </p:spPr>
            </p:sp>
          </p:grpSp>
        </p:grp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122" y="2322061"/>
              <a:ext cx="1403968" cy="1091975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6536" y="3842301"/>
              <a:ext cx="772188" cy="710821"/>
            </a:xfrm>
            <a:prstGeom prst="rect">
              <a:avLst/>
            </a:prstGeom>
          </p:spPr>
        </p:pic>
      </p:grpSp>
      <p:sp>
        <p:nvSpPr>
          <p:cNvPr id="16" name="Прямоугольник 15"/>
          <p:cNvSpPr/>
          <p:nvPr/>
        </p:nvSpPr>
        <p:spPr>
          <a:xfrm>
            <a:off x="7802743" y="2538649"/>
            <a:ext cx="379914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300" spc="-1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7993239" y="1916322"/>
            <a:ext cx="3418155" cy="3616678"/>
            <a:chOff x="4907765" y="5694449"/>
            <a:chExt cx="5403511" cy="4704816"/>
          </a:xfrm>
        </p:grpSpPr>
        <p:pic>
          <p:nvPicPr>
            <p:cNvPr id="69" name="Picture 1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713664" y="5694449"/>
              <a:ext cx="1560316" cy="1240939"/>
            </a:xfrm>
            <a:prstGeom prst="rect">
              <a:avLst/>
            </a:prstGeom>
          </p:spPr>
        </p:pic>
        <p:sp>
          <p:nvSpPr>
            <p:cNvPr id="70" name="TextBox 11"/>
            <p:cNvSpPr txBox="1"/>
            <p:nvPr/>
          </p:nvSpPr>
          <p:spPr>
            <a:xfrm>
              <a:off x="4907765" y="7016085"/>
              <a:ext cx="5403511" cy="338318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300" i="1" spc="101" dirty="0">
                  <a:latin typeface="Aileron Regular"/>
                </a:rPr>
                <a:t>Оказано не менее </a:t>
              </a:r>
              <a:r>
                <a:rPr lang="ru-RU" sz="1300" i="1" spc="101" dirty="0" smtClean="0">
                  <a:latin typeface="Aileron Regular"/>
                </a:rPr>
                <a:t>0,02 </a:t>
              </a:r>
              <a:r>
                <a:rPr lang="ru-RU" sz="1300" i="1" spc="101" dirty="0">
                  <a:latin typeface="Aileron Regular"/>
                </a:rPr>
                <a:t>миллионов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родителей, в том числе с привлечением некоммерческих организаций (далее – НКО) и иных организаций, в том числе государственных и муниципальных</a:t>
              </a:r>
            </a:p>
          </p:txBody>
        </p:sp>
        <p:pic>
          <p:nvPicPr>
            <p:cNvPr id="71" name="Picture 1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195471" y="6041551"/>
              <a:ext cx="650529" cy="520423"/>
            </a:xfrm>
            <a:prstGeom prst="rect">
              <a:avLst/>
            </a:prstGeom>
          </p:spPr>
        </p:pic>
      </p:grpSp>
      <p:grpSp>
        <p:nvGrpSpPr>
          <p:cNvPr id="73" name="Группа 72"/>
          <p:cNvGrpSpPr/>
          <p:nvPr/>
        </p:nvGrpSpPr>
        <p:grpSpPr>
          <a:xfrm>
            <a:off x="1749388" y="5933596"/>
            <a:ext cx="6305355" cy="847742"/>
            <a:chOff x="1296732" y="5953940"/>
            <a:chExt cx="6305355" cy="847742"/>
          </a:xfrm>
        </p:grpSpPr>
        <p:grpSp>
          <p:nvGrpSpPr>
            <p:cNvPr id="74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8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75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80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sp>
          <p:nvSpPr>
            <p:cNvPr id="76" name="TextBox 4"/>
            <p:cNvSpPr txBox="1"/>
            <p:nvPr/>
          </p:nvSpPr>
          <p:spPr>
            <a:xfrm>
              <a:off x="2171335" y="6299742"/>
              <a:ext cx="1981722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1,125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  <p:sp>
          <p:nvSpPr>
            <p:cNvPr id="77" name="TextBox 4"/>
            <p:cNvSpPr txBox="1"/>
            <p:nvPr/>
          </p:nvSpPr>
          <p:spPr>
            <a:xfrm>
              <a:off x="5369103" y="6283044"/>
              <a:ext cx="2101052" cy="4001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1,125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  <a:p>
              <a:pPr lvl="0" algn="ctr"/>
              <a:endParaRPr lang="ru-RU" sz="1300" dirty="0">
                <a:latin typeface="Century Schoolbook" panose="02040604050505020304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38" name="Freeform 49"/>
          <p:cNvSpPr/>
          <p:nvPr/>
        </p:nvSpPr>
        <p:spPr>
          <a:xfrm>
            <a:off x="8196124" y="5923148"/>
            <a:ext cx="3073889" cy="845495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2C92D5"/>
          </a:solidFill>
        </p:spPr>
      </p:sp>
      <p:sp>
        <p:nvSpPr>
          <p:cNvPr id="39" name="TextBox 38"/>
          <p:cNvSpPr txBox="1"/>
          <p:nvPr/>
        </p:nvSpPr>
        <p:spPr>
          <a:xfrm>
            <a:off x="8252467" y="6053509"/>
            <a:ext cx="767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71" dirty="0">
                <a:solidFill>
                  <a:srgbClr val="191919"/>
                </a:solidFill>
                <a:latin typeface="Aileron Heavy"/>
              </a:rPr>
              <a:t>202</a:t>
            </a:r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2 </a:t>
            </a:r>
          </a:p>
          <a:p>
            <a:pPr algn="ctr"/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год</a:t>
            </a:r>
            <a:endParaRPr lang="en-US" sz="1600" spc="71" dirty="0">
              <a:solidFill>
                <a:srgbClr val="191919"/>
              </a:solidFill>
              <a:latin typeface="Aileron Heavy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8690042" y="6199820"/>
            <a:ext cx="2101052" cy="4001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300" dirty="0" smtClean="0">
                <a:latin typeface="Century Schoolbook" panose="02040604050505020304" pitchFamily="18" charset="0"/>
              </a:rPr>
              <a:t>1,125 </a:t>
            </a:r>
            <a:r>
              <a:rPr lang="ru-RU" sz="1300" dirty="0" err="1" smtClean="0">
                <a:latin typeface="Century Schoolbook" panose="02040604050505020304" pitchFamily="18" charset="0"/>
              </a:rPr>
              <a:t>млн.рублей</a:t>
            </a:r>
            <a:endParaRPr lang="ru-RU" sz="1300" dirty="0" smtClean="0">
              <a:latin typeface="Century Schoolbook" panose="02040604050505020304" pitchFamily="18" charset="0"/>
            </a:endParaRPr>
          </a:p>
          <a:p>
            <a:pPr lvl="0" algn="ctr"/>
            <a:endParaRPr lang="ru-RU" sz="1300" dirty="0">
              <a:latin typeface="Century Schoolbook" panose="020406040505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93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665446" y="463008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«Цифровая образовательная среда»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2655969" y="1531769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145143" y="3936140"/>
            <a:ext cx="6543714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2646" y="2769171"/>
            <a:ext cx="397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02743" y="2538649"/>
            <a:ext cx="379914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300" spc="-1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146703" y="1796611"/>
            <a:ext cx="10440213" cy="2148034"/>
            <a:chOff x="828553" y="1643600"/>
            <a:chExt cx="7384411" cy="4071479"/>
          </a:xfrm>
        </p:grpSpPr>
        <p:graphicFrame>
          <p:nvGraphicFramePr>
            <p:cNvPr id="3" name="Схема 2"/>
            <p:cNvGraphicFramePr/>
            <p:nvPr>
              <p:extLst>
                <p:ext uri="{D42A27DB-BD31-4B8C-83A1-F6EECF244321}">
                  <p14:modId xmlns:p14="http://schemas.microsoft.com/office/powerpoint/2010/main" val="2450876038"/>
                </p:ext>
              </p:extLst>
            </p:nvPr>
          </p:nvGraphicFramePr>
          <p:xfrm>
            <a:off x="828553" y="1643600"/>
            <a:ext cx="7384411" cy="407147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6064" y="2988264"/>
              <a:ext cx="402203" cy="657729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484" y="2988264"/>
              <a:ext cx="431316" cy="877758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319626" y="4256980"/>
            <a:ext cx="4357274" cy="2674805"/>
            <a:chOff x="6929026" y="6262073"/>
            <a:chExt cx="3796253" cy="2674805"/>
          </a:xfrm>
        </p:grpSpPr>
        <p:grpSp>
          <p:nvGrpSpPr>
            <p:cNvPr id="31" name="Group 12"/>
            <p:cNvGrpSpPr/>
            <p:nvPr/>
          </p:nvGrpSpPr>
          <p:grpSpPr>
            <a:xfrm>
              <a:off x="6929026" y="6262073"/>
              <a:ext cx="3796253" cy="2486197"/>
              <a:chOff x="0" y="0"/>
              <a:chExt cx="5061671" cy="3314930"/>
            </a:xfrm>
          </p:grpSpPr>
          <p:grpSp>
            <p:nvGrpSpPr>
              <p:cNvPr id="32" name="Group 13"/>
              <p:cNvGrpSpPr/>
              <p:nvPr/>
            </p:nvGrpSpPr>
            <p:grpSpPr>
              <a:xfrm rot="5400000">
                <a:off x="-1205413" y="1205413"/>
                <a:ext cx="3314930" cy="904104"/>
                <a:chOff x="0" y="0"/>
                <a:chExt cx="5765800" cy="1572547"/>
              </a:xfrm>
            </p:grpSpPr>
            <p:sp>
              <p:nvSpPr>
                <p:cNvPr id="37" name="Freeform 14"/>
                <p:cNvSpPr/>
                <p:nvPr/>
              </p:nvSpPr>
              <p:spPr>
                <a:xfrm>
                  <a:off x="0" y="0"/>
                  <a:ext cx="5765800" cy="1572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65800" h="1572547">
                      <a:moveTo>
                        <a:pt x="5765800" y="0"/>
                      </a:moveTo>
                      <a:lnTo>
                        <a:pt x="5765800" y="1572547"/>
                      </a:lnTo>
                      <a:lnTo>
                        <a:pt x="2881630" y="584487"/>
                      </a:lnTo>
                      <a:lnTo>
                        <a:pt x="0" y="1572547"/>
                      </a:lnTo>
                      <a:lnTo>
                        <a:pt x="3810" y="410304"/>
                      </a:lnTo>
                      <a:lnTo>
                        <a:pt x="8890" y="174000"/>
                      </a:lnTo>
                      <a:lnTo>
                        <a:pt x="10160" y="0"/>
                      </a:lnTo>
                      <a:lnTo>
                        <a:pt x="5765800" y="0"/>
                      </a:lnTo>
                      <a:close/>
                    </a:path>
                  </a:pathLst>
                </a:custGeom>
                <a:solidFill>
                  <a:srgbClr val="4BCFF1"/>
                </a:solidFill>
              </p:spPr>
            </p:sp>
          </p:grpSp>
          <p:grpSp>
            <p:nvGrpSpPr>
              <p:cNvPr id="35" name="Group 15"/>
              <p:cNvGrpSpPr/>
              <p:nvPr/>
            </p:nvGrpSpPr>
            <p:grpSpPr>
              <a:xfrm rot="-5400000">
                <a:off x="1230061" y="-516681"/>
                <a:ext cx="3309358" cy="4353863"/>
                <a:chOff x="0" y="0"/>
                <a:chExt cx="4975860" cy="6546350"/>
              </a:xfrm>
            </p:grpSpPr>
            <p:sp>
              <p:nvSpPr>
                <p:cNvPr id="36" name="Freeform 16"/>
                <p:cNvSpPr/>
                <p:nvPr/>
              </p:nvSpPr>
              <p:spPr>
                <a:xfrm>
                  <a:off x="0" y="0"/>
                  <a:ext cx="4975860" cy="654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5860" h="6546349">
                      <a:moveTo>
                        <a:pt x="4975860" y="0"/>
                      </a:moveTo>
                      <a:lnTo>
                        <a:pt x="4975860" y="5675130"/>
                      </a:lnTo>
                      <a:lnTo>
                        <a:pt x="2486660" y="6546349"/>
                      </a:lnTo>
                      <a:lnTo>
                        <a:pt x="0" y="5675130"/>
                      </a:lnTo>
                      <a:lnTo>
                        <a:pt x="1270" y="4933172"/>
                      </a:lnTo>
                      <a:lnTo>
                        <a:pt x="6350" y="1603127"/>
                      </a:lnTo>
                      <a:lnTo>
                        <a:pt x="0" y="0"/>
                      </a:lnTo>
                      <a:lnTo>
                        <a:pt x="4975860" y="0"/>
                      </a:lnTo>
                      <a:close/>
                    </a:path>
                  </a:pathLst>
                </a:custGeom>
                <a:solidFill>
                  <a:srgbClr val="4BCFF1"/>
                </a:solidFill>
              </p:spPr>
            </p:sp>
          </p:grpSp>
        </p:grpSp>
        <p:sp>
          <p:nvSpPr>
            <p:cNvPr id="52" name="TextBox 37"/>
            <p:cNvSpPr txBox="1"/>
            <p:nvPr/>
          </p:nvSpPr>
          <p:spPr>
            <a:xfrm>
              <a:off x="7390576" y="6351555"/>
              <a:ext cx="2757920" cy="25853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200" i="1" spc="156" dirty="0" smtClean="0">
                  <a:solidFill>
                    <a:srgbClr val="191919"/>
                  </a:solidFill>
                  <a:latin typeface="Aileron Regular"/>
                </a:rPr>
                <a:t>В 100 общеобразовательных организациях и профессиональных образовательных организациях внедрена целевая модель цифровой образовательной среды. </a:t>
              </a:r>
              <a:r>
                <a:rPr lang="ru-RU" sz="1200" i="1" spc="156" dirty="0">
                  <a:solidFill>
                    <a:srgbClr val="191919"/>
                  </a:solidFill>
                  <a:latin typeface="Aileron Regular"/>
                </a:rPr>
                <a:t>Для не менее </a:t>
              </a:r>
              <a:r>
                <a:rPr lang="ru-RU" sz="1200" i="1" spc="156" dirty="0" smtClean="0">
                  <a:solidFill>
                    <a:srgbClr val="191919"/>
                  </a:solidFill>
                  <a:latin typeface="Aileron Regular"/>
                </a:rPr>
                <a:t>7000 </a:t>
              </a:r>
              <a:r>
                <a:rPr lang="ru-RU" sz="1200" i="1" spc="156" dirty="0">
                  <a:solidFill>
                    <a:srgbClr val="191919"/>
                  </a:solidFill>
                  <a:latin typeface="Aileron Regular"/>
                </a:rPr>
                <a:t>тыс. детей, обучающихся в </a:t>
              </a:r>
              <a:r>
                <a:rPr lang="ru-RU" sz="1200" i="1" spc="156" dirty="0" smtClean="0">
                  <a:solidFill>
                    <a:srgbClr val="191919"/>
                  </a:solidFill>
                  <a:latin typeface="Aileron Regular"/>
                </a:rPr>
                <a:t>общеобразовательных организациях, </a:t>
              </a:r>
              <a:r>
                <a:rPr lang="ru-RU" sz="1200" i="1" spc="156" dirty="0">
                  <a:solidFill>
                    <a:srgbClr val="191919"/>
                  </a:solidFill>
                  <a:latin typeface="Aileron Regular"/>
                </a:rPr>
                <a:t>расположенных на территории Республики Алтай, проведен эксперимент по внедрению в образовательную программу современных цифровых технологий </a:t>
              </a:r>
              <a:endParaRPr lang="en-US" sz="12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7298164" y="4076852"/>
            <a:ext cx="3073890" cy="2582719"/>
            <a:chOff x="1024242" y="3503552"/>
            <a:chExt cx="3073890" cy="2582719"/>
          </a:xfrm>
        </p:grpSpPr>
        <p:grpSp>
          <p:nvGrpSpPr>
            <p:cNvPr id="63" name="Группа 62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66" name="Группа 65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71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76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72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75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73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74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67" name="TextBox 4"/>
              <p:cNvSpPr txBox="1"/>
              <p:nvPr/>
            </p:nvSpPr>
            <p:spPr>
              <a:xfrm>
                <a:off x="1492925" y="4332144"/>
                <a:ext cx="2331670" cy="73866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200" dirty="0" smtClean="0">
                    <a:latin typeface="Century Schoolbook" panose="02040604050505020304" pitchFamily="18" charset="0"/>
                  </a:rPr>
                  <a:t>229 </a:t>
                </a:r>
                <a:r>
                  <a:rPr lang="ru-RU" sz="12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200" dirty="0" smtClean="0">
                    <a:latin typeface="Century Schoolbook" panose="02040604050505020304" pitchFamily="18" charset="0"/>
                  </a:rPr>
                  <a:t>, </a:t>
                </a:r>
                <a:r>
                  <a:rPr lang="ru-RU" sz="12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200" dirty="0">
                    <a:latin typeface="Century Schoolbook" panose="02040604050505020304" pitchFamily="18" charset="0"/>
                  </a:rPr>
                  <a:t>за счет средств федерального бюджета </a:t>
                </a:r>
                <a:r>
                  <a:rPr lang="ru-RU" sz="1200" dirty="0" smtClean="0">
                    <a:latin typeface="Century Schoolbook" panose="02040604050505020304" pitchFamily="18" charset="0"/>
                  </a:rPr>
                  <a:t>223,7 </a:t>
                </a:r>
                <a:r>
                  <a:rPr lang="ru-RU" sz="1200" dirty="0">
                    <a:latin typeface="Century Schoolbook" panose="02040604050505020304" pitchFamily="18" charset="0"/>
                  </a:rPr>
                  <a:t>млн. рублей</a:t>
                </a:r>
              </a:p>
              <a:p>
                <a:pPr lvl="0" algn="ctr"/>
                <a:endParaRPr lang="ru-RU" sz="1200" dirty="0" smtClean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64" name="TextBox 4"/>
            <p:cNvSpPr txBox="1"/>
            <p:nvPr/>
          </p:nvSpPr>
          <p:spPr>
            <a:xfrm>
              <a:off x="1466615" y="4687155"/>
              <a:ext cx="2331670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3,8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</p:txBody>
        </p:sp>
        <p:sp>
          <p:nvSpPr>
            <p:cNvPr id="65" name="TextBox 4"/>
            <p:cNvSpPr txBox="1"/>
            <p:nvPr/>
          </p:nvSpPr>
          <p:spPr>
            <a:xfrm>
              <a:off x="1497710" y="5578884"/>
              <a:ext cx="2331670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3,8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180446" y="0"/>
            <a:ext cx="5011554" cy="6858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2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23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496" y="1672389"/>
            <a:ext cx="6343556" cy="4061861"/>
          </a:xfrm>
          <a:prstGeom prst="rect">
            <a:avLst/>
          </a:prstGeom>
        </p:spPr>
      </p:pic>
      <p:sp>
        <p:nvSpPr>
          <p:cNvPr id="13" name="TextBox 3"/>
          <p:cNvSpPr txBox="1"/>
          <p:nvPr/>
        </p:nvSpPr>
        <p:spPr>
          <a:xfrm>
            <a:off x="1108396" y="289164"/>
            <a:ext cx="6057261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i="1" spc="14" dirty="0">
                <a:solidFill>
                  <a:srgbClr val="002060"/>
                </a:solidFill>
                <a:latin typeface="Maven Pro Bold"/>
              </a:rPr>
              <a:t>РЕСПУБЛИКА АЛТАЙ ПО ИТОГАМ 2018 ГОДА ОТНЕСЕНА  К ГРУППЕ СУБЪЕТОВ РОССИЙСКОЙ ФЕДЕРАЦИИ С ВЫСОКИМ КАЧЕСТВОМ УПРАВЛЕНИЯ РЕГИОНАЛЬНЫМИ ФИНАНСАМИ</a:t>
            </a:r>
            <a:endParaRPr lang="en-US" b="1" i="1" spc="14" dirty="0">
              <a:solidFill>
                <a:srgbClr val="002060"/>
              </a:solidFill>
              <a:latin typeface="Maven Pro Bold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7586197" y="843162"/>
            <a:ext cx="4337981" cy="47397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1400" b="1" i="1" spc="14" dirty="0">
                <a:solidFill>
                  <a:schemeClr val="bg1"/>
                </a:solidFill>
                <a:latin typeface="Maven Pro Bold"/>
              </a:rPr>
              <a:t>ОЦЕНКА ОСУЩЕСТВЛЯЕТСЯ МИНФИНОМ РОССИИ ЕЖЕГОДНО ПО СЛЕДУЮЩИМ НАПРАВЛЕНИЯМ:</a:t>
            </a:r>
          </a:p>
          <a:p>
            <a:pPr algn="ctr"/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БЮДЖЕТНОЕ ПЛАНИРОВАНИЕ</a:t>
            </a:r>
          </a:p>
          <a:p>
            <a:pPr marL="228600" indent="-228600" algn="ctr">
              <a:buAutoNum type="arabicPeriod"/>
            </a:pPr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ИСПОЛНЕНИЕ БЮДЖЕТА</a:t>
            </a:r>
          </a:p>
          <a:p>
            <a:pPr marL="228600" indent="-228600" algn="ctr">
              <a:buAutoNum type="arabicPeriod"/>
            </a:pPr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УПРАВЛЕНИЕ ГОСУДАРСТВЕННЫМ </a:t>
            </a:r>
            <a:r>
              <a:rPr lang="ru-RU" sz="1400" b="1" spc="14" dirty="0" smtClean="0">
                <a:solidFill>
                  <a:schemeClr val="bg1"/>
                </a:solidFill>
                <a:latin typeface="Maven Pro Bold"/>
              </a:rPr>
              <a:t>ДОЛГОМ</a:t>
            </a:r>
          </a:p>
          <a:p>
            <a:pPr marL="228600" indent="-228600" algn="ctr">
              <a:buAutoNum type="arabicPeriod"/>
            </a:pPr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 smtClean="0">
                <a:solidFill>
                  <a:schemeClr val="bg1"/>
                </a:solidFill>
                <a:latin typeface="Maven Pro Bold"/>
              </a:rPr>
              <a:t>ФИНАНСОВЫЕ </a:t>
            </a: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ВЗАИМНООТНОШЕНИЯ С МУНИЦИПАЛЬНЫМИ ОБРАЗОВАНИЯМИ</a:t>
            </a:r>
          </a:p>
          <a:p>
            <a:pPr marL="228600" indent="-228600" algn="ctr">
              <a:buAutoNum type="arabicPeriod"/>
            </a:pPr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УПРАВЛЕНИЕ ГОСУДАРСТВЕННОЙ СОБСТВЕННОСТЬЮ И ОКАЗАНИЕ ГОСУДАРСТВЕННЫХ УСЛУГ</a:t>
            </a:r>
          </a:p>
          <a:p>
            <a:pPr marL="228600" indent="-228600" algn="ctr">
              <a:buAutoNum type="arabicPeriod"/>
            </a:pPr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ПРОЗРАЧНОСТЬ БЮДЖЕТНОГО ПРОЦЕССА </a:t>
            </a:r>
          </a:p>
          <a:p>
            <a:pPr marL="228600" indent="-228600" algn="ctr">
              <a:buAutoNum type="arabicPeriod"/>
            </a:pPr>
            <a:endParaRPr lang="ru-RU" sz="1400" b="1" spc="14" dirty="0">
              <a:solidFill>
                <a:schemeClr val="bg1"/>
              </a:solidFill>
              <a:latin typeface="Maven Pro Bold"/>
            </a:endParaRPr>
          </a:p>
          <a:p>
            <a:pPr marL="228600" indent="-228600" algn="ctr">
              <a:buAutoNum type="arabicPeriod"/>
            </a:pPr>
            <a:r>
              <a:rPr lang="ru-RU" sz="1400" b="1" spc="14" dirty="0">
                <a:solidFill>
                  <a:schemeClr val="bg1"/>
                </a:solidFill>
                <a:latin typeface="Maven Pro Bold"/>
              </a:rPr>
              <a:t>ИНДИКАТОРЫ, ХАРАКТЕРИЗУЮЩИЕ ВЫПОЛНЕНИЕ УКАЗОВ ПРЕЗИДЕНТА РФ ОТ 7 МАЯ 2012 ГОДА</a:t>
            </a:r>
          </a:p>
        </p:txBody>
      </p:sp>
      <p:sp>
        <p:nvSpPr>
          <p:cNvPr id="4" name="Овал 3"/>
          <p:cNvSpPr/>
          <p:nvPr/>
        </p:nvSpPr>
        <p:spPr>
          <a:xfrm>
            <a:off x="3154160" y="4236547"/>
            <a:ext cx="1263535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3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607920" y="500157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«Учитель будущего»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3071705" y="1596828"/>
            <a:ext cx="6543714" cy="281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423056" y="2294112"/>
            <a:ext cx="4096615" cy="3317804"/>
            <a:chOff x="-323447" y="3175858"/>
            <a:chExt cx="8764721" cy="3611588"/>
          </a:xfrm>
          <a:solidFill>
            <a:srgbClr val="2C92D5"/>
          </a:solidFill>
        </p:grpSpPr>
        <p:grpSp>
          <p:nvGrpSpPr>
            <p:cNvPr id="37" name="Group 9"/>
            <p:cNvGrpSpPr/>
            <p:nvPr/>
          </p:nvGrpSpPr>
          <p:grpSpPr>
            <a:xfrm>
              <a:off x="1794549" y="4765649"/>
              <a:ext cx="1239216" cy="1159426"/>
              <a:chOff x="0" y="0"/>
              <a:chExt cx="3977719" cy="3721602"/>
            </a:xfrm>
            <a:grpFill/>
          </p:grpSpPr>
          <p:sp>
            <p:nvSpPr>
              <p:cNvPr id="39" name="Freeform 10"/>
              <p:cNvSpPr/>
              <p:nvPr/>
            </p:nvSpPr>
            <p:spPr>
              <a:xfrm>
                <a:off x="0" y="0"/>
                <a:ext cx="3977718" cy="3721603"/>
              </a:xfrm>
              <a:custGeom>
                <a:avLst/>
                <a:gdLst/>
                <a:ahLst/>
                <a:cxnLst/>
                <a:rect l="l" t="t" r="r" b="b"/>
                <a:pathLst>
                  <a:path w="3977718" h="3721603">
                    <a:moveTo>
                      <a:pt x="3853259" y="3721602"/>
                    </a:moveTo>
                    <a:lnTo>
                      <a:pt x="124460" y="3721602"/>
                    </a:lnTo>
                    <a:cubicBezTo>
                      <a:pt x="55880" y="3721602"/>
                      <a:pt x="0" y="3665722"/>
                      <a:pt x="0" y="359714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53259" y="0"/>
                    </a:lnTo>
                    <a:cubicBezTo>
                      <a:pt x="3921839" y="0"/>
                      <a:pt x="3977718" y="55880"/>
                      <a:pt x="3977718" y="124460"/>
                    </a:cubicBezTo>
                    <a:lnTo>
                      <a:pt x="3977718" y="3597142"/>
                    </a:lnTo>
                    <a:cubicBezTo>
                      <a:pt x="3977718" y="3665722"/>
                      <a:pt x="3921839" y="3721603"/>
                      <a:pt x="3853259" y="372160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40" name="Group 15"/>
            <p:cNvGrpSpPr/>
            <p:nvPr/>
          </p:nvGrpSpPr>
          <p:grpSpPr>
            <a:xfrm>
              <a:off x="846698" y="4072811"/>
              <a:ext cx="7450435" cy="2714635"/>
              <a:chOff x="-16947762" y="-2223916"/>
              <a:chExt cx="23914906" cy="8713616"/>
            </a:xfrm>
            <a:grpFill/>
          </p:grpSpPr>
          <p:sp>
            <p:nvSpPr>
              <p:cNvPr id="44" name="Freeform 16"/>
              <p:cNvSpPr/>
              <p:nvPr/>
            </p:nvSpPr>
            <p:spPr>
              <a:xfrm>
                <a:off x="-16947762" y="-2223916"/>
                <a:ext cx="23914906" cy="8713616"/>
              </a:xfrm>
              <a:custGeom>
                <a:avLst/>
                <a:gdLst/>
                <a:ahLst/>
                <a:cxnLst/>
                <a:rect l="l" t="t" r="r" b="b"/>
                <a:pathLst>
                  <a:path w="3977718" h="3721603">
                    <a:moveTo>
                      <a:pt x="3853259" y="3721602"/>
                    </a:moveTo>
                    <a:lnTo>
                      <a:pt x="124460" y="3721602"/>
                    </a:lnTo>
                    <a:cubicBezTo>
                      <a:pt x="55880" y="3721602"/>
                      <a:pt x="0" y="3665722"/>
                      <a:pt x="0" y="359714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53259" y="0"/>
                    </a:lnTo>
                    <a:cubicBezTo>
                      <a:pt x="3921839" y="0"/>
                      <a:pt x="3977718" y="55880"/>
                      <a:pt x="3977718" y="124460"/>
                    </a:cubicBezTo>
                    <a:lnTo>
                      <a:pt x="3977718" y="3597142"/>
                    </a:lnTo>
                    <a:cubicBezTo>
                      <a:pt x="3977718" y="3665722"/>
                      <a:pt x="3921839" y="3721603"/>
                      <a:pt x="3853259" y="3721603"/>
                    </a:cubicBezTo>
                    <a:close/>
                  </a:path>
                </a:pathLst>
              </a:custGeom>
              <a:grpFill/>
            </p:spPr>
          </p:sp>
        </p:grpSp>
        <p:sp>
          <p:nvSpPr>
            <p:cNvPr id="54" name="TextBox 49"/>
            <p:cNvSpPr txBox="1"/>
            <p:nvPr/>
          </p:nvSpPr>
          <p:spPr>
            <a:xfrm>
              <a:off x="-323447" y="3175858"/>
              <a:ext cx="8764721" cy="3611588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endParaRPr lang="en-US" sz="1200" i="1" spc="156" dirty="0">
                <a:solidFill>
                  <a:srgbClr val="191919"/>
                </a:solidFill>
              </a:endParaRP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429" y="2400150"/>
            <a:ext cx="667030" cy="6648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12646" y="2769171"/>
            <a:ext cx="397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7361113" y="2286008"/>
            <a:ext cx="3816072" cy="3333706"/>
            <a:chOff x="7361113" y="2186554"/>
            <a:chExt cx="3816072" cy="343316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7361113" y="2186554"/>
              <a:ext cx="3816072" cy="3433160"/>
              <a:chOff x="4287693" y="3392195"/>
              <a:chExt cx="3194627" cy="5866105"/>
            </a:xfrm>
          </p:grpSpPr>
          <p:sp>
            <p:nvSpPr>
              <p:cNvPr id="78" name="AutoShape 9"/>
              <p:cNvSpPr/>
              <p:nvPr/>
            </p:nvSpPr>
            <p:spPr>
              <a:xfrm>
                <a:off x="4287693" y="3392195"/>
                <a:ext cx="3194627" cy="5866105"/>
              </a:xfrm>
              <a:prstGeom prst="rect">
                <a:avLst/>
              </a:prstGeom>
              <a:solidFill>
                <a:srgbClr val="3EDAD8"/>
              </a:solidFill>
            </p:spPr>
          </p:sp>
          <p:sp>
            <p:nvSpPr>
              <p:cNvPr id="82" name="AutoShape 15"/>
              <p:cNvSpPr/>
              <p:nvPr/>
            </p:nvSpPr>
            <p:spPr>
              <a:xfrm>
                <a:off x="4287693" y="5130176"/>
                <a:ext cx="3194627" cy="4114800"/>
              </a:xfrm>
              <a:prstGeom prst="rect">
                <a:avLst/>
              </a:prstGeom>
              <a:solidFill>
                <a:srgbClr val="FFFFFF">
                  <a:alpha val="60000"/>
                </a:srgbClr>
              </a:solidFill>
            </p:spPr>
          </p:sp>
          <p:sp>
            <p:nvSpPr>
              <p:cNvPr id="86" name="TextBox 17"/>
              <p:cNvSpPr txBox="1"/>
              <p:nvPr/>
            </p:nvSpPr>
            <p:spPr>
              <a:xfrm>
                <a:off x="4441381" y="5698791"/>
                <a:ext cx="2964077" cy="315531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200" i="1" dirty="0" smtClean="0"/>
                  <a:t> В Республике Алтай обеспечена возможность для непрерывного и планомерного повышения квалификации педагогических работников, в том числе на основе использования современных цифровых технологий, формирования и участия в профессиональных ассоциациях, программах обмена опытом и лучшими практиками, привлечения работодателей к дополнительному образованию педагогических работников, в том числе в форме стажировок</a:t>
                </a:r>
                <a:endParaRPr lang="ru-RU" sz="1200" i="1" dirty="0"/>
              </a:p>
            </p:txBody>
          </p:sp>
          <p:grpSp>
            <p:nvGrpSpPr>
              <p:cNvPr id="87" name="Group 18"/>
              <p:cNvGrpSpPr/>
              <p:nvPr/>
            </p:nvGrpSpPr>
            <p:grpSpPr>
              <a:xfrm rot="-2700000">
                <a:off x="5719747" y="4682543"/>
                <a:ext cx="422732" cy="825571"/>
                <a:chOff x="1332607" y="-2104427"/>
                <a:chExt cx="5382393" cy="10511496"/>
              </a:xfrm>
            </p:grpSpPr>
            <p:sp>
              <p:nvSpPr>
                <p:cNvPr id="89" name="Freeform 19"/>
                <p:cNvSpPr/>
                <p:nvPr/>
              </p:nvSpPr>
              <p:spPr>
                <a:xfrm>
                  <a:off x="1332607" y="-2104427"/>
                  <a:ext cx="5382393" cy="10511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0000" h="6339840">
                      <a:moveTo>
                        <a:pt x="6350000" y="6339840"/>
                      </a:moveTo>
                      <a:lnTo>
                        <a:pt x="0" y="63398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</p:grp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3371" y="2198653"/>
              <a:ext cx="675032" cy="624911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>
            <a:off x="1475616" y="5819391"/>
            <a:ext cx="9523477" cy="853576"/>
            <a:chOff x="1296732" y="5953940"/>
            <a:chExt cx="9523477" cy="853576"/>
          </a:xfrm>
        </p:grpSpPr>
        <p:grpSp>
          <p:nvGrpSpPr>
            <p:cNvPr id="43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65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47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64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50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63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52" name="TextBox 4"/>
            <p:cNvSpPr txBox="1"/>
            <p:nvPr/>
          </p:nvSpPr>
          <p:spPr>
            <a:xfrm>
              <a:off x="1994227" y="6299742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1,4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300" dirty="0" smtClean="0">
                  <a:latin typeface="Century Schoolbook" panose="02040604050505020304" pitchFamily="18" charset="0"/>
                </a:rPr>
                <a:t>, 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66" name="TextBox 4"/>
          <p:cNvSpPr txBox="1"/>
          <p:nvPr/>
        </p:nvSpPr>
        <p:spPr>
          <a:xfrm>
            <a:off x="5158148" y="6165193"/>
            <a:ext cx="2304895" cy="200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300" dirty="0" smtClean="0">
                <a:latin typeface="Century Schoolbook" panose="02040604050505020304" pitchFamily="18" charset="0"/>
              </a:rPr>
              <a:t>1,4 </a:t>
            </a:r>
            <a:r>
              <a:rPr lang="ru-RU" sz="13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300" dirty="0" smtClean="0">
                <a:latin typeface="Century Schoolbook" panose="02040604050505020304" pitchFamily="18" charset="0"/>
              </a:rPr>
              <a:t>, </a:t>
            </a:r>
          </a:p>
        </p:txBody>
      </p:sp>
      <p:sp>
        <p:nvSpPr>
          <p:cNvPr id="67" name="TextBox 4"/>
          <p:cNvSpPr txBox="1"/>
          <p:nvPr/>
        </p:nvSpPr>
        <p:spPr>
          <a:xfrm>
            <a:off x="8575770" y="5944700"/>
            <a:ext cx="2304895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200" dirty="0" smtClean="0">
                <a:latin typeface="Century Schoolbook" panose="02040604050505020304" pitchFamily="18" charset="0"/>
              </a:rPr>
              <a:t>60 </a:t>
            </a:r>
            <a:r>
              <a:rPr lang="ru-RU" sz="12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200" dirty="0" smtClean="0">
                <a:latin typeface="Century Schoolbook" panose="02040604050505020304" pitchFamily="18" charset="0"/>
              </a:rPr>
              <a:t>,</a:t>
            </a:r>
            <a:r>
              <a:rPr lang="ru-RU" sz="1200" dirty="0">
                <a:latin typeface="Century Schoolbook" panose="02040604050505020304" pitchFamily="18" charset="0"/>
              </a:rPr>
              <a:t> в том числе:</a:t>
            </a:r>
          </a:p>
          <a:p>
            <a:pPr lvl="0" algn="ctr"/>
            <a:r>
              <a:rPr lang="ru-RU" sz="12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200" dirty="0" smtClean="0">
                <a:latin typeface="Century Schoolbook" panose="02040604050505020304" pitchFamily="18" charset="0"/>
              </a:rPr>
              <a:t>53,9 </a:t>
            </a:r>
            <a:r>
              <a:rPr lang="ru-RU" sz="1200" dirty="0">
                <a:latin typeface="Century Schoolbook" panose="02040604050505020304" pitchFamily="18" charset="0"/>
              </a:rPr>
              <a:t>млн. рублей</a:t>
            </a:r>
          </a:p>
          <a:p>
            <a:pPr lvl="0" algn="ctr"/>
            <a:r>
              <a:rPr lang="ru-RU" sz="1200" dirty="0" smtClean="0">
                <a:latin typeface="Century Schoolbook" panose="02040604050505020304" pitchFamily="18" charset="0"/>
              </a:rPr>
              <a:t>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881794" y="1858886"/>
            <a:ext cx="479319" cy="435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5499846" y="1858886"/>
            <a:ext cx="492456" cy="427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048000" y="2967335"/>
            <a:ext cx="28095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spc="156" dirty="0">
                <a:solidFill>
                  <a:srgbClr val="191919"/>
                </a:solidFill>
              </a:rPr>
              <a:t> </a:t>
            </a:r>
            <a:endParaRPr lang="ru-RU" i="1" spc="156" dirty="0" smtClean="0">
              <a:solidFill>
                <a:srgbClr val="191919"/>
              </a:solidFill>
            </a:endParaRPr>
          </a:p>
          <a:p>
            <a:pPr algn="ctr"/>
            <a:endParaRPr lang="ru-RU" sz="1200" i="1" spc="156" dirty="0">
              <a:solidFill>
                <a:srgbClr val="191919"/>
              </a:solidFill>
            </a:endParaRPr>
          </a:p>
          <a:p>
            <a:pPr algn="ctr"/>
            <a:r>
              <a:rPr lang="ru-RU" sz="1200" i="1" spc="156" dirty="0" smtClean="0">
                <a:solidFill>
                  <a:srgbClr val="191919"/>
                </a:solidFill>
              </a:rPr>
              <a:t>В </a:t>
            </a:r>
            <a:r>
              <a:rPr lang="ru-RU" sz="1200" i="1" spc="156" dirty="0">
                <a:solidFill>
                  <a:srgbClr val="191919"/>
                </a:solidFill>
              </a:rPr>
              <a:t>Республике Алтай внедрена система аттестации руководителей общеобразовательных организаций</a:t>
            </a:r>
            <a:endParaRPr lang="en-US" sz="1200" i="1" spc="156" dirty="0">
              <a:solidFill>
                <a:srgbClr val="1919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72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665446" y="463008"/>
            <a:ext cx="114122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«Молодые профессионалы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(Повышение конкурентоспособности профессионального образования)»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2819665" y="227759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3099716" y="3686219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2646" y="2769171"/>
            <a:ext cx="397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02743" y="2538649"/>
            <a:ext cx="379914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300" spc="-1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325108" y="2605179"/>
            <a:ext cx="5024438" cy="1049179"/>
            <a:chOff x="1144133" y="3208970"/>
            <a:chExt cx="5024438" cy="1552260"/>
          </a:xfrm>
        </p:grpSpPr>
        <p:sp>
          <p:nvSpPr>
            <p:cNvPr id="43" name="AutoShape 10"/>
            <p:cNvSpPr/>
            <p:nvPr/>
          </p:nvSpPr>
          <p:spPr>
            <a:xfrm>
              <a:off x="1144133" y="3208970"/>
              <a:ext cx="5024438" cy="1552260"/>
            </a:xfrm>
            <a:prstGeom prst="rect">
              <a:avLst/>
            </a:prstGeom>
            <a:solidFill>
              <a:srgbClr val="86EAE9"/>
            </a:solidFill>
          </p:spPr>
        </p:sp>
        <p:sp>
          <p:nvSpPr>
            <p:cNvPr id="94" name="TextBox 20"/>
            <p:cNvSpPr txBox="1"/>
            <p:nvPr/>
          </p:nvSpPr>
          <p:spPr>
            <a:xfrm>
              <a:off x="1364762" y="3279892"/>
              <a:ext cx="4713710" cy="13439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ru-RU" sz="1300" i="1" spc="156" dirty="0">
                  <a:solidFill>
                    <a:srgbClr val="191919"/>
                  </a:solidFill>
                  <a:latin typeface="Aileron Regular"/>
                </a:rPr>
                <a:t>Доля обучающихся</a:t>
              </a:r>
              <a:r>
                <a:rPr lang="ru-RU" sz="1300" dirty="0"/>
                <a:t>, </a:t>
              </a:r>
              <a:r>
                <a:rPr lang="ru-RU" sz="1300" i="1" spc="156" dirty="0">
                  <a:solidFill>
                    <a:srgbClr val="191919"/>
                  </a:solidFill>
                  <a:latin typeface="Aileron Regular"/>
                </a:rPr>
                <a:t>завершающих обучение в организациях, осуществляющих образовательную деятельность по образовательным программам среднего профессионального </a:t>
              </a:r>
              <a:r>
                <a:rPr lang="ru-RU" sz="1300" i="1" spc="156" dirty="0" smtClean="0">
                  <a:solidFill>
                    <a:srgbClr val="191919"/>
                  </a:solidFill>
                  <a:latin typeface="Aileron Regular"/>
                </a:rPr>
                <a:t>образования – 6%</a:t>
              </a:r>
              <a:endParaRPr lang="en-US" sz="13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349546" y="2605177"/>
            <a:ext cx="5024438" cy="1049178"/>
            <a:chOff x="6168571" y="3208970"/>
            <a:chExt cx="5024438" cy="1552260"/>
          </a:xfrm>
        </p:grpSpPr>
        <p:sp>
          <p:nvSpPr>
            <p:cNvPr id="40" name="AutoShape 5"/>
            <p:cNvSpPr/>
            <p:nvPr/>
          </p:nvSpPr>
          <p:spPr>
            <a:xfrm>
              <a:off x="6168571" y="3208970"/>
              <a:ext cx="5024438" cy="1552260"/>
            </a:xfrm>
            <a:prstGeom prst="rect">
              <a:avLst/>
            </a:prstGeom>
            <a:solidFill>
              <a:srgbClr val="3EDAD8"/>
            </a:solidFill>
          </p:spPr>
        </p:sp>
        <p:sp>
          <p:nvSpPr>
            <p:cNvPr id="92" name="TextBox 23"/>
            <p:cNvSpPr txBox="1"/>
            <p:nvPr/>
          </p:nvSpPr>
          <p:spPr>
            <a:xfrm>
              <a:off x="6439841" y="3353272"/>
              <a:ext cx="4753166" cy="11383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300" i="1" spc="156" dirty="0">
                  <a:solidFill>
                    <a:srgbClr val="191919"/>
                  </a:solidFill>
                  <a:latin typeface="Aileron Regular"/>
                </a:rPr>
                <a:t>Число мастерских, оснащенных современной материально- технической базой по одной из </a:t>
              </a:r>
              <a:r>
                <a:rPr lang="ru-RU" sz="1300" i="1" spc="156" dirty="0" smtClean="0">
                  <a:solidFill>
                    <a:srgbClr val="191919"/>
                  </a:solidFill>
                  <a:latin typeface="Aileron Regular"/>
                </a:rPr>
                <a:t>компетенций – 15 ед.</a:t>
              </a:r>
              <a:endParaRPr lang="en-US" sz="13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912887" y="4004803"/>
            <a:ext cx="4274829" cy="1552260"/>
            <a:chOff x="1144133" y="4761230"/>
            <a:chExt cx="3351065" cy="1552260"/>
          </a:xfrm>
        </p:grpSpPr>
        <p:sp>
          <p:nvSpPr>
            <p:cNvPr id="45" name="AutoShape 14"/>
            <p:cNvSpPr/>
            <p:nvPr/>
          </p:nvSpPr>
          <p:spPr>
            <a:xfrm>
              <a:off x="1144133" y="4761230"/>
              <a:ext cx="3351065" cy="1552260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90" name="TextBox 26"/>
            <p:cNvSpPr txBox="1"/>
            <p:nvPr/>
          </p:nvSpPr>
          <p:spPr>
            <a:xfrm>
              <a:off x="1765848" y="4786763"/>
              <a:ext cx="2640236" cy="14542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50" i="1" spc="156" dirty="0">
                  <a:solidFill>
                    <a:srgbClr val="191919"/>
                  </a:solidFill>
                  <a:latin typeface="Aileron Regular"/>
                </a:rPr>
                <a:t>Не менее </a:t>
              </a:r>
              <a:r>
                <a:rPr lang="ru-RU" sz="1050" i="1" spc="156" dirty="0" smtClean="0">
                  <a:solidFill>
                    <a:srgbClr val="191919"/>
                  </a:solidFill>
                  <a:latin typeface="Aileron Regular"/>
                </a:rPr>
                <a:t>6 </a:t>
              </a:r>
              <a:r>
                <a:rPr lang="ru-RU" sz="1050" i="1" spc="156" dirty="0">
                  <a:solidFill>
                    <a:srgbClr val="191919"/>
                  </a:solidFill>
                  <a:latin typeface="Aileron Regular"/>
                </a:rPr>
                <a:t>% обучающихся организаций, осуществляющих образовательную деятельность по образовательным программам среднего профессионального образования на территории Республики Алтай, проходят аттестацию с использованием механизма демонстрационного экзамена</a:t>
              </a:r>
              <a:endParaRPr lang="en-US" sz="105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88" name="TextBox 29"/>
          <p:cNvSpPr txBox="1"/>
          <p:nvPr/>
        </p:nvSpPr>
        <p:spPr>
          <a:xfrm>
            <a:off x="7706590" y="4264982"/>
            <a:ext cx="3067611" cy="2230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00"/>
              </a:lnSpc>
            </a:pPr>
            <a:endParaRPr lang="en-US" sz="1050" i="1" spc="156" dirty="0">
              <a:solidFill>
                <a:srgbClr val="191919"/>
              </a:solidFill>
              <a:latin typeface="Aileron Regular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103" y="4081070"/>
            <a:ext cx="1247914" cy="124791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071" y="4395315"/>
            <a:ext cx="895014" cy="101166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1497708" y="5771959"/>
            <a:ext cx="9523477" cy="853576"/>
            <a:chOff x="1497708" y="5771959"/>
            <a:chExt cx="9523477" cy="853576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497708" y="5771959"/>
              <a:ext cx="9523477" cy="853576"/>
              <a:chOff x="1296732" y="5953940"/>
              <a:chExt cx="9523477" cy="853576"/>
            </a:xfrm>
          </p:grpSpPr>
          <p:grpSp>
            <p:nvGrpSpPr>
              <p:cNvPr id="36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49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37" name="Group 46"/>
              <p:cNvGrpSpPr/>
              <p:nvPr/>
            </p:nvGrpSpPr>
            <p:grpSpPr>
              <a:xfrm>
                <a:off x="4528198" y="5953940"/>
                <a:ext cx="3073889" cy="845495"/>
                <a:chOff x="0" y="0"/>
                <a:chExt cx="11005891" cy="2583240"/>
              </a:xfrm>
            </p:grpSpPr>
            <p:sp>
              <p:nvSpPr>
                <p:cNvPr id="48" name="Freeform 47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38" name="Group 48"/>
              <p:cNvGrpSpPr/>
              <p:nvPr/>
            </p:nvGrpSpPr>
            <p:grpSpPr>
              <a:xfrm>
                <a:off x="7746320" y="5962021"/>
                <a:ext cx="3073889" cy="845495"/>
                <a:chOff x="0" y="0"/>
                <a:chExt cx="11005891" cy="2583240"/>
              </a:xfrm>
            </p:grpSpPr>
            <p:sp>
              <p:nvSpPr>
                <p:cNvPr id="46" name="Freeform 49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39" name="TextBox 4"/>
              <p:cNvSpPr txBox="1"/>
              <p:nvPr/>
            </p:nvSpPr>
            <p:spPr>
              <a:xfrm>
                <a:off x="2009265" y="6292643"/>
                <a:ext cx="2304895" cy="20005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300" dirty="0" smtClean="0">
                    <a:latin typeface="Century Schoolbook" panose="02040604050505020304" pitchFamily="18" charset="0"/>
                  </a:rPr>
                  <a:t>12,04 </a:t>
                </a:r>
                <a:r>
                  <a:rPr lang="ru-RU" sz="1300" dirty="0" err="1" smtClean="0">
                    <a:latin typeface="Century Schoolbook" panose="02040604050505020304" pitchFamily="18" charset="0"/>
                  </a:rPr>
                  <a:t>млн.рублей</a:t>
                </a:r>
                <a:endParaRPr lang="ru-RU" sz="1300" dirty="0" smtClean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810512" y="614321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50" name="TextBox 4"/>
            <p:cNvSpPr txBox="1"/>
            <p:nvPr/>
          </p:nvSpPr>
          <p:spPr>
            <a:xfrm>
              <a:off x="5340129" y="6125843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12,5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  <p:sp>
          <p:nvSpPr>
            <p:cNvPr id="51" name="TextBox 4"/>
            <p:cNvSpPr txBox="1"/>
            <p:nvPr/>
          </p:nvSpPr>
          <p:spPr>
            <a:xfrm>
              <a:off x="8395103" y="6125842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9,13 млн. рублей</a:t>
              </a:r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66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«Образование»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665446" y="463008"/>
            <a:ext cx="11412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«Социальная активность»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495997" y="164017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769779" y="1527820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17174" y="2359962"/>
            <a:ext cx="397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02743" y="2538649"/>
            <a:ext cx="379914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300" spc="-10" dirty="0"/>
          </a:p>
        </p:txBody>
      </p:sp>
      <p:sp>
        <p:nvSpPr>
          <p:cNvPr id="3" name="TextBox 2"/>
          <p:cNvSpPr txBox="1"/>
          <p:nvPr/>
        </p:nvSpPr>
        <p:spPr>
          <a:xfrm>
            <a:off x="8544954" y="2366733"/>
            <a:ext cx="299336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i="1" spc="156" dirty="0">
                <a:solidFill>
                  <a:srgbClr val="191919"/>
                </a:solidFill>
                <a:latin typeface="Aileron Regular"/>
              </a:rPr>
              <a:t>Создан центр подружки добровольчества (</a:t>
            </a:r>
            <a:r>
              <a:rPr lang="ru-RU" sz="1300" i="1" spc="156" dirty="0" err="1">
                <a:solidFill>
                  <a:srgbClr val="191919"/>
                </a:solidFill>
                <a:latin typeface="Aileron Regular"/>
              </a:rPr>
              <a:t>волонтерства</a:t>
            </a:r>
            <a:r>
              <a:rPr lang="ru-RU" sz="1300" i="1" spc="156" dirty="0">
                <a:solidFill>
                  <a:srgbClr val="191919"/>
                </a:solidFill>
                <a:latin typeface="Aileron Regular"/>
              </a:rPr>
              <a:t>),</a:t>
            </a:r>
          </a:p>
          <a:p>
            <a:pPr algn="ctr"/>
            <a:r>
              <a:rPr lang="ru-RU" sz="1300" i="1" spc="156" dirty="0">
                <a:solidFill>
                  <a:srgbClr val="191919"/>
                </a:solidFill>
                <a:latin typeface="Aileron Regular"/>
              </a:rPr>
              <a:t>160 координаторов добровольцев (волонтеров) прошли обучение на базе центра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989889" y="2152767"/>
            <a:ext cx="6630290" cy="3548129"/>
            <a:chOff x="2742875" y="678327"/>
            <a:chExt cx="7661645" cy="5130797"/>
          </a:xfrm>
        </p:grpSpPr>
        <p:sp>
          <p:nvSpPr>
            <p:cNvPr id="39" name="TextBox 7"/>
            <p:cNvSpPr txBox="1"/>
            <p:nvPr/>
          </p:nvSpPr>
          <p:spPr>
            <a:xfrm>
              <a:off x="6213273" y="678327"/>
              <a:ext cx="4191247" cy="8678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300" i="1" spc="156">
                  <a:solidFill>
                    <a:srgbClr val="191919"/>
                  </a:solidFill>
                  <a:latin typeface="Aileron Regular"/>
                </a:defRPr>
              </a:lvl1pPr>
            </a:lstStyle>
            <a:p>
              <a:r>
                <a:rPr lang="ru-RU" dirty="0"/>
                <a:t>Доля студентов, вовлеченных в клубное студенческое </a:t>
              </a:r>
              <a:r>
                <a:rPr lang="ru-RU" dirty="0" smtClean="0"/>
                <a:t>движение - 30%</a:t>
              </a:r>
              <a:endParaRPr lang="en-US" dirty="0"/>
            </a:p>
          </p:txBody>
        </p:sp>
        <p:sp>
          <p:nvSpPr>
            <p:cNvPr id="50" name="AutoShape 14"/>
            <p:cNvSpPr/>
            <p:nvPr/>
          </p:nvSpPr>
          <p:spPr>
            <a:xfrm>
              <a:off x="2742875" y="4073571"/>
              <a:ext cx="218904" cy="969372"/>
            </a:xfrm>
            <a:prstGeom prst="rect">
              <a:avLst/>
            </a:prstGeom>
            <a:solidFill>
              <a:srgbClr val="3EDAD8"/>
            </a:solidFill>
          </p:spPr>
        </p:sp>
        <p:sp>
          <p:nvSpPr>
            <p:cNvPr id="52" name="AutoShape 16"/>
            <p:cNvSpPr/>
            <p:nvPr/>
          </p:nvSpPr>
          <p:spPr>
            <a:xfrm>
              <a:off x="3720715" y="2944314"/>
              <a:ext cx="218904" cy="969372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54" name="AutoShape 18"/>
            <p:cNvSpPr/>
            <p:nvPr/>
          </p:nvSpPr>
          <p:spPr>
            <a:xfrm>
              <a:off x="4781812" y="1815057"/>
              <a:ext cx="218904" cy="969372"/>
            </a:xfrm>
            <a:prstGeom prst="rect">
              <a:avLst/>
            </a:prstGeom>
            <a:solidFill>
              <a:srgbClr val="2C92D5"/>
            </a:solidFill>
          </p:spPr>
        </p:sp>
        <p:sp>
          <p:nvSpPr>
            <p:cNvPr id="57" name="AutoShape 20"/>
            <p:cNvSpPr/>
            <p:nvPr/>
          </p:nvSpPr>
          <p:spPr>
            <a:xfrm>
              <a:off x="5801281" y="685800"/>
              <a:ext cx="218904" cy="969372"/>
            </a:xfrm>
            <a:prstGeom prst="rect">
              <a:avLst/>
            </a:prstGeom>
            <a:solidFill>
              <a:srgbClr val="13538A"/>
            </a:solidFill>
          </p:spPr>
        </p:sp>
        <p:sp>
          <p:nvSpPr>
            <p:cNvPr id="60" name="TextBox 21"/>
            <p:cNvSpPr txBox="1"/>
            <p:nvPr/>
          </p:nvSpPr>
          <p:spPr>
            <a:xfrm>
              <a:off x="5927191" y="987734"/>
              <a:ext cx="286083" cy="5542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592"/>
                </a:lnSpc>
              </a:pPr>
              <a:endParaRPr lang="en-US" sz="1600" b="1" dirty="0">
                <a:solidFill>
                  <a:srgbClr val="13538A"/>
                </a:solidFill>
                <a:latin typeface="Aileron Regular"/>
              </a:endParaRPr>
            </a:p>
          </p:txBody>
        </p:sp>
        <p:sp>
          <p:nvSpPr>
            <p:cNvPr id="66" name="TextBox 26"/>
            <p:cNvSpPr txBox="1"/>
            <p:nvPr/>
          </p:nvSpPr>
          <p:spPr>
            <a:xfrm>
              <a:off x="5138753" y="2001145"/>
              <a:ext cx="4992098" cy="57858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ru-RU" sz="1300" i="1" spc="156" dirty="0">
                  <a:solidFill>
                    <a:srgbClr val="191919"/>
                  </a:solidFill>
                  <a:latin typeface="Aileron Regular"/>
                </a:rPr>
                <a:t>Доля граждан, вовлеченных в добровольческую </a:t>
              </a:r>
              <a:r>
                <a:rPr lang="ru-RU" sz="1300" i="1" spc="156" dirty="0" smtClean="0">
                  <a:solidFill>
                    <a:srgbClr val="191919"/>
                  </a:solidFill>
                  <a:latin typeface="Aileron Regular"/>
                </a:rPr>
                <a:t>деятельность</a:t>
              </a:r>
              <a:r>
                <a:rPr lang="ru-RU" sz="1300" i="1" spc="156" dirty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ru-RU" sz="1300" i="1" spc="156" dirty="0" smtClean="0">
                  <a:solidFill>
                    <a:srgbClr val="191919"/>
                  </a:solidFill>
                  <a:latin typeface="Aileron Regular"/>
                </a:rPr>
                <a:t>– 16%</a:t>
              </a:r>
              <a:endParaRPr lang="en-US" sz="1300" i="1" spc="156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7" name="TextBox 27"/>
            <p:cNvSpPr txBox="1"/>
            <p:nvPr/>
          </p:nvSpPr>
          <p:spPr>
            <a:xfrm>
              <a:off x="4169062" y="2943246"/>
              <a:ext cx="6132205" cy="57858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300" i="1" spc="156">
                  <a:solidFill>
                    <a:srgbClr val="191919"/>
                  </a:solidFill>
                  <a:latin typeface="Aileron Regular"/>
                </a:defRPr>
              </a:lvl1pPr>
            </a:lstStyle>
            <a:p>
              <a:pPr algn="just"/>
              <a:r>
                <a:rPr lang="ru-RU" dirty="0"/>
                <a:t>Доля молодежи, задействованной  в мероприятиях по вовлечению  в творческую </a:t>
              </a:r>
              <a:r>
                <a:rPr lang="ru-RU" dirty="0" smtClean="0"/>
                <a:t>деятельность - 33</a:t>
              </a:r>
              <a:r>
                <a:rPr lang="ru-RU" b="1" dirty="0" smtClean="0"/>
                <a:t> %</a:t>
              </a:r>
              <a:endParaRPr lang="en-US" b="1" dirty="0"/>
            </a:p>
          </p:txBody>
        </p:sp>
        <p:sp>
          <p:nvSpPr>
            <p:cNvPr id="68" name="TextBox 28"/>
            <p:cNvSpPr txBox="1"/>
            <p:nvPr/>
          </p:nvSpPr>
          <p:spPr>
            <a:xfrm>
              <a:off x="3173699" y="4073380"/>
              <a:ext cx="7189771" cy="17357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300" i="1" spc="156">
                  <a:solidFill>
                    <a:srgbClr val="191919"/>
                  </a:solidFill>
                  <a:latin typeface="Aileron Regular"/>
                </a:defRPr>
              </a:lvl1pPr>
            </a:lstStyle>
            <a:p>
              <a:pPr algn="just"/>
              <a:r>
                <a:rPr lang="ru-RU" dirty="0"/>
                <a:t>Численность обучающихся, вовлеченных в деятельность общественных объединений на базе образовательных организаций общего образования, среднего и высшего профессионального образования, млн. человек накопительным </a:t>
              </a:r>
              <a:r>
                <a:rPr lang="ru-RU" dirty="0" smtClean="0"/>
                <a:t>итогом- 0,03 </a:t>
              </a:r>
              <a:r>
                <a:rPr lang="ru-RU" dirty="0" err="1" smtClean="0"/>
                <a:t>млн.чел</a:t>
              </a:r>
              <a:r>
                <a:rPr lang="ru-RU" dirty="0" smtClean="0"/>
                <a:t>.</a:t>
              </a:r>
              <a:endParaRPr lang="en-US" dirty="0"/>
            </a:p>
            <a:p>
              <a:endParaRPr lang="en-US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497708" y="5774206"/>
            <a:ext cx="9523477" cy="851329"/>
            <a:chOff x="1497708" y="5774206"/>
            <a:chExt cx="9523477" cy="851329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497708" y="5774206"/>
              <a:ext cx="9523477" cy="851329"/>
              <a:chOff x="1296732" y="5956187"/>
              <a:chExt cx="9523477" cy="851329"/>
            </a:xfrm>
          </p:grpSpPr>
          <p:grpSp>
            <p:nvGrpSpPr>
              <p:cNvPr id="40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49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41" name="Group 46"/>
              <p:cNvGrpSpPr/>
              <p:nvPr/>
            </p:nvGrpSpPr>
            <p:grpSpPr>
              <a:xfrm>
                <a:off x="4527878" y="5956187"/>
                <a:ext cx="3073889" cy="845495"/>
                <a:chOff x="-1146" y="6865"/>
                <a:chExt cx="11005891" cy="2583240"/>
              </a:xfrm>
            </p:grpSpPr>
            <p:sp>
              <p:nvSpPr>
                <p:cNvPr id="48" name="Freeform 47"/>
                <p:cNvSpPr/>
                <p:nvPr/>
              </p:nvSpPr>
              <p:spPr>
                <a:xfrm>
                  <a:off x="-1146" y="6865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42" name="Group 48"/>
              <p:cNvGrpSpPr/>
              <p:nvPr/>
            </p:nvGrpSpPr>
            <p:grpSpPr>
              <a:xfrm>
                <a:off x="7746320" y="5962021"/>
                <a:ext cx="3073889" cy="845495"/>
                <a:chOff x="0" y="0"/>
                <a:chExt cx="11005891" cy="2583240"/>
              </a:xfrm>
            </p:grpSpPr>
            <p:sp>
              <p:nvSpPr>
                <p:cNvPr id="47" name="Freeform 49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43" name="TextBox 4"/>
              <p:cNvSpPr txBox="1"/>
              <p:nvPr/>
            </p:nvSpPr>
            <p:spPr>
              <a:xfrm>
                <a:off x="2009265" y="6292643"/>
                <a:ext cx="2304895" cy="20005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300" dirty="0" smtClean="0">
                    <a:latin typeface="Century Schoolbook" panose="02040604050505020304" pitchFamily="18" charset="0"/>
                  </a:rPr>
                  <a:t>3,4 </a:t>
                </a:r>
                <a:r>
                  <a:rPr lang="ru-RU" sz="1300" dirty="0" err="1" smtClean="0">
                    <a:latin typeface="Century Schoolbook" panose="02040604050505020304" pitchFamily="18" charset="0"/>
                  </a:rPr>
                  <a:t>млн.рублей</a:t>
                </a:r>
                <a:endParaRPr lang="ru-RU" sz="1300" dirty="0" smtClean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7810512" y="614321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37" name="TextBox 4"/>
            <p:cNvSpPr txBox="1"/>
            <p:nvPr/>
          </p:nvSpPr>
          <p:spPr>
            <a:xfrm>
              <a:off x="5340129" y="6125843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2,1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  <p:sp>
          <p:nvSpPr>
            <p:cNvPr id="38" name="TextBox 4"/>
            <p:cNvSpPr txBox="1"/>
            <p:nvPr/>
          </p:nvSpPr>
          <p:spPr>
            <a:xfrm>
              <a:off x="8395103" y="6125842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>
                  <a:latin typeface="Century Schoolbook" panose="02040604050505020304" pitchFamily="18" charset="0"/>
                </a:rPr>
                <a:t>3</a:t>
              </a:r>
              <a:r>
                <a:rPr lang="ru-RU" sz="1300" dirty="0" smtClean="0">
                  <a:latin typeface="Century Schoolbook" panose="02040604050505020304" pitchFamily="18" charset="0"/>
                </a:rPr>
                <a:t>,2 млн. рублей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42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«Культура»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778934" y="633578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«Культурная среда»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-57010" y="167836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5830358" y="1670635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44" name="Группа 43"/>
          <p:cNvGrpSpPr/>
          <p:nvPr/>
        </p:nvGrpSpPr>
        <p:grpSpPr>
          <a:xfrm>
            <a:off x="1526471" y="5574326"/>
            <a:ext cx="9523477" cy="853576"/>
            <a:chOff x="1296732" y="5953940"/>
            <a:chExt cx="9523477" cy="853576"/>
          </a:xfrm>
        </p:grpSpPr>
        <p:grpSp>
          <p:nvGrpSpPr>
            <p:cNvPr id="45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8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46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67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47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66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48" name="TextBox 4"/>
            <p:cNvSpPr txBox="1"/>
            <p:nvPr/>
          </p:nvSpPr>
          <p:spPr>
            <a:xfrm>
              <a:off x="2056260" y="6092382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44,9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41,8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17031" y="1823578"/>
            <a:ext cx="4891338" cy="3053701"/>
            <a:chOff x="1280861" y="1771651"/>
            <a:chExt cx="4891338" cy="3053701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1339946" y="1771651"/>
              <a:ext cx="4832253" cy="3053701"/>
              <a:chOff x="-11853" y="1119914"/>
              <a:chExt cx="6248409" cy="4681673"/>
            </a:xfrm>
          </p:grpSpPr>
          <p:sp>
            <p:nvSpPr>
              <p:cNvPr id="31" name="TextBox 4"/>
              <p:cNvSpPr txBox="1"/>
              <p:nvPr/>
            </p:nvSpPr>
            <p:spPr>
              <a:xfrm>
                <a:off x="2133600" y="1119914"/>
                <a:ext cx="4102956" cy="37748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lvl="0"/>
                <a:endParaRPr lang="ru-RU" sz="1600" dirty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32" name="TextBox 7"/>
              <p:cNvSpPr txBox="1"/>
              <p:nvPr/>
            </p:nvSpPr>
            <p:spPr>
              <a:xfrm>
                <a:off x="1249123" y="2066017"/>
                <a:ext cx="4019128" cy="113245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/>
                <a:r>
                  <a:rPr lang="ru-RU" sz="1200" i="1" spc="67" dirty="0" smtClean="0">
                    <a:solidFill>
                      <a:srgbClr val="191919"/>
                    </a:solidFill>
                    <a:latin typeface="Aileron Regular"/>
                  </a:rPr>
                  <a:t>Количество </a:t>
                </a:r>
                <a:r>
                  <a:rPr lang="ru-RU" sz="1200" i="1" spc="67" dirty="0">
                    <a:solidFill>
                      <a:srgbClr val="191919"/>
                    </a:solidFill>
                    <a:latin typeface="Aileron Regular"/>
                  </a:rPr>
                  <a:t>созданных (реконструированных) капитально отремонтированных объектов организации </a:t>
                </a:r>
                <a:r>
                  <a:rPr lang="ru-RU" sz="1200" i="1" spc="67" dirty="0" smtClean="0">
                    <a:solidFill>
                      <a:srgbClr val="191919"/>
                    </a:solidFill>
                    <a:latin typeface="Aileron Regular"/>
                  </a:rPr>
                  <a:t>культуры – 8 ед.</a:t>
                </a:r>
                <a:endParaRPr lang="ru-RU" sz="1200" i="1" spc="67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35" name="TextBox 10"/>
              <p:cNvSpPr txBox="1"/>
              <p:nvPr/>
            </p:nvSpPr>
            <p:spPr>
              <a:xfrm>
                <a:off x="1247535" y="3529145"/>
                <a:ext cx="4020716" cy="84934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/>
                <a:r>
                  <a:rPr lang="ru-RU" sz="1200" i="1" spc="67" dirty="0">
                    <a:solidFill>
                      <a:srgbClr val="191919"/>
                    </a:solidFill>
                    <a:latin typeface="Aileron Regular"/>
                  </a:rPr>
                  <a:t>Количество организаций культуры, получивших современное </a:t>
                </a:r>
                <a:r>
                  <a:rPr lang="ru-RU" sz="1200" i="1" spc="67" dirty="0" smtClean="0">
                    <a:solidFill>
                      <a:srgbClr val="191919"/>
                    </a:solidFill>
                    <a:latin typeface="Aileron Regular"/>
                  </a:rPr>
                  <a:t>оборудование – 28 ед</a:t>
                </a:r>
                <a:r>
                  <a:rPr lang="ru-RU" sz="1200" spc="67" dirty="0" smtClean="0">
                    <a:solidFill>
                      <a:srgbClr val="191919"/>
                    </a:solidFill>
                    <a:latin typeface="Aileron Regular"/>
                  </a:rPr>
                  <a:t>.</a:t>
                </a:r>
                <a:endParaRPr lang="ru-RU" sz="1200" spc="67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36" name="TextBox 13"/>
              <p:cNvSpPr txBox="1"/>
              <p:nvPr/>
            </p:nvSpPr>
            <p:spPr>
              <a:xfrm>
                <a:off x="2133600" y="5424102"/>
                <a:ext cx="4102956" cy="37748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lvl="0"/>
                <a:endParaRPr lang="ru-RU" sz="1600" dirty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37" name="AutoShape 19"/>
              <p:cNvSpPr/>
              <p:nvPr/>
            </p:nvSpPr>
            <p:spPr>
              <a:xfrm>
                <a:off x="-11853" y="1912328"/>
                <a:ext cx="1067305" cy="1200240"/>
              </a:xfrm>
              <a:prstGeom prst="rect">
                <a:avLst/>
              </a:prstGeom>
              <a:solidFill>
                <a:srgbClr val="3EDAD8"/>
              </a:solidFill>
            </p:spPr>
          </p:sp>
          <p:sp>
            <p:nvSpPr>
              <p:cNvPr id="39" name="AutoShape 24"/>
              <p:cNvSpPr/>
              <p:nvPr/>
            </p:nvSpPr>
            <p:spPr>
              <a:xfrm>
                <a:off x="-11853" y="3353697"/>
                <a:ext cx="1067305" cy="1200240"/>
              </a:xfrm>
              <a:prstGeom prst="rect">
                <a:avLst/>
              </a:prstGeom>
              <a:solidFill>
                <a:srgbClr val="3EDAD8"/>
              </a:solidFill>
            </p:spPr>
          </p:sp>
        </p:grpSp>
        <p:sp>
          <p:nvSpPr>
            <p:cNvPr id="93" name="TextBox 92"/>
            <p:cNvSpPr txBox="1"/>
            <p:nvPr/>
          </p:nvSpPr>
          <p:spPr>
            <a:xfrm>
              <a:off x="1281514" y="3071394"/>
              <a:ext cx="96536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sym typeface="Webdings" panose="05030102010509060703" pitchFamily="18" charset="2"/>
                </a:rPr>
                <a:t></a:t>
              </a:r>
              <a:endParaRPr lang="ru-RU" sz="5000" dirty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280861" y="2199752"/>
              <a:ext cx="96536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sym typeface="Webdings" panose="05030102010509060703" pitchFamily="18" charset="2"/>
                </a:rPr>
                <a:t></a:t>
              </a:r>
              <a:endParaRPr lang="ru-RU" sz="5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5" name="Group 2"/>
          <p:cNvGrpSpPr>
            <a:grpSpLocks noChangeAspect="1"/>
          </p:cNvGrpSpPr>
          <p:nvPr/>
        </p:nvGrpSpPr>
        <p:grpSpPr>
          <a:xfrm>
            <a:off x="7467600" y="2198679"/>
            <a:ext cx="3066879" cy="3102659"/>
            <a:chOff x="0" y="0"/>
            <a:chExt cx="1595120" cy="1841500"/>
          </a:xfrm>
        </p:grpSpPr>
        <p:sp>
          <p:nvSpPr>
            <p:cNvPr id="96" name="Freeform 3"/>
            <p:cNvSpPr/>
            <p:nvPr/>
          </p:nvSpPr>
          <p:spPr>
            <a:xfrm>
              <a:off x="0" y="0"/>
              <a:ext cx="1595120" cy="1841500"/>
            </a:xfrm>
            <a:custGeom>
              <a:avLst/>
              <a:gdLst/>
              <a:ahLst/>
              <a:cxnLst/>
              <a:rect l="l" t="t" r="r" b="b"/>
              <a:pathLst>
                <a:path w="1595120" h="1841500">
                  <a:moveTo>
                    <a:pt x="0" y="459740"/>
                  </a:moveTo>
                  <a:lnTo>
                    <a:pt x="0" y="1380490"/>
                  </a:lnTo>
                  <a:lnTo>
                    <a:pt x="797560" y="1841500"/>
                  </a:lnTo>
                  <a:lnTo>
                    <a:pt x="1595120" y="1380490"/>
                  </a:lnTo>
                  <a:lnTo>
                    <a:pt x="1595120" y="459740"/>
                  </a:lnTo>
                  <a:lnTo>
                    <a:pt x="797560" y="0"/>
                  </a:lnTo>
                  <a:close/>
                </a:path>
              </a:pathLst>
            </a:custGeom>
            <a:solidFill>
              <a:srgbClr val="37C9EF"/>
            </a:solidFill>
          </p:spPr>
        </p:sp>
      </p:grpSp>
      <p:sp>
        <p:nvSpPr>
          <p:cNvPr id="97" name="TextBox 4"/>
          <p:cNvSpPr txBox="1"/>
          <p:nvPr/>
        </p:nvSpPr>
        <p:spPr>
          <a:xfrm>
            <a:off x="7740115" y="2834895"/>
            <a:ext cx="2521848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1400" b="1" i="1" spc="101" dirty="0" smtClean="0">
                <a:solidFill>
                  <a:srgbClr val="FFFFFF"/>
                </a:solidFill>
                <a:latin typeface="Aileron Regular"/>
              </a:rPr>
              <a:t>1 образовательное </a:t>
            </a:r>
            <a:r>
              <a:rPr lang="ru-RU" sz="1400" b="1" i="1" spc="101" dirty="0">
                <a:solidFill>
                  <a:srgbClr val="FFFFFF"/>
                </a:solidFill>
                <a:latin typeface="Aileron Regular"/>
              </a:rPr>
              <a:t>учреждений в сфере культуры </a:t>
            </a:r>
            <a:r>
              <a:rPr lang="ru-RU" sz="1400" b="1" i="1" spc="101" dirty="0" smtClean="0">
                <a:solidFill>
                  <a:srgbClr val="FFFFFF"/>
                </a:solidFill>
                <a:latin typeface="Aileron Regular"/>
              </a:rPr>
              <a:t>будет оснащено музыкальными </a:t>
            </a:r>
            <a:r>
              <a:rPr lang="ru-RU" sz="1400" b="1" i="1" spc="101" dirty="0">
                <a:solidFill>
                  <a:srgbClr val="FFFFFF"/>
                </a:solidFill>
                <a:latin typeface="Aileron Regular"/>
              </a:rPr>
              <a:t>инструментами, оборудованием и учебными материалами</a:t>
            </a:r>
            <a:endParaRPr lang="en-US" sz="1400" b="1" i="1" spc="101" dirty="0">
              <a:solidFill>
                <a:srgbClr val="FFFFFF"/>
              </a:solidFill>
              <a:latin typeface="Aileron Regular"/>
            </a:endParaRPr>
          </a:p>
        </p:txBody>
      </p:sp>
      <p:sp>
        <p:nvSpPr>
          <p:cNvPr id="98" name="TextBox 4"/>
          <p:cNvSpPr txBox="1"/>
          <p:nvPr/>
        </p:nvSpPr>
        <p:spPr>
          <a:xfrm>
            <a:off x="5407034" y="5712766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39,4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39,1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sp>
        <p:nvSpPr>
          <p:cNvPr id="99" name="TextBox 4"/>
          <p:cNvSpPr txBox="1"/>
          <p:nvPr/>
        </p:nvSpPr>
        <p:spPr>
          <a:xfrm>
            <a:off x="8423866" y="5712767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45,4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45,0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70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«Экология»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809304" y="528193"/>
            <a:ext cx="11258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«Комплексная система обращения с твердыми коммунальными отходами»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-58684" y="204726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5820833" y="2005521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44" name="Группа 43"/>
          <p:cNvGrpSpPr/>
          <p:nvPr/>
        </p:nvGrpSpPr>
        <p:grpSpPr>
          <a:xfrm>
            <a:off x="4631626" y="5604403"/>
            <a:ext cx="3073889" cy="845495"/>
            <a:chOff x="1296732" y="5956187"/>
            <a:chExt cx="3073889" cy="845495"/>
          </a:xfrm>
        </p:grpSpPr>
        <p:grpSp>
          <p:nvGrpSpPr>
            <p:cNvPr id="45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8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48" name="TextBox 4"/>
            <p:cNvSpPr txBox="1"/>
            <p:nvPr/>
          </p:nvSpPr>
          <p:spPr>
            <a:xfrm>
              <a:off x="2034512" y="6291241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4,0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97" name="TextBox 4"/>
          <p:cNvSpPr txBox="1"/>
          <p:nvPr/>
        </p:nvSpPr>
        <p:spPr>
          <a:xfrm>
            <a:off x="7740115" y="2834895"/>
            <a:ext cx="2521848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1400" b="1" spc="101" dirty="0" smtClean="0">
                <a:solidFill>
                  <a:srgbClr val="FFFFFF"/>
                </a:solidFill>
                <a:latin typeface="Aileron Regular"/>
              </a:rPr>
              <a:t>1 образовательное </a:t>
            </a:r>
            <a:r>
              <a:rPr lang="ru-RU" sz="1400" b="1" spc="101" dirty="0">
                <a:solidFill>
                  <a:srgbClr val="FFFFFF"/>
                </a:solidFill>
                <a:latin typeface="Aileron Regular"/>
              </a:rPr>
              <a:t>учреждений в сфере культуры </a:t>
            </a:r>
            <a:r>
              <a:rPr lang="ru-RU" sz="1400" b="1" spc="101" dirty="0" smtClean="0">
                <a:solidFill>
                  <a:srgbClr val="FFFFFF"/>
                </a:solidFill>
                <a:latin typeface="Aileron Regular"/>
              </a:rPr>
              <a:t>будет оснащено музыкальными </a:t>
            </a:r>
            <a:r>
              <a:rPr lang="ru-RU" sz="1400" b="1" spc="101" dirty="0">
                <a:solidFill>
                  <a:srgbClr val="FFFFFF"/>
                </a:solidFill>
                <a:latin typeface="Aileron Regular"/>
              </a:rPr>
              <a:t>инструментами, оборудованием и учебными материалами</a:t>
            </a:r>
            <a:endParaRPr lang="en-US" sz="1400" b="1" spc="101" dirty="0">
              <a:solidFill>
                <a:srgbClr val="FFFFFF"/>
              </a:solidFill>
              <a:latin typeface="Aileron Regular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505440" y="2462176"/>
            <a:ext cx="3866010" cy="2922475"/>
            <a:chOff x="1702818" y="2704131"/>
            <a:chExt cx="3224501" cy="2547030"/>
          </a:xfrm>
        </p:grpSpPr>
        <p:sp>
          <p:nvSpPr>
            <p:cNvPr id="2" name="Прямоугольник с двумя скругленными противолежащими углами 1"/>
            <p:cNvSpPr/>
            <p:nvPr/>
          </p:nvSpPr>
          <p:spPr>
            <a:xfrm>
              <a:off x="1702818" y="2704131"/>
              <a:ext cx="3224501" cy="724869"/>
            </a:xfrm>
            <a:prstGeom prst="round2DiagRect">
              <a:avLst/>
            </a:prstGeom>
            <a:solidFill>
              <a:srgbClr val="3EDA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Доля твердых коммунальных отходов, направленных на утилизацию в общем объеме образованных твердых коммунальных отходов – 10 %</a:t>
              </a:r>
              <a:endParaRPr lang="ru-RU" sz="1200" dirty="0"/>
            </a:p>
          </p:txBody>
        </p:sp>
        <p:sp>
          <p:nvSpPr>
            <p:cNvPr id="26" name="Прямоугольник с двумя скругленными противолежащими углами 25"/>
            <p:cNvSpPr/>
            <p:nvPr/>
          </p:nvSpPr>
          <p:spPr>
            <a:xfrm>
              <a:off x="1702818" y="3618949"/>
              <a:ext cx="3224501" cy="724869"/>
            </a:xfrm>
            <a:prstGeom prst="round2DiagRect">
              <a:avLst/>
            </a:prstGeom>
            <a:solidFill>
              <a:srgbClr val="2C92D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Доля твердых коммунальных отходов, направленных на обработку в общем объеме образованных твердых коммунальных отходов – 20%</a:t>
              </a:r>
              <a:endParaRPr lang="ru-RU" sz="1200" dirty="0"/>
            </a:p>
          </p:txBody>
        </p:sp>
        <p:sp>
          <p:nvSpPr>
            <p:cNvPr id="27" name="Прямоугольник с двумя скругленными противолежащими углами 26"/>
            <p:cNvSpPr/>
            <p:nvPr/>
          </p:nvSpPr>
          <p:spPr>
            <a:xfrm>
              <a:off x="1702818" y="4526292"/>
              <a:ext cx="3224501" cy="724869"/>
            </a:xfrm>
            <a:prstGeom prst="round2DiagRect">
              <a:avLst/>
            </a:prstGeom>
            <a:solidFill>
              <a:srgbClr val="13538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Доля импорта оборудования для обработки и утилизации твердых коммунальных отходов – 30%</a:t>
              </a:r>
              <a:endParaRPr lang="ru-RU" sz="1200" dirty="0"/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7521065" y="2927498"/>
            <a:ext cx="3143250" cy="1954111"/>
          </a:xfrm>
          <a:prstGeom prst="roundRect">
            <a:avLst/>
          </a:prstGeom>
          <a:solidFill>
            <a:srgbClr val="3EDA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/>
              <a:t>Разработана электронная модель территориальной схемы обращения с отходами, в том числе с твердыми коммунальными отходами – 1 шт.</a:t>
            </a:r>
            <a:endParaRPr lang="ru-RU" sz="15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07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«Экология»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2227768" y="650452"/>
            <a:ext cx="7658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«Чистая вода»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603223" y="173121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7391400" y="1719846"/>
            <a:ext cx="4557734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44" name="Группа 43"/>
          <p:cNvGrpSpPr/>
          <p:nvPr/>
        </p:nvGrpSpPr>
        <p:grpSpPr>
          <a:xfrm>
            <a:off x="1526471" y="5574326"/>
            <a:ext cx="9523477" cy="853576"/>
            <a:chOff x="1296732" y="5953940"/>
            <a:chExt cx="9523477" cy="853576"/>
          </a:xfrm>
        </p:grpSpPr>
        <p:grpSp>
          <p:nvGrpSpPr>
            <p:cNvPr id="45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82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46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67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47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66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48" name="TextBox 4"/>
            <p:cNvSpPr txBox="1"/>
            <p:nvPr/>
          </p:nvSpPr>
          <p:spPr>
            <a:xfrm>
              <a:off x="2056260" y="6092382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34,9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34,6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98" name="TextBox 4"/>
          <p:cNvSpPr txBox="1"/>
          <p:nvPr/>
        </p:nvSpPr>
        <p:spPr>
          <a:xfrm>
            <a:off x="5407034" y="5712766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74,2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73,4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sp>
        <p:nvSpPr>
          <p:cNvPr id="99" name="TextBox 4"/>
          <p:cNvSpPr txBox="1"/>
          <p:nvPr/>
        </p:nvSpPr>
        <p:spPr>
          <a:xfrm>
            <a:off x="8423866" y="5712767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112,4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111,2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-517111" y="1631742"/>
            <a:ext cx="7534964" cy="3716795"/>
            <a:chOff x="-657914" y="1595550"/>
            <a:chExt cx="7534964" cy="3716795"/>
          </a:xfrm>
        </p:grpSpPr>
        <p:graphicFrame>
          <p:nvGraphicFramePr>
            <p:cNvPr id="5" name="Схема 4"/>
            <p:cNvGraphicFramePr/>
            <p:nvPr>
              <p:extLst>
                <p:ext uri="{D42A27DB-BD31-4B8C-83A1-F6EECF244321}">
                  <p14:modId xmlns:p14="http://schemas.microsoft.com/office/powerpoint/2010/main" val="623622292"/>
                </p:ext>
              </p:extLst>
            </p:nvPr>
          </p:nvGraphicFramePr>
          <p:xfrm>
            <a:off x="-657914" y="1595550"/>
            <a:ext cx="7534964" cy="371679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7768" y="2611213"/>
              <a:ext cx="717518" cy="717518"/>
            </a:xfrm>
            <a:prstGeom prst="rect">
              <a:avLst/>
            </a:prstGeom>
          </p:spPr>
        </p:pic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316" y="3696669"/>
              <a:ext cx="717518" cy="717518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7711929" y="2166063"/>
            <a:ext cx="3660921" cy="2892987"/>
            <a:chOff x="7711929" y="2166063"/>
            <a:chExt cx="3660921" cy="2892987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7711929" y="2166063"/>
              <a:ext cx="3660921" cy="2892987"/>
              <a:chOff x="6544831" y="921830"/>
              <a:chExt cx="4992503" cy="4799388"/>
            </a:xfrm>
          </p:grpSpPr>
          <p:grpSp>
            <p:nvGrpSpPr>
              <p:cNvPr id="51" name="Group 8"/>
              <p:cNvGrpSpPr/>
              <p:nvPr/>
            </p:nvGrpSpPr>
            <p:grpSpPr>
              <a:xfrm>
                <a:off x="6544831" y="921830"/>
                <a:ext cx="4992503" cy="2768818"/>
                <a:chOff x="-5334356" y="377594"/>
                <a:chExt cx="9985008" cy="5537639"/>
              </a:xfrm>
            </p:grpSpPr>
            <p:sp>
              <p:nvSpPr>
                <p:cNvPr id="63" name="TextBox 10"/>
                <p:cNvSpPr txBox="1"/>
                <p:nvPr/>
              </p:nvSpPr>
              <p:spPr>
                <a:xfrm>
                  <a:off x="-5334356" y="2545316"/>
                  <a:ext cx="9985008" cy="3369917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r"/>
                  <a:r>
                    <a:rPr lang="ru-RU" sz="1100" i="1" spc="156" dirty="0">
                      <a:solidFill>
                        <a:srgbClr val="191919"/>
                      </a:solidFill>
                      <a:latin typeface="Aileron Regular"/>
                    </a:rPr>
                    <a:t>П</a:t>
                  </a:r>
                  <a:r>
                    <a:rPr lang="ru-RU" sz="1100" i="1" spc="156" dirty="0" smtClean="0">
                      <a:solidFill>
                        <a:srgbClr val="191919"/>
                      </a:solidFill>
                      <a:latin typeface="Aileron Regular"/>
                    </a:rPr>
                    <a:t>роведена </a:t>
                  </a:r>
                  <a:r>
                    <a:rPr lang="ru-RU" sz="1100" i="1" spc="156" dirty="0">
                      <a:solidFill>
                        <a:srgbClr val="191919"/>
                      </a:solidFill>
                      <a:latin typeface="Aileron Regular"/>
                    </a:rPr>
                    <a:t>оценка состояния 77% объектов централизованных систем водоснабжения в Республике Алтай на предмет соответствия установленным показателям качества и безопасности питьевого водоснабжения</a:t>
                  </a:r>
                  <a:endParaRPr lang="en-US" sz="1100" i="1" spc="156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  <p:pic>
              <p:nvPicPr>
                <p:cNvPr id="65" name="Picture 11"/>
                <p:cNvPicPr>
                  <a:picLocks noChangeAspect="1"/>
                </p:cNvPicPr>
                <p:nvPr/>
              </p:nvPicPr>
              <p:blipFill>
                <a:blip r:embed="rId8">
                  <a:biLevel thresh="75000"/>
                </a:blip>
                <a:srcRect/>
                <a:stretch>
                  <a:fillRect/>
                </a:stretch>
              </p:blipFill>
              <p:spPr>
                <a:xfrm>
                  <a:off x="3124338" y="377594"/>
                  <a:ext cx="1464047" cy="1862985"/>
                </a:xfrm>
                <a:prstGeom prst="rect">
                  <a:avLst/>
                </a:prstGeom>
              </p:spPr>
            </p:pic>
          </p:grpSp>
          <p:sp>
            <p:nvSpPr>
              <p:cNvPr id="54" name="TextBox 19"/>
              <p:cNvSpPr txBox="1"/>
              <p:nvPr/>
            </p:nvSpPr>
            <p:spPr>
              <a:xfrm>
                <a:off x="7245779" y="5159566"/>
                <a:ext cx="4260421" cy="56165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ru-RU" sz="1100" i="1" spc="156" dirty="0">
                    <a:solidFill>
                      <a:srgbClr val="191919"/>
                    </a:solidFill>
                    <a:latin typeface="Aileron Regular"/>
                  </a:rPr>
                  <a:t>О</a:t>
                </a:r>
                <a:r>
                  <a:rPr lang="ru-RU" sz="1100" i="1" spc="156" dirty="0" smtClean="0">
                    <a:solidFill>
                      <a:srgbClr val="191919"/>
                    </a:solidFill>
                    <a:latin typeface="Aileron Regular"/>
                  </a:rPr>
                  <a:t>беспечено </a:t>
                </a:r>
                <a:r>
                  <a:rPr lang="ru-RU" sz="1100" i="1" spc="156" dirty="0">
                    <a:solidFill>
                      <a:srgbClr val="191919"/>
                    </a:solidFill>
                    <a:latin typeface="Aileron Regular"/>
                  </a:rPr>
                  <a:t>качественной питьевой водой 89% городского населения</a:t>
                </a:r>
                <a:r>
                  <a:rPr lang="en-US" sz="1100" spc="73" dirty="0">
                    <a:solidFill>
                      <a:srgbClr val="191919"/>
                    </a:solidFill>
                    <a:latin typeface="Aileron Regular"/>
                  </a:rPr>
                  <a:t>.</a:t>
                </a:r>
              </a:p>
            </p:txBody>
          </p:sp>
        </p:grp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0408" y="3880367"/>
              <a:ext cx="579079" cy="759237"/>
            </a:xfrm>
            <a:prstGeom prst="rect">
              <a:avLst/>
            </a:prstGeom>
          </p:spPr>
        </p:pic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7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7620179" y="114222"/>
            <a:ext cx="453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«Экология»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809304" y="528193"/>
            <a:ext cx="11258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«Сохранение лесов»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-144409" y="1447783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5729182" y="1452051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97" name="TextBox 4"/>
          <p:cNvSpPr txBox="1"/>
          <p:nvPr/>
        </p:nvSpPr>
        <p:spPr>
          <a:xfrm>
            <a:off x="7740115" y="2834895"/>
            <a:ext cx="2521848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1400" b="1" spc="101" dirty="0" smtClean="0">
                <a:solidFill>
                  <a:srgbClr val="FFFFFF"/>
                </a:solidFill>
                <a:latin typeface="Aileron Regular"/>
              </a:rPr>
              <a:t>1 образовательное </a:t>
            </a:r>
            <a:r>
              <a:rPr lang="ru-RU" sz="1400" b="1" spc="101" dirty="0">
                <a:solidFill>
                  <a:srgbClr val="FFFFFF"/>
                </a:solidFill>
                <a:latin typeface="Aileron Regular"/>
              </a:rPr>
              <a:t>учреждений в сфере культуры </a:t>
            </a:r>
            <a:r>
              <a:rPr lang="ru-RU" sz="1400" b="1" spc="101" dirty="0" smtClean="0">
                <a:solidFill>
                  <a:srgbClr val="FFFFFF"/>
                </a:solidFill>
                <a:latin typeface="Aileron Regular"/>
              </a:rPr>
              <a:t>будет оснащено музыкальными </a:t>
            </a:r>
            <a:r>
              <a:rPr lang="ru-RU" sz="1400" b="1" spc="101" dirty="0">
                <a:solidFill>
                  <a:srgbClr val="FFFFFF"/>
                </a:solidFill>
                <a:latin typeface="Aileron Regular"/>
              </a:rPr>
              <a:t>инструментами, оборудованием и учебными материалами</a:t>
            </a:r>
            <a:endParaRPr lang="en-US" sz="1400" b="1" spc="101" dirty="0">
              <a:solidFill>
                <a:srgbClr val="FFFFFF"/>
              </a:solidFill>
              <a:latin typeface="Aileron Regular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535996" y="5821976"/>
            <a:ext cx="9523477" cy="853576"/>
            <a:chOff x="1526471" y="5574326"/>
            <a:chExt cx="9523477" cy="853576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1526471" y="5574326"/>
              <a:ext cx="9523477" cy="853576"/>
              <a:chOff x="1296732" y="5953940"/>
              <a:chExt cx="9523477" cy="853576"/>
            </a:xfrm>
          </p:grpSpPr>
          <p:grpSp>
            <p:nvGrpSpPr>
              <p:cNvPr id="45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82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46" name="Group 46"/>
              <p:cNvGrpSpPr/>
              <p:nvPr/>
            </p:nvGrpSpPr>
            <p:grpSpPr>
              <a:xfrm>
                <a:off x="4528198" y="5953940"/>
                <a:ext cx="3073889" cy="845495"/>
                <a:chOff x="0" y="0"/>
                <a:chExt cx="11005891" cy="2583240"/>
              </a:xfrm>
            </p:grpSpPr>
            <p:sp>
              <p:nvSpPr>
                <p:cNvPr id="67" name="Freeform 47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47" name="Group 48"/>
              <p:cNvGrpSpPr/>
              <p:nvPr/>
            </p:nvGrpSpPr>
            <p:grpSpPr>
              <a:xfrm>
                <a:off x="7746320" y="5962021"/>
                <a:ext cx="3073889" cy="845495"/>
                <a:chOff x="0" y="0"/>
                <a:chExt cx="11005891" cy="2583240"/>
              </a:xfrm>
            </p:grpSpPr>
            <p:sp>
              <p:nvSpPr>
                <p:cNvPr id="66" name="Freeform 49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48" name="TextBox 4"/>
              <p:cNvSpPr txBox="1"/>
              <p:nvPr/>
            </p:nvSpPr>
            <p:spPr>
              <a:xfrm>
                <a:off x="2056260" y="6092382"/>
                <a:ext cx="2304895" cy="6155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000" dirty="0" smtClean="0">
                    <a:latin typeface="Century Schoolbook" panose="02040604050505020304" pitchFamily="18" charset="0"/>
                  </a:rPr>
                  <a:t>67,7 </a:t>
                </a:r>
                <a:r>
                  <a:rPr lang="ru-RU" sz="10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0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за счет средств федерального бюджета </a:t>
                </a:r>
                <a:r>
                  <a:rPr lang="ru-RU" sz="1000" dirty="0" smtClean="0">
                    <a:latin typeface="Century Schoolbook" panose="02040604050505020304" pitchFamily="18" charset="0"/>
                  </a:rPr>
                  <a:t>67,7 </a:t>
                </a:r>
                <a:r>
                  <a:rPr lang="ru-RU" sz="1000" dirty="0">
                    <a:latin typeface="Century Schoolbook" panose="02040604050505020304" pitchFamily="18" charset="0"/>
                  </a:rPr>
                  <a:t>млн. рублей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7810512" y="614321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98" name="TextBox 4"/>
            <p:cNvSpPr txBox="1"/>
            <p:nvPr/>
          </p:nvSpPr>
          <p:spPr>
            <a:xfrm>
              <a:off x="5407034" y="5712766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58,1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58,1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99" name="TextBox 4"/>
            <p:cNvSpPr txBox="1"/>
            <p:nvPr/>
          </p:nvSpPr>
          <p:spPr>
            <a:xfrm>
              <a:off x="8423866" y="5712767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46,7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46,7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</p:grp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50311527"/>
              </p:ext>
            </p:extLst>
          </p:nvPr>
        </p:nvGraphicFramePr>
        <p:xfrm>
          <a:off x="6569006" y="1773722"/>
          <a:ext cx="5172075" cy="3973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16102889"/>
              </p:ext>
            </p:extLst>
          </p:nvPr>
        </p:nvGraphicFramePr>
        <p:xfrm>
          <a:off x="1183317" y="1828801"/>
          <a:ext cx="5207958" cy="3788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13" y="1588495"/>
            <a:ext cx="1545728" cy="154572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5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5407034" y="114222"/>
            <a:ext cx="6744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«Безопасные и качественные дороги»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809304" y="528193"/>
            <a:ext cx="49189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«Дорожная сеть»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553544" y="2114610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5728285" y="735748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3" name="Группа 2"/>
          <p:cNvGrpSpPr/>
          <p:nvPr/>
        </p:nvGrpSpPr>
        <p:grpSpPr>
          <a:xfrm>
            <a:off x="6242235" y="1082831"/>
            <a:ext cx="5408389" cy="2963266"/>
            <a:chOff x="1008541" y="3046104"/>
            <a:chExt cx="5638800" cy="3131347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1008541" y="3046104"/>
              <a:ext cx="5638800" cy="3131347"/>
              <a:chOff x="709479" y="2903419"/>
              <a:chExt cx="4458986" cy="2626200"/>
            </a:xfrm>
          </p:grpSpPr>
          <p:grpSp>
            <p:nvGrpSpPr>
              <p:cNvPr id="26" name="Group 19"/>
              <p:cNvGrpSpPr/>
              <p:nvPr/>
            </p:nvGrpSpPr>
            <p:grpSpPr>
              <a:xfrm>
                <a:off x="3195930" y="3155500"/>
                <a:ext cx="1622073" cy="1906566"/>
                <a:chOff x="-564229" y="-3257047"/>
                <a:chExt cx="7654456" cy="8996959"/>
              </a:xfrm>
            </p:grpSpPr>
            <p:sp>
              <p:nvSpPr>
                <p:cNvPr id="38" name="Freeform 20"/>
                <p:cNvSpPr/>
                <p:nvPr/>
              </p:nvSpPr>
              <p:spPr>
                <a:xfrm>
                  <a:off x="-564229" y="-3257047"/>
                  <a:ext cx="7654456" cy="89969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4930" h="6066790">
                      <a:moveTo>
                        <a:pt x="1692910" y="0"/>
                      </a:moveTo>
                      <a:lnTo>
                        <a:pt x="1692910" y="6065520"/>
                      </a:lnTo>
                      <a:cubicBezTo>
                        <a:pt x="1710690" y="6066790"/>
                        <a:pt x="1728470" y="6066790"/>
                        <a:pt x="1746250" y="6066790"/>
                      </a:cubicBezTo>
                      <a:lnTo>
                        <a:pt x="4668520" y="6066790"/>
                      </a:lnTo>
                      <a:lnTo>
                        <a:pt x="4668520" y="0"/>
                      </a:lnTo>
                      <a:lnTo>
                        <a:pt x="1692910" y="0"/>
                      </a:lnTo>
                      <a:close/>
                      <a:moveTo>
                        <a:pt x="5125720" y="0"/>
                      </a:moveTo>
                      <a:lnTo>
                        <a:pt x="4668520" y="0"/>
                      </a:lnTo>
                      <a:lnTo>
                        <a:pt x="4668520" y="6065520"/>
                      </a:lnTo>
                      <a:lnTo>
                        <a:pt x="4678680" y="6065520"/>
                      </a:lnTo>
                      <a:cubicBezTo>
                        <a:pt x="5417820" y="6065520"/>
                        <a:pt x="6066790" y="5462270"/>
                        <a:pt x="6120130" y="4725670"/>
                      </a:cubicBezTo>
                      <a:lnTo>
                        <a:pt x="6370320" y="1338580"/>
                      </a:lnTo>
                      <a:cubicBezTo>
                        <a:pt x="6424930" y="603250"/>
                        <a:pt x="5864860" y="0"/>
                        <a:pt x="5125720" y="0"/>
                      </a:cubicBezTo>
                      <a:close/>
                      <a:moveTo>
                        <a:pt x="1299210" y="0"/>
                      </a:moveTo>
                      <a:cubicBezTo>
                        <a:pt x="560070" y="0"/>
                        <a:pt x="0" y="603250"/>
                        <a:pt x="54610" y="1339850"/>
                      </a:cubicBezTo>
                      <a:lnTo>
                        <a:pt x="304800" y="4726940"/>
                      </a:lnTo>
                      <a:cubicBezTo>
                        <a:pt x="358140" y="5445760"/>
                        <a:pt x="977900" y="6037580"/>
                        <a:pt x="1694180" y="6065520"/>
                      </a:cubicBezTo>
                      <a:lnTo>
                        <a:pt x="1694180" y="0"/>
                      </a:lnTo>
                      <a:lnTo>
                        <a:pt x="1299210" y="0"/>
                      </a:lnTo>
                      <a:close/>
                    </a:path>
                  </a:pathLst>
                </a:custGeom>
                <a:noFill/>
              </p:spPr>
            </p:sp>
          </p:grpSp>
          <p:grpSp>
            <p:nvGrpSpPr>
              <p:cNvPr id="27" name="Группа 26"/>
              <p:cNvGrpSpPr/>
              <p:nvPr/>
            </p:nvGrpSpPr>
            <p:grpSpPr>
              <a:xfrm>
                <a:off x="709479" y="2903419"/>
                <a:ext cx="4458986" cy="2626200"/>
                <a:chOff x="709479" y="2903419"/>
                <a:chExt cx="4458986" cy="2626200"/>
              </a:xfrm>
            </p:grpSpPr>
            <p:grpSp>
              <p:nvGrpSpPr>
                <p:cNvPr id="28" name="Group 2"/>
                <p:cNvGrpSpPr/>
                <p:nvPr/>
              </p:nvGrpSpPr>
              <p:grpSpPr>
                <a:xfrm>
                  <a:off x="1198778" y="3303608"/>
                  <a:ext cx="1339991" cy="1285358"/>
                  <a:chOff x="0" y="0"/>
                  <a:chExt cx="6323330" cy="6065520"/>
                </a:xfrm>
              </p:grpSpPr>
              <p:sp>
                <p:nvSpPr>
                  <p:cNvPr id="37" name="Freeform 3"/>
                  <p:cNvSpPr/>
                  <p:nvPr/>
                </p:nvSpPr>
                <p:spPr>
                  <a:xfrm>
                    <a:off x="-50800" y="0"/>
                    <a:ext cx="6424930" cy="60667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24930" h="6066790">
                        <a:moveTo>
                          <a:pt x="1692910" y="0"/>
                        </a:moveTo>
                        <a:lnTo>
                          <a:pt x="1692910" y="6065520"/>
                        </a:lnTo>
                        <a:cubicBezTo>
                          <a:pt x="1710690" y="6066790"/>
                          <a:pt x="1728470" y="6066790"/>
                          <a:pt x="1746250" y="6066790"/>
                        </a:cubicBezTo>
                        <a:lnTo>
                          <a:pt x="4668520" y="6066790"/>
                        </a:lnTo>
                        <a:lnTo>
                          <a:pt x="4668520" y="0"/>
                        </a:lnTo>
                        <a:lnTo>
                          <a:pt x="1692910" y="0"/>
                        </a:lnTo>
                        <a:close/>
                        <a:moveTo>
                          <a:pt x="5125720" y="0"/>
                        </a:moveTo>
                        <a:lnTo>
                          <a:pt x="4668520" y="0"/>
                        </a:lnTo>
                        <a:lnTo>
                          <a:pt x="4668520" y="6065520"/>
                        </a:lnTo>
                        <a:lnTo>
                          <a:pt x="4678680" y="6065520"/>
                        </a:lnTo>
                        <a:cubicBezTo>
                          <a:pt x="5417820" y="6065520"/>
                          <a:pt x="6066790" y="5462270"/>
                          <a:pt x="6120130" y="4725670"/>
                        </a:cubicBezTo>
                        <a:lnTo>
                          <a:pt x="6370320" y="1338580"/>
                        </a:lnTo>
                        <a:cubicBezTo>
                          <a:pt x="6424930" y="603250"/>
                          <a:pt x="5864860" y="0"/>
                          <a:pt x="5125720" y="0"/>
                        </a:cubicBezTo>
                        <a:close/>
                        <a:moveTo>
                          <a:pt x="1299210" y="0"/>
                        </a:moveTo>
                        <a:cubicBezTo>
                          <a:pt x="560070" y="0"/>
                          <a:pt x="0" y="603250"/>
                          <a:pt x="54610" y="1339850"/>
                        </a:cubicBezTo>
                        <a:lnTo>
                          <a:pt x="304800" y="4726940"/>
                        </a:lnTo>
                        <a:cubicBezTo>
                          <a:pt x="358140" y="5445760"/>
                          <a:pt x="977900" y="6037580"/>
                          <a:pt x="1694180" y="6065520"/>
                        </a:cubicBezTo>
                        <a:lnTo>
                          <a:pt x="1694180" y="0"/>
                        </a:lnTo>
                        <a:lnTo>
                          <a:pt x="1299210" y="0"/>
                        </a:ln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pic>
              <p:nvPicPr>
                <p:cNvPr id="29" name="Picture 4"/>
                <p:cNvPicPr>
                  <a:picLocks noChangeAspect="1"/>
                </p:cNvPicPr>
                <p:nvPr/>
              </p:nvPicPr>
              <p:blipFill>
                <a:blip r:embed="rId2">
                  <a:alphaModFix amt="30000"/>
                </a:blip>
                <a:srcRect/>
                <a:stretch>
                  <a:fillRect/>
                </a:stretch>
              </p:blipFill>
              <p:spPr>
                <a:xfrm>
                  <a:off x="709479" y="2903419"/>
                  <a:ext cx="2342267" cy="1313100"/>
                </a:xfrm>
                <a:prstGeom prst="rect">
                  <a:avLst/>
                </a:prstGeom>
              </p:spPr>
            </p:pic>
            <p:pic>
              <p:nvPicPr>
                <p:cNvPr id="30" name="Picture 5"/>
                <p:cNvPicPr>
                  <a:picLocks noChangeAspect="1"/>
                </p:cNvPicPr>
                <p:nvPr/>
              </p:nvPicPr>
              <p:blipFill>
                <a:blip r:embed="rId3">
                  <a:alphaModFix amt="30000"/>
                </a:blip>
                <a:srcRect/>
                <a:stretch>
                  <a:fillRect/>
                </a:stretch>
              </p:blipFill>
              <p:spPr>
                <a:xfrm rot="-10800000">
                  <a:off x="2802519" y="4216519"/>
                  <a:ext cx="2365946" cy="1313100"/>
                </a:xfrm>
                <a:prstGeom prst="rect">
                  <a:avLst/>
                </a:prstGeom>
              </p:spPr>
            </p:pic>
            <p:sp>
              <p:nvSpPr>
                <p:cNvPr id="35" name="TextBox 21"/>
                <p:cNvSpPr txBox="1"/>
                <p:nvPr/>
              </p:nvSpPr>
              <p:spPr>
                <a:xfrm>
                  <a:off x="3077561" y="2983616"/>
                  <a:ext cx="1765094" cy="2400355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/>
                  <a:r>
                    <a:rPr lang="ru-RU" sz="1100" i="1" spc="73" dirty="0">
                      <a:solidFill>
                        <a:srgbClr val="191919"/>
                      </a:solidFill>
                      <a:latin typeface="Aileron Regular"/>
                    </a:rPr>
                    <a:t>На сети автомобильных дорог Республики Алтай общего пользования федерального и регионального значения, дорожной сети Горно-Алтайской агломераций выполнены дорожные работы в целях приведения в нормативное состояние, снижения уровня перегрузки и ликвидации мест концентрации дорожно-транспортных </a:t>
                  </a:r>
                  <a:r>
                    <a:rPr lang="ru-RU" sz="1100" i="1" spc="73" dirty="0" smtClean="0">
                      <a:solidFill>
                        <a:srgbClr val="191919"/>
                      </a:solidFill>
                      <a:latin typeface="Aileron Regular"/>
                    </a:rPr>
                    <a:t>происшествий </a:t>
                  </a:r>
                </a:p>
                <a:p>
                  <a:pPr algn="ctr"/>
                  <a:r>
                    <a:rPr lang="ru-RU" sz="1100" i="1" spc="73" dirty="0">
                      <a:solidFill>
                        <a:srgbClr val="191919"/>
                      </a:solidFill>
                      <a:latin typeface="Aileron Regular"/>
                    </a:rPr>
                    <a:t> </a:t>
                  </a:r>
                  <a:r>
                    <a:rPr lang="ru-RU" sz="1100" i="1" spc="73" dirty="0" smtClean="0">
                      <a:solidFill>
                        <a:srgbClr val="191919"/>
                      </a:solidFill>
                      <a:latin typeface="Aileron Regular"/>
                    </a:rPr>
                    <a:t>- 1 </a:t>
                  </a:r>
                  <a:r>
                    <a:rPr lang="ru-RU" sz="1100" i="1" spc="73" dirty="0" err="1" smtClean="0">
                      <a:solidFill>
                        <a:srgbClr val="191919"/>
                      </a:solidFill>
                      <a:latin typeface="Aileron Regular"/>
                    </a:rPr>
                    <a:t>усл</a:t>
                  </a:r>
                  <a:r>
                    <a:rPr lang="ru-RU" sz="1100" i="1" spc="73" dirty="0" smtClean="0">
                      <a:solidFill>
                        <a:srgbClr val="191919"/>
                      </a:solidFill>
                      <a:latin typeface="Aileron Regular"/>
                    </a:rPr>
                    <a:t>. </a:t>
                  </a:r>
                  <a:r>
                    <a:rPr lang="ru-RU" sz="1100" i="1" spc="73" dirty="0" err="1" smtClean="0">
                      <a:solidFill>
                        <a:srgbClr val="191919"/>
                      </a:solidFill>
                      <a:latin typeface="Aileron Regular"/>
                    </a:rPr>
                    <a:t>шт</a:t>
                  </a:r>
                  <a:endParaRPr lang="en-US" sz="1100" i="1" spc="73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</p:grpSp>
        </p:grp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3795" y="3618366"/>
              <a:ext cx="1215615" cy="1215615"/>
            </a:xfrm>
            <a:prstGeom prst="rect">
              <a:avLst/>
            </a:prstGeom>
          </p:spPr>
        </p:pic>
      </p:grpSp>
      <p:grpSp>
        <p:nvGrpSpPr>
          <p:cNvPr id="91" name="Группа 90"/>
          <p:cNvGrpSpPr/>
          <p:nvPr/>
        </p:nvGrpSpPr>
        <p:grpSpPr>
          <a:xfrm>
            <a:off x="952876" y="3144691"/>
            <a:ext cx="5532806" cy="2532645"/>
            <a:chOff x="1136667" y="1866514"/>
            <a:chExt cx="9918666" cy="2904577"/>
          </a:xfrm>
        </p:grpSpPr>
        <p:sp>
          <p:nvSpPr>
            <p:cNvPr id="92" name="TextBox 2"/>
            <p:cNvSpPr txBox="1"/>
            <p:nvPr/>
          </p:nvSpPr>
          <p:spPr>
            <a:xfrm>
              <a:off x="6730037" y="1866514"/>
              <a:ext cx="4108983" cy="1058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ru-RU" sz="1000" i="1" spc="28" dirty="0">
                  <a:solidFill>
                    <a:srgbClr val="191919"/>
                  </a:solidFill>
                  <a:latin typeface="Aileron Regular"/>
                </a:rPr>
                <a:t>Доля протяженности автомобильных дорог Республики Алтай регионального значения, соответствующих нормативным требованиям к их транспортно-эксплуатационному состоянию</a:t>
              </a:r>
              <a:endParaRPr lang="en-US" sz="1000" i="1" spc="28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sp>
          <p:nvSpPr>
            <p:cNvPr id="93" name="TextBox 3"/>
            <p:cNvSpPr txBox="1"/>
            <p:nvPr/>
          </p:nvSpPr>
          <p:spPr>
            <a:xfrm>
              <a:off x="1915273" y="2860007"/>
              <a:ext cx="3591933" cy="8824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ru-RU" sz="1000" i="1" spc="28" dirty="0">
                  <a:solidFill>
                    <a:srgbClr val="191919"/>
                  </a:solidFill>
                  <a:latin typeface="Aileron Regular"/>
                </a:rPr>
                <a:t>Доля автомобильных дорог Республики Алтай регионального значения, обслуживающих движение в режиме перегрузки</a:t>
              </a:r>
              <a:endParaRPr lang="en-US" sz="1000" i="1" spc="28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sp>
          <p:nvSpPr>
            <p:cNvPr id="94" name="TextBox 4"/>
            <p:cNvSpPr txBox="1"/>
            <p:nvPr/>
          </p:nvSpPr>
          <p:spPr>
            <a:xfrm>
              <a:off x="6772289" y="3712165"/>
              <a:ext cx="4108983" cy="1058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ru-RU" sz="1000" i="1" spc="28" dirty="0">
                  <a:solidFill>
                    <a:srgbClr val="191919"/>
                  </a:solidFill>
                  <a:latin typeface="Aileron Regular"/>
                </a:rPr>
                <a:t>Доля протяженности дорожной сети Горно-Алтайской агломерации, соответствующая нормативным требованиям к их транспортно-эксплуатационному </a:t>
              </a:r>
              <a:r>
                <a:rPr lang="ru-RU" sz="1000" i="1" spc="28" dirty="0" smtClean="0">
                  <a:solidFill>
                    <a:srgbClr val="191919"/>
                  </a:solidFill>
                  <a:latin typeface="Aileron Regular"/>
                </a:rPr>
                <a:t>состоянию</a:t>
              </a:r>
              <a:endParaRPr lang="en-US" sz="1000" i="1" spc="28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sp>
          <p:nvSpPr>
            <p:cNvPr id="96" name="TextBox 6"/>
            <p:cNvSpPr txBox="1"/>
            <p:nvPr/>
          </p:nvSpPr>
          <p:spPr>
            <a:xfrm>
              <a:off x="1352981" y="2101017"/>
              <a:ext cx="4108983" cy="3088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00"/>
                </a:lnSpc>
              </a:pPr>
              <a:r>
                <a:rPr lang="ru-RU" sz="1400" b="1" i="1" spc="28" dirty="0" smtClean="0">
                  <a:solidFill>
                    <a:srgbClr val="191919"/>
                  </a:solidFill>
                  <a:latin typeface="Aileron Regular"/>
                </a:rPr>
                <a:t>22,85 %</a:t>
              </a:r>
              <a:endParaRPr lang="en-US" sz="1400" b="1" i="1" spc="28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sp>
          <p:nvSpPr>
            <p:cNvPr id="100" name="TextBox 7"/>
            <p:cNvSpPr txBox="1"/>
            <p:nvPr/>
          </p:nvSpPr>
          <p:spPr>
            <a:xfrm>
              <a:off x="6946350" y="3077646"/>
              <a:ext cx="4108983" cy="3088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ru-RU" sz="1400" b="1" i="1" spc="28" dirty="0" smtClean="0">
                  <a:solidFill>
                    <a:srgbClr val="191919"/>
                  </a:solidFill>
                  <a:latin typeface="Aileron Regular"/>
                </a:rPr>
                <a:t>17,8%</a:t>
              </a:r>
              <a:endParaRPr lang="en-US" sz="1400" b="1" i="1" spc="28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sp>
          <p:nvSpPr>
            <p:cNvPr id="101" name="TextBox 8"/>
            <p:cNvSpPr txBox="1"/>
            <p:nvPr/>
          </p:nvSpPr>
          <p:spPr>
            <a:xfrm>
              <a:off x="1136667" y="3914348"/>
              <a:ext cx="4108983" cy="3088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00"/>
                </a:lnSpc>
              </a:pPr>
              <a:r>
                <a:rPr lang="en-US" sz="1400" b="1" i="1" spc="28" dirty="0" smtClean="0">
                  <a:solidFill>
                    <a:srgbClr val="191919"/>
                  </a:solidFill>
                  <a:latin typeface="Aileron Regular" panose="020B0604020202020204" charset="0"/>
                </a:rPr>
                <a:t>53,92</a:t>
              </a:r>
              <a:r>
                <a:rPr lang="ru-RU" sz="1400" b="1" i="1" spc="28" dirty="0" smtClean="0">
                  <a:solidFill>
                    <a:srgbClr val="191919"/>
                  </a:solidFill>
                  <a:latin typeface="Aileron Regular"/>
                </a:rPr>
                <a:t>%</a:t>
              </a:r>
              <a:endParaRPr lang="en-US" sz="1400" b="1" i="1" spc="28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grpSp>
          <p:nvGrpSpPr>
            <p:cNvPr id="109" name="Group 18"/>
            <p:cNvGrpSpPr/>
            <p:nvPr/>
          </p:nvGrpSpPr>
          <p:grpSpPr>
            <a:xfrm rot="5400000">
              <a:off x="5740911" y="3584225"/>
              <a:ext cx="710181" cy="961278"/>
              <a:chOff x="320949" y="-332078"/>
              <a:chExt cx="2936762" cy="3895029"/>
            </a:xfrm>
          </p:grpSpPr>
          <p:sp>
            <p:nvSpPr>
              <p:cNvPr id="117" name="Freeform 19"/>
              <p:cNvSpPr/>
              <p:nvPr/>
            </p:nvSpPr>
            <p:spPr>
              <a:xfrm rot="5400000">
                <a:off x="-158185" y="147056"/>
                <a:ext cx="3895029" cy="2936762"/>
              </a:xfrm>
              <a:custGeom>
                <a:avLst/>
                <a:gdLst/>
                <a:ahLst/>
                <a:cxnLst/>
                <a:rect l="l" t="t" r="r" b="b"/>
                <a:pathLst>
                  <a:path w="3568505" h="3205480">
                    <a:moveTo>
                      <a:pt x="2778565" y="3205480"/>
                    </a:moveTo>
                    <a:lnTo>
                      <a:pt x="0" y="3205480"/>
                    </a:lnTo>
                    <a:lnTo>
                      <a:pt x="791210" y="1602740"/>
                    </a:lnTo>
                    <a:lnTo>
                      <a:pt x="0" y="0"/>
                    </a:lnTo>
                    <a:lnTo>
                      <a:pt x="2778565" y="0"/>
                    </a:lnTo>
                    <a:lnTo>
                      <a:pt x="3568505" y="1602740"/>
                    </a:lnTo>
                    <a:lnTo>
                      <a:pt x="2778565" y="3205480"/>
                    </a:ln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111" name="Group 21"/>
            <p:cNvGrpSpPr/>
            <p:nvPr/>
          </p:nvGrpSpPr>
          <p:grpSpPr>
            <a:xfrm rot="5400000">
              <a:off x="5740911" y="2747523"/>
              <a:ext cx="710181" cy="961278"/>
              <a:chOff x="320949" y="-332078"/>
              <a:chExt cx="2936762" cy="3895029"/>
            </a:xfrm>
          </p:grpSpPr>
          <p:sp>
            <p:nvSpPr>
              <p:cNvPr id="116" name="Freeform 22"/>
              <p:cNvSpPr/>
              <p:nvPr/>
            </p:nvSpPr>
            <p:spPr>
              <a:xfrm rot="16200000">
                <a:off x="-158185" y="147056"/>
                <a:ext cx="3895029" cy="2936762"/>
              </a:xfrm>
              <a:custGeom>
                <a:avLst/>
                <a:gdLst/>
                <a:ahLst/>
                <a:cxnLst/>
                <a:rect l="l" t="t" r="r" b="b"/>
                <a:pathLst>
                  <a:path w="3568505" h="3205480">
                    <a:moveTo>
                      <a:pt x="2778565" y="3205480"/>
                    </a:moveTo>
                    <a:lnTo>
                      <a:pt x="0" y="3205480"/>
                    </a:lnTo>
                    <a:lnTo>
                      <a:pt x="791210" y="1602740"/>
                    </a:lnTo>
                    <a:lnTo>
                      <a:pt x="0" y="0"/>
                    </a:lnTo>
                    <a:lnTo>
                      <a:pt x="2778565" y="0"/>
                    </a:lnTo>
                    <a:lnTo>
                      <a:pt x="3568505" y="1602740"/>
                    </a:lnTo>
                    <a:lnTo>
                      <a:pt x="2778565" y="3205480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</p:grpSp>
        <p:grpSp>
          <p:nvGrpSpPr>
            <p:cNvPr id="113" name="Group 24"/>
            <p:cNvGrpSpPr/>
            <p:nvPr/>
          </p:nvGrpSpPr>
          <p:grpSpPr>
            <a:xfrm rot="5400000">
              <a:off x="5740910" y="1848737"/>
              <a:ext cx="710181" cy="961278"/>
              <a:chOff x="64216" y="-332072"/>
              <a:chExt cx="2936762" cy="3895029"/>
            </a:xfrm>
          </p:grpSpPr>
          <p:sp>
            <p:nvSpPr>
              <p:cNvPr id="115" name="Freeform 25"/>
              <p:cNvSpPr/>
              <p:nvPr/>
            </p:nvSpPr>
            <p:spPr>
              <a:xfrm rot="5400000">
                <a:off x="-414918" y="147062"/>
                <a:ext cx="3895029" cy="2936762"/>
              </a:xfrm>
              <a:custGeom>
                <a:avLst/>
                <a:gdLst/>
                <a:ahLst/>
                <a:cxnLst/>
                <a:rect l="l" t="t" r="r" b="b"/>
                <a:pathLst>
                  <a:path w="3568505" h="3205480">
                    <a:moveTo>
                      <a:pt x="2778565" y="3205480"/>
                    </a:moveTo>
                    <a:lnTo>
                      <a:pt x="0" y="3205480"/>
                    </a:lnTo>
                    <a:lnTo>
                      <a:pt x="791210" y="1602740"/>
                    </a:lnTo>
                    <a:lnTo>
                      <a:pt x="0" y="0"/>
                    </a:lnTo>
                    <a:lnTo>
                      <a:pt x="2778565" y="0"/>
                    </a:lnTo>
                    <a:lnTo>
                      <a:pt x="3568505" y="1602740"/>
                    </a:lnTo>
                    <a:lnTo>
                      <a:pt x="2778565" y="3205480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</p:grpSp>
      <p:grpSp>
        <p:nvGrpSpPr>
          <p:cNvPr id="134" name="Группа 133"/>
          <p:cNvGrpSpPr/>
          <p:nvPr/>
        </p:nvGrpSpPr>
        <p:grpSpPr>
          <a:xfrm>
            <a:off x="7292046" y="4107625"/>
            <a:ext cx="3073890" cy="2582719"/>
            <a:chOff x="1024242" y="3503552"/>
            <a:chExt cx="3073890" cy="2582719"/>
          </a:xfrm>
        </p:grpSpPr>
        <p:grpSp>
          <p:nvGrpSpPr>
            <p:cNvPr id="135" name="Группа 134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138" name="Группа 137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143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148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144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147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145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146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139" name="TextBox 4"/>
              <p:cNvSpPr txBox="1"/>
              <p:nvPr/>
            </p:nvSpPr>
            <p:spPr>
              <a:xfrm>
                <a:off x="1489301" y="4301161"/>
                <a:ext cx="2331670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1450,8 </a:t>
                </a:r>
                <a:r>
                  <a:rPr lang="ru-RU" sz="11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а счет средств федерального бюджета 130,0 млн. рублей</a:t>
                </a: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136" name="TextBox 4"/>
            <p:cNvSpPr txBox="1"/>
            <p:nvPr/>
          </p:nvSpPr>
          <p:spPr>
            <a:xfrm>
              <a:off x="1635032" y="4447902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2602,1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130,0 млн. рублей</a:t>
              </a:r>
            </a:p>
          </p:txBody>
        </p:sp>
        <p:sp>
          <p:nvSpPr>
            <p:cNvPr id="137" name="TextBox 4"/>
            <p:cNvSpPr txBox="1"/>
            <p:nvPr/>
          </p:nvSpPr>
          <p:spPr>
            <a:xfrm>
              <a:off x="1539013" y="5365138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2727,8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а счет средств федерального бюджета 0,0 млн. рублей</a:t>
              </a:r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29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5407034" y="114222"/>
            <a:ext cx="6744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«Безопасные и качественные дороги»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809304" y="528193"/>
            <a:ext cx="11382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«Общесистемные меры развития дорожного </a:t>
            </a:r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хозяйства»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2409640" y="160731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grpSp>
        <p:nvGrpSpPr>
          <p:cNvPr id="50" name="Группа 49"/>
          <p:cNvGrpSpPr/>
          <p:nvPr/>
        </p:nvGrpSpPr>
        <p:grpSpPr>
          <a:xfrm>
            <a:off x="863912" y="2038072"/>
            <a:ext cx="10196458" cy="2890595"/>
            <a:chOff x="1262932" y="2396009"/>
            <a:chExt cx="9879100" cy="3304130"/>
          </a:xfrm>
        </p:grpSpPr>
        <p:grpSp>
          <p:nvGrpSpPr>
            <p:cNvPr id="51" name="Group 5"/>
            <p:cNvGrpSpPr/>
            <p:nvPr/>
          </p:nvGrpSpPr>
          <p:grpSpPr>
            <a:xfrm>
              <a:off x="1262932" y="2672722"/>
              <a:ext cx="975487" cy="866813"/>
              <a:chOff x="0" y="0"/>
              <a:chExt cx="1950973" cy="1733625"/>
            </a:xfrm>
          </p:grpSpPr>
          <p:pic>
            <p:nvPicPr>
              <p:cNvPr id="103" name="Picture 6"/>
              <p:cNvPicPr>
                <a:picLocks noChangeAspect="1"/>
              </p:cNvPicPr>
              <p:nvPr/>
            </p:nvPicPr>
            <p:blipFill>
              <a:blip r:embed="rId2"/>
              <a:srcRect t="5570" b="5570"/>
              <a:stretch>
                <a:fillRect/>
              </a:stretch>
            </p:blipFill>
            <p:spPr>
              <a:xfrm>
                <a:off x="0" y="0"/>
                <a:ext cx="1950973" cy="1733625"/>
              </a:xfrm>
              <a:prstGeom prst="rect">
                <a:avLst/>
              </a:prstGeom>
            </p:spPr>
          </p:pic>
          <p:sp>
            <p:nvSpPr>
              <p:cNvPr id="104" name="TextBox 7"/>
              <p:cNvSpPr txBox="1"/>
              <p:nvPr/>
            </p:nvSpPr>
            <p:spPr>
              <a:xfrm>
                <a:off x="253508" y="461167"/>
                <a:ext cx="1443959" cy="81485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3144"/>
                  </a:lnSpc>
                  <a:spcBef>
                    <a:spcPct val="0"/>
                  </a:spcBef>
                  <a:buFont typeface="Arial"/>
                  <a:buChar char="•"/>
                </a:pPr>
                <a:r>
                  <a:rPr lang="en-US" sz="2400" i="1">
                    <a:solidFill>
                      <a:srgbClr val="FFFFFF"/>
                    </a:solidFill>
                    <a:latin typeface="Aileron Regular" panose="020B0604020202020204" charset="0"/>
                  </a:rPr>
                  <a:t>01</a:t>
                </a:r>
              </a:p>
            </p:txBody>
          </p:sp>
        </p:grpSp>
        <p:grpSp>
          <p:nvGrpSpPr>
            <p:cNvPr id="53" name="Group 11"/>
            <p:cNvGrpSpPr/>
            <p:nvPr/>
          </p:nvGrpSpPr>
          <p:grpSpPr>
            <a:xfrm>
              <a:off x="10166545" y="2672722"/>
              <a:ext cx="975487" cy="866813"/>
              <a:chOff x="0" y="0"/>
              <a:chExt cx="1950973" cy="1733625"/>
            </a:xfrm>
          </p:grpSpPr>
          <p:pic>
            <p:nvPicPr>
              <p:cNvPr id="97" name="Picture 12"/>
              <p:cNvPicPr>
                <a:picLocks noChangeAspect="1"/>
              </p:cNvPicPr>
              <p:nvPr/>
            </p:nvPicPr>
            <p:blipFill>
              <a:blip r:embed="rId2"/>
              <a:srcRect t="5570" b="5570"/>
              <a:stretch>
                <a:fillRect/>
              </a:stretch>
            </p:blipFill>
            <p:spPr>
              <a:xfrm>
                <a:off x="0" y="0"/>
                <a:ext cx="1950973" cy="1733625"/>
              </a:xfrm>
              <a:prstGeom prst="rect">
                <a:avLst/>
              </a:prstGeom>
            </p:spPr>
          </p:pic>
          <p:sp>
            <p:nvSpPr>
              <p:cNvPr id="98" name="TextBox 13"/>
              <p:cNvSpPr txBox="1"/>
              <p:nvPr/>
            </p:nvSpPr>
            <p:spPr>
              <a:xfrm>
                <a:off x="253508" y="461167"/>
                <a:ext cx="1443959" cy="81485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3144"/>
                  </a:lnSpc>
                  <a:spcBef>
                    <a:spcPct val="0"/>
                  </a:spcBef>
                  <a:buFont typeface="Arial"/>
                  <a:buChar char="•"/>
                </a:pPr>
                <a:r>
                  <a:rPr lang="en-US" sz="2400" i="1">
                    <a:solidFill>
                      <a:srgbClr val="FFFFFF"/>
                    </a:solidFill>
                    <a:latin typeface="Aileron Regular" panose="020B0604020202020204" charset="0"/>
                  </a:rPr>
                  <a:t>05</a:t>
                </a:r>
              </a:p>
            </p:txBody>
          </p:sp>
        </p:grpSp>
        <p:sp>
          <p:nvSpPr>
            <p:cNvPr id="95" name="TextBox 16"/>
            <p:cNvSpPr txBox="1"/>
            <p:nvPr/>
          </p:nvSpPr>
          <p:spPr>
            <a:xfrm>
              <a:off x="3615589" y="5292709"/>
              <a:ext cx="721980" cy="407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44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2400" i="1">
                  <a:solidFill>
                    <a:srgbClr val="FFFFFF"/>
                  </a:solidFill>
                  <a:latin typeface="Aileron Regular" panose="020B0604020202020204" charset="0"/>
                </a:rPr>
                <a:t>02</a:t>
              </a:r>
            </a:p>
          </p:txBody>
        </p:sp>
        <p:sp>
          <p:nvSpPr>
            <p:cNvPr id="89" name="TextBox 19"/>
            <p:cNvSpPr txBox="1"/>
            <p:nvPr/>
          </p:nvSpPr>
          <p:spPr>
            <a:xfrm>
              <a:off x="8067395" y="5292710"/>
              <a:ext cx="721980" cy="407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44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2400" i="1">
                  <a:solidFill>
                    <a:srgbClr val="FFFFFF"/>
                  </a:solidFill>
                  <a:latin typeface="Aileron Regular" panose="020B0604020202020204" charset="0"/>
                </a:rPr>
                <a:t>04</a:t>
              </a:r>
            </a:p>
          </p:txBody>
        </p:sp>
        <p:grpSp>
          <p:nvGrpSpPr>
            <p:cNvPr id="60" name="Group 23"/>
            <p:cNvGrpSpPr/>
            <p:nvPr/>
          </p:nvGrpSpPr>
          <p:grpSpPr>
            <a:xfrm rot="2835048">
              <a:off x="1712590" y="4111055"/>
              <a:ext cx="2198565" cy="178247"/>
              <a:chOff x="0" y="0"/>
              <a:chExt cx="6265849" cy="508000"/>
            </a:xfrm>
          </p:grpSpPr>
          <p:sp>
            <p:nvSpPr>
              <p:cNvPr id="84" name="Freeform 24"/>
              <p:cNvSpPr/>
              <p:nvPr/>
            </p:nvSpPr>
            <p:spPr>
              <a:xfrm>
                <a:off x="0" y="215900"/>
                <a:ext cx="5969939" cy="76200"/>
              </a:xfrm>
              <a:custGeom>
                <a:avLst/>
                <a:gdLst/>
                <a:ahLst/>
                <a:cxnLst/>
                <a:rect l="l" t="t" r="r" b="b"/>
                <a:pathLst>
                  <a:path w="5969939" h="76200">
                    <a:moveTo>
                      <a:pt x="0" y="0"/>
                    </a:moveTo>
                    <a:lnTo>
                      <a:pt x="5969939" y="0"/>
                    </a:lnTo>
                    <a:lnTo>
                      <a:pt x="5969939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  <p:sp>
            <p:nvSpPr>
              <p:cNvPr id="85" name="Freeform 25"/>
              <p:cNvSpPr/>
              <p:nvPr/>
            </p:nvSpPr>
            <p:spPr>
              <a:xfrm>
                <a:off x="5891199" y="1270"/>
                <a:ext cx="374650" cy="50546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5460">
                    <a:moveTo>
                      <a:pt x="0" y="50546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78" name="TextBox 34"/>
            <p:cNvSpPr txBox="1"/>
            <p:nvPr/>
          </p:nvSpPr>
          <p:spPr>
            <a:xfrm>
              <a:off x="2624753" y="2396009"/>
              <a:ext cx="2615973" cy="20502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Доля </a:t>
              </a:r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контрактов на осуществление дорожной деятельности в </a:t>
              </a:r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рамках национального </a:t>
              </a:r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проекта, предусматривающих использование новых технологий и материалов</a:t>
              </a:r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, включенных </a:t>
              </a:r>
              <a:r>
                <a:rPr lang="ru-RU" sz="1000" i="1" spc="67" dirty="0">
                  <a:solidFill>
                    <a:srgbClr val="191919"/>
                  </a:solidFill>
                  <a:latin typeface="Aileron Regular"/>
                </a:rPr>
                <a:t>в Реестр новых и наилучших технологий, материалов и технологических решений повторного применения, % в общем объеме новых государственных контрактов на выполнение работ по капитальному ремонту, ремонту и содержанию автомобильных </a:t>
              </a:r>
              <a:r>
                <a:rPr lang="ru-RU" sz="1000" i="1" spc="67" dirty="0" smtClean="0">
                  <a:solidFill>
                    <a:srgbClr val="191919"/>
                  </a:solidFill>
                  <a:latin typeface="Aileron Regular"/>
                </a:rPr>
                <a:t>дорог</a:t>
              </a:r>
              <a:endParaRPr lang="en-US" sz="1000" i="1" spc="67" dirty="0">
                <a:solidFill>
                  <a:srgbClr val="191919"/>
                </a:solidFill>
                <a:latin typeface="Aileron Regular" panose="020B0604020202020204" charset="0"/>
              </a:endParaRPr>
            </a:p>
          </p:txBody>
        </p:sp>
        <p:grpSp>
          <p:nvGrpSpPr>
            <p:cNvPr id="65" name="Group 35"/>
            <p:cNvGrpSpPr/>
            <p:nvPr/>
          </p:nvGrpSpPr>
          <p:grpSpPr>
            <a:xfrm>
              <a:off x="7167506" y="2396009"/>
              <a:ext cx="2609440" cy="1892571"/>
              <a:chOff x="-817936" y="-444751"/>
              <a:chExt cx="5218880" cy="3785149"/>
            </a:xfrm>
          </p:grpSpPr>
          <p:sp>
            <p:nvSpPr>
              <p:cNvPr id="76" name="TextBox 37"/>
              <p:cNvSpPr txBox="1"/>
              <p:nvPr/>
            </p:nvSpPr>
            <p:spPr>
              <a:xfrm>
                <a:off x="-817936" y="-444751"/>
                <a:ext cx="5218880" cy="378514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000" i="1" spc="67" dirty="0">
                    <a:solidFill>
                      <a:srgbClr val="191919"/>
                    </a:solidFill>
                    <a:latin typeface="Aileron Regular"/>
                  </a:rPr>
                  <a:t>Доля контрактов на осуществление дорожной деятельности, предусматривающих выполнение работ на принципах контракта жизненного цикла, предусматривающего объединение в один контракт различных видов дорожных работ, % в общем объеме новых государственных контрактов на выполнение работ по капитальному ремонту, ремонту и содержанию автомобильных дорог</a:t>
                </a:r>
                <a:endParaRPr lang="en-US" sz="1000" i="1" spc="67" dirty="0">
                  <a:solidFill>
                    <a:srgbClr val="191919"/>
                  </a:solidFill>
                  <a:latin typeface="Aileron Regular" panose="020B0604020202020204" charset="0"/>
                </a:endParaRPr>
              </a:p>
            </p:txBody>
          </p:sp>
          <p:sp>
            <p:nvSpPr>
              <p:cNvPr id="75" name="TextBox 36"/>
              <p:cNvSpPr txBox="1"/>
              <p:nvPr/>
            </p:nvSpPr>
            <p:spPr>
              <a:xfrm>
                <a:off x="0" y="-28574"/>
                <a:ext cx="3407648" cy="57828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236"/>
                  </a:lnSpc>
                  <a:spcBef>
                    <a:spcPct val="0"/>
                  </a:spcBef>
                  <a:buFont typeface="Arial"/>
                  <a:buChar char="•"/>
                </a:pPr>
                <a:endParaRPr lang="en-US" sz="1733" b="1" i="1" spc="67" dirty="0">
                  <a:solidFill>
                    <a:srgbClr val="191919"/>
                  </a:solidFill>
                  <a:latin typeface="Aileron Regular" panose="020B0604020202020204" charset="0"/>
                </a:endParaRPr>
              </a:p>
            </p:txBody>
          </p:sp>
        </p:grpSp>
        <p:grpSp>
          <p:nvGrpSpPr>
            <p:cNvPr id="66" name="Group 38"/>
            <p:cNvGrpSpPr/>
            <p:nvPr/>
          </p:nvGrpSpPr>
          <p:grpSpPr>
            <a:xfrm rot="2835048">
              <a:off x="6184914" y="4111055"/>
              <a:ext cx="2198565" cy="178247"/>
              <a:chOff x="0" y="0"/>
              <a:chExt cx="6265849" cy="508000"/>
            </a:xfrm>
          </p:grpSpPr>
          <p:sp>
            <p:nvSpPr>
              <p:cNvPr id="73" name="Freeform 39"/>
              <p:cNvSpPr/>
              <p:nvPr/>
            </p:nvSpPr>
            <p:spPr>
              <a:xfrm>
                <a:off x="0" y="215900"/>
                <a:ext cx="5969939" cy="76200"/>
              </a:xfrm>
              <a:custGeom>
                <a:avLst/>
                <a:gdLst/>
                <a:ahLst/>
                <a:cxnLst/>
                <a:rect l="l" t="t" r="r" b="b"/>
                <a:pathLst>
                  <a:path w="5969939" h="76200">
                    <a:moveTo>
                      <a:pt x="0" y="0"/>
                    </a:moveTo>
                    <a:lnTo>
                      <a:pt x="5969939" y="0"/>
                    </a:lnTo>
                    <a:lnTo>
                      <a:pt x="5969939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37C9EF"/>
              </a:solidFill>
            </p:spPr>
          </p:sp>
          <p:sp>
            <p:nvSpPr>
              <p:cNvPr id="74" name="Freeform 40"/>
              <p:cNvSpPr/>
              <p:nvPr/>
            </p:nvSpPr>
            <p:spPr>
              <a:xfrm>
                <a:off x="5891199" y="1270"/>
                <a:ext cx="374650" cy="50546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5460">
                    <a:moveTo>
                      <a:pt x="0" y="50546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67" name="Group 41"/>
            <p:cNvGrpSpPr/>
            <p:nvPr/>
          </p:nvGrpSpPr>
          <p:grpSpPr>
            <a:xfrm rot="-2699999">
              <a:off x="3775126" y="4345078"/>
              <a:ext cx="2198565" cy="178247"/>
              <a:chOff x="0" y="0"/>
              <a:chExt cx="6265849" cy="508000"/>
            </a:xfrm>
          </p:grpSpPr>
          <p:sp>
            <p:nvSpPr>
              <p:cNvPr id="71" name="Freeform 42"/>
              <p:cNvSpPr/>
              <p:nvPr/>
            </p:nvSpPr>
            <p:spPr>
              <a:xfrm>
                <a:off x="0" y="215900"/>
                <a:ext cx="5969939" cy="76200"/>
              </a:xfrm>
              <a:custGeom>
                <a:avLst/>
                <a:gdLst/>
                <a:ahLst/>
                <a:cxnLst/>
                <a:rect l="l" t="t" r="r" b="b"/>
                <a:pathLst>
                  <a:path w="5969939" h="76200">
                    <a:moveTo>
                      <a:pt x="0" y="0"/>
                    </a:moveTo>
                    <a:lnTo>
                      <a:pt x="5969939" y="0"/>
                    </a:lnTo>
                    <a:lnTo>
                      <a:pt x="5969939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72" name="Freeform 43"/>
              <p:cNvSpPr/>
              <p:nvPr/>
            </p:nvSpPr>
            <p:spPr>
              <a:xfrm>
                <a:off x="5891199" y="1270"/>
                <a:ext cx="374650" cy="50546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5460">
                    <a:moveTo>
                      <a:pt x="0" y="50546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</p:grpSp>
        <p:grpSp>
          <p:nvGrpSpPr>
            <p:cNvPr id="68" name="Group 44"/>
            <p:cNvGrpSpPr/>
            <p:nvPr/>
          </p:nvGrpSpPr>
          <p:grpSpPr>
            <a:xfrm rot="-2699999">
              <a:off x="8233855" y="4342656"/>
              <a:ext cx="2190454" cy="177356"/>
              <a:chOff x="23116" y="1270"/>
              <a:chExt cx="6242733" cy="505460"/>
            </a:xfrm>
          </p:grpSpPr>
          <p:sp>
            <p:nvSpPr>
              <p:cNvPr id="69" name="Freeform 45"/>
              <p:cNvSpPr/>
              <p:nvPr/>
            </p:nvSpPr>
            <p:spPr>
              <a:xfrm>
                <a:off x="23116" y="187209"/>
                <a:ext cx="5969938" cy="76201"/>
              </a:xfrm>
              <a:custGeom>
                <a:avLst/>
                <a:gdLst/>
                <a:ahLst/>
                <a:cxnLst/>
                <a:rect l="l" t="t" r="r" b="b"/>
                <a:pathLst>
                  <a:path w="5969939" h="76200">
                    <a:moveTo>
                      <a:pt x="0" y="0"/>
                    </a:moveTo>
                    <a:lnTo>
                      <a:pt x="5969939" y="0"/>
                    </a:lnTo>
                    <a:lnTo>
                      <a:pt x="5969939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  <p:sp>
            <p:nvSpPr>
              <p:cNvPr id="70" name="Freeform 46"/>
              <p:cNvSpPr/>
              <p:nvPr/>
            </p:nvSpPr>
            <p:spPr>
              <a:xfrm>
                <a:off x="5891199" y="1270"/>
                <a:ext cx="374650" cy="50546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5460">
                    <a:moveTo>
                      <a:pt x="0" y="50546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</p:grp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05" name="TextBox 29"/>
          <p:cNvSpPr txBox="1"/>
          <p:nvPr/>
        </p:nvSpPr>
        <p:spPr>
          <a:xfrm>
            <a:off x="1163321" y="4870902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228626" y="5276898"/>
            <a:ext cx="7146451" cy="1454060"/>
            <a:chOff x="2751674" y="5276899"/>
            <a:chExt cx="7146451" cy="1454060"/>
          </a:xfrm>
        </p:grpSpPr>
        <p:sp>
          <p:nvSpPr>
            <p:cNvPr id="106" name="AutoShape 27"/>
            <p:cNvSpPr/>
            <p:nvPr/>
          </p:nvSpPr>
          <p:spPr>
            <a:xfrm>
              <a:off x="2769399" y="5276899"/>
              <a:ext cx="7114057" cy="1454060"/>
            </a:xfrm>
            <a:prstGeom prst="rect">
              <a:avLst/>
            </a:prstGeom>
            <a:solidFill>
              <a:srgbClr val="191919">
                <a:alpha val="4313"/>
              </a:srgbClr>
            </a:solidFill>
          </p:spPr>
        </p:sp>
        <p:sp>
          <p:nvSpPr>
            <p:cNvPr id="4" name="TextBox 3"/>
            <p:cNvSpPr txBox="1"/>
            <p:nvPr/>
          </p:nvSpPr>
          <p:spPr>
            <a:xfrm>
              <a:off x="2751674" y="5343161"/>
              <a:ext cx="71464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i="1" spc="67" dirty="0">
                  <a:solidFill>
                    <a:srgbClr val="191919"/>
                  </a:solidFill>
                  <a:latin typeface="Aileron Regular"/>
                </a:rPr>
                <a:t>Подготовка к размещению с 2021 года автоматических пунктов весогабаритного контроля транспортных средств на автомобильных дорогах регионального или межмуниципального, местного значения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38</a:t>
            </a:fld>
            <a:endParaRPr lang="ru-RU"/>
          </a:p>
        </p:txBody>
      </p:sp>
      <p:grpSp>
        <p:nvGrpSpPr>
          <p:cNvPr id="44" name="Группа 43"/>
          <p:cNvGrpSpPr/>
          <p:nvPr/>
        </p:nvGrpSpPr>
        <p:grpSpPr>
          <a:xfrm>
            <a:off x="8971313" y="4190414"/>
            <a:ext cx="3073890" cy="2582719"/>
            <a:chOff x="1024242" y="3503552"/>
            <a:chExt cx="3073890" cy="2582719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48" name="Группа 47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57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79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62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77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63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64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49" name="TextBox 4"/>
              <p:cNvSpPr txBox="1"/>
              <p:nvPr/>
            </p:nvSpPr>
            <p:spPr>
              <a:xfrm>
                <a:off x="1424644" y="4572645"/>
                <a:ext cx="2331670" cy="20005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300" dirty="0" smtClean="0">
                    <a:latin typeface="Century Schoolbook" panose="02040604050505020304" pitchFamily="18" charset="0"/>
                  </a:rPr>
                  <a:t>46,5 </a:t>
                </a:r>
                <a:r>
                  <a:rPr lang="ru-RU" sz="13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300" dirty="0" smtClean="0">
                    <a:latin typeface="Century Schoolbook" panose="02040604050505020304" pitchFamily="18" charset="0"/>
                  </a:rPr>
                  <a:t> 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46" name="TextBox 4"/>
            <p:cNvSpPr txBox="1"/>
            <p:nvPr/>
          </p:nvSpPr>
          <p:spPr>
            <a:xfrm>
              <a:off x="1555790" y="4705505"/>
              <a:ext cx="2331670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50,3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</p:txBody>
        </p:sp>
        <p:sp>
          <p:nvSpPr>
            <p:cNvPr id="47" name="TextBox 4"/>
            <p:cNvSpPr txBox="1"/>
            <p:nvPr/>
          </p:nvSpPr>
          <p:spPr>
            <a:xfrm>
              <a:off x="1554658" y="5539080"/>
              <a:ext cx="2331670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50,1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29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5407034" y="114222"/>
            <a:ext cx="6744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«Жилье и городская среда»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542684" y="547733"/>
            <a:ext cx="10992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«Формирование комфортной городской среды»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1107959" y="1573546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858274" y="4835662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4" name="Группа 3"/>
          <p:cNvGrpSpPr/>
          <p:nvPr/>
        </p:nvGrpSpPr>
        <p:grpSpPr>
          <a:xfrm>
            <a:off x="986850" y="1901888"/>
            <a:ext cx="7490400" cy="3001996"/>
            <a:chOff x="6472712" y="1028700"/>
            <a:chExt cx="13015026" cy="5369074"/>
          </a:xfrm>
        </p:grpSpPr>
        <p:pic>
          <p:nvPicPr>
            <p:cNvPr id="74" name="Picture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7064121" y="1028700"/>
              <a:ext cx="1076293" cy="1076293"/>
            </a:xfrm>
            <a:prstGeom prst="rect">
              <a:avLst/>
            </a:prstGeom>
          </p:spPr>
        </p:pic>
        <p:pic>
          <p:nvPicPr>
            <p:cNvPr id="75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295745" y="1225327"/>
              <a:ext cx="683039" cy="683039"/>
            </a:xfrm>
            <a:prstGeom prst="rect">
              <a:avLst/>
            </a:prstGeom>
          </p:spPr>
        </p:pic>
        <p:pic>
          <p:nvPicPr>
            <p:cNvPr id="76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064121" y="2811630"/>
              <a:ext cx="1076293" cy="1076293"/>
            </a:xfrm>
            <a:prstGeom prst="rect">
              <a:avLst/>
            </a:prstGeom>
          </p:spPr>
        </p:pic>
        <p:pic>
          <p:nvPicPr>
            <p:cNvPr id="77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064121" y="4594560"/>
              <a:ext cx="1076293" cy="1076293"/>
            </a:xfrm>
            <a:prstGeom prst="rect">
              <a:avLst/>
            </a:prstGeom>
          </p:spPr>
        </p:pic>
        <p:pic>
          <p:nvPicPr>
            <p:cNvPr id="78" name="Picture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472712" y="1271142"/>
              <a:ext cx="591410" cy="591410"/>
            </a:xfrm>
            <a:prstGeom prst="rect">
              <a:avLst/>
            </a:prstGeom>
          </p:spPr>
        </p:pic>
        <p:pic>
          <p:nvPicPr>
            <p:cNvPr id="79" name="Picture 1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6472712" y="3054072"/>
              <a:ext cx="591410" cy="591410"/>
            </a:xfrm>
            <a:prstGeom prst="rect">
              <a:avLst/>
            </a:prstGeom>
          </p:spPr>
        </p:pic>
        <p:pic>
          <p:nvPicPr>
            <p:cNvPr id="82" name="Picture 1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472712" y="4826208"/>
              <a:ext cx="591410" cy="591410"/>
            </a:xfrm>
            <a:prstGeom prst="rect">
              <a:avLst/>
            </a:prstGeom>
          </p:spPr>
        </p:pic>
        <p:pic>
          <p:nvPicPr>
            <p:cNvPr id="84" name="Picture 1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278246" y="3008257"/>
              <a:ext cx="683039" cy="683039"/>
            </a:xfrm>
            <a:prstGeom prst="rect">
              <a:avLst/>
            </a:prstGeom>
          </p:spPr>
        </p:pic>
        <p:pic>
          <p:nvPicPr>
            <p:cNvPr id="85" name="Picture 2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260748" y="4780393"/>
              <a:ext cx="683039" cy="683039"/>
            </a:xfrm>
            <a:prstGeom prst="rect">
              <a:avLst/>
            </a:prstGeom>
          </p:spPr>
        </p:pic>
        <p:sp>
          <p:nvSpPr>
            <p:cNvPr id="87" name="TextBox 24"/>
            <p:cNvSpPr txBox="1"/>
            <p:nvPr/>
          </p:nvSpPr>
          <p:spPr>
            <a:xfrm>
              <a:off x="8404357" y="1175767"/>
              <a:ext cx="11083381" cy="13211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200" i="1" spc="95" dirty="0">
                  <a:solidFill>
                    <a:srgbClr val="191919"/>
                  </a:solidFill>
                  <a:latin typeface="Aileron Regular"/>
                </a:rPr>
                <a:t>Реализованы мероприятия по благоустройству, предусмотренные государственными (муниципальными) программами формирования современной городской среды (количество обустроенных дворовых территорий, накопительным итогом начиная с 2019 </a:t>
              </a:r>
              <a:r>
                <a:rPr lang="ru-RU" sz="1200" i="1" spc="95" dirty="0" smtClean="0">
                  <a:solidFill>
                    <a:srgbClr val="191919"/>
                  </a:solidFill>
                  <a:latin typeface="Aileron Regular"/>
                </a:rPr>
                <a:t>г – 20 ед.</a:t>
              </a:r>
              <a:endParaRPr lang="en-US" sz="1200" b="0" i="1" spc="95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90" name="TextBox 27"/>
            <p:cNvSpPr txBox="1"/>
            <p:nvPr/>
          </p:nvSpPr>
          <p:spPr>
            <a:xfrm>
              <a:off x="8404356" y="2878907"/>
              <a:ext cx="11083381" cy="16513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200" i="1" spc="95" dirty="0">
                  <a:solidFill>
                    <a:srgbClr val="191919"/>
                  </a:solidFill>
                  <a:latin typeface="Aileron Regular"/>
                </a:rPr>
                <a:t>Реализованы мероприятия по благоустройству, предусмотренные государственными (муниципальными) программами формирования современной городской среды (количество обустроенных общественных пространств), не менее тыс. ед. накопительным итогом начиная с 2019 </a:t>
              </a:r>
              <a:r>
                <a:rPr lang="ru-RU" sz="1200" i="1" spc="95" dirty="0" smtClean="0">
                  <a:solidFill>
                    <a:srgbClr val="191919"/>
                  </a:solidFill>
                  <a:latin typeface="Aileron Regular"/>
                </a:rPr>
                <a:t>г – 8 ед.</a:t>
              </a:r>
              <a:endParaRPr lang="en-US" sz="1200" i="1" spc="95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98" name="TextBox 30"/>
            <p:cNvSpPr txBox="1"/>
            <p:nvPr/>
          </p:nvSpPr>
          <p:spPr>
            <a:xfrm>
              <a:off x="8404356" y="4746397"/>
              <a:ext cx="11083382" cy="16513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200" i="1" spc="95" dirty="0">
                  <a:solidFill>
                    <a:srgbClr val="191919"/>
                  </a:solidFill>
                  <a:latin typeface="Aileron Regular"/>
                </a:rPr>
                <a:t>Доля граждан, принявших участие в решении вопросов развития городской среды от общего количества граждан в возрасте от 14 лет, проживающих в муниципальных образованиях, на территории которых реализуются проекты по созданию комфортной городской </a:t>
              </a:r>
              <a:r>
                <a:rPr lang="ru-RU" sz="1200" i="1" spc="95" dirty="0" smtClean="0">
                  <a:solidFill>
                    <a:srgbClr val="191919"/>
                  </a:solidFill>
                  <a:latin typeface="Aileron Regular"/>
                </a:rPr>
                <a:t>среды – 12 %</a:t>
              </a:r>
              <a:endParaRPr lang="en-US" sz="1200" i="1" spc="95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102" name="AutoShape 14"/>
          <p:cNvSpPr/>
          <p:nvPr/>
        </p:nvSpPr>
        <p:spPr>
          <a:xfrm>
            <a:off x="2051341" y="5231212"/>
            <a:ext cx="6107833" cy="1579999"/>
          </a:xfrm>
          <a:prstGeom prst="rect">
            <a:avLst/>
          </a:prstGeom>
          <a:solidFill>
            <a:srgbClr val="37C9EF"/>
          </a:solidFill>
        </p:spPr>
      </p:sp>
      <p:grpSp>
        <p:nvGrpSpPr>
          <p:cNvPr id="8" name="Группа 7"/>
          <p:cNvGrpSpPr/>
          <p:nvPr/>
        </p:nvGrpSpPr>
        <p:grpSpPr>
          <a:xfrm>
            <a:off x="813162" y="5410271"/>
            <a:ext cx="7111495" cy="1200329"/>
            <a:chOff x="813162" y="5410271"/>
            <a:chExt cx="7111495" cy="1200329"/>
          </a:xfrm>
        </p:grpSpPr>
        <p:sp>
          <p:nvSpPr>
            <p:cNvPr id="5" name="TextBox 4"/>
            <p:cNvSpPr txBox="1"/>
            <p:nvPr/>
          </p:nvSpPr>
          <p:spPr>
            <a:xfrm>
              <a:off x="2285857" y="5410271"/>
              <a:ext cx="563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i="1" spc="95" dirty="0">
                  <a:solidFill>
                    <a:srgbClr val="191919"/>
                  </a:solidFill>
                  <a:latin typeface="Aileron Regular"/>
                </a:rPr>
                <a:t>Реализовано 28 мероприятия по благоустройству мест массового отдыха населения (городских парков), общественных территорий (набережные, центральные площади, парки и др.) муниципальных образований, предусмотренных государственными (муниципальными) программами формирования современной городской среды</a:t>
              </a: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813162" y="5518741"/>
              <a:ext cx="1592326" cy="941949"/>
              <a:chOff x="1022311" y="5683761"/>
              <a:chExt cx="920896" cy="601785"/>
            </a:xfrm>
          </p:grpSpPr>
          <p:pic>
            <p:nvPicPr>
              <p:cNvPr id="103" name="Picture 3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350083" y="5683761"/>
                <a:ext cx="593124" cy="601785"/>
              </a:xfrm>
              <a:prstGeom prst="rect">
                <a:avLst/>
              </a:prstGeom>
            </p:spPr>
          </p:pic>
          <p:pic>
            <p:nvPicPr>
              <p:cNvPr id="104" name="Picture 9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022311" y="5826511"/>
                <a:ext cx="325914" cy="330673"/>
              </a:xfrm>
              <a:prstGeom prst="rect">
                <a:avLst/>
              </a:prstGeom>
            </p:spPr>
          </p:pic>
        </p:grp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2373" y="5656701"/>
              <a:ext cx="700655" cy="622804"/>
            </a:xfrm>
            <a:prstGeom prst="rect">
              <a:avLst/>
            </a:prstGeom>
          </p:spPr>
        </p:pic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39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8779297" y="2377025"/>
            <a:ext cx="3073890" cy="2582719"/>
            <a:chOff x="8779297" y="2377025"/>
            <a:chExt cx="3073890" cy="2582719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8779297" y="2377025"/>
              <a:ext cx="3073890" cy="2582719"/>
              <a:chOff x="893096" y="4202306"/>
              <a:chExt cx="3073890" cy="2582719"/>
            </a:xfrm>
          </p:grpSpPr>
          <p:grpSp>
            <p:nvGrpSpPr>
              <p:cNvPr id="47" name="Группа 46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52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60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53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7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54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55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48" name="TextBox 4"/>
              <p:cNvSpPr txBox="1"/>
              <p:nvPr/>
            </p:nvSpPr>
            <p:spPr>
              <a:xfrm>
                <a:off x="1423512" y="4313099"/>
                <a:ext cx="2331670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61,3 </a:t>
                </a:r>
                <a:r>
                  <a:rPr lang="ru-RU" sz="1100" dirty="0" err="1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за счет средств федерального бюджета 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60,7 </a:t>
                </a:r>
                <a:r>
                  <a:rPr lang="ru-RU" sz="1100" dirty="0">
                    <a:latin typeface="Century Schoolbook" panose="02040604050505020304" pitchFamily="18" charset="0"/>
                  </a:rPr>
                  <a:t>млн. рублей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62" name="TextBox 4"/>
            <p:cNvSpPr txBox="1"/>
            <p:nvPr/>
          </p:nvSpPr>
          <p:spPr>
            <a:xfrm>
              <a:off x="9309713" y="3333707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61,3 </a:t>
              </a:r>
              <a:r>
                <a:rPr lang="ru-RU" sz="11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60,7 </a:t>
              </a:r>
              <a:r>
                <a:rPr lang="ru-RU" sz="11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63" name="TextBox 4"/>
            <p:cNvSpPr txBox="1"/>
            <p:nvPr/>
          </p:nvSpPr>
          <p:spPr>
            <a:xfrm>
              <a:off x="9312509" y="4213479"/>
              <a:ext cx="2331670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63,9 </a:t>
              </a:r>
              <a:r>
                <a:rPr lang="ru-RU" sz="1100" dirty="0" err="1">
                  <a:latin typeface="Century Schoolbook" panose="02040604050505020304" pitchFamily="18" charset="0"/>
                </a:rPr>
                <a:t>млн.рублей</a:t>
              </a:r>
              <a:r>
                <a:rPr lang="ru-RU" sz="1100" dirty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1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100" dirty="0" smtClean="0">
                  <a:latin typeface="Century Schoolbook" panose="02040604050505020304" pitchFamily="18" charset="0"/>
                </a:rPr>
                <a:t>63,3 </a:t>
              </a:r>
              <a:r>
                <a:rPr lang="ru-RU" sz="11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56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936108" y="792629"/>
            <a:ext cx="5126937" cy="3939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публичным слушаниям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проекту закона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Республики Алтай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 республиканском бюджете Республики Алтай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2020 год и на плановый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период 2021 и 2022 годов»</a:t>
            </a:r>
          </a:p>
        </p:txBody>
      </p:sp>
      <p:sp>
        <p:nvSpPr>
          <p:cNvPr id="8" name="AutoShape 8"/>
          <p:cNvSpPr/>
          <p:nvPr/>
        </p:nvSpPr>
        <p:spPr>
          <a:xfrm>
            <a:off x="11296887" y="685800"/>
            <a:ext cx="209313" cy="226359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22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23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  <p:txBody>
          <a:bodyPr/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999169"/>
              </p:ext>
            </p:extLst>
          </p:nvPr>
        </p:nvGraphicFramePr>
        <p:xfrm>
          <a:off x="809306" y="685800"/>
          <a:ext cx="11382696" cy="617219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48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794">
                  <a:extLst>
                    <a:ext uri="{9D8B030D-6E8A-4147-A177-3AD203B41FA5}">
                      <a16:colId xmlns:a16="http://schemas.microsoft.com/office/drawing/2014/main" val="1294159732"/>
                    </a:ext>
                  </a:extLst>
                </a:gridCol>
                <a:gridCol w="627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6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70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4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67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67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67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709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170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8815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5884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5884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4293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/>
                        <a:t>Наименование субъекта Российской Федерации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/>
                        <a:t>Место по Российской Федерации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/>
                        <a:t>Место по федеральному округу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/>
                        <a:t>% от максимального количества баллов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/>
                        <a:t>Максимальное количество баллов для субъекта Российской Федерации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/>
                        <a:t>Итого </a:t>
                      </a:r>
                      <a:endParaRPr lang="ru-RU" sz="900" u="none" strike="noStrike" dirty="0" smtClean="0"/>
                    </a:p>
                    <a:p>
                      <a:pPr algn="ctr" fontAlgn="ctr"/>
                      <a:r>
                        <a:rPr lang="ru-RU" sz="900" u="none" strike="noStrike" dirty="0" smtClean="0"/>
                        <a:t>баллов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9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900" u="none" strike="noStrike" kern="1200" dirty="0" smtClean="0"/>
                        <a:t>в том числе:</a:t>
                      </a:r>
                      <a:endParaRPr kumimoji="0" lang="ru-RU" sz="900" b="0" u="none" strike="noStrike" kern="1200" dirty="0">
                        <a:solidFill>
                          <a:schemeClr val="dk1"/>
                        </a:solidFill>
                        <a:latin typeface="Century Schoolbook" panose="02040604050505020304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6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Первоначально </a:t>
                      </a:r>
                      <a:r>
                        <a:rPr lang="ru-RU" sz="900" u="none" strike="noStrike" dirty="0">
                          <a:effectLst/>
                        </a:rPr>
                        <a:t>утвержденный </a:t>
                      </a:r>
                      <a:r>
                        <a:rPr lang="ru-RU" sz="900" u="none" strike="noStrike" dirty="0" smtClean="0">
                          <a:effectLst/>
                        </a:rPr>
                        <a:t>бюджет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Внесение </a:t>
                      </a:r>
                      <a:r>
                        <a:rPr lang="ru-RU" sz="900" u="none" strike="noStrike" dirty="0">
                          <a:effectLst/>
                        </a:rPr>
                        <a:t>изменений в закон о </a:t>
                      </a:r>
                      <a:r>
                        <a:rPr lang="ru-RU" sz="900" u="none" strike="noStrike" dirty="0" smtClean="0">
                          <a:effectLst/>
                        </a:rPr>
                        <a:t>бюджете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Промежуточная </a:t>
                      </a:r>
                      <a:r>
                        <a:rPr lang="ru-RU" sz="900" u="none" strike="noStrike" dirty="0">
                          <a:effectLst/>
                        </a:rPr>
                        <a:t>отчетность об исполнении </a:t>
                      </a:r>
                      <a:r>
                        <a:rPr lang="ru-RU" sz="900" u="none" strike="noStrike" dirty="0" smtClean="0">
                          <a:effectLst/>
                        </a:rPr>
                        <a:t>бюджета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Годовой </a:t>
                      </a:r>
                      <a:r>
                        <a:rPr lang="ru-RU" sz="900" u="none" strike="noStrike" dirty="0">
                          <a:effectLst/>
                        </a:rPr>
                        <a:t>отчет об исполнении </a:t>
                      </a:r>
                      <a:r>
                        <a:rPr lang="ru-RU" sz="900" u="none" strike="noStrike" dirty="0" smtClean="0">
                          <a:effectLst/>
                        </a:rPr>
                        <a:t>бюджета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Проект </a:t>
                      </a:r>
                      <a:r>
                        <a:rPr lang="ru-RU" sz="900" u="none" strike="noStrike" dirty="0">
                          <a:effectLst/>
                        </a:rPr>
                        <a:t>бюджета и материалы к </a:t>
                      </a:r>
                      <a:r>
                        <a:rPr lang="ru-RU" sz="900" u="none" strike="noStrike" dirty="0" smtClean="0">
                          <a:effectLst/>
                        </a:rPr>
                        <a:t>нему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Бюджет </a:t>
                      </a:r>
                      <a:r>
                        <a:rPr lang="ru-RU" sz="900" u="none" strike="noStrike" dirty="0">
                          <a:effectLst/>
                        </a:rPr>
                        <a:t>для </a:t>
                      </a:r>
                      <a:r>
                        <a:rPr lang="ru-RU" sz="900" u="none" strike="noStrike" dirty="0" smtClean="0">
                          <a:effectLst/>
                        </a:rPr>
                        <a:t>граждан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Финансовый контроль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Публичные </a:t>
                      </a:r>
                      <a:r>
                        <a:rPr lang="ru-RU" sz="900" u="none" strike="noStrike" dirty="0">
                          <a:effectLst/>
                        </a:rPr>
                        <a:t>сведения о деятельности государственных учреждений субъекта Российской </a:t>
                      </a:r>
                      <a:r>
                        <a:rPr lang="ru-RU" sz="900" u="none" strike="noStrike" dirty="0" smtClean="0">
                          <a:effectLst/>
                        </a:rPr>
                        <a:t>Федерации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Общественные советы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438"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Сибирский федеральный </a:t>
                      </a:r>
                      <a:r>
                        <a:rPr lang="ru-RU" sz="1000" u="none" strike="noStrike" dirty="0" smtClean="0"/>
                        <a:t>округ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entury Schoolbook" panose="020406040505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Омская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89,2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139,0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124,0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Новосибирская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87,9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139,0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122,3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23,25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Красноярский край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87,9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Республика Алтай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79,3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139,0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110,3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22,25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15,0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962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Иркутская область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27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5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74,5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141,0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105,0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8,0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10,0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19,0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15,0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22,00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12,0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3,0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14,0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000" u="none" strike="noStrike" kern="1200" dirty="0">
                          <a:effectLst/>
                        </a:rPr>
                        <a:t>2,0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Алтайский край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66,9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139,0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93,0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80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Томская область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141,0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81,5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16,0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Кемеровская область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76-77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32,6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141,0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46,0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Республика Тыва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78-79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9-10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31,3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139,0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43,5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38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Республика Хакасия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78-79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9-10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31,3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139,0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43,5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8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Омская область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89,2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139,0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124,0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293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Новосибирская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87,9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139,0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122,3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23,25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47538" y="118257"/>
            <a:ext cx="10158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b="1" i="1" spc="14" dirty="0">
                <a:solidFill>
                  <a:srgbClr val="002060"/>
                </a:solidFill>
                <a:latin typeface="Maven Pro Bold"/>
              </a:rPr>
              <a:t>РЕЙТИНГ СУБЪЕКТОВ РОССИЙСКОЙ ФЕДЕРАЦИИ</a:t>
            </a:r>
          </a:p>
          <a:p>
            <a:pPr algn="ctr" fontAlgn="ctr"/>
            <a:r>
              <a:rPr lang="ru-RU" b="1" i="1" spc="14" dirty="0">
                <a:solidFill>
                  <a:srgbClr val="002060"/>
                </a:solidFill>
                <a:latin typeface="Maven Pro Bold"/>
              </a:rPr>
              <a:t> ПО УРОВНЮ ОТКРЫТОСТИ БЮДЖЕТНЫХ ДАННЫХ ЗА 2018 ГОД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67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5407034" y="114222"/>
            <a:ext cx="6744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проект «Жилье и городская среда»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542684" y="547733"/>
            <a:ext cx="10992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«Обеспечение устойчивого сокращения непригодного для проживания жилищного фонда»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542684" y="218765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134" name="Группа 133"/>
          <p:cNvGrpSpPr/>
          <p:nvPr/>
        </p:nvGrpSpPr>
        <p:grpSpPr>
          <a:xfrm>
            <a:off x="7786321" y="3093370"/>
            <a:ext cx="3073890" cy="2582719"/>
            <a:chOff x="1024242" y="3503552"/>
            <a:chExt cx="3073890" cy="2582719"/>
          </a:xfrm>
        </p:grpSpPr>
        <p:grpSp>
          <p:nvGrpSpPr>
            <p:cNvPr id="135" name="Группа 134"/>
            <p:cNvGrpSpPr/>
            <p:nvPr/>
          </p:nvGrpSpPr>
          <p:grpSpPr>
            <a:xfrm>
              <a:off x="1024242" y="3503552"/>
              <a:ext cx="3073890" cy="2582719"/>
              <a:chOff x="893096" y="4202306"/>
              <a:chExt cx="3073890" cy="2582719"/>
            </a:xfrm>
          </p:grpSpPr>
          <p:grpSp>
            <p:nvGrpSpPr>
              <p:cNvPr id="138" name="Группа 137"/>
              <p:cNvGrpSpPr/>
              <p:nvPr/>
            </p:nvGrpSpPr>
            <p:grpSpPr>
              <a:xfrm>
                <a:off x="893097" y="4202306"/>
                <a:ext cx="3073889" cy="2582719"/>
                <a:chOff x="1074985" y="3305358"/>
                <a:chExt cx="2672064" cy="3552642"/>
              </a:xfrm>
            </p:grpSpPr>
            <p:grpSp>
              <p:nvGrpSpPr>
                <p:cNvPr id="143" name="Group 44"/>
                <p:cNvGrpSpPr/>
                <p:nvPr/>
              </p:nvGrpSpPr>
              <p:grpSpPr>
                <a:xfrm>
                  <a:off x="1074985" y="3305358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148" name="Freeform 45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144" name="Group 46"/>
                <p:cNvGrpSpPr/>
                <p:nvPr/>
              </p:nvGrpSpPr>
              <p:grpSpPr>
                <a:xfrm>
                  <a:off x="1074985" y="4493614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147" name="Freeform 47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  <p:grpSp>
              <p:nvGrpSpPr>
                <p:cNvPr id="145" name="Group 48"/>
                <p:cNvGrpSpPr/>
                <p:nvPr/>
              </p:nvGrpSpPr>
              <p:grpSpPr>
                <a:xfrm>
                  <a:off x="1074985" y="5694985"/>
                  <a:ext cx="2672064" cy="1163015"/>
                  <a:chOff x="0" y="0"/>
                  <a:chExt cx="11005891" cy="2583240"/>
                </a:xfrm>
              </p:grpSpPr>
              <p:sp>
                <p:nvSpPr>
                  <p:cNvPr id="146" name="Freeform 49"/>
                  <p:cNvSpPr/>
                  <p:nvPr/>
                </p:nvSpPr>
                <p:spPr>
                  <a:xfrm>
                    <a:off x="0" y="0"/>
                    <a:ext cx="11005891" cy="2583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2C92D5"/>
                  </a:solidFill>
                </p:spPr>
              </p:sp>
            </p:grpSp>
          </p:grpSp>
          <p:sp>
            <p:nvSpPr>
              <p:cNvPr id="139" name="TextBox 4"/>
              <p:cNvSpPr txBox="1"/>
              <p:nvPr/>
            </p:nvSpPr>
            <p:spPr>
              <a:xfrm>
                <a:off x="1424644" y="4572645"/>
                <a:ext cx="2331670" cy="20005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300" dirty="0" smtClean="0">
                    <a:latin typeface="Century Schoolbook" panose="02040604050505020304" pitchFamily="18" charset="0"/>
                  </a:rPr>
                  <a:t>0,025 </a:t>
                </a:r>
                <a:r>
                  <a:rPr lang="ru-RU" sz="13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300" dirty="0" smtClean="0">
                    <a:latin typeface="Century Schoolbook" panose="02040604050505020304" pitchFamily="18" charset="0"/>
                  </a:rPr>
                  <a:t> </a:t>
                </a: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893096" y="436489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908436" y="520127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942067" y="6030966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136" name="TextBox 4"/>
            <p:cNvSpPr txBox="1"/>
            <p:nvPr/>
          </p:nvSpPr>
          <p:spPr>
            <a:xfrm>
              <a:off x="1555790" y="4705505"/>
              <a:ext cx="2331670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0,025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</p:txBody>
        </p:sp>
        <p:sp>
          <p:nvSpPr>
            <p:cNvPr id="137" name="TextBox 4"/>
            <p:cNvSpPr txBox="1"/>
            <p:nvPr/>
          </p:nvSpPr>
          <p:spPr>
            <a:xfrm>
              <a:off x="1554658" y="5539080"/>
              <a:ext cx="2331670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1,425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 smtClean="0">
                <a:latin typeface="Century Schoolbook" panose="02040604050505020304" pitchFamily="18" charset="0"/>
              </a:endParaRPr>
            </a:p>
          </p:txBody>
        </p:sp>
      </p:grp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717876953"/>
              </p:ext>
            </p:extLst>
          </p:nvPr>
        </p:nvGraphicFramePr>
        <p:xfrm>
          <a:off x="1144024" y="2745967"/>
          <a:ext cx="6247376" cy="3359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361" y="4954956"/>
            <a:ext cx="890057" cy="8504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86" y="3069223"/>
            <a:ext cx="1384805" cy="80011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88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215925" y="91619"/>
            <a:ext cx="997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«МСП и поддержка индивидуальной предпринимательской инициативы»</a:t>
            </a:r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740" y="627205"/>
            <a:ext cx="112372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«Расширение доступа субъектов малого и среднего предпринимательства к </a:t>
            </a:r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финансовым ресурсам, </a:t>
            </a:r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 том числе к льготному финансированию»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-251807" y="2730598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189125" y="2728701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6" name="Группа 5"/>
          <p:cNvGrpSpPr/>
          <p:nvPr/>
        </p:nvGrpSpPr>
        <p:grpSpPr>
          <a:xfrm>
            <a:off x="3094682" y="5457386"/>
            <a:ext cx="3073889" cy="845495"/>
            <a:chOff x="6554511" y="5785856"/>
            <a:chExt cx="3073889" cy="845495"/>
          </a:xfrm>
        </p:grpSpPr>
        <p:grpSp>
          <p:nvGrpSpPr>
            <p:cNvPr id="27" name="Group 46"/>
            <p:cNvGrpSpPr/>
            <p:nvPr/>
          </p:nvGrpSpPr>
          <p:grpSpPr>
            <a:xfrm>
              <a:off x="6554511" y="5785856"/>
              <a:ext cx="3073889" cy="845495"/>
              <a:chOff x="0" y="0"/>
              <a:chExt cx="11005891" cy="2583240"/>
            </a:xfrm>
          </p:grpSpPr>
          <p:sp>
            <p:nvSpPr>
              <p:cNvPr id="36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sp>
          <p:nvSpPr>
            <p:cNvPr id="31" name="TextBox 30"/>
            <p:cNvSpPr txBox="1"/>
            <p:nvPr/>
          </p:nvSpPr>
          <p:spPr>
            <a:xfrm>
              <a:off x="6628185" y="5924298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38" name="TextBox 4"/>
            <p:cNvSpPr txBox="1"/>
            <p:nvPr/>
          </p:nvSpPr>
          <p:spPr>
            <a:xfrm>
              <a:off x="6948300" y="5904765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2,39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2,37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884810" y="3206042"/>
            <a:ext cx="4834045" cy="1839302"/>
            <a:chOff x="8397789" y="3954184"/>
            <a:chExt cx="4620685" cy="1779651"/>
          </a:xfrm>
        </p:grpSpPr>
        <p:pic>
          <p:nvPicPr>
            <p:cNvPr id="40" name="Picture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8397789" y="3954184"/>
              <a:ext cx="2057400" cy="1779651"/>
            </a:xfrm>
            <a:prstGeom prst="rect">
              <a:avLst/>
            </a:prstGeom>
          </p:spPr>
        </p:pic>
        <p:sp>
          <p:nvSpPr>
            <p:cNvPr id="43" name="AutoShape 10"/>
            <p:cNvSpPr/>
            <p:nvPr/>
          </p:nvSpPr>
          <p:spPr>
            <a:xfrm>
              <a:off x="9426490" y="4365725"/>
              <a:ext cx="3591984" cy="1100446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44" name="TextBox 15"/>
            <p:cNvSpPr txBox="1"/>
            <p:nvPr/>
          </p:nvSpPr>
          <p:spPr>
            <a:xfrm>
              <a:off x="8993971" y="4452932"/>
              <a:ext cx="4024503" cy="9678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300" i="1" dirty="0">
                  <a:solidFill>
                    <a:srgbClr val="FFFFFF"/>
                  </a:solidFill>
                  <a:latin typeface="Aileron Regular"/>
                </a:rPr>
                <a:t>Количество выданных </a:t>
              </a:r>
              <a:r>
                <a:rPr lang="ru-RU" sz="1300" i="1" dirty="0" err="1">
                  <a:solidFill>
                    <a:srgbClr val="FFFFFF"/>
                  </a:solidFill>
                  <a:latin typeface="Aileron Regular"/>
                </a:rPr>
                <a:t>микрозаймов</a:t>
              </a:r>
              <a:r>
                <a:rPr lang="ru-RU" sz="1300" i="1" dirty="0">
                  <a:solidFill>
                    <a:srgbClr val="FFFFFF"/>
                  </a:solidFill>
                  <a:latin typeface="Aileron Regular"/>
                </a:rPr>
                <a:t> </a:t>
              </a:r>
              <a:r>
                <a:rPr lang="ru-RU" sz="1300" i="1" dirty="0" err="1">
                  <a:solidFill>
                    <a:srgbClr val="FFFFFF"/>
                  </a:solidFill>
                  <a:latin typeface="Aileron Regular"/>
                </a:rPr>
                <a:t>Микрокредитной</a:t>
              </a:r>
              <a:r>
                <a:rPr lang="ru-RU" sz="1300" i="1" dirty="0">
                  <a:solidFill>
                    <a:srgbClr val="FFFFFF"/>
                  </a:solidFill>
                  <a:latin typeface="Aileron Regular"/>
                </a:rPr>
                <a:t> компанией, некоммерческой организацией </a:t>
              </a:r>
              <a:r>
                <a:rPr lang="ru-RU" sz="1300" i="1" dirty="0" smtClean="0">
                  <a:solidFill>
                    <a:srgbClr val="FFFFFF"/>
                  </a:solidFill>
                  <a:latin typeface="Aileron Regular"/>
                </a:rPr>
                <a:t>«Фонд </a:t>
              </a:r>
              <a:r>
                <a:rPr lang="ru-RU" sz="1300" i="1" dirty="0">
                  <a:solidFill>
                    <a:srgbClr val="FFFFFF"/>
                  </a:solidFill>
                  <a:latin typeface="Aileron Regular"/>
                </a:rPr>
                <a:t>поддержки малого и среднего предпринимательства Республики </a:t>
              </a:r>
              <a:r>
                <a:rPr lang="ru-RU" sz="1300" i="1" dirty="0" smtClean="0">
                  <a:solidFill>
                    <a:srgbClr val="FFFFFF"/>
                  </a:solidFill>
                  <a:latin typeface="Aileron Regular"/>
                </a:rPr>
                <a:t>Алтай» - 531 ед., нарастающим итогом</a:t>
              </a:r>
              <a:endParaRPr lang="en-US" sz="1300" i="1" dirty="0">
                <a:solidFill>
                  <a:srgbClr val="FFFFFF"/>
                </a:solidFill>
                <a:latin typeface="Aileron Regular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673626" y="3548712"/>
            <a:ext cx="4628524" cy="1253764"/>
            <a:chOff x="-1036883" y="4071049"/>
            <a:chExt cx="12029138" cy="3992558"/>
          </a:xfrm>
        </p:grpSpPr>
        <p:sp>
          <p:nvSpPr>
            <p:cNvPr id="49" name="TextBox 4"/>
            <p:cNvSpPr txBox="1"/>
            <p:nvPr/>
          </p:nvSpPr>
          <p:spPr>
            <a:xfrm>
              <a:off x="-1036883" y="5525917"/>
              <a:ext cx="9969042" cy="4410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endParaRPr lang="en-US" sz="900" i="1" spc="120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55" name="Group 14"/>
            <p:cNvGrpSpPr/>
            <p:nvPr/>
          </p:nvGrpSpPr>
          <p:grpSpPr>
            <a:xfrm>
              <a:off x="1949346" y="4071049"/>
              <a:ext cx="9042909" cy="3966710"/>
              <a:chOff x="-8184655" y="4183431"/>
              <a:chExt cx="18268503" cy="8013554"/>
            </a:xfrm>
          </p:grpSpPr>
          <p:sp>
            <p:nvSpPr>
              <p:cNvPr id="57" name="Freeform 15"/>
              <p:cNvSpPr/>
              <p:nvPr/>
            </p:nvSpPr>
            <p:spPr>
              <a:xfrm>
                <a:off x="-8184655" y="4183431"/>
                <a:ext cx="18268503" cy="8013554"/>
              </a:xfrm>
              <a:prstGeom prst="rect">
                <a:avLst/>
              </a:prstGeom>
              <a:solidFill>
                <a:srgbClr val="3EDAD8"/>
              </a:solidFill>
            </p:spPr>
          </p:sp>
        </p:grpSp>
        <p:sp>
          <p:nvSpPr>
            <p:cNvPr id="53" name="TextBox 13"/>
            <p:cNvSpPr txBox="1"/>
            <p:nvPr/>
          </p:nvSpPr>
          <p:spPr>
            <a:xfrm>
              <a:off x="2265919" y="4290216"/>
              <a:ext cx="8483660" cy="37733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100" i="1" spc="120" dirty="0" smtClean="0">
                  <a:solidFill>
                    <a:srgbClr val="191919"/>
                  </a:solidFill>
                  <a:latin typeface="Aileron Regular"/>
                </a:rPr>
                <a:t>Обеспечен </a:t>
              </a:r>
              <a:r>
                <a:rPr lang="ru-RU" sz="1100" i="1" spc="120" dirty="0">
                  <a:solidFill>
                    <a:srgbClr val="191919"/>
                  </a:solidFill>
                  <a:latin typeface="Aileron Regular"/>
                </a:rPr>
                <a:t>объем финансовой поддержки, </a:t>
              </a:r>
              <a:r>
                <a:rPr lang="ru-RU" sz="1100" i="1" spc="120" dirty="0" smtClean="0">
                  <a:solidFill>
                    <a:srgbClr val="191919"/>
                  </a:solidFill>
                  <a:latin typeface="Aileron Regular"/>
                </a:rPr>
                <a:t>оказанной субъектам </a:t>
              </a:r>
              <a:r>
                <a:rPr lang="ru-RU" sz="1100" i="1" spc="120" dirty="0">
                  <a:solidFill>
                    <a:srgbClr val="191919"/>
                  </a:solidFill>
                  <a:latin typeface="Aileron Regular"/>
                </a:rPr>
                <a:t>малого и среднего предпринимательства, </a:t>
              </a:r>
              <a:r>
                <a:rPr lang="ru-RU" sz="1100" i="1" spc="120" dirty="0" smtClean="0">
                  <a:solidFill>
                    <a:srgbClr val="191919"/>
                  </a:solidFill>
                  <a:latin typeface="Aileron Regular"/>
                </a:rPr>
                <a:t>при гарантийной </a:t>
              </a:r>
              <a:r>
                <a:rPr lang="ru-RU" sz="1100" i="1" spc="120" dirty="0">
                  <a:solidFill>
                    <a:srgbClr val="191919"/>
                  </a:solidFill>
                  <a:latin typeface="Aileron Regular"/>
                </a:rPr>
                <a:t>поддержке региональными </a:t>
              </a:r>
              <a:r>
                <a:rPr lang="ru-RU" sz="1100" i="1" spc="120" dirty="0" smtClean="0">
                  <a:solidFill>
                    <a:srgbClr val="191919"/>
                  </a:solidFill>
                  <a:latin typeface="Aileron Regular"/>
                </a:rPr>
                <a:t>гарантийными </a:t>
              </a:r>
              <a:r>
                <a:rPr lang="ru-RU" sz="1100" i="1" spc="120" dirty="0">
                  <a:solidFill>
                    <a:srgbClr val="191919"/>
                  </a:solidFill>
                  <a:latin typeface="Aileron Regular"/>
                </a:rPr>
                <a:t>организациями  - </a:t>
              </a:r>
              <a:r>
                <a:rPr lang="ru-RU" sz="1100" i="1" spc="120" dirty="0" smtClean="0">
                  <a:solidFill>
                    <a:srgbClr val="191919"/>
                  </a:solidFill>
                  <a:latin typeface="Aileron Regular"/>
                </a:rPr>
                <a:t>50 432,24 тыс. рублей</a:t>
              </a:r>
              <a:endParaRPr lang="en-US" sz="1100" i="1" spc="120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41</a:t>
            </a:fld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7203962" y="5457385"/>
            <a:ext cx="3073889" cy="845495"/>
            <a:chOff x="6554511" y="5785856"/>
            <a:chExt cx="3073889" cy="845495"/>
          </a:xfrm>
        </p:grpSpPr>
        <p:grpSp>
          <p:nvGrpSpPr>
            <p:cNvPr id="28" name="Group 46"/>
            <p:cNvGrpSpPr/>
            <p:nvPr/>
          </p:nvGrpSpPr>
          <p:grpSpPr>
            <a:xfrm>
              <a:off x="6554511" y="5785856"/>
              <a:ext cx="3073889" cy="845495"/>
              <a:chOff x="0" y="0"/>
              <a:chExt cx="11005891" cy="2583240"/>
            </a:xfrm>
          </p:grpSpPr>
          <p:sp>
            <p:nvSpPr>
              <p:cNvPr id="32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29" name="TextBox 28"/>
            <p:cNvSpPr txBox="1"/>
            <p:nvPr/>
          </p:nvSpPr>
          <p:spPr>
            <a:xfrm>
              <a:off x="6585170" y="5898830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 smtClean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</a:t>
              </a:r>
              <a:r>
                <a:rPr lang="ru-RU" sz="1600" spc="71" dirty="0" smtClean="0">
                  <a:solidFill>
                    <a:srgbClr val="191919"/>
                  </a:solidFill>
                  <a:latin typeface="Aileron Heavy"/>
                </a:rPr>
                <a:t> </a:t>
              </a:r>
              <a:endParaRPr lang="ru-RU" sz="1600" spc="71" dirty="0">
                <a:solidFill>
                  <a:srgbClr val="191919"/>
                </a:solidFill>
                <a:latin typeface="Aileron Heavy"/>
              </a:endParaRP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30" name="TextBox 4"/>
            <p:cNvSpPr txBox="1"/>
            <p:nvPr/>
          </p:nvSpPr>
          <p:spPr>
            <a:xfrm>
              <a:off x="6948300" y="5904765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19,</a:t>
              </a:r>
              <a:r>
                <a:rPr lang="ru-RU" sz="1000" dirty="0">
                  <a:latin typeface="Century Schoolbook" panose="02040604050505020304" pitchFamily="18" charset="0"/>
                </a:rPr>
                <a:t>4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9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19,29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18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376997" y="95245"/>
            <a:ext cx="9893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«МСП и поддержка индивидуальной предпринимательской инициативы»</a:t>
            </a:r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740" y="627205"/>
            <a:ext cx="112372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«Акселерация субъектов малого и среднего предпринимательства»</a:t>
            </a:r>
            <a:endParaRPr lang="ru-RU" sz="3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-275868" y="2057173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551246" y="2008004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Основные результаты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46" name="Группа 45"/>
          <p:cNvGrpSpPr/>
          <p:nvPr/>
        </p:nvGrpSpPr>
        <p:grpSpPr>
          <a:xfrm>
            <a:off x="1110317" y="2466933"/>
            <a:ext cx="4107360" cy="3268755"/>
            <a:chOff x="-11854" y="1261654"/>
            <a:chExt cx="5609255" cy="4188066"/>
          </a:xfrm>
        </p:grpSpPr>
        <p:sp>
          <p:nvSpPr>
            <p:cNvPr id="68" name="TextBox 7"/>
            <p:cNvSpPr txBox="1"/>
            <p:nvPr/>
          </p:nvSpPr>
          <p:spPr>
            <a:xfrm>
              <a:off x="1494445" y="1323939"/>
              <a:ext cx="4102956" cy="11041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ru-RU" sz="1400" i="1" dirty="0" smtClean="0">
                  <a:solidFill>
                    <a:srgbClr val="191919"/>
                  </a:solidFill>
                  <a:latin typeface="Aileron Regular"/>
                </a:rPr>
                <a:t>Количество субъектов МСП и </a:t>
              </a:r>
              <a:r>
                <a:rPr lang="ru-RU" sz="1400" i="1" dirty="0" err="1" smtClean="0">
                  <a:solidFill>
                    <a:srgbClr val="191919"/>
                  </a:solidFill>
                  <a:latin typeface="Aileron Regular"/>
                </a:rPr>
                <a:t>самозанятых</a:t>
              </a:r>
              <a:r>
                <a:rPr lang="ru-RU" sz="1400" i="1" dirty="0" smtClean="0">
                  <a:solidFill>
                    <a:srgbClr val="191919"/>
                  </a:solidFill>
                  <a:latin typeface="Aileron Regular"/>
                </a:rPr>
                <a:t> граждан, получивших поддержку – 2,5410 тыс. ед., нарастающим итогом</a:t>
              </a:r>
              <a:endParaRPr lang="en-US" sz="1400" i="1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6" name="TextBox 10"/>
            <p:cNvSpPr txBox="1"/>
            <p:nvPr/>
          </p:nvSpPr>
          <p:spPr>
            <a:xfrm>
              <a:off x="1494445" y="3383688"/>
              <a:ext cx="4102956" cy="19322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ru-RU" sz="1400" i="1" dirty="0" smtClean="0">
                  <a:solidFill>
                    <a:srgbClr val="191919"/>
                  </a:solidFill>
                  <a:latin typeface="Aileron Regular"/>
                </a:rPr>
                <a:t>Количество субъектов МСП, выведенных на экспорт при поддержке центров (агентств) координации поддержки экспортно-ориентированных субъектов МСП – 7 ед., нарастающим итогом</a:t>
              </a:r>
              <a:endParaRPr lang="en-US" sz="1400" i="1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52" name="AutoShape 19"/>
            <p:cNvSpPr/>
            <p:nvPr/>
          </p:nvSpPr>
          <p:spPr>
            <a:xfrm>
              <a:off x="-11854" y="1261654"/>
              <a:ext cx="1096840" cy="2104813"/>
            </a:xfrm>
            <a:prstGeom prst="rect">
              <a:avLst/>
            </a:prstGeom>
            <a:solidFill>
              <a:srgbClr val="3EDAD8"/>
            </a:solidFill>
          </p:spPr>
        </p:sp>
        <p:pic>
          <p:nvPicPr>
            <p:cNvPr id="54" name="Picture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65866" y="1869004"/>
              <a:ext cx="717247" cy="717247"/>
            </a:xfrm>
            <a:prstGeom prst="rect">
              <a:avLst/>
            </a:prstGeom>
          </p:spPr>
        </p:pic>
        <p:sp>
          <p:nvSpPr>
            <p:cNvPr id="60" name="AutoShape 24"/>
            <p:cNvSpPr/>
            <p:nvPr/>
          </p:nvSpPr>
          <p:spPr>
            <a:xfrm>
              <a:off x="-11854" y="3353697"/>
              <a:ext cx="1096840" cy="2096023"/>
            </a:xfrm>
            <a:prstGeom prst="rect">
              <a:avLst/>
            </a:prstGeom>
            <a:solidFill>
              <a:srgbClr val="37C9EF"/>
            </a:solidFill>
          </p:spPr>
        </p:sp>
        <p:pic>
          <p:nvPicPr>
            <p:cNvPr id="62" name="Picture 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2402" y="3892870"/>
              <a:ext cx="948328" cy="948327"/>
            </a:xfrm>
            <a:prstGeom prst="rect">
              <a:avLst/>
            </a:prstGeom>
          </p:spPr>
        </p:pic>
      </p:grpSp>
      <p:grpSp>
        <p:nvGrpSpPr>
          <p:cNvPr id="71" name="Группа 70"/>
          <p:cNvGrpSpPr/>
          <p:nvPr/>
        </p:nvGrpSpPr>
        <p:grpSpPr>
          <a:xfrm>
            <a:off x="6673390" y="2304468"/>
            <a:ext cx="5145006" cy="2576892"/>
            <a:chOff x="-11854" y="1163029"/>
            <a:chExt cx="7285176" cy="4683816"/>
          </a:xfrm>
        </p:grpSpPr>
        <p:sp>
          <p:nvSpPr>
            <p:cNvPr id="105" name="TextBox 7"/>
            <p:cNvSpPr txBox="1"/>
            <p:nvPr/>
          </p:nvSpPr>
          <p:spPr>
            <a:xfrm>
              <a:off x="1264830" y="1163029"/>
              <a:ext cx="6008492" cy="26992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ru-RU" sz="1200" i="1" dirty="0">
                  <a:solidFill>
                    <a:srgbClr val="191919"/>
                  </a:solidFill>
                  <a:latin typeface="Aileron Regular"/>
                </a:rPr>
                <a:t></a:t>
              </a:r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Организовано оказание комплекса услуг, сервисов и мер поддержки субъектам МСП в Республике Алтай в Центре </a:t>
              </a:r>
              <a:r>
                <a:rPr lang="ru-RU" sz="1050" i="1" dirty="0" smtClean="0">
                  <a:solidFill>
                    <a:srgbClr val="191919"/>
                  </a:solidFill>
                  <a:latin typeface="Aileron Regular"/>
                </a:rPr>
                <a:t>«Мой бизнес», </a:t>
              </a:r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в том числе финансовых услуг, консультационной и образовательной поддержки, поддержки по созданию и модернизации производства, социального предпринимательства и в таких сферах, как благоустройство городской среды и сельской местности, экология, женское </a:t>
              </a:r>
              <a:r>
                <a:rPr lang="ru-RU" sz="1100" i="1" dirty="0">
                  <a:solidFill>
                    <a:srgbClr val="191919"/>
                  </a:solidFill>
                  <a:latin typeface="Aileron Regular"/>
                </a:rPr>
                <a:t>предпринимательство</a:t>
              </a:r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, а также услуг АО "Корпорация </a:t>
              </a:r>
              <a:r>
                <a:rPr lang="ru-RU" sz="1050" i="1" dirty="0" smtClean="0">
                  <a:solidFill>
                    <a:srgbClr val="191919"/>
                  </a:solidFill>
                  <a:latin typeface="Aileron Regular"/>
                </a:rPr>
                <a:t>«МСП» </a:t>
              </a:r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и АО </a:t>
              </a:r>
              <a:r>
                <a:rPr lang="ru-RU" sz="1050" i="1" dirty="0" smtClean="0">
                  <a:solidFill>
                    <a:srgbClr val="191919"/>
                  </a:solidFill>
                  <a:latin typeface="Aileron Regular"/>
                </a:rPr>
                <a:t>«Российский </a:t>
              </a:r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экспортный </a:t>
              </a:r>
              <a:r>
                <a:rPr lang="ru-RU" sz="1050" i="1" dirty="0" smtClean="0">
                  <a:solidFill>
                    <a:srgbClr val="191919"/>
                  </a:solidFill>
                  <a:latin typeface="Aileron Regular"/>
                </a:rPr>
                <a:t>центр» - 4%</a:t>
              </a:r>
              <a:endParaRPr lang="en-US" sz="1050" i="1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100" name="TextBox 10"/>
            <p:cNvSpPr txBox="1"/>
            <p:nvPr/>
          </p:nvSpPr>
          <p:spPr>
            <a:xfrm>
              <a:off x="1264830" y="3938278"/>
              <a:ext cx="5841427" cy="17621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Обеспечен доступ субъектов МСП к экспортной поддержке в Республике Алтай, в том числе с привлечением торгово-промышленной палаты Республики Алтай" и административно-территориальных образований. Количество субъектов МСП, выведенных на экспорт при поддержке ЦПЭ, </a:t>
              </a:r>
              <a:r>
                <a:rPr lang="ru-RU" sz="1050" i="1" dirty="0" smtClean="0">
                  <a:solidFill>
                    <a:srgbClr val="191919"/>
                  </a:solidFill>
                  <a:latin typeface="Aileron Regular"/>
                </a:rPr>
                <a:t> 7 ед.(нарастающим </a:t>
              </a:r>
              <a:r>
                <a:rPr lang="ru-RU" sz="1050" i="1" dirty="0">
                  <a:solidFill>
                    <a:srgbClr val="191919"/>
                  </a:solidFill>
                  <a:latin typeface="Aileron Regular"/>
                </a:rPr>
                <a:t>итогом) </a:t>
              </a:r>
              <a:endParaRPr lang="en-US" sz="1050" i="1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88" name="AutoShape 19"/>
            <p:cNvSpPr/>
            <p:nvPr/>
          </p:nvSpPr>
          <p:spPr>
            <a:xfrm>
              <a:off x="-11854" y="1272294"/>
              <a:ext cx="1099212" cy="2788572"/>
            </a:xfrm>
            <a:prstGeom prst="rect">
              <a:avLst/>
            </a:prstGeom>
            <a:solidFill>
              <a:srgbClr val="86EAE9"/>
            </a:solidFill>
          </p:spPr>
        </p:sp>
        <p:pic>
          <p:nvPicPr>
            <p:cNvPr id="91" name="Picture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24692" y="2111452"/>
              <a:ext cx="634268" cy="717246"/>
            </a:xfrm>
            <a:prstGeom prst="rect">
              <a:avLst/>
            </a:prstGeom>
          </p:spPr>
        </p:pic>
        <p:sp>
          <p:nvSpPr>
            <p:cNvPr id="94" name="AutoShape 24"/>
            <p:cNvSpPr/>
            <p:nvPr/>
          </p:nvSpPr>
          <p:spPr>
            <a:xfrm>
              <a:off x="-11854" y="3791891"/>
              <a:ext cx="1099212" cy="2054954"/>
            </a:xfrm>
            <a:prstGeom prst="rect">
              <a:avLst/>
            </a:prstGeom>
            <a:solidFill>
              <a:srgbClr val="2C92D5"/>
            </a:solidFill>
          </p:spPr>
        </p:sp>
        <p:pic>
          <p:nvPicPr>
            <p:cNvPr id="95" name="Picture 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21356" y="4236190"/>
              <a:ext cx="832787" cy="948326"/>
            </a:xfrm>
            <a:prstGeom prst="rect">
              <a:avLst/>
            </a:prstGeom>
            <a:noFill/>
          </p:spPr>
        </p:pic>
      </p:grpSp>
      <p:grpSp>
        <p:nvGrpSpPr>
          <p:cNvPr id="25" name="Группа 24"/>
          <p:cNvGrpSpPr/>
          <p:nvPr/>
        </p:nvGrpSpPr>
        <p:grpSpPr>
          <a:xfrm>
            <a:off x="1503053" y="5930964"/>
            <a:ext cx="9523477" cy="853576"/>
            <a:chOff x="1296732" y="5953940"/>
            <a:chExt cx="9523477" cy="853576"/>
          </a:xfrm>
        </p:grpSpPr>
        <p:grpSp>
          <p:nvGrpSpPr>
            <p:cNvPr id="26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37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27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36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28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35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29" name="TextBox 4"/>
            <p:cNvSpPr txBox="1"/>
            <p:nvPr/>
          </p:nvSpPr>
          <p:spPr>
            <a:xfrm>
              <a:off x="2056260" y="6092382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321,4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318,1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38" name="TextBox 4"/>
          <p:cNvSpPr txBox="1"/>
          <p:nvPr/>
        </p:nvSpPr>
        <p:spPr>
          <a:xfrm>
            <a:off x="5191808" y="6074746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31,2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30,9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sp>
        <p:nvSpPr>
          <p:cNvPr id="39" name="TextBox 4"/>
          <p:cNvSpPr txBox="1"/>
          <p:nvPr/>
        </p:nvSpPr>
        <p:spPr>
          <a:xfrm>
            <a:off x="8400448" y="6064599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32,2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31,8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42</a:t>
            </a:fld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673390" y="4877344"/>
            <a:ext cx="5065860" cy="675761"/>
            <a:chOff x="6673390" y="4777796"/>
            <a:chExt cx="5065860" cy="675761"/>
          </a:xfrm>
        </p:grpSpPr>
        <p:sp>
          <p:nvSpPr>
            <p:cNvPr id="40" name="TextBox 10"/>
            <p:cNvSpPr txBox="1"/>
            <p:nvPr/>
          </p:nvSpPr>
          <p:spPr>
            <a:xfrm>
              <a:off x="7613862" y="4998340"/>
              <a:ext cx="4125388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ru-RU" sz="1050" i="1" dirty="0" smtClean="0">
                  <a:solidFill>
                    <a:srgbClr val="191919"/>
                  </a:solidFill>
                  <a:latin typeface="Aileron Regular"/>
                </a:rPr>
                <a:t>Создание</a:t>
              </a:r>
              <a:r>
                <a:rPr lang="ru-RU" sz="1000" i="1" dirty="0" smtClean="0">
                  <a:solidFill>
                    <a:srgbClr val="191919"/>
                  </a:solidFill>
                  <a:latin typeface="Aileron Regular"/>
                </a:rPr>
                <a:t> обеспечивающей инфраструктуры </a:t>
              </a:r>
              <a:r>
                <a:rPr lang="ru-RU" sz="1000" i="1" dirty="0" err="1" smtClean="0">
                  <a:solidFill>
                    <a:srgbClr val="191919"/>
                  </a:solidFill>
                  <a:latin typeface="Aileron Regular"/>
                </a:rPr>
                <a:t>агропромпарка</a:t>
              </a:r>
              <a:endParaRPr lang="en-US" sz="1000" i="1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43" name="AutoShape 24"/>
            <p:cNvSpPr/>
            <p:nvPr/>
          </p:nvSpPr>
          <p:spPr>
            <a:xfrm>
              <a:off x="6673390" y="4777796"/>
              <a:ext cx="776296" cy="675761"/>
            </a:xfrm>
            <a:prstGeom prst="rect">
              <a:avLst/>
            </a:prstGeom>
            <a:solidFill>
              <a:srgbClr val="37C9EF"/>
            </a:solidFill>
          </p:spPr>
        </p:sp>
        <p:pic>
          <p:nvPicPr>
            <p:cNvPr id="45" name="Picture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837566" y="4918372"/>
              <a:ext cx="447939" cy="394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954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440255" y="113503"/>
            <a:ext cx="970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«МСП и поддержка индивидуальной предпринимательской инициативы»</a:t>
            </a:r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740" y="627205"/>
            <a:ext cx="112372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«Создание системы поддержки фермеров и развитие сельской кооперации»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635692" y="2109873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565345" y="2093822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3" name="TextBox 2"/>
          <p:cNvSpPr txBox="1"/>
          <p:nvPr/>
        </p:nvSpPr>
        <p:spPr>
          <a:xfrm>
            <a:off x="2227703" y="2402591"/>
            <a:ext cx="373949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вовлеченных в субъекты МСП, осуществляющие деятельность в сфере сельского хозяйства, в том числе за счет средств государственной поддержки, в рамках федерального проекта «Создание системы поддержки фермеров и </a:t>
            </a:r>
            <a:r>
              <a:rPr lang="ru-RU" sz="900" i="1" dirty="0" smtClean="0">
                <a:solidFill>
                  <a:srgbClr val="191919"/>
                </a:solidFill>
                <a:latin typeface="Aileron Regular"/>
              </a:rPr>
              <a:t>развитие 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сельской кооперации»  - 76 чел.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75615" y="3240620"/>
            <a:ext cx="35977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работников, зарегистрированных в Пенсионном фонде Российской Федерации, Фонде социального страхования Российской Федерации, принятых крестьянскими (фермерскими) хозяйствами в году получения грантов «</a:t>
            </a:r>
            <a:r>
              <a:rPr lang="ru-RU" sz="900" i="1" dirty="0" err="1">
                <a:solidFill>
                  <a:srgbClr val="191919"/>
                </a:solidFill>
                <a:latin typeface="Aileron Regular"/>
              </a:rPr>
              <a:t>Агростартап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» - 22 чел.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954740" y="2425298"/>
            <a:ext cx="3292795" cy="3413911"/>
            <a:chOff x="955381" y="2338757"/>
            <a:chExt cx="3292795" cy="3601468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955381" y="2338757"/>
              <a:ext cx="2580172" cy="2680434"/>
              <a:chOff x="1126265" y="2347475"/>
              <a:chExt cx="3617912" cy="3465366"/>
            </a:xfrm>
          </p:grpSpPr>
          <p:grpSp>
            <p:nvGrpSpPr>
              <p:cNvPr id="50" name="Group 15"/>
              <p:cNvGrpSpPr/>
              <p:nvPr/>
            </p:nvGrpSpPr>
            <p:grpSpPr>
              <a:xfrm>
                <a:off x="1126265" y="2347475"/>
                <a:ext cx="1866786" cy="1086023"/>
                <a:chOff x="2707" y="-308446"/>
                <a:chExt cx="5623239" cy="3205479"/>
              </a:xfrm>
            </p:grpSpPr>
            <p:sp>
              <p:nvSpPr>
                <p:cNvPr id="67" name="Freeform 16"/>
                <p:cNvSpPr/>
                <p:nvPr/>
              </p:nvSpPr>
              <p:spPr>
                <a:xfrm>
                  <a:off x="2707" y="-308446"/>
                  <a:ext cx="5623239" cy="3205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239" h="3205480">
                      <a:moveTo>
                        <a:pt x="4833298" y="3205480"/>
                      </a:moveTo>
                      <a:lnTo>
                        <a:pt x="0" y="3205480"/>
                      </a:lnTo>
                      <a:lnTo>
                        <a:pt x="791210" y="1602740"/>
                      </a:lnTo>
                      <a:lnTo>
                        <a:pt x="0" y="0"/>
                      </a:lnTo>
                      <a:lnTo>
                        <a:pt x="4833298" y="0"/>
                      </a:lnTo>
                      <a:lnTo>
                        <a:pt x="5623238" y="1602740"/>
                      </a:lnTo>
                      <a:lnTo>
                        <a:pt x="4833298" y="3205480"/>
                      </a:ln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51" name="Group 17"/>
              <p:cNvGrpSpPr/>
              <p:nvPr/>
            </p:nvGrpSpPr>
            <p:grpSpPr>
              <a:xfrm>
                <a:off x="1813568" y="3554072"/>
                <a:ext cx="1866786" cy="1086023"/>
                <a:chOff x="-583448" y="-59606"/>
                <a:chExt cx="5623239" cy="3205479"/>
              </a:xfrm>
            </p:grpSpPr>
            <p:sp>
              <p:nvSpPr>
                <p:cNvPr id="65" name="Freeform 18"/>
                <p:cNvSpPr/>
                <p:nvPr/>
              </p:nvSpPr>
              <p:spPr>
                <a:xfrm>
                  <a:off x="-583448" y="-59606"/>
                  <a:ext cx="5623239" cy="3205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239" h="3205480">
                      <a:moveTo>
                        <a:pt x="4833298" y="3205480"/>
                      </a:moveTo>
                      <a:lnTo>
                        <a:pt x="0" y="3205480"/>
                      </a:lnTo>
                      <a:lnTo>
                        <a:pt x="791210" y="1602740"/>
                      </a:lnTo>
                      <a:lnTo>
                        <a:pt x="0" y="0"/>
                      </a:lnTo>
                      <a:lnTo>
                        <a:pt x="4833298" y="0"/>
                      </a:lnTo>
                      <a:lnTo>
                        <a:pt x="5623238" y="1602740"/>
                      </a:lnTo>
                      <a:lnTo>
                        <a:pt x="4833298" y="3205480"/>
                      </a:ln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53" name="Group 19"/>
              <p:cNvGrpSpPr/>
              <p:nvPr/>
            </p:nvGrpSpPr>
            <p:grpSpPr>
              <a:xfrm>
                <a:off x="2877391" y="4726818"/>
                <a:ext cx="1866786" cy="1086023"/>
                <a:chOff x="-63559" y="59486"/>
                <a:chExt cx="5623239" cy="3205479"/>
              </a:xfrm>
            </p:grpSpPr>
            <p:sp>
              <p:nvSpPr>
                <p:cNvPr id="64" name="Freeform 20"/>
                <p:cNvSpPr/>
                <p:nvPr/>
              </p:nvSpPr>
              <p:spPr>
                <a:xfrm>
                  <a:off x="-63559" y="59486"/>
                  <a:ext cx="5623239" cy="3205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239" h="3205480">
                      <a:moveTo>
                        <a:pt x="4833298" y="3205480"/>
                      </a:moveTo>
                      <a:lnTo>
                        <a:pt x="0" y="3205480"/>
                      </a:lnTo>
                      <a:lnTo>
                        <a:pt x="791210" y="1602740"/>
                      </a:lnTo>
                      <a:lnTo>
                        <a:pt x="0" y="0"/>
                      </a:lnTo>
                      <a:lnTo>
                        <a:pt x="4833298" y="0"/>
                      </a:lnTo>
                      <a:lnTo>
                        <a:pt x="5623238" y="1602740"/>
                      </a:lnTo>
                      <a:lnTo>
                        <a:pt x="4833298" y="3205480"/>
                      </a:ln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</p:grpSp>
        <p:sp>
          <p:nvSpPr>
            <p:cNvPr id="69" name="Freeform 20"/>
            <p:cNvSpPr/>
            <p:nvPr/>
          </p:nvSpPr>
          <p:spPr>
            <a:xfrm>
              <a:off x="2916848" y="5100194"/>
              <a:ext cx="1331328" cy="840031"/>
            </a:xfrm>
            <a:custGeom>
              <a:avLst/>
              <a:gdLst/>
              <a:ahLst/>
              <a:cxnLst/>
              <a:rect l="l" t="t" r="r" b="b"/>
              <a:pathLst>
                <a:path w="5623239" h="3205480">
                  <a:moveTo>
                    <a:pt x="4833298" y="3205480"/>
                  </a:moveTo>
                  <a:lnTo>
                    <a:pt x="0" y="3205480"/>
                  </a:lnTo>
                  <a:lnTo>
                    <a:pt x="791210" y="1602740"/>
                  </a:lnTo>
                  <a:lnTo>
                    <a:pt x="0" y="0"/>
                  </a:lnTo>
                  <a:lnTo>
                    <a:pt x="4833298" y="0"/>
                  </a:lnTo>
                  <a:lnTo>
                    <a:pt x="5623238" y="1602740"/>
                  </a:lnTo>
                  <a:lnTo>
                    <a:pt x="4833298" y="3205480"/>
                  </a:lnTo>
                  <a:close/>
                </a:path>
              </a:pathLst>
            </a:custGeom>
            <a:solidFill>
              <a:srgbClr val="37C9EF"/>
            </a:solidFill>
          </p:spPr>
        </p:sp>
      </p:grpSp>
      <p:sp>
        <p:nvSpPr>
          <p:cNvPr id="5" name="TextBox 4"/>
          <p:cNvSpPr txBox="1"/>
          <p:nvPr/>
        </p:nvSpPr>
        <p:spPr>
          <a:xfrm>
            <a:off x="3611212" y="4102394"/>
            <a:ext cx="35039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принятых членов сельскохозяйственных потребительских кооперативов (кроме кредитных) из числа субъектов МСП, включая </a:t>
            </a:r>
            <a:r>
              <a:rPr lang="ru-RU" sz="900" i="1" dirty="0" smtClean="0">
                <a:solidFill>
                  <a:srgbClr val="191919"/>
                </a:solidFill>
                <a:latin typeface="Aileron Regular"/>
              </a:rPr>
              <a:t>личных подсобных хозяйств 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и </a:t>
            </a:r>
            <a:r>
              <a:rPr lang="ru-RU" sz="900" i="1" dirty="0" smtClean="0">
                <a:solidFill>
                  <a:srgbClr val="191919"/>
                </a:solidFill>
                <a:latin typeface="Aileron Regular"/>
              </a:rPr>
              <a:t>крестьянских 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(</a:t>
            </a:r>
            <a:r>
              <a:rPr lang="ru-RU" sz="900" i="1" dirty="0" smtClean="0">
                <a:solidFill>
                  <a:srgbClr val="191919"/>
                </a:solidFill>
                <a:latin typeface="Aileron Regular"/>
              </a:rPr>
              <a:t>фермерских) хозяйств, 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в году предоставления государственной поддержки – 42 ед.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47535" y="5047413"/>
            <a:ext cx="370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вновь созданных субъектов малого и среднего предпринимательства в сельском хозяйстве, включая крестьянские (фермерские) хозяйства и сельскохозяйственные потребительские кооперативы – 12 ед.</a:t>
            </a:r>
          </a:p>
        </p:txBody>
      </p:sp>
      <p:grpSp>
        <p:nvGrpSpPr>
          <p:cNvPr id="70" name="Группа 69"/>
          <p:cNvGrpSpPr/>
          <p:nvPr/>
        </p:nvGrpSpPr>
        <p:grpSpPr>
          <a:xfrm>
            <a:off x="7968366" y="2432896"/>
            <a:ext cx="3332100" cy="3338348"/>
            <a:chOff x="5940970" y="909551"/>
            <a:chExt cx="4745457" cy="4745458"/>
          </a:xfrm>
        </p:grpSpPr>
        <p:grpSp>
          <p:nvGrpSpPr>
            <p:cNvPr id="87" name="Group 10"/>
            <p:cNvGrpSpPr>
              <a:grpSpLocks noChangeAspect="1"/>
            </p:cNvGrpSpPr>
            <p:nvPr/>
          </p:nvGrpSpPr>
          <p:grpSpPr>
            <a:xfrm>
              <a:off x="5940970" y="909551"/>
              <a:ext cx="4745457" cy="4745458"/>
              <a:chOff x="-12700" y="-12700"/>
              <a:chExt cx="25400" cy="25400"/>
            </a:xfrm>
          </p:grpSpPr>
          <p:sp>
            <p:nvSpPr>
              <p:cNvPr id="89" name="Freeform 11"/>
              <p:cNvSpPr/>
              <p:nvPr/>
            </p:nvSpPr>
            <p:spPr>
              <a:xfrm>
                <a:off x="0" y="-12700"/>
                <a:ext cx="1031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313" h="12700">
                    <a:moveTo>
                      <a:pt x="0" y="0"/>
                    </a:moveTo>
                    <a:lnTo>
                      <a:pt x="0" y="0"/>
                    </a:lnTo>
                    <a:cubicBezTo>
                      <a:pt x="4088" y="0"/>
                      <a:pt x="7927" y="1968"/>
                      <a:pt x="10313" y="5288"/>
                    </a:cubicBez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  <p:sp>
            <p:nvSpPr>
              <p:cNvPr id="90" name="Freeform 12"/>
              <p:cNvSpPr/>
              <p:nvPr/>
            </p:nvSpPr>
            <p:spPr>
              <a:xfrm>
                <a:off x="0" y="-7918"/>
                <a:ext cx="13333" cy="11360"/>
              </a:xfrm>
              <a:custGeom>
                <a:avLst/>
                <a:gdLst/>
                <a:ahLst/>
                <a:cxnLst/>
                <a:rect l="l" t="t" r="r" b="b"/>
                <a:pathLst>
                  <a:path w="13333" h="11360">
                    <a:moveTo>
                      <a:pt x="9929" y="0"/>
                    </a:moveTo>
                    <a:cubicBezTo>
                      <a:pt x="12478" y="3196"/>
                      <a:pt x="13333" y="7424"/>
                      <a:pt x="12225" y="11359"/>
                    </a:cubicBezTo>
                    <a:lnTo>
                      <a:pt x="0" y="7918"/>
                    </a:lnTo>
                    <a:close/>
                  </a:path>
                </a:pathLst>
              </a:custGeom>
              <a:solidFill>
                <a:srgbClr val="75D8E6"/>
              </a:solidFill>
            </p:spPr>
          </p:sp>
          <p:sp>
            <p:nvSpPr>
              <p:cNvPr id="92" name="Freeform 13"/>
              <p:cNvSpPr/>
              <p:nvPr/>
            </p:nvSpPr>
            <p:spPr>
              <a:xfrm>
                <a:off x="0" y="0"/>
                <a:ext cx="12382" cy="11703"/>
              </a:xfrm>
              <a:custGeom>
                <a:avLst/>
                <a:gdLst/>
                <a:ahLst/>
                <a:cxnLst/>
                <a:rect l="l" t="t" r="r" b="b"/>
                <a:pathLst>
                  <a:path w="12382" h="11703">
                    <a:moveTo>
                      <a:pt x="12382" y="2826"/>
                    </a:moveTo>
                    <a:cubicBezTo>
                      <a:pt x="11472" y="6812"/>
                      <a:pt x="8699" y="10116"/>
                      <a:pt x="4932" y="1170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BC5E2"/>
              </a:solidFill>
            </p:spPr>
          </p:sp>
          <p:sp>
            <p:nvSpPr>
              <p:cNvPr id="93" name="Freeform 14"/>
              <p:cNvSpPr/>
              <p:nvPr/>
            </p:nvSpPr>
            <p:spPr>
              <a:xfrm>
                <a:off x="-6075" y="0"/>
                <a:ext cx="11586" cy="13216"/>
              </a:xfrm>
              <a:custGeom>
                <a:avLst/>
                <a:gdLst/>
                <a:ahLst/>
                <a:cxnLst/>
                <a:rect l="l" t="t" r="r" b="b"/>
                <a:pathLst>
                  <a:path w="11586" h="13216">
                    <a:moveTo>
                      <a:pt x="11585" y="11442"/>
                    </a:moveTo>
                    <a:cubicBezTo>
                      <a:pt x="7902" y="13216"/>
                      <a:pt x="3590" y="13108"/>
                      <a:pt x="0" y="11153"/>
                    </a:cubicBezTo>
                    <a:lnTo>
                      <a:pt x="6075" y="0"/>
                    </a:lnTo>
                    <a:close/>
                  </a:path>
                </a:pathLst>
              </a:custGeom>
              <a:solidFill>
                <a:srgbClr val="67B1DA"/>
              </a:solidFill>
            </p:spPr>
          </p:sp>
          <p:sp>
            <p:nvSpPr>
              <p:cNvPr id="96" name="Freeform 15"/>
              <p:cNvSpPr/>
              <p:nvPr/>
            </p:nvSpPr>
            <p:spPr>
              <a:xfrm>
                <a:off x="-12507" y="0"/>
                <a:ext cx="12507" cy="11442"/>
              </a:xfrm>
              <a:custGeom>
                <a:avLst/>
                <a:gdLst/>
                <a:ahLst/>
                <a:cxnLst/>
                <a:rect l="l" t="t" r="r" b="b"/>
                <a:pathLst>
                  <a:path w="12507" h="11442">
                    <a:moveTo>
                      <a:pt x="6997" y="11442"/>
                    </a:moveTo>
                    <a:cubicBezTo>
                      <a:pt x="3313" y="9668"/>
                      <a:pt x="709" y="6230"/>
                      <a:pt x="0" y="2204"/>
                    </a:cubicBezTo>
                    <a:lnTo>
                      <a:pt x="12507" y="0"/>
                    </a:lnTo>
                    <a:close/>
                  </a:path>
                </a:pathLst>
              </a:custGeom>
              <a:solidFill>
                <a:srgbClr val="699DCE"/>
              </a:solidFill>
            </p:spPr>
          </p:sp>
          <p:sp>
            <p:nvSpPr>
              <p:cNvPr id="97" name="Freeform 16"/>
              <p:cNvSpPr/>
              <p:nvPr/>
            </p:nvSpPr>
            <p:spPr>
              <a:xfrm>
                <a:off x="-13291" y="-8405"/>
                <a:ext cx="13291" cy="11231"/>
              </a:xfrm>
              <a:custGeom>
                <a:avLst/>
                <a:gdLst/>
                <a:ahLst/>
                <a:cxnLst/>
                <a:rect l="l" t="t" r="r" b="b"/>
                <a:pathLst>
                  <a:path w="13291" h="11231">
                    <a:moveTo>
                      <a:pt x="909" y="11231"/>
                    </a:moveTo>
                    <a:cubicBezTo>
                      <a:pt x="0" y="7245"/>
                      <a:pt x="1064" y="3065"/>
                      <a:pt x="3770" y="0"/>
                    </a:cubicBezTo>
                    <a:lnTo>
                      <a:pt x="13291" y="8405"/>
                    </a:lnTo>
                    <a:close/>
                  </a:path>
                </a:pathLst>
              </a:custGeom>
              <a:solidFill>
                <a:srgbClr val="6D89BF"/>
              </a:solidFill>
            </p:spPr>
          </p:sp>
          <p:sp>
            <p:nvSpPr>
              <p:cNvPr id="98" name="Freeform 17"/>
              <p:cNvSpPr/>
              <p:nvPr/>
            </p:nvSpPr>
            <p:spPr>
              <a:xfrm>
                <a:off x="-9929" y="-12700"/>
                <a:ext cx="9929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9929" h="12700">
                    <a:moveTo>
                      <a:pt x="0" y="4782"/>
                    </a:moveTo>
                    <a:cubicBezTo>
                      <a:pt x="2409" y="1760"/>
                      <a:pt x="6063" y="0"/>
                      <a:pt x="9928" y="0"/>
                    </a:cubicBezTo>
                    <a:lnTo>
                      <a:pt x="9929" y="12700"/>
                    </a:lnTo>
                    <a:close/>
                  </a:path>
                </a:pathLst>
              </a:custGeom>
              <a:solidFill>
                <a:srgbClr val="7175AD"/>
              </a:solidFill>
            </p:spPr>
          </p:sp>
        </p:grpSp>
        <p:pic>
          <p:nvPicPr>
            <p:cNvPr id="73" name="Picture 1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312670" y="1234228"/>
              <a:ext cx="4034449" cy="4034449"/>
            </a:xfrm>
            <a:prstGeom prst="rect">
              <a:avLst/>
            </a:prstGeom>
          </p:spPr>
        </p:pic>
        <p:sp>
          <p:nvSpPr>
            <p:cNvPr id="78" name="TextBox 42"/>
            <p:cNvSpPr txBox="1"/>
            <p:nvPr/>
          </p:nvSpPr>
          <p:spPr>
            <a:xfrm>
              <a:off x="6693849" y="1838516"/>
              <a:ext cx="3302416" cy="28875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200" i="1" dirty="0">
                  <a:solidFill>
                    <a:srgbClr val="191919"/>
                  </a:solidFill>
                  <a:latin typeface="Aileron Regular"/>
                </a:rPr>
                <a:t>12 крестьянских (фермерских) хозяйств и сельскохозяйственных потребительских кооперативов, получат государственную поддержку, в том числе в рамках федерального проекта «Создание системы поддержки фермеров и развитие сельской кооперации»</a:t>
              </a:r>
              <a:endParaRPr lang="en-US" sz="1200" i="1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503053" y="5930964"/>
            <a:ext cx="9523477" cy="853576"/>
            <a:chOff x="1503053" y="5930964"/>
            <a:chExt cx="9523477" cy="853576"/>
          </a:xfrm>
        </p:grpSpPr>
        <p:grpSp>
          <p:nvGrpSpPr>
            <p:cNvPr id="125" name="Группа 124"/>
            <p:cNvGrpSpPr/>
            <p:nvPr/>
          </p:nvGrpSpPr>
          <p:grpSpPr>
            <a:xfrm>
              <a:off x="1503053" y="5930964"/>
              <a:ext cx="9523477" cy="853576"/>
              <a:chOff x="1296732" y="5953940"/>
              <a:chExt cx="9523477" cy="853576"/>
            </a:xfrm>
          </p:grpSpPr>
          <p:grpSp>
            <p:nvGrpSpPr>
              <p:cNvPr id="126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135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127" name="Group 46"/>
              <p:cNvGrpSpPr/>
              <p:nvPr/>
            </p:nvGrpSpPr>
            <p:grpSpPr>
              <a:xfrm>
                <a:off x="4528198" y="5953940"/>
                <a:ext cx="3073889" cy="845495"/>
                <a:chOff x="0" y="0"/>
                <a:chExt cx="11005891" cy="2583240"/>
              </a:xfrm>
            </p:grpSpPr>
            <p:sp>
              <p:nvSpPr>
                <p:cNvPr id="134" name="Freeform 47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128" name="Group 48"/>
              <p:cNvGrpSpPr/>
              <p:nvPr/>
            </p:nvGrpSpPr>
            <p:grpSpPr>
              <a:xfrm>
                <a:off x="7746320" y="5962021"/>
                <a:ext cx="3073889" cy="845495"/>
                <a:chOff x="0" y="0"/>
                <a:chExt cx="11005891" cy="2583240"/>
              </a:xfrm>
            </p:grpSpPr>
            <p:sp>
              <p:nvSpPr>
                <p:cNvPr id="133" name="Freeform 49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129" name="TextBox 4"/>
              <p:cNvSpPr txBox="1"/>
              <p:nvPr/>
            </p:nvSpPr>
            <p:spPr>
              <a:xfrm>
                <a:off x="2056260" y="6092382"/>
                <a:ext cx="2304895" cy="6155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000" dirty="0" smtClean="0">
                    <a:latin typeface="Century Schoolbook" panose="02040604050505020304" pitchFamily="18" charset="0"/>
                  </a:rPr>
                  <a:t>43,3 </a:t>
                </a:r>
                <a:r>
                  <a:rPr lang="ru-RU" sz="10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000" dirty="0" smtClean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000" dirty="0">
                    <a:latin typeface="Century Schoolbook" panose="02040604050505020304" pitchFamily="18" charset="0"/>
                  </a:rPr>
                  <a:t>за счет средств федерального бюджета </a:t>
                </a:r>
                <a:r>
                  <a:rPr lang="ru-RU" sz="1000" dirty="0" smtClean="0">
                    <a:latin typeface="Century Schoolbook" panose="02040604050505020304" pitchFamily="18" charset="0"/>
                  </a:rPr>
                  <a:t>42,8 </a:t>
                </a:r>
                <a:r>
                  <a:rPr lang="ru-RU" sz="1000" dirty="0">
                    <a:latin typeface="Century Schoolbook" panose="02040604050505020304" pitchFamily="18" charset="0"/>
                  </a:rPr>
                  <a:t>млн. рублей</a:t>
                </a: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7810512" y="6143217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2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136" name="TextBox 4"/>
            <p:cNvSpPr txBox="1"/>
            <p:nvPr/>
          </p:nvSpPr>
          <p:spPr>
            <a:xfrm>
              <a:off x="5191808" y="6074746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21,5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21,3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  <p:sp>
          <p:nvSpPr>
            <p:cNvPr id="137" name="TextBox 4"/>
            <p:cNvSpPr txBox="1"/>
            <p:nvPr/>
          </p:nvSpPr>
          <p:spPr>
            <a:xfrm>
              <a:off x="8400448" y="6064599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36,6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36,2 </a:t>
              </a:r>
              <a:r>
                <a:rPr lang="ru-RU" sz="1000" dirty="0">
                  <a:latin typeface="Century Schoolbook" panose="02040604050505020304" pitchFamily="18" charset="0"/>
                </a:rPr>
                <a:t>млн. рублей</a:t>
              </a:r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33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406132" y="86809"/>
            <a:ext cx="978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«МСП и поддержка индивидуальной предпринимательской инициативы»</a:t>
            </a:r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740" y="627205"/>
            <a:ext cx="11237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«Популяризация предпринимательства»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600318" y="1861944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6573369" y="1891875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25" name="Группа 24"/>
          <p:cNvGrpSpPr/>
          <p:nvPr/>
        </p:nvGrpSpPr>
        <p:grpSpPr>
          <a:xfrm>
            <a:off x="1503053" y="5930964"/>
            <a:ext cx="9523477" cy="853576"/>
            <a:chOff x="1296732" y="5953940"/>
            <a:chExt cx="9523477" cy="853576"/>
          </a:xfrm>
        </p:grpSpPr>
        <p:grpSp>
          <p:nvGrpSpPr>
            <p:cNvPr id="26" name="Group 44"/>
            <p:cNvGrpSpPr/>
            <p:nvPr/>
          </p:nvGrpSpPr>
          <p:grpSpPr>
            <a:xfrm>
              <a:off x="1296732" y="5956187"/>
              <a:ext cx="3073889" cy="845495"/>
              <a:chOff x="0" y="0"/>
              <a:chExt cx="11005891" cy="2583240"/>
            </a:xfrm>
          </p:grpSpPr>
          <p:sp>
            <p:nvSpPr>
              <p:cNvPr id="37" name="Freeform 45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27" name="Group 46"/>
            <p:cNvGrpSpPr/>
            <p:nvPr/>
          </p:nvGrpSpPr>
          <p:grpSpPr>
            <a:xfrm>
              <a:off x="4528198" y="5953940"/>
              <a:ext cx="3073889" cy="845495"/>
              <a:chOff x="0" y="0"/>
              <a:chExt cx="11005891" cy="2583240"/>
            </a:xfrm>
          </p:grpSpPr>
          <p:sp>
            <p:nvSpPr>
              <p:cNvPr id="36" name="Freeform 47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28" name="Group 48"/>
            <p:cNvGrpSpPr/>
            <p:nvPr/>
          </p:nvGrpSpPr>
          <p:grpSpPr>
            <a:xfrm>
              <a:off x="7746320" y="5962021"/>
              <a:ext cx="3073889" cy="845495"/>
              <a:chOff x="0" y="0"/>
              <a:chExt cx="11005891" cy="2583240"/>
            </a:xfrm>
          </p:grpSpPr>
          <p:sp>
            <p:nvSpPr>
              <p:cNvPr id="35" name="Freeform 49"/>
              <p:cNvSpPr/>
              <p:nvPr/>
            </p:nvSpPr>
            <p:spPr>
              <a:xfrm>
                <a:off x="0" y="0"/>
                <a:ext cx="11005891" cy="2583240"/>
              </a:xfrm>
              <a:custGeom>
                <a:avLst/>
                <a:gdLst/>
                <a:ahLst/>
                <a:cxnLst/>
                <a:rect l="l" t="t" r="r" b="b"/>
                <a:pathLst>
                  <a:path w="11005891" h="2583240">
                    <a:moveTo>
                      <a:pt x="10881431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881431" y="0"/>
                    </a:lnTo>
                    <a:cubicBezTo>
                      <a:pt x="10950011" y="0"/>
                      <a:pt x="11005891" y="55880"/>
                      <a:pt x="11005891" y="124460"/>
                    </a:cubicBezTo>
                    <a:lnTo>
                      <a:pt x="11005891" y="2458780"/>
                    </a:lnTo>
                    <a:cubicBezTo>
                      <a:pt x="11005891" y="2527360"/>
                      <a:pt x="10950011" y="2583240"/>
                      <a:pt x="10881431" y="25832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29" name="TextBox 4"/>
            <p:cNvSpPr txBox="1"/>
            <p:nvPr/>
          </p:nvSpPr>
          <p:spPr>
            <a:xfrm>
              <a:off x="2056260" y="6092382"/>
              <a:ext cx="230489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000" dirty="0" smtClean="0">
                  <a:latin typeface="Century Schoolbook" panose="02040604050505020304" pitchFamily="18" charset="0"/>
                </a:rPr>
                <a:t>1,69 </a:t>
              </a:r>
              <a:r>
                <a:rPr lang="ru-RU" sz="10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, 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в том числе:</a:t>
              </a:r>
            </a:p>
            <a:p>
              <a:pPr lvl="0" algn="ctr"/>
              <a:r>
                <a:rPr lang="ru-RU" sz="1000" dirty="0">
                  <a:latin typeface="Century Schoolbook" panose="02040604050505020304" pitchFamily="18" charset="0"/>
                </a:rPr>
                <a:t>за счет средств федерального бюджета </a:t>
              </a:r>
              <a:r>
                <a:rPr lang="ru-RU" sz="1000" dirty="0" smtClean="0">
                  <a:latin typeface="Century Schoolbook" panose="02040604050505020304" pitchFamily="18" charset="0"/>
                </a:rPr>
                <a:t>1,67 млн</a:t>
              </a:r>
              <a:r>
                <a:rPr lang="ru-RU" sz="1000" dirty="0">
                  <a:latin typeface="Century Schoolbook" panose="02040604050505020304" pitchFamily="18" charset="0"/>
                </a:rPr>
                <a:t>. рублей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66703" y="6084299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0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01872" y="6092382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1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810512" y="6143217"/>
              <a:ext cx="7672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71" dirty="0">
                  <a:solidFill>
                    <a:srgbClr val="191919"/>
                  </a:solidFill>
                  <a:latin typeface="Aileron Heavy"/>
                </a:rPr>
                <a:t>202</a:t>
              </a:r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2 </a:t>
              </a:r>
            </a:p>
            <a:p>
              <a:pPr algn="ctr"/>
              <a:r>
                <a:rPr lang="ru-RU" sz="1600" spc="71" dirty="0">
                  <a:solidFill>
                    <a:srgbClr val="191919"/>
                  </a:solidFill>
                  <a:latin typeface="Aileron Heavy"/>
                </a:rPr>
                <a:t>год</a:t>
              </a:r>
              <a:endParaRPr lang="en-US" sz="16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sp>
        <p:nvSpPr>
          <p:cNvPr id="38" name="TextBox 4"/>
          <p:cNvSpPr txBox="1"/>
          <p:nvPr/>
        </p:nvSpPr>
        <p:spPr>
          <a:xfrm>
            <a:off x="5191808" y="6074746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0,846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0,838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sp>
        <p:nvSpPr>
          <p:cNvPr id="39" name="TextBox 4"/>
          <p:cNvSpPr txBox="1"/>
          <p:nvPr/>
        </p:nvSpPr>
        <p:spPr>
          <a:xfrm>
            <a:off x="8400448" y="6064599"/>
            <a:ext cx="230489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1000" dirty="0" smtClean="0">
                <a:latin typeface="Century Schoolbook" panose="02040604050505020304" pitchFamily="18" charset="0"/>
              </a:rPr>
              <a:t>1,35 </a:t>
            </a:r>
            <a:r>
              <a:rPr lang="ru-RU" sz="1000" dirty="0" err="1" smtClean="0">
                <a:latin typeface="Century Schoolbook" panose="02040604050505020304" pitchFamily="18" charset="0"/>
              </a:rPr>
              <a:t>млн.рублей</a:t>
            </a:r>
            <a:r>
              <a:rPr lang="ru-RU" sz="1000" dirty="0" smtClean="0">
                <a:latin typeface="Century Schoolbook" panose="02040604050505020304" pitchFamily="18" charset="0"/>
              </a:rPr>
              <a:t>, 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в том числе:</a:t>
            </a:r>
          </a:p>
          <a:p>
            <a:pPr lvl="0" algn="ctr"/>
            <a:r>
              <a:rPr lang="ru-RU" sz="1000" dirty="0">
                <a:latin typeface="Century Schoolbook" panose="02040604050505020304" pitchFamily="18" charset="0"/>
              </a:rPr>
              <a:t>за счет средств федерального бюджета </a:t>
            </a:r>
            <a:r>
              <a:rPr lang="ru-RU" sz="1000" dirty="0" smtClean="0">
                <a:latin typeface="Century Schoolbook" panose="02040604050505020304" pitchFamily="18" charset="0"/>
              </a:rPr>
              <a:t>1,34 </a:t>
            </a:r>
            <a:r>
              <a:rPr lang="ru-RU" sz="1000" dirty="0">
                <a:latin typeface="Century Schoolbook" panose="02040604050505020304" pitchFamily="18" charset="0"/>
              </a:rPr>
              <a:t>млн. рублей</a:t>
            </a:r>
          </a:p>
        </p:txBody>
      </p:sp>
      <p:grpSp>
        <p:nvGrpSpPr>
          <p:cNvPr id="102" name="Группа 101"/>
          <p:cNvGrpSpPr/>
          <p:nvPr/>
        </p:nvGrpSpPr>
        <p:grpSpPr>
          <a:xfrm>
            <a:off x="2903637" y="2388254"/>
            <a:ext cx="1713581" cy="3139006"/>
            <a:chOff x="5311221" y="715764"/>
            <a:chExt cx="2822135" cy="5225592"/>
          </a:xfrm>
        </p:grpSpPr>
        <p:grpSp>
          <p:nvGrpSpPr>
            <p:cNvPr id="104" name="Group 3"/>
            <p:cNvGrpSpPr/>
            <p:nvPr/>
          </p:nvGrpSpPr>
          <p:grpSpPr>
            <a:xfrm rot="-10800000">
              <a:off x="5311221" y="2351822"/>
              <a:ext cx="1347571" cy="95250"/>
              <a:chOff x="2745028" y="1078528"/>
              <a:chExt cx="5785562" cy="408942"/>
            </a:xfrm>
          </p:grpSpPr>
          <p:sp>
            <p:nvSpPr>
              <p:cNvPr id="124" name="Freeform 4"/>
              <p:cNvSpPr/>
              <p:nvPr/>
            </p:nvSpPr>
            <p:spPr>
              <a:xfrm>
                <a:off x="2745028" y="1078528"/>
                <a:ext cx="5785562" cy="408942"/>
              </a:xfrm>
              <a:custGeom>
                <a:avLst/>
                <a:gdLst/>
                <a:ahLst/>
                <a:cxnLst/>
                <a:rect l="l" t="t" r="r" b="b"/>
                <a:pathLst>
                  <a:path w="5785562" h="408940">
                    <a:moveTo>
                      <a:pt x="5579822" y="0"/>
                    </a:moveTo>
                    <a:cubicBezTo>
                      <a:pt x="5479492" y="0"/>
                      <a:pt x="5396942" y="72390"/>
                      <a:pt x="5377892" y="166370"/>
                    </a:cubicBezTo>
                    <a:lnTo>
                      <a:pt x="0" y="166370"/>
                    </a:lnTo>
                    <a:lnTo>
                      <a:pt x="0" y="242570"/>
                    </a:lnTo>
                    <a:lnTo>
                      <a:pt x="5379162" y="242570"/>
                    </a:lnTo>
                    <a:cubicBezTo>
                      <a:pt x="5396942" y="337820"/>
                      <a:pt x="5480762" y="408940"/>
                      <a:pt x="5581092" y="408940"/>
                    </a:cubicBezTo>
                    <a:cubicBezTo>
                      <a:pt x="5694122" y="408940"/>
                      <a:pt x="5785562" y="317500"/>
                      <a:pt x="5785562" y="204470"/>
                    </a:cubicBezTo>
                    <a:cubicBezTo>
                      <a:pt x="5785562" y="91440"/>
                      <a:pt x="5694122" y="0"/>
                      <a:pt x="55798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</p:sp>
        </p:grpSp>
        <p:grpSp>
          <p:nvGrpSpPr>
            <p:cNvPr id="110" name="Group 12"/>
            <p:cNvGrpSpPr>
              <a:grpSpLocks noChangeAspect="1"/>
            </p:cNvGrpSpPr>
            <p:nvPr/>
          </p:nvGrpSpPr>
          <p:grpSpPr>
            <a:xfrm>
              <a:off x="5950593" y="715764"/>
              <a:ext cx="1270259" cy="1100307"/>
              <a:chOff x="0" y="0"/>
              <a:chExt cx="1841500" cy="1595120"/>
            </a:xfrm>
          </p:grpSpPr>
          <p:sp>
            <p:nvSpPr>
              <p:cNvPr id="121" name="Freeform 13"/>
              <p:cNvSpPr/>
              <p:nvPr/>
            </p:nvSpPr>
            <p:spPr>
              <a:xfrm>
                <a:off x="0" y="0"/>
                <a:ext cx="1841500" cy="1595120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86EAE9"/>
              </a:solidFill>
              <a:ln>
                <a:solidFill>
                  <a:schemeClr val="bg1"/>
                </a:solidFill>
              </a:ln>
            </p:spPr>
          </p:sp>
        </p:grpSp>
        <p:grpSp>
          <p:nvGrpSpPr>
            <p:cNvPr id="111" name="Group 26"/>
            <p:cNvGrpSpPr>
              <a:grpSpLocks noChangeAspect="1"/>
            </p:cNvGrpSpPr>
            <p:nvPr/>
          </p:nvGrpSpPr>
          <p:grpSpPr>
            <a:xfrm>
              <a:off x="6863097" y="2088965"/>
              <a:ext cx="1270259" cy="1100307"/>
              <a:chOff x="0" y="0"/>
              <a:chExt cx="1841500" cy="1595120"/>
            </a:xfrm>
          </p:grpSpPr>
          <p:sp>
            <p:nvSpPr>
              <p:cNvPr id="120" name="Freeform 27"/>
              <p:cNvSpPr/>
              <p:nvPr/>
            </p:nvSpPr>
            <p:spPr>
              <a:xfrm>
                <a:off x="0" y="0"/>
                <a:ext cx="1841500" cy="1595120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3EDAD8"/>
              </a:solidFill>
              <a:ln>
                <a:solidFill>
                  <a:schemeClr val="bg1"/>
                </a:solidFill>
              </a:ln>
            </p:spPr>
          </p:sp>
        </p:grpSp>
        <p:grpSp>
          <p:nvGrpSpPr>
            <p:cNvPr id="112" name="Group 28"/>
            <p:cNvGrpSpPr>
              <a:grpSpLocks noChangeAspect="1"/>
            </p:cNvGrpSpPr>
            <p:nvPr/>
          </p:nvGrpSpPr>
          <p:grpSpPr>
            <a:xfrm>
              <a:off x="5950593" y="3473891"/>
              <a:ext cx="1270259" cy="1100307"/>
              <a:chOff x="0" y="0"/>
              <a:chExt cx="1841500" cy="1595120"/>
            </a:xfrm>
          </p:grpSpPr>
          <p:sp>
            <p:nvSpPr>
              <p:cNvPr id="119" name="Freeform 29"/>
              <p:cNvSpPr/>
              <p:nvPr/>
            </p:nvSpPr>
            <p:spPr>
              <a:xfrm>
                <a:off x="0" y="0"/>
                <a:ext cx="1841500" cy="1595120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37C9EF"/>
              </a:solidFill>
              <a:ln>
                <a:solidFill>
                  <a:schemeClr val="bg1"/>
                </a:solidFill>
              </a:ln>
            </p:spPr>
          </p:sp>
        </p:grpSp>
        <p:grpSp>
          <p:nvGrpSpPr>
            <p:cNvPr id="113" name="Group 30"/>
            <p:cNvGrpSpPr>
              <a:grpSpLocks noChangeAspect="1"/>
            </p:cNvGrpSpPr>
            <p:nvPr/>
          </p:nvGrpSpPr>
          <p:grpSpPr>
            <a:xfrm>
              <a:off x="6863097" y="4841049"/>
              <a:ext cx="1270259" cy="1100307"/>
              <a:chOff x="0" y="0"/>
              <a:chExt cx="1841500" cy="1595120"/>
            </a:xfrm>
          </p:grpSpPr>
          <p:sp>
            <p:nvSpPr>
              <p:cNvPr id="118" name="Freeform 31"/>
              <p:cNvSpPr/>
              <p:nvPr/>
            </p:nvSpPr>
            <p:spPr>
              <a:xfrm>
                <a:off x="0" y="0"/>
                <a:ext cx="1841500" cy="1595120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2C92D5"/>
              </a:solidFill>
              <a:ln>
                <a:solidFill>
                  <a:schemeClr val="bg1"/>
                </a:solidFill>
              </a:ln>
            </p:spPr>
          </p:sp>
        </p:grpSp>
      </p:grpSp>
      <p:sp>
        <p:nvSpPr>
          <p:cNvPr id="8" name="TextBox 7"/>
          <p:cNvSpPr txBox="1"/>
          <p:nvPr/>
        </p:nvSpPr>
        <p:spPr>
          <a:xfrm>
            <a:off x="4063152" y="2352543"/>
            <a:ext cx="348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физических лиц - участников федерального проекта, занятых в сфере малого и среднего предпринимательства, по итогам участия в федеральном проекте - 0,166 </a:t>
            </a:r>
            <a:r>
              <a:rPr lang="ru-RU" sz="900" i="1" dirty="0" err="1">
                <a:solidFill>
                  <a:srgbClr val="191919"/>
                </a:solidFill>
                <a:latin typeface="Aileron Regular"/>
              </a:rPr>
              <a:t>тыс.чел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., нарастающим итогом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38052" y="3260790"/>
            <a:ext cx="22283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вновь созданных СМСП участниками проекта - 0,031 </a:t>
            </a:r>
            <a:r>
              <a:rPr lang="ru-RU" sz="900" i="1" dirty="0" err="1">
                <a:solidFill>
                  <a:srgbClr val="191919"/>
                </a:solidFill>
                <a:latin typeface="Aileron Regular"/>
              </a:rPr>
              <a:t>тыс.единиц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, нарастающим итогом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063152" y="3998124"/>
            <a:ext cx="2823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обученных основам ведения бизнеса, финансовой грамотности и иным навыкам предпринимательской деятельности – 0,255 </a:t>
            </a:r>
            <a:r>
              <a:rPr lang="ru-RU" sz="900" i="1" dirty="0" err="1">
                <a:solidFill>
                  <a:srgbClr val="191919"/>
                </a:solidFill>
                <a:latin typeface="Aileron Regular"/>
              </a:rPr>
              <a:t>тыс.чел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., нарастающим итогом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538052" y="4949838"/>
            <a:ext cx="23078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Количество физических лиц - участников федерального проекта – 1,405 </a:t>
            </a:r>
            <a:r>
              <a:rPr lang="ru-RU" sz="900" i="1" dirty="0" err="1">
                <a:solidFill>
                  <a:srgbClr val="191919"/>
                </a:solidFill>
                <a:latin typeface="Aileron Regular"/>
              </a:rPr>
              <a:t>тыс.чел</a:t>
            </a:r>
            <a:r>
              <a:rPr lang="ru-RU" sz="900" i="1" dirty="0">
                <a:solidFill>
                  <a:srgbClr val="191919"/>
                </a:solidFill>
                <a:latin typeface="Aileron Regular"/>
              </a:rPr>
              <a:t>., нарастающим итогом</a:t>
            </a:r>
          </a:p>
        </p:txBody>
      </p:sp>
      <p:grpSp>
        <p:nvGrpSpPr>
          <p:cNvPr id="127" name="Group 6"/>
          <p:cNvGrpSpPr/>
          <p:nvPr/>
        </p:nvGrpSpPr>
        <p:grpSpPr>
          <a:xfrm>
            <a:off x="7871066" y="2624355"/>
            <a:ext cx="3116090" cy="2694132"/>
            <a:chOff x="0" y="0"/>
            <a:chExt cx="5866995" cy="4965700"/>
          </a:xfrm>
        </p:grpSpPr>
        <p:sp>
          <p:nvSpPr>
            <p:cNvPr id="128" name="Freeform 7"/>
            <p:cNvSpPr/>
            <p:nvPr/>
          </p:nvSpPr>
          <p:spPr>
            <a:xfrm>
              <a:off x="0" y="0"/>
              <a:ext cx="5866995" cy="4965700"/>
            </a:xfrm>
            <a:custGeom>
              <a:avLst/>
              <a:gdLst/>
              <a:ahLst/>
              <a:cxnLst/>
              <a:rect l="l" t="t" r="r" b="b"/>
              <a:pathLst>
                <a:path w="5866995" h="4965700">
                  <a:moveTo>
                    <a:pt x="5866995" y="0"/>
                  </a:moveTo>
                  <a:lnTo>
                    <a:pt x="5866995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5866995" y="0"/>
                  </a:lnTo>
                  <a:close/>
                </a:path>
              </a:pathLst>
            </a:custGeom>
            <a:solidFill>
              <a:srgbClr val="3EDAD8"/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8319993" y="2843962"/>
            <a:ext cx="26562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>
                <a:solidFill>
                  <a:srgbClr val="191919"/>
                </a:solidFill>
                <a:latin typeface="Aileron Regular"/>
              </a:rPr>
              <a:t>Реализована в Республике Алтай комплексная программа по вовлечению в предпринимательскую деятельность и содействие созданию собственного бизнеса для каждой целевой группы, включая поддержку создания сообществ начинающих предпринимателей и развитие института наставничества - </a:t>
            </a:r>
          </a:p>
          <a:p>
            <a:pPr algn="ctr"/>
            <a:r>
              <a:rPr lang="ru-RU" sz="1200" i="1" dirty="0">
                <a:solidFill>
                  <a:srgbClr val="191919"/>
                </a:solidFill>
                <a:latin typeface="Aileron Regular"/>
              </a:rPr>
              <a:t>31 ед.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00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605498" y="83757"/>
            <a:ext cx="938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</a:t>
            </a:r>
            <a:r>
              <a:rPr lang="ru-RU" dirty="0" smtClean="0"/>
              <a:t>«Цифровая экономика»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446" y="536846"/>
            <a:ext cx="11237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«Информационная инфраструктура»</a:t>
            </a: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2" name="TextBox 29"/>
          <p:cNvSpPr txBox="1"/>
          <p:nvPr/>
        </p:nvSpPr>
        <p:spPr>
          <a:xfrm>
            <a:off x="174838" y="158865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23" name="TextBox 29"/>
          <p:cNvSpPr txBox="1"/>
          <p:nvPr/>
        </p:nvSpPr>
        <p:spPr>
          <a:xfrm>
            <a:off x="6197600" y="1619599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94059446"/>
              </p:ext>
            </p:extLst>
          </p:nvPr>
        </p:nvGraphicFramePr>
        <p:xfrm>
          <a:off x="-744903" y="1967797"/>
          <a:ext cx="7748900" cy="4653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6197600" y="1969256"/>
            <a:ext cx="5928436" cy="2816773"/>
            <a:chOff x="7035800" y="1961798"/>
            <a:chExt cx="4917914" cy="2698308"/>
          </a:xfrm>
        </p:grpSpPr>
        <p:sp>
          <p:nvSpPr>
            <p:cNvPr id="7" name="Загнутый угол 6"/>
            <p:cNvSpPr/>
            <p:nvPr/>
          </p:nvSpPr>
          <p:spPr>
            <a:xfrm>
              <a:off x="7035800" y="1961798"/>
              <a:ext cx="4917914" cy="2698308"/>
            </a:xfrm>
            <a:prstGeom prst="foldedCorner">
              <a:avLst/>
            </a:prstGeom>
            <a:solidFill>
              <a:srgbClr val="37C9EF"/>
            </a:solidFill>
            <a:ln>
              <a:solidFill>
                <a:srgbClr val="3EDA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035800" y="2009447"/>
              <a:ext cx="4719788" cy="24839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250" i="1" dirty="0">
                  <a:solidFill>
                    <a:schemeClr val="bg1"/>
                  </a:solidFill>
                  <a:latin typeface="Aileron Regular"/>
                </a:rPr>
                <a:t>Оказание услуг по подключению к сети передачи данных, обеспечивающей доступ к единой сети передачи данных и (или) к сети «Интернет», и по передаче данных при осуществлении доступа к этой сети фельдшерским и фельдшерско-акушерским пунктам, государственным (муниципальным) образовательным организациям, реализующим программы общего образования и (или) среднего профессионального образования, органам государственной власти, органам местного самоуправления, территориальным избирательным комиссиям и избирательным комиссиям Республики Алтай, пожарным частям и пожарным постам, участковым пунктам полиции, территориальным органам </a:t>
              </a:r>
              <a:r>
                <a:rPr lang="ru-RU" sz="1250" i="1" dirty="0" err="1">
                  <a:solidFill>
                    <a:schemeClr val="bg1"/>
                  </a:solidFill>
                  <a:latin typeface="Aileron Regular"/>
                </a:rPr>
                <a:t>Росгвардии</a:t>
              </a:r>
              <a:r>
                <a:rPr lang="ru-RU" sz="1250" i="1" dirty="0">
                  <a:solidFill>
                    <a:schemeClr val="bg1"/>
                  </a:solidFill>
                  <a:latin typeface="Aileron Regular"/>
                </a:rPr>
                <a:t> и подразделениям (органам) войск национальной гвардии, в том числе в которых проходят службу лица, имеющие специальные звания полиции – 156 шт.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7608649" y="4907139"/>
            <a:ext cx="3106337" cy="1260841"/>
            <a:chOff x="1024240" y="3456368"/>
            <a:chExt cx="3106337" cy="1260841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1024240" y="3456368"/>
              <a:ext cx="3106337" cy="1260841"/>
              <a:chOff x="893094" y="4155122"/>
              <a:chExt cx="3106337" cy="1260841"/>
            </a:xfrm>
          </p:grpSpPr>
          <p:grpSp>
            <p:nvGrpSpPr>
              <p:cNvPr id="39" name="Группа 38"/>
              <p:cNvGrpSpPr/>
              <p:nvPr/>
            </p:nvGrpSpPr>
            <p:grpSpPr>
              <a:xfrm>
                <a:off x="909319" y="4155122"/>
                <a:ext cx="3090112" cy="1260841"/>
                <a:chOff x="1089086" y="3240457"/>
                <a:chExt cx="2686167" cy="1734342"/>
              </a:xfrm>
            </p:grpSpPr>
            <p:grpSp>
              <p:nvGrpSpPr>
                <p:cNvPr id="46" name="Group 44"/>
                <p:cNvGrpSpPr/>
                <p:nvPr/>
              </p:nvGrpSpPr>
              <p:grpSpPr>
                <a:xfrm>
                  <a:off x="1103189" y="3240457"/>
                  <a:ext cx="2672064" cy="782054"/>
                  <a:chOff x="116167" y="-144152"/>
                  <a:chExt cx="11005891" cy="1737066"/>
                </a:xfrm>
              </p:grpSpPr>
              <p:sp>
                <p:nvSpPr>
                  <p:cNvPr id="51" name="Freeform 45"/>
                  <p:cNvSpPr/>
                  <p:nvPr/>
                </p:nvSpPr>
                <p:spPr>
                  <a:xfrm>
                    <a:off x="116167" y="-144152"/>
                    <a:ext cx="11005891" cy="17370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</p:grpSp>
            <p:grpSp>
              <p:nvGrpSpPr>
                <p:cNvPr id="47" name="Group 46"/>
                <p:cNvGrpSpPr/>
                <p:nvPr/>
              </p:nvGrpSpPr>
              <p:grpSpPr>
                <a:xfrm>
                  <a:off x="1089086" y="4275229"/>
                  <a:ext cx="2672064" cy="699570"/>
                  <a:chOff x="58082" y="-485068"/>
                  <a:chExt cx="11005891" cy="1553857"/>
                </a:xfrm>
              </p:grpSpPr>
              <p:sp>
                <p:nvSpPr>
                  <p:cNvPr id="50" name="Freeform 47"/>
                  <p:cNvSpPr/>
                  <p:nvPr/>
                </p:nvSpPr>
                <p:spPr>
                  <a:xfrm>
                    <a:off x="58082" y="-485068"/>
                    <a:ext cx="11005891" cy="155385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5891" h="2583240">
                        <a:moveTo>
                          <a:pt x="10881431" y="2583240"/>
                        </a:moveTo>
                        <a:lnTo>
                          <a:pt x="124460" y="2583240"/>
                        </a:lnTo>
                        <a:cubicBezTo>
                          <a:pt x="55880" y="2583240"/>
                          <a:pt x="0" y="2527360"/>
                          <a:pt x="0" y="2458780"/>
                        </a:cubicBezTo>
                        <a:lnTo>
                          <a:pt x="0" y="124460"/>
                        </a:lnTo>
                        <a:cubicBezTo>
                          <a:pt x="0" y="55880"/>
                          <a:pt x="55880" y="0"/>
                          <a:pt x="124460" y="0"/>
                        </a:cubicBezTo>
                        <a:lnTo>
                          <a:pt x="10881431" y="0"/>
                        </a:lnTo>
                        <a:cubicBezTo>
                          <a:pt x="10950011" y="0"/>
                          <a:pt x="11005891" y="55880"/>
                          <a:pt x="11005891" y="124460"/>
                        </a:cubicBezTo>
                        <a:lnTo>
                          <a:pt x="11005891" y="2458780"/>
                        </a:lnTo>
                        <a:cubicBezTo>
                          <a:pt x="11005891" y="2527360"/>
                          <a:pt x="10950011" y="2583240"/>
                          <a:pt x="10881431" y="2583240"/>
                        </a:cubicBezTo>
                        <a:close/>
                      </a:path>
                    </a:pathLst>
                  </a:custGeom>
                  <a:solidFill>
                    <a:srgbClr val="37C9EF"/>
                  </a:solidFill>
                </p:spPr>
              </p:sp>
            </p:grpSp>
          </p:grpSp>
          <p:sp>
            <p:nvSpPr>
              <p:cNvPr id="40" name="TextBox 4"/>
              <p:cNvSpPr txBox="1"/>
              <p:nvPr/>
            </p:nvSpPr>
            <p:spPr>
              <a:xfrm>
                <a:off x="1406753" y="4306640"/>
                <a:ext cx="2331670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200" dirty="0" smtClean="0">
                    <a:latin typeface="Century Schoolbook" panose="02040604050505020304" pitchFamily="18" charset="0"/>
                  </a:rPr>
                  <a:t>0,15 </a:t>
                </a:r>
                <a:r>
                  <a:rPr lang="ru-RU" sz="1200" dirty="0" err="1" smtClean="0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200" dirty="0" smtClean="0">
                    <a:latin typeface="Century Schoolbook" panose="02040604050505020304" pitchFamily="18" charset="0"/>
                  </a:rPr>
                  <a:t>, 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893095" y="4187260"/>
                <a:ext cx="7672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4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4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4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893094" y="4876040"/>
                <a:ext cx="7672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4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4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4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37" name="TextBox 4"/>
            <p:cNvSpPr txBox="1"/>
            <p:nvPr/>
          </p:nvSpPr>
          <p:spPr>
            <a:xfrm>
              <a:off x="1537899" y="4475365"/>
              <a:ext cx="2331670" cy="1846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200" dirty="0" smtClean="0">
                  <a:latin typeface="Century Schoolbook" panose="02040604050505020304" pitchFamily="18" charset="0"/>
                </a:rPr>
                <a:t>0,11 </a:t>
              </a:r>
              <a:r>
                <a:rPr lang="ru-RU" sz="1200" dirty="0" err="1" smtClean="0">
                  <a:latin typeface="Century Schoolbook" panose="02040604050505020304" pitchFamily="18" charset="0"/>
                </a:rPr>
                <a:t>млн.рублей</a:t>
              </a:r>
              <a:r>
                <a:rPr lang="ru-RU" sz="1200" dirty="0" smtClean="0">
                  <a:latin typeface="Century Schoolbook" panose="02040604050505020304" pitchFamily="18" charset="0"/>
                </a:rPr>
                <a:t>, 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45</a:t>
            </a:fld>
            <a:endParaRPr lang="ru-RU"/>
          </a:p>
        </p:txBody>
      </p:sp>
      <p:sp>
        <p:nvSpPr>
          <p:cNvPr id="27" name="Freeform 47"/>
          <p:cNvSpPr/>
          <p:nvPr/>
        </p:nvSpPr>
        <p:spPr>
          <a:xfrm>
            <a:off x="7624874" y="6304504"/>
            <a:ext cx="3073888" cy="553495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2C92D5"/>
          </a:solidFill>
        </p:spPr>
        <p:txBody>
          <a:bodyPr/>
          <a:lstStyle/>
          <a:p>
            <a:r>
              <a:rPr lang="ru-RU" sz="1400" dirty="0" smtClean="0">
                <a:latin typeface="Aileron Heavy"/>
              </a:rPr>
              <a:t> 2022</a:t>
            </a:r>
          </a:p>
          <a:p>
            <a:r>
              <a:rPr lang="ru-RU" sz="1400" dirty="0" smtClean="0">
                <a:latin typeface="Aileron Heavy"/>
              </a:rPr>
              <a:t>   год</a:t>
            </a:r>
            <a:endParaRPr lang="ru-RU" sz="1400" dirty="0">
              <a:latin typeface="Aileron Heavy"/>
            </a:endParaRPr>
          </a:p>
        </p:txBody>
      </p:sp>
      <p:sp>
        <p:nvSpPr>
          <p:cNvPr id="28" name="Freeform 47"/>
          <p:cNvSpPr/>
          <p:nvPr/>
        </p:nvSpPr>
        <p:spPr>
          <a:xfrm>
            <a:off x="8555921" y="6499773"/>
            <a:ext cx="2159065" cy="273548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2C92D5"/>
          </a:solidFill>
        </p:spPr>
        <p:txBody>
          <a:bodyPr/>
          <a:lstStyle/>
          <a:p>
            <a:r>
              <a:rPr lang="ru-RU" sz="1200" dirty="0" smtClean="0">
                <a:latin typeface="Century" panose="02040604050505020304" pitchFamily="18" charset="0"/>
              </a:rPr>
              <a:t>0,11 </a:t>
            </a:r>
            <a:r>
              <a:rPr lang="ru-RU" sz="1200" dirty="0" err="1" smtClean="0">
                <a:latin typeface="Century" panose="02040604050505020304" pitchFamily="18" charset="0"/>
              </a:rPr>
              <a:t>млн.рублей</a:t>
            </a:r>
            <a:r>
              <a:rPr lang="ru-RU" sz="1200" dirty="0" smtClean="0">
                <a:latin typeface="Century" panose="02040604050505020304" pitchFamily="18" charset="0"/>
              </a:rPr>
              <a:t>,</a:t>
            </a:r>
            <a:endParaRPr lang="ru-RU" sz="12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2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504986" y="71335"/>
            <a:ext cx="938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</a:t>
            </a:r>
            <a:r>
              <a:rPr lang="ru-RU" dirty="0" smtClean="0"/>
              <a:t>«Цифровая экономика»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446" y="536846"/>
            <a:ext cx="11237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«Кадры для цифровой экономики»</a:t>
            </a: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2" name="TextBox 29"/>
          <p:cNvSpPr txBox="1"/>
          <p:nvPr/>
        </p:nvSpPr>
        <p:spPr>
          <a:xfrm>
            <a:off x="174838" y="1588652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23" name="TextBox 29"/>
          <p:cNvSpPr txBox="1"/>
          <p:nvPr/>
        </p:nvSpPr>
        <p:spPr>
          <a:xfrm>
            <a:off x="6197600" y="1619599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292157" y="2142340"/>
            <a:ext cx="5580832" cy="3641750"/>
            <a:chOff x="-44520" y="2344406"/>
            <a:chExt cx="5580832" cy="5344056"/>
          </a:xfrm>
        </p:grpSpPr>
        <p:sp>
          <p:nvSpPr>
            <p:cNvPr id="26" name="AutoShape 8"/>
            <p:cNvSpPr/>
            <p:nvPr/>
          </p:nvSpPr>
          <p:spPr>
            <a:xfrm>
              <a:off x="256854" y="4289976"/>
              <a:ext cx="2639729" cy="477959"/>
            </a:xfrm>
            <a:prstGeom prst="rect">
              <a:avLst/>
            </a:prstGeom>
            <a:solidFill>
              <a:srgbClr val="2C92D5"/>
            </a:solidFill>
          </p:spPr>
        </p:sp>
        <p:sp>
          <p:nvSpPr>
            <p:cNvPr id="27" name="AutoShape 9"/>
            <p:cNvSpPr/>
            <p:nvPr/>
          </p:nvSpPr>
          <p:spPr>
            <a:xfrm>
              <a:off x="2896583" y="4289976"/>
              <a:ext cx="2639729" cy="477959"/>
            </a:xfrm>
            <a:prstGeom prst="rect">
              <a:avLst/>
            </a:prstGeom>
            <a:solidFill>
              <a:srgbClr val="13538A"/>
            </a:solidFill>
          </p:spPr>
        </p:sp>
        <p:sp>
          <p:nvSpPr>
            <p:cNvPr id="29" name="TextBox 21"/>
            <p:cNvSpPr txBox="1"/>
            <p:nvPr/>
          </p:nvSpPr>
          <p:spPr>
            <a:xfrm>
              <a:off x="-44520" y="2344406"/>
              <a:ext cx="3242475" cy="1580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400" i="1" spc="100" dirty="0">
                  <a:solidFill>
                    <a:srgbClr val="191919"/>
                  </a:solidFill>
                  <a:latin typeface="Aileron Regular"/>
                </a:rPr>
                <a:t>Количество выпускников системы </a:t>
              </a:r>
              <a:r>
                <a:rPr lang="ru-RU" sz="1400" i="1" spc="100" dirty="0" smtClean="0">
                  <a:solidFill>
                    <a:srgbClr val="191919"/>
                  </a:solidFill>
                  <a:latin typeface="Aileron Regular"/>
                </a:rPr>
                <a:t>профессионального </a:t>
              </a:r>
              <a:r>
                <a:rPr lang="ru-RU" sz="1400" i="1" spc="100" dirty="0">
                  <a:solidFill>
                    <a:srgbClr val="191919"/>
                  </a:solidFill>
                  <a:latin typeface="Aileron Regular"/>
                </a:rPr>
                <a:t>образования с ключевыми компетенциями цифровой экономики - </a:t>
              </a:r>
              <a:r>
                <a:rPr lang="ru-RU" sz="1400" i="1" spc="100" dirty="0" smtClean="0">
                  <a:solidFill>
                    <a:srgbClr val="191919"/>
                  </a:solidFill>
                  <a:latin typeface="Aileron Regular"/>
                </a:rPr>
                <a:t>0,377 тыс. человек</a:t>
              </a:r>
              <a:endParaRPr lang="en-US" sz="1400" b="0" i="1" spc="100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32" name="TextBox 24"/>
            <p:cNvSpPr txBox="1"/>
            <p:nvPr/>
          </p:nvSpPr>
          <p:spPr>
            <a:xfrm>
              <a:off x="3092697" y="5159254"/>
              <a:ext cx="2443615" cy="25292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ru-RU" sz="1400" i="1" spc="100" dirty="0">
                  <a:solidFill>
                    <a:srgbClr val="191919"/>
                  </a:solidFill>
                  <a:latin typeface="Aileron Regular"/>
                </a:rPr>
                <a:t>Количество специалистов </a:t>
              </a:r>
              <a:r>
                <a:rPr lang="ru-RU" sz="1400" i="1" spc="100" dirty="0" smtClean="0">
                  <a:solidFill>
                    <a:srgbClr val="191919"/>
                  </a:solidFill>
                  <a:latin typeface="Aileron Regular"/>
                </a:rPr>
                <a:t>прошедших </a:t>
              </a:r>
              <a:r>
                <a:rPr lang="ru-RU" sz="1400" i="1" spc="100" dirty="0">
                  <a:solidFill>
                    <a:srgbClr val="191919"/>
                  </a:solidFill>
                  <a:latin typeface="Aileron Regular"/>
                </a:rPr>
                <a:t>обучение по компетенциям цифровой экономики в рамках дополнительного образования </a:t>
              </a:r>
              <a:r>
                <a:rPr lang="ru-RU" sz="1400" i="1" spc="100" dirty="0" smtClean="0">
                  <a:solidFill>
                    <a:srgbClr val="191919"/>
                  </a:solidFill>
                  <a:latin typeface="Aileron Regular"/>
                </a:rPr>
                <a:t>0,6 </a:t>
              </a:r>
              <a:r>
                <a:rPr lang="ru-RU" sz="1400" i="1" spc="100" dirty="0">
                  <a:solidFill>
                    <a:srgbClr val="191919"/>
                  </a:solidFill>
                  <a:latin typeface="Aileron Regular"/>
                </a:rPr>
                <a:t>тыс. </a:t>
              </a:r>
              <a:r>
                <a:rPr lang="ru-RU" sz="1400" i="1" spc="100" dirty="0" smtClean="0">
                  <a:solidFill>
                    <a:srgbClr val="191919"/>
                  </a:solidFill>
                  <a:latin typeface="Aileron Regular"/>
                </a:rPr>
                <a:t>человек</a:t>
              </a:r>
              <a:endParaRPr lang="en-US" sz="1400" i="1" spc="100" dirty="0">
                <a:solidFill>
                  <a:srgbClr val="191919"/>
                </a:solidFill>
                <a:latin typeface="Aileron Regular"/>
              </a:endParaRPr>
            </a:p>
          </p:txBody>
        </p:sp>
        <p:pic>
          <p:nvPicPr>
            <p:cNvPr id="45" name="Picture 3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 rot="-10800000">
              <a:off x="4055932" y="4758410"/>
              <a:ext cx="321030" cy="277691"/>
            </a:xfrm>
            <a:prstGeom prst="rect">
              <a:avLst/>
            </a:prstGeom>
          </p:spPr>
        </p:pic>
        <p:pic>
          <p:nvPicPr>
            <p:cNvPr id="48" name="Picture 3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416203" y="4021809"/>
              <a:ext cx="321030" cy="277691"/>
            </a:xfrm>
            <a:prstGeom prst="rect">
              <a:avLst/>
            </a:prstGeom>
          </p:spPr>
        </p:pic>
      </p:grpSp>
      <p:grpSp>
        <p:nvGrpSpPr>
          <p:cNvPr id="52" name="Группа 51"/>
          <p:cNvGrpSpPr/>
          <p:nvPr/>
        </p:nvGrpSpPr>
        <p:grpSpPr>
          <a:xfrm>
            <a:off x="1713663" y="5867900"/>
            <a:ext cx="6347194" cy="853575"/>
            <a:chOff x="1524714" y="5955837"/>
            <a:chExt cx="6347194" cy="853575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1524714" y="5955837"/>
              <a:ext cx="6347194" cy="853575"/>
              <a:chOff x="1254893" y="5953940"/>
              <a:chExt cx="6347194" cy="853575"/>
            </a:xfrm>
          </p:grpSpPr>
          <p:grpSp>
            <p:nvGrpSpPr>
              <p:cNvPr id="55" name="Group 44"/>
              <p:cNvGrpSpPr/>
              <p:nvPr/>
            </p:nvGrpSpPr>
            <p:grpSpPr>
              <a:xfrm>
                <a:off x="1254893" y="5962020"/>
                <a:ext cx="3073889" cy="845495"/>
                <a:chOff x="-149802" y="17822"/>
                <a:chExt cx="11005891" cy="2583240"/>
              </a:xfrm>
            </p:grpSpPr>
            <p:sp>
              <p:nvSpPr>
                <p:cNvPr id="64" name="Freeform 45"/>
                <p:cNvSpPr/>
                <p:nvPr/>
              </p:nvSpPr>
              <p:spPr>
                <a:xfrm>
                  <a:off x="-149802" y="17822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57" name="Group 46"/>
              <p:cNvGrpSpPr/>
              <p:nvPr/>
            </p:nvGrpSpPr>
            <p:grpSpPr>
              <a:xfrm>
                <a:off x="4528198" y="5953940"/>
                <a:ext cx="3073889" cy="845495"/>
                <a:chOff x="0" y="0"/>
                <a:chExt cx="11005891" cy="2583240"/>
              </a:xfrm>
            </p:grpSpPr>
            <p:sp>
              <p:nvSpPr>
                <p:cNvPr id="63" name="Freeform 47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60" name="TextBox 4"/>
              <p:cNvSpPr txBox="1"/>
              <p:nvPr/>
            </p:nvSpPr>
            <p:spPr>
              <a:xfrm>
                <a:off x="1981622" y="6299742"/>
                <a:ext cx="2304895" cy="20005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300" dirty="0" smtClean="0">
                    <a:latin typeface="Century Schoolbook" panose="02040604050505020304" pitchFamily="18" charset="0"/>
                  </a:rPr>
                  <a:t>0,18 </a:t>
                </a:r>
                <a:r>
                  <a:rPr lang="ru-RU" sz="1300" dirty="0" err="1" smtClean="0">
                    <a:latin typeface="Century Schoolbook" panose="02040604050505020304" pitchFamily="18" charset="0"/>
                  </a:rPr>
                  <a:t>млн.рублей</a:t>
                </a:r>
                <a:endParaRPr lang="ru-RU" sz="1300" dirty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54" name="TextBox 4"/>
            <p:cNvSpPr txBox="1"/>
            <p:nvPr/>
          </p:nvSpPr>
          <p:spPr>
            <a:xfrm>
              <a:off x="5255308" y="6286638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0,15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179132" y="2087286"/>
            <a:ext cx="4715166" cy="2936777"/>
            <a:chOff x="1042463" y="6392327"/>
            <a:chExt cx="6466813" cy="2865973"/>
          </a:xfrm>
        </p:grpSpPr>
        <p:grpSp>
          <p:nvGrpSpPr>
            <p:cNvPr id="65" name="Group 13"/>
            <p:cNvGrpSpPr/>
            <p:nvPr/>
          </p:nvGrpSpPr>
          <p:grpSpPr>
            <a:xfrm>
              <a:off x="1566045" y="6392327"/>
              <a:ext cx="5919406" cy="2865973"/>
              <a:chOff x="0" y="0"/>
              <a:chExt cx="10783532" cy="5221016"/>
            </a:xfrm>
          </p:grpSpPr>
          <p:sp>
            <p:nvSpPr>
              <p:cNvPr id="66" name="Freeform 14"/>
              <p:cNvSpPr/>
              <p:nvPr/>
            </p:nvSpPr>
            <p:spPr>
              <a:xfrm>
                <a:off x="0" y="0"/>
                <a:ext cx="10783532" cy="5221016"/>
              </a:xfrm>
              <a:custGeom>
                <a:avLst/>
                <a:gdLst/>
                <a:ahLst/>
                <a:cxnLst/>
                <a:rect l="l" t="t" r="r" b="b"/>
                <a:pathLst>
                  <a:path w="13454197" h="5221017">
                    <a:moveTo>
                      <a:pt x="0" y="0"/>
                    </a:moveTo>
                    <a:lnTo>
                      <a:pt x="0" y="5221017"/>
                    </a:lnTo>
                    <a:lnTo>
                      <a:pt x="13454197" y="5221017"/>
                    </a:lnTo>
                    <a:lnTo>
                      <a:pt x="13454197" y="0"/>
                    </a:lnTo>
                    <a:lnTo>
                      <a:pt x="0" y="0"/>
                    </a:lnTo>
                    <a:close/>
                    <a:moveTo>
                      <a:pt x="13393237" y="5160056"/>
                    </a:moveTo>
                    <a:lnTo>
                      <a:pt x="59690" y="5160056"/>
                    </a:lnTo>
                    <a:lnTo>
                      <a:pt x="59690" y="59690"/>
                    </a:lnTo>
                    <a:lnTo>
                      <a:pt x="13393237" y="59690"/>
                    </a:lnTo>
                    <a:lnTo>
                      <a:pt x="13393237" y="5160056"/>
                    </a:lnTo>
                    <a:close/>
                  </a:path>
                </a:pathLst>
              </a:custGeom>
              <a:solidFill>
                <a:srgbClr val="191919">
                  <a:alpha val="19607"/>
                </a:srgbClr>
              </a:solidFill>
            </p:spPr>
          </p:sp>
        </p:grpSp>
        <p:sp>
          <p:nvSpPr>
            <p:cNvPr id="68" name="TextBox 16"/>
            <p:cNvSpPr txBox="1"/>
            <p:nvPr/>
          </p:nvSpPr>
          <p:spPr>
            <a:xfrm>
              <a:off x="2089626" y="6518899"/>
              <a:ext cx="5419650" cy="27032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ru-RU" sz="1600" i="1" spc="32" dirty="0">
                  <a:solidFill>
                    <a:srgbClr val="191919"/>
                  </a:solidFill>
                  <a:latin typeface="Aileron Regular"/>
                </a:rPr>
                <a:t>Обеспечение подготовки работающих специалистов, включая руководителей и сотрудников исполнительных органов государственной власти Республики Алтай и органов местного самоуправления Республики Алтай компетенциям и технологиям,</a:t>
              </a:r>
            </a:p>
            <a:p>
              <a:pPr algn="ctr">
                <a:lnSpc>
                  <a:spcPts val="2400"/>
                </a:lnSpc>
              </a:pPr>
              <a:r>
                <a:rPr lang="ru-RU" sz="1600" i="1" spc="32" dirty="0">
                  <a:solidFill>
                    <a:srgbClr val="191919"/>
                  </a:solidFill>
                  <a:latin typeface="Aileron Regular"/>
                </a:rPr>
                <a:t>востребованным в условиях цифровой </a:t>
              </a:r>
              <a:r>
                <a:rPr lang="ru-RU" sz="1600" i="1" spc="32" dirty="0" smtClean="0">
                  <a:solidFill>
                    <a:srgbClr val="191919"/>
                  </a:solidFill>
                  <a:latin typeface="Aileron Regular"/>
                </a:rPr>
                <a:t>экономики сотрудников – 1 </a:t>
              </a:r>
              <a:r>
                <a:rPr lang="ru-RU" sz="1600" i="1" spc="32" dirty="0" err="1" smtClean="0">
                  <a:solidFill>
                    <a:srgbClr val="191919"/>
                  </a:solidFill>
                  <a:latin typeface="Aileron Regular"/>
                </a:rPr>
                <a:t>усл</a:t>
              </a:r>
              <a:r>
                <a:rPr lang="ru-RU" sz="1600" i="1" spc="32" dirty="0" smtClean="0">
                  <a:solidFill>
                    <a:srgbClr val="191919"/>
                  </a:solidFill>
                  <a:latin typeface="Aileron Regular"/>
                </a:rPr>
                <a:t>. ед.</a:t>
              </a:r>
              <a:endParaRPr lang="en-US" sz="1600" b="0" i="1" spc="32" dirty="0">
                <a:solidFill>
                  <a:srgbClr val="191919"/>
                </a:solidFill>
                <a:latin typeface="Aileron Regular"/>
              </a:endParaRPr>
            </a:p>
          </p:txBody>
        </p:sp>
        <p:pic>
          <p:nvPicPr>
            <p:cNvPr id="70" name="Picture 2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042463" y="6482088"/>
              <a:ext cx="1047163" cy="64498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7107216" y="2119735"/>
            <a:ext cx="11770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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46</a:t>
            </a:fld>
            <a:endParaRPr lang="ru-RU"/>
          </a:p>
        </p:txBody>
      </p:sp>
      <p:sp>
        <p:nvSpPr>
          <p:cNvPr id="35" name="Freeform 47"/>
          <p:cNvSpPr/>
          <p:nvPr/>
        </p:nvSpPr>
        <p:spPr>
          <a:xfrm>
            <a:off x="8381530" y="5864560"/>
            <a:ext cx="3073889" cy="845495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13538A"/>
          </a:solidFill>
        </p:spPr>
      </p:sp>
      <p:sp>
        <p:nvSpPr>
          <p:cNvPr id="36" name="TextBox 35"/>
          <p:cNvSpPr txBox="1"/>
          <p:nvPr/>
        </p:nvSpPr>
        <p:spPr>
          <a:xfrm>
            <a:off x="8467733" y="5970951"/>
            <a:ext cx="767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71" dirty="0" smtClean="0">
                <a:solidFill>
                  <a:srgbClr val="191919"/>
                </a:solidFill>
                <a:latin typeface="Aileron Heavy"/>
              </a:rPr>
              <a:t>202</a:t>
            </a:r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2</a:t>
            </a:r>
            <a:r>
              <a:rPr lang="ru-RU" sz="1600" spc="71" dirty="0" smtClean="0">
                <a:solidFill>
                  <a:srgbClr val="191919"/>
                </a:solidFill>
                <a:latin typeface="Aileron Heavy"/>
              </a:rPr>
              <a:t> </a:t>
            </a:r>
            <a:endParaRPr lang="ru-RU" sz="1600" spc="71" dirty="0">
              <a:solidFill>
                <a:srgbClr val="191919"/>
              </a:solidFill>
              <a:latin typeface="Aileron Heavy"/>
            </a:endParaRPr>
          </a:p>
          <a:p>
            <a:pPr algn="ctr"/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год</a:t>
            </a:r>
            <a:endParaRPr lang="en-US" sz="1600" spc="71" dirty="0">
              <a:solidFill>
                <a:srgbClr val="191919"/>
              </a:solidFill>
              <a:latin typeface="Aileron Heavy"/>
            </a:endParaRPr>
          </a:p>
        </p:txBody>
      </p:sp>
      <p:sp>
        <p:nvSpPr>
          <p:cNvPr id="37" name="Freeform 47"/>
          <p:cNvSpPr/>
          <p:nvPr/>
        </p:nvSpPr>
        <p:spPr>
          <a:xfrm>
            <a:off x="9234963" y="6123374"/>
            <a:ext cx="2118837" cy="279928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13538A"/>
          </a:solidFill>
        </p:spPr>
        <p:txBody>
          <a:bodyPr/>
          <a:lstStyle/>
          <a:p>
            <a:r>
              <a:rPr lang="ru-RU" sz="1300" dirty="0" smtClean="0">
                <a:latin typeface="Century" panose="02040604050505020304" pitchFamily="18" charset="0"/>
              </a:rPr>
              <a:t>0, 15 млн. рублей</a:t>
            </a:r>
            <a:endParaRPr lang="ru-RU" sz="13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84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11784757"/>
              </p:ext>
            </p:extLst>
          </p:nvPr>
        </p:nvGraphicFramePr>
        <p:xfrm>
          <a:off x="1113552" y="1238693"/>
          <a:ext cx="6643343" cy="4992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504986" y="71335"/>
            <a:ext cx="938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</a:t>
            </a:r>
            <a:r>
              <a:rPr lang="ru-RU" dirty="0" smtClean="0"/>
              <a:t>«Цифровая экономика»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35881" y="556812"/>
            <a:ext cx="11237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«Информационная безопасность»</a:t>
            </a: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2" name="TextBox 29"/>
          <p:cNvSpPr txBox="1"/>
          <p:nvPr/>
        </p:nvSpPr>
        <p:spPr>
          <a:xfrm>
            <a:off x="938093" y="1627240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1755788" y="5798766"/>
            <a:ext cx="6305355" cy="847742"/>
            <a:chOff x="1566553" y="5955837"/>
            <a:chExt cx="6305355" cy="847742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1566553" y="5955837"/>
              <a:ext cx="6305355" cy="847742"/>
              <a:chOff x="1296732" y="5953940"/>
              <a:chExt cx="6305355" cy="847742"/>
            </a:xfrm>
          </p:grpSpPr>
          <p:grpSp>
            <p:nvGrpSpPr>
              <p:cNvPr id="55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64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57" name="Group 46"/>
              <p:cNvGrpSpPr/>
              <p:nvPr/>
            </p:nvGrpSpPr>
            <p:grpSpPr>
              <a:xfrm>
                <a:off x="4528198" y="5953940"/>
                <a:ext cx="3073889" cy="845495"/>
                <a:chOff x="0" y="0"/>
                <a:chExt cx="11005891" cy="2583240"/>
              </a:xfrm>
            </p:grpSpPr>
            <p:sp>
              <p:nvSpPr>
                <p:cNvPr id="63" name="Freeform 47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60" name="TextBox 4"/>
              <p:cNvSpPr txBox="1"/>
              <p:nvPr/>
            </p:nvSpPr>
            <p:spPr>
              <a:xfrm>
                <a:off x="1981622" y="6299742"/>
                <a:ext cx="2304895" cy="20005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300" dirty="0" smtClean="0">
                    <a:latin typeface="Century Schoolbook" panose="02040604050505020304" pitchFamily="18" charset="0"/>
                  </a:rPr>
                  <a:t>0,09 </a:t>
                </a:r>
                <a:r>
                  <a:rPr lang="ru-RU" sz="1300" dirty="0" err="1" smtClean="0">
                    <a:latin typeface="Century Schoolbook" panose="02040604050505020304" pitchFamily="18" charset="0"/>
                  </a:rPr>
                  <a:t>млн.рублей</a:t>
                </a:r>
                <a:endParaRPr lang="ru-RU" sz="1300" dirty="0">
                  <a:latin typeface="Century Schoolbook" panose="02040604050505020304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54" name="TextBox 4"/>
            <p:cNvSpPr txBox="1"/>
            <p:nvPr/>
          </p:nvSpPr>
          <p:spPr>
            <a:xfrm>
              <a:off x="5255308" y="6286638"/>
              <a:ext cx="2304895" cy="2000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300" dirty="0" smtClean="0">
                  <a:latin typeface="Century Schoolbook" panose="02040604050505020304" pitchFamily="18" charset="0"/>
                </a:rPr>
                <a:t>0,09 </a:t>
              </a:r>
              <a:r>
                <a:rPr lang="ru-RU" sz="13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300" dirty="0"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245665" y="1572475"/>
            <a:ext cx="2846252" cy="4039238"/>
            <a:chOff x="8332031" y="1804621"/>
            <a:chExt cx="2846252" cy="378887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8332031" y="1804621"/>
              <a:ext cx="2846252" cy="3788874"/>
              <a:chOff x="4564495" y="3879739"/>
              <a:chExt cx="2994025" cy="4657725"/>
            </a:xfrm>
          </p:grpSpPr>
          <p:grpSp>
            <p:nvGrpSpPr>
              <p:cNvPr id="7" name="Группа 6"/>
              <p:cNvGrpSpPr/>
              <p:nvPr/>
            </p:nvGrpSpPr>
            <p:grpSpPr>
              <a:xfrm>
                <a:off x="4564495" y="3879739"/>
                <a:ext cx="2994025" cy="4657725"/>
                <a:chOff x="4524794" y="3862388"/>
                <a:chExt cx="2994025" cy="4657725"/>
              </a:xfrm>
            </p:grpSpPr>
            <p:sp>
              <p:nvSpPr>
                <p:cNvPr id="37" name="AutoShape 18"/>
                <p:cNvSpPr/>
                <p:nvPr/>
              </p:nvSpPr>
              <p:spPr>
                <a:xfrm>
                  <a:off x="4524794" y="4995863"/>
                  <a:ext cx="2994025" cy="3524250"/>
                </a:xfrm>
                <a:prstGeom prst="rect">
                  <a:avLst/>
                </a:prstGeom>
                <a:solidFill>
                  <a:srgbClr val="2C92D5"/>
                </a:solidFill>
              </p:spPr>
            </p:sp>
            <p:sp>
              <p:nvSpPr>
                <p:cNvPr id="38" name="AutoShape 19"/>
                <p:cNvSpPr/>
                <p:nvPr/>
              </p:nvSpPr>
              <p:spPr>
                <a:xfrm>
                  <a:off x="4524794" y="3862388"/>
                  <a:ext cx="2994025" cy="1438275"/>
                </a:xfrm>
                <a:prstGeom prst="rect">
                  <a:avLst/>
                </a:prstGeom>
                <a:solidFill>
                  <a:srgbClr val="FFFFFF"/>
                </a:solidFill>
              </p:spPr>
            </p:sp>
            <p:pic>
              <p:nvPicPr>
                <p:cNvPr id="39" name="Picture 20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>
                <a:xfrm>
                  <a:off x="5163106" y="4137163"/>
                  <a:ext cx="1717400" cy="1717400"/>
                </a:xfrm>
                <a:prstGeom prst="rect">
                  <a:avLst/>
                </a:prstGeom>
              </p:spPr>
            </p:pic>
            <p:pic>
              <p:nvPicPr>
                <p:cNvPr id="40" name="Picture 21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>
                <a:xfrm>
                  <a:off x="5305494" y="4280038"/>
                  <a:ext cx="1431650" cy="1431650"/>
                </a:xfrm>
                <a:prstGeom prst="rect">
                  <a:avLst/>
                </a:prstGeom>
              </p:spPr>
            </p:pic>
          </p:grpSp>
          <p:sp>
            <p:nvSpPr>
              <p:cNvPr id="46" name="TextBox 32"/>
              <p:cNvSpPr txBox="1"/>
              <p:nvPr/>
            </p:nvSpPr>
            <p:spPr>
              <a:xfrm>
                <a:off x="4580150" y="6025978"/>
                <a:ext cx="2961742" cy="227138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600" i="1" dirty="0">
                    <a:solidFill>
                      <a:schemeClr val="bg1"/>
                    </a:solidFill>
                    <a:latin typeface="Aileron Regular"/>
                  </a:rPr>
                  <a:t>Обеспечение информационной безопасности компонентов инфраструктуры электронного Правительства </a:t>
                </a:r>
                <a:endParaRPr lang="ru-RU" sz="1600" i="1" dirty="0" smtClean="0">
                  <a:solidFill>
                    <a:schemeClr val="bg1"/>
                  </a:solidFill>
                  <a:latin typeface="Aileron Regular"/>
                </a:endParaRPr>
              </a:p>
              <a:p>
                <a:pPr algn="ctr"/>
                <a:r>
                  <a:rPr lang="ru-RU" sz="1600" i="1" dirty="0" smtClean="0">
                    <a:solidFill>
                      <a:schemeClr val="bg1"/>
                    </a:solidFill>
                    <a:latin typeface="Aileron Regular"/>
                  </a:rPr>
                  <a:t>Республики </a:t>
                </a:r>
                <a:r>
                  <a:rPr lang="ru-RU" sz="1600" i="1" dirty="0">
                    <a:solidFill>
                      <a:schemeClr val="bg1"/>
                    </a:solidFill>
                    <a:latin typeface="Aileron Regular"/>
                  </a:rPr>
                  <a:t>Алтай</a:t>
                </a:r>
              </a:p>
              <a:p>
                <a:pPr algn="ctr"/>
                <a:r>
                  <a:rPr lang="ru-RU" sz="1600" i="1" dirty="0">
                    <a:solidFill>
                      <a:schemeClr val="bg1"/>
                    </a:solidFill>
                    <a:latin typeface="Aileron Regular"/>
                  </a:rPr>
                  <a:t>1 </a:t>
                </a:r>
                <a:r>
                  <a:rPr lang="ru-RU" sz="1600" i="1" dirty="0" err="1">
                    <a:solidFill>
                      <a:schemeClr val="bg1"/>
                    </a:solidFill>
                    <a:latin typeface="Aileron Regular"/>
                  </a:rPr>
                  <a:t>усл</a:t>
                </a:r>
                <a:r>
                  <a:rPr lang="ru-RU" sz="1600" i="1" dirty="0">
                    <a:solidFill>
                      <a:schemeClr val="bg1"/>
                    </a:solidFill>
                    <a:latin typeface="Aileron Regular"/>
                  </a:rPr>
                  <a:t>. ед.</a:t>
                </a:r>
                <a:endParaRPr lang="en-US" sz="1600" i="1" dirty="0">
                  <a:solidFill>
                    <a:schemeClr val="bg1"/>
                  </a:solidFill>
                  <a:latin typeface="Aileron Regular"/>
                </a:endParaRPr>
              </a:p>
            </p:txBody>
          </p:sp>
        </p:grp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4751" y="2251027"/>
              <a:ext cx="819886" cy="892765"/>
            </a:xfrm>
            <a:prstGeom prst="rect">
              <a:avLst/>
            </a:prstGeom>
          </p:spPr>
        </p:pic>
      </p:grpSp>
      <p:sp>
        <p:nvSpPr>
          <p:cNvPr id="23" name="TextBox 29"/>
          <p:cNvSpPr txBox="1"/>
          <p:nvPr/>
        </p:nvSpPr>
        <p:spPr>
          <a:xfrm>
            <a:off x="6396934" y="1682343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47</a:t>
            </a:fld>
            <a:endParaRPr lang="ru-RU"/>
          </a:p>
        </p:txBody>
      </p:sp>
      <p:sp>
        <p:nvSpPr>
          <p:cNvPr id="32" name="Freeform 47"/>
          <p:cNvSpPr/>
          <p:nvPr/>
        </p:nvSpPr>
        <p:spPr>
          <a:xfrm>
            <a:off x="8260547" y="5798764"/>
            <a:ext cx="3073889" cy="845495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13538A"/>
          </a:solidFill>
        </p:spPr>
      </p:sp>
      <p:sp>
        <p:nvSpPr>
          <p:cNvPr id="35" name="TextBox 34"/>
          <p:cNvSpPr txBox="1"/>
          <p:nvPr/>
        </p:nvSpPr>
        <p:spPr>
          <a:xfrm>
            <a:off x="8333919" y="5929125"/>
            <a:ext cx="767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71" dirty="0" smtClean="0">
                <a:solidFill>
                  <a:srgbClr val="191919"/>
                </a:solidFill>
                <a:latin typeface="Aileron Heavy"/>
              </a:rPr>
              <a:t>202</a:t>
            </a:r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2</a:t>
            </a:r>
            <a:r>
              <a:rPr lang="ru-RU" sz="1600" spc="71" dirty="0" smtClean="0">
                <a:solidFill>
                  <a:srgbClr val="191919"/>
                </a:solidFill>
                <a:latin typeface="Aileron Heavy"/>
              </a:rPr>
              <a:t> </a:t>
            </a:r>
            <a:endParaRPr lang="ru-RU" sz="1600" spc="71" dirty="0">
              <a:solidFill>
                <a:srgbClr val="191919"/>
              </a:solidFill>
              <a:latin typeface="Aileron Heavy"/>
            </a:endParaRPr>
          </a:p>
          <a:p>
            <a:pPr algn="ctr"/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год</a:t>
            </a:r>
            <a:endParaRPr lang="en-US" sz="1600" spc="71" dirty="0">
              <a:solidFill>
                <a:srgbClr val="191919"/>
              </a:solidFill>
              <a:latin typeface="Aileron Heavy"/>
            </a:endParaRPr>
          </a:p>
        </p:txBody>
      </p:sp>
      <p:sp>
        <p:nvSpPr>
          <p:cNvPr id="36" name="Freeform 47"/>
          <p:cNvSpPr/>
          <p:nvPr/>
        </p:nvSpPr>
        <p:spPr>
          <a:xfrm>
            <a:off x="9094350" y="6080130"/>
            <a:ext cx="2191459" cy="282761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13538A"/>
          </a:solidFill>
        </p:spPr>
        <p:txBody>
          <a:bodyPr/>
          <a:lstStyle/>
          <a:p>
            <a:r>
              <a:rPr lang="ru-RU" sz="1300" dirty="0" smtClean="0">
                <a:latin typeface="Century" panose="02040604050505020304" pitchFamily="18" charset="0"/>
              </a:rPr>
              <a:t>0,09 млн. рублей</a:t>
            </a:r>
            <a:endParaRPr lang="ru-RU" sz="13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44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6" name="AutoShape 2"/>
          <p:cNvSpPr/>
          <p:nvPr/>
        </p:nvSpPr>
        <p:spPr>
          <a:xfrm>
            <a:off x="145143" y="0"/>
            <a:ext cx="12046857" cy="579668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58" name="TextBox 57"/>
          <p:cNvSpPr txBox="1"/>
          <p:nvPr/>
        </p:nvSpPr>
        <p:spPr>
          <a:xfrm>
            <a:off x="2504986" y="71335"/>
            <a:ext cx="938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2154238" algn="l"/>
              </a:tabLst>
            </a:pPr>
            <a:r>
              <a:rPr lang="ru-RU" dirty="0" smtClean="0"/>
              <a:t>Национальный </a:t>
            </a:r>
            <a:r>
              <a:rPr lang="ru-RU" dirty="0"/>
              <a:t>проект </a:t>
            </a:r>
            <a:r>
              <a:rPr lang="ru-RU" dirty="0" smtClean="0"/>
              <a:t>«Цифровая экономика»</a:t>
            </a:r>
            <a:endParaRPr lang="ru-RU" dirty="0"/>
          </a:p>
        </p:txBody>
      </p:sp>
      <p:sp>
        <p:nvSpPr>
          <p:cNvPr id="3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59" name="TextBox 58"/>
          <p:cNvSpPr txBox="1"/>
          <p:nvPr/>
        </p:nvSpPr>
        <p:spPr>
          <a:xfrm>
            <a:off x="954446" y="536846"/>
            <a:ext cx="11237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Региональный проект </a:t>
            </a:r>
          </a:p>
          <a:p>
            <a:pPr algn="ctr"/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</a:t>
            </a:r>
            <a:r>
              <a:rPr lang="ru-RU" sz="3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Цифровое </a:t>
            </a:r>
            <a:r>
              <a:rPr lang="ru-RU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государственное управление»</a:t>
            </a:r>
          </a:p>
        </p:txBody>
      </p:sp>
      <p:sp>
        <p:nvSpPr>
          <p:cNvPr id="4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2" name="TextBox 29"/>
          <p:cNvSpPr txBox="1"/>
          <p:nvPr/>
        </p:nvSpPr>
        <p:spPr>
          <a:xfrm>
            <a:off x="938093" y="1627240"/>
            <a:ext cx="6994259" cy="281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Целевые показатели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2147387" y="5749996"/>
            <a:ext cx="6290787" cy="855989"/>
            <a:chOff x="1566553" y="5947590"/>
            <a:chExt cx="6290787" cy="855989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1566553" y="5947590"/>
              <a:ext cx="6290787" cy="855989"/>
              <a:chOff x="1296732" y="5945693"/>
              <a:chExt cx="6290787" cy="855989"/>
            </a:xfrm>
          </p:grpSpPr>
          <p:grpSp>
            <p:nvGrpSpPr>
              <p:cNvPr id="55" name="Group 44"/>
              <p:cNvGrpSpPr/>
              <p:nvPr/>
            </p:nvGrpSpPr>
            <p:grpSpPr>
              <a:xfrm>
                <a:off x="1296732" y="5956187"/>
                <a:ext cx="3073889" cy="845495"/>
                <a:chOff x="0" y="0"/>
                <a:chExt cx="11005891" cy="2583240"/>
              </a:xfrm>
            </p:grpSpPr>
            <p:sp>
              <p:nvSpPr>
                <p:cNvPr id="64" name="Freeform 45"/>
                <p:cNvSpPr/>
                <p:nvPr/>
              </p:nvSpPr>
              <p:spPr>
                <a:xfrm>
                  <a:off x="0" y="0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57" name="Group 46"/>
              <p:cNvGrpSpPr/>
              <p:nvPr/>
            </p:nvGrpSpPr>
            <p:grpSpPr>
              <a:xfrm>
                <a:off x="4513630" y="5945693"/>
                <a:ext cx="3073889" cy="845495"/>
                <a:chOff x="-52160" y="-25197"/>
                <a:chExt cx="11005891" cy="2583240"/>
              </a:xfrm>
            </p:grpSpPr>
            <p:sp>
              <p:nvSpPr>
                <p:cNvPr id="63" name="Freeform 47"/>
                <p:cNvSpPr/>
                <p:nvPr/>
              </p:nvSpPr>
              <p:spPr>
                <a:xfrm>
                  <a:off x="-52160" y="-25197"/>
                  <a:ext cx="11005891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5891" h="2583240">
                      <a:moveTo>
                        <a:pt x="10881431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881431" y="0"/>
                      </a:lnTo>
                      <a:cubicBezTo>
                        <a:pt x="10950011" y="0"/>
                        <a:pt x="11005891" y="55880"/>
                        <a:pt x="11005891" y="124460"/>
                      </a:cubicBezTo>
                      <a:lnTo>
                        <a:pt x="11005891" y="2458780"/>
                      </a:lnTo>
                      <a:cubicBezTo>
                        <a:pt x="11005891" y="2527360"/>
                        <a:pt x="10950011" y="2583240"/>
                        <a:pt x="10881431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60" name="TextBox 4"/>
              <p:cNvSpPr txBox="1"/>
              <p:nvPr/>
            </p:nvSpPr>
            <p:spPr>
              <a:xfrm>
                <a:off x="1944187" y="6029888"/>
                <a:ext cx="2304895" cy="67710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/>
                <a:r>
                  <a:rPr lang="ru-RU" sz="1100" dirty="0" smtClean="0">
                    <a:latin typeface="Century Schoolbook" panose="02040604050505020304" pitchFamily="18" charset="0"/>
                  </a:rPr>
                  <a:t>7,2 </a:t>
                </a:r>
                <a:r>
                  <a:rPr lang="ru-RU" sz="1100" dirty="0" err="1">
                    <a:latin typeface="Century Schoolbook" panose="02040604050505020304" pitchFamily="18" charset="0"/>
                  </a:rPr>
                  <a:t>млн.рублей</a:t>
                </a:r>
                <a:r>
                  <a:rPr lang="ru-RU" sz="1100" dirty="0">
                    <a:latin typeface="Century Schoolbook" panose="02040604050505020304" pitchFamily="18" charset="0"/>
                  </a:rPr>
                  <a:t>, 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в том числе:</a:t>
                </a:r>
              </a:p>
              <a:p>
                <a:pPr lvl="0" algn="ctr"/>
                <a:r>
                  <a:rPr lang="ru-RU" sz="1100" dirty="0">
                    <a:latin typeface="Century Schoolbook" panose="02040604050505020304" pitchFamily="18" charset="0"/>
                  </a:rPr>
                  <a:t>за счет средств федерального бюджета </a:t>
                </a:r>
                <a:r>
                  <a:rPr lang="ru-RU" sz="1100" dirty="0" smtClean="0">
                    <a:latin typeface="Century Schoolbook" panose="02040604050505020304" pitchFamily="18" charset="0"/>
                  </a:rPr>
                  <a:t>4,8 </a:t>
                </a:r>
                <a:r>
                  <a:rPr lang="ru-RU" sz="1100" dirty="0">
                    <a:latin typeface="Century Schoolbook" panose="02040604050505020304" pitchFamily="18" charset="0"/>
                  </a:rPr>
                  <a:t>млн. рублей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466703" y="6084299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0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601872" y="6092382"/>
                <a:ext cx="7672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spc="71" dirty="0">
                    <a:solidFill>
                      <a:srgbClr val="191919"/>
                    </a:solidFill>
                    <a:latin typeface="Aileron Heavy"/>
                  </a:rPr>
                  <a:t>202</a:t>
                </a:r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1 </a:t>
                </a:r>
              </a:p>
              <a:p>
                <a:pPr algn="ctr"/>
                <a:r>
                  <a:rPr lang="ru-RU" sz="1600" spc="71" dirty="0">
                    <a:solidFill>
                      <a:srgbClr val="191919"/>
                    </a:solidFill>
                    <a:latin typeface="Aileron Heavy"/>
                  </a:rPr>
                  <a:t>год</a:t>
                </a:r>
                <a:endParaRPr lang="en-US" sz="1600" spc="71" dirty="0">
                  <a:solidFill>
                    <a:srgbClr val="191919"/>
                  </a:solidFill>
                  <a:latin typeface="Aileron Heavy"/>
                </a:endParaRPr>
              </a:p>
            </p:txBody>
          </p:sp>
        </p:grpSp>
        <p:sp>
          <p:nvSpPr>
            <p:cNvPr id="54" name="TextBox 4"/>
            <p:cNvSpPr txBox="1"/>
            <p:nvPr/>
          </p:nvSpPr>
          <p:spPr>
            <a:xfrm>
              <a:off x="5255308" y="6286638"/>
              <a:ext cx="2304895" cy="1692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dirty="0" smtClean="0">
                  <a:latin typeface="Century Schoolbook" panose="02040604050505020304" pitchFamily="18" charset="0"/>
                </a:rPr>
                <a:t>2,2 </a:t>
              </a:r>
              <a:r>
                <a:rPr lang="ru-RU" sz="1100" dirty="0" err="1" smtClean="0">
                  <a:latin typeface="Century Schoolbook" panose="02040604050505020304" pitchFamily="18" charset="0"/>
                </a:rPr>
                <a:t>млн.рублей</a:t>
              </a:r>
              <a:endParaRPr lang="ru-RU" sz="1100" dirty="0">
                <a:latin typeface="Century Schoolbook" panose="02040604050505020304" pitchFamily="18" charset="0"/>
              </a:endParaRPr>
            </a:p>
          </p:txBody>
        </p:sp>
      </p:grpSp>
      <p:sp>
        <p:nvSpPr>
          <p:cNvPr id="23" name="TextBox 29"/>
          <p:cNvSpPr txBox="1"/>
          <p:nvPr/>
        </p:nvSpPr>
        <p:spPr>
          <a:xfrm>
            <a:off x="6204076" y="1618740"/>
            <a:ext cx="6543714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Основной результат в 2020 году</a:t>
            </a:r>
            <a:endParaRPr lang="en-US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170142" y="2168062"/>
            <a:ext cx="5675585" cy="3356150"/>
            <a:chOff x="7300155" y="2144035"/>
            <a:chExt cx="8171406" cy="4931399"/>
          </a:xfrm>
        </p:grpSpPr>
        <p:sp>
          <p:nvSpPr>
            <p:cNvPr id="90" name="TextBox 3"/>
            <p:cNvSpPr txBox="1"/>
            <p:nvPr/>
          </p:nvSpPr>
          <p:spPr>
            <a:xfrm>
              <a:off x="8453235" y="2244914"/>
              <a:ext cx="7018326" cy="6783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000" i="1" spc="109" dirty="0">
                  <a:latin typeface="Aileron Regular"/>
                </a:rPr>
                <a:t>Доля взаимодействий граждан и коммерческих организаций с государственными (муниципальными) органами и бюджетными </a:t>
              </a:r>
              <a:r>
                <a:rPr lang="ru-RU" sz="1000" i="1" spc="109" dirty="0" smtClean="0">
                  <a:latin typeface="Aileron Regular"/>
                </a:rPr>
                <a:t>учреждениями осуществляемые </a:t>
              </a:r>
              <a:r>
                <a:rPr lang="ru-RU" sz="1000" i="1" spc="109" dirty="0">
                  <a:latin typeface="Aileron Regular"/>
                </a:rPr>
                <a:t>в цифровом </a:t>
              </a:r>
              <a:r>
                <a:rPr lang="ru-RU" sz="1000" i="1" spc="109" dirty="0" smtClean="0">
                  <a:latin typeface="Aileron Regular"/>
                </a:rPr>
                <a:t>виде – 30%</a:t>
              </a:r>
              <a:endParaRPr lang="en-US" sz="1000" i="1" spc="109" dirty="0">
                <a:latin typeface="Aileron Regular"/>
              </a:endParaRPr>
            </a:p>
          </p:txBody>
        </p:sp>
        <p:sp>
          <p:nvSpPr>
            <p:cNvPr id="91" name="TextBox 4"/>
            <p:cNvSpPr txBox="1"/>
            <p:nvPr/>
          </p:nvSpPr>
          <p:spPr>
            <a:xfrm>
              <a:off x="8453234" y="3565912"/>
              <a:ext cx="7018326" cy="11305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000" i="1" spc="109" dirty="0">
                  <a:latin typeface="Aileron Regular"/>
                </a:rPr>
                <a:t>Доля внутриведомственного и межведомственного юридически значимого электронного документооборота органов власти субъекта </a:t>
              </a:r>
              <a:r>
                <a:rPr lang="ru-RU" sz="1000" i="1" spc="109" dirty="0" smtClean="0">
                  <a:latin typeface="Aileron Regular"/>
                </a:rPr>
                <a:t>РФ и </a:t>
              </a:r>
              <a:r>
                <a:rPr lang="ru-RU" sz="1000" i="1" spc="109" dirty="0">
                  <a:latin typeface="Aileron Regular"/>
                </a:rPr>
                <a:t>местного самоуправления и организаций государственной собственности </a:t>
              </a:r>
              <a:r>
                <a:rPr lang="ru-RU" sz="1000" i="1" spc="109" dirty="0" smtClean="0">
                  <a:latin typeface="Aileron Regular"/>
                </a:rPr>
                <a:t>субъекта РФ и </a:t>
              </a:r>
              <a:r>
                <a:rPr lang="ru-RU" sz="1000" i="1" spc="109" dirty="0">
                  <a:latin typeface="Aileron Regular"/>
                </a:rPr>
                <a:t>муниципальной </a:t>
              </a:r>
              <a:r>
                <a:rPr lang="ru-RU" sz="1000" i="1" spc="109" dirty="0" smtClean="0">
                  <a:latin typeface="Aileron Regular"/>
                </a:rPr>
                <a:t>собственности – 10%</a:t>
              </a:r>
              <a:endParaRPr lang="en-US" sz="1000" i="1" spc="109" dirty="0">
                <a:latin typeface="Aileron Regular"/>
              </a:endParaRPr>
            </a:p>
          </p:txBody>
        </p:sp>
        <p:sp>
          <p:nvSpPr>
            <p:cNvPr id="92" name="TextBox 5"/>
            <p:cNvSpPr txBox="1"/>
            <p:nvPr/>
          </p:nvSpPr>
          <p:spPr>
            <a:xfrm>
              <a:off x="8453235" y="5040375"/>
              <a:ext cx="7018326" cy="20350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000" i="1" spc="109" dirty="0" smtClean="0">
                  <a:latin typeface="Aileron Regular"/>
                </a:rPr>
                <a:t>Доля </a:t>
              </a:r>
              <a:r>
                <a:rPr lang="ru-RU" sz="1000" i="1" spc="109" dirty="0">
                  <a:latin typeface="Aileron Regular"/>
                </a:rPr>
                <a:t>приоритетных государственных услуг и сервисов, оказываемых органами власти субъекта </a:t>
              </a:r>
              <a:r>
                <a:rPr lang="ru-RU" sz="1000" i="1" spc="109" dirty="0" smtClean="0">
                  <a:latin typeface="Aileron Regular"/>
                </a:rPr>
                <a:t>РФ и </a:t>
              </a:r>
              <a:r>
                <a:rPr lang="ru-RU" sz="1000" i="1" spc="109" dirty="0">
                  <a:latin typeface="Aileron Regular"/>
                </a:rPr>
                <a:t>местного самоуправления и организациями государственной собственности субъекта </a:t>
              </a:r>
              <a:r>
                <a:rPr lang="ru-RU" sz="1000" i="1" spc="109" dirty="0" smtClean="0">
                  <a:latin typeface="Aileron Regular"/>
                </a:rPr>
                <a:t>РФ и </a:t>
              </a:r>
              <a:r>
                <a:rPr lang="ru-RU" sz="1000" i="1" spc="109" dirty="0">
                  <a:latin typeface="Aileron Regular"/>
                </a:rPr>
                <a:t>муниципальной собственности, соответствующих целевой модели цифровой трансформации (предоставление без необходимости личного посещения государственных органов и иных организаций, с применением реестровой модели, онлайн (в автоматическом режиме), </a:t>
              </a:r>
              <a:r>
                <a:rPr lang="ru-RU" sz="1000" i="1" spc="109" dirty="0" err="1">
                  <a:latin typeface="Aileron Regular"/>
                </a:rPr>
                <a:t>проактивно</a:t>
              </a:r>
              <a:r>
                <a:rPr lang="ru-RU" sz="1000" i="1" spc="109" dirty="0" smtClean="0">
                  <a:latin typeface="Aileron Regular"/>
                </a:rPr>
                <a:t>) – 15%</a:t>
              </a:r>
              <a:endParaRPr lang="en-US" sz="1000" i="1" spc="109" dirty="0">
                <a:latin typeface="Aileron Regular"/>
              </a:endParaRPr>
            </a:p>
          </p:txBody>
        </p:sp>
        <p:pic>
          <p:nvPicPr>
            <p:cNvPr id="94" name="Picture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300155" y="2144035"/>
              <a:ext cx="880110" cy="880109"/>
            </a:xfrm>
            <a:prstGeom prst="rect">
              <a:avLst/>
            </a:prstGeom>
          </p:spPr>
        </p:pic>
        <p:pic>
          <p:nvPicPr>
            <p:cNvPr id="97" name="Picture 1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300156" y="3671147"/>
              <a:ext cx="880110" cy="880110"/>
            </a:xfrm>
            <a:prstGeom prst="rect">
              <a:avLst/>
            </a:prstGeom>
          </p:spPr>
        </p:pic>
        <p:pic>
          <p:nvPicPr>
            <p:cNvPr id="100" name="Picture 1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300155" y="5472104"/>
              <a:ext cx="880110" cy="880109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167564" y="2218445"/>
            <a:ext cx="616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ym typeface="Wingdings" panose="05000000000000000000" pitchFamily="2" charset="2"/>
              </a:rPr>
              <a:t>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41568" y="4523937"/>
            <a:ext cx="412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ym typeface="Wingdings" panose="05000000000000000000" pitchFamily="2" charset="2"/>
              </a:rPr>
              <a:t>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247061" y="3322186"/>
            <a:ext cx="407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Wingdings" panose="05000000000000000000" pitchFamily="2" charset="2"/>
              </a:rPr>
              <a:t>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395416" y="2204136"/>
            <a:ext cx="41610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spc="109" dirty="0">
                <a:latin typeface="Aileron Regular"/>
              </a:rPr>
              <a:t>Подготовка к внедрению в 2021 </a:t>
            </a:r>
            <a:r>
              <a:rPr lang="ru-RU" i="1" spc="109" dirty="0" smtClean="0">
                <a:latin typeface="Aileron Regular"/>
              </a:rPr>
              <a:t>году </a:t>
            </a:r>
            <a:r>
              <a:rPr lang="ru-RU" i="1" spc="109" dirty="0">
                <a:latin typeface="Aileron Regular"/>
              </a:rPr>
              <a:t>платформы юридически значимого электронного документооборота и ее сервисов в деятельность исполнительных органов государственной власти и органов местного самоуправления Республики Алтай, а также подведомственных им учреждений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48</a:t>
            </a:fld>
            <a:endParaRPr lang="ru-RU"/>
          </a:p>
        </p:txBody>
      </p:sp>
      <p:sp>
        <p:nvSpPr>
          <p:cNvPr id="35" name="Freeform 47"/>
          <p:cNvSpPr/>
          <p:nvPr/>
        </p:nvSpPr>
        <p:spPr>
          <a:xfrm>
            <a:off x="8610319" y="5749997"/>
            <a:ext cx="3073889" cy="845495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13538A"/>
          </a:solidFill>
        </p:spPr>
      </p:sp>
      <p:sp>
        <p:nvSpPr>
          <p:cNvPr id="36" name="TextBox 35"/>
          <p:cNvSpPr txBox="1"/>
          <p:nvPr/>
        </p:nvSpPr>
        <p:spPr>
          <a:xfrm>
            <a:off x="8802002" y="5860885"/>
            <a:ext cx="767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71" dirty="0" smtClean="0">
                <a:solidFill>
                  <a:srgbClr val="191919"/>
                </a:solidFill>
                <a:latin typeface="Aileron Heavy"/>
              </a:rPr>
              <a:t>202</a:t>
            </a:r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2</a:t>
            </a:r>
            <a:r>
              <a:rPr lang="ru-RU" sz="1600" spc="71" dirty="0" smtClean="0">
                <a:solidFill>
                  <a:srgbClr val="191919"/>
                </a:solidFill>
                <a:latin typeface="Aileron Heavy"/>
              </a:rPr>
              <a:t> </a:t>
            </a:r>
            <a:endParaRPr lang="ru-RU" sz="1600" spc="71" dirty="0">
              <a:solidFill>
                <a:srgbClr val="191919"/>
              </a:solidFill>
              <a:latin typeface="Aileron Heavy"/>
            </a:endParaRPr>
          </a:p>
          <a:p>
            <a:pPr algn="ctr"/>
            <a:r>
              <a:rPr lang="ru-RU" sz="1600" spc="71" dirty="0">
                <a:solidFill>
                  <a:srgbClr val="191919"/>
                </a:solidFill>
                <a:latin typeface="Aileron Heavy"/>
              </a:rPr>
              <a:t>год</a:t>
            </a:r>
            <a:endParaRPr lang="en-US" sz="1600" spc="71" dirty="0">
              <a:solidFill>
                <a:srgbClr val="191919"/>
              </a:solidFill>
              <a:latin typeface="Aileron Heavy"/>
            </a:endParaRPr>
          </a:p>
        </p:txBody>
      </p:sp>
      <p:sp>
        <p:nvSpPr>
          <p:cNvPr id="37" name="Freeform 47"/>
          <p:cNvSpPr/>
          <p:nvPr/>
        </p:nvSpPr>
        <p:spPr>
          <a:xfrm>
            <a:off x="9470570" y="6022911"/>
            <a:ext cx="2085879" cy="260722"/>
          </a:xfrm>
          <a:custGeom>
            <a:avLst/>
            <a:gdLst/>
            <a:ahLst/>
            <a:cxnLst/>
            <a:rect l="l" t="t" r="r" b="b"/>
            <a:pathLst>
              <a:path w="11005891" h="2583240">
                <a:moveTo>
                  <a:pt x="10881431" y="2583240"/>
                </a:moveTo>
                <a:lnTo>
                  <a:pt x="124460" y="2583240"/>
                </a:lnTo>
                <a:cubicBezTo>
                  <a:pt x="55880" y="2583240"/>
                  <a:pt x="0" y="2527360"/>
                  <a:pt x="0" y="24587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881431" y="0"/>
                </a:lnTo>
                <a:cubicBezTo>
                  <a:pt x="10950011" y="0"/>
                  <a:pt x="11005891" y="55880"/>
                  <a:pt x="11005891" y="124460"/>
                </a:cubicBezTo>
                <a:lnTo>
                  <a:pt x="11005891" y="2458780"/>
                </a:lnTo>
                <a:cubicBezTo>
                  <a:pt x="11005891" y="2527360"/>
                  <a:pt x="10950011" y="2583240"/>
                  <a:pt x="10881431" y="2583240"/>
                </a:cubicBezTo>
                <a:close/>
              </a:path>
            </a:pathLst>
          </a:custGeom>
          <a:solidFill>
            <a:srgbClr val="13538A"/>
          </a:solidFill>
        </p:spPr>
        <p:txBody>
          <a:bodyPr/>
          <a:lstStyle/>
          <a:p>
            <a:r>
              <a:rPr lang="ru-RU" sz="1100" dirty="0" smtClean="0">
                <a:latin typeface="Century" panose="02040604050505020304" pitchFamily="18" charset="0"/>
              </a:rPr>
              <a:t>          2,1 млн. рублей</a:t>
            </a:r>
            <a:endParaRPr lang="ru-RU" sz="11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99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674" y="451948"/>
            <a:ext cx="6902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71" dirty="0" smtClean="0">
                <a:solidFill>
                  <a:srgbClr val="0070C0"/>
                </a:solidFill>
                <a:latin typeface="Aileron Heavy"/>
              </a:rPr>
              <a:t>СТРУКТУРА ПРОГРАММНОГО БЮДЖЕТА В 2020 ГОДУ</a:t>
            </a:r>
            <a:endParaRPr lang="ru-RU" sz="1400" b="1" spc="71" dirty="0">
              <a:solidFill>
                <a:srgbClr val="0070C0"/>
              </a:solidFill>
              <a:latin typeface="Aileron Heavy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18374" y="1015669"/>
            <a:ext cx="40100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71" dirty="0" smtClean="0">
                <a:solidFill>
                  <a:srgbClr val="0070C0"/>
                </a:solidFill>
                <a:latin typeface="Aileron Heavy"/>
              </a:rPr>
              <a:t>15 ГОСУДАРСТВЕННЫХ ПРОГРАММ – 4 НАПРАВЛЕНИЯ</a:t>
            </a:r>
            <a:endParaRPr lang="ru-RU" b="1" spc="71" dirty="0">
              <a:solidFill>
                <a:srgbClr val="0070C0"/>
              </a:solidFill>
              <a:latin typeface="Aileron Heavy"/>
            </a:endParaRPr>
          </a:p>
        </p:txBody>
      </p:sp>
      <p:graphicFrame>
        <p:nvGraphicFramePr>
          <p:cNvPr id="10" name="Диаграмма 9"/>
          <p:cNvGraphicFramePr/>
          <p:nvPr>
            <p:extLst/>
          </p:nvPr>
        </p:nvGraphicFramePr>
        <p:xfrm>
          <a:off x="546099" y="861781"/>
          <a:ext cx="11303001" cy="5586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49325" y="861781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spc="71" dirty="0">
                <a:solidFill>
                  <a:srgbClr val="0070C0"/>
                </a:solidFill>
                <a:latin typeface="Aileron Heavy"/>
              </a:rPr>
              <a:t>(млн. рублей</a:t>
            </a:r>
            <a:r>
              <a:rPr lang="ru-RU" sz="1400" b="1" spc="71" dirty="0" smtClean="0">
                <a:solidFill>
                  <a:srgbClr val="0070C0"/>
                </a:solidFill>
                <a:latin typeface="Aileron Heavy"/>
              </a:rPr>
              <a:t>, доля </a:t>
            </a:r>
            <a:r>
              <a:rPr lang="ru-RU" sz="1400" b="1" spc="71" dirty="0">
                <a:solidFill>
                  <a:srgbClr val="0070C0"/>
                </a:solidFill>
                <a:latin typeface="Aileron Heavy"/>
              </a:rPr>
              <a:t>в программных расходах)</a:t>
            </a:r>
          </a:p>
        </p:txBody>
      </p:sp>
      <p:sp>
        <p:nvSpPr>
          <p:cNvPr id="6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7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26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8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99005" y="264749"/>
            <a:ext cx="101586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b="1" spc="14" dirty="0" smtClean="0">
                <a:solidFill>
                  <a:srgbClr val="0070C0"/>
                </a:solidFill>
                <a:latin typeface="Maven Pro Bold"/>
              </a:rPr>
              <a:t>ГЛОССАРИЙ</a:t>
            </a:r>
            <a:endParaRPr lang="ru-RU" b="1" spc="14" dirty="0">
              <a:solidFill>
                <a:srgbClr val="0070C0"/>
              </a:solidFill>
              <a:latin typeface="Maven Pro 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9005" y="634081"/>
            <a:ext cx="4824153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деятельность участников бюджетного процесса  по планированию, утверждению и исполнению бюджета, по контролю за его исполнением, осуществлению бюджетного учета,  ведению бюджетной отчетности и внешней  проверке.</a:t>
            </a:r>
          </a:p>
          <a:p>
            <a:pPr marL="252000" indent="-252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Республики Алтай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форма образования и расходования денежных средств, предназначенных для финансового обеспечения  расходных обязательств Республики Алтай.</a:t>
            </a:r>
          </a:p>
          <a:p>
            <a:pPr marL="252000" indent="-252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Республики Алтай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это свод из республиканского бюджета Республики Алтай и местных бюджетов муниципальных образований в Республике Алтай (без учета межбюджетных трансфертов между этими бюджетами).</a:t>
            </a:r>
          </a:p>
          <a:p>
            <a:pPr marL="252000" indent="-252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средства, за исключением  источников финансирования дефицита бюджета.</a:t>
            </a:r>
          </a:p>
          <a:p>
            <a:pPr marL="252000" indent="-252000" algn="just">
              <a:spcBef>
                <a:spcPts val="0"/>
              </a:spcBef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выплачиваемые из бюджета денежные средства, за исключением источников финансирования дефицита бюджета.</a:t>
            </a:r>
          </a:p>
          <a:p>
            <a:pPr marL="252000" indent="-252000" algn="just">
              <a:spcBef>
                <a:spcPts val="0"/>
              </a:spcBef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Профицит бюджета 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превышение доходов бюджета над его расходами.</a:t>
            </a:r>
          </a:p>
          <a:p>
            <a:pPr marL="252000" indent="-252000" algn="just">
              <a:spcBef>
                <a:spcPts val="0"/>
              </a:spcBef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Дефицит бюджета 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превышение расходов бюджета над его доходами.</a:t>
            </a:r>
          </a:p>
          <a:p>
            <a:pPr marL="252000" indent="-252000" algn="just">
              <a:spcBef>
                <a:spcPts val="0"/>
              </a:spcBef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средства, привлекаемые в бюджет для покрытия дефицита (кредиты банков, кредиты от других уровней бюджетов, ценные бумаги, иные источники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16188" y="695041"/>
            <a:ext cx="4824153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Межбюджетные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трансферты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pPr marL="252000" indent="-252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 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межбюджетные трансферты, предоставляемые на безвозмездной и безвозвратной основе без установления направлений их использования.</a:t>
            </a:r>
          </a:p>
          <a:p>
            <a:pPr marL="252000" indent="-252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11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средства, предоставляемые на софинансирование расходов бюджета. Субсидии могут предоставляться нижестоящему бюджету , а так же физическим и юридическим лицам. </a:t>
            </a:r>
          </a:p>
          <a:p>
            <a:pPr marL="252000" indent="-252000" algn="just">
              <a:spcBef>
                <a:spcPts val="0"/>
              </a:spcBef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sz="1100" b="1" dirty="0">
                <a:solidFill>
                  <a:srgbClr val="CE1AA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средства, предоставляемые на реализацию переданных полномочий (когда полномочие передается с одного уровня бюджета на другой, то финансирование всегда осуществляется за счет бюджета, который передал полномочие).</a:t>
            </a:r>
          </a:p>
          <a:p>
            <a:pPr marL="252000" indent="-252000" algn="just">
              <a:spcBef>
                <a:spcPts val="0"/>
              </a:spcBef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комплекс мероприятий, реализация которых обеспечивает достижение приоритетов и целей государственной политики в сфере социально-экономического развития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lvl="0" indent="-252000" algn="just"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Национальный проект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проект, обеспечивающий достижение целей, выполнение задач, определенных Указом Президента РФ от 7 мая 2018 года № 204 «О национальных целях и стратегических задачах развития РФ на период до 2024 года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252000" lvl="0" indent="-252000" algn="just">
              <a:buFont typeface="Arial" pitchFamily="34" charset="0"/>
              <a:buChar char="•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-252000" algn="just">
              <a:buFont typeface="Arial" pitchFamily="34" charset="0"/>
              <a:buChar char="•"/>
            </a:pPr>
            <a:r>
              <a:rPr lang="ru-RU" sz="1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Региональный проект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проект, обеспечивающий достижение целей, показателей и результатов федерального проекта в рамках реализации национального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252000" indent="-252000" algn="just">
              <a:spcBef>
                <a:spcPts val="0"/>
              </a:spcBef>
              <a:buFont typeface="Arial" pitchFamily="34" charset="0"/>
              <a:buChar char="•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17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044677"/>
              </p:ext>
            </p:extLst>
          </p:nvPr>
        </p:nvGraphicFramePr>
        <p:xfrm>
          <a:off x="4380806" y="482140"/>
          <a:ext cx="7140634" cy="61597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93847">
                  <a:extLst>
                    <a:ext uri="{9D8B030D-6E8A-4147-A177-3AD203B41FA5}">
                      <a16:colId xmlns:a16="http://schemas.microsoft.com/office/drawing/2014/main" val="3994098582"/>
                    </a:ext>
                  </a:extLst>
                </a:gridCol>
                <a:gridCol w="1417251">
                  <a:extLst>
                    <a:ext uri="{9D8B030D-6E8A-4147-A177-3AD203B41FA5}">
                      <a16:colId xmlns:a16="http://schemas.microsoft.com/office/drawing/2014/main" val="3044028519"/>
                    </a:ext>
                  </a:extLst>
                </a:gridCol>
                <a:gridCol w="1114768">
                  <a:extLst>
                    <a:ext uri="{9D8B030D-6E8A-4147-A177-3AD203B41FA5}">
                      <a16:colId xmlns:a16="http://schemas.microsoft.com/office/drawing/2014/main" val="1111173371"/>
                    </a:ext>
                  </a:extLst>
                </a:gridCol>
                <a:gridCol w="1114768">
                  <a:extLst>
                    <a:ext uri="{9D8B030D-6E8A-4147-A177-3AD203B41FA5}">
                      <a16:colId xmlns:a16="http://schemas.microsoft.com/office/drawing/2014/main" val="908013942"/>
                    </a:ext>
                  </a:extLst>
                </a:gridCol>
              </a:tblGrid>
              <a:tr h="5010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Наименование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меры 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социальной поддержки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2020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год</a:t>
                      </a: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2021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2022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25827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детей-сирот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388,9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323,1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323,6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057398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семей с детьми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839,5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908,0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1 023,1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415498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ветеранов труда РА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  42,7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42,7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42,7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926198"/>
                  </a:ext>
                </a:extLst>
              </a:tr>
              <a:tr h="9425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реабилитированных лиц и лиц, признанных пострадавшими от политических репрессий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     4,3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4,3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4,3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248944"/>
                  </a:ext>
                </a:extLst>
              </a:tr>
              <a:tr h="501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ветеранов труда и труженников тыла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118,3   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118,3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118,3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077068"/>
                  </a:ext>
                </a:extLst>
              </a:tr>
              <a:tr h="501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специалистов в сельской местности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206,5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206,5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206,5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164418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безработных граждан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</a:t>
                      </a:r>
                      <a:r>
                        <a:rPr lang="ru-RU" sz="1500" b="1" u="none" strike="noStrike" smtClean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248,0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248,4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248,8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967727"/>
                  </a:ext>
                </a:extLst>
              </a:tr>
              <a:tr h="7483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Обеспечение жильем ветеранов, инвалидов, молодых семей и специалистов на селе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  30,6   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27,5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30,8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28974"/>
                  </a:ext>
                </a:extLst>
              </a:tr>
              <a:tr h="474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ЖКУ отдельным категориям граждан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283,7   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283,7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284,0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212910"/>
                  </a:ext>
                </a:extLst>
              </a:tr>
              <a:tr h="7483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Обеспечение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лекарственными 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препаратами отдельных категорий граждан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171,1   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171,2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171,0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342859"/>
                  </a:ext>
                </a:extLst>
              </a:tr>
              <a:tr h="474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Поддержка других категорий граждан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     75,9   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66,3   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66,8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399059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Всего: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     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2409,6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2 400,1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  <a:effectLst/>
                          <a:latin typeface="Aileron Heavy"/>
                        </a:rPr>
                        <a:t>    2 520,0  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Aileron Heavy"/>
                      </a:endParaRPr>
                    </a:p>
                  </a:txBody>
                  <a:tcPr marL="6399" marR="6399" marT="639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87651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09304" y="1975638"/>
            <a:ext cx="3566161" cy="1653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20"/>
              </a:lnSpc>
            </a:pP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Меры социальной поддержки </a:t>
            </a:r>
          </a:p>
          <a:p>
            <a:pPr algn="ctr">
              <a:lnSpc>
                <a:spcPts val="3120"/>
              </a:lnSpc>
            </a:pP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отдельных категорий </a:t>
            </a:r>
            <a:r>
              <a:rPr lang="ru-RU" sz="2400" b="1" spc="71" dirty="0" smtClean="0">
                <a:solidFill>
                  <a:srgbClr val="0070C0"/>
                </a:solidFill>
                <a:latin typeface="Aileron Heavy"/>
              </a:rPr>
              <a:t>граждан</a:t>
            </a:r>
            <a:endParaRPr lang="ru-RU" sz="2400" b="1" spc="71" dirty="0">
              <a:solidFill>
                <a:srgbClr val="0070C0"/>
              </a:solidFill>
              <a:latin typeface="Aileron Heavy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16342" y="166257"/>
            <a:ext cx="1487978" cy="3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pc="71" dirty="0">
                <a:solidFill>
                  <a:srgbClr val="0070C0"/>
                </a:solidFill>
                <a:latin typeface="Aileron Heavy"/>
              </a:rPr>
              <a:t>Млн. рублей</a:t>
            </a:r>
          </a:p>
        </p:txBody>
      </p:sp>
      <p:sp>
        <p:nvSpPr>
          <p:cNvPr id="6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7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044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77366404"/>
              </p:ext>
            </p:extLst>
          </p:nvPr>
        </p:nvGraphicFramePr>
        <p:xfrm>
          <a:off x="1076325" y="1238250"/>
          <a:ext cx="10877550" cy="5448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6325" y="342901"/>
            <a:ext cx="5408386" cy="8874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120"/>
              </a:lnSpc>
            </a:pP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РАСХОДЫ </a:t>
            </a:r>
            <a:endParaRPr lang="ru-RU" sz="2400" b="1" spc="71" dirty="0" smtClean="0">
              <a:solidFill>
                <a:srgbClr val="0070C0"/>
              </a:solidFill>
              <a:latin typeface="Aileron Heavy"/>
            </a:endParaRPr>
          </a:p>
          <a:p>
            <a:pPr algn="ctr">
              <a:lnSpc>
                <a:spcPts val="3120"/>
              </a:lnSpc>
            </a:pPr>
            <a:r>
              <a:rPr lang="ru-RU" sz="2400" b="1" spc="71" dirty="0" smtClean="0">
                <a:solidFill>
                  <a:srgbClr val="0070C0"/>
                </a:solidFill>
                <a:latin typeface="Aileron Heavy"/>
              </a:rPr>
              <a:t>НА РЕАЛИЗАЦИЮ ГП </a:t>
            </a:r>
            <a:r>
              <a:rPr lang="ru-RU" sz="2400" b="1" spc="71" dirty="0">
                <a:solidFill>
                  <a:srgbClr val="0070C0"/>
                </a:solidFill>
                <a:latin typeface="Aileron Heavy"/>
              </a:rPr>
              <a:t>РА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135255"/>
              </p:ext>
            </p:extLst>
          </p:nvPr>
        </p:nvGraphicFramePr>
        <p:xfrm>
          <a:off x="6484712" y="342899"/>
          <a:ext cx="5355769" cy="12849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8693">
                  <a:extLst>
                    <a:ext uri="{9D8B030D-6E8A-4147-A177-3AD203B41FA5}">
                      <a16:colId xmlns:a16="http://schemas.microsoft.com/office/drawing/2014/main" val="392468228"/>
                    </a:ext>
                  </a:extLst>
                </a:gridCol>
                <a:gridCol w="1145692">
                  <a:extLst>
                    <a:ext uri="{9D8B030D-6E8A-4147-A177-3AD203B41FA5}">
                      <a16:colId xmlns:a16="http://schemas.microsoft.com/office/drawing/2014/main" val="1218951174"/>
                    </a:ext>
                  </a:extLst>
                </a:gridCol>
                <a:gridCol w="1145692">
                  <a:extLst>
                    <a:ext uri="{9D8B030D-6E8A-4147-A177-3AD203B41FA5}">
                      <a16:colId xmlns:a16="http://schemas.microsoft.com/office/drawing/2014/main" val="3733499419"/>
                    </a:ext>
                  </a:extLst>
                </a:gridCol>
                <a:gridCol w="1145692">
                  <a:extLst>
                    <a:ext uri="{9D8B030D-6E8A-4147-A177-3AD203B41FA5}">
                      <a16:colId xmlns:a16="http://schemas.microsoft.com/office/drawing/2014/main" val="2227242031"/>
                    </a:ext>
                  </a:extLst>
                </a:gridCol>
              </a:tblGrid>
              <a:tr h="3019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Расходы на ГП РА, млн. руб.: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A2E6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55792"/>
                  </a:ext>
                </a:extLst>
              </a:tr>
              <a:tr h="507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    </a:t>
                      </a:r>
                      <a:r>
                        <a:rPr lang="ru-RU" sz="1600" b="1" u="none" strike="noStrike" dirty="0" smtClean="0">
                          <a:effectLst/>
                        </a:rPr>
                        <a:t>20 687,4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A2E6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20 468,5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17 761,6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616424"/>
                  </a:ext>
                </a:extLst>
              </a:tr>
              <a:tr h="475824"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 dirty="0">
                          <a:effectLst/>
                        </a:rPr>
                        <a:t>Доля в расходах РБ: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95,3 %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A2E6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95,6 %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93,4</a:t>
                      </a:r>
                      <a:r>
                        <a:rPr lang="ru-RU" sz="16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600" b="1" u="none" strike="noStrike" dirty="0" smtClean="0">
                          <a:effectLst/>
                        </a:rPr>
                        <a:t>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456549"/>
                  </a:ext>
                </a:extLst>
              </a:tr>
            </a:tbl>
          </a:graphicData>
        </a:graphic>
      </p:graphicFrame>
      <p:sp>
        <p:nvSpPr>
          <p:cNvPr id="9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0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223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884546" y="544017"/>
            <a:ext cx="4894585" cy="2092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</a:t>
            </a:r>
            <a:r>
              <a:rPr lang="ru-RU" sz="2400" b="1" dirty="0" smtClean="0">
                <a:solidFill>
                  <a:schemeClr val="bg1"/>
                </a:solidFill>
              </a:rPr>
              <a:t>«Развитие</a:t>
            </a: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сельского хозяйства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</a:rPr>
              <a:t>и регулирование рынков </a:t>
            </a:r>
            <a:r>
              <a:rPr lang="ru-RU" sz="2400" b="1" dirty="0">
                <a:solidFill>
                  <a:schemeClr val="bg1"/>
                </a:solidFill>
              </a:rPr>
              <a:t>сельскохозяйственной продукции, сырья и продовольствия</a:t>
            </a:r>
            <a:r>
              <a:rPr lang="ru-RU" sz="2400" b="1" dirty="0" smtClean="0">
                <a:solidFill>
                  <a:schemeClr val="bg1"/>
                </a:solidFill>
              </a:rPr>
              <a:t>» </a:t>
            </a:r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  <a:r>
              <a:rPr lang="ru-RU" sz="1600" b="1" dirty="0">
                <a:solidFill>
                  <a:schemeClr val="bg1"/>
                </a:solidFill>
              </a:rPr>
              <a:t>от </a:t>
            </a:r>
            <a:r>
              <a:rPr lang="en-US" sz="1600" b="1" dirty="0">
                <a:solidFill>
                  <a:schemeClr val="bg1"/>
                </a:solidFill>
              </a:rPr>
              <a:t>28.09.2012 N </a:t>
            </a:r>
            <a:r>
              <a:rPr lang="en-US" sz="1600" b="1" dirty="0" smtClean="0">
                <a:solidFill>
                  <a:schemeClr val="bg1"/>
                </a:solidFill>
              </a:rPr>
              <a:t>242</a:t>
            </a:r>
            <a:r>
              <a:rPr lang="ru-RU" sz="1600" b="1" dirty="0" smtClean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799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 b="1">
                <a:solidFill>
                  <a:srgbClr val="0070C0"/>
                </a:solidFill>
              </a:endParaRPr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741396" y="3561783"/>
              <a:ext cx="5708107" cy="25380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b="1" dirty="0">
                  <a:solidFill>
                    <a:srgbClr val="0070C0"/>
                  </a:solidFill>
                </a:rPr>
                <a:t>: </a:t>
              </a:r>
            </a:p>
            <a:p>
              <a:pPr algn="ctr"/>
              <a:r>
                <a:rPr lang="ru-RU" b="1" dirty="0">
                  <a:solidFill>
                    <a:srgbClr val="0070C0"/>
                  </a:solidFill>
                </a:rPr>
                <a:t>Обеспечение устойчивого функционирования агропромышленного комплекса </a:t>
              </a:r>
              <a:r>
                <a:rPr lang="ru-RU" b="1" dirty="0" smtClean="0">
                  <a:solidFill>
                    <a:srgbClr val="0070C0"/>
                  </a:solidFill>
                </a:rPr>
                <a:t>РА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937975" y="3047933"/>
            <a:ext cx="10889948" cy="3666892"/>
            <a:chOff x="937975" y="3047933"/>
            <a:chExt cx="10889948" cy="3666892"/>
          </a:xfrm>
        </p:grpSpPr>
        <p:grpSp>
          <p:nvGrpSpPr>
            <p:cNvPr id="172" name="Группа 171"/>
            <p:cNvGrpSpPr/>
            <p:nvPr/>
          </p:nvGrpSpPr>
          <p:grpSpPr>
            <a:xfrm>
              <a:off x="937975" y="3047933"/>
              <a:ext cx="10889948" cy="3666892"/>
              <a:chOff x="937975" y="3047933"/>
              <a:chExt cx="10889948" cy="3666892"/>
            </a:xfrm>
          </p:grpSpPr>
          <p:sp>
            <p:nvSpPr>
              <p:cNvPr id="174" name="AutoShape 18"/>
              <p:cNvSpPr/>
              <p:nvPr/>
            </p:nvSpPr>
            <p:spPr>
              <a:xfrm>
                <a:off x="3916978" y="6034992"/>
                <a:ext cx="7841397" cy="679833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grpSp>
            <p:nvGrpSpPr>
              <p:cNvPr id="173" name="Группа 172"/>
              <p:cNvGrpSpPr/>
              <p:nvPr/>
            </p:nvGrpSpPr>
            <p:grpSpPr>
              <a:xfrm>
                <a:off x="937975" y="3047933"/>
                <a:ext cx="10889948" cy="3652618"/>
                <a:chOff x="937975" y="3047933"/>
                <a:chExt cx="10889948" cy="3652618"/>
              </a:xfrm>
            </p:grpSpPr>
            <p:grpSp>
              <p:nvGrpSpPr>
                <p:cNvPr id="181" name="Группа 180"/>
                <p:cNvGrpSpPr/>
                <p:nvPr/>
              </p:nvGrpSpPr>
              <p:grpSpPr>
                <a:xfrm>
                  <a:off x="937975" y="3047933"/>
                  <a:ext cx="10889948" cy="3652618"/>
                  <a:chOff x="937975" y="3047933"/>
                  <a:chExt cx="10889948" cy="3652618"/>
                </a:xfrm>
              </p:grpSpPr>
              <p:grpSp>
                <p:nvGrpSpPr>
                  <p:cNvPr id="184" name="Группа 183"/>
                  <p:cNvGrpSpPr/>
                  <p:nvPr/>
                </p:nvGrpSpPr>
                <p:grpSpPr>
                  <a:xfrm>
                    <a:off x="937975" y="3047933"/>
                    <a:ext cx="10889948" cy="3652618"/>
                    <a:chOff x="1055685" y="3474944"/>
                    <a:chExt cx="10889948" cy="3652618"/>
                  </a:xfrm>
                </p:grpSpPr>
                <p:grpSp>
                  <p:nvGrpSpPr>
                    <p:cNvPr id="187" name="Группа 186"/>
                    <p:cNvGrpSpPr/>
                    <p:nvPr/>
                  </p:nvGrpSpPr>
                  <p:grpSpPr>
                    <a:xfrm>
                      <a:off x="1055685" y="3474944"/>
                      <a:ext cx="10820400" cy="3652618"/>
                      <a:chOff x="685800" y="2519583"/>
                      <a:chExt cx="10820400" cy="3652618"/>
                    </a:xfrm>
                  </p:grpSpPr>
                  <p:sp>
                    <p:nvSpPr>
                      <p:cNvPr id="190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91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228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229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92" name="TextBox 6"/>
                      <p:cNvSpPr txBox="1"/>
                      <p:nvPr/>
                    </p:nvSpPr>
                    <p:spPr>
                      <a:xfrm>
                        <a:off x="1367593" y="3188610"/>
                        <a:ext cx="2893093" cy="553998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Индекс производства продукции сельского хозяйства в хозяйствах всех категорий </a:t>
                        </a:r>
                        <a:endParaRPr lang="ru-RU" sz="1200" b="1" dirty="0" smtClean="0">
                          <a:solidFill>
                            <a:srgbClr val="0070C0"/>
                          </a:solidFill>
                        </a:endParaRPr>
                      </a:p>
                      <a:p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в сопоставимых ценах</a:t>
                        </a:r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)</a:t>
                        </a:r>
                        <a:endParaRPr lang="en-US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93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94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226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227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95" name="TextBox 12"/>
                      <p:cNvSpPr txBox="1"/>
                      <p:nvPr/>
                    </p:nvSpPr>
                    <p:spPr>
                      <a:xfrm>
                        <a:off x="1375866" y="3973469"/>
                        <a:ext cx="3015052" cy="369332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Индекс физического объема инвестиций </a:t>
                        </a:r>
                        <a:endParaRPr lang="ru-RU" sz="1200" b="1" dirty="0" smtClean="0">
                          <a:solidFill>
                            <a:srgbClr val="0070C0"/>
                          </a:solidFill>
                        </a:endParaRPr>
                      </a:p>
                      <a:p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в </a:t>
                        </a:r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основной капитал сельского хозяйства</a:t>
                        </a:r>
                        <a:endParaRPr lang="en-US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96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97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224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225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98" name="TextBox 17"/>
                      <p:cNvSpPr txBox="1"/>
                      <p:nvPr/>
                    </p:nvSpPr>
                    <p:spPr>
                      <a:xfrm>
                        <a:off x="1387932" y="4865826"/>
                        <a:ext cx="3046114" cy="369332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Рентабельность сельскохозяйственных организаций (с учетом субсидий)</a:t>
                        </a:r>
                        <a:endParaRPr lang="en-US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grpSp>
                    <p:nvGrpSpPr>
                      <p:cNvPr id="199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222" name="Freeform 2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p:spPr>
                    </p:sp>
                    <p:sp>
                      <p:nvSpPr>
                        <p:cNvPr id="223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200" name="TextBox 22"/>
                      <p:cNvSpPr txBox="1"/>
                      <p:nvPr/>
                    </p:nvSpPr>
                    <p:spPr>
                      <a:xfrm>
                        <a:off x="1343954" y="5555285"/>
                        <a:ext cx="3031412" cy="553998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Среднемесячная заработная плата работников сельского хозяйства </a:t>
                        </a:r>
                        <a:endParaRPr lang="ru-RU" sz="1200" b="1" dirty="0" smtClean="0">
                          <a:solidFill>
                            <a:srgbClr val="0070C0"/>
                          </a:solidFill>
                        </a:endParaRPr>
                      </a:p>
                      <a:p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(без </a:t>
                        </a:r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субъектов </a:t>
                        </a:r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МСП)</a:t>
                        </a:r>
                        <a:endParaRPr lang="en-US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pic>
                    <p:nvPicPr>
                      <p:cNvPr id="20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202" name="TextBox 47"/>
                      <p:cNvSpPr txBox="1"/>
                      <p:nvPr/>
                    </p:nvSpPr>
                    <p:spPr>
                      <a:xfrm>
                        <a:off x="4522833" y="3120776"/>
                        <a:ext cx="1072825" cy="654025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в % к предыдущему году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3" name="TextBox 48"/>
                      <p:cNvSpPr txBox="1"/>
                      <p:nvPr/>
                    </p:nvSpPr>
                    <p:spPr>
                      <a:xfrm>
                        <a:off x="4529373" y="3924757"/>
                        <a:ext cx="1072825" cy="654025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в % к предыдущему году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4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5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101,1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6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100,84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7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14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8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101,0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09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101,2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10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14,5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11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100,89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12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101,4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13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15,0</a:t>
                        </a:r>
                      </a:p>
                    </p:txBody>
                  </p:sp>
                  <p:sp>
                    <p:nvSpPr>
                      <p:cNvPr id="214" name="TextBox 76"/>
                      <p:cNvSpPr txBox="1"/>
                      <p:nvPr/>
                    </p:nvSpPr>
                    <p:spPr>
                      <a:xfrm>
                        <a:off x="1049933" y="2589390"/>
                        <a:ext cx="3232440" cy="220317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  <a:endParaRPr lang="ru-RU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15" name="TextBox 77"/>
                      <p:cNvSpPr txBox="1"/>
                      <p:nvPr/>
                    </p:nvSpPr>
                    <p:spPr>
                      <a:xfrm>
                        <a:off x="4311693" y="2527747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  <a:endParaRPr lang="ru-RU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216" name="TextBox 78"/>
                      <p:cNvSpPr txBox="1"/>
                      <p:nvPr/>
                    </p:nvSpPr>
                    <p:spPr>
                      <a:xfrm>
                        <a:off x="5602198" y="2519583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217" name="TextBox 79"/>
                      <p:cNvSpPr txBox="1"/>
                      <p:nvPr/>
                    </p:nvSpPr>
                    <p:spPr>
                      <a:xfrm>
                        <a:off x="6833762" y="2543199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218" name="TextBox 80"/>
                      <p:cNvSpPr txBox="1"/>
                      <p:nvPr/>
                    </p:nvSpPr>
                    <p:spPr>
                      <a:xfrm>
                        <a:off x="7990285" y="2560801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219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2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22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2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22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2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88" name="TextBox 80"/>
                    <p:cNvSpPr txBox="1"/>
                    <p:nvPr/>
                  </p:nvSpPr>
                  <p:spPr>
                    <a:xfrm>
                      <a:off x="9429380" y="3507294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89" name="TextBox 80"/>
                    <p:cNvSpPr txBox="1"/>
                    <p:nvPr/>
                  </p:nvSpPr>
                  <p:spPr>
                    <a:xfrm>
                      <a:off x="10511705" y="3516162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(прогноз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)</a:t>
                      </a:r>
                    </a:p>
                  </p:txBody>
                </p:sp>
              </p:grpSp>
              <p:sp>
                <p:nvSpPr>
                  <p:cNvPr id="185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100,8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86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101,2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182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101,4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83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101,5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175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рублей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76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13 070,0 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77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13 120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78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14 060,0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79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16 819,4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80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17 254,4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30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16,0</a:t>
              </a:r>
            </a:p>
          </p:txBody>
        </p:sp>
        <p:sp>
          <p:nvSpPr>
            <p:cNvPr id="231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15,5</a:t>
              </a: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9037637" y="427979"/>
            <a:ext cx="2871180" cy="2503388"/>
            <a:chOff x="3768251" y="1053355"/>
            <a:chExt cx="4870136" cy="4737693"/>
          </a:xfrm>
        </p:grpSpPr>
        <p:sp>
          <p:nvSpPr>
            <p:cNvPr id="159" name="TextBox 27"/>
            <p:cNvSpPr txBox="1"/>
            <p:nvPr/>
          </p:nvSpPr>
          <p:spPr>
            <a:xfrm>
              <a:off x="3986455" y="1250513"/>
              <a:ext cx="3703073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802 987,3 тыс. рублей 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62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234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3" name="TextBox 34"/>
            <p:cNvSpPr txBox="1"/>
            <p:nvPr/>
          </p:nvSpPr>
          <p:spPr>
            <a:xfrm>
              <a:off x="4079742" y="3040463"/>
              <a:ext cx="4558645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2021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704 483,7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64" name="TextBox 35"/>
            <p:cNvSpPr txBox="1"/>
            <p:nvPr/>
          </p:nvSpPr>
          <p:spPr>
            <a:xfrm>
              <a:off x="3986455" y="4671841"/>
              <a:ext cx="3544558" cy="902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2022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749 380,8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65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232" name="Picture 45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33" name="Picture 46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66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70" name="Picture 60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71" name="Picture 61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67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68" name="Picture 63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69" name="Picture 64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pic>
        <p:nvPicPr>
          <p:cNvPr id="88" name="Picture 4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840159" y="699879"/>
            <a:ext cx="400650" cy="418273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97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18954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912727" y="815103"/>
            <a:ext cx="4988523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</a:t>
            </a:r>
            <a:r>
              <a:rPr lang="ru-RU" sz="2400" b="1" dirty="0" smtClean="0">
                <a:solidFill>
                  <a:schemeClr val="bg1"/>
                </a:solidFill>
              </a:rPr>
              <a:t>«</a:t>
            </a:r>
            <a:r>
              <a:rPr lang="ru-RU" sz="2400" b="1" dirty="0">
                <a:solidFill>
                  <a:schemeClr val="bg1"/>
                </a:solidFill>
              </a:rPr>
              <a:t>Развитие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</a:rPr>
              <a:t>жилищно-коммунального </a:t>
            </a: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</a:rPr>
              <a:t>и </a:t>
            </a:r>
            <a:r>
              <a:rPr lang="ru-RU" sz="2400" b="1" dirty="0">
                <a:solidFill>
                  <a:schemeClr val="bg1"/>
                </a:solidFill>
              </a:rPr>
              <a:t>транспортного комплекса</a:t>
            </a:r>
            <a:r>
              <a:rPr lang="ru-RU" sz="2400" b="1" dirty="0" smtClean="0">
                <a:solidFill>
                  <a:schemeClr val="bg1"/>
                </a:solidFill>
              </a:rPr>
              <a:t>» </a:t>
            </a:r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ru-RU" sz="1600" b="1" dirty="0">
                <a:solidFill>
                  <a:schemeClr val="bg1"/>
                </a:solidFill>
              </a:rPr>
              <a:t>28.09.2012 № 243</a:t>
            </a:r>
            <a:r>
              <a:rPr lang="ru-RU" sz="1600" b="1" dirty="0" smtClean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998845" y="403112"/>
            <a:ext cx="2894352" cy="2542801"/>
            <a:chOff x="3392615" y="2569376"/>
            <a:chExt cx="6107360" cy="4558497"/>
          </a:xfrm>
        </p:grpSpPr>
        <p:sp>
          <p:nvSpPr>
            <p:cNvPr id="133" name="AutoShape 4"/>
            <p:cNvSpPr/>
            <p:nvPr/>
          </p:nvSpPr>
          <p:spPr>
            <a:xfrm>
              <a:off x="3392615" y="2569376"/>
              <a:ext cx="6107360" cy="4558497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pPr algn="ctr"/>
              <a:endParaRPr lang="ru-RU" b="1">
                <a:solidFill>
                  <a:srgbClr val="0070C0"/>
                </a:solidFill>
              </a:endParaRPr>
            </a:p>
          </p:txBody>
        </p:sp>
        <p:sp>
          <p:nvSpPr>
            <p:cNvPr id="138" name="TextBox 35"/>
            <p:cNvSpPr txBox="1"/>
            <p:nvPr/>
          </p:nvSpPr>
          <p:spPr>
            <a:xfrm>
              <a:off x="3705166" y="3553504"/>
              <a:ext cx="5509733" cy="22070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b="1" dirty="0">
                  <a:solidFill>
                    <a:srgbClr val="0070C0"/>
                  </a:solidFill>
                </a:rPr>
                <a:t>: </a:t>
              </a:r>
              <a:endParaRPr lang="ru-RU" b="1" dirty="0" smtClean="0">
                <a:solidFill>
                  <a:srgbClr val="0070C0"/>
                </a:solidFill>
              </a:endParaRPr>
            </a:p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Развитие </a:t>
              </a:r>
              <a:r>
                <a:rPr lang="ru-RU" b="1" dirty="0">
                  <a:solidFill>
                    <a:srgbClr val="0070C0"/>
                  </a:solidFill>
                </a:rPr>
                <a:t>жилищно-коммунального и транспортного </a:t>
              </a:r>
              <a:r>
                <a:rPr lang="ru-RU" b="1" dirty="0" smtClean="0">
                  <a:solidFill>
                    <a:srgbClr val="0070C0"/>
                  </a:solidFill>
                </a:rPr>
                <a:t>комплекса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95" name="TextBox 58"/>
          <p:cNvSpPr txBox="1"/>
          <p:nvPr/>
        </p:nvSpPr>
        <p:spPr>
          <a:xfrm>
            <a:off x="9516028" y="5469435"/>
            <a:ext cx="10728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2,8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96" name="TextBox 58"/>
          <p:cNvSpPr txBox="1"/>
          <p:nvPr/>
        </p:nvSpPr>
        <p:spPr>
          <a:xfrm>
            <a:off x="10593144" y="5448522"/>
            <a:ext cx="10728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2,8</a:t>
            </a:r>
            <a:endParaRPr lang="en-US" sz="1400" b="1" dirty="0">
              <a:solidFill>
                <a:srgbClr val="0070C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937975" y="3106096"/>
            <a:ext cx="10889948" cy="3608729"/>
            <a:chOff x="937975" y="3106096"/>
            <a:chExt cx="10889948" cy="3608729"/>
          </a:xfrm>
        </p:grpSpPr>
        <p:sp>
          <p:nvSpPr>
            <p:cNvPr id="122" name="AutoShape 18"/>
            <p:cNvSpPr/>
            <p:nvPr/>
          </p:nvSpPr>
          <p:spPr>
            <a:xfrm>
              <a:off x="3916978" y="6034992"/>
              <a:ext cx="7910945" cy="679833"/>
            </a:xfrm>
            <a:prstGeom prst="rect">
              <a:avLst/>
            </a:prstGeom>
            <a:solidFill>
              <a:srgbClr val="2C92D5">
                <a:alpha val="9803"/>
              </a:srgbClr>
            </a:solidFill>
          </p:spPr>
        </p:sp>
        <p:grpSp>
          <p:nvGrpSpPr>
            <p:cNvPr id="4" name="Группа 3"/>
            <p:cNvGrpSpPr/>
            <p:nvPr/>
          </p:nvGrpSpPr>
          <p:grpSpPr>
            <a:xfrm>
              <a:off x="937975" y="3106096"/>
              <a:ext cx="10889948" cy="3594455"/>
              <a:chOff x="937975" y="3106096"/>
              <a:chExt cx="10889948" cy="3594455"/>
            </a:xfrm>
          </p:grpSpPr>
          <p:grpSp>
            <p:nvGrpSpPr>
              <p:cNvPr id="2" name="Группа 1"/>
              <p:cNvGrpSpPr/>
              <p:nvPr/>
            </p:nvGrpSpPr>
            <p:grpSpPr>
              <a:xfrm>
                <a:off x="937975" y="3106096"/>
                <a:ext cx="10889948" cy="3594455"/>
                <a:chOff x="937975" y="3106096"/>
                <a:chExt cx="10889948" cy="3594455"/>
              </a:xfrm>
            </p:grpSpPr>
            <p:grpSp>
              <p:nvGrpSpPr>
                <p:cNvPr id="6" name="Группа 5"/>
                <p:cNvGrpSpPr/>
                <p:nvPr/>
              </p:nvGrpSpPr>
              <p:grpSpPr>
                <a:xfrm>
                  <a:off x="937975" y="3106096"/>
                  <a:ext cx="10889948" cy="3594455"/>
                  <a:chOff x="1055685" y="3533107"/>
                  <a:chExt cx="10889948" cy="3594455"/>
                </a:xfrm>
              </p:grpSpPr>
              <p:grpSp>
                <p:nvGrpSpPr>
                  <p:cNvPr id="34" name="Группа 33"/>
                  <p:cNvGrpSpPr/>
                  <p:nvPr/>
                </p:nvGrpSpPr>
                <p:grpSpPr>
                  <a:xfrm>
                    <a:off x="1055685" y="3533107"/>
                    <a:ext cx="10820400" cy="3594455"/>
                    <a:chOff x="685800" y="2577746"/>
                    <a:chExt cx="10820400" cy="3594455"/>
                  </a:xfrm>
                </p:grpSpPr>
                <p:sp>
                  <p:nvSpPr>
                    <p:cNvPr id="40" name="AutoShape 2"/>
                    <p:cNvSpPr/>
                    <p:nvPr/>
                  </p:nvSpPr>
                  <p:spPr>
                    <a:xfrm>
                      <a:off x="3595255" y="3103166"/>
                      <a:ext cx="7910945" cy="679833"/>
                    </a:xfrm>
                    <a:prstGeom prst="rect">
                      <a:avLst/>
                    </a:prstGeom>
                    <a:solidFill>
                      <a:srgbClr val="86EAE9">
                        <a:alpha val="9803"/>
                      </a:srgbClr>
                    </a:solidFill>
                  </p:spPr>
                </p:sp>
                <p:grpSp>
                  <p:nvGrpSpPr>
                    <p:cNvPr id="41" name="Group 3"/>
                    <p:cNvGrpSpPr/>
                    <p:nvPr/>
                  </p:nvGrpSpPr>
                  <p:grpSpPr>
                    <a:xfrm>
                      <a:off x="685800" y="3103166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09" name="Freeform 4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86EAE9"/>
                      </a:solidFill>
                    </p:spPr>
                  </p:sp>
                  <p:sp>
                    <p:nvSpPr>
                      <p:cNvPr id="110" name="Freeform 5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42" name="TextBox 6"/>
                    <p:cNvSpPr txBox="1"/>
                    <p:nvPr/>
                  </p:nvSpPr>
                  <p:spPr>
                    <a:xfrm>
                      <a:off x="1389280" y="3222951"/>
                      <a:ext cx="2893093" cy="436017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pPr>
                        <a:lnSpc>
                          <a:spcPts val="1680"/>
                        </a:lnSpc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</a:rPr>
                        <a:t>Обеспеченность жильем населения Республики </a:t>
                      </a:r>
                      <a:r>
                        <a:rPr lang="ru-RU" sz="1200" b="1" dirty="0" smtClean="0">
                          <a:solidFill>
                            <a:srgbClr val="0070C0"/>
                          </a:solidFill>
                        </a:rPr>
                        <a:t>Алтай</a:t>
                      </a:r>
                      <a:endParaRPr lang="en-US" sz="12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44" name="AutoShape 8"/>
                    <p:cNvSpPr/>
                    <p:nvPr/>
                  </p:nvSpPr>
                  <p:spPr>
                    <a:xfrm>
                      <a:off x="3595255" y="3899566"/>
                      <a:ext cx="7910945" cy="679833"/>
                    </a:xfrm>
                    <a:prstGeom prst="rect">
                      <a:avLst/>
                    </a:prstGeom>
                    <a:solidFill>
                      <a:srgbClr val="3EDAD8">
                        <a:alpha val="9803"/>
                      </a:srgbClr>
                    </a:solidFill>
                  </p:spPr>
                </p:sp>
                <p:grpSp>
                  <p:nvGrpSpPr>
                    <p:cNvPr id="46" name="Group 9"/>
                    <p:cNvGrpSpPr/>
                    <p:nvPr/>
                  </p:nvGrpSpPr>
                  <p:grpSpPr>
                    <a:xfrm>
                      <a:off x="685800" y="3899566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07" name="Freeform 10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3EDAD8"/>
                      </a:solidFill>
                    </p:spPr>
                  </p:sp>
                  <p:sp>
                    <p:nvSpPr>
                      <p:cNvPr id="108" name="Freeform 11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47" name="TextBox 12"/>
                    <p:cNvSpPr txBox="1"/>
                    <p:nvPr/>
                  </p:nvSpPr>
                  <p:spPr>
                    <a:xfrm>
                      <a:off x="1338656" y="3898304"/>
                      <a:ext cx="3015052" cy="692497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900" b="1" dirty="0">
                          <a:solidFill>
                            <a:srgbClr val="0070C0"/>
                          </a:solidFill>
                        </a:rPr>
                        <a:t>Доля протяженности автомобильных дорог общего пользования регионального значения, не отвечающих нормативным требованиям, в общей протяженности автомобильных дорог общего пользования регионального значения</a:t>
                      </a:r>
                      <a:endParaRPr lang="en-US" sz="9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53" name="AutoShape 13"/>
                    <p:cNvSpPr/>
                    <p:nvPr/>
                  </p:nvSpPr>
                  <p:spPr>
                    <a:xfrm>
                      <a:off x="3595255" y="4695967"/>
                      <a:ext cx="7910945" cy="679833"/>
                    </a:xfrm>
                    <a:prstGeom prst="rect">
                      <a:avLst/>
                    </a:prstGeom>
                    <a:solidFill>
                      <a:srgbClr val="37C9EF">
                        <a:alpha val="9803"/>
                      </a:srgbClr>
                    </a:solidFill>
                  </p:spPr>
                </p:sp>
                <p:grpSp>
                  <p:nvGrpSpPr>
                    <p:cNvPr id="54" name="Group 14"/>
                    <p:cNvGrpSpPr/>
                    <p:nvPr/>
                  </p:nvGrpSpPr>
                  <p:grpSpPr>
                    <a:xfrm>
                      <a:off x="685800" y="4695967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05" name="Freeform 15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37C9EF"/>
                      </a:solidFill>
                    </p:spPr>
                  </p:sp>
                  <p:sp>
                    <p:nvSpPr>
                      <p:cNvPr id="106" name="Freeform 16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55" name="TextBox 17"/>
                    <p:cNvSpPr txBox="1"/>
                    <p:nvPr/>
                  </p:nvSpPr>
                  <p:spPr>
                    <a:xfrm>
                      <a:off x="1282325" y="4789344"/>
                      <a:ext cx="3046114" cy="507831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1100" b="1" dirty="0">
                          <a:solidFill>
                            <a:srgbClr val="0070C0"/>
                          </a:solidFill>
                        </a:rPr>
                        <a:t>Удельный вес введенной общей площади жилых домов по отношению к общей площади жилищного фонда к предыдущему году</a:t>
                      </a:r>
                      <a:endParaRPr lang="en-US" sz="11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grpSp>
                  <p:nvGrpSpPr>
                    <p:cNvPr id="57" name="Group 19"/>
                    <p:cNvGrpSpPr/>
                    <p:nvPr/>
                  </p:nvGrpSpPr>
                  <p:grpSpPr>
                    <a:xfrm>
                      <a:off x="685800" y="5492368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03" name="Freeform 20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sp>
                  <p:sp>
                    <p:nvSpPr>
                      <p:cNvPr id="104" name="Freeform 21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58" name="TextBox 22"/>
                    <p:cNvSpPr txBox="1"/>
                    <p:nvPr/>
                  </p:nvSpPr>
                  <p:spPr>
                    <a:xfrm>
                      <a:off x="1297027" y="5486035"/>
                      <a:ext cx="3031412" cy="615553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1000" b="1" dirty="0">
                          <a:solidFill>
                            <a:srgbClr val="0070C0"/>
                          </a:solidFill>
                        </a:rPr>
                        <a:t>Снижение средней стоимости </a:t>
                      </a:r>
                      <a:r>
                        <a:rPr lang="ru-RU" sz="1000" b="1" dirty="0" smtClean="0">
                          <a:solidFill>
                            <a:srgbClr val="0070C0"/>
                          </a:solidFill>
                        </a:rPr>
                        <a:t>1 кв.м. </a:t>
                      </a:r>
                      <a:r>
                        <a:rPr lang="ru-RU" sz="1000" b="1" dirty="0">
                          <a:solidFill>
                            <a:srgbClr val="0070C0"/>
                          </a:solidFill>
                        </a:rPr>
                        <a:t>жилья на первичном рынке, с учетом индекса дефлятора на соответствующий год по виду экономической деятельности "строительство" </a:t>
                      </a:r>
                      <a:r>
                        <a:rPr lang="ru-RU" sz="1000" b="1" dirty="0" smtClean="0">
                          <a:solidFill>
                            <a:srgbClr val="0070C0"/>
                          </a:solidFill>
                        </a:rPr>
                        <a:t>( </a:t>
                      </a:r>
                      <a:r>
                        <a:rPr lang="ru-RU" sz="1000" b="1" dirty="0">
                          <a:solidFill>
                            <a:srgbClr val="0070C0"/>
                          </a:solidFill>
                        </a:rPr>
                        <a:t>к уровню 2012 года)</a:t>
                      </a:r>
                      <a:endParaRPr lang="en-US" sz="10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pic>
                  <p:nvPicPr>
                    <p:cNvPr id="59" name="Picture 25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rcRect/>
                    <a:stretch>
                      <a:fillRect/>
                    </a:stretch>
                  </p:blipFill>
                  <p:spPr>
                    <a:xfrm>
                      <a:off x="915173" y="5697523"/>
                      <a:ext cx="269523" cy="269523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61" name="TextBox 47"/>
                    <p:cNvSpPr txBox="1"/>
                    <p:nvPr/>
                  </p:nvSpPr>
                  <p:spPr>
                    <a:xfrm>
                      <a:off x="4522833" y="3120776"/>
                      <a:ext cx="1072825" cy="436017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кв. метров 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на 1 человека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2" name="TextBox 48"/>
                    <p:cNvSpPr txBox="1"/>
                    <p:nvPr/>
                  </p:nvSpPr>
                  <p:spPr>
                    <a:xfrm>
                      <a:off x="4499298" y="410653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3" name="TextBox 49"/>
                    <p:cNvSpPr txBox="1"/>
                    <p:nvPr/>
                  </p:nvSpPr>
                  <p:spPr>
                    <a:xfrm>
                      <a:off x="4499298" y="492475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4" name="TextBox 50"/>
                    <p:cNvSpPr txBox="1"/>
                    <p:nvPr/>
                  </p:nvSpPr>
                  <p:spPr>
                    <a:xfrm>
                      <a:off x="5853093" y="330619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21,1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5" name="TextBox 51"/>
                    <p:cNvSpPr txBox="1"/>
                    <p:nvPr/>
                  </p:nvSpPr>
                  <p:spPr>
                    <a:xfrm>
                      <a:off x="5863442" y="410653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80,6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6" name="TextBox 52"/>
                    <p:cNvSpPr txBox="1"/>
                    <p:nvPr/>
                  </p:nvSpPr>
                  <p:spPr>
                    <a:xfrm>
                      <a:off x="5863441" y="494108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2,4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7" name="TextBox 53"/>
                    <p:cNvSpPr txBox="1"/>
                    <p:nvPr/>
                  </p:nvSpPr>
                  <p:spPr>
                    <a:xfrm>
                      <a:off x="8162472" y="333152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22,3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8" name="TextBox 54"/>
                    <p:cNvSpPr txBox="1"/>
                    <p:nvPr/>
                  </p:nvSpPr>
                  <p:spPr>
                    <a:xfrm>
                      <a:off x="7014314" y="4100321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79,6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69" name="TextBox 55"/>
                    <p:cNvSpPr txBox="1"/>
                    <p:nvPr/>
                  </p:nvSpPr>
                  <p:spPr>
                    <a:xfrm>
                      <a:off x="7018819" y="494108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2,8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70" name="TextBox 56"/>
                    <p:cNvSpPr txBox="1"/>
                    <p:nvPr/>
                  </p:nvSpPr>
                  <p:spPr>
                    <a:xfrm>
                      <a:off x="9240047" y="3331957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22,3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71" name="TextBox 57"/>
                    <p:cNvSpPr txBox="1"/>
                    <p:nvPr/>
                  </p:nvSpPr>
                  <p:spPr>
                    <a:xfrm>
                      <a:off x="8167222" y="4100320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77,2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72" name="TextBox 58"/>
                    <p:cNvSpPr txBox="1"/>
                    <p:nvPr/>
                  </p:nvSpPr>
                  <p:spPr>
                    <a:xfrm>
                      <a:off x="8198087" y="4933707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2,8</a:t>
                      </a:r>
                    </a:p>
                  </p:txBody>
                </p:sp>
                <p:sp>
                  <p:nvSpPr>
                    <p:cNvPr id="80" name="TextBox 76"/>
                    <p:cNvSpPr txBox="1"/>
                    <p:nvPr/>
                  </p:nvSpPr>
                  <p:spPr>
                    <a:xfrm>
                      <a:off x="1049933" y="2589390"/>
                      <a:ext cx="3232440" cy="220317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Основные целевые показатели</a:t>
                      </a:r>
                    </a:p>
                  </p:txBody>
                </p:sp>
                <p:sp>
                  <p:nvSpPr>
                    <p:cNvPr id="81" name="TextBox 77"/>
                    <p:cNvSpPr txBox="1"/>
                    <p:nvPr/>
                  </p:nvSpPr>
                  <p:spPr>
                    <a:xfrm>
                      <a:off x="4312743" y="2607895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Единица измерения</a:t>
                      </a:r>
                    </a:p>
                  </p:txBody>
                </p:sp>
                <p:sp>
                  <p:nvSpPr>
                    <p:cNvPr id="82" name="TextBox 78"/>
                    <p:cNvSpPr txBox="1"/>
                    <p:nvPr/>
                  </p:nvSpPr>
                  <p:spPr>
                    <a:xfrm>
                      <a:off x="5656311" y="2607895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2018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факт)</a:t>
                      </a:r>
                    </a:p>
                  </p:txBody>
                </p:sp>
                <p:sp>
                  <p:nvSpPr>
                    <p:cNvPr id="83" name="TextBox 79"/>
                    <p:cNvSpPr txBox="1"/>
                    <p:nvPr/>
                  </p:nvSpPr>
                  <p:spPr>
                    <a:xfrm>
                      <a:off x="6891637" y="2577746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2019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оценка)</a:t>
                      </a:r>
                    </a:p>
                  </p:txBody>
                </p:sp>
                <p:sp>
                  <p:nvSpPr>
                    <p:cNvPr id="84" name="TextBox 80"/>
                    <p:cNvSpPr txBox="1"/>
                    <p:nvPr/>
                  </p:nvSpPr>
                  <p:spPr>
                    <a:xfrm>
                      <a:off x="7986332" y="2589390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2020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pic>
                  <p:nvPicPr>
                    <p:cNvPr id="85" name="Picture 25"/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duotone>
                        <a:schemeClr val="accent1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24537" y="3306199"/>
                      <a:ext cx="269523" cy="26952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86" name="Picture 25"/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duotone>
                        <a:schemeClr val="accent6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14783" y="4113347"/>
                      <a:ext cx="269523" cy="2695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87" name="Picture 25"/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duotone>
                        <a:schemeClr val="accent5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14782" y="4875913"/>
                      <a:ext cx="269523" cy="269523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89" name="TextBox 80"/>
                  <p:cNvSpPr txBox="1"/>
                  <p:nvPr/>
                </p:nvSpPr>
                <p:spPr>
                  <a:xfrm>
                    <a:off x="9441734" y="3533107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2021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  <p:sp>
                <p:nvSpPr>
                  <p:cNvPr id="90" name="TextBox 80"/>
                  <p:cNvSpPr txBox="1"/>
                  <p:nvPr/>
                </p:nvSpPr>
                <p:spPr>
                  <a:xfrm>
                    <a:off x="10511705" y="3541391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2022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</p:grpSp>
            <p:sp>
              <p:nvSpPr>
                <p:cNvPr id="91" name="TextBox 50"/>
                <p:cNvSpPr txBox="1"/>
                <p:nvPr/>
              </p:nvSpPr>
              <p:spPr>
                <a:xfrm>
                  <a:off x="7238344" y="38537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>
                      <a:solidFill>
                        <a:srgbClr val="0070C0"/>
                      </a:solidFill>
                    </a:rPr>
                    <a:t>21,7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2" name="TextBox 50"/>
                <p:cNvSpPr txBox="1"/>
                <p:nvPr/>
              </p:nvSpPr>
              <p:spPr>
                <a:xfrm>
                  <a:off x="10574546" y="384052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>
                      <a:solidFill>
                        <a:srgbClr val="0070C0"/>
                      </a:solidFill>
                    </a:rPr>
                    <a:t>22,3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3" name="TextBox 57"/>
              <p:cNvSpPr txBox="1"/>
              <p:nvPr/>
            </p:nvSpPr>
            <p:spPr>
              <a:xfrm>
                <a:off x="9501721" y="4640436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>
                    <a:solidFill>
                      <a:srgbClr val="0070C0"/>
                    </a:solidFill>
                  </a:rPr>
                  <a:t>72,8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10588853" y="462866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>
                    <a:solidFill>
                      <a:srgbClr val="0070C0"/>
                    </a:solidFill>
                  </a:rPr>
                  <a:t>63,8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7" name="TextBox 48"/>
            <p:cNvSpPr txBox="1"/>
            <p:nvPr/>
          </p:nvSpPr>
          <p:spPr>
            <a:xfrm>
              <a:off x="4755088" y="6261432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>
                  <a:solidFill>
                    <a:srgbClr val="0070C0"/>
                  </a:solidFill>
                </a:rPr>
                <a:t>%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28" name="TextBox 51"/>
            <p:cNvSpPr txBox="1"/>
            <p:nvPr/>
          </p:nvSpPr>
          <p:spPr>
            <a:xfrm>
              <a:off x="6119232" y="6261432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26,6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29" name="TextBox 54"/>
            <p:cNvSpPr txBox="1"/>
            <p:nvPr/>
          </p:nvSpPr>
          <p:spPr>
            <a:xfrm>
              <a:off x="7256990" y="6255215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20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0" name="TextBox 57"/>
            <p:cNvSpPr txBox="1"/>
            <p:nvPr/>
          </p:nvSpPr>
          <p:spPr>
            <a:xfrm>
              <a:off x="8423012" y="625521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20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1" name="TextBox 57"/>
            <p:cNvSpPr txBox="1"/>
            <p:nvPr/>
          </p:nvSpPr>
          <p:spPr>
            <a:xfrm>
              <a:off x="9492222" y="626698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20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2" name="TextBox 57"/>
            <p:cNvSpPr txBox="1"/>
            <p:nvPr/>
          </p:nvSpPr>
          <p:spPr>
            <a:xfrm>
              <a:off x="10579354" y="6255213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20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86" name="Группа 185"/>
          <p:cNvGrpSpPr/>
          <p:nvPr/>
        </p:nvGrpSpPr>
        <p:grpSpPr>
          <a:xfrm>
            <a:off x="9037638" y="427979"/>
            <a:ext cx="2744641" cy="2503388"/>
            <a:chOff x="3768251" y="1053355"/>
            <a:chExt cx="4655498" cy="4737693"/>
          </a:xfrm>
        </p:grpSpPr>
        <p:sp>
          <p:nvSpPr>
            <p:cNvPr id="187" name="TextBox 27"/>
            <p:cNvSpPr txBox="1"/>
            <p:nvPr/>
          </p:nvSpPr>
          <p:spPr>
            <a:xfrm>
              <a:off x="3986455" y="1250513"/>
              <a:ext cx="3703073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2 895 705,1 тыс. рублей</a:t>
              </a:r>
            </a:p>
          </p:txBody>
        </p:sp>
        <p:grpSp>
          <p:nvGrpSpPr>
            <p:cNvPr id="190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202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pPr algn="ctr"/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91" name="TextBox 34"/>
            <p:cNvSpPr txBox="1"/>
            <p:nvPr/>
          </p:nvSpPr>
          <p:spPr>
            <a:xfrm>
              <a:off x="3986455" y="2981842"/>
              <a:ext cx="4130857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3 950 264,3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92" name="TextBox 35"/>
            <p:cNvSpPr txBox="1"/>
            <p:nvPr/>
          </p:nvSpPr>
          <p:spPr>
            <a:xfrm>
              <a:off x="4049125" y="4693258"/>
              <a:ext cx="3577731" cy="902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4 151 560,1 тыс</a:t>
              </a:r>
              <a:r>
                <a:rPr lang="ru-RU" sz="1600" b="1" dirty="0" smtClean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93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200" name="Picture 45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1" name="Picture 46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4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98" name="Picture 60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99" name="Picture 61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5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96" name="Picture 63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97" name="Picture 64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88" name="Freeform 12"/>
          <p:cNvSpPr/>
          <p:nvPr/>
        </p:nvSpPr>
        <p:spPr>
          <a:xfrm rot="5400000">
            <a:off x="5546975" y="473640"/>
            <a:ext cx="966959" cy="817967"/>
          </a:xfrm>
          <a:custGeom>
            <a:avLst/>
            <a:gdLst/>
            <a:ahLst/>
            <a:cxnLst/>
            <a:rect l="l" t="t" r="r" b="b"/>
            <a:pathLst>
              <a:path w="1841500" h="1595120">
                <a:moveTo>
                  <a:pt x="1380490" y="0"/>
                </a:moveTo>
                <a:lnTo>
                  <a:pt x="459740" y="0"/>
                </a:lnTo>
                <a:lnTo>
                  <a:pt x="0" y="797560"/>
                </a:lnTo>
                <a:lnTo>
                  <a:pt x="459740" y="1595120"/>
                </a:lnTo>
                <a:lnTo>
                  <a:pt x="1380490" y="1595120"/>
                </a:lnTo>
                <a:lnTo>
                  <a:pt x="1841500" y="79756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</p:spPr>
        <p:txBody>
          <a:bodyPr/>
          <a:lstStyle/>
          <a:p>
            <a:endParaRPr lang="ru-RU"/>
          </a:p>
        </p:txBody>
      </p:sp>
      <p:pic>
        <p:nvPicPr>
          <p:cNvPr id="97" name="Picture 4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798091" y="641672"/>
            <a:ext cx="484786" cy="50611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25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1161291" y="933288"/>
            <a:ext cx="4439653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ГП РА «Комплексное развитие сельских территорий»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chemeClr val="bg1"/>
                </a:solidFill>
              </a:rPr>
              <a:t>проект)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0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809206" y="3485492"/>
              <a:ext cx="5821903" cy="16552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ЦЕЛЬ: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Комплексное развитие сельских территорий </a:t>
              </a:r>
              <a:r>
                <a:rPr lang="ru-RU" b="1" dirty="0" smtClean="0">
                  <a:solidFill>
                    <a:srgbClr val="0070C0"/>
                  </a:solidFill>
                </a:rPr>
                <a:t>РА</a:t>
              </a:r>
              <a:endParaRPr lang="en-US" dirty="0">
                <a:solidFill>
                  <a:srgbClr val="FFFFFF"/>
                </a:solidFill>
                <a:latin typeface="Aileron Regular"/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2" name="Группа 1"/>
          <p:cNvGrpSpPr/>
          <p:nvPr/>
        </p:nvGrpSpPr>
        <p:grpSpPr>
          <a:xfrm>
            <a:off x="891708" y="3592793"/>
            <a:ext cx="10889948" cy="2798054"/>
            <a:chOff x="937975" y="3106096"/>
            <a:chExt cx="10889948" cy="2798054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2798054"/>
              <a:chOff x="937975" y="3106096"/>
              <a:chExt cx="10889948" cy="2798054"/>
            </a:xfrm>
          </p:grpSpPr>
          <p:grpSp>
            <p:nvGrpSpPr>
              <p:cNvPr id="94" name="Группа 93"/>
              <p:cNvGrpSpPr/>
              <p:nvPr/>
            </p:nvGrpSpPr>
            <p:grpSpPr>
              <a:xfrm>
                <a:off x="937975" y="3106096"/>
                <a:ext cx="10889948" cy="2798054"/>
                <a:chOff x="937975" y="3106096"/>
                <a:chExt cx="10889948" cy="2798054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2798054"/>
                  <a:chOff x="1055685" y="3533107"/>
                  <a:chExt cx="10889948" cy="2798054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1055685" y="3533107"/>
                    <a:ext cx="10820400" cy="2798054"/>
                    <a:chOff x="685800" y="2577746"/>
                    <a:chExt cx="10820400" cy="2798054"/>
                  </a:xfrm>
                </p:grpSpPr>
                <p:sp>
                  <p:nvSpPr>
                    <p:cNvPr id="135" name="AutoShape 2"/>
                    <p:cNvSpPr/>
                    <p:nvPr/>
                  </p:nvSpPr>
                  <p:spPr>
                    <a:xfrm>
                      <a:off x="3595255" y="3103166"/>
                      <a:ext cx="7910945" cy="679833"/>
                    </a:xfrm>
                    <a:prstGeom prst="rect">
                      <a:avLst/>
                    </a:prstGeom>
                    <a:solidFill>
                      <a:srgbClr val="86EAE9">
                        <a:alpha val="9803"/>
                      </a:srgbClr>
                    </a:solidFill>
                  </p:spPr>
                </p:sp>
                <p:grpSp>
                  <p:nvGrpSpPr>
                    <p:cNvPr id="137" name="Group 3"/>
                    <p:cNvGrpSpPr/>
                    <p:nvPr/>
                  </p:nvGrpSpPr>
                  <p:grpSpPr>
                    <a:xfrm>
                      <a:off x="685800" y="3103166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76" name="Freeform 4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86EAE9"/>
                      </a:solidFill>
                    </p:spPr>
                  </p:sp>
                  <p:sp>
                    <p:nvSpPr>
                      <p:cNvPr id="177" name="Freeform 5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140" name="TextBox 6"/>
                    <p:cNvSpPr txBox="1"/>
                    <p:nvPr/>
                  </p:nvSpPr>
                  <p:spPr>
                    <a:xfrm>
                      <a:off x="1388131" y="3241612"/>
                      <a:ext cx="2893093" cy="436017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pPr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Доля сельского населения в общей численности населения РА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41" name="AutoShape 8"/>
                    <p:cNvSpPr/>
                    <p:nvPr/>
                  </p:nvSpPr>
                  <p:spPr>
                    <a:xfrm>
                      <a:off x="3595255" y="3899566"/>
                      <a:ext cx="7910945" cy="679833"/>
                    </a:xfrm>
                    <a:prstGeom prst="rect">
                      <a:avLst/>
                    </a:prstGeom>
                    <a:solidFill>
                      <a:srgbClr val="3EDAD8">
                        <a:alpha val="9803"/>
                      </a:srgbClr>
                    </a:solidFill>
                  </p:spPr>
                </p:sp>
                <p:grpSp>
                  <p:nvGrpSpPr>
                    <p:cNvPr id="142" name="Group 9"/>
                    <p:cNvGrpSpPr/>
                    <p:nvPr/>
                  </p:nvGrpSpPr>
                  <p:grpSpPr>
                    <a:xfrm>
                      <a:off x="685800" y="3899566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74" name="Freeform 10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3EDAD8"/>
                      </a:solidFill>
                    </p:spPr>
                  </p:sp>
                  <p:sp>
                    <p:nvSpPr>
                      <p:cNvPr id="175" name="Freeform 11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143" name="TextBox 12"/>
                    <p:cNvSpPr txBox="1"/>
                    <p:nvPr/>
                  </p:nvSpPr>
                  <p:spPr>
                    <a:xfrm>
                      <a:off x="1305450" y="3897924"/>
                      <a:ext cx="3015052" cy="646331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Соотношение среднемесячных располагаемых ресурсов сельского и городского 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д</a:t>
                      </a: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омохозяйств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44" name="AutoShape 13"/>
                    <p:cNvSpPr/>
                    <p:nvPr/>
                  </p:nvSpPr>
                  <p:spPr>
                    <a:xfrm>
                      <a:off x="3595255" y="4695967"/>
                      <a:ext cx="7910945" cy="679833"/>
                    </a:xfrm>
                    <a:prstGeom prst="rect">
                      <a:avLst/>
                    </a:prstGeom>
                    <a:solidFill>
                      <a:srgbClr val="37C9EF">
                        <a:alpha val="9803"/>
                      </a:srgbClr>
                    </a:solidFill>
                  </p:spPr>
                </p:sp>
                <p:grpSp>
                  <p:nvGrpSpPr>
                    <p:cNvPr id="145" name="Group 14"/>
                    <p:cNvGrpSpPr/>
                    <p:nvPr/>
                  </p:nvGrpSpPr>
                  <p:grpSpPr>
                    <a:xfrm>
                      <a:off x="685800" y="4695967"/>
                      <a:ext cx="3684051" cy="679833"/>
                      <a:chOff x="0" y="0"/>
                      <a:chExt cx="5906632" cy="1106170"/>
                    </a:xfrm>
                  </p:grpSpPr>
                  <p:sp>
                    <p:nvSpPr>
                      <p:cNvPr id="172" name="Freeform 15"/>
                      <p:cNvSpPr/>
                      <p:nvPr/>
                    </p:nvSpPr>
                    <p:spPr>
                      <a:xfrm>
                        <a:off x="0" y="0"/>
                        <a:ext cx="5907902" cy="11074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37C9EF"/>
                      </a:solidFill>
                    </p:spPr>
                  </p:sp>
                  <p:sp>
                    <p:nvSpPr>
                      <p:cNvPr id="173" name="Freeform 16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146" name="TextBox 17"/>
                    <p:cNvSpPr txBox="1"/>
                    <p:nvPr/>
                  </p:nvSpPr>
                  <p:spPr>
                    <a:xfrm>
                      <a:off x="1334283" y="4839543"/>
                      <a:ext cx="3046114" cy="430887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Доля общей площади благоустроенных жилых помещений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0" name="TextBox 47"/>
                    <p:cNvSpPr txBox="1"/>
                    <p:nvPr/>
                  </p:nvSpPr>
                  <p:spPr>
                    <a:xfrm>
                      <a:off x="4501057" y="3328510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1" name="TextBox 48"/>
                    <p:cNvSpPr txBox="1"/>
                    <p:nvPr/>
                  </p:nvSpPr>
                  <p:spPr>
                    <a:xfrm>
                      <a:off x="4499298" y="410653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2" name="TextBox 49"/>
                    <p:cNvSpPr txBox="1"/>
                    <p:nvPr/>
                  </p:nvSpPr>
                  <p:spPr>
                    <a:xfrm>
                      <a:off x="4499298" y="492475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3" name="TextBox 50"/>
                    <p:cNvSpPr txBox="1"/>
                    <p:nvPr/>
                  </p:nvSpPr>
                  <p:spPr>
                    <a:xfrm>
                      <a:off x="5853093" y="330619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70,8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4" name="TextBox 51"/>
                    <p:cNvSpPr txBox="1"/>
                    <p:nvPr/>
                  </p:nvSpPr>
                  <p:spPr>
                    <a:xfrm>
                      <a:off x="5863442" y="410653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89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5" name="TextBox 52"/>
                    <p:cNvSpPr txBox="1"/>
                    <p:nvPr/>
                  </p:nvSpPr>
                  <p:spPr>
                    <a:xfrm>
                      <a:off x="5863441" y="494108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28,9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6" name="TextBox 53"/>
                    <p:cNvSpPr txBox="1"/>
                    <p:nvPr/>
                  </p:nvSpPr>
                  <p:spPr>
                    <a:xfrm>
                      <a:off x="8162472" y="333152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70,82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7" name="TextBox 54"/>
                    <p:cNvSpPr txBox="1"/>
                    <p:nvPr/>
                  </p:nvSpPr>
                  <p:spPr>
                    <a:xfrm>
                      <a:off x="7014314" y="4100321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89,1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8" name="TextBox 55"/>
                    <p:cNvSpPr txBox="1"/>
                    <p:nvPr/>
                  </p:nvSpPr>
                  <p:spPr>
                    <a:xfrm>
                      <a:off x="7018819" y="494108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28,93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59" name="TextBox 56"/>
                    <p:cNvSpPr txBox="1"/>
                    <p:nvPr/>
                  </p:nvSpPr>
                  <p:spPr>
                    <a:xfrm>
                      <a:off x="9240047" y="3331957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70,83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60" name="TextBox 57"/>
                    <p:cNvSpPr txBox="1"/>
                    <p:nvPr/>
                  </p:nvSpPr>
                  <p:spPr>
                    <a:xfrm>
                      <a:off x="8167222" y="4100320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89,2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61" name="TextBox 58"/>
                    <p:cNvSpPr txBox="1"/>
                    <p:nvPr/>
                  </p:nvSpPr>
                  <p:spPr>
                    <a:xfrm>
                      <a:off x="8198087" y="4933707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28,95</a:t>
                      </a:r>
                    </a:p>
                  </p:txBody>
                </p:sp>
                <p:sp>
                  <p:nvSpPr>
                    <p:cNvPr id="162" name="TextBox 76"/>
                    <p:cNvSpPr txBox="1"/>
                    <p:nvPr/>
                  </p:nvSpPr>
                  <p:spPr>
                    <a:xfrm>
                      <a:off x="1049933" y="2589390"/>
                      <a:ext cx="3232440" cy="220317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Основные целевые показатели</a:t>
                      </a:r>
                    </a:p>
                  </p:txBody>
                </p:sp>
                <p:sp>
                  <p:nvSpPr>
                    <p:cNvPr id="163" name="TextBox 77"/>
                    <p:cNvSpPr txBox="1"/>
                    <p:nvPr/>
                  </p:nvSpPr>
                  <p:spPr>
                    <a:xfrm>
                      <a:off x="4312743" y="2607895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Единица измерения</a:t>
                      </a:r>
                    </a:p>
                  </p:txBody>
                </p:sp>
                <p:sp>
                  <p:nvSpPr>
                    <p:cNvPr id="164" name="TextBox 78"/>
                    <p:cNvSpPr txBox="1"/>
                    <p:nvPr/>
                  </p:nvSpPr>
                  <p:spPr>
                    <a:xfrm>
                      <a:off x="5656311" y="2607895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2018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факт)</a:t>
                      </a:r>
                    </a:p>
                  </p:txBody>
                </p:sp>
                <p:sp>
                  <p:nvSpPr>
                    <p:cNvPr id="165" name="TextBox 79"/>
                    <p:cNvSpPr txBox="1"/>
                    <p:nvPr/>
                  </p:nvSpPr>
                  <p:spPr>
                    <a:xfrm>
                      <a:off x="6891637" y="2577746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2019 </a:t>
                      </a: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год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оценка)</a:t>
                      </a:r>
                    </a:p>
                  </p:txBody>
                </p:sp>
                <p:sp>
                  <p:nvSpPr>
                    <p:cNvPr id="166" name="TextBox 80"/>
                    <p:cNvSpPr txBox="1"/>
                    <p:nvPr/>
                  </p:nvSpPr>
                  <p:spPr>
                    <a:xfrm>
                      <a:off x="7986332" y="2589390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2020 год </a:t>
                      </a:r>
                      <a:endParaRPr lang="ru-RU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pic>
                  <p:nvPicPr>
                    <p:cNvPr id="167" name="Picture 25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duotone>
                        <a:schemeClr val="accent1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24537" y="3306199"/>
                      <a:ext cx="269523" cy="26952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68" name="Picture 25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duotone>
                        <a:schemeClr val="accent6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14783" y="4113347"/>
                      <a:ext cx="269523" cy="2695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69" name="Picture 25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duotone>
                        <a:schemeClr val="accent5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14782" y="4875913"/>
                      <a:ext cx="269523" cy="269523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01" name="TextBox 80"/>
                  <p:cNvSpPr txBox="1"/>
                  <p:nvPr/>
                </p:nvSpPr>
                <p:spPr>
                  <a:xfrm>
                    <a:off x="9441734" y="3533107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  <a:defRPr/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2021 год </a:t>
                    </a:r>
                    <a:endParaRPr lang="ru-RU" sz="1400" b="1" dirty="0" smtClean="0">
                      <a:solidFill>
                        <a:srgbClr val="0070C0"/>
                      </a:solidFill>
                    </a:endParaRPr>
                  </a:p>
                  <a:p>
                    <a:pPr algn="ctr" defTabSz="457200">
                      <a:lnSpc>
                        <a:spcPct val="107000"/>
                      </a:lnSpc>
                      <a:defRPr/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  <p:sp>
                <p:nvSpPr>
                  <p:cNvPr id="102" name="TextBox 80"/>
                  <p:cNvSpPr txBox="1"/>
                  <p:nvPr/>
                </p:nvSpPr>
                <p:spPr>
                  <a:xfrm>
                    <a:off x="10511705" y="3541391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  <a:defRPr/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2022 год </a:t>
                    </a:r>
                    <a:endParaRPr lang="ru-RU" sz="1400" b="1" dirty="0" smtClean="0">
                      <a:solidFill>
                        <a:srgbClr val="0070C0"/>
                      </a:solidFill>
                    </a:endParaRPr>
                  </a:p>
                  <a:p>
                    <a:pPr algn="ctr" defTabSz="457200">
                      <a:lnSpc>
                        <a:spcPct val="107000"/>
                      </a:lnSpc>
                      <a:defRPr/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</p:grpSp>
            <p:sp>
              <p:nvSpPr>
                <p:cNvPr id="98" name="TextBox 50"/>
                <p:cNvSpPr txBox="1"/>
                <p:nvPr/>
              </p:nvSpPr>
              <p:spPr>
                <a:xfrm>
                  <a:off x="7238344" y="38537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70,81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0"/>
                <p:cNvSpPr txBox="1"/>
                <p:nvPr/>
              </p:nvSpPr>
              <p:spPr>
                <a:xfrm>
                  <a:off x="10574546" y="384052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70,84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5" name="TextBox 57"/>
              <p:cNvSpPr txBox="1"/>
              <p:nvPr/>
            </p:nvSpPr>
            <p:spPr>
              <a:xfrm>
                <a:off x="9501721" y="4640436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89,3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88853" y="462866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89,4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78" name="TextBox 58"/>
            <p:cNvSpPr txBox="1"/>
            <p:nvPr/>
          </p:nvSpPr>
          <p:spPr>
            <a:xfrm>
              <a:off x="9542594" y="5459429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28,97</a:t>
              </a:r>
            </a:p>
          </p:txBody>
        </p:sp>
        <p:sp>
          <p:nvSpPr>
            <p:cNvPr id="179" name="TextBox 58"/>
            <p:cNvSpPr txBox="1"/>
            <p:nvPr/>
          </p:nvSpPr>
          <p:spPr>
            <a:xfrm>
              <a:off x="10634926" y="546212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28,99</a:t>
              </a: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80" name="TextBox 27"/>
            <p:cNvSpPr txBox="1"/>
            <p:nvPr/>
          </p:nvSpPr>
          <p:spPr>
            <a:xfrm>
              <a:off x="4175546" y="1183304"/>
              <a:ext cx="3260678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187 044,7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81" name="Group 28"/>
            <p:cNvGrpSpPr/>
            <p:nvPr/>
          </p:nvGrpSpPr>
          <p:grpSpPr>
            <a:xfrm>
              <a:off x="3768251" y="2191428"/>
              <a:ext cx="4655498" cy="13370"/>
              <a:chOff x="-16002" y="212852"/>
              <a:chExt cx="70629069" cy="209296"/>
            </a:xfrm>
          </p:grpSpPr>
          <p:sp>
            <p:nvSpPr>
              <p:cNvPr id="106" name="Freeform 29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30"/>
            <p:cNvGrpSpPr/>
            <p:nvPr/>
          </p:nvGrpSpPr>
          <p:grpSpPr>
            <a:xfrm>
              <a:off x="3768251" y="3984553"/>
              <a:ext cx="4655498" cy="13370"/>
              <a:chOff x="-16002" y="212852"/>
              <a:chExt cx="70629069" cy="209296"/>
            </a:xfrm>
          </p:grpSpPr>
          <p:sp>
            <p:nvSpPr>
              <p:cNvPr id="105" name="Freeform 31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04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4" name="TextBox 34"/>
            <p:cNvSpPr txBox="1"/>
            <p:nvPr/>
          </p:nvSpPr>
          <p:spPr>
            <a:xfrm>
              <a:off x="4175546" y="2955796"/>
              <a:ext cx="3150407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2021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106 904,7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85" name="TextBox 35"/>
            <p:cNvSpPr txBox="1"/>
            <p:nvPr/>
          </p:nvSpPr>
          <p:spPr>
            <a:xfrm>
              <a:off x="4162402" y="4803921"/>
              <a:ext cx="3150407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2022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164 774,7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86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93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03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87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91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92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88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89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90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9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905475" y="873012"/>
            <a:ext cx="497306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«Развитие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</a:rPr>
              <a:t>экономического </a:t>
            </a:r>
            <a:r>
              <a:rPr lang="ru-RU" sz="2400" b="1" dirty="0">
                <a:solidFill>
                  <a:schemeClr val="bg1"/>
                </a:solidFill>
              </a:rPr>
              <a:t>потенциала и предпринимательства»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ileron Regular"/>
              </a:rPr>
              <a:t>(</a:t>
            </a:r>
            <a:r>
              <a:rPr lang="ru-RU" sz="1600" b="1" dirty="0" smtClean="0">
                <a:solidFill>
                  <a:schemeClr val="bg1"/>
                </a:solidFill>
              </a:rPr>
              <a:t>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ru-RU" sz="1600" b="1" dirty="0">
                <a:solidFill>
                  <a:schemeClr val="bg1"/>
                </a:solidFill>
              </a:rPr>
              <a:t>29.06.2018 № 201)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1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365823" y="3221474"/>
              <a:ext cx="6375185" cy="27587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ЦЕЛЬ: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Развитие экономического потенциала и предпринимательства на территории </a:t>
              </a:r>
              <a:r>
                <a:rPr lang="ru-RU" b="1" dirty="0" smtClean="0">
                  <a:solidFill>
                    <a:srgbClr val="0070C0"/>
                  </a:solidFill>
                </a:rPr>
                <a:t>РА</a:t>
              </a:r>
              <a:endParaRPr lang="en-US" dirty="0">
                <a:solidFill>
                  <a:srgbClr val="FFFFFF"/>
                </a:solidFill>
                <a:latin typeface="Aileron Regular"/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837903" y="3036419"/>
            <a:ext cx="10889948" cy="3608729"/>
            <a:chOff x="937975" y="3106096"/>
            <a:chExt cx="10889948" cy="3608729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3608729"/>
              <a:chOff x="937975" y="3106096"/>
              <a:chExt cx="10889948" cy="3608729"/>
            </a:xfrm>
          </p:grpSpPr>
          <p:sp>
            <p:nvSpPr>
              <p:cNvPr id="90" name="AutoShape 18"/>
              <p:cNvSpPr/>
              <p:nvPr/>
            </p:nvSpPr>
            <p:spPr>
              <a:xfrm>
                <a:off x="3916978" y="6034992"/>
                <a:ext cx="7910945" cy="679833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grpSp>
            <p:nvGrpSpPr>
              <p:cNvPr id="89" name="Группа 88"/>
              <p:cNvGrpSpPr/>
              <p:nvPr/>
            </p:nvGrpSpPr>
            <p:grpSpPr>
              <a:xfrm>
                <a:off x="937975" y="3106096"/>
                <a:ext cx="10889948" cy="3595236"/>
                <a:chOff x="937975" y="3106096"/>
                <a:chExt cx="10889948" cy="3595236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3595236"/>
                  <a:chOff x="937975" y="3106096"/>
                  <a:chExt cx="10889948" cy="3595236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937975" y="3106096"/>
                    <a:ext cx="10889948" cy="3595236"/>
                    <a:chOff x="1055685" y="3533107"/>
                    <a:chExt cx="10889948" cy="3595236"/>
                  </a:xfrm>
                </p:grpSpPr>
                <p:grpSp>
                  <p:nvGrpSpPr>
                    <p:cNvPr id="135" name="Группа 134"/>
                    <p:cNvGrpSpPr/>
                    <p:nvPr/>
                  </p:nvGrpSpPr>
                  <p:grpSpPr>
                    <a:xfrm>
                      <a:off x="1055685" y="3533107"/>
                      <a:ext cx="10820400" cy="3595236"/>
                      <a:chOff x="685800" y="2577746"/>
                      <a:chExt cx="10820400" cy="3595236"/>
                    </a:xfrm>
                  </p:grpSpPr>
                  <p:sp>
                    <p:nvSpPr>
                      <p:cNvPr id="141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2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9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80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3" name="TextBox 6"/>
                      <p:cNvSpPr txBox="1"/>
                      <p:nvPr/>
                    </p:nvSpPr>
                    <p:spPr>
                      <a:xfrm>
                        <a:off x="1362268" y="3093499"/>
                        <a:ext cx="2893093" cy="654025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>
                          <a:lnSpc>
                            <a:spcPts val="1680"/>
                          </a:lnSpc>
                        </a:pPr>
                        <a:r>
                          <a:rPr lang="ru-RU" sz="1300" b="1" dirty="0">
                            <a:solidFill>
                              <a:srgbClr val="0070C0"/>
                            </a:solidFill>
                          </a:rPr>
                          <a:t>Объем инвестиций в основной капитал (за исключением бюджетных средств) в расчете на душу населения</a:t>
                        </a:r>
                      </a:p>
                    </p:txBody>
                  </p:sp>
                  <p:sp>
                    <p:nvSpPr>
                      <p:cNvPr id="144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843" cy="680614"/>
                        <a:chOff x="0" y="0"/>
                        <a:chExt cx="5907902" cy="1107441"/>
                      </a:xfrm>
                    </p:grpSpPr>
                    <p:sp>
                      <p:nvSpPr>
                        <p:cNvPr id="177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8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6" name="TextBox 12"/>
                      <p:cNvSpPr txBox="1"/>
                      <p:nvPr/>
                    </p:nvSpPr>
                    <p:spPr>
                      <a:xfrm>
                        <a:off x="1359418" y="3934023"/>
                        <a:ext cx="3015052" cy="654025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>
                          <a:lnSpc>
                            <a:spcPts val="1680"/>
                          </a:lnSpc>
                        </a:pPr>
                        <a:r>
                          <a:rPr lang="ru-RU" sz="1300" b="1" dirty="0">
                            <a:solidFill>
                              <a:srgbClr val="0070C0"/>
                            </a:solidFill>
                          </a:rPr>
                          <a:t>Численность занятых в сфере МСП, включая индивидуальных предпринимателей</a:t>
                        </a:r>
                        <a:endParaRPr lang="en-US" sz="13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8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5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76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9" name="TextBox 17"/>
                      <p:cNvSpPr txBox="1"/>
                      <p:nvPr/>
                    </p:nvSpPr>
                    <p:spPr>
                      <a:xfrm>
                        <a:off x="1307525" y="4721775"/>
                        <a:ext cx="3046114" cy="654025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>
                          <a:lnSpc>
                            <a:spcPts val="1680"/>
                          </a:lnSpc>
                        </a:pPr>
                        <a:r>
                          <a:rPr lang="ru-RU" sz="1300" b="1" dirty="0">
                            <a:solidFill>
                              <a:srgbClr val="0070C0"/>
                            </a:solidFill>
                          </a:rPr>
                          <a:t>Уровень удовлетворенности граждан качеством предоставления государственных и муниципальных 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услуг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grpSp>
                    <p:nvGrpSpPr>
                      <p:cNvPr id="150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843" cy="680614"/>
                        <a:chOff x="0" y="0"/>
                        <a:chExt cx="5907902" cy="1107440"/>
                      </a:xfrm>
                    </p:grpSpPr>
                    <p:sp>
                      <p:nvSpPr>
                        <p:cNvPr id="173" name="Freeform 2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p:spPr>
                    </p:sp>
                    <p:sp>
                      <p:nvSpPr>
                        <p:cNvPr id="174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51" name="TextBox 22"/>
                      <p:cNvSpPr txBox="1"/>
                      <p:nvPr/>
                    </p:nvSpPr>
                    <p:spPr>
                      <a:xfrm>
                        <a:off x="1361592" y="5726863"/>
                        <a:ext cx="2850939" cy="21544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Общий туристический поток 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pic>
                    <p:nvPicPr>
                      <p:cNvPr id="15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53" name="TextBox 47"/>
                      <p:cNvSpPr txBox="1"/>
                      <p:nvPr/>
                    </p:nvSpPr>
                    <p:spPr>
                      <a:xfrm>
                        <a:off x="4553842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т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ыс. 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р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ублей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48"/>
                      <p:cNvSpPr txBox="1"/>
                      <p:nvPr/>
                    </p:nvSpPr>
                    <p:spPr>
                      <a:xfrm>
                        <a:off x="4549616" y="413047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т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ыс. человек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48,3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8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98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9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49,8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0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27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1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90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2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50,3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3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29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4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90,5</a:t>
                        </a:r>
                      </a:p>
                    </p:txBody>
                  </p:sp>
                  <p:sp>
                    <p:nvSpPr>
                      <p:cNvPr id="165" name="TextBox 76"/>
                      <p:cNvSpPr txBox="1"/>
                      <p:nvPr/>
                    </p:nvSpPr>
                    <p:spPr>
                      <a:xfrm>
                        <a:off x="912001" y="2610914"/>
                        <a:ext cx="3232440" cy="23051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66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7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168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2019 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год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9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  <a:endParaRPr lang="ru-RU" sz="1400" b="1" dirty="0" smtClean="0">
                          <a:solidFill>
                            <a:srgbClr val="0070C0"/>
                          </a:solidFill>
                        </a:endParaRP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7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7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3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2021 год </a:t>
                      </a:r>
                      <a:endParaRPr lang="ru-RU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40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2022 год </a:t>
                      </a:r>
                      <a:endParaRPr lang="ru-RU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01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49,3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2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50,8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98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30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31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1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>
                    <a:solidFill>
                      <a:srgbClr val="0070C0"/>
                    </a:solidFill>
                  </a:rPr>
                  <a:t>тыс. человек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2115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2200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2235,6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2300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2350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91</a:t>
              </a:r>
            </a:p>
          </p:txBody>
        </p:sp>
        <p:sp>
          <p:nvSpPr>
            <p:cNvPr id="88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90,5</a:t>
              </a: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104" name="TextBox 27"/>
            <p:cNvSpPr txBox="1"/>
            <p:nvPr/>
          </p:nvSpPr>
          <p:spPr>
            <a:xfrm>
              <a:off x="4262635" y="1253520"/>
              <a:ext cx="3356147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1 088 882,6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07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85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8" name="TextBox 34"/>
            <p:cNvSpPr txBox="1"/>
            <p:nvPr/>
          </p:nvSpPr>
          <p:spPr>
            <a:xfrm>
              <a:off x="4273375" y="3025915"/>
              <a:ext cx="3605599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2021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1 201 739,1тыс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09" name="TextBox 35"/>
            <p:cNvSpPr txBox="1"/>
            <p:nvPr/>
          </p:nvSpPr>
          <p:spPr>
            <a:xfrm>
              <a:off x="4262635" y="4735768"/>
              <a:ext cx="3335509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2022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595 604,5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10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183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4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1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81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2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2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13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4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1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950108" y="821746"/>
            <a:ext cx="4956594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ГП РА «Обеспечение социальной защищенности и занятости населения»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ru-RU" sz="1600" b="1" dirty="0">
                <a:solidFill>
                  <a:schemeClr val="bg1"/>
                </a:solidFill>
              </a:rPr>
              <a:t>17.08.2018 № 268 )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424690" cy="2542801"/>
            <a:chOff x="2596319" y="2558644"/>
            <a:chExt cx="7226425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 b="1">
                <a:solidFill>
                  <a:srgbClr val="0070C0"/>
                </a:solidFill>
              </a:endParaRPr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424002" y="2656915"/>
              <a:ext cx="6398742" cy="441402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ЦЕЛЬ: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Повышение уровня и качества жизни граждан, нуждающихся в социальной поддержке, снижение социального неравенства и содействие занятости населения</a:t>
              </a: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837902" y="3036419"/>
            <a:ext cx="10889949" cy="3608729"/>
            <a:chOff x="937974" y="3106096"/>
            <a:chExt cx="10889949" cy="3608729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4" y="3106096"/>
              <a:ext cx="10889949" cy="3608729"/>
              <a:chOff x="937974" y="3106096"/>
              <a:chExt cx="10889949" cy="3608729"/>
            </a:xfrm>
          </p:grpSpPr>
          <p:sp>
            <p:nvSpPr>
              <p:cNvPr id="89" name="AutoShape 18"/>
              <p:cNvSpPr/>
              <p:nvPr/>
            </p:nvSpPr>
            <p:spPr>
              <a:xfrm>
                <a:off x="3916978" y="6034992"/>
                <a:ext cx="7857089" cy="679833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grpSp>
            <p:nvGrpSpPr>
              <p:cNvPr id="90" name="Группа 89"/>
              <p:cNvGrpSpPr/>
              <p:nvPr/>
            </p:nvGrpSpPr>
            <p:grpSpPr>
              <a:xfrm>
                <a:off x="937974" y="3106096"/>
                <a:ext cx="10889949" cy="3594455"/>
                <a:chOff x="937974" y="3106096"/>
                <a:chExt cx="10889949" cy="3594455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4" y="3106096"/>
                  <a:ext cx="10889949" cy="3594455"/>
                  <a:chOff x="937974" y="3106096"/>
                  <a:chExt cx="10889949" cy="3594455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937974" y="3106096"/>
                    <a:ext cx="10889949" cy="3594455"/>
                    <a:chOff x="1055684" y="3533107"/>
                    <a:chExt cx="10889949" cy="3594455"/>
                  </a:xfrm>
                </p:grpSpPr>
                <p:grpSp>
                  <p:nvGrpSpPr>
                    <p:cNvPr id="135" name="Группа 134"/>
                    <p:cNvGrpSpPr/>
                    <p:nvPr/>
                  </p:nvGrpSpPr>
                  <p:grpSpPr>
                    <a:xfrm>
                      <a:off x="1055684" y="3533107"/>
                      <a:ext cx="10820401" cy="3594455"/>
                      <a:chOff x="685799" y="2577746"/>
                      <a:chExt cx="10820401" cy="3594455"/>
                    </a:xfrm>
                  </p:grpSpPr>
                  <p:sp>
                    <p:nvSpPr>
                      <p:cNvPr id="141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2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9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80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3" name="TextBox 6"/>
                      <p:cNvSpPr txBox="1"/>
                      <p:nvPr/>
                    </p:nvSpPr>
                    <p:spPr>
                      <a:xfrm>
                        <a:off x="1366037" y="3076699"/>
                        <a:ext cx="2893093" cy="73866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Доля граждан, получивших социальные услуги в организациях социального обслуживания РА, в общем числе обратившихся граждан</a:t>
                        </a:r>
                        <a:endParaRPr lang="ru-RU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4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843" cy="680614"/>
                        <a:chOff x="0" y="0"/>
                        <a:chExt cx="5907902" cy="1107441"/>
                      </a:xfrm>
                    </p:grpSpPr>
                    <p:sp>
                      <p:nvSpPr>
                        <p:cNvPr id="177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8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6" name="TextBox 12"/>
                      <p:cNvSpPr txBox="1"/>
                      <p:nvPr/>
                    </p:nvSpPr>
                    <p:spPr>
                      <a:xfrm>
                        <a:off x="1311628" y="3948919"/>
                        <a:ext cx="3059014" cy="553998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just"/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Численность высокопроизводительных рабочих мест (в </a:t>
                        </a:r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сфере предоставления социальных </a:t>
                        </a:r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услуг)</a:t>
                        </a:r>
                        <a:endParaRPr lang="en-US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8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843" cy="680614"/>
                        <a:chOff x="0" y="0"/>
                        <a:chExt cx="5907902" cy="1107441"/>
                      </a:xfrm>
                    </p:grpSpPr>
                    <p:sp>
                      <p:nvSpPr>
                        <p:cNvPr id="175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76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9" name="TextBox 17"/>
                      <p:cNvSpPr txBox="1"/>
                      <p:nvPr/>
                    </p:nvSpPr>
                    <p:spPr>
                      <a:xfrm>
                        <a:off x="1343162" y="4729469"/>
                        <a:ext cx="2968934" cy="57708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50" b="1" dirty="0">
                            <a:solidFill>
                              <a:srgbClr val="0070C0"/>
                            </a:solidFill>
                          </a:rPr>
                          <a:t>Доля населения с денежными доходами ниже региональной величины прожиточного минимума</a:t>
                        </a:r>
                      </a:p>
                    </p:txBody>
                  </p:sp>
                  <p:grpSp>
                    <p:nvGrpSpPr>
                      <p:cNvPr id="150" name="Group 19"/>
                      <p:cNvGrpSpPr/>
                      <p:nvPr/>
                    </p:nvGrpSpPr>
                    <p:grpSpPr>
                      <a:xfrm>
                        <a:off x="685799" y="5491587"/>
                        <a:ext cx="3684843" cy="680614"/>
                        <a:chOff x="-2" y="-1271"/>
                        <a:chExt cx="5907902" cy="1107441"/>
                      </a:xfrm>
                    </p:grpSpPr>
                    <p:sp>
                      <p:nvSpPr>
                        <p:cNvPr id="173" name="Freeform 20"/>
                        <p:cNvSpPr/>
                        <p:nvPr/>
                      </p:nvSpPr>
                      <p:spPr>
                        <a:xfrm>
                          <a:off x="-2" y="-1271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p:spPr>
                    </p:sp>
                    <p:sp>
                      <p:nvSpPr>
                        <p:cNvPr id="174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51" name="TextBox 22"/>
                      <p:cNvSpPr txBox="1"/>
                      <p:nvPr/>
                    </p:nvSpPr>
                    <p:spPr>
                      <a:xfrm>
                        <a:off x="1293108" y="5637094"/>
                        <a:ext cx="3031412" cy="43088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Уровень регистрируемой безработицы </a:t>
                        </a:r>
                      </a:p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(на конец года)</a:t>
                        </a:r>
                      </a:p>
                    </p:txBody>
                  </p:sp>
                  <p:pic>
                    <p:nvPicPr>
                      <p:cNvPr id="15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53" name="TextBox 47"/>
                      <p:cNvSpPr txBox="1"/>
                      <p:nvPr/>
                    </p:nvSpPr>
                    <p:spPr>
                      <a:xfrm>
                        <a:off x="4553842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48"/>
                      <p:cNvSpPr txBox="1"/>
                      <p:nvPr/>
                    </p:nvSpPr>
                    <p:spPr>
                      <a:xfrm>
                        <a:off x="4549616" y="413047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т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ыс. человек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100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0,05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8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23,8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9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100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0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0,05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1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23,8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2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100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3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0,05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4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22,3</a:t>
                        </a:r>
                      </a:p>
                    </p:txBody>
                  </p:sp>
                  <p:sp>
                    <p:nvSpPr>
                      <p:cNvPr id="165" name="TextBox 76"/>
                      <p:cNvSpPr txBox="1"/>
                      <p:nvPr/>
                    </p:nvSpPr>
                    <p:spPr>
                      <a:xfrm>
                        <a:off x="912001" y="2610914"/>
                        <a:ext cx="3232440" cy="220317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66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7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168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9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7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7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3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40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01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100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2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100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98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0,05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0,05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1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>
                    <a:solidFill>
                      <a:srgbClr val="0070C0"/>
                    </a:solidFill>
                  </a:rPr>
                  <a:t>%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2,2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TextBox 54"/>
              <p:cNvSpPr txBox="1"/>
              <p:nvPr/>
            </p:nvSpPr>
            <p:spPr>
              <a:xfrm>
                <a:off x="7266321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2,1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2,5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2,4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2,4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21,4</a:t>
              </a:r>
            </a:p>
          </p:txBody>
        </p:sp>
        <p:sp>
          <p:nvSpPr>
            <p:cNvPr id="88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21,4</a:t>
              </a: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189" name="TextBox 27"/>
            <p:cNvSpPr txBox="1"/>
            <p:nvPr/>
          </p:nvSpPr>
          <p:spPr>
            <a:xfrm>
              <a:off x="4297985" y="1268284"/>
              <a:ext cx="3632032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3 096 132,4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92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204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93" name="TextBox 34"/>
            <p:cNvSpPr txBox="1"/>
            <p:nvPr/>
          </p:nvSpPr>
          <p:spPr>
            <a:xfrm>
              <a:off x="4298109" y="2948632"/>
              <a:ext cx="3814648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500" b="1">
                  <a:solidFill>
                    <a:srgbClr val="0070C0"/>
                  </a:solidFill>
                </a:defRPr>
              </a:lvl1pPr>
            </a:lstStyle>
            <a:p>
              <a:r>
                <a:rPr lang="ru-RU" dirty="0"/>
                <a:t>2021 год</a:t>
              </a:r>
            </a:p>
            <a:p>
              <a:r>
                <a:rPr lang="ru-RU" dirty="0" smtClean="0"/>
                <a:t>3 117 074,9 </a:t>
              </a:r>
              <a:r>
                <a:rPr lang="ru-RU" dirty="0"/>
                <a:t>тыс. рублей</a:t>
              </a:r>
              <a:endParaRPr lang="en-US" dirty="0"/>
            </a:p>
          </p:txBody>
        </p:sp>
        <p:sp>
          <p:nvSpPr>
            <p:cNvPr id="194" name="TextBox 35"/>
            <p:cNvSpPr txBox="1"/>
            <p:nvPr/>
          </p:nvSpPr>
          <p:spPr>
            <a:xfrm>
              <a:off x="4297985" y="4804565"/>
              <a:ext cx="3629040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500" b="1">
                  <a:solidFill>
                    <a:srgbClr val="0070C0"/>
                  </a:solidFill>
                </a:defRPr>
              </a:lvl1pPr>
            </a:lstStyle>
            <a:p>
              <a:r>
                <a:rPr lang="ru-RU" dirty="0"/>
                <a:t>2022 год</a:t>
              </a:r>
            </a:p>
            <a:p>
              <a:r>
                <a:rPr lang="ru-RU" dirty="0" smtClean="0"/>
                <a:t>3 275 584,7 </a:t>
              </a:r>
              <a:r>
                <a:rPr lang="ru-RU" dirty="0"/>
                <a:t>тыс. рублей</a:t>
              </a:r>
              <a:endParaRPr lang="en-US" dirty="0"/>
            </a:p>
          </p:txBody>
        </p:sp>
        <p:grpSp>
          <p:nvGrpSpPr>
            <p:cNvPr id="195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202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3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6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200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1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7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98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99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7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1021187" y="850529"/>
            <a:ext cx="4823434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«Обеспечение экологической безопасности и улучшение состояния окружающей среды»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en-US" sz="1600" b="1" dirty="0">
                <a:solidFill>
                  <a:schemeClr val="bg1"/>
                </a:solidFill>
              </a:rPr>
              <a:t>13.09.2017 N 228</a:t>
            </a:r>
            <a:r>
              <a:rPr lang="ru-RU" sz="1600" b="1" dirty="0">
                <a:solidFill>
                  <a:schemeClr val="bg1"/>
                </a:solidFill>
              </a:rPr>
              <a:t>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1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 b="1">
                <a:solidFill>
                  <a:srgbClr val="0070C0"/>
                </a:solidFill>
              </a:endParaRPr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611018" y="2824278"/>
              <a:ext cx="6044636" cy="386227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b="1" dirty="0">
                  <a:solidFill>
                    <a:srgbClr val="0070C0"/>
                  </a:solidFill>
                </a:rPr>
                <a:t>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Обеспечение потребностей населения в природных ресурсах, сохранение экологического баланса и благоприятной окружающей </a:t>
              </a:r>
              <a:r>
                <a:rPr lang="ru-RU" b="1" dirty="0" smtClean="0">
                  <a:solidFill>
                    <a:srgbClr val="0070C0"/>
                  </a:solidFill>
                </a:rPr>
                <a:t>среды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837903" y="3036419"/>
            <a:ext cx="10889948" cy="3608729"/>
            <a:chOff x="937975" y="3106096"/>
            <a:chExt cx="10889948" cy="3608729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3608729"/>
              <a:chOff x="937975" y="3106096"/>
              <a:chExt cx="10889948" cy="3608729"/>
            </a:xfrm>
          </p:grpSpPr>
          <p:sp>
            <p:nvSpPr>
              <p:cNvPr id="89" name="AutoShape 18"/>
              <p:cNvSpPr/>
              <p:nvPr/>
            </p:nvSpPr>
            <p:spPr>
              <a:xfrm>
                <a:off x="3916978" y="6034992"/>
                <a:ext cx="7910945" cy="679833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grpSp>
            <p:nvGrpSpPr>
              <p:cNvPr id="90" name="Группа 89"/>
              <p:cNvGrpSpPr/>
              <p:nvPr/>
            </p:nvGrpSpPr>
            <p:grpSpPr>
              <a:xfrm>
                <a:off x="937975" y="3106096"/>
                <a:ext cx="10889948" cy="3601896"/>
                <a:chOff x="937975" y="3106096"/>
                <a:chExt cx="10889948" cy="3601896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3601896"/>
                  <a:chOff x="937975" y="3106096"/>
                  <a:chExt cx="10889948" cy="3601896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937975" y="3106096"/>
                    <a:ext cx="10889948" cy="3601896"/>
                    <a:chOff x="1055685" y="3533107"/>
                    <a:chExt cx="10889948" cy="3601896"/>
                  </a:xfrm>
                </p:grpSpPr>
                <p:grpSp>
                  <p:nvGrpSpPr>
                    <p:cNvPr id="135" name="Группа 134"/>
                    <p:cNvGrpSpPr/>
                    <p:nvPr/>
                  </p:nvGrpSpPr>
                  <p:grpSpPr>
                    <a:xfrm>
                      <a:off x="1055685" y="3533107"/>
                      <a:ext cx="10820400" cy="3601896"/>
                      <a:chOff x="685800" y="2577746"/>
                      <a:chExt cx="10820400" cy="3601896"/>
                    </a:xfrm>
                  </p:grpSpPr>
                  <p:sp>
                    <p:nvSpPr>
                      <p:cNvPr id="141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2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9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80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3" name="TextBox 6"/>
                      <p:cNvSpPr txBox="1"/>
                      <p:nvPr/>
                    </p:nvSpPr>
                    <p:spPr>
                      <a:xfrm>
                        <a:off x="1367593" y="3188611"/>
                        <a:ext cx="3003050" cy="60016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300" b="1" dirty="0">
                            <a:solidFill>
                              <a:srgbClr val="0070C0"/>
                            </a:solidFill>
                          </a:rPr>
                          <a:t>О</a:t>
                        </a:r>
                        <a:r>
                          <a:rPr lang="ru-RU" sz="1300" b="1" dirty="0" smtClean="0">
                            <a:solidFill>
                              <a:srgbClr val="0070C0"/>
                            </a:solidFill>
                          </a:rPr>
                          <a:t>бъем выбросов вредных (загрязняющих) веществ в атмосферный воздух от всех источников</a:t>
                        </a:r>
                        <a:endParaRPr lang="ru-RU" sz="13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4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7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8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6" name="TextBox 12"/>
                      <p:cNvSpPr txBox="1"/>
                      <p:nvPr/>
                    </p:nvSpPr>
                    <p:spPr>
                      <a:xfrm>
                        <a:off x="1380208" y="4143869"/>
                        <a:ext cx="1921474" cy="20461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300" b="1" dirty="0" smtClean="0">
                            <a:solidFill>
                              <a:srgbClr val="0070C0"/>
                            </a:solidFill>
                          </a:rPr>
                          <a:t>Лесистость территории</a:t>
                        </a:r>
                        <a:endParaRPr lang="en-US" sz="13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8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5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76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9" name="TextBox 17"/>
                      <p:cNvSpPr txBox="1"/>
                      <p:nvPr/>
                    </p:nvSpPr>
                    <p:spPr>
                      <a:xfrm>
                        <a:off x="1312426" y="4729912"/>
                        <a:ext cx="3046114" cy="60016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300" b="1" dirty="0" smtClean="0">
                            <a:solidFill>
                              <a:srgbClr val="0070C0"/>
                            </a:solidFill>
                          </a:rPr>
                          <a:t>Общий предотвращенный ущерб от негативного воздействия вод (с 2007 года с нарастающим итогом)</a:t>
                        </a:r>
                        <a:endParaRPr lang="en-US" sz="13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grpSp>
                    <p:nvGrpSpPr>
                      <p:cNvPr id="150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3" name="Freeform 2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p:spPr>
                    </p:sp>
                    <p:sp>
                      <p:nvSpPr>
                        <p:cNvPr id="174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51" name="TextBox 22"/>
                      <p:cNvSpPr txBox="1"/>
                      <p:nvPr/>
                    </p:nvSpPr>
                    <p:spPr>
                      <a:xfrm>
                        <a:off x="1325542" y="5471756"/>
                        <a:ext cx="2995968" cy="707886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150" b="1" dirty="0" smtClean="0">
                            <a:solidFill>
                              <a:srgbClr val="0070C0"/>
                            </a:solidFill>
                          </a:rPr>
                          <a:t>Процент охвата населения механизированной системой очистки, организационной региональным оператором в сфере обращения с отходами</a:t>
                        </a:r>
                        <a:endParaRPr lang="en-US" sz="115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pic>
                    <p:nvPicPr>
                      <p:cNvPr id="15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53" name="TextBox 47"/>
                      <p:cNvSpPr txBox="1"/>
                      <p:nvPr/>
                    </p:nvSpPr>
                    <p:spPr>
                      <a:xfrm>
                        <a:off x="4553842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т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ыс. тонн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48"/>
                      <p:cNvSpPr txBox="1"/>
                      <p:nvPr/>
                    </p:nvSpPr>
                    <p:spPr>
                      <a:xfrm>
                        <a:off x="4549616" y="413047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м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лн. рублей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29,9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44,3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8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1359,0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9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29,7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0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44,3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1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2925,7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2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29,5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3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44,3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4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3548,1</a:t>
                        </a:r>
                      </a:p>
                    </p:txBody>
                  </p:sp>
                  <p:sp>
                    <p:nvSpPr>
                      <p:cNvPr id="165" name="TextBox 76"/>
                      <p:cNvSpPr txBox="1"/>
                      <p:nvPr/>
                    </p:nvSpPr>
                    <p:spPr>
                      <a:xfrm>
                        <a:off x="912001" y="2610914"/>
                        <a:ext cx="3232440" cy="220317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66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7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168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9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7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7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3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40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01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29,8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2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29,4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98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44,3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44,3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1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%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4792,9</a:t>
              </a:r>
            </a:p>
          </p:txBody>
        </p:sp>
        <p:sp>
          <p:nvSpPr>
            <p:cNvPr id="88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4170,5</a:t>
              </a: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189" name="TextBox 27"/>
            <p:cNvSpPr txBox="1"/>
            <p:nvPr/>
          </p:nvSpPr>
          <p:spPr>
            <a:xfrm>
              <a:off x="4399733" y="1235004"/>
              <a:ext cx="3683466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801 975,6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92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204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93" name="TextBox 34"/>
            <p:cNvSpPr txBox="1"/>
            <p:nvPr/>
          </p:nvSpPr>
          <p:spPr>
            <a:xfrm>
              <a:off x="4421934" y="2927754"/>
              <a:ext cx="3402344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512 803,3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94" name="TextBox 35"/>
            <p:cNvSpPr txBox="1"/>
            <p:nvPr/>
          </p:nvSpPr>
          <p:spPr>
            <a:xfrm>
              <a:off x="4399733" y="4671462"/>
              <a:ext cx="3530221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638 722,0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95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202" name="Picture 4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3" name="Picture 4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6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200" name="Picture 60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1" name="Picture 61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7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98" name="Picture 63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99" name="Picture 6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937975" y="1223820"/>
            <a:ext cx="4968318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ГП РА «Развитие образования»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(постановление Правительства РА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ru-RU" sz="1600" b="1" dirty="0">
                <a:solidFill>
                  <a:schemeClr val="bg1"/>
                </a:solidFill>
              </a:rPr>
              <a:t>05.07.2018 №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213</a:t>
            </a:r>
            <a:r>
              <a:rPr lang="ru-RU" sz="1600" b="1" dirty="0" smtClean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1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 b="1">
                <a:solidFill>
                  <a:srgbClr val="0070C0"/>
                </a:solidFill>
              </a:endParaRPr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558272" y="2637738"/>
              <a:ext cx="6073994" cy="44428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ЦЕЛЬ: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Повышение доступности качественного образования, соответствующего требованиям инновационного развития экономики и современным потребностям общества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937975" y="3106096"/>
            <a:ext cx="10889948" cy="3595236"/>
            <a:chOff x="937975" y="3106096"/>
            <a:chExt cx="10889948" cy="3595236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937975" y="3106096"/>
              <a:ext cx="10889948" cy="3595236"/>
              <a:chOff x="937975" y="3106096"/>
              <a:chExt cx="10889948" cy="3595236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937975" y="3106096"/>
                <a:ext cx="10889948" cy="3595236"/>
                <a:chOff x="937975" y="3106096"/>
                <a:chExt cx="10889948" cy="3595236"/>
              </a:xfrm>
            </p:grpSpPr>
            <p:sp>
              <p:nvSpPr>
                <p:cNvPr id="177" name="AutoShape 18"/>
                <p:cNvSpPr/>
                <p:nvPr/>
              </p:nvSpPr>
              <p:spPr>
                <a:xfrm>
                  <a:off x="3916978" y="6021499"/>
                  <a:ext cx="7910945" cy="679833"/>
                </a:xfrm>
                <a:prstGeom prst="rect">
                  <a:avLst/>
                </a:prstGeom>
                <a:solidFill>
                  <a:srgbClr val="2C92D5">
                    <a:alpha val="9803"/>
                  </a:srgbClr>
                </a:solidFill>
              </p:spPr>
            </p:sp>
            <p:grpSp>
              <p:nvGrpSpPr>
                <p:cNvPr id="92" name="Группа 91"/>
                <p:cNvGrpSpPr/>
                <p:nvPr/>
              </p:nvGrpSpPr>
              <p:grpSpPr>
                <a:xfrm>
                  <a:off x="937975" y="3106096"/>
                  <a:ext cx="10889948" cy="3594455"/>
                  <a:chOff x="937975" y="3106096"/>
                  <a:chExt cx="10889948" cy="3594455"/>
                </a:xfrm>
              </p:grpSpPr>
              <p:grpSp>
                <p:nvGrpSpPr>
                  <p:cNvPr id="93" name="Группа 92"/>
                  <p:cNvGrpSpPr/>
                  <p:nvPr/>
                </p:nvGrpSpPr>
                <p:grpSpPr>
                  <a:xfrm>
                    <a:off x="937975" y="3106096"/>
                    <a:ext cx="10889948" cy="3594455"/>
                    <a:chOff x="937975" y="3106096"/>
                    <a:chExt cx="10889948" cy="3594455"/>
                  </a:xfrm>
                </p:grpSpPr>
                <p:grpSp>
                  <p:nvGrpSpPr>
                    <p:cNvPr id="96" name="Группа 95"/>
                    <p:cNvGrpSpPr/>
                    <p:nvPr/>
                  </p:nvGrpSpPr>
                  <p:grpSpPr>
                    <a:xfrm>
                      <a:off x="937975" y="3106096"/>
                      <a:ext cx="10889948" cy="3594455"/>
                      <a:chOff x="1055685" y="3533107"/>
                      <a:chExt cx="10889948" cy="3594455"/>
                    </a:xfrm>
                  </p:grpSpPr>
                  <p:grpSp>
                    <p:nvGrpSpPr>
                      <p:cNvPr id="99" name="Группа 98"/>
                      <p:cNvGrpSpPr/>
                      <p:nvPr/>
                    </p:nvGrpSpPr>
                    <p:grpSpPr>
                      <a:xfrm>
                        <a:off x="1055685" y="3533107"/>
                        <a:ext cx="10889948" cy="3594455"/>
                        <a:chOff x="685800" y="2577746"/>
                        <a:chExt cx="10889948" cy="3594455"/>
                      </a:xfrm>
                    </p:grpSpPr>
                    <p:sp>
                      <p:nvSpPr>
                        <p:cNvPr id="102" name="AutoShape 2"/>
                        <p:cNvSpPr/>
                        <p:nvPr/>
                      </p:nvSpPr>
                      <p:spPr>
                        <a:xfrm>
                          <a:off x="3664803" y="3095732"/>
                          <a:ext cx="7910945" cy="679833"/>
                        </a:xfrm>
                        <a:prstGeom prst="rect">
                          <a:avLst/>
                        </a:prstGeom>
                        <a:solidFill>
                          <a:srgbClr val="86EAE9">
                            <a:alpha val="9803"/>
                          </a:srgbClr>
                        </a:solidFill>
                      </p:spPr>
                    </p:sp>
                    <p:grpSp>
                      <p:nvGrpSpPr>
                        <p:cNvPr id="135" name="Group 3"/>
                        <p:cNvGrpSpPr/>
                        <p:nvPr/>
                      </p:nvGrpSpPr>
                      <p:grpSpPr>
                        <a:xfrm>
                          <a:off x="685800" y="3103166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75" name="Freeform 4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86EAE9"/>
                          </a:solidFill>
                        </p:spPr>
                      </p:sp>
                      <p:sp>
                        <p:nvSpPr>
                          <p:cNvPr id="176" name="Freeform 5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37" name="TextBox 6"/>
                        <p:cNvSpPr txBox="1"/>
                        <p:nvPr/>
                      </p:nvSpPr>
                      <p:spPr>
                        <a:xfrm>
                          <a:off x="1349056" y="3142067"/>
                          <a:ext cx="2971974" cy="553998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1200" b="1" dirty="0">
                              <a:solidFill>
                                <a:srgbClr val="0070C0"/>
                              </a:solidFill>
                            </a:rPr>
                            <a:t>Удельный вес населения в возрасте 5 - 18 лет, охваченного образованием, в общей численности населения в возрасте 5 - 18 лет</a:t>
                          </a:r>
                          <a:endParaRPr lang="en-US" sz="12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0" name="AutoShape 8"/>
                        <p:cNvSpPr/>
                        <p:nvPr/>
                      </p:nvSpPr>
                      <p:spPr>
                        <a:xfrm>
                          <a:off x="3595255" y="3899566"/>
                          <a:ext cx="7910945" cy="679833"/>
                        </a:xfrm>
                        <a:prstGeom prst="rect">
                          <a:avLst/>
                        </a:prstGeom>
                        <a:solidFill>
                          <a:srgbClr val="3EDAD8">
                            <a:alpha val="9803"/>
                          </a:srgbClr>
                        </a:solidFill>
                      </p:spPr>
                    </p:sp>
                    <p:grpSp>
                      <p:nvGrpSpPr>
                        <p:cNvPr id="141" name="Group 9"/>
                        <p:cNvGrpSpPr/>
                        <p:nvPr/>
                      </p:nvGrpSpPr>
                      <p:grpSpPr>
                        <a:xfrm>
                          <a:off x="685800" y="3899566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73" name="Freeform 10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EDAD8"/>
                          </a:solidFill>
                        </p:spPr>
                      </p:sp>
                      <p:sp>
                        <p:nvSpPr>
                          <p:cNvPr id="174" name="Freeform 11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42" name="TextBox 12"/>
                        <p:cNvSpPr txBox="1"/>
                        <p:nvPr/>
                      </p:nvSpPr>
                      <p:spPr>
                        <a:xfrm>
                          <a:off x="1368183" y="3899566"/>
                          <a:ext cx="3056681" cy="692497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>
                          <a:defPPr>
                            <a:defRPr lang="ru-RU"/>
                          </a:defPPr>
                          <a:lvl1pPr>
                            <a:defRPr sz="1200" b="1">
                              <a:solidFill>
                                <a:srgbClr val="0070C0"/>
                              </a:solidFill>
                            </a:defRPr>
                          </a:lvl1pPr>
                        </a:lstStyle>
                        <a:p>
                          <a:r>
                            <a:rPr lang="ru-RU" sz="900" dirty="0"/>
                            <a:t>Доля обучающихся, занимающихся в государственных (муниципальных) общеобразовательных организациях, занимающихся в одну смену, в общей численности обучающихся в государственных (муниципальных) общеобразовательных организациях</a:t>
                          </a:r>
                          <a:endParaRPr lang="en-US" sz="900" dirty="0"/>
                        </a:p>
                      </p:txBody>
                    </p:sp>
                    <p:sp>
                      <p:nvSpPr>
                        <p:cNvPr id="143" name="AutoShape 13"/>
                        <p:cNvSpPr/>
                        <p:nvPr/>
                      </p:nvSpPr>
                      <p:spPr>
                        <a:xfrm>
                          <a:off x="3595255" y="4695967"/>
                          <a:ext cx="7910945" cy="679833"/>
                        </a:xfrm>
                        <a:prstGeom prst="rect">
                          <a:avLst/>
                        </a:prstGeom>
                        <a:solidFill>
                          <a:srgbClr val="37C9EF">
                            <a:alpha val="9803"/>
                          </a:srgbClr>
                        </a:solidFill>
                      </p:spPr>
                    </p:sp>
                    <p:grpSp>
                      <p:nvGrpSpPr>
                        <p:cNvPr id="144" name="Group 14"/>
                        <p:cNvGrpSpPr/>
                        <p:nvPr/>
                      </p:nvGrpSpPr>
                      <p:grpSpPr>
                        <a:xfrm>
                          <a:off x="685800" y="4695967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71" name="Freeform 15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C9EF"/>
                          </a:solidFill>
                        </p:spPr>
                      </p:sp>
                      <p:sp>
                        <p:nvSpPr>
                          <p:cNvPr id="172" name="Freeform 16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45" name="TextBox 17"/>
                        <p:cNvSpPr txBox="1"/>
                        <p:nvPr/>
                      </p:nvSpPr>
                      <p:spPr>
                        <a:xfrm>
                          <a:off x="1352187" y="4737775"/>
                          <a:ext cx="3046114" cy="584775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950" b="1" dirty="0">
                              <a:solidFill>
                                <a:srgbClr val="0070C0"/>
                              </a:solidFill>
                            </a:rPr>
                            <a:t>Удельный вес детей в возрасте от 5 до 18 лет, получающих услуги по дополнительному образованию в организациях различной организационно-правовой формы и формы собственности</a:t>
                          </a:r>
                          <a:endParaRPr lang="en-US" sz="95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grpSp>
                      <p:nvGrpSpPr>
                        <p:cNvPr id="146" name="Group 19"/>
                        <p:cNvGrpSpPr/>
                        <p:nvPr/>
                      </p:nvGrpSpPr>
                      <p:grpSpPr>
                        <a:xfrm>
                          <a:off x="685800" y="5492368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69" name="Freeform 20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p:spPr>
                      </p:sp>
                      <p:sp>
                        <p:nvSpPr>
                          <p:cNvPr id="170" name="Freeform 21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47" name="TextBox 22"/>
                        <p:cNvSpPr txBox="1"/>
                        <p:nvPr/>
                      </p:nvSpPr>
                      <p:spPr>
                        <a:xfrm>
                          <a:off x="1336934" y="5531337"/>
                          <a:ext cx="3031412" cy="553998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1200" b="1" dirty="0">
                              <a:solidFill>
                                <a:srgbClr val="0070C0"/>
                              </a:solidFill>
                            </a:rPr>
                            <a:t>Количество научно-исследовательских работ, проводимых в рамках региональных конкурсов</a:t>
                          </a:r>
                          <a:endParaRPr lang="en-US" sz="12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pic>
                      <p:nvPicPr>
                        <p:cNvPr id="148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15173" y="5697523"/>
                          <a:ext cx="269523" cy="269523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149" name="TextBox 47"/>
                        <p:cNvSpPr txBox="1"/>
                        <p:nvPr/>
                      </p:nvSpPr>
                      <p:spPr>
                        <a:xfrm>
                          <a:off x="4493294" y="3359789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%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0" name="TextBox 48"/>
                        <p:cNvSpPr txBox="1"/>
                        <p:nvPr/>
                      </p:nvSpPr>
                      <p:spPr>
                        <a:xfrm>
                          <a:off x="4499298" y="4106538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%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1" name="TextBox 49"/>
                        <p:cNvSpPr txBox="1"/>
                        <p:nvPr/>
                      </p:nvSpPr>
                      <p:spPr>
                        <a:xfrm>
                          <a:off x="4499298" y="4924758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%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2" name="TextBox 50"/>
                        <p:cNvSpPr txBox="1"/>
                        <p:nvPr/>
                      </p:nvSpPr>
                      <p:spPr>
                        <a:xfrm>
                          <a:off x="5853093" y="3306199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96,0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3" name="TextBox 51"/>
                        <p:cNvSpPr txBox="1"/>
                        <p:nvPr/>
                      </p:nvSpPr>
                      <p:spPr>
                        <a:xfrm>
                          <a:off x="5863442" y="4106538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77,0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4" name="TextBox 52"/>
                        <p:cNvSpPr txBox="1"/>
                        <p:nvPr/>
                      </p:nvSpPr>
                      <p:spPr>
                        <a:xfrm>
                          <a:off x="5863441" y="4941085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71,0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5" name="TextBox 53"/>
                        <p:cNvSpPr txBox="1"/>
                        <p:nvPr/>
                      </p:nvSpPr>
                      <p:spPr>
                        <a:xfrm>
                          <a:off x="8162472" y="3331529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96,0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6" name="TextBox 54"/>
                        <p:cNvSpPr txBox="1"/>
                        <p:nvPr/>
                      </p:nvSpPr>
                      <p:spPr>
                        <a:xfrm>
                          <a:off x="7014314" y="4100321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77,0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7" name="TextBox 55"/>
                        <p:cNvSpPr txBox="1"/>
                        <p:nvPr/>
                      </p:nvSpPr>
                      <p:spPr>
                        <a:xfrm>
                          <a:off x="7018819" y="4941085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73,0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8" name="TextBox 56"/>
                        <p:cNvSpPr txBox="1"/>
                        <p:nvPr/>
                      </p:nvSpPr>
                      <p:spPr>
                        <a:xfrm>
                          <a:off x="9240047" y="3331957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96,0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9" name="TextBox 57"/>
                        <p:cNvSpPr txBox="1"/>
                        <p:nvPr/>
                      </p:nvSpPr>
                      <p:spPr>
                        <a:xfrm>
                          <a:off x="8167222" y="4100320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79,0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0" name="TextBox 58"/>
                        <p:cNvSpPr txBox="1"/>
                        <p:nvPr/>
                      </p:nvSpPr>
                      <p:spPr>
                        <a:xfrm>
                          <a:off x="8198087" y="4933707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75,0</a:t>
                          </a:r>
                        </a:p>
                      </p:txBody>
                    </p:sp>
                    <p:sp>
                      <p:nvSpPr>
                        <p:cNvPr id="161" name="TextBox 76"/>
                        <p:cNvSpPr txBox="1"/>
                        <p:nvPr/>
                      </p:nvSpPr>
                      <p:spPr>
                        <a:xfrm>
                          <a:off x="1049933" y="2589390"/>
                          <a:ext cx="3232440" cy="230512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  <a:defRPr/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Основные целевые показатели</a:t>
                          </a:r>
                        </a:p>
                      </p:txBody>
                    </p:sp>
                    <p:sp>
                      <p:nvSpPr>
                        <p:cNvPr id="162" name="TextBox 77"/>
                        <p:cNvSpPr txBox="1"/>
                        <p:nvPr/>
                      </p:nvSpPr>
                      <p:spPr>
                        <a:xfrm>
                          <a:off x="4312743" y="2607895"/>
                          <a:ext cx="1433928" cy="461024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Единица измерения</a:t>
                          </a:r>
                        </a:p>
                      </p:txBody>
                    </p:sp>
                    <p:sp>
                      <p:nvSpPr>
                        <p:cNvPr id="163" name="TextBox 78"/>
                        <p:cNvSpPr txBox="1"/>
                        <p:nvPr/>
                      </p:nvSpPr>
                      <p:spPr>
                        <a:xfrm>
                          <a:off x="5656311" y="2607895"/>
                          <a:ext cx="1433928" cy="461024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2018 год </a:t>
                          </a:r>
                        </a:p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(</a:t>
                          </a: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факт)</a:t>
                          </a:r>
                        </a:p>
                      </p:txBody>
                    </p:sp>
                    <p:sp>
                      <p:nvSpPr>
                        <p:cNvPr id="164" name="TextBox 79"/>
                        <p:cNvSpPr txBox="1"/>
                        <p:nvPr/>
                      </p:nvSpPr>
                      <p:spPr>
                        <a:xfrm>
                          <a:off x="6891637" y="2577746"/>
                          <a:ext cx="1433928" cy="461024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2019 год </a:t>
                          </a:r>
                          <a:endParaRPr lang="ru-RU" sz="1400" b="1" dirty="0" smtClean="0">
                            <a:solidFill>
                              <a:srgbClr val="0070C0"/>
                            </a:solidFill>
                          </a:endParaRPr>
                        </a:p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(</a:t>
                          </a: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оценка)</a:t>
                          </a:r>
                        </a:p>
                      </p:txBody>
                    </p:sp>
                    <p:sp>
                      <p:nvSpPr>
                        <p:cNvPr id="165" name="TextBox 80"/>
                        <p:cNvSpPr txBox="1"/>
                        <p:nvPr/>
                      </p:nvSpPr>
                      <p:spPr>
                        <a:xfrm>
                          <a:off x="7986332" y="2589390"/>
                          <a:ext cx="1433928" cy="461024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2020 год </a:t>
                          </a:r>
                          <a:endParaRPr lang="ru-RU" sz="1400" b="1" dirty="0" smtClean="0">
                            <a:solidFill>
                              <a:srgbClr val="0070C0"/>
                            </a:solidFill>
                          </a:endParaRPr>
                        </a:p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(</a:t>
                          </a: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прогноз)</a:t>
                          </a:r>
                        </a:p>
                      </p:txBody>
                    </p:sp>
                    <p:pic>
                      <p:nvPicPr>
                        <p:cNvPr id="166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duotone>
                            <a:schemeClr val="accent1">
                              <a:shade val="45000"/>
                              <a:satMod val="135000"/>
                            </a:schemeClr>
                            <a:prstClr val="white"/>
                          </a:duotone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24537" y="3306199"/>
                          <a:ext cx="269523" cy="2695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pic>
                      <p:nvPicPr>
                        <p:cNvPr id="167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duotone>
                            <a:schemeClr val="accent6">
                              <a:shade val="45000"/>
                              <a:satMod val="135000"/>
                            </a:schemeClr>
                            <a:prstClr val="white"/>
                          </a:duotone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14783" y="4113347"/>
                          <a:ext cx="269523" cy="269523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168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duotone>
                            <a:schemeClr val="accent5">
                              <a:shade val="45000"/>
                              <a:satMod val="135000"/>
                            </a:schemeClr>
                            <a:prstClr val="white"/>
                          </a:duotone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14782" y="4875913"/>
                          <a:ext cx="269523" cy="269523"/>
                        </a:xfrm>
                        <a:prstGeom prst="rect">
                          <a:avLst/>
                        </a:prstGeom>
                      </p:spPr>
                    </p:pic>
                  </p:grpSp>
                  <p:sp>
                    <p:nvSpPr>
                      <p:cNvPr id="100" name="TextBox 80"/>
                      <p:cNvSpPr txBox="1"/>
                      <p:nvPr/>
                    </p:nvSpPr>
                    <p:spPr>
                      <a:xfrm>
                        <a:off x="9441734" y="3533107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2021 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год </a:t>
                        </a:r>
                        <a:endParaRPr lang="ru-RU" sz="1400" b="1" dirty="0" smtClean="0">
                          <a:solidFill>
                            <a:srgbClr val="0070C0"/>
                          </a:solidFill>
                        </a:endParaRP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sp>
                    <p:nvSpPr>
                      <p:cNvPr id="101" name="TextBox 80"/>
                      <p:cNvSpPr txBox="1"/>
                      <p:nvPr/>
                    </p:nvSpPr>
                    <p:spPr>
                      <a:xfrm>
                        <a:off x="10511705" y="3541391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2022 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год </a:t>
                        </a:r>
                        <a:endParaRPr lang="ru-RU" sz="1400" b="1" dirty="0" smtClean="0">
                          <a:solidFill>
                            <a:srgbClr val="0070C0"/>
                          </a:solidFill>
                        </a:endParaRP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</p:grpSp>
                <p:sp>
                  <p:nvSpPr>
                    <p:cNvPr id="97" name="TextBox 50"/>
                    <p:cNvSpPr txBox="1"/>
                    <p:nvPr/>
                  </p:nvSpPr>
                  <p:spPr>
                    <a:xfrm>
                      <a:off x="7238344" y="385376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96,0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98" name="TextBox 50"/>
                    <p:cNvSpPr txBox="1"/>
                    <p:nvPr/>
                  </p:nvSpPr>
                  <p:spPr>
                    <a:xfrm>
                      <a:off x="10574546" y="384052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96,0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</p:grpSp>
              <p:sp>
                <p:nvSpPr>
                  <p:cNvPr id="94" name="TextBox 57"/>
                  <p:cNvSpPr txBox="1"/>
                  <p:nvPr/>
                </p:nvSpPr>
                <p:spPr>
                  <a:xfrm>
                    <a:off x="9501721" y="4640436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86,0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95" name="TextBox 57"/>
                  <p:cNvSpPr txBox="1"/>
                  <p:nvPr/>
                </p:nvSpPr>
                <p:spPr>
                  <a:xfrm>
                    <a:off x="10588853" y="46286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88,0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sp>
            <p:nvSpPr>
              <p:cNvPr id="178" name="TextBox 57"/>
              <p:cNvSpPr txBox="1"/>
              <p:nvPr/>
            </p:nvSpPr>
            <p:spPr>
              <a:xfrm>
                <a:off x="9523087" y="5461276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76,0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79" name="TextBox 57"/>
              <p:cNvSpPr txBox="1"/>
              <p:nvPr/>
            </p:nvSpPr>
            <p:spPr>
              <a:xfrm>
                <a:off x="10610219" y="544950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77,0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80" name="TextBox 49"/>
            <p:cNvSpPr txBox="1"/>
            <p:nvPr/>
          </p:nvSpPr>
          <p:spPr>
            <a:xfrm>
              <a:off x="4751473" y="6282591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Ед.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1" name="TextBox 52"/>
            <p:cNvSpPr txBox="1"/>
            <p:nvPr/>
          </p:nvSpPr>
          <p:spPr>
            <a:xfrm>
              <a:off x="6115616" y="6298918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21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2" name="TextBox 55"/>
            <p:cNvSpPr txBox="1"/>
            <p:nvPr/>
          </p:nvSpPr>
          <p:spPr>
            <a:xfrm>
              <a:off x="7270994" y="6298918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21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3" name="TextBox 58"/>
            <p:cNvSpPr txBox="1"/>
            <p:nvPr/>
          </p:nvSpPr>
          <p:spPr>
            <a:xfrm>
              <a:off x="8450262" y="62915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21</a:t>
              </a:r>
            </a:p>
          </p:txBody>
        </p:sp>
        <p:sp>
          <p:nvSpPr>
            <p:cNvPr id="184" name="TextBox 57"/>
            <p:cNvSpPr txBox="1"/>
            <p:nvPr/>
          </p:nvSpPr>
          <p:spPr>
            <a:xfrm>
              <a:off x="9523087" y="6290759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21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5" name="TextBox 57"/>
            <p:cNvSpPr txBox="1"/>
            <p:nvPr/>
          </p:nvSpPr>
          <p:spPr>
            <a:xfrm>
              <a:off x="10610219" y="6278992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smtClean="0">
                  <a:solidFill>
                    <a:srgbClr val="0070C0"/>
                  </a:solidFill>
                </a:rPr>
                <a:t>21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9037638" y="427979"/>
            <a:ext cx="2744641" cy="2503388"/>
            <a:chOff x="3768251" y="1053355"/>
            <a:chExt cx="4655498" cy="4737693"/>
          </a:xfrm>
        </p:grpSpPr>
        <p:sp>
          <p:nvSpPr>
            <p:cNvPr id="104" name="TextBox 27"/>
            <p:cNvSpPr txBox="1"/>
            <p:nvPr/>
          </p:nvSpPr>
          <p:spPr>
            <a:xfrm>
              <a:off x="4254023" y="1215078"/>
              <a:ext cx="3648551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>
                  <a:solidFill>
                    <a:srgbClr val="0070C0"/>
                  </a:solidFill>
                </a:rPr>
                <a:t>4 </a:t>
              </a:r>
              <a:r>
                <a:rPr lang="ru-RU" sz="1500" b="1" dirty="0" smtClean="0">
                  <a:solidFill>
                    <a:srgbClr val="0070C0"/>
                  </a:solidFill>
                </a:rPr>
                <a:t>959 839 </a:t>
              </a:r>
              <a:r>
                <a:rPr lang="ru-RU" sz="1500" b="1" dirty="0">
                  <a:solidFill>
                    <a:srgbClr val="0070C0"/>
                  </a:solidFill>
                </a:rPr>
                <a:t>тыс.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07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90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34"/>
            <p:cNvSpPr txBox="1"/>
            <p:nvPr/>
          </p:nvSpPr>
          <p:spPr>
            <a:xfrm>
              <a:off x="4254023" y="2853282"/>
              <a:ext cx="3400091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500" b="1">
                  <a:solidFill>
                    <a:srgbClr val="0070C0"/>
                  </a:solidFill>
                </a:defRPr>
              </a:lvl1pPr>
            </a:lstStyle>
            <a:p>
              <a:r>
                <a:rPr lang="ru-RU" dirty="0"/>
                <a:t>2021 год</a:t>
              </a:r>
            </a:p>
            <a:p>
              <a:r>
                <a:rPr lang="ru-RU" dirty="0"/>
                <a:t>4 </a:t>
              </a:r>
              <a:r>
                <a:rPr lang="ru-RU" dirty="0" smtClean="0"/>
                <a:t>554 940,5 </a:t>
              </a:r>
              <a:r>
                <a:rPr lang="ru-RU" dirty="0"/>
                <a:t>тыс. рублей</a:t>
              </a:r>
              <a:endParaRPr lang="en-US" dirty="0"/>
            </a:p>
          </p:txBody>
        </p:sp>
        <p:sp>
          <p:nvSpPr>
            <p:cNvPr id="109" name="TextBox 35"/>
            <p:cNvSpPr txBox="1"/>
            <p:nvPr/>
          </p:nvSpPr>
          <p:spPr>
            <a:xfrm>
              <a:off x="4254023" y="4587126"/>
              <a:ext cx="3298870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ru-RU"/>
              </a:defPPr>
              <a:lvl1pPr>
                <a:defRPr sz="1500" b="1">
                  <a:solidFill>
                    <a:srgbClr val="0070C0"/>
                  </a:solidFill>
                </a:defRPr>
              </a:lvl1pPr>
            </a:lstStyle>
            <a:p>
              <a:r>
                <a:rPr lang="ru-RU" dirty="0"/>
                <a:t>2022 год</a:t>
              </a:r>
            </a:p>
            <a:p>
              <a:r>
                <a:rPr lang="ru-RU" dirty="0" smtClean="0"/>
                <a:t>3 495 730,9 </a:t>
              </a:r>
              <a:r>
                <a:rPr lang="ru-RU" dirty="0"/>
                <a:t>тыс. рублей</a:t>
              </a:r>
              <a:endParaRPr lang="en-US" dirty="0"/>
            </a:p>
          </p:txBody>
        </p:sp>
        <p:grpSp>
          <p:nvGrpSpPr>
            <p:cNvPr id="110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188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9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1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86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7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2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13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4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47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916966" y="1163493"/>
            <a:ext cx="4937042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«Развитие культуры»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(постановление Правительства РА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ru-RU" sz="1600" b="1" dirty="0">
                <a:solidFill>
                  <a:schemeClr val="bg1"/>
                </a:solidFill>
              </a:rPr>
              <a:t>01.10.2018 № 308)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1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 b="1">
                <a:solidFill>
                  <a:srgbClr val="0070C0"/>
                </a:solidFill>
              </a:endParaRPr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543737" y="3186513"/>
              <a:ext cx="6066123" cy="27587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ЦЕЛЬ: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Развитие </a:t>
              </a:r>
              <a:endParaRPr lang="ru-RU" b="1" dirty="0" smtClean="0">
                <a:solidFill>
                  <a:srgbClr val="0070C0"/>
                </a:solidFill>
              </a:endParaRPr>
            </a:p>
            <a:p>
              <a:pPr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культуры в РА и сохранение историко-культурного наследия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937975" y="3106096"/>
            <a:ext cx="10889948" cy="3595236"/>
            <a:chOff x="937975" y="3106096"/>
            <a:chExt cx="10889948" cy="3595236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3595236"/>
              <a:chOff x="937975" y="3106096"/>
              <a:chExt cx="10889948" cy="3595236"/>
            </a:xfrm>
          </p:grpSpPr>
          <p:grpSp>
            <p:nvGrpSpPr>
              <p:cNvPr id="93" name="Группа 92"/>
              <p:cNvGrpSpPr/>
              <p:nvPr/>
            </p:nvGrpSpPr>
            <p:grpSpPr>
              <a:xfrm>
                <a:off x="937975" y="3106096"/>
                <a:ext cx="10889948" cy="3595236"/>
                <a:chOff x="937975" y="3106096"/>
                <a:chExt cx="10889948" cy="3595236"/>
              </a:xfrm>
            </p:grpSpPr>
            <p:sp>
              <p:nvSpPr>
                <p:cNvPr id="96" name="AutoShape 18"/>
                <p:cNvSpPr/>
                <p:nvPr/>
              </p:nvSpPr>
              <p:spPr>
                <a:xfrm>
                  <a:off x="3916978" y="6021499"/>
                  <a:ext cx="7910945" cy="679833"/>
                </a:xfrm>
                <a:prstGeom prst="rect">
                  <a:avLst/>
                </a:prstGeom>
                <a:solidFill>
                  <a:srgbClr val="2C92D5">
                    <a:alpha val="9803"/>
                  </a:srgbClr>
                </a:solidFill>
              </p:spPr>
            </p:sp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3594455"/>
                  <a:chOff x="937975" y="3106096"/>
                  <a:chExt cx="10889948" cy="3594455"/>
                </a:xfrm>
              </p:grpSpPr>
              <p:grpSp>
                <p:nvGrpSpPr>
                  <p:cNvPr id="98" name="Группа 97"/>
                  <p:cNvGrpSpPr/>
                  <p:nvPr/>
                </p:nvGrpSpPr>
                <p:grpSpPr>
                  <a:xfrm>
                    <a:off x="937975" y="3106096"/>
                    <a:ext cx="10889948" cy="3594455"/>
                    <a:chOff x="937975" y="3106096"/>
                    <a:chExt cx="10889948" cy="3594455"/>
                  </a:xfrm>
                </p:grpSpPr>
                <p:grpSp>
                  <p:nvGrpSpPr>
                    <p:cNvPr id="101" name="Группа 100"/>
                    <p:cNvGrpSpPr/>
                    <p:nvPr/>
                  </p:nvGrpSpPr>
                  <p:grpSpPr>
                    <a:xfrm>
                      <a:off x="937975" y="3106096"/>
                      <a:ext cx="10889948" cy="3594455"/>
                      <a:chOff x="1055685" y="3533107"/>
                      <a:chExt cx="10889948" cy="3594455"/>
                    </a:xfrm>
                  </p:grpSpPr>
                  <p:grpSp>
                    <p:nvGrpSpPr>
                      <p:cNvPr id="137" name="Группа 136"/>
                      <p:cNvGrpSpPr/>
                      <p:nvPr/>
                    </p:nvGrpSpPr>
                    <p:grpSpPr>
                      <a:xfrm>
                        <a:off x="1055685" y="3533107"/>
                        <a:ext cx="10889948" cy="3594455"/>
                        <a:chOff x="685800" y="2577746"/>
                        <a:chExt cx="10889948" cy="3594455"/>
                      </a:xfrm>
                    </p:grpSpPr>
                    <p:sp>
                      <p:nvSpPr>
                        <p:cNvPr id="142" name="AutoShape 2"/>
                        <p:cNvSpPr/>
                        <p:nvPr/>
                      </p:nvSpPr>
                      <p:spPr>
                        <a:xfrm>
                          <a:off x="3664803" y="3095732"/>
                          <a:ext cx="7910945" cy="679833"/>
                        </a:xfrm>
                        <a:prstGeom prst="rect">
                          <a:avLst/>
                        </a:prstGeom>
                        <a:solidFill>
                          <a:srgbClr val="86EAE9">
                            <a:alpha val="9803"/>
                          </a:srgbClr>
                        </a:solidFill>
                      </p:spPr>
                    </p:sp>
                    <p:grpSp>
                      <p:nvGrpSpPr>
                        <p:cNvPr id="143" name="Group 3"/>
                        <p:cNvGrpSpPr/>
                        <p:nvPr/>
                      </p:nvGrpSpPr>
                      <p:grpSpPr>
                        <a:xfrm>
                          <a:off x="685800" y="3103166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80" name="Freeform 4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86EAE9"/>
                          </a:solidFill>
                        </p:spPr>
                      </p:sp>
                      <p:sp>
                        <p:nvSpPr>
                          <p:cNvPr id="181" name="Freeform 5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44" name="TextBox 6"/>
                        <p:cNvSpPr txBox="1"/>
                        <p:nvPr/>
                      </p:nvSpPr>
                      <p:spPr>
                        <a:xfrm>
                          <a:off x="1372330" y="3197259"/>
                          <a:ext cx="2893093" cy="461665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1000" b="1" dirty="0">
                              <a:solidFill>
                                <a:srgbClr val="0070C0"/>
                              </a:solidFill>
                            </a:rPr>
                            <a:t>Удовлетворенность населения качеством предоставляемых услуг в сфере культуры (культурного обслуживания)</a:t>
                          </a:r>
                        </a:p>
                      </p:txBody>
                    </p:sp>
                    <p:sp>
                      <p:nvSpPr>
                        <p:cNvPr id="145" name="AutoShape 8"/>
                        <p:cNvSpPr/>
                        <p:nvPr/>
                      </p:nvSpPr>
                      <p:spPr>
                        <a:xfrm>
                          <a:off x="3595255" y="3899566"/>
                          <a:ext cx="7910945" cy="679833"/>
                        </a:xfrm>
                        <a:prstGeom prst="rect">
                          <a:avLst/>
                        </a:prstGeom>
                        <a:solidFill>
                          <a:srgbClr val="3EDAD8">
                            <a:alpha val="9803"/>
                          </a:srgbClr>
                        </a:solidFill>
                      </p:spPr>
                    </p:sp>
                    <p:grpSp>
                      <p:nvGrpSpPr>
                        <p:cNvPr id="146" name="Group 9"/>
                        <p:cNvGrpSpPr/>
                        <p:nvPr/>
                      </p:nvGrpSpPr>
                      <p:grpSpPr>
                        <a:xfrm>
                          <a:off x="685800" y="3899566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78" name="Freeform 10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EDAD8"/>
                          </a:solidFill>
                        </p:spPr>
                      </p:sp>
                      <p:sp>
                        <p:nvSpPr>
                          <p:cNvPr id="179" name="Freeform 11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47" name="TextBox 12"/>
                        <p:cNvSpPr txBox="1"/>
                        <p:nvPr/>
                      </p:nvSpPr>
                      <p:spPr>
                        <a:xfrm>
                          <a:off x="1297027" y="3898304"/>
                          <a:ext cx="3056681" cy="692497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900" b="1" dirty="0">
                              <a:solidFill>
                                <a:srgbClr val="0070C0"/>
                              </a:solidFill>
                            </a:rPr>
                            <a:t>Удельный вес населения, участвующего в культурно-досуговых мероприятиях, проводимых государственными (муниципальными) организациями культуры, и в работе любительских объединений, от общей численности населения</a:t>
                          </a:r>
                        </a:p>
                      </p:txBody>
                    </p:sp>
                    <p:sp>
                      <p:nvSpPr>
                        <p:cNvPr id="148" name="AutoShape 13"/>
                        <p:cNvSpPr/>
                        <p:nvPr/>
                      </p:nvSpPr>
                      <p:spPr>
                        <a:xfrm>
                          <a:off x="3595255" y="4695967"/>
                          <a:ext cx="7910945" cy="679833"/>
                        </a:xfrm>
                        <a:prstGeom prst="rect">
                          <a:avLst/>
                        </a:prstGeom>
                        <a:solidFill>
                          <a:srgbClr val="37C9EF">
                            <a:alpha val="9803"/>
                          </a:srgbClr>
                        </a:solidFill>
                      </p:spPr>
                    </p:sp>
                    <p:grpSp>
                      <p:nvGrpSpPr>
                        <p:cNvPr id="149" name="Group 14"/>
                        <p:cNvGrpSpPr/>
                        <p:nvPr/>
                      </p:nvGrpSpPr>
                      <p:grpSpPr>
                        <a:xfrm>
                          <a:off x="685800" y="4695967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76" name="Freeform 15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C9EF"/>
                          </a:solidFill>
                        </p:spPr>
                      </p:sp>
                      <p:sp>
                        <p:nvSpPr>
                          <p:cNvPr id="177" name="Freeform 16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50" name="TextBox 17"/>
                        <p:cNvSpPr txBox="1"/>
                        <p:nvPr/>
                      </p:nvSpPr>
                      <p:spPr>
                        <a:xfrm>
                          <a:off x="1274916" y="4735483"/>
                          <a:ext cx="3011442" cy="615553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800" b="1" dirty="0">
                              <a:solidFill>
                                <a:srgbClr val="0070C0"/>
                              </a:solidFill>
                            </a:rPr>
                            <a:t>Отношение средней заработной платы работников учреждений культуры к среднемесячной начисленной заработной плате наемных работников в организациях, у индивидуальных предпринимателей и физических лиц (среднемесячному доходу от трудовой деятельности) в </a:t>
                          </a:r>
                          <a:r>
                            <a:rPr lang="ru-RU" sz="800" b="1" dirty="0" smtClean="0">
                              <a:solidFill>
                                <a:srgbClr val="0070C0"/>
                              </a:solidFill>
                            </a:rPr>
                            <a:t>РА</a:t>
                          </a:r>
                          <a:endParaRPr lang="ru-RU" sz="8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grpSp>
                      <p:nvGrpSpPr>
                        <p:cNvPr id="151" name="Group 19"/>
                        <p:cNvGrpSpPr/>
                        <p:nvPr/>
                      </p:nvGrpSpPr>
                      <p:grpSpPr>
                        <a:xfrm>
                          <a:off x="685800" y="5492368"/>
                          <a:ext cx="3684051" cy="679833"/>
                          <a:chOff x="0" y="0"/>
                          <a:chExt cx="5906632" cy="1106170"/>
                        </a:xfrm>
                      </p:grpSpPr>
                      <p:sp>
                        <p:nvSpPr>
                          <p:cNvPr id="174" name="Freeform 20"/>
                          <p:cNvSpPr/>
                          <p:nvPr/>
                        </p:nvSpPr>
                        <p:spPr>
                          <a:xfrm>
                            <a:off x="0" y="0"/>
                            <a:ext cx="5907902" cy="11074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5907902" h="1107440">
                                <a:moveTo>
                                  <a:pt x="5906632" y="0"/>
                                </a:moveTo>
                                <a:lnTo>
                                  <a:pt x="553720" y="0"/>
                                </a:lnTo>
                                <a:cubicBezTo>
                                  <a:pt x="247650" y="0"/>
                                  <a:pt x="0" y="247650"/>
                                  <a:pt x="0" y="553720"/>
                                </a:cubicBezTo>
                                <a:cubicBezTo>
                                  <a:pt x="0" y="859790"/>
                                  <a:pt x="247650" y="1107440"/>
                                  <a:pt x="553720" y="1107440"/>
                                </a:cubicBezTo>
                                <a:lnTo>
                                  <a:pt x="5907902" y="1107440"/>
                                </a:lnTo>
                                <a:lnTo>
                                  <a:pt x="590790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p:spPr>
                        <p:txBody>
                          <a:bodyPr/>
                          <a:lstStyle/>
                          <a:p>
                            <a:endParaRPr lang="ru-RU" b="1" dirty="0">
                              <a:solidFill>
                                <a:srgbClr val="0070C0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75" name="Freeform 21"/>
                          <p:cNvSpPr/>
                          <p:nvPr/>
                        </p:nvSpPr>
                        <p:spPr>
                          <a:xfrm>
                            <a:off x="162990" y="172720"/>
                            <a:ext cx="758600" cy="762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58600" h="762000">
                                <a:moveTo>
                                  <a:pt x="379300" y="0"/>
                                </a:moveTo>
                                <a:cubicBezTo>
                                  <a:pt x="589055" y="938"/>
                                  <a:pt x="758600" y="171243"/>
                                  <a:pt x="758600" y="381000"/>
                                </a:cubicBezTo>
                                <a:cubicBezTo>
                                  <a:pt x="758600" y="590757"/>
                                  <a:pt x="589055" y="761062"/>
                                  <a:pt x="379300" y="762000"/>
                                </a:cubicBezTo>
                                <a:cubicBezTo>
                                  <a:pt x="169545" y="761062"/>
                                  <a:pt x="0" y="590757"/>
                                  <a:pt x="0" y="381000"/>
                                </a:cubicBezTo>
                                <a:cubicBezTo>
                                  <a:pt x="0" y="171243"/>
                                  <a:pt x="169545" y="938"/>
                                  <a:pt x="379300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</p:spPr>
                      </p:sp>
                    </p:grpSp>
                    <p:sp>
                      <p:nvSpPr>
                        <p:cNvPr id="152" name="TextBox 22"/>
                        <p:cNvSpPr txBox="1"/>
                        <p:nvPr/>
                      </p:nvSpPr>
                      <p:spPr>
                        <a:xfrm>
                          <a:off x="1291139" y="5574388"/>
                          <a:ext cx="3031412" cy="492443"/>
                        </a:xfrm>
                        <a:prstGeom prst="rect">
                          <a:avLst/>
                        </a:prstGeom>
                      </p:spPr>
                      <p:txBody>
                        <a:bodyPr wrap="square" lIns="0" tIns="0" rIns="0" bIns="0" rtlCol="0" anchor="t">
                          <a:spAutoFit/>
                        </a:bodyPr>
                        <a:lstStyle/>
                        <a:p>
                          <a:r>
                            <a:rPr lang="ru-RU" sz="800" b="1" dirty="0" smtClean="0">
                              <a:solidFill>
                                <a:srgbClr val="0070C0"/>
                              </a:solidFill>
                            </a:rPr>
                            <a:t>Доля зданий учреждений культурно-досугового типа в сельской местности, находящихся в неудовлетворительном состоянии, от общего количества зданий учреждений культурно-досугового типа в сельской местности</a:t>
                          </a:r>
                          <a:endParaRPr lang="ru-RU" sz="8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pic>
                      <p:nvPicPr>
                        <p:cNvPr id="153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15173" y="5697523"/>
                          <a:ext cx="269523" cy="269523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154" name="TextBox 47"/>
                        <p:cNvSpPr txBox="1"/>
                        <p:nvPr/>
                      </p:nvSpPr>
                      <p:spPr>
                        <a:xfrm>
                          <a:off x="4493294" y="3359789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%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5" name="TextBox 48"/>
                        <p:cNvSpPr txBox="1"/>
                        <p:nvPr/>
                      </p:nvSpPr>
                      <p:spPr>
                        <a:xfrm>
                          <a:off x="4499298" y="4106538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%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6" name="TextBox 49"/>
                        <p:cNvSpPr txBox="1"/>
                        <p:nvPr/>
                      </p:nvSpPr>
                      <p:spPr>
                        <a:xfrm>
                          <a:off x="4499298" y="4924758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%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7" name="TextBox 50"/>
                        <p:cNvSpPr txBox="1"/>
                        <p:nvPr/>
                      </p:nvSpPr>
                      <p:spPr>
                        <a:xfrm>
                          <a:off x="5853093" y="3306199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86,7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8" name="TextBox 51"/>
                        <p:cNvSpPr txBox="1"/>
                        <p:nvPr/>
                      </p:nvSpPr>
                      <p:spPr>
                        <a:xfrm>
                          <a:off x="5863442" y="4106538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smtClean="0">
                              <a:solidFill>
                                <a:srgbClr val="0070C0"/>
                              </a:solidFill>
                            </a:rPr>
                            <a:t>67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9" name="TextBox 52"/>
                        <p:cNvSpPr txBox="1"/>
                        <p:nvPr/>
                      </p:nvSpPr>
                      <p:spPr>
                        <a:xfrm>
                          <a:off x="5863441" y="4941085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100,9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0" name="TextBox 53"/>
                        <p:cNvSpPr txBox="1"/>
                        <p:nvPr/>
                      </p:nvSpPr>
                      <p:spPr>
                        <a:xfrm>
                          <a:off x="8162472" y="3331529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87,5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1" name="TextBox 54"/>
                        <p:cNvSpPr txBox="1"/>
                        <p:nvPr/>
                      </p:nvSpPr>
                      <p:spPr>
                        <a:xfrm>
                          <a:off x="7014314" y="4100321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68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2" name="TextBox 55"/>
                        <p:cNvSpPr txBox="1"/>
                        <p:nvPr/>
                      </p:nvSpPr>
                      <p:spPr>
                        <a:xfrm>
                          <a:off x="7018819" y="4941085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100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3" name="TextBox 56"/>
                        <p:cNvSpPr txBox="1"/>
                        <p:nvPr/>
                      </p:nvSpPr>
                      <p:spPr>
                        <a:xfrm>
                          <a:off x="9240047" y="3331957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88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4" name="TextBox 57"/>
                        <p:cNvSpPr txBox="1"/>
                        <p:nvPr/>
                      </p:nvSpPr>
                      <p:spPr>
                        <a:xfrm>
                          <a:off x="8167222" y="4100320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68,5</a:t>
                          </a:r>
                          <a:endParaRPr lang="en-US" sz="1400" b="1" dirty="0">
                            <a:solidFill>
                              <a:srgbClr val="0070C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5" name="TextBox 58"/>
                        <p:cNvSpPr txBox="1"/>
                        <p:nvPr/>
                      </p:nvSpPr>
                      <p:spPr>
                        <a:xfrm>
                          <a:off x="8198087" y="4933707"/>
                          <a:ext cx="1072825" cy="218008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>
                            <a:lnSpc>
                              <a:spcPts val="168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100</a:t>
                          </a:r>
                        </a:p>
                      </p:txBody>
                    </p:sp>
                    <p:sp>
                      <p:nvSpPr>
                        <p:cNvPr id="166" name="TextBox 76"/>
                        <p:cNvSpPr txBox="1"/>
                        <p:nvPr/>
                      </p:nvSpPr>
                      <p:spPr>
                        <a:xfrm>
                          <a:off x="1049933" y="2589390"/>
                          <a:ext cx="3232440" cy="230512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  <a:defRPr/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Основные целевые показатели</a:t>
                          </a:r>
                        </a:p>
                      </p:txBody>
                    </p:sp>
                    <p:sp>
                      <p:nvSpPr>
                        <p:cNvPr id="167" name="TextBox 77"/>
                        <p:cNvSpPr txBox="1"/>
                        <p:nvPr/>
                      </p:nvSpPr>
                      <p:spPr>
                        <a:xfrm>
                          <a:off x="4312743" y="2607895"/>
                          <a:ext cx="1433928" cy="461024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Единица измерения</a:t>
                          </a:r>
                        </a:p>
                      </p:txBody>
                    </p:sp>
                    <p:sp>
                      <p:nvSpPr>
                        <p:cNvPr id="168" name="TextBox 78"/>
                        <p:cNvSpPr txBox="1"/>
                        <p:nvPr/>
                      </p:nvSpPr>
                      <p:spPr>
                        <a:xfrm>
                          <a:off x="5656311" y="2607895"/>
                          <a:ext cx="1433928" cy="450829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2018 год </a:t>
                          </a:r>
                        </a:p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(</a:t>
                          </a: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факт)</a:t>
                          </a:r>
                        </a:p>
                      </p:txBody>
                    </p:sp>
                    <p:sp>
                      <p:nvSpPr>
                        <p:cNvPr id="169" name="TextBox 79"/>
                        <p:cNvSpPr txBox="1"/>
                        <p:nvPr/>
                      </p:nvSpPr>
                      <p:spPr>
                        <a:xfrm>
                          <a:off x="6891637" y="2577746"/>
                          <a:ext cx="1433928" cy="450829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2019 год </a:t>
                          </a:r>
                        </a:p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(</a:t>
                          </a: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оценка)</a:t>
                          </a:r>
                        </a:p>
                      </p:txBody>
                    </p:sp>
                    <p:sp>
                      <p:nvSpPr>
                        <p:cNvPr id="170" name="TextBox 80"/>
                        <p:cNvSpPr txBox="1"/>
                        <p:nvPr/>
                      </p:nvSpPr>
                      <p:spPr>
                        <a:xfrm>
                          <a:off x="7986332" y="2589390"/>
                          <a:ext cx="1433928" cy="450829"/>
                        </a:xfrm>
                        <a:prstGeom prst="rect">
                          <a:avLst/>
                        </a:prstGeom>
                      </p:spPr>
                      <p:txBody>
                        <a:bodyPr lIns="0" tIns="0" rIns="0" bIns="0" rtlCol="0" anchor="t">
                          <a:spAutoFit/>
                        </a:bodyPr>
                        <a:lstStyle/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2020 год </a:t>
                          </a:r>
                        </a:p>
                        <a:p>
                          <a:pPr algn="ctr" defTabSz="457200">
                            <a:lnSpc>
                              <a:spcPct val="107000"/>
                            </a:lnSpc>
                          </a:pPr>
                          <a:r>
                            <a:rPr lang="ru-RU" sz="1400" b="1" dirty="0" smtClean="0">
                              <a:solidFill>
                                <a:srgbClr val="0070C0"/>
                              </a:solidFill>
                            </a:rPr>
                            <a:t>(</a:t>
                          </a:r>
                          <a:r>
                            <a:rPr lang="ru-RU" sz="1400" b="1" dirty="0">
                              <a:solidFill>
                                <a:srgbClr val="0070C0"/>
                              </a:solidFill>
                            </a:rPr>
                            <a:t>прогноз)</a:t>
                          </a:r>
                        </a:p>
                      </p:txBody>
                    </p:sp>
                    <p:pic>
                      <p:nvPicPr>
                        <p:cNvPr id="171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duotone>
                            <a:schemeClr val="accent1">
                              <a:shade val="45000"/>
                              <a:satMod val="135000"/>
                            </a:schemeClr>
                            <a:prstClr val="white"/>
                          </a:duotone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24537" y="3306199"/>
                          <a:ext cx="269523" cy="2695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pic>
                      <p:nvPicPr>
                        <p:cNvPr id="172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duotone>
                            <a:schemeClr val="accent6">
                              <a:shade val="45000"/>
                              <a:satMod val="135000"/>
                            </a:schemeClr>
                            <a:prstClr val="white"/>
                          </a:duotone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14783" y="4113347"/>
                          <a:ext cx="269523" cy="269523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173" name="Picture 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duotone>
                            <a:schemeClr val="accent5">
                              <a:shade val="45000"/>
                              <a:satMod val="135000"/>
                            </a:schemeClr>
                            <a:prstClr val="white"/>
                          </a:duotone>
                        </a:blip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914782" y="4875913"/>
                          <a:ext cx="269523" cy="269523"/>
                        </a:xfrm>
                        <a:prstGeom prst="rect">
                          <a:avLst/>
                        </a:prstGeom>
                      </p:spPr>
                    </p:pic>
                  </p:grpSp>
                  <p:sp>
                    <p:nvSpPr>
                      <p:cNvPr id="140" name="TextBox 80"/>
                      <p:cNvSpPr txBox="1"/>
                      <p:nvPr/>
                    </p:nvSpPr>
                    <p:spPr>
                      <a:xfrm>
                        <a:off x="9441734" y="3533107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2021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sp>
                    <p:nvSpPr>
                      <p:cNvPr id="141" name="TextBox 80"/>
                      <p:cNvSpPr txBox="1"/>
                      <p:nvPr/>
                    </p:nvSpPr>
                    <p:spPr>
                      <a:xfrm>
                        <a:off x="10511705" y="3541391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2022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</p:grpSp>
                <p:sp>
                  <p:nvSpPr>
                    <p:cNvPr id="102" name="TextBox 50"/>
                    <p:cNvSpPr txBox="1"/>
                    <p:nvPr/>
                  </p:nvSpPr>
                  <p:spPr>
                    <a:xfrm>
                      <a:off x="7238344" y="385376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87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35" name="TextBox 50"/>
                    <p:cNvSpPr txBox="1"/>
                    <p:nvPr/>
                  </p:nvSpPr>
                  <p:spPr>
                    <a:xfrm>
                      <a:off x="10574546" y="384052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88,5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</p:grpSp>
              <p:sp>
                <p:nvSpPr>
                  <p:cNvPr id="99" name="TextBox 57"/>
                  <p:cNvSpPr txBox="1"/>
                  <p:nvPr/>
                </p:nvSpPr>
                <p:spPr>
                  <a:xfrm>
                    <a:off x="9501721" y="4640436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69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0" name="TextBox 57"/>
                  <p:cNvSpPr txBox="1"/>
                  <p:nvPr/>
                </p:nvSpPr>
                <p:spPr>
                  <a:xfrm>
                    <a:off x="10588853" y="46286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69,5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sp>
            <p:nvSpPr>
              <p:cNvPr id="94" name="TextBox 57"/>
              <p:cNvSpPr txBox="1"/>
              <p:nvPr/>
            </p:nvSpPr>
            <p:spPr>
              <a:xfrm>
                <a:off x="9523087" y="5461276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10610219" y="544950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100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49"/>
            <p:cNvSpPr txBox="1"/>
            <p:nvPr/>
          </p:nvSpPr>
          <p:spPr>
            <a:xfrm>
              <a:off x="4751473" y="6282591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%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8" name="TextBox 52"/>
            <p:cNvSpPr txBox="1"/>
            <p:nvPr/>
          </p:nvSpPr>
          <p:spPr>
            <a:xfrm>
              <a:off x="6115616" y="6298918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36,4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9" name="TextBox 55"/>
            <p:cNvSpPr txBox="1"/>
            <p:nvPr/>
          </p:nvSpPr>
          <p:spPr>
            <a:xfrm>
              <a:off x="7270994" y="6298918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35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0" name="TextBox 58"/>
            <p:cNvSpPr txBox="1"/>
            <p:nvPr/>
          </p:nvSpPr>
          <p:spPr>
            <a:xfrm>
              <a:off x="8450262" y="62915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34</a:t>
              </a:r>
            </a:p>
          </p:txBody>
        </p:sp>
        <p:sp>
          <p:nvSpPr>
            <p:cNvPr id="91" name="TextBox 57"/>
            <p:cNvSpPr txBox="1"/>
            <p:nvPr/>
          </p:nvSpPr>
          <p:spPr>
            <a:xfrm>
              <a:off x="9523087" y="6290759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33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2" name="TextBox 57"/>
            <p:cNvSpPr txBox="1"/>
            <p:nvPr/>
          </p:nvSpPr>
          <p:spPr>
            <a:xfrm>
              <a:off x="10610219" y="6278992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smtClean="0">
                  <a:solidFill>
                    <a:srgbClr val="0070C0"/>
                  </a:solidFill>
                </a:rPr>
                <a:t>32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89" name="Группа 188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190" name="TextBox 27"/>
            <p:cNvSpPr txBox="1"/>
            <p:nvPr/>
          </p:nvSpPr>
          <p:spPr>
            <a:xfrm>
              <a:off x="4395859" y="1262504"/>
              <a:ext cx="3346129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364 297,3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93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205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94" name="TextBox 34"/>
            <p:cNvSpPr txBox="1"/>
            <p:nvPr/>
          </p:nvSpPr>
          <p:spPr>
            <a:xfrm>
              <a:off x="4395859" y="3005307"/>
              <a:ext cx="3402342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314 614,7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95" name="TextBox 35"/>
            <p:cNvSpPr txBox="1"/>
            <p:nvPr/>
          </p:nvSpPr>
          <p:spPr>
            <a:xfrm>
              <a:off x="4395859" y="4769553"/>
              <a:ext cx="3074065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320 982,0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96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203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4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7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201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2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98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99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200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96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grpSp>
        <p:nvGrpSpPr>
          <p:cNvPr id="2" name="Group 2"/>
          <p:cNvGrpSpPr/>
          <p:nvPr/>
        </p:nvGrpSpPr>
        <p:grpSpPr>
          <a:xfrm>
            <a:off x="1281615" y="237179"/>
            <a:ext cx="9730287" cy="1708851"/>
            <a:chOff x="0" y="-9525"/>
            <a:chExt cx="11317410" cy="2897302"/>
          </a:xfrm>
        </p:grpSpPr>
        <p:sp>
          <p:nvSpPr>
            <p:cNvPr id="3" name="TextBox 3"/>
            <p:cNvSpPr txBox="1"/>
            <p:nvPr/>
          </p:nvSpPr>
          <p:spPr>
            <a:xfrm>
              <a:off x="0" y="-9525"/>
              <a:ext cx="11161669" cy="4696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/>
              <a:r>
                <a:rPr lang="ru-RU" b="1" spc="14" dirty="0">
                  <a:solidFill>
                    <a:srgbClr val="002060"/>
                  </a:solidFill>
                  <a:latin typeface="Maven Pro Bold"/>
                </a:rPr>
                <a:t>ЭТАПЫ БЮДЖЕТНОГО ПРОЦЕССА В РЕСПУБЛИКЕ АЛТАЙ 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5741" y="670020"/>
              <a:ext cx="11161669" cy="22177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ru-RU" sz="1500" b="1" spc="14" dirty="0" smtClean="0">
                  <a:solidFill>
                    <a:srgbClr val="002060"/>
                  </a:solidFill>
                  <a:latin typeface="Maven Pro Bold"/>
                </a:rPr>
                <a:t>Закон </a:t>
              </a:r>
              <a:r>
                <a:rPr lang="ru-RU" sz="1500" b="1" spc="14" dirty="0">
                  <a:solidFill>
                    <a:srgbClr val="002060"/>
                  </a:solidFill>
                  <a:latin typeface="Maven Pro Bold"/>
                </a:rPr>
                <a:t>Республики Алтай от 27 ноября 2007 года № 66-РЗ </a:t>
              </a:r>
            </a:p>
            <a:p>
              <a:pPr algn="ctr"/>
              <a:r>
                <a:rPr lang="ru-RU" sz="1500" b="1" spc="14" dirty="0">
                  <a:solidFill>
                    <a:srgbClr val="002060"/>
                  </a:solidFill>
                  <a:latin typeface="Maven Pro Bold"/>
                </a:rPr>
                <a:t>«О бюджетном процессе в Республике Алтай» регулирует бюджетные правоотношения в пределах полномочий Республики Алтай, установленных Бюджетным кодексом Российской </a:t>
              </a:r>
              <a:r>
                <a:rPr lang="ru-RU" sz="1500" b="1" spc="14" dirty="0" smtClean="0">
                  <a:solidFill>
                    <a:srgbClr val="002060"/>
                  </a:solidFill>
                  <a:latin typeface="Maven Pro Bold"/>
                </a:rPr>
                <a:t>Федерации</a:t>
              </a:r>
              <a:endParaRPr lang="ru-RU" sz="1500" b="1" spc="14" dirty="0">
                <a:solidFill>
                  <a:srgbClr val="002060"/>
                </a:solidFill>
                <a:latin typeface="Maven Pro Bold"/>
              </a:endParaRPr>
            </a:p>
            <a:p>
              <a:pPr algn="ctr">
                <a:lnSpc>
                  <a:spcPts val="3033"/>
                </a:lnSpc>
              </a:pPr>
              <a:endParaRPr lang="en-US" sz="1500" b="1" spc="14" dirty="0">
                <a:solidFill>
                  <a:srgbClr val="002060"/>
                </a:solidFill>
                <a:latin typeface="Maven Pro Bold"/>
              </a:endParaRP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9773063" y="4315058"/>
            <a:ext cx="1084715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67"/>
              </a:lnSpc>
            </a:pPr>
            <a:r>
              <a:rPr lang="en-US" sz="1067" spc="53">
                <a:solidFill>
                  <a:srgbClr val="FFFFFF"/>
                </a:solidFill>
                <a:latin typeface="Aileron Regular"/>
              </a:rPr>
              <a:t>We show our design to client and wait for feedback.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240633" y="1684421"/>
            <a:ext cx="12031579" cy="4859662"/>
            <a:chOff x="685800" y="2128424"/>
            <a:chExt cx="8710691" cy="4107422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-10800000">
              <a:off x="2795510" y="4175797"/>
              <a:ext cx="2381560" cy="2060049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>
              <a:alphaModFix amt="18999"/>
            </a:blip>
            <a:srcRect/>
            <a:stretch>
              <a:fillRect/>
            </a:stretch>
          </p:blipFill>
          <p:spPr>
            <a:xfrm>
              <a:off x="685800" y="2128424"/>
              <a:ext cx="2381560" cy="2060049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 rot="-10800000">
              <a:off x="685800" y="4175797"/>
              <a:ext cx="2381560" cy="2060049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1041278" y="4188473"/>
              <a:ext cx="1610830" cy="12822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Осуществляется в соответствии с  Порядком, установленным постановлением  Правительства Республики Алтай от 31.07.2012 г. № 201 «Об организации работы по составлению проекта республиканского бюджета Республики Алтай и </a:t>
              </a: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проекта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бюджета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/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Территориального фонда </a:t>
              </a:r>
            </a:p>
            <a:p>
              <a:pPr lvl="0" algn="ctr"/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обязательного  медицинского</a:t>
              </a:r>
            </a:p>
            <a:p>
              <a:pPr lvl="0" algn="ctr"/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страхования Республики Алтай</a:t>
              </a:r>
            </a:p>
            <a:p>
              <a:pPr lvl="0" algn="ctr"/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очередной </a:t>
              </a: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</a:t>
              </a:r>
            </a:p>
            <a:p>
              <a:pPr lvl="0" algn="ctr"/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 и плановый период».</a:t>
              </a:r>
            </a:p>
          </p:txBody>
        </p:sp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5000"/>
            </a:blip>
            <a:srcRect/>
            <a:stretch>
              <a:fillRect/>
            </a:stretch>
          </p:blipFill>
          <p:spPr>
            <a:xfrm>
              <a:off x="2795510" y="2128424"/>
              <a:ext cx="2381560" cy="2060049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1102034" y="3375760"/>
              <a:ext cx="1415449" cy="70236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b="1" spc="14" dirty="0">
                  <a:solidFill>
                    <a:srgbClr val="002060"/>
                  </a:solidFill>
                  <a:latin typeface="Maven Pro Bold"/>
                </a:rPr>
                <a:t>СОСТАВЛЕНИЕ ПРОЕКТА БЮДЖЕТА </a:t>
              </a:r>
            </a:p>
          </p:txBody>
        </p:sp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>
              <a:alphaModFix amt="25000"/>
            </a:blip>
            <a:srcRect/>
            <a:stretch>
              <a:fillRect/>
            </a:stretch>
          </p:blipFill>
          <p:spPr>
            <a:xfrm>
              <a:off x="4905220" y="2128424"/>
              <a:ext cx="2381560" cy="2060049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10800000">
              <a:off x="4905220" y="4175797"/>
              <a:ext cx="2381560" cy="2060049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5">
              <a:alphaModFix amt="25000"/>
            </a:blip>
            <a:srcRect/>
            <a:stretch>
              <a:fillRect/>
            </a:stretch>
          </p:blipFill>
          <p:spPr>
            <a:xfrm>
              <a:off x="6937976" y="2128424"/>
              <a:ext cx="2458515" cy="2060049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0800000">
              <a:off x="6937975" y="4175797"/>
              <a:ext cx="2458514" cy="2060049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 rot="-10800000">
              <a:off x="1196218" y="2128424"/>
              <a:ext cx="680361" cy="588513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-10800000">
              <a:off x="3305929" y="2128424"/>
              <a:ext cx="680361" cy="588513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10800000">
              <a:off x="5415639" y="2128424"/>
              <a:ext cx="680361" cy="588513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800000">
              <a:off x="7529182" y="2128424"/>
              <a:ext cx="680361" cy="588513"/>
            </a:xfrm>
            <a:prstGeom prst="rect">
              <a:avLst/>
            </a:prstGeom>
          </p:spPr>
        </p:pic>
        <p:sp>
          <p:nvSpPr>
            <p:cNvPr id="23" name="TextBox 23"/>
            <p:cNvSpPr txBox="1"/>
            <p:nvPr/>
          </p:nvSpPr>
          <p:spPr>
            <a:xfrm>
              <a:off x="3210761" y="3255546"/>
              <a:ext cx="1551056" cy="9617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b="1" spc="14" dirty="0">
                  <a:solidFill>
                    <a:srgbClr val="002060"/>
                  </a:solidFill>
                  <a:latin typeface="Maven Pro Bold"/>
                </a:rPr>
                <a:t>РАССМОТРЕНИЕ И УТВЕРЖДЕНИЕ ПРОЕКТА  БЮДЖЕТА 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415639" y="3365501"/>
              <a:ext cx="1356889" cy="7212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b="1" spc="14" dirty="0">
                  <a:solidFill>
                    <a:srgbClr val="002060"/>
                  </a:solidFill>
                  <a:latin typeface="Maven Pro Bold"/>
                </a:rPr>
                <a:t>ИСПОЛНЕНИЕ БЮДЖЕТА И КОНТРОЛЬ 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202518" y="2712371"/>
              <a:ext cx="2006382" cy="15478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650" b="1" spc="14" dirty="0">
                  <a:solidFill>
                    <a:srgbClr val="002060"/>
                  </a:solidFill>
                  <a:latin typeface="Maven Pro Bold"/>
                </a:rPr>
                <a:t>СОСТАВ-</a:t>
              </a:r>
            </a:p>
            <a:p>
              <a:pPr algn="ctr">
                <a:spcAft>
                  <a:spcPts val="0"/>
                </a:spcAft>
              </a:pPr>
              <a:r>
                <a:rPr lang="ru-RU" sz="1650" b="1" spc="14" dirty="0">
                  <a:solidFill>
                    <a:srgbClr val="002060"/>
                  </a:solidFill>
                  <a:latin typeface="Maven Pro Bold"/>
                </a:rPr>
                <a:t>ЛЕНИЕ, </a:t>
              </a:r>
            </a:p>
            <a:p>
              <a:pPr algn="ctr">
                <a:spcAft>
                  <a:spcPts val="0"/>
                </a:spcAft>
              </a:pPr>
              <a:r>
                <a:rPr lang="ru-RU" sz="1650" b="1" spc="14" dirty="0">
                  <a:solidFill>
                    <a:srgbClr val="002060"/>
                  </a:solidFill>
                  <a:latin typeface="Maven Pro Bold"/>
                </a:rPr>
                <a:t>РАССМОТРЕНИЕ, </a:t>
              </a:r>
            </a:p>
            <a:p>
              <a:pPr algn="ctr">
                <a:spcAft>
                  <a:spcPts val="0"/>
                </a:spcAft>
              </a:pPr>
              <a:r>
                <a:rPr lang="ru-RU" sz="1650" b="1" spc="14" dirty="0">
                  <a:solidFill>
                    <a:srgbClr val="002060"/>
                  </a:solidFill>
                  <a:latin typeface="Maven Pro Bold"/>
                </a:rPr>
                <a:t>УТВЕРЖДЕНИЕ БЮДЖЕТНОЙ ОТЧЕТНОСТИ И ВНЕШНЯЯ ПРОВЕРКА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075136" y="4175797"/>
              <a:ext cx="2184193" cy="170388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Годовой отчет об исполнении республиканского бюджета РА представляется Главой РА, Председателем Правительства РА в Государственное Собрание - Эл Курултай РА  не позднее 1 июня текущего года. 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Публичные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слушания по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закону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 исполнении бюджета проводит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Государственное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Собрание </a:t>
              </a: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Эл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Курултай РА и рассматривает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годовой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отчет об исполнении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республиканского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бюджета  </a:t>
              </a: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</a:t>
              </a: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позднее 1 месяца </a:t>
              </a: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</a:t>
              </a: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дня его внесения в </a:t>
              </a:r>
              <a:endPara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Государственное </a:t>
              </a: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Собрание –</a:t>
              </a:r>
            </a:p>
            <a:p>
              <a:pPr algn="ctr">
                <a:spcAft>
                  <a:spcPts val="0"/>
                </a:spcAft>
              </a:pPr>
              <a:r>
                <a:rPr lang="ru-RU" sz="800" spc="53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800" spc="53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Эл Курултай  РА.</a:t>
              </a:r>
            </a:p>
            <a:p>
              <a:pPr algn="r"/>
              <a:endParaRPr lang="ru-RU" sz="1100" dirty="0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1361665" y="2158705"/>
              <a:ext cx="349467" cy="3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92"/>
                </a:lnSpc>
              </a:pPr>
              <a:r>
                <a:rPr lang="en-US" sz="1600" b="1" spc="144" dirty="0">
                  <a:solidFill>
                    <a:srgbClr val="FFFFFF"/>
                  </a:solidFill>
                  <a:latin typeface="Aileron Regular"/>
                </a:rPr>
                <a:t>1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3471376" y="2158705"/>
              <a:ext cx="349467" cy="3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92"/>
                </a:lnSpc>
              </a:pPr>
              <a:r>
                <a:rPr lang="en-US" sz="1600" b="1" spc="144">
                  <a:solidFill>
                    <a:srgbClr val="FFFFFF"/>
                  </a:solidFill>
                  <a:latin typeface="Aileron Regular"/>
                </a:rPr>
                <a:t>2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5581086" y="2158705"/>
              <a:ext cx="349467" cy="3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92"/>
                </a:lnSpc>
              </a:pPr>
              <a:r>
                <a:rPr lang="en-US" sz="1600" b="1" spc="144">
                  <a:solidFill>
                    <a:srgbClr val="FFFFFF"/>
                  </a:solidFill>
                  <a:latin typeface="Aileron Regular"/>
                </a:rPr>
                <a:t>3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90164" y="2158705"/>
              <a:ext cx="349467" cy="3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92"/>
                </a:lnSpc>
              </a:pPr>
              <a:r>
                <a:rPr lang="en-US" sz="1600" b="1" spc="144">
                  <a:solidFill>
                    <a:srgbClr val="FFFFFF"/>
                  </a:solidFill>
                  <a:latin typeface="Aileron Regular"/>
                </a:rPr>
                <a:t>4</a:t>
              </a:r>
            </a:p>
          </p:txBody>
        </p:sp>
      </p:grpSp>
      <p:sp>
        <p:nvSpPr>
          <p:cNvPr id="38" name="TextBox 7"/>
          <p:cNvSpPr txBox="1"/>
          <p:nvPr/>
        </p:nvSpPr>
        <p:spPr>
          <a:xfrm>
            <a:off x="3541773" y="4153220"/>
            <a:ext cx="2521607" cy="1969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бюджета вносится Правительством Республики Алтай на рассмотрение в Государственное Собрание - Эл Курултай  Республики Алтай не позднее 31 октября. Государственное Собрание - Эл Курултай Республики Алтай проводит публичные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слушания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рассматривает проект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первом чтении в 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календарных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дней 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 его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внесения, и во 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втором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чтении в течение 30 рабочих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дней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его принятия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первом чтении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800" spc="53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т.г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spc="53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spc="53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39" name="TextBox 7"/>
          <p:cNvSpPr txBox="1"/>
          <p:nvPr/>
        </p:nvSpPr>
        <p:spPr>
          <a:xfrm>
            <a:off x="6355712" y="4153220"/>
            <a:ext cx="2710145" cy="2092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республиканского бюджета осуществляется Министерством финансов Республики Алтай. Исполнение республиканского бюджета Республики Алтай осуществляется на основе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сводной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росписи и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кассового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плана, которые утверждаются в соответствии с принятым бюджетом</a:t>
            </a:r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Министерство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Алтай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800" spc="5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 счетная </a:t>
            </a:r>
            <a:endParaRPr lang="ru-RU" sz="800" spc="53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палата 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Алтай</a:t>
            </a:r>
            <a:endParaRPr lang="ru-RU" sz="800" spc="53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" spc="53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spc="53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7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1028687" y="933287"/>
            <a:ext cx="4923891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«Развитие физической культуры и спорта»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12.04.2018 № 105)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0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 sz="16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4322308" y="3203386"/>
              <a:ext cx="4606850" cy="220701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sz="2000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sz="2000" b="1" dirty="0">
                  <a:solidFill>
                    <a:srgbClr val="0070C0"/>
                  </a:solidFill>
                </a:rPr>
                <a:t>: </a:t>
              </a:r>
            </a:p>
            <a:p>
              <a:pPr algn="ctr">
                <a:lnSpc>
                  <a:spcPts val="2400"/>
                </a:lnSpc>
              </a:pPr>
              <a:r>
                <a:rPr lang="ru-RU" sz="2000" b="1" dirty="0">
                  <a:solidFill>
                    <a:srgbClr val="0070C0"/>
                  </a:solidFill>
                </a:rPr>
                <a:t>Развитие физической культуры и 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спорта</a:t>
              </a:r>
              <a:endParaRPr lang="ru-RU" sz="2000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97" name="Группа 96"/>
          <p:cNvGrpSpPr/>
          <p:nvPr/>
        </p:nvGrpSpPr>
        <p:grpSpPr>
          <a:xfrm>
            <a:off x="891708" y="3631310"/>
            <a:ext cx="10889948" cy="3272496"/>
            <a:chOff x="937975" y="3068986"/>
            <a:chExt cx="10889948" cy="3272496"/>
          </a:xfrm>
        </p:grpSpPr>
        <p:grpSp>
          <p:nvGrpSpPr>
            <p:cNvPr id="98" name="Группа 97"/>
            <p:cNvGrpSpPr/>
            <p:nvPr/>
          </p:nvGrpSpPr>
          <p:grpSpPr>
            <a:xfrm>
              <a:off x="937975" y="3068986"/>
              <a:ext cx="10889948" cy="3272496"/>
              <a:chOff x="937975" y="3068986"/>
              <a:chExt cx="10889948" cy="3272496"/>
            </a:xfrm>
          </p:grpSpPr>
          <p:grpSp>
            <p:nvGrpSpPr>
              <p:cNvPr id="101" name="Группа 100"/>
              <p:cNvGrpSpPr/>
              <p:nvPr/>
            </p:nvGrpSpPr>
            <p:grpSpPr>
              <a:xfrm>
                <a:off x="937975" y="3068986"/>
                <a:ext cx="10889948" cy="3272496"/>
                <a:chOff x="1055685" y="3495997"/>
                <a:chExt cx="10889948" cy="3272496"/>
              </a:xfrm>
            </p:grpSpPr>
            <p:grpSp>
              <p:nvGrpSpPr>
                <p:cNvPr id="137" name="Группа 136"/>
                <p:cNvGrpSpPr/>
                <p:nvPr/>
              </p:nvGrpSpPr>
              <p:grpSpPr>
                <a:xfrm>
                  <a:off x="1055685" y="3495997"/>
                  <a:ext cx="10889948" cy="3272496"/>
                  <a:chOff x="685800" y="2540636"/>
                  <a:chExt cx="10889948" cy="3272496"/>
                </a:xfrm>
              </p:grpSpPr>
              <p:sp>
                <p:nvSpPr>
                  <p:cNvPr id="142" name="AutoShape 2"/>
                  <p:cNvSpPr/>
                  <p:nvPr/>
                </p:nvSpPr>
                <p:spPr>
                  <a:xfrm>
                    <a:off x="3664803" y="3095732"/>
                    <a:ext cx="7910945" cy="679833"/>
                  </a:xfrm>
                  <a:prstGeom prst="rect">
                    <a:avLst/>
                  </a:prstGeom>
                  <a:solidFill>
                    <a:srgbClr val="86EAE9">
                      <a:alpha val="9803"/>
                    </a:srgbClr>
                  </a:solidFill>
                </p:spPr>
              </p:sp>
              <p:grpSp>
                <p:nvGrpSpPr>
                  <p:cNvPr id="143" name="Group 3"/>
                  <p:cNvGrpSpPr/>
                  <p:nvPr/>
                </p:nvGrpSpPr>
                <p:grpSpPr>
                  <a:xfrm>
                    <a:off x="685800" y="3103166"/>
                    <a:ext cx="3684051" cy="679833"/>
                    <a:chOff x="0" y="0"/>
                    <a:chExt cx="5906632" cy="1106170"/>
                  </a:xfrm>
                </p:grpSpPr>
                <p:sp>
                  <p:nvSpPr>
                    <p:cNvPr id="180" name="Freeform 4"/>
                    <p:cNvSpPr/>
                    <p:nvPr/>
                  </p:nvSpPr>
                  <p:spPr>
                    <a:xfrm>
                      <a:off x="0" y="0"/>
                      <a:ext cx="5907902" cy="11074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07902" h="1107440">
                          <a:moveTo>
                            <a:pt x="5906632" y="0"/>
                          </a:moveTo>
                          <a:lnTo>
                            <a:pt x="553720" y="0"/>
                          </a:lnTo>
                          <a:cubicBezTo>
                            <a:pt x="247650" y="0"/>
                            <a:pt x="0" y="247650"/>
                            <a:pt x="0" y="553720"/>
                          </a:cubicBezTo>
                          <a:cubicBezTo>
                            <a:pt x="0" y="859790"/>
                            <a:pt x="247650" y="1107440"/>
                            <a:pt x="553720" y="1107440"/>
                          </a:cubicBezTo>
                          <a:lnTo>
                            <a:pt x="5907902" y="1107440"/>
                          </a:lnTo>
                          <a:lnTo>
                            <a:pt x="5907902" y="0"/>
                          </a:lnTo>
                          <a:close/>
                        </a:path>
                      </a:pathLst>
                    </a:custGeom>
                    <a:solidFill>
                      <a:srgbClr val="86EAE9"/>
                    </a:solidFill>
                  </p:spPr>
                </p:sp>
                <p:sp>
                  <p:nvSpPr>
                    <p:cNvPr id="181" name="Freeform 5"/>
                    <p:cNvSpPr/>
                    <p:nvPr/>
                  </p:nvSpPr>
                  <p:spPr>
                    <a:xfrm>
                      <a:off x="162990" y="172720"/>
                      <a:ext cx="758600" cy="762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8600" h="762000">
                          <a:moveTo>
                            <a:pt x="379300" y="0"/>
                          </a:moveTo>
                          <a:cubicBezTo>
                            <a:pt x="589055" y="938"/>
                            <a:pt x="758600" y="171243"/>
                            <a:pt x="758600" y="381000"/>
                          </a:cubicBezTo>
                          <a:cubicBezTo>
                            <a:pt x="758600" y="590757"/>
                            <a:pt x="589055" y="761062"/>
                            <a:pt x="379300" y="762000"/>
                          </a:cubicBezTo>
                          <a:cubicBezTo>
                            <a:pt x="169545" y="761062"/>
                            <a:pt x="0" y="590757"/>
                            <a:pt x="0" y="381000"/>
                          </a:cubicBezTo>
                          <a:cubicBezTo>
                            <a:pt x="0" y="171243"/>
                            <a:pt x="169545" y="938"/>
                            <a:pt x="37930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</p:spPr>
                </p:sp>
              </p:grpSp>
              <p:sp>
                <p:nvSpPr>
                  <p:cNvPr id="144" name="TextBox 6"/>
                  <p:cNvSpPr txBox="1"/>
                  <p:nvPr/>
                </p:nvSpPr>
                <p:spPr>
                  <a:xfrm>
                    <a:off x="1287528" y="3126355"/>
                    <a:ext cx="3066180" cy="615553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r>
                      <a:rPr lang="ru-RU" sz="1000" b="1" dirty="0" smtClean="0">
                        <a:solidFill>
                          <a:srgbClr val="0070C0"/>
                        </a:solidFill>
                      </a:rPr>
                      <a:t>Доля населения Республики Алтай, систематически занимающихся физической культурой и спортом, в общей численности населения Республики Алтай в возрасте 3-79 лет</a:t>
                    </a:r>
                    <a:endParaRPr lang="en-US" sz="10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45" name="AutoShape 8"/>
                  <p:cNvSpPr/>
                  <p:nvPr/>
                </p:nvSpPr>
                <p:spPr>
                  <a:xfrm>
                    <a:off x="3595255" y="3899566"/>
                    <a:ext cx="7910945" cy="679833"/>
                  </a:xfrm>
                  <a:prstGeom prst="rect">
                    <a:avLst/>
                  </a:prstGeom>
                  <a:solidFill>
                    <a:srgbClr val="3EDAD8">
                      <a:alpha val="9803"/>
                    </a:srgbClr>
                  </a:solidFill>
                </p:spPr>
              </p:sp>
              <p:grpSp>
                <p:nvGrpSpPr>
                  <p:cNvPr id="146" name="Group 9"/>
                  <p:cNvGrpSpPr/>
                  <p:nvPr/>
                </p:nvGrpSpPr>
                <p:grpSpPr>
                  <a:xfrm>
                    <a:off x="685800" y="3899566"/>
                    <a:ext cx="3684051" cy="679833"/>
                    <a:chOff x="0" y="0"/>
                    <a:chExt cx="5906632" cy="1106170"/>
                  </a:xfrm>
                </p:grpSpPr>
                <p:sp>
                  <p:nvSpPr>
                    <p:cNvPr id="178" name="Freeform 10"/>
                    <p:cNvSpPr/>
                    <p:nvPr/>
                  </p:nvSpPr>
                  <p:spPr>
                    <a:xfrm>
                      <a:off x="0" y="0"/>
                      <a:ext cx="5907902" cy="11074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07902" h="1107440">
                          <a:moveTo>
                            <a:pt x="5906632" y="0"/>
                          </a:moveTo>
                          <a:lnTo>
                            <a:pt x="553720" y="0"/>
                          </a:lnTo>
                          <a:cubicBezTo>
                            <a:pt x="247650" y="0"/>
                            <a:pt x="0" y="247650"/>
                            <a:pt x="0" y="553720"/>
                          </a:cubicBezTo>
                          <a:cubicBezTo>
                            <a:pt x="0" y="859790"/>
                            <a:pt x="247650" y="1107440"/>
                            <a:pt x="553720" y="1107440"/>
                          </a:cubicBezTo>
                          <a:lnTo>
                            <a:pt x="5907902" y="1107440"/>
                          </a:lnTo>
                          <a:lnTo>
                            <a:pt x="5907902" y="0"/>
                          </a:lnTo>
                          <a:close/>
                        </a:path>
                      </a:pathLst>
                    </a:custGeom>
                    <a:solidFill>
                      <a:srgbClr val="3EDAD8"/>
                    </a:solidFill>
                  </p:spPr>
                </p:sp>
                <p:sp>
                  <p:nvSpPr>
                    <p:cNvPr id="179" name="Freeform 11"/>
                    <p:cNvSpPr/>
                    <p:nvPr/>
                  </p:nvSpPr>
                  <p:spPr>
                    <a:xfrm>
                      <a:off x="162990" y="172720"/>
                      <a:ext cx="758600" cy="762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8600" h="762000">
                          <a:moveTo>
                            <a:pt x="379300" y="0"/>
                          </a:moveTo>
                          <a:cubicBezTo>
                            <a:pt x="589055" y="938"/>
                            <a:pt x="758600" y="171243"/>
                            <a:pt x="758600" y="381000"/>
                          </a:cubicBezTo>
                          <a:cubicBezTo>
                            <a:pt x="758600" y="590757"/>
                            <a:pt x="589055" y="761062"/>
                            <a:pt x="379300" y="762000"/>
                          </a:cubicBezTo>
                          <a:cubicBezTo>
                            <a:pt x="169545" y="761062"/>
                            <a:pt x="0" y="590757"/>
                            <a:pt x="0" y="381000"/>
                          </a:cubicBezTo>
                          <a:cubicBezTo>
                            <a:pt x="0" y="171243"/>
                            <a:pt x="169545" y="938"/>
                            <a:pt x="37930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</p:spPr>
                </p:sp>
              </p:grpSp>
              <p:sp>
                <p:nvSpPr>
                  <p:cNvPr id="147" name="TextBox 12"/>
                  <p:cNvSpPr txBox="1"/>
                  <p:nvPr/>
                </p:nvSpPr>
                <p:spPr>
                  <a:xfrm>
                    <a:off x="1338657" y="3994097"/>
                    <a:ext cx="3015051" cy="461665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r>
                      <a:rPr lang="ru-RU" sz="1000" b="1" dirty="0">
                        <a:solidFill>
                          <a:srgbClr val="0070C0"/>
                        </a:solidFill>
                      </a:rPr>
                      <a:t>У</a:t>
                    </a:r>
                    <a:r>
                      <a:rPr lang="ru-RU" sz="1000" b="1" dirty="0" smtClean="0">
                        <a:solidFill>
                          <a:srgbClr val="0070C0"/>
                        </a:solidFill>
                      </a:rPr>
                      <a:t>ровень </a:t>
                    </a:r>
                    <a:r>
                      <a:rPr lang="ru-RU" sz="1000" b="1" dirty="0">
                        <a:solidFill>
                          <a:srgbClr val="0070C0"/>
                        </a:solidFill>
                      </a:rPr>
                      <a:t>обеспеченности населения спортивными сооружениями, исходя из единовременной пропускной способности объектов </a:t>
                    </a:r>
                    <a:r>
                      <a:rPr lang="ru-RU" sz="1000" b="1" dirty="0" smtClean="0">
                        <a:solidFill>
                          <a:srgbClr val="0070C0"/>
                        </a:solidFill>
                      </a:rPr>
                      <a:t>спорта</a:t>
                    </a:r>
                    <a:endParaRPr lang="ru-RU" sz="10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0" name="TextBox 17"/>
                  <p:cNvSpPr txBox="1"/>
                  <p:nvPr/>
                </p:nvSpPr>
                <p:spPr>
                  <a:xfrm>
                    <a:off x="1274916" y="4757304"/>
                    <a:ext cx="3046114" cy="138499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pPr algn="ctr"/>
                    <a:endParaRPr lang="en-US" sz="9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2" name="TextBox 22"/>
                  <p:cNvSpPr txBox="1"/>
                  <p:nvPr/>
                </p:nvSpPr>
                <p:spPr>
                  <a:xfrm>
                    <a:off x="1291139" y="5674633"/>
                    <a:ext cx="3031412" cy="138499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pPr algn="ctr"/>
                    <a:endParaRPr lang="en-US" sz="9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4" name="TextBox 47"/>
                  <p:cNvSpPr txBox="1"/>
                  <p:nvPr/>
                </p:nvSpPr>
                <p:spPr>
                  <a:xfrm>
                    <a:off x="4493294" y="335978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%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5" name="TextBox 48"/>
                  <p:cNvSpPr txBox="1"/>
                  <p:nvPr/>
                </p:nvSpPr>
                <p:spPr>
                  <a:xfrm>
                    <a:off x="4499298" y="4106538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%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7" name="TextBox 50"/>
                  <p:cNvSpPr txBox="1"/>
                  <p:nvPr/>
                </p:nvSpPr>
                <p:spPr>
                  <a:xfrm>
                    <a:off x="5853093" y="330619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37,4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8" name="TextBox 51"/>
                  <p:cNvSpPr txBox="1"/>
                  <p:nvPr/>
                </p:nvSpPr>
                <p:spPr>
                  <a:xfrm>
                    <a:off x="5863442" y="4106538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44,4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0" name="TextBox 53"/>
                  <p:cNvSpPr txBox="1"/>
                  <p:nvPr/>
                </p:nvSpPr>
                <p:spPr>
                  <a:xfrm>
                    <a:off x="8162472" y="3331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42,6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1" name="TextBox 54"/>
                  <p:cNvSpPr txBox="1"/>
                  <p:nvPr/>
                </p:nvSpPr>
                <p:spPr>
                  <a:xfrm>
                    <a:off x="7014314" y="4100321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53,6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3" name="TextBox 56"/>
                  <p:cNvSpPr txBox="1"/>
                  <p:nvPr/>
                </p:nvSpPr>
                <p:spPr>
                  <a:xfrm>
                    <a:off x="9240047" y="3331957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45,2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4" name="TextBox 57"/>
                  <p:cNvSpPr txBox="1"/>
                  <p:nvPr/>
                </p:nvSpPr>
                <p:spPr>
                  <a:xfrm>
                    <a:off x="8167222" y="4100320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53,7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6" name="TextBox 76"/>
                  <p:cNvSpPr txBox="1"/>
                  <p:nvPr/>
                </p:nvSpPr>
                <p:spPr>
                  <a:xfrm>
                    <a:off x="1049933" y="2589390"/>
                    <a:ext cx="3232440" cy="230512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  <a:defRPr/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Основные целевые показатели</a:t>
                    </a:r>
                  </a:p>
                </p:txBody>
              </p:sp>
              <p:sp>
                <p:nvSpPr>
                  <p:cNvPr id="167" name="TextBox 77"/>
                  <p:cNvSpPr txBox="1"/>
                  <p:nvPr/>
                </p:nvSpPr>
                <p:spPr>
                  <a:xfrm>
                    <a:off x="4312742" y="2553580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Единица измерения</a:t>
                    </a:r>
                  </a:p>
                </p:txBody>
              </p:sp>
              <p:sp>
                <p:nvSpPr>
                  <p:cNvPr id="168" name="TextBox 78"/>
                  <p:cNvSpPr txBox="1"/>
                  <p:nvPr/>
                </p:nvSpPr>
                <p:spPr>
                  <a:xfrm>
                    <a:off x="5682890" y="2540636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2018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год (факт)</a:t>
                    </a:r>
                  </a:p>
                </p:txBody>
              </p:sp>
              <p:sp>
                <p:nvSpPr>
                  <p:cNvPr id="169" name="TextBox 79"/>
                  <p:cNvSpPr txBox="1"/>
                  <p:nvPr/>
                </p:nvSpPr>
                <p:spPr>
                  <a:xfrm>
                    <a:off x="6836415" y="2541417"/>
                    <a:ext cx="1433928" cy="450829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2019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оценка)</a:t>
                    </a:r>
                  </a:p>
                </p:txBody>
              </p:sp>
              <p:sp>
                <p:nvSpPr>
                  <p:cNvPr id="170" name="TextBox 80"/>
                  <p:cNvSpPr txBox="1"/>
                  <p:nvPr/>
                </p:nvSpPr>
                <p:spPr>
                  <a:xfrm>
                    <a:off x="8040913" y="2547218"/>
                    <a:ext cx="1361266" cy="461024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2020 год 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(прогноз)</a:t>
                    </a:r>
                  </a:p>
                </p:txBody>
              </p:sp>
              <p:pic>
                <p:nvPicPr>
                  <p:cNvPr id="171" name="Picture 25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>
                  <a:xfrm>
                    <a:off x="924537" y="3306199"/>
                    <a:ext cx="269523" cy="2695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72" name="Picture 25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>
                  <a:xfrm>
                    <a:off x="914783" y="4113347"/>
                    <a:ext cx="269523" cy="269523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40" name="TextBox 80"/>
                <p:cNvSpPr txBox="1"/>
                <p:nvPr/>
              </p:nvSpPr>
              <p:spPr>
                <a:xfrm>
                  <a:off x="9438879" y="3499887"/>
                  <a:ext cx="1433928" cy="461024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2021 год </a:t>
                  </a:r>
                </a:p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(</a:t>
                  </a:r>
                  <a:r>
                    <a:rPr lang="ru-RU" sz="1400" b="1" dirty="0">
                      <a:solidFill>
                        <a:srgbClr val="0070C0"/>
                      </a:solidFill>
                    </a:rPr>
                    <a:t>прогноз)</a:t>
                  </a:r>
                </a:p>
              </p:txBody>
            </p:sp>
            <p:sp>
              <p:nvSpPr>
                <p:cNvPr id="141" name="TextBox 80"/>
                <p:cNvSpPr txBox="1"/>
                <p:nvPr/>
              </p:nvSpPr>
              <p:spPr>
                <a:xfrm>
                  <a:off x="10460781" y="3507498"/>
                  <a:ext cx="1433928" cy="461024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smtClean="0">
                      <a:solidFill>
                        <a:srgbClr val="0070C0"/>
                      </a:solidFill>
                    </a:rPr>
                    <a:t>2022 </a:t>
                  </a: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год </a:t>
                  </a:r>
                </a:p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(</a:t>
                  </a:r>
                  <a:r>
                    <a:rPr lang="ru-RU" sz="1400" b="1" dirty="0">
                      <a:solidFill>
                        <a:srgbClr val="0070C0"/>
                      </a:solidFill>
                    </a:rPr>
                    <a:t>прогноз)</a:t>
                  </a:r>
                </a:p>
              </p:txBody>
            </p:sp>
          </p:grpSp>
          <p:sp>
            <p:nvSpPr>
              <p:cNvPr id="102" name="TextBox 50"/>
              <p:cNvSpPr txBox="1"/>
              <p:nvPr/>
            </p:nvSpPr>
            <p:spPr>
              <a:xfrm>
                <a:off x="7238344" y="385376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40,3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35" name="TextBox 50"/>
              <p:cNvSpPr txBox="1"/>
              <p:nvPr/>
            </p:nvSpPr>
            <p:spPr>
              <a:xfrm>
                <a:off x="10574546" y="384052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48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9" name="TextBox 57"/>
            <p:cNvSpPr txBox="1"/>
            <p:nvPr/>
          </p:nvSpPr>
          <p:spPr>
            <a:xfrm>
              <a:off x="9501721" y="4640436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54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0" name="TextBox 57"/>
            <p:cNvSpPr txBox="1"/>
            <p:nvPr/>
          </p:nvSpPr>
          <p:spPr>
            <a:xfrm>
              <a:off x="10588853" y="4628669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54,3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69" name="TextBox 27"/>
            <p:cNvSpPr txBox="1"/>
            <p:nvPr/>
          </p:nvSpPr>
          <p:spPr>
            <a:xfrm>
              <a:off x="4328076" y="1250430"/>
              <a:ext cx="3346131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185 940,5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72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84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3" name="TextBox 34"/>
            <p:cNvSpPr txBox="1"/>
            <p:nvPr/>
          </p:nvSpPr>
          <p:spPr>
            <a:xfrm>
              <a:off x="4354534" y="3029089"/>
              <a:ext cx="3482929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288 975,2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74" name="TextBox 35"/>
            <p:cNvSpPr txBox="1"/>
            <p:nvPr/>
          </p:nvSpPr>
          <p:spPr>
            <a:xfrm>
              <a:off x="4328076" y="4793321"/>
              <a:ext cx="3482929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191 994,6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75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82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83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76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80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81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77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78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79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5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853503" y="933286"/>
            <a:ext cx="5056416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</a:t>
            </a:r>
            <a:r>
              <a:rPr lang="ru-RU" sz="2400" b="1" dirty="0" smtClean="0">
                <a:solidFill>
                  <a:schemeClr val="bg1"/>
                </a:solidFill>
              </a:rPr>
              <a:t>«Развитие </a:t>
            </a: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</a:rPr>
              <a:t>здравоохранения</a:t>
            </a:r>
            <a:r>
              <a:rPr lang="ru-RU" sz="2400" b="1" dirty="0">
                <a:solidFill>
                  <a:schemeClr val="bg1"/>
                </a:solidFill>
              </a:rPr>
              <a:t>»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400" b="1" dirty="0">
                <a:solidFill>
                  <a:schemeClr val="bg1"/>
                </a:solidFill>
              </a:rPr>
              <a:t>Правительства </a:t>
            </a:r>
            <a:r>
              <a:rPr lang="ru-RU" sz="1400" b="1" dirty="0" smtClean="0">
                <a:solidFill>
                  <a:schemeClr val="bg1"/>
                </a:solidFill>
              </a:rPr>
              <a:t>РА </a:t>
            </a:r>
            <a:r>
              <a:rPr lang="ru-RU" sz="1400" b="1" dirty="0">
                <a:solidFill>
                  <a:schemeClr val="bg1"/>
                </a:solidFill>
              </a:rPr>
              <a:t>от </a:t>
            </a:r>
            <a:r>
              <a:rPr lang="ru-RU" sz="1400" b="1" dirty="0" smtClean="0">
                <a:solidFill>
                  <a:schemeClr val="bg1"/>
                </a:solidFill>
              </a:rPr>
              <a:t>03.08.2018 № 247)</a:t>
            </a:r>
            <a:endParaRPr lang="ru-RU" sz="14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1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671407" y="3117117"/>
              <a:ext cx="5911647" cy="33105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b="1" dirty="0">
                  <a:solidFill>
                    <a:srgbClr val="0070C0"/>
                  </a:solidFill>
                </a:rPr>
                <a:t>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Повышение доступности, качества и эффективности медицинской помощи населению Республики </a:t>
              </a:r>
              <a:r>
                <a:rPr lang="ru-RU" b="1" dirty="0" smtClean="0">
                  <a:solidFill>
                    <a:srgbClr val="0070C0"/>
                  </a:solidFill>
                </a:rPr>
                <a:t>Алтай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837903" y="3036419"/>
            <a:ext cx="10889948" cy="3608729"/>
            <a:chOff x="937975" y="3106096"/>
            <a:chExt cx="10889948" cy="3608729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3608729"/>
              <a:chOff x="937975" y="3106096"/>
              <a:chExt cx="10889948" cy="3608729"/>
            </a:xfrm>
          </p:grpSpPr>
          <p:sp>
            <p:nvSpPr>
              <p:cNvPr id="89" name="AutoShape 18"/>
              <p:cNvSpPr/>
              <p:nvPr/>
            </p:nvSpPr>
            <p:spPr>
              <a:xfrm>
                <a:off x="3916978" y="6034992"/>
                <a:ext cx="7910945" cy="679833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grpSp>
            <p:nvGrpSpPr>
              <p:cNvPr id="90" name="Группа 89"/>
              <p:cNvGrpSpPr/>
              <p:nvPr/>
            </p:nvGrpSpPr>
            <p:grpSpPr>
              <a:xfrm>
                <a:off x="937975" y="3106096"/>
                <a:ext cx="10889948" cy="3595236"/>
                <a:chOff x="937975" y="3106096"/>
                <a:chExt cx="10889948" cy="3595236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3595236"/>
                  <a:chOff x="937975" y="3106096"/>
                  <a:chExt cx="10889948" cy="3595236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937975" y="3106096"/>
                    <a:ext cx="10889948" cy="3595236"/>
                    <a:chOff x="1055685" y="3533107"/>
                    <a:chExt cx="10889948" cy="3595236"/>
                  </a:xfrm>
                </p:grpSpPr>
                <p:grpSp>
                  <p:nvGrpSpPr>
                    <p:cNvPr id="135" name="Группа 134"/>
                    <p:cNvGrpSpPr/>
                    <p:nvPr/>
                  </p:nvGrpSpPr>
                  <p:grpSpPr>
                    <a:xfrm>
                      <a:off x="1055685" y="3533107"/>
                      <a:ext cx="10820400" cy="3595236"/>
                      <a:chOff x="685800" y="2577746"/>
                      <a:chExt cx="10820400" cy="3595236"/>
                    </a:xfrm>
                  </p:grpSpPr>
                  <p:sp>
                    <p:nvSpPr>
                      <p:cNvPr id="141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2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843" cy="680614"/>
                        <a:chOff x="0" y="0"/>
                        <a:chExt cx="5907902" cy="1107441"/>
                      </a:xfrm>
                    </p:grpSpPr>
                    <p:sp>
                      <p:nvSpPr>
                        <p:cNvPr id="179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80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3" name="TextBox 6"/>
                      <p:cNvSpPr txBox="1"/>
                      <p:nvPr/>
                    </p:nvSpPr>
                    <p:spPr>
                      <a:xfrm>
                        <a:off x="1328310" y="3374150"/>
                        <a:ext cx="2893093" cy="21544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Младенческая смертность</a:t>
                        </a:r>
                        <a:endParaRPr lang="ru-RU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4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7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8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6" name="TextBox 12"/>
                      <p:cNvSpPr txBox="1"/>
                      <p:nvPr/>
                    </p:nvSpPr>
                    <p:spPr>
                      <a:xfrm>
                        <a:off x="1324413" y="4075490"/>
                        <a:ext cx="3015052" cy="43088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Смертность от болезней системы кровообращения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8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5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76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9" name="TextBox 17"/>
                      <p:cNvSpPr txBox="1"/>
                      <p:nvPr/>
                    </p:nvSpPr>
                    <p:spPr>
                      <a:xfrm>
                        <a:off x="1330391" y="4859470"/>
                        <a:ext cx="2982312" cy="43088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Смертность от дорожно-транспортных происшествий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grpSp>
                    <p:nvGrpSpPr>
                      <p:cNvPr id="150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843" cy="680614"/>
                        <a:chOff x="1" y="0"/>
                        <a:chExt cx="5907902" cy="1107440"/>
                      </a:xfrm>
                    </p:grpSpPr>
                    <p:sp>
                      <p:nvSpPr>
                        <p:cNvPr id="173" name="Freeform 20"/>
                        <p:cNvSpPr/>
                        <p:nvPr/>
                      </p:nvSpPr>
                      <p:spPr>
                        <a:xfrm>
                          <a:off x="1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p:spPr>
                    </p:sp>
                    <p:sp>
                      <p:nvSpPr>
                        <p:cNvPr id="174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51" name="TextBox 22"/>
                      <p:cNvSpPr txBox="1"/>
                      <p:nvPr/>
                    </p:nvSpPr>
                    <p:spPr>
                      <a:xfrm>
                        <a:off x="1324413" y="5738630"/>
                        <a:ext cx="3031412" cy="21544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Смертность от туберкулеза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pic>
                    <p:nvPicPr>
                      <p:cNvPr id="15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53" name="TextBox 47"/>
                      <p:cNvSpPr txBox="1"/>
                      <p:nvPr/>
                    </p:nvSpPr>
                    <p:spPr>
                      <a:xfrm>
                        <a:off x="4516025" y="3142304"/>
                        <a:ext cx="1072825" cy="654025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н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а 1 тыс. родившихся живыми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48"/>
                      <p:cNvSpPr txBox="1"/>
                      <p:nvPr/>
                    </p:nvSpPr>
                    <p:spPr>
                      <a:xfrm>
                        <a:off x="4516024" y="4048719"/>
                        <a:ext cx="1072825" cy="436017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н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а 100 тыс. населения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49"/>
                      <p:cNvSpPr txBox="1"/>
                      <p:nvPr/>
                    </p:nvSpPr>
                    <p:spPr>
                      <a:xfrm>
                        <a:off x="4497966" y="4811985"/>
                        <a:ext cx="1072825" cy="436017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на 100 тыс. населения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8,2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421,3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8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11,9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9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8,8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0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378,3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1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11,9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2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8,55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3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366,1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4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11,8</a:t>
                        </a:r>
                      </a:p>
                    </p:txBody>
                  </p:sp>
                  <p:sp>
                    <p:nvSpPr>
                      <p:cNvPr id="165" name="TextBox 76"/>
                      <p:cNvSpPr txBox="1"/>
                      <p:nvPr/>
                    </p:nvSpPr>
                    <p:spPr>
                      <a:xfrm>
                        <a:off x="912001" y="2610914"/>
                        <a:ext cx="3232440" cy="23051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66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7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168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9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7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7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3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40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01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9,0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2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8,3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98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353,8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341,5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1" name="TextBox 48"/>
              <p:cNvSpPr txBox="1"/>
              <p:nvPr/>
            </p:nvSpPr>
            <p:spPr>
              <a:xfrm>
                <a:off x="4752089" y="6157975"/>
                <a:ext cx="1072825" cy="43601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>
                    <a:solidFill>
                      <a:srgbClr val="0070C0"/>
                    </a:solidFill>
                  </a:rPr>
                  <a:t>на 100 тыс. населения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6,9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12,9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12,7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12,7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12,6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11,6</a:t>
              </a:r>
            </a:p>
          </p:txBody>
        </p:sp>
        <p:sp>
          <p:nvSpPr>
            <p:cNvPr id="88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11,7</a:t>
              </a: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104" name="TextBox 27"/>
            <p:cNvSpPr txBox="1"/>
            <p:nvPr/>
          </p:nvSpPr>
          <p:spPr>
            <a:xfrm>
              <a:off x="4084281" y="1286293"/>
              <a:ext cx="3845288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3 177 145,1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07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85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34"/>
            <p:cNvSpPr txBox="1"/>
            <p:nvPr/>
          </p:nvSpPr>
          <p:spPr>
            <a:xfrm>
              <a:off x="4074516" y="2881518"/>
              <a:ext cx="3855053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2 483 378,0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09" name="TextBox 35"/>
            <p:cNvSpPr txBox="1"/>
            <p:nvPr/>
          </p:nvSpPr>
          <p:spPr>
            <a:xfrm>
              <a:off x="4074516" y="4622071"/>
              <a:ext cx="3777596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1 751 050,6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10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183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4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1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81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2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2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13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4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60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994409" y="933287"/>
            <a:ext cx="486362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«Управление государственными финансами»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30.07.2018 № 244)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408491" cy="2542801"/>
            <a:chOff x="2596319" y="2558644"/>
            <a:chExt cx="7192243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340763" y="3145895"/>
              <a:ext cx="6447799" cy="33105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b="1" dirty="0">
                  <a:solidFill>
                    <a:srgbClr val="0070C0"/>
                  </a:solidFill>
                </a:rPr>
                <a:t>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Проведение эффективной государственной политики в области управления государственными финансами в </a:t>
              </a:r>
              <a:r>
                <a:rPr lang="ru-RU" b="1" dirty="0" smtClean="0">
                  <a:solidFill>
                    <a:srgbClr val="0070C0"/>
                  </a:solidFill>
                </a:rPr>
                <a:t>РА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9013817" y="443626"/>
            <a:ext cx="2863847" cy="2413291"/>
            <a:chOff x="3768251" y="1170106"/>
            <a:chExt cx="4857697" cy="4567183"/>
          </a:xfrm>
        </p:grpSpPr>
        <p:sp>
          <p:nvSpPr>
            <p:cNvPr id="78" name="TextBox 27"/>
            <p:cNvSpPr txBox="1"/>
            <p:nvPr/>
          </p:nvSpPr>
          <p:spPr>
            <a:xfrm>
              <a:off x="4400425" y="1502323"/>
              <a:ext cx="4132449" cy="8154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4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400" b="1" dirty="0" smtClean="0">
                  <a:solidFill>
                    <a:srgbClr val="0070C0"/>
                  </a:solidFill>
                </a:rPr>
                <a:t>2 702 783,4 тыс</a:t>
              </a:r>
              <a:r>
                <a:rPr lang="ru-RU" sz="1400" b="1" dirty="0">
                  <a:solidFill>
                    <a:srgbClr val="0070C0"/>
                  </a:solidFill>
                </a:rPr>
                <a:t>. рублей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88" name="Group 30"/>
            <p:cNvGrpSpPr/>
            <p:nvPr/>
          </p:nvGrpSpPr>
          <p:grpSpPr>
            <a:xfrm>
              <a:off x="3768251" y="3984553"/>
              <a:ext cx="4655498" cy="13370"/>
              <a:chOff x="-16002" y="212852"/>
              <a:chExt cx="70629069" cy="209296"/>
            </a:xfrm>
          </p:grpSpPr>
          <p:sp>
            <p:nvSpPr>
              <p:cNvPr id="102" name="Freeform 31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0" name="TextBox 34"/>
            <p:cNvSpPr txBox="1"/>
            <p:nvPr/>
          </p:nvSpPr>
          <p:spPr>
            <a:xfrm>
              <a:off x="4391241" y="3265174"/>
              <a:ext cx="3991081" cy="8154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4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4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400" b="1" dirty="0" smtClean="0">
                  <a:solidFill>
                    <a:srgbClr val="0070C0"/>
                  </a:solidFill>
                </a:rPr>
                <a:t>2 814 726,8 тыс</a:t>
              </a:r>
              <a:r>
                <a:rPr lang="ru-RU" sz="1400" b="1" dirty="0">
                  <a:solidFill>
                    <a:srgbClr val="0070C0"/>
                  </a:solidFill>
                </a:rPr>
                <a:t>. рублей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91" name="TextBox 35"/>
            <p:cNvSpPr txBox="1"/>
            <p:nvPr/>
          </p:nvSpPr>
          <p:spPr>
            <a:xfrm>
              <a:off x="4386884" y="4921830"/>
              <a:ext cx="4239064" cy="8154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4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4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400" b="1" dirty="0" smtClean="0">
                  <a:solidFill>
                    <a:srgbClr val="0070C0"/>
                  </a:solidFill>
                </a:rPr>
                <a:t>2 009 547,4 тыс</a:t>
              </a:r>
              <a:r>
                <a:rPr lang="ru-RU" sz="1400" b="1" dirty="0">
                  <a:solidFill>
                    <a:srgbClr val="0070C0"/>
                  </a:solidFill>
                </a:rPr>
                <a:t>. рублей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92" name="Group 44"/>
            <p:cNvGrpSpPr/>
            <p:nvPr/>
          </p:nvGrpSpPr>
          <p:grpSpPr>
            <a:xfrm>
              <a:off x="7582899" y="4716583"/>
              <a:ext cx="839795" cy="839795"/>
              <a:chOff x="0" y="-2"/>
              <a:chExt cx="1119726" cy="1119726"/>
            </a:xfrm>
          </p:grpSpPr>
          <p:pic>
            <p:nvPicPr>
              <p:cNvPr id="99" name="Picture 45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0" y="-2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00" name="Picture 46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93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97" name="Picture 60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98" name="Picture 61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94" name="Group 62"/>
            <p:cNvGrpSpPr/>
            <p:nvPr/>
          </p:nvGrpSpPr>
          <p:grpSpPr>
            <a:xfrm>
              <a:off x="7564020" y="1170106"/>
              <a:ext cx="839795" cy="839795"/>
              <a:chOff x="-25172" y="155668"/>
              <a:chExt cx="1119726" cy="1119726"/>
            </a:xfrm>
          </p:grpSpPr>
          <p:pic>
            <p:nvPicPr>
              <p:cNvPr id="95" name="Picture 63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-25172" y="155668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96" name="Picture 64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grpSp>
        <p:nvGrpSpPr>
          <p:cNvPr id="73" name="Группа 72"/>
          <p:cNvGrpSpPr/>
          <p:nvPr/>
        </p:nvGrpSpPr>
        <p:grpSpPr>
          <a:xfrm>
            <a:off x="937975" y="3106096"/>
            <a:ext cx="10889948" cy="3614897"/>
            <a:chOff x="937975" y="3106096"/>
            <a:chExt cx="10889948" cy="3614897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937975" y="3106096"/>
              <a:ext cx="10889948" cy="3614897"/>
              <a:chOff x="937975" y="3106096"/>
              <a:chExt cx="10889948" cy="3614897"/>
            </a:xfrm>
          </p:grpSpPr>
          <p:grpSp>
            <p:nvGrpSpPr>
              <p:cNvPr id="79" name="Группа 78"/>
              <p:cNvGrpSpPr/>
              <p:nvPr/>
            </p:nvGrpSpPr>
            <p:grpSpPr>
              <a:xfrm>
                <a:off x="937975" y="3106096"/>
                <a:ext cx="10889948" cy="3609232"/>
                <a:chOff x="937975" y="3106096"/>
                <a:chExt cx="10889948" cy="3609232"/>
              </a:xfrm>
            </p:grpSpPr>
            <p:grpSp>
              <p:nvGrpSpPr>
                <p:cNvPr id="120" name="Группа 119"/>
                <p:cNvGrpSpPr/>
                <p:nvPr/>
              </p:nvGrpSpPr>
              <p:grpSpPr>
                <a:xfrm>
                  <a:off x="937975" y="3106096"/>
                  <a:ext cx="10889948" cy="3609232"/>
                  <a:chOff x="937975" y="3106096"/>
                  <a:chExt cx="10889948" cy="3609232"/>
                </a:xfrm>
              </p:grpSpPr>
              <p:grpSp>
                <p:nvGrpSpPr>
                  <p:cNvPr id="123" name="Группа 122"/>
                  <p:cNvGrpSpPr/>
                  <p:nvPr/>
                </p:nvGrpSpPr>
                <p:grpSpPr>
                  <a:xfrm>
                    <a:off x="937975" y="3106096"/>
                    <a:ext cx="10889948" cy="3609232"/>
                    <a:chOff x="1055685" y="3533107"/>
                    <a:chExt cx="10889948" cy="3609232"/>
                  </a:xfrm>
                </p:grpSpPr>
                <p:grpSp>
                  <p:nvGrpSpPr>
                    <p:cNvPr id="126" name="Группа 125"/>
                    <p:cNvGrpSpPr/>
                    <p:nvPr/>
                  </p:nvGrpSpPr>
                  <p:grpSpPr>
                    <a:xfrm>
                      <a:off x="1055685" y="3533107"/>
                      <a:ext cx="10820400" cy="3609232"/>
                      <a:chOff x="685800" y="2577746"/>
                      <a:chExt cx="10820400" cy="3609232"/>
                    </a:xfrm>
                  </p:grpSpPr>
                  <p:sp>
                    <p:nvSpPr>
                      <p:cNvPr id="129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30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2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73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31" name="TextBox 6"/>
                      <p:cNvSpPr txBox="1"/>
                      <p:nvPr/>
                    </p:nvSpPr>
                    <p:spPr>
                      <a:xfrm>
                        <a:off x="1346996" y="3210147"/>
                        <a:ext cx="2975166" cy="50783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100" b="1" dirty="0">
                            <a:solidFill>
                              <a:srgbClr val="0070C0"/>
                            </a:solidFill>
                          </a:rPr>
                          <a:t>Динамика налоговых и неналоговых доходов консолидированного бюджета Республики Алтай</a:t>
                        </a:r>
                      </a:p>
                    </p:txBody>
                  </p:sp>
                  <p:sp>
                    <p:nvSpPr>
                      <p:cNvPr id="132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3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0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1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37" name="TextBox 12"/>
                      <p:cNvSpPr txBox="1"/>
                      <p:nvPr/>
                    </p:nvSpPr>
                    <p:spPr>
                      <a:xfrm>
                        <a:off x="1365090" y="3981664"/>
                        <a:ext cx="3015052" cy="50783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100" b="1" dirty="0">
                            <a:solidFill>
                              <a:srgbClr val="0070C0"/>
                            </a:solidFill>
                          </a:rPr>
                          <a:t>Эффективность выравнивания бюджетной обеспеченности муниципальных образований в Республике </a:t>
                        </a:r>
                        <a:r>
                          <a:rPr lang="ru-RU" sz="1100" b="1" dirty="0" smtClean="0">
                            <a:solidFill>
                              <a:srgbClr val="0070C0"/>
                            </a:solidFill>
                          </a:rPr>
                          <a:t>Алтай</a:t>
                        </a:r>
                        <a:endParaRPr lang="en-US" sz="11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0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1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68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69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2" name="TextBox 17"/>
                      <p:cNvSpPr txBox="1"/>
                      <p:nvPr/>
                    </p:nvSpPr>
                    <p:spPr>
                      <a:xfrm>
                        <a:off x="1324529" y="4737859"/>
                        <a:ext cx="3046114" cy="615553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800" b="1" dirty="0">
                            <a:solidFill>
                              <a:srgbClr val="0070C0"/>
                            </a:solidFill>
                          </a:rPr>
                          <a:t>Отношение объема государственного долга Республики Алтай по состоянию на 1 января года, следующего за отчетным финансовым годом, к общему годовому объему доходов республиканского бюджета Республики Алтай, без учета объема безвозмездных поступлений в отчетном финансовом году</a:t>
                        </a:r>
                      </a:p>
                    </p:txBody>
                  </p:sp>
                  <p:grpSp>
                    <p:nvGrpSpPr>
                      <p:cNvPr id="143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843" cy="680614"/>
                        <a:chOff x="0" y="0"/>
                        <a:chExt cx="5907902" cy="1107441"/>
                      </a:xfrm>
                    </p:grpSpPr>
                    <p:sp>
                      <p:nvSpPr>
                        <p:cNvPr id="166" name="Freeform 20"/>
                        <p:cNvSpPr/>
                        <p:nvPr/>
                      </p:nvSpPr>
                      <p:spPr>
                        <a:xfrm>
                          <a:off x="0" y="0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p:spPr>
                    </p:sp>
                    <p:sp>
                      <p:nvSpPr>
                        <p:cNvPr id="167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4" name="TextBox 22"/>
                      <p:cNvSpPr txBox="1"/>
                      <p:nvPr/>
                    </p:nvSpPr>
                    <p:spPr>
                      <a:xfrm>
                        <a:off x="1337176" y="5509870"/>
                        <a:ext cx="3072540" cy="677108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100" b="1" dirty="0">
                            <a:solidFill>
                              <a:srgbClr val="0070C0"/>
                            </a:solidFill>
                          </a:rPr>
                          <a:t>Наличие координационного органа по реализации мероприятий, направленных на повышение уровня финансовой грамотности в Республике Алтай</a:t>
                        </a:r>
                      </a:p>
                    </p:txBody>
                  </p:sp>
                  <p:pic>
                    <p:nvPicPr>
                      <p:cNvPr id="145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46" name="TextBox 47"/>
                      <p:cNvSpPr txBox="1"/>
                      <p:nvPr/>
                    </p:nvSpPr>
                    <p:spPr>
                      <a:xfrm>
                        <a:off x="4530059" y="3098276"/>
                        <a:ext cx="1072825" cy="660437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% к предыдущему году .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TextBox 48"/>
                      <p:cNvSpPr txBox="1"/>
                      <p:nvPr/>
                    </p:nvSpPr>
                    <p:spPr>
                      <a:xfrm>
                        <a:off x="4502912" y="4120825"/>
                        <a:ext cx="1072825" cy="21089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не более, раз 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8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9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0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1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2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120,8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3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428900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1,03</a:t>
                        </a:r>
                      </a:p>
                      <a:p>
                        <a:pPr algn="ctr">
                          <a:lnSpc>
                            <a:spcPts val="1680"/>
                          </a:lnSpc>
                        </a:pP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34,8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116,2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1,03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28,4</a:t>
                        </a:r>
                      </a:p>
                    </p:txBody>
                  </p:sp>
                  <p:sp>
                    <p:nvSpPr>
                      <p:cNvPr id="158" name="TextBox 76"/>
                      <p:cNvSpPr txBox="1"/>
                      <p:nvPr/>
                    </p:nvSpPr>
                    <p:spPr>
                      <a:xfrm>
                        <a:off x="1049933" y="2589390"/>
                        <a:ext cx="3232440" cy="23051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59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0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161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2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63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9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64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9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65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9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2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28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24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110,6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25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105,4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121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1,03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22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1,03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89" name="AutoShape 18"/>
              <p:cNvSpPr/>
              <p:nvPr/>
            </p:nvSpPr>
            <p:spPr>
              <a:xfrm>
                <a:off x="4079068" y="6037131"/>
                <a:ext cx="7743724" cy="683862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sp>
            <p:nvSpPr>
              <p:cNvPr id="101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да-1/нет-0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5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20,3</a:t>
              </a:r>
            </a:p>
          </p:txBody>
        </p:sp>
        <p:sp>
          <p:nvSpPr>
            <p:cNvPr id="76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22,6</a:t>
              </a:r>
            </a:p>
          </p:txBody>
        </p:sp>
      </p:grpSp>
      <p:sp>
        <p:nvSpPr>
          <p:cNvPr id="174" name="TextBox 54"/>
          <p:cNvSpPr txBox="1"/>
          <p:nvPr/>
        </p:nvSpPr>
        <p:spPr>
          <a:xfrm>
            <a:off x="6171958" y="6261432"/>
            <a:ext cx="10728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1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175" name="TextBox 50"/>
          <p:cNvSpPr txBox="1"/>
          <p:nvPr/>
        </p:nvSpPr>
        <p:spPr>
          <a:xfrm>
            <a:off x="6062027" y="3854129"/>
            <a:ext cx="10728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117,3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176" name="TextBox 54"/>
          <p:cNvSpPr txBox="1"/>
          <p:nvPr/>
        </p:nvSpPr>
        <p:spPr>
          <a:xfrm>
            <a:off x="6061395" y="4654859"/>
            <a:ext cx="1072825" cy="428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1,03</a:t>
            </a:r>
          </a:p>
          <a:p>
            <a:pPr algn="ctr">
              <a:lnSpc>
                <a:spcPts val="1680"/>
              </a:lnSpc>
            </a:pP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103" name="TextBox 54"/>
          <p:cNvSpPr txBox="1"/>
          <p:nvPr/>
        </p:nvSpPr>
        <p:spPr>
          <a:xfrm>
            <a:off x="6061395" y="5455002"/>
            <a:ext cx="1072825" cy="210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38,5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3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890089" y="933286"/>
            <a:ext cx="501983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«Повышение качества водоснабжения в </a:t>
            </a:r>
            <a:r>
              <a:rPr lang="ru-RU" sz="2400" b="1" dirty="0" smtClean="0">
                <a:solidFill>
                  <a:schemeClr val="bg1"/>
                </a:solidFill>
              </a:rPr>
              <a:t>РА» </a:t>
            </a:r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Правительства 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13.09.2019 № 263)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0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4162413" y="3462613"/>
              <a:ext cx="4937209" cy="296567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sz="1900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sz="1900" b="1" dirty="0">
                  <a:solidFill>
                    <a:srgbClr val="0070C0"/>
                  </a:solidFill>
                </a:rPr>
                <a:t>: </a:t>
              </a:r>
            </a:p>
            <a:p>
              <a:pPr algn="ctr">
                <a:lnSpc>
                  <a:spcPts val="2400"/>
                </a:lnSpc>
              </a:pPr>
              <a:r>
                <a:rPr lang="ru-RU" sz="1900" b="1" dirty="0">
                  <a:solidFill>
                    <a:srgbClr val="0070C0"/>
                  </a:solidFill>
                </a:rPr>
                <a:t>Повышение качества питьевой воды</a:t>
              </a:r>
            </a:p>
            <a:p>
              <a:pPr lvl="0" algn="ctr">
                <a:lnSpc>
                  <a:spcPts val="2400"/>
                </a:lnSpc>
              </a:pPr>
              <a:endParaRPr lang="en-US" b="1" dirty="0" smtClean="0">
                <a:solidFill>
                  <a:srgbClr val="0070C0"/>
                </a:solidFill>
              </a:endParaRPr>
            </a:p>
            <a:p>
              <a:pPr algn="ctr">
                <a:lnSpc>
                  <a:spcPts val="3300"/>
                </a:lnSpc>
              </a:pPr>
              <a:endParaRPr lang="en-US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90" name="Группа 89"/>
          <p:cNvGrpSpPr/>
          <p:nvPr/>
        </p:nvGrpSpPr>
        <p:grpSpPr>
          <a:xfrm>
            <a:off x="891708" y="3985642"/>
            <a:ext cx="10889948" cy="2001653"/>
            <a:chOff x="937975" y="3106096"/>
            <a:chExt cx="10889948" cy="2001653"/>
          </a:xfrm>
        </p:grpSpPr>
        <p:grpSp>
          <p:nvGrpSpPr>
            <p:cNvPr id="97" name="Группа 96"/>
            <p:cNvGrpSpPr/>
            <p:nvPr/>
          </p:nvGrpSpPr>
          <p:grpSpPr>
            <a:xfrm>
              <a:off x="937975" y="3106096"/>
              <a:ext cx="10889948" cy="2001653"/>
              <a:chOff x="937975" y="3106096"/>
              <a:chExt cx="10889948" cy="2001653"/>
            </a:xfrm>
          </p:grpSpPr>
          <p:grpSp>
            <p:nvGrpSpPr>
              <p:cNvPr id="100" name="Группа 99"/>
              <p:cNvGrpSpPr/>
              <p:nvPr/>
            </p:nvGrpSpPr>
            <p:grpSpPr>
              <a:xfrm>
                <a:off x="937975" y="3106096"/>
                <a:ext cx="10889948" cy="2001653"/>
                <a:chOff x="1055685" y="3533107"/>
                <a:chExt cx="10889948" cy="2001653"/>
              </a:xfrm>
            </p:grpSpPr>
            <p:grpSp>
              <p:nvGrpSpPr>
                <p:cNvPr id="135" name="Группа 134"/>
                <p:cNvGrpSpPr/>
                <p:nvPr/>
              </p:nvGrpSpPr>
              <p:grpSpPr>
                <a:xfrm>
                  <a:off x="1055685" y="3533107"/>
                  <a:ext cx="10820400" cy="2001653"/>
                  <a:chOff x="685800" y="2577746"/>
                  <a:chExt cx="10820400" cy="2001653"/>
                </a:xfrm>
              </p:grpSpPr>
              <p:sp>
                <p:nvSpPr>
                  <p:cNvPr id="141" name="AutoShape 2"/>
                  <p:cNvSpPr/>
                  <p:nvPr/>
                </p:nvSpPr>
                <p:spPr>
                  <a:xfrm>
                    <a:off x="3595255" y="3103166"/>
                    <a:ext cx="7910945" cy="679833"/>
                  </a:xfrm>
                  <a:prstGeom prst="rect">
                    <a:avLst/>
                  </a:prstGeom>
                  <a:solidFill>
                    <a:srgbClr val="86EAE9">
                      <a:alpha val="9803"/>
                    </a:srgbClr>
                  </a:solidFill>
                </p:spPr>
              </p:sp>
              <p:grpSp>
                <p:nvGrpSpPr>
                  <p:cNvPr id="142" name="Group 3"/>
                  <p:cNvGrpSpPr/>
                  <p:nvPr/>
                </p:nvGrpSpPr>
                <p:grpSpPr>
                  <a:xfrm>
                    <a:off x="685800" y="3103166"/>
                    <a:ext cx="3684051" cy="679833"/>
                    <a:chOff x="0" y="0"/>
                    <a:chExt cx="5906632" cy="1106170"/>
                  </a:xfrm>
                </p:grpSpPr>
                <p:sp>
                  <p:nvSpPr>
                    <p:cNvPr id="179" name="Freeform 4"/>
                    <p:cNvSpPr/>
                    <p:nvPr/>
                  </p:nvSpPr>
                  <p:spPr>
                    <a:xfrm>
                      <a:off x="0" y="0"/>
                      <a:ext cx="5907902" cy="11074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07902" h="1107440">
                          <a:moveTo>
                            <a:pt x="5906632" y="0"/>
                          </a:moveTo>
                          <a:lnTo>
                            <a:pt x="553720" y="0"/>
                          </a:lnTo>
                          <a:cubicBezTo>
                            <a:pt x="247650" y="0"/>
                            <a:pt x="0" y="247650"/>
                            <a:pt x="0" y="553720"/>
                          </a:cubicBezTo>
                          <a:cubicBezTo>
                            <a:pt x="0" y="859790"/>
                            <a:pt x="247650" y="1107440"/>
                            <a:pt x="553720" y="1107440"/>
                          </a:cubicBezTo>
                          <a:lnTo>
                            <a:pt x="5907902" y="1107440"/>
                          </a:lnTo>
                          <a:lnTo>
                            <a:pt x="5907902" y="0"/>
                          </a:lnTo>
                          <a:close/>
                        </a:path>
                      </a:pathLst>
                    </a:custGeom>
                    <a:solidFill>
                      <a:srgbClr val="86EAE9"/>
                    </a:solidFill>
                  </p:spPr>
                </p:sp>
                <p:sp>
                  <p:nvSpPr>
                    <p:cNvPr id="180" name="Freeform 5"/>
                    <p:cNvSpPr/>
                    <p:nvPr/>
                  </p:nvSpPr>
                  <p:spPr>
                    <a:xfrm>
                      <a:off x="162990" y="172720"/>
                      <a:ext cx="758600" cy="762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8600" h="762000">
                          <a:moveTo>
                            <a:pt x="379300" y="0"/>
                          </a:moveTo>
                          <a:cubicBezTo>
                            <a:pt x="589055" y="938"/>
                            <a:pt x="758600" y="171243"/>
                            <a:pt x="758600" y="381000"/>
                          </a:cubicBezTo>
                          <a:cubicBezTo>
                            <a:pt x="758600" y="590757"/>
                            <a:pt x="589055" y="761062"/>
                            <a:pt x="379300" y="762000"/>
                          </a:cubicBezTo>
                          <a:cubicBezTo>
                            <a:pt x="169545" y="761062"/>
                            <a:pt x="0" y="590757"/>
                            <a:pt x="0" y="381000"/>
                          </a:cubicBezTo>
                          <a:cubicBezTo>
                            <a:pt x="0" y="171243"/>
                            <a:pt x="169545" y="938"/>
                            <a:pt x="37930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</p:spPr>
                </p:sp>
              </p:grpSp>
              <p:sp>
                <p:nvSpPr>
                  <p:cNvPr id="143" name="TextBox 6"/>
                  <p:cNvSpPr txBox="1"/>
                  <p:nvPr/>
                </p:nvSpPr>
                <p:spPr>
                  <a:xfrm>
                    <a:off x="1297538" y="3114506"/>
                    <a:ext cx="2987622" cy="507831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r>
                      <a:rPr lang="ru-RU" sz="1100" b="1" dirty="0" smtClean="0">
                        <a:solidFill>
                          <a:srgbClr val="0070C0"/>
                        </a:solidFill>
                      </a:rPr>
                      <a:t>Доля населения Республики Алтай, обеспеченного качественной питьевой водой из систем централизованного водоснабжения</a:t>
                    </a:r>
                    <a:endParaRPr lang="ru-RU" sz="11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44" name="AutoShape 8"/>
                  <p:cNvSpPr/>
                  <p:nvPr/>
                </p:nvSpPr>
                <p:spPr>
                  <a:xfrm>
                    <a:off x="3595255" y="3899566"/>
                    <a:ext cx="7910945" cy="679833"/>
                  </a:xfrm>
                  <a:prstGeom prst="rect">
                    <a:avLst/>
                  </a:prstGeom>
                  <a:solidFill>
                    <a:srgbClr val="3EDAD8">
                      <a:alpha val="9803"/>
                    </a:srgbClr>
                  </a:solidFill>
                </p:spPr>
              </p:sp>
              <p:grpSp>
                <p:nvGrpSpPr>
                  <p:cNvPr id="145" name="Group 9"/>
                  <p:cNvGrpSpPr/>
                  <p:nvPr/>
                </p:nvGrpSpPr>
                <p:grpSpPr>
                  <a:xfrm>
                    <a:off x="685800" y="3899566"/>
                    <a:ext cx="3684051" cy="679833"/>
                    <a:chOff x="0" y="0"/>
                    <a:chExt cx="5906632" cy="1106170"/>
                  </a:xfrm>
                </p:grpSpPr>
                <p:sp>
                  <p:nvSpPr>
                    <p:cNvPr id="177" name="Freeform 10"/>
                    <p:cNvSpPr/>
                    <p:nvPr/>
                  </p:nvSpPr>
                  <p:spPr>
                    <a:xfrm>
                      <a:off x="0" y="0"/>
                      <a:ext cx="5907902" cy="11074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07902" h="1107440">
                          <a:moveTo>
                            <a:pt x="5906632" y="0"/>
                          </a:moveTo>
                          <a:lnTo>
                            <a:pt x="553720" y="0"/>
                          </a:lnTo>
                          <a:cubicBezTo>
                            <a:pt x="247650" y="0"/>
                            <a:pt x="0" y="247650"/>
                            <a:pt x="0" y="553720"/>
                          </a:cubicBezTo>
                          <a:cubicBezTo>
                            <a:pt x="0" y="859790"/>
                            <a:pt x="247650" y="1107440"/>
                            <a:pt x="553720" y="1107440"/>
                          </a:cubicBezTo>
                          <a:lnTo>
                            <a:pt x="5907902" y="1107440"/>
                          </a:lnTo>
                          <a:lnTo>
                            <a:pt x="5907902" y="0"/>
                          </a:lnTo>
                          <a:close/>
                        </a:path>
                      </a:pathLst>
                    </a:custGeom>
                    <a:solidFill>
                      <a:srgbClr val="3EDAD8"/>
                    </a:solidFill>
                  </p:spPr>
                </p:sp>
                <p:sp>
                  <p:nvSpPr>
                    <p:cNvPr id="178" name="Freeform 11"/>
                    <p:cNvSpPr/>
                    <p:nvPr/>
                  </p:nvSpPr>
                  <p:spPr>
                    <a:xfrm>
                      <a:off x="162990" y="172720"/>
                      <a:ext cx="758600" cy="762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8600" h="762000">
                          <a:moveTo>
                            <a:pt x="379300" y="0"/>
                          </a:moveTo>
                          <a:cubicBezTo>
                            <a:pt x="589055" y="938"/>
                            <a:pt x="758600" y="171243"/>
                            <a:pt x="758600" y="381000"/>
                          </a:cubicBezTo>
                          <a:cubicBezTo>
                            <a:pt x="758600" y="590757"/>
                            <a:pt x="589055" y="761062"/>
                            <a:pt x="379300" y="762000"/>
                          </a:cubicBezTo>
                          <a:cubicBezTo>
                            <a:pt x="169545" y="761062"/>
                            <a:pt x="0" y="590757"/>
                            <a:pt x="0" y="381000"/>
                          </a:cubicBezTo>
                          <a:cubicBezTo>
                            <a:pt x="0" y="171243"/>
                            <a:pt x="169545" y="938"/>
                            <a:pt x="37930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</p:spPr>
                </p:sp>
              </p:grpSp>
              <p:sp>
                <p:nvSpPr>
                  <p:cNvPr id="146" name="TextBox 12"/>
                  <p:cNvSpPr txBox="1"/>
                  <p:nvPr/>
                </p:nvSpPr>
                <p:spPr>
                  <a:xfrm>
                    <a:off x="1297576" y="3882158"/>
                    <a:ext cx="2987583" cy="507831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r>
                      <a:rPr lang="ru-RU" sz="1100" b="1" dirty="0" smtClean="0">
                        <a:solidFill>
                          <a:srgbClr val="0070C0"/>
                        </a:solidFill>
                      </a:rPr>
                      <a:t>Доля городского населения Республики Алтай, обеспеченного качественной питьевой водой из систем центрального водоснабжения</a:t>
                    </a:r>
                    <a:endParaRPr lang="en-US" sz="11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3" name="TextBox 47"/>
                  <p:cNvSpPr txBox="1"/>
                  <p:nvPr/>
                </p:nvSpPr>
                <p:spPr>
                  <a:xfrm>
                    <a:off x="4493294" y="3371371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%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4" name="TextBox 48"/>
                  <p:cNvSpPr txBox="1"/>
                  <p:nvPr/>
                </p:nvSpPr>
                <p:spPr>
                  <a:xfrm>
                    <a:off x="4499914" y="4174673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%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6" name="TextBox 50"/>
                  <p:cNvSpPr txBox="1"/>
                  <p:nvPr/>
                </p:nvSpPr>
                <p:spPr>
                  <a:xfrm>
                    <a:off x="5853093" y="330619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</a:rPr>
                      <a:t>-</a:t>
                    </a:r>
                    <a:endParaRPr lang="en-US" sz="1400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7" name="TextBox 51"/>
                  <p:cNvSpPr txBox="1"/>
                  <p:nvPr/>
                </p:nvSpPr>
                <p:spPr>
                  <a:xfrm>
                    <a:off x="5863442" y="4106538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</a:rPr>
                      <a:t>-</a:t>
                    </a:r>
                    <a:endParaRPr lang="en-US" sz="1400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59" name="TextBox 53"/>
                  <p:cNvSpPr txBox="1"/>
                  <p:nvPr/>
                </p:nvSpPr>
                <p:spPr>
                  <a:xfrm>
                    <a:off x="8162472" y="3331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</a:rPr>
                      <a:t>75,8</a:t>
                    </a:r>
                    <a:endParaRPr lang="en-US" sz="1400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0" name="TextBox 54"/>
                  <p:cNvSpPr txBox="1"/>
                  <p:nvPr/>
                </p:nvSpPr>
                <p:spPr>
                  <a:xfrm>
                    <a:off x="7014314" y="4100321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</a:rPr>
                      <a:t>99,4</a:t>
                    </a:r>
                    <a:endParaRPr lang="en-US" sz="1400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2" name="TextBox 56"/>
                  <p:cNvSpPr txBox="1"/>
                  <p:nvPr/>
                </p:nvSpPr>
                <p:spPr>
                  <a:xfrm>
                    <a:off x="9240047" y="3331957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</a:rPr>
                      <a:t>76,6</a:t>
                    </a:r>
                    <a:endParaRPr lang="en-US" sz="1400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3" name="TextBox 57"/>
                  <p:cNvSpPr txBox="1"/>
                  <p:nvPr/>
                </p:nvSpPr>
                <p:spPr>
                  <a:xfrm>
                    <a:off x="8167222" y="4100320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</a:rPr>
                      <a:t>99,4</a:t>
                    </a:r>
                    <a:endParaRPr lang="en-US" sz="1400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65" name="TextBox 76"/>
                  <p:cNvSpPr txBox="1"/>
                  <p:nvPr/>
                </p:nvSpPr>
                <p:spPr>
                  <a:xfrm>
                    <a:off x="912001" y="2610914"/>
                    <a:ext cx="3232440" cy="230512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  <a:defRPr/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Основные целевые показатели</a:t>
                    </a:r>
                  </a:p>
                </p:txBody>
              </p:sp>
              <p:sp>
                <p:nvSpPr>
                  <p:cNvPr id="166" name="TextBox 77"/>
                  <p:cNvSpPr txBox="1"/>
                  <p:nvPr/>
                </p:nvSpPr>
                <p:spPr>
                  <a:xfrm>
                    <a:off x="4312743" y="2607895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Единица измерения</a:t>
                    </a:r>
                  </a:p>
                </p:txBody>
              </p:sp>
              <p:sp>
                <p:nvSpPr>
                  <p:cNvPr id="167" name="TextBox 78"/>
                  <p:cNvSpPr txBox="1"/>
                  <p:nvPr/>
                </p:nvSpPr>
                <p:spPr>
                  <a:xfrm>
                    <a:off x="5656311" y="2607895"/>
                    <a:ext cx="1433928" cy="461024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2018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год (факт)</a:t>
                    </a:r>
                  </a:p>
                </p:txBody>
              </p:sp>
              <p:sp>
                <p:nvSpPr>
                  <p:cNvPr id="168" name="TextBox 79"/>
                  <p:cNvSpPr txBox="1"/>
                  <p:nvPr/>
                </p:nvSpPr>
                <p:spPr>
                  <a:xfrm>
                    <a:off x="6891637" y="2577746"/>
                    <a:ext cx="1433928" cy="450829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2019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оценка)</a:t>
                    </a:r>
                  </a:p>
                </p:txBody>
              </p:sp>
              <p:sp>
                <p:nvSpPr>
                  <p:cNvPr id="169" name="TextBox 80"/>
                  <p:cNvSpPr txBox="1"/>
                  <p:nvPr/>
                </p:nvSpPr>
                <p:spPr>
                  <a:xfrm>
                    <a:off x="7986332" y="2589390"/>
                    <a:ext cx="1433928" cy="450829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2020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  <p:pic>
                <p:nvPicPr>
                  <p:cNvPr id="170" name="Picture 25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>
                  <a:xfrm>
                    <a:off x="924537" y="3306199"/>
                    <a:ext cx="269523" cy="2695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71" name="Picture 25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>
                  <a:xfrm>
                    <a:off x="914783" y="4113347"/>
                    <a:ext cx="269523" cy="269523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37" name="TextBox 80"/>
                <p:cNvSpPr txBox="1"/>
                <p:nvPr/>
              </p:nvSpPr>
              <p:spPr>
                <a:xfrm>
                  <a:off x="9441734" y="3533107"/>
                  <a:ext cx="1433928" cy="450829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2021 год </a:t>
                  </a:r>
                </a:p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(</a:t>
                  </a:r>
                  <a:r>
                    <a:rPr lang="ru-RU" sz="1400" b="1" dirty="0">
                      <a:solidFill>
                        <a:srgbClr val="0070C0"/>
                      </a:solidFill>
                    </a:rPr>
                    <a:t>прогноз)</a:t>
                  </a:r>
                </a:p>
              </p:txBody>
            </p:sp>
            <p:sp>
              <p:nvSpPr>
                <p:cNvPr id="140" name="TextBox 80"/>
                <p:cNvSpPr txBox="1"/>
                <p:nvPr/>
              </p:nvSpPr>
              <p:spPr>
                <a:xfrm>
                  <a:off x="10511705" y="3541391"/>
                  <a:ext cx="1433928" cy="450829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2022 год </a:t>
                  </a:r>
                </a:p>
                <a:p>
                  <a:pPr algn="ctr" defTabSz="457200">
                    <a:lnSpc>
                      <a:spcPct val="10700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(</a:t>
                  </a:r>
                  <a:r>
                    <a:rPr lang="ru-RU" sz="1400" b="1" dirty="0">
                      <a:solidFill>
                        <a:srgbClr val="0070C0"/>
                      </a:solidFill>
                    </a:rPr>
                    <a:t>прогноз)</a:t>
                  </a:r>
                </a:p>
              </p:txBody>
            </p:sp>
          </p:grpSp>
          <p:sp>
            <p:nvSpPr>
              <p:cNvPr id="101" name="TextBox 50"/>
              <p:cNvSpPr txBox="1"/>
              <p:nvPr/>
            </p:nvSpPr>
            <p:spPr>
              <a:xfrm>
                <a:off x="7238344" y="385376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dirty="0" smtClean="0">
                    <a:solidFill>
                      <a:srgbClr val="0070C0"/>
                    </a:solidFill>
                  </a:rPr>
                  <a:t>75,5</a:t>
                </a:r>
                <a:endParaRPr lang="en-US" sz="14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TextBox 50"/>
              <p:cNvSpPr txBox="1"/>
              <p:nvPr/>
            </p:nvSpPr>
            <p:spPr>
              <a:xfrm>
                <a:off x="10574546" y="384052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dirty="0" smtClean="0">
                    <a:solidFill>
                      <a:srgbClr val="0070C0"/>
                    </a:solidFill>
                  </a:rPr>
                  <a:t>78,2</a:t>
                </a:r>
                <a:endParaRPr lang="en-US" sz="1400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8" name="TextBox 57"/>
            <p:cNvSpPr txBox="1"/>
            <p:nvPr/>
          </p:nvSpPr>
          <p:spPr>
            <a:xfrm>
              <a:off x="9501721" y="4640436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dirty="0" smtClean="0">
                  <a:solidFill>
                    <a:srgbClr val="0070C0"/>
                  </a:solidFill>
                </a:rPr>
                <a:t>99,4</a:t>
              </a:r>
              <a:endParaRPr lang="en-US" sz="1400" dirty="0">
                <a:solidFill>
                  <a:srgbClr val="0070C0"/>
                </a:solidFill>
              </a:endParaRPr>
            </a:p>
          </p:txBody>
        </p:sp>
        <p:sp>
          <p:nvSpPr>
            <p:cNvPr id="99" name="TextBox 57"/>
            <p:cNvSpPr txBox="1"/>
            <p:nvPr/>
          </p:nvSpPr>
          <p:spPr>
            <a:xfrm>
              <a:off x="10588853" y="4628669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dirty="0" smtClean="0">
                  <a:solidFill>
                    <a:srgbClr val="0070C0"/>
                  </a:solidFill>
                </a:rPr>
                <a:t>99,6</a:t>
              </a:r>
              <a:endParaRPr lang="en-US" sz="14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67" name="TextBox 27"/>
            <p:cNvSpPr txBox="1"/>
            <p:nvPr/>
          </p:nvSpPr>
          <p:spPr>
            <a:xfrm>
              <a:off x="4303708" y="1250581"/>
              <a:ext cx="3891791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34 927,8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68" name="Group 28"/>
            <p:cNvGrpSpPr/>
            <p:nvPr/>
          </p:nvGrpSpPr>
          <p:grpSpPr>
            <a:xfrm>
              <a:off x="3768251" y="2191428"/>
              <a:ext cx="4655498" cy="13370"/>
              <a:chOff x="-16002" y="212852"/>
              <a:chExt cx="70629069" cy="209296"/>
            </a:xfrm>
          </p:grpSpPr>
          <p:sp>
            <p:nvSpPr>
              <p:cNvPr id="84" name="Freeform 29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9" name="Group 30"/>
            <p:cNvGrpSpPr/>
            <p:nvPr/>
          </p:nvGrpSpPr>
          <p:grpSpPr>
            <a:xfrm>
              <a:off x="3768251" y="3984553"/>
              <a:ext cx="4655498" cy="13370"/>
              <a:chOff x="-16002" y="212852"/>
              <a:chExt cx="70629069" cy="209296"/>
            </a:xfrm>
          </p:grpSpPr>
          <p:sp>
            <p:nvSpPr>
              <p:cNvPr id="83" name="Freeform 31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0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82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1" name="TextBox 34"/>
            <p:cNvSpPr txBox="1"/>
            <p:nvPr/>
          </p:nvSpPr>
          <p:spPr>
            <a:xfrm>
              <a:off x="4303707" y="2881935"/>
              <a:ext cx="3891791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74 157,6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72" name="TextBox 35"/>
            <p:cNvSpPr txBox="1"/>
            <p:nvPr/>
          </p:nvSpPr>
          <p:spPr>
            <a:xfrm>
              <a:off x="4303707" y="4687475"/>
              <a:ext cx="3672434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112 351,9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73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80" name="Picture 4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81" name="Picture 4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74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78" name="Picture 60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79" name="Picture 61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75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76" name="Picture 6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77" name="Picture 6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7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46584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-12370" y="-3180"/>
            <a:ext cx="821674" cy="3449763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1175913" y="791085"/>
            <a:ext cx="4439653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</a:rPr>
              <a:t>ГП РА «Комплексные меры профилактики правонарушений и защита населения и территории Республики Алтай от чрезвычайных ситуаций»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28.10.2016 № 313)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7126"/>
            <a:ext cx="3392346" cy="2542801"/>
            <a:chOff x="2596319" y="2558644"/>
            <a:chExt cx="7158176" cy="4558498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437709" y="2730376"/>
              <a:ext cx="6253460" cy="33105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b="1" dirty="0">
                  <a:solidFill>
                    <a:srgbClr val="0070C0"/>
                  </a:solidFill>
                </a:rPr>
                <a:t>: </a:t>
              </a:r>
            </a:p>
            <a:p>
              <a:pPr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Комплексные меры профилактики правонарушений и защита населения и территории </a:t>
              </a:r>
              <a:r>
                <a:rPr lang="ru-RU" b="1" dirty="0" smtClean="0">
                  <a:solidFill>
                    <a:srgbClr val="0070C0"/>
                  </a:solidFill>
                </a:rPr>
                <a:t>РА </a:t>
              </a:r>
              <a:r>
                <a:rPr lang="ru-RU" b="1" dirty="0">
                  <a:solidFill>
                    <a:srgbClr val="0070C0"/>
                  </a:solidFill>
                </a:rPr>
                <a:t>от чрезвычайных </a:t>
              </a:r>
              <a:r>
                <a:rPr lang="ru-RU" b="1" dirty="0" smtClean="0">
                  <a:solidFill>
                    <a:srgbClr val="0070C0"/>
                  </a:solidFill>
                </a:rPr>
                <a:t>ситуаций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937975" y="3106096"/>
            <a:ext cx="10889948" cy="3594455"/>
            <a:chOff x="937975" y="3106096"/>
            <a:chExt cx="10889948" cy="3594455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3594455"/>
              <a:chOff x="937975" y="3106096"/>
              <a:chExt cx="10889948" cy="3594455"/>
            </a:xfrm>
          </p:grpSpPr>
          <p:sp>
            <p:nvSpPr>
              <p:cNvPr id="90" name="AutoShape 18"/>
              <p:cNvSpPr/>
              <p:nvPr/>
            </p:nvSpPr>
            <p:spPr>
              <a:xfrm>
                <a:off x="3847430" y="6015246"/>
                <a:ext cx="7910945" cy="679833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grpSp>
            <p:nvGrpSpPr>
              <p:cNvPr id="89" name="Группа 88"/>
              <p:cNvGrpSpPr/>
              <p:nvPr/>
            </p:nvGrpSpPr>
            <p:grpSpPr>
              <a:xfrm>
                <a:off x="937975" y="3106096"/>
                <a:ext cx="10889948" cy="3594455"/>
                <a:chOff x="937975" y="3106096"/>
                <a:chExt cx="10889948" cy="3594455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3594455"/>
                  <a:chOff x="937975" y="3106096"/>
                  <a:chExt cx="10889948" cy="3594455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937975" y="3106096"/>
                    <a:ext cx="10889948" cy="3594455"/>
                    <a:chOff x="1055685" y="3533107"/>
                    <a:chExt cx="10889948" cy="3594455"/>
                  </a:xfrm>
                </p:grpSpPr>
                <p:grpSp>
                  <p:nvGrpSpPr>
                    <p:cNvPr id="135" name="Группа 134"/>
                    <p:cNvGrpSpPr/>
                    <p:nvPr/>
                  </p:nvGrpSpPr>
                  <p:grpSpPr>
                    <a:xfrm>
                      <a:off x="1055685" y="3533107"/>
                      <a:ext cx="10820400" cy="3594455"/>
                      <a:chOff x="685800" y="2577746"/>
                      <a:chExt cx="10820400" cy="3594455"/>
                    </a:xfrm>
                  </p:grpSpPr>
                  <p:sp>
                    <p:nvSpPr>
                      <p:cNvPr id="141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2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9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80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3" name="TextBox 6"/>
                      <p:cNvSpPr txBox="1"/>
                      <p:nvPr/>
                    </p:nvSpPr>
                    <p:spPr>
                      <a:xfrm>
                        <a:off x="1247727" y="3133183"/>
                        <a:ext cx="3145558" cy="615553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000" b="1" dirty="0">
                            <a:solidFill>
                              <a:srgbClr val="0070C0"/>
                            </a:solidFill>
                          </a:rPr>
                          <a:t>Соотношение количества правонарушений, связанных с </a:t>
                        </a:r>
                        <a:r>
                          <a:rPr lang="ru-RU" sz="1000" b="1" dirty="0" smtClean="0">
                            <a:solidFill>
                              <a:srgbClr val="0070C0"/>
                            </a:solidFill>
                          </a:rPr>
                          <a:t>нарушением ПДД, экстремизмом и терроризмом, незаконным оборотом наркотических средств, жестоки обращением  и насилием над детьми к уровню 2015 г.</a:t>
                        </a:r>
                        <a:endParaRPr lang="ru-RU" sz="1000" b="1" dirty="0">
                          <a:solidFill>
                            <a:srgbClr val="0070C0"/>
                          </a:solidFill>
                          <a:hlinkClick r:id="rId3"/>
                        </a:endParaRPr>
                      </a:p>
                    </p:txBody>
                  </p:sp>
                  <p:sp>
                    <p:nvSpPr>
                      <p:cNvPr id="144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7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8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6" name="TextBox 12"/>
                      <p:cNvSpPr txBox="1"/>
                      <p:nvPr/>
                    </p:nvSpPr>
                    <p:spPr>
                      <a:xfrm>
                        <a:off x="1281318" y="3982124"/>
                        <a:ext cx="3015052" cy="800219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300" b="1" dirty="0">
                            <a:solidFill>
                              <a:srgbClr val="0070C0"/>
                            </a:solidFill>
                          </a:rPr>
                          <a:t>Уровень коррупции в </a:t>
                        </a:r>
                        <a:r>
                          <a:rPr lang="ru-RU" sz="1300" b="1" dirty="0" smtClean="0">
                            <a:solidFill>
                              <a:srgbClr val="0070C0"/>
                            </a:solidFill>
                          </a:rPr>
                          <a:t>РА, </a:t>
                        </a:r>
                        <a:r>
                          <a:rPr lang="ru-RU" sz="1300" b="1" dirty="0">
                            <a:solidFill>
                              <a:srgbClr val="0070C0"/>
                            </a:solidFill>
                          </a:rPr>
                          <a:t>по результатам социологического опроса граждан</a:t>
                        </a:r>
                      </a:p>
                      <a:p>
                        <a:pPr algn="ctr"/>
                        <a:endParaRPr lang="ru-RU" sz="1300" b="1" dirty="0">
                          <a:solidFill>
                            <a:srgbClr val="0070C0"/>
                          </a:solidFill>
                        </a:endParaRPr>
                      </a:p>
                      <a:p>
                        <a:pPr algn="ctr"/>
                        <a:endParaRPr lang="en-US" sz="13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8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5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76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9" name="TextBox 17"/>
                      <p:cNvSpPr txBox="1"/>
                      <p:nvPr/>
                    </p:nvSpPr>
                    <p:spPr>
                      <a:xfrm>
                        <a:off x="1276440" y="4697101"/>
                        <a:ext cx="3036303" cy="73866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Количество деструктивных событий (количество чрезвычайных ситуаций, пожаров, происшествий </a:t>
                        </a:r>
                        <a:r>
                          <a:rPr lang="ru-RU" sz="1200" b="1" dirty="0" smtClean="0">
                            <a:solidFill>
                              <a:srgbClr val="0070C0"/>
                            </a:solidFill>
                          </a:rPr>
                          <a:t>на </a:t>
                        </a:r>
                        <a:r>
                          <a:rPr lang="ru-RU" sz="1200" b="1" dirty="0">
                            <a:solidFill>
                              <a:srgbClr val="0070C0"/>
                            </a:solidFill>
                          </a:rPr>
                          <a:t>водных объектах)</a:t>
                        </a:r>
                      </a:p>
                      <a:p>
                        <a:pPr algn="ctr"/>
                        <a:endParaRPr lang="en-US" sz="12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grpSp>
                    <p:nvGrpSpPr>
                      <p:cNvPr id="150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3" name="Freeform 2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p:spPr>
                    </p:sp>
                    <p:sp>
                      <p:nvSpPr>
                        <p:cNvPr id="174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51" name="TextBox 22"/>
                      <p:cNvSpPr txBox="1"/>
                      <p:nvPr/>
                    </p:nvSpPr>
                    <p:spPr>
                      <a:xfrm>
                        <a:off x="1290747" y="5488259"/>
                        <a:ext cx="3066576" cy="677108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100" b="1" dirty="0">
                            <a:solidFill>
                              <a:srgbClr val="0070C0"/>
                            </a:solidFill>
                          </a:rPr>
                          <a:t>Количество населения, погибшего, травмированного и пострадавшего при чрезвычайных ситуациях, пожарах, происшествиях на водных объектах</a:t>
                        </a:r>
                      </a:p>
                    </p:txBody>
                  </p:sp>
                  <p:pic>
                    <p:nvPicPr>
                      <p:cNvPr id="15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53" name="TextBox 47"/>
                      <p:cNvSpPr txBox="1"/>
                      <p:nvPr/>
                    </p:nvSpPr>
                    <p:spPr>
                      <a:xfrm>
                        <a:off x="4529373" y="332541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48"/>
                      <p:cNvSpPr txBox="1"/>
                      <p:nvPr/>
                    </p:nvSpPr>
                    <p:spPr>
                      <a:xfrm>
                        <a:off x="4502912" y="412082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%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т</a:t>
                        </a: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ыс. единиц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243,3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13,2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8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0,297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9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77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0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16,6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1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0,329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2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74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3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16,6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4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0,322</a:t>
                        </a:r>
                      </a:p>
                    </p:txBody>
                  </p:sp>
                  <p:sp>
                    <p:nvSpPr>
                      <p:cNvPr id="165" name="TextBox 76"/>
                      <p:cNvSpPr txBox="1"/>
                      <p:nvPr/>
                    </p:nvSpPr>
                    <p:spPr>
                      <a:xfrm>
                        <a:off x="1049933" y="2589390"/>
                        <a:ext cx="3232440" cy="23051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66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7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2018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год (факт)</a:t>
                        </a:r>
                      </a:p>
                    </p:txBody>
                  </p:sp>
                  <p:sp>
                    <p:nvSpPr>
                      <p:cNvPr id="168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9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7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7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3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40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01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81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2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74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98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14,6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14,6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1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>
                    <a:solidFill>
                      <a:srgbClr val="0070C0"/>
                    </a:solidFill>
                  </a:rPr>
                  <a:t>тыс. единиц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0,047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0,04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0,038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0,036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0,036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0,317</a:t>
              </a:r>
            </a:p>
          </p:txBody>
        </p:sp>
        <p:sp>
          <p:nvSpPr>
            <p:cNvPr id="88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0,317</a:t>
              </a: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9037637" y="427979"/>
            <a:ext cx="2744641" cy="2503388"/>
            <a:chOff x="3768251" y="1053355"/>
            <a:chExt cx="4655498" cy="4737693"/>
          </a:xfrm>
        </p:grpSpPr>
        <p:sp>
          <p:nvSpPr>
            <p:cNvPr id="104" name="TextBox 27"/>
            <p:cNvSpPr txBox="1"/>
            <p:nvPr/>
          </p:nvSpPr>
          <p:spPr>
            <a:xfrm>
              <a:off x="4399733" y="1303685"/>
              <a:ext cx="3625944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286 381,9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07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85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34"/>
            <p:cNvSpPr txBox="1"/>
            <p:nvPr/>
          </p:nvSpPr>
          <p:spPr>
            <a:xfrm>
              <a:off x="4402255" y="2909709"/>
              <a:ext cx="3467148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252 231,3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09" name="TextBox 35"/>
            <p:cNvSpPr txBox="1"/>
            <p:nvPr/>
          </p:nvSpPr>
          <p:spPr>
            <a:xfrm>
              <a:off x="4399733" y="4800482"/>
              <a:ext cx="3718253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209 874,7тыс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10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183" name="Picture 4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4" name="Picture 4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1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81" name="Picture 60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2" name="Picture 61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2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13" name="Picture 63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4" name="Picture 6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77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0208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02371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1161291" y="933287"/>
            <a:ext cx="4693082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«Реализация государственной национальной политики»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 03.08.2018 № 246)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21471" y="398500"/>
            <a:ext cx="3594546" cy="2716176"/>
            <a:chOff x="2596319" y="2558644"/>
            <a:chExt cx="7228206" cy="4833574"/>
          </a:xfrm>
        </p:grpSpPr>
        <p:sp>
          <p:nvSpPr>
            <p:cNvPr id="133" name="AutoShape 4"/>
            <p:cNvSpPr/>
            <p:nvPr/>
          </p:nvSpPr>
          <p:spPr>
            <a:xfrm>
              <a:off x="3432148" y="2558644"/>
              <a:ext cx="6322347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432148" y="2757490"/>
              <a:ext cx="6392377" cy="46347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ru-RU" sz="1400" b="1" dirty="0" smtClean="0">
                  <a:solidFill>
                    <a:srgbClr val="0070C0"/>
                  </a:solidFill>
                </a:rPr>
                <a:t>ЦЕЛЬ</a:t>
              </a:r>
              <a:r>
                <a:rPr lang="ru-RU" sz="1400" b="1" dirty="0">
                  <a:solidFill>
                    <a:srgbClr val="0070C0"/>
                  </a:solidFill>
                </a:rPr>
                <a:t>: </a:t>
              </a:r>
            </a:p>
            <a:p>
              <a:pPr algn="ctr"/>
              <a:r>
                <a:rPr lang="ru-RU" sz="1400" b="1" dirty="0">
                  <a:solidFill>
                    <a:srgbClr val="0070C0"/>
                  </a:solidFill>
                </a:rPr>
                <a:t>Создание условий </a:t>
              </a:r>
              <a:endParaRPr lang="ru-RU" sz="14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ru-RU" sz="1400" b="1" dirty="0" smtClean="0">
                  <a:solidFill>
                    <a:srgbClr val="0070C0"/>
                  </a:solidFill>
                </a:rPr>
                <a:t>для </a:t>
              </a:r>
              <a:r>
                <a:rPr lang="ru-RU" sz="1400" b="1" dirty="0">
                  <a:solidFill>
                    <a:srgbClr val="0070C0"/>
                  </a:solidFill>
                </a:rPr>
                <a:t>укрепления общероссийского гражданского самосознания </a:t>
              </a:r>
              <a:endParaRPr lang="ru-RU" sz="14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ru-RU" sz="1400" b="1" dirty="0" smtClean="0">
                  <a:solidFill>
                    <a:srgbClr val="0070C0"/>
                  </a:solidFill>
                </a:rPr>
                <a:t>и </a:t>
              </a:r>
              <a:r>
                <a:rPr lang="ru-RU" sz="1400" b="1" dirty="0">
                  <a:solidFill>
                    <a:srgbClr val="0070C0"/>
                  </a:solidFill>
                </a:rPr>
                <a:t>духовной общности многонационального народа </a:t>
              </a:r>
              <a:r>
                <a:rPr lang="ru-RU" sz="1400" b="1" dirty="0" smtClean="0">
                  <a:solidFill>
                    <a:srgbClr val="0070C0"/>
                  </a:solidFill>
                </a:rPr>
                <a:t>РФ </a:t>
              </a:r>
              <a:r>
                <a:rPr lang="ru-RU" sz="1400" b="1" dirty="0">
                  <a:solidFill>
                    <a:srgbClr val="0070C0"/>
                  </a:solidFill>
                </a:rPr>
                <a:t>(российской нации), гармонизации национальных и межнациональных (межэтнических) отношений, сохранения и развития этнокультурного  многообразия народов России в </a:t>
              </a:r>
              <a:r>
                <a:rPr lang="ru-RU" sz="1400" b="1" dirty="0" smtClean="0">
                  <a:solidFill>
                    <a:srgbClr val="0070C0"/>
                  </a:solidFill>
                </a:rPr>
                <a:t>РА</a:t>
              </a:r>
              <a:endParaRPr lang="ru-RU" sz="1400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103" name="Группа 102"/>
          <p:cNvGrpSpPr/>
          <p:nvPr/>
        </p:nvGrpSpPr>
        <p:grpSpPr>
          <a:xfrm>
            <a:off x="9206640" y="424971"/>
            <a:ext cx="2744641" cy="2503388"/>
            <a:chOff x="3768251" y="1053355"/>
            <a:chExt cx="4655498" cy="4737693"/>
          </a:xfrm>
        </p:grpSpPr>
        <p:sp>
          <p:nvSpPr>
            <p:cNvPr id="104" name="TextBox 27"/>
            <p:cNvSpPr txBox="1"/>
            <p:nvPr/>
          </p:nvSpPr>
          <p:spPr>
            <a:xfrm>
              <a:off x="4236766" y="1265409"/>
              <a:ext cx="3346133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40 639,2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07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85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34"/>
            <p:cNvSpPr txBox="1"/>
            <p:nvPr/>
          </p:nvSpPr>
          <p:spPr>
            <a:xfrm>
              <a:off x="4271862" y="2977838"/>
              <a:ext cx="3402345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30 898,7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109" name="TextBox 35"/>
            <p:cNvSpPr txBox="1"/>
            <p:nvPr/>
          </p:nvSpPr>
          <p:spPr>
            <a:xfrm>
              <a:off x="4271862" y="4686402"/>
              <a:ext cx="3402345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30 504,7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10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183" name="Picture 45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4" name="Picture 46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1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81" name="Picture 60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82" name="Picture 61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12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13" name="Picture 63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4" name="Picture 64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  <p:grpSp>
        <p:nvGrpSpPr>
          <p:cNvPr id="105" name="Группа 104"/>
          <p:cNvGrpSpPr/>
          <p:nvPr/>
        </p:nvGrpSpPr>
        <p:grpSpPr>
          <a:xfrm>
            <a:off x="891708" y="3472633"/>
            <a:ext cx="11133278" cy="2798835"/>
            <a:chOff x="937975" y="3106096"/>
            <a:chExt cx="10889948" cy="2798835"/>
          </a:xfrm>
        </p:grpSpPr>
        <p:grpSp>
          <p:nvGrpSpPr>
            <p:cNvPr id="117" name="Группа 116"/>
            <p:cNvGrpSpPr/>
            <p:nvPr/>
          </p:nvGrpSpPr>
          <p:grpSpPr>
            <a:xfrm>
              <a:off x="937975" y="3106096"/>
              <a:ext cx="10889948" cy="2798835"/>
              <a:chOff x="937975" y="3106096"/>
              <a:chExt cx="10889948" cy="2798835"/>
            </a:xfrm>
          </p:grpSpPr>
          <p:grpSp>
            <p:nvGrpSpPr>
              <p:cNvPr id="125" name="Группа 124"/>
              <p:cNvGrpSpPr/>
              <p:nvPr/>
            </p:nvGrpSpPr>
            <p:grpSpPr>
              <a:xfrm>
                <a:off x="937975" y="3106096"/>
                <a:ext cx="10889948" cy="2798835"/>
                <a:chOff x="937975" y="3106096"/>
                <a:chExt cx="10889948" cy="2798835"/>
              </a:xfrm>
            </p:grpSpPr>
            <p:grpSp>
              <p:nvGrpSpPr>
                <p:cNvPr id="128" name="Группа 127"/>
                <p:cNvGrpSpPr/>
                <p:nvPr/>
              </p:nvGrpSpPr>
              <p:grpSpPr>
                <a:xfrm>
                  <a:off x="937975" y="3106096"/>
                  <a:ext cx="10889948" cy="2798835"/>
                  <a:chOff x="1055685" y="3533107"/>
                  <a:chExt cx="10889948" cy="2798835"/>
                </a:xfrm>
              </p:grpSpPr>
              <p:grpSp>
                <p:nvGrpSpPr>
                  <p:cNvPr id="131" name="Группа 130"/>
                  <p:cNvGrpSpPr/>
                  <p:nvPr/>
                </p:nvGrpSpPr>
                <p:grpSpPr>
                  <a:xfrm>
                    <a:off x="1055685" y="3533107"/>
                    <a:ext cx="10820400" cy="2798835"/>
                    <a:chOff x="685800" y="2577746"/>
                    <a:chExt cx="10820400" cy="2798835"/>
                  </a:xfrm>
                </p:grpSpPr>
                <p:sp>
                  <p:nvSpPr>
                    <p:cNvPr id="187" name="AutoShape 2"/>
                    <p:cNvSpPr/>
                    <p:nvPr/>
                  </p:nvSpPr>
                  <p:spPr>
                    <a:xfrm>
                      <a:off x="3595255" y="3103166"/>
                      <a:ext cx="7910945" cy="679833"/>
                    </a:xfrm>
                    <a:prstGeom prst="rect">
                      <a:avLst/>
                    </a:prstGeom>
                    <a:solidFill>
                      <a:srgbClr val="86EAE9">
                        <a:alpha val="9803"/>
                      </a:srgbClr>
                    </a:solidFill>
                  </p:spPr>
                </p:sp>
                <p:grpSp>
                  <p:nvGrpSpPr>
                    <p:cNvPr id="188" name="Group 3"/>
                    <p:cNvGrpSpPr/>
                    <p:nvPr/>
                  </p:nvGrpSpPr>
                  <p:grpSpPr>
                    <a:xfrm>
                      <a:off x="685800" y="3103166"/>
                      <a:ext cx="3997169" cy="680614"/>
                      <a:chOff x="0" y="0"/>
                      <a:chExt cx="6408654" cy="1107441"/>
                    </a:xfrm>
                  </p:grpSpPr>
                  <p:sp>
                    <p:nvSpPr>
                      <p:cNvPr id="225" name="Freeform 4"/>
                      <p:cNvSpPr/>
                      <p:nvPr/>
                    </p:nvSpPr>
                    <p:spPr>
                      <a:xfrm>
                        <a:off x="0" y="0"/>
                        <a:ext cx="6408654" cy="110744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86EAE9"/>
                      </a:solidFill>
                    </p:spPr>
                  </p:sp>
                  <p:sp>
                    <p:nvSpPr>
                      <p:cNvPr id="226" name="Freeform 5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189" name="TextBox 6"/>
                    <p:cNvSpPr txBox="1"/>
                    <p:nvPr/>
                  </p:nvSpPr>
                  <p:spPr>
                    <a:xfrm>
                      <a:off x="1329332" y="3167446"/>
                      <a:ext cx="2986654" cy="615553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1000" b="1" dirty="0">
                          <a:solidFill>
                            <a:srgbClr val="0070C0"/>
                          </a:solidFill>
                        </a:rPr>
                        <a:t>Доля граждан, положительно оценивающих состояние межнациональных отношений, в общей численности граждан Российской Федерации в Республике Алтай</a:t>
                      </a:r>
                      <a:endParaRPr lang="ru-RU" sz="1000" b="1" dirty="0">
                        <a:solidFill>
                          <a:srgbClr val="0070C0"/>
                        </a:solidFill>
                        <a:hlinkClick r:id="rId9"/>
                      </a:endParaRPr>
                    </a:p>
                  </p:txBody>
                </p:sp>
                <p:sp>
                  <p:nvSpPr>
                    <p:cNvPr id="190" name="AutoShape 8"/>
                    <p:cNvSpPr/>
                    <p:nvPr/>
                  </p:nvSpPr>
                  <p:spPr>
                    <a:xfrm>
                      <a:off x="3595255" y="3899566"/>
                      <a:ext cx="7910945" cy="679833"/>
                    </a:xfrm>
                    <a:prstGeom prst="rect">
                      <a:avLst/>
                    </a:prstGeom>
                    <a:solidFill>
                      <a:srgbClr val="3EDAD8">
                        <a:alpha val="9803"/>
                      </a:srgbClr>
                    </a:solidFill>
                  </p:spPr>
                </p:sp>
                <p:grpSp>
                  <p:nvGrpSpPr>
                    <p:cNvPr id="191" name="Group 9"/>
                    <p:cNvGrpSpPr/>
                    <p:nvPr/>
                  </p:nvGrpSpPr>
                  <p:grpSpPr>
                    <a:xfrm>
                      <a:off x="685800" y="3899566"/>
                      <a:ext cx="3997169" cy="703546"/>
                      <a:chOff x="0" y="0"/>
                      <a:chExt cx="6408654" cy="1144754"/>
                    </a:xfrm>
                  </p:grpSpPr>
                  <p:sp>
                    <p:nvSpPr>
                      <p:cNvPr id="223" name="Freeform 10"/>
                      <p:cNvSpPr/>
                      <p:nvPr/>
                    </p:nvSpPr>
                    <p:spPr>
                      <a:xfrm>
                        <a:off x="0" y="0"/>
                        <a:ext cx="6408654" cy="114475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3EDAD8"/>
                      </a:solidFill>
                    </p:spPr>
                  </p:sp>
                  <p:sp>
                    <p:nvSpPr>
                      <p:cNvPr id="224" name="Freeform 11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192" name="TextBox 12"/>
                    <p:cNvSpPr txBox="1"/>
                    <p:nvPr/>
                  </p:nvSpPr>
                  <p:spPr>
                    <a:xfrm>
                      <a:off x="1287800" y="3921095"/>
                      <a:ext cx="3419004" cy="654025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850" b="1" dirty="0">
                          <a:solidFill>
                            <a:srgbClr val="0070C0"/>
                          </a:solidFill>
                        </a:rPr>
                        <a:t>Доля граждан из числа коренных малочисленных народов, удовлетворенных качеством реализуемых мероприятий, направленных на поддержку экономического и социального развития коренных малочисленных народов, в общем количестве опрошенных лиц, относящихся к коренным малочисленным народам</a:t>
                      </a:r>
                      <a:endParaRPr lang="en-US" sz="85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93" name="AutoShape 13"/>
                    <p:cNvSpPr/>
                    <p:nvPr/>
                  </p:nvSpPr>
                  <p:spPr>
                    <a:xfrm>
                      <a:off x="3595255" y="4695967"/>
                      <a:ext cx="7910945" cy="679833"/>
                    </a:xfrm>
                    <a:prstGeom prst="rect">
                      <a:avLst/>
                    </a:prstGeom>
                    <a:solidFill>
                      <a:srgbClr val="37C9EF">
                        <a:alpha val="9803"/>
                      </a:srgbClr>
                    </a:solidFill>
                  </p:spPr>
                </p:sp>
                <p:grpSp>
                  <p:nvGrpSpPr>
                    <p:cNvPr id="194" name="Group 14"/>
                    <p:cNvGrpSpPr/>
                    <p:nvPr/>
                  </p:nvGrpSpPr>
                  <p:grpSpPr>
                    <a:xfrm>
                      <a:off x="685800" y="4695967"/>
                      <a:ext cx="3997169" cy="680614"/>
                      <a:chOff x="0" y="0"/>
                      <a:chExt cx="6408654" cy="1107441"/>
                    </a:xfrm>
                  </p:grpSpPr>
                  <p:sp>
                    <p:nvSpPr>
                      <p:cNvPr id="221" name="Freeform 15"/>
                      <p:cNvSpPr/>
                      <p:nvPr/>
                    </p:nvSpPr>
                    <p:spPr>
                      <a:xfrm>
                        <a:off x="0" y="0"/>
                        <a:ext cx="6408654" cy="110744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907902" h="1107440">
                            <a:moveTo>
                              <a:pt x="5906632" y="0"/>
                            </a:moveTo>
                            <a:lnTo>
                              <a:pt x="553720" y="0"/>
                            </a:lnTo>
                            <a:cubicBezTo>
                              <a:pt x="247650" y="0"/>
                              <a:pt x="0" y="247650"/>
                              <a:pt x="0" y="553720"/>
                            </a:cubicBezTo>
                            <a:cubicBezTo>
                              <a:pt x="0" y="859790"/>
                              <a:pt x="247650" y="1107440"/>
                              <a:pt x="553720" y="1107440"/>
                            </a:cubicBezTo>
                            <a:lnTo>
                              <a:pt x="5907902" y="1107440"/>
                            </a:lnTo>
                            <a:lnTo>
                              <a:pt x="5907902" y="0"/>
                            </a:lnTo>
                            <a:close/>
                          </a:path>
                        </a:pathLst>
                      </a:custGeom>
                      <a:solidFill>
                        <a:srgbClr val="37C9EF"/>
                      </a:solidFill>
                    </p:spPr>
                  </p:sp>
                  <p:sp>
                    <p:nvSpPr>
                      <p:cNvPr id="222" name="Freeform 16"/>
                      <p:cNvSpPr/>
                      <p:nvPr/>
                    </p:nvSpPr>
                    <p:spPr>
                      <a:xfrm>
                        <a:off x="162990" y="172720"/>
                        <a:ext cx="758600" cy="762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600" h="762000">
                            <a:moveTo>
                              <a:pt x="379300" y="0"/>
                            </a:moveTo>
                            <a:cubicBezTo>
                              <a:pt x="589055" y="938"/>
                              <a:pt x="758600" y="171243"/>
                              <a:pt x="758600" y="381000"/>
                            </a:cubicBezTo>
                            <a:cubicBezTo>
                              <a:pt x="758600" y="590757"/>
                              <a:pt x="589055" y="761062"/>
                              <a:pt x="379300" y="762000"/>
                            </a:cubicBezTo>
                            <a:cubicBezTo>
                              <a:pt x="169545" y="761062"/>
                              <a:pt x="0" y="590757"/>
                              <a:pt x="0" y="381000"/>
                            </a:cubicBezTo>
                            <a:cubicBezTo>
                              <a:pt x="0" y="171243"/>
                              <a:pt x="169545" y="938"/>
                              <a:pt x="37930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</p:spPr>
                  </p:sp>
                </p:grpSp>
                <p:sp>
                  <p:nvSpPr>
                    <p:cNvPr id="195" name="TextBox 17"/>
                    <p:cNvSpPr txBox="1"/>
                    <p:nvPr/>
                  </p:nvSpPr>
                  <p:spPr>
                    <a:xfrm>
                      <a:off x="1324529" y="4702897"/>
                      <a:ext cx="3046114" cy="615553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r>
                        <a:rPr lang="ru-RU" sz="1000" b="1" dirty="0">
                          <a:solidFill>
                            <a:srgbClr val="0070C0"/>
                          </a:solidFill>
                        </a:rPr>
                        <a:t>Доля граждан, подтверждающих отсутствие в свой адрес дискриминации по признакам национальности, языка, религии, в общем количестве опрошенных граждан</a:t>
                      </a:r>
                      <a:endParaRPr lang="en-US" sz="10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199" name="TextBox 47"/>
                    <p:cNvSpPr txBox="1"/>
                    <p:nvPr/>
                  </p:nvSpPr>
                  <p:spPr>
                    <a:xfrm>
                      <a:off x="4529373" y="332541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%</a:t>
                      </a: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.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0" name="TextBox 48"/>
                    <p:cNvSpPr txBox="1"/>
                    <p:nvPr/>
                  </p:nvSpPr>
                  <p:spPr>
                    <a:xfrm>
                      <a:off x="4502912" y="412082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1" name="TextBox 49"/>
                    <p:cNvSpPr txBox="1"/>
                    <p:nvPr/>
                  </p:nvSpPr>
                  <p:spPr>
                    <a:xfrm>
                      <a:off x="4499298" y="492475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%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2" name="TextBox 50"/>
                    <p:cNvSpPr txBox="1"/>
                    <p:nvPr/>
                  </p:nvSpPr>
                  <p:spPr>
                    <a:xfrm>
                      <a:off x="5853093" y="330619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87,6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3" name="TextBox 51"/>
                    <p:cNvSpPr txBox="1"/>
                    <p:nvPr/>
                  </p:nvSpPr>
                  <p:spPr>
                    <a:xfrm>
                      <a:off x="5863442" y="4106538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4" name="TextBox 52"/>
                    <p:cNvSpPr txBox="1"/>
                    <p:nvPr/>
                  </p:nvSpPr>
                  <p:spPr>
                    <a:xfrm>
                      <a:off x="5863441" y="494108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86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5" name="TextBox 53"/>
                    <p:cNvSpPr txBox="1"/>
                    <p:nvPr/>
                  </p:nvSpPr>
                  <p:spPr>
                    <a:xfrm>
                      <a:off x="8162472" y="3331529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87,8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6" name="TextBox 54"/>
                    <p:cNvSpPr txBox="1"/>
                    <p:nvPr/>
                  </p:nvSpPr>
                  <p:spPr>
                    <a:xfrm>
                      <a:off x="7014314" y="4100321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30,0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7" name="TextBox 55"/>
                    <p:cNvSpPr txBox="1"/>
                    <p:nvPr/>
                  </p:nvSpPr>
                  <p:spPr>
                    <a:xfrm>
                      <a:off x="7018819" y="4941085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86,5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8" name="TextBox 56"/>
                    <p:cNvSpPr txBox="1"/>
                    <p:nvPr/>
                  </p:nvSpPr>
                  <p:spPr>
                    <a:xfrm>
                      <a:off x="9240047" y="3331957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88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09" name="TextBox 57"/>
                    <p:cNvSpPr txBox="1"/>
                    <p:nvPr/>
                  </p:nvSpPr>
                  <p:spPr>
                    <a:xfrm>
                      <a:off x="8167222" y="4100320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30,5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p:txBody>
                </p:sp>
                <p:sp>
                  <p:nvSpPr>
                    <p:cNvPr id="210" name="TextBox 58"/>
                    <p:cNvSpPr txBox="1"/>
                    <p:nvPr/>
                  </p:nvSpPr>
                  <p:spPr>
                    <a:xfrm>
                      <a:off x="8198087" y="4933707"/>
                      <a:ext cx="1072825" cy="218008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68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87</a:t>
                      </a:r>
                    </a:p>
                  </p:txBody>
                </p:sp>
                <p:sp>
                  <p:nvSpPr>
                    <p:cNvPr id="211" name="TextBox 76"/>
                    <p:cNvSpPr txBox="1"/>
                    <p:nvPr/>
                  </p:nvSpPr>
                  <p:spPr>
                    <a:xfrm>
                      <a:off x="1049933" y="2589390"/>
                      <a:ext cx="3232440" cy="230512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  <a:defRPr/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Основные целевые показатели</a:t>
                      </a:r>
                    </a:p>
                  </p:txBody>
                </p:sp>
                <p:sp>
                  <p:nvSpPr>
                    <p:cNvPr id="212" name="TextBox 77"/>
                    <p:cNvSpPr txBox="1"/>
                    <p:nvPr/>
                  </p:nvSpPr>
                  <p:spPr>
                    <a:xfrm>
                      <a:off x="4312743" y="2607895"/>
                      <a:ext cx="1433928" cy="461024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Единица измерения</a:t>
                      </a:r>
                    </a:p>
                  </p:txBody>
                </p:sp>
                <p:sp>
                  <p:nvSpPr>
                    <p:cNvPr id="213" name="TextBox 78"/>
                    <p:cNvSpPr txBox="1"/>
                    <p:nvPr/>
                  </p:nvSpPr>
                  <p:spPr>
                    <a:xfrm>
                      <a:off x="5656311" y="2607895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2018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факт)</a:t>
                      </a:r>
                    </a:p>
                  </p:txBody>
                </p:sp>
                <p:sp>
                  <p:nvSpPr>
                    <p:cNvPr id="214" name="TextBox 79"/>
                    <p:cNvSpPr txBox="1"/>
                    <p:nvPr/>
                  </p:nvSpPr>
                  <p:spPr>
                    <a:xfrm>
                      <a:off x="6891637" y="2577746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2019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оценка)</a:t>
                      </a:r>
                    </a:p>
                  </p:txBody>
                </p:sp>
                <p:sp>
                  <p:nvSpPr>
                    <p:cNvPr id="215" name="TextBox 80"/>
                    <p:cNvSpPr txBox="1"/>
                    <p:nvPr/>
                  </p:nvSpPr>
                  <p:spPr>
                    <a:xfrm>
                      <a:off x="7986332" y="2589390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2020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pic>
                  <p:nvPicPr>
                    <p:cNvPr id="216" name="Picture 25"/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duotone>
                        <a:schemeClr val="accent1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24537" y="3306199"/>
                      <a:ext cx="269523" cy="26952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217" name="Picture 25"/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duotone>
                        <a:schemeClr val="accent6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14783" y="4113347"/>
                      <a:ext cx="269523" cy="2695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18" name="Picture 25"/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duotone>
                        <a:schemeClr val="accent5">
                          <a:shade val="45000"/>
                          <a:satMod val="135000"/>
                        </a:schemeClr>
                        <a:prstClr val="white"/>
                      </a:duotone>
                    </a:blip>
                    <a:srcRect/>
                    <a:stretch>
                      <a:fillRect/>
                    </a:stretch>
                  </p:blipFill>
                  <p:spPr>
                    <a:xfrm>
                      <a:off x="914782" y="4875913"/>
                      <a:ext cx="269523" cy="269523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32" name="TextBox 80"/>
                  <p:cNvSpPr txBox="1"/>
                  <p:nvPr/>
                </p:nvSpPr>
                <p:spPr>
                  <a:xfrm>
                    <a:off x="9441734" y="3533107"/>
                    <a:ext cx="1433928" cy="450829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2021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  <p:sp>
                <p:nvSpPr>
                  <p:cNvPr id="186" name="TextBox 80"/>
                  <p:cNvSpPr txBox="1"/>
                  <p:nvPr/>
                </p:nvSpPr>
                <p:spPr>
                  <a:xfrm>
                    <a:off x="10511705" y="3541391"/>
                    <a:ext cx="1433928" cy="450829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2022 год </a:t>
                    </a:r>
                  </a:p>
                  <a:p>
                    <a:pPr algn="ctr" defTabSz="457200">
                      <a:lnSpc>
                        <a:spcPct val="10700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(</a:t>
                    </a:r>
                    <a:r>
                      <a:rPr lang="ru-RU" sz="1400" b="1" dirty="0">
                        <a:solidFill>
                          <a:srgbClr val="0070C0"/>
                        </a:solidFill>
                      </a:rPr>
                      <a:t>прогноз)</a:t>
                    </a:r>
                  </a:p>
                </p:txBody>
              </p:sp>
            </p:grpSp>
            <p:sp>
              <p:nvSpPr>
                <p:cNvPr id="129" name="TextBox 50"/>
                <p:cNvSpPr txBox="1"/>
                <p:nvPr/>
              </p:nvSpPr>
              <p:spPr>
                <a:xfrm>
                  <a:off x="7238344" y="38537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87,7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30" name="TextBox 50"/>
                <p:cNvSpPr txBox="1"/>
                <p:nvPr/>
              </p:nvSpPr>
              <p:spPr>
                <a:xfrm>
                  <a:off x="10565047" y="3870310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88,2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126" name="TextBox 57"/>
              <p:cNvSpPr txBox="1"/>
              <p:nvPr/>
            </p:nvSpPr>
            <p:spPr>
              <a:xfrm>
                <a:off x="9501721" y="4640436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31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TextBox 57"/>
              <p:cNvSpPr txBox="1"/>
              <p:nvPr/>
            </p:nvSpPr>
            <p:spPr>
              <a:xfrm>
                <a:off x="10588853" y="4628669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31,5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5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88</a:t>
              </a:r>
            </a:p>
          </p:txBody>
        </p:sp>
        <p:sp>
          <p:nvSpPr>
            <p:cNvPr id="116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 smtClean="0">
                  <a:solidFill>
                    <a:srgbClr val="0070C0"/>
                  </a:solidFill>
                </a:rPr>
                <a:t>87,5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8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5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1" name="AutoShape 11"/>
          <p:cNvSpPr/>
          <p:nvPr/>
        </p:nvSpPr>
        <p:spPr>
          <a:xfrm>
            <a:off x="809304" y="399925"/>
            <a:ext cx="5295964" cy="2540000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13" name="TextBox 13"/>
          <p:cNvSpPr txBox="1"/>
          <p:nvPr/>
        </p:nvSpPr>
        <p:spPr>
          <a:xfrm>
            <a:off x="1161291" y="933288"/>
            <a:ext cx="4439653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ГП РА «Формирование современной городской среды»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(постановление </a:t>
            </a:r>
            <a:r>
              <a:rPr lang="ru-RU" sz="1600" b="1" dirty="0">
                <a:solidFill>
                  <a:schemeClr val="bg1"/>
                </a:solidFill>
              </a:rPr>
              <a:t>Правительства </a:t>
            </a:r>
            <a:r>
              <a:rPr lang="ru-RU" sz="1600" b="1" dirty="0" smtClean="0">
                <a:solidFill>
                  <a:schemeClr val="bg1"/>
                </a:solidFill>
              </a:rPr>
              <a:t>РА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от </a:t>
            </a:r>
            <a:r>
              <a:rPr lang="ru-RU" sz="1600" b="1" dirty="0" smtClean="0">
                <a:solidFill>
                  <a:schemeClr val="bg1"/>
                </a:solidFill>
              </a:rPr>
              <a:t>29.08.2017 № 217)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13167" y="388159"/>
            <a:ext cx="3510907" cy="2542800"/>
            <a:chOff x="2596319" y="2558642"/>
            <a:chExt cx="7408351" cy="4558498"/>
          </a:xfrm>
        </p:grpSpPr>
        <p:sp>
          <p:nvSpPr>
            <p:cNvPr id="133" name="AutoShape 4"/>
            <p:cNvSpPr/>
            <p:nvPr/>
          </p:nvSpPr>
          <p:spPr>
            <a:xfrm>
              <a:off x="3617177" y="2558642"/>
              <a:ext cx="6322348" cy="4558498"/>
            </a:xfrm>
            <a:prstGeom prst="rect">
              <a:avLst/>
            </a:prstGeom>
            <a:solidFill>
              <a:srgbClr val="86EAE9"/>
            </a:solidFill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4" name="Group 11"/>
            <p:cNvGrpSpPr>
              <a:grpSpLocks noChangeAspect="1"/>
            </p:cNvGrpSpPr>
            <p:nvPr/>
          </p:nvGrpSpPr>
          <p:grpSpPr>
            <a:xfrm rot="5400000">
              <a:off x="2592576" y="2566004"/>
              <a:ext cx="1733476" cy="1725990"/>
              <a:chOff x="-2" y="-439487"/>
              <a:chExt cx="1841500" cy="1880433"/>
            </a:xfrm>
          </p:grpSpPr>
          <p:sp>
            <p:nvSpPr>
              <p:cNvPr id="139" name="Freeform 12"/>
              <p:cNvSpPr/>
              <p:nvPr/>
            </p:nvSpPr>
            <p:spPr>
              <a:xfrm>
                <a:off x="-2" y="-439487"/>
                <a:ext cx="1841500" cy="1880433"/>
              </a:xfrm>
              <a:custGeom>
                <a:avLst/>
                <a:gdLst/>
                <a:ahLst/>
                <a:cxnLst/>
                <a:rect l="l" t="t" r="r" b="b"/>
                <a:pathLst>
                  <a:path w="1841500" h="1595120">
                    <a:moveTo>
                      <a:pt x="1380490" y="0"/>
                    </a:moveTo>
                    <a:lnTo>
                      <a:pt x="459740" y="0"/>
                    </a:lnTo>
                    <a:lnTo>
                      <a:pt x="0" y="797560"/>
                    </a:lnTo>
                    <a:lnTo>
                      <a:pt x="459740" y="1595120"/>
                    </a:lnTo>
                    <a:lnTo>
                      <a:pt x="1380490" y="1595120"/>
                    </a:lnTo>
                    <a:lnTo>
                      <a:pt x="1841500" y="79756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8" name="TextBox 35"/>
            <p:cNvSpPr txBox="1"/>
            <p:nvPr/>
          </p:nvSpPr>
          <p:spPr>
            <a:xfrm>
              <a:off x="3639012" y="3178819"/>
              <a:ext cx="6365658" cy="2538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400"/>
                </a:lnSpc>
              </a:pPr>
              <a:r>
                <a:rPr lang="ru-RU" b="1" dirty="0">
                  <a:solidFill>
                    <a:srgbClr val="0070C0"/>
                  </a:solidFill>
                </a:rPr>
                <a:t>ЦЕЛЬ: </a:t>
              </a:r>
            </a:p>
            <a:p>
              <a:pPr algn="ctr"/>
              <a:r>
                <a:rPr lang="ru-RU" b="1" dirty="0">
                  <a:solidFill>
                    <a:srgbClr val="0070C0"/>
                  </a:solidFill>
                </a:rPr>
                <a:t>Повышение уровня благоустройства </a:t>
              </a:r>
              <a:endParaRPr lang="ru-RU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ru-RU" b="1" dirty="0" smtClean="0">
                  <a:solidFill>
                    <a:srgbClr val="0070C0"/>
                  </a:solidFill>
                </a:rPr>
                <a:t>территорий </a:t>
              </a:r>
              <a:r>
                <a:rPr lang="ru-RU" b="1" dirty="0">
                  <a:solidFill>
                    <a:srgbClr val="0070C0"/>
                  </a:solidFill>
                </a:rPr>
                <a:t>муниципальных образований в </a:t>
              </a:r>
              <a:r>
                <a:rPr lang="ru-RU" b="1" dirty="0" smtClean="0">
                  <a:solidFill>
                    <a:srgbClr val="0070C0"/>
                  </a:solidFill>
                </a:rPr>
                <a:t>РА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pic>
          <p:nvPicPr>
            <p:cNvPr id="136" name="Picture 4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969005" y="2997044"/>
              <a:ext cx="1022945" cy="907308"/>
            </a:xfrm>
            <a:prstGeom prst="rect">
              <a:avLst/>
            </a:prstGeom>
          </p:spPr>
        </p:pic>
      </p:grpSp>
      <p:grpSp>
        <p:nvGrpSpPr>
          <p:cNvPr id="77" name="Группа 76"/>
          <p:cNvGrpSpPr/>
          <p:nvPr/>
        </p:nvGrpSpPr>
        <p:grpSpPr>
          <a:xfrm>
            <a:off x="937975" y="3106096"/>
            <a:ext cx="10889948" cy="3595236"/>
            <a:chOff x="937975" y="3106096"/>
            <a:chExt cx="10889948" cy="3595236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937975" y="3106096"/>
              <a:ext cx="10889948" cy="3595236"/>
              <a:chOff x="937975" y="3106096"/>
              <a:chExt cx="10889948" cy="3595236"/>
            </a:xfrm>
          </p:grpSpPr>
          <p:grpSp>
            <p:nvGrpSpPr>
              <p:cNvPr id="89" name="Группа 88"/>
              <p:cNvGrpSpPr/>
              <p:nvPr/>
            </p:nvGrpSpPr>
            <p:grpSpPr>
              <a:xfrm>
                <a:off x="937975" y="3106096"/>
                <a:ext cx="10889948" cy="3595236"/>
                <a:chOff x="937975" y="3106096"/>
                <a:chExt cx="10889948" cy="3595236"/>
              </a:xfrm>
            </p:grpSpPr>
            <p:grpSp>
              <p:nvGrpSpPr>
                <p:cNvPr id="97" name="Группа 96"/>
                <p:cNvGrpSpPr/>
                <p:nvPr/>
              </p:nvGrpSpPr>
              <p:grpSpPr>
                <a:xfrm>
                  <a:off x="937975" y="3106096"/>
                  <a:ext cx="10889948" cy="3595236"/>
                  <a:chOff x="937975" y="3106096"/>
                  <a:chExt cx="10889948" cy="3595236"/>
                </a:xfrm>
              </p:grpSpPr>
              <p:grpSp>
                <p:nvGrpSpPr>
                  <p:cNvPr id="100" name="Группа 99"/>
                  <p:cNvGrpSpPr/>
                  <p:nvPr/>
                </p:nvGrpSpPr>
                <p:grpSpPr>
                  <a:xfrm>
                    <a:off x="937975" y="3106096"/>
                    <a:ext cx="10889948" cy="3595236"/>
                    <a:chOff x="1055685" y="3533107"/>
                    <a:chExt cx="10889948" cy="3595236"/>
                  </a:xfrm>
                </p:grpSpPr>
                <p:grpSp>
                  <p:nvGrpSpPr>
                    <p:cNvPr id="135" name="Группа 134"/>
                    <p:cNvGrpSpPr/>
                    <p:nvPr/>
                  </p:nvGrpSpPr>
                  <p:grpSpPr>
                    <a:xfrm>
                      <a:off x="1055685" y="3533107"/>
                      <a:ext cx="10820400" cy="3595236"/>
                      <a:chOff x="685800" y="2577746"/>
                      <a:chExt cx="10820400" cy="3595236"/>
                    </a:xfrm>
                  </p:grpSpPr>
                  <p:sp>
                    <p:nvSpPr>
                      <p:cNvPr id="141" name="AutoShape 2"/>
                      <p:cNvSpPr/>
                      <p:nvPr/>
                    </p:nvSpPr>
                    <p:spPr>
                      <a:xfrm>
                        <a:off x="3595255" y="31031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86EAE9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2" name="Group 3"/>
                      <p:cNvGrpSpPr/>
                      <p:nvPr/>
                    </p:nvGrpSpPr>
                    <p:grpSpPr>
                      <a:xfrm>
                        <a:off x="685800" y="31031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9" name="Freeform 4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  <p:sp>
                      <p:nvSpPr>
                        <p:cNvPr id="180" name="Freeform 5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3" name="TextBox 6"/>
                      <p:cNvSpPr txBox="1"/>
                      <p:nvPr/>
                    </p:nvSpPr>
                    <p:spPr>
                      <a:xfrm>
                        <a:off x="1306254" y="3296520"/>
                        <a:ext cx="3088318" cy="43088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Количество благоустроенных дворовых территорий</a:t>
                        </a:r>
                        <a:endParaRPr lang="ru-RU" sz="1400" b="1" dirty="0">
                          <a:solidFill>
                            <a:srgbClr val="0070C0"/>
                          </a:solidFill>
                          <a:hlinkClick r:id="rId3"/>
                        </a:endParaRPr>
                      </a:p>
                    </p:txBody>
                  </p:sp>
                  <p:sp>
                    <p:nvSpPr>
                      <p:cNvPr id="144" name="AutoShape 8"/>
                      <p:cNvSpPr/>
                      <p:nvPr/>
                    </p:nvSpPr>
                    <p:spPr>
                      <a:xfrm>
                        <a:off x="3595255" y="3899566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EDAD8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5" name="Group 9"/>
                      <p:cNvGrpSpPr/>
                      <p:nvPr/>
                    </p:nvGrpSpPr>
                    <p:grpSpPr>
                      <a:xfrm>
                        <a:off x="685800" y="3899566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7" name="Freeform 10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  <p:sp>
                      <p:nvSpPr>
                        <p:cNvPr id="178" name="Freeform 1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6" name="TextBox 12"/>
                      <p:cNvSpPr txBox="1"/>
                      <p:nvPr/>
                    </p:nvSpPr>
                    <p:spPr>
                      <a:xfrm>
                        <a:off x="1307110" y="4005035"/>
                        <a:ext cx="3015052" cy="64633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Количество благоустроенных общественных территорий</a:t>
                        </a:r>
                      </a:p>
                      <a:p>
                        <a:pPr algn="ctr"/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47" name="AutoShape 13"/>
                      <p:cNvSpPr/>
                      <p:nvPr/>
                    </p:nvSpPr>
                    <p:spPr>
                      <a:xfrm>
                        <a:off x="3595255" y="4695967"/>
                        <a:ext cx="7910945" cy="679833"/>
                      </a:xfrm>
                      <a:prstGeom prst="rect">
                        <a:avLst/>
                      </a:prstGeom>
                      <a:solidFill>
                        <a:srgbClr val="37C9EF">
                          <a:alpha val="9803"/>
                        </a:srgbClr>
                      </a:solidFill>
                    </p:spPr>
                  </p:sp>
                  <p:grpSp>
                    <p:nvGrpSpPr>
                      <p:cNvPr id="148" name="Group 14"/>
                      <p:cNvGrpSpPr/>
                      <p:nvPr/>
                    </p:nvGrpSpPr>
                    <p:grpSpPr>
                      <a:xfrm>
                        <a:off x="685800" y="4695967"/>
                        <a:ext cx="3684051" cy="679833"/>
                        <a:chOff x="0" y="0"/>
                        <a:chExt cx="5906632" cy="1106170"/>
                      </a:xfrm>
                    </p:grpSpPr>
                    <p:sp>
                      <p:nvSpPr>
                        <p:cNvPr id="175" name="Freeform 15"/>
                        <p:cNvSpPr/>
                        <p:nvPr/>
                      </p:nvSpPr>
                      <p:spPr>
                        <a:xfrm>
                          <a:off x="0" y="0"/>
                          <a:ext cx="5907902" cy="11074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7C9EF"/>
                        </a:solidFill>
                      </p:spPr>
                    </p:sp>
                    <p:sp>
                      <p:nvSpPr>
                        <p:cNvPr id="176" name="Freeform 16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49" name="TextBox 17"/>
                      <p:cNvSpPr txBox="1"/>
                      <p:nvPr/>
                    </p:nvSpPr>
                    <p:spPr>
                      <a:xfrm>
                        <a:off x="1324529" y="4779753"/>
                        <a:ext cx="3046114" cy="64633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Площадь благоустроенных муниципальных территорий общего пользования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grpSp>
                    <p:nvGrpSpPr>
                      <p:cNvPr id="150" name="Group 19"/>
                      <p:cNvGrpSpPr/>
                      <p:nvPr/>
                    </p:nvGrpSpPr>
                    <p:grpSpPr>
                      <a:xfrm>
                        <a:off x="685800" y="5492368"/>
                        <a:ext cx="3684843" cy="680614"/>
                        <a:chOff x="0" y="0"/>
                        <a:chExt cx="5907902" cy="1107441"/>
                      </a:xfrm>
                    </p:grpSpPr>
                    <p:sp>
                      <p:nvSpPr>
                        <p:cNvPr id="173" name="Freeform 20"/>
                        <p:cNvSpPr/>
                        <p:nvPr/>
                      </p:nvSpPr>
                      <p:spPr>
                        <a:xfrm>
                          <a:off x="0" y="0"/>
                          <a:ext cx="5907902" cy="110744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907902" h="1107440">
                              <a:moveTo>
                                <a:pt x="5906632" y="0"/>
                              </a:moveTo>
                              <a:lnTo>
                                <a:pt x="553720" y="0"/>
                              </a:lnTo>
                              <a:cubicBezTo>
                                <a:pt x="247650" y="0"/>
                                <a:pt x="0" y="247650"/>
                                <a:pt x="0" y="553720"/>
                              </a:cubicBezTo>
                              <a:cubicBezTo>
                                <a:pt x="0" y="859790"/>
                                <a:pt x="247650" y="1107440"/>
                                <a:pt x="553720" y="1107440"/>
                              </a:cubicBezTo>
                              <a:lnTo>
                                <a:pt x="5907902" y="1107440"/>
                              </a:lnTo>
                              <a:lnTo>
                                <a:pt x="5907902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p:spPr>
                    </p:sp>
                    <p:sp>
                      <p:nvSpPr>
                        <p:cNvPr id="174" name="Freeform 21"/>
                        <p:cNvSpPr/>
                        <p:nvPr/>
                      </p:nvSpPr>
                      <p:spPr>
                        <a:xfrm>
                          <a:off x="162990" y="172720"/>
                          <a:ext cx="758600" cy="76200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58600" h="762000">
                              <a:moveTo>
                                <a:pt x="379300" y="0"/>
                              </a:moveTo>
                              <a:cubicBezTo>
                                <a:pt x="589055" y="938"/>
                                <a:pt x="758600" y="171243"/>
                                <a:pt x="758600" y="381000"/>
                              </a:cubicBezTo>
                              <a:cubicBezTo>
                                <a:pt x="758600" y="590757"/>
                                <a:pt x="589055" y="761062"/>
                                <a:pt x="379300" y="762000"/>
                              </a:cubicBezTo>
                              <a:cubicBezTo>
                                <a:pt x="169545" y="761062"/>
                                <a:pt x="0" y="590757"/>
                                <a:pt x="0" y="381000"/>
                              </a:cubicBezTo>
                              <a:cubicBezTo>
                                <a:pt x="0" y="171243"/>
                                <a:pt x="169545" y="938"/>
                                <a:pt x="37930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</p:spPr>
                    </p:sp>
                  </p:grpSp>
                  <p:sp>
                    <p:nvSpPr>
                      <p:cNvPr id="151" name="TextBox 22"/>
                      <p:cNvSpPr txBox="1"/>
                      <p:nvPr/>
                    </p:nvSpPr>
                    <p:spPr>
                      <a:xfrm>
                        <a:off x="1337176" y="5509870"/>
                        <a:ext cx="3072540" cy="64633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r>
                          <a:rPr lang="ru-RU" sz="1350" b="1" dirty="0">
                            <a:solidFill>
                              <a:srgbClr val="0070C0"/>
                            </a:solidFill>
                          </a:rPr>
                          <a:t>Реализованы мероприятия по цифровизации городского хозяйства по стандарту "Умный город"</a:t>
                        </a:r>
                      </a:p>
                    </p:txBody>
                  </p:sp>
                  <p:pic>
                    <p:nvPicPr>
                      <p:cNvPr id="15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915173" y="569752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53" name="TextBox 47"/>
                      <p:cNvSpPr txBox="1"/>
                      <p:nvPr/>
                    </p:nvSpPr>
                    <p:spPr>
                      <a:xfrm>
                        <a:off x="4529373" y="332541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ед.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4" name="TextBox 48"/>
                      <p:cNvSpPr txBox="1"/>
                      <p:nvPr/>
                    </p:nvSpPr>
                    <p:spPr>
                      <a:xfrm>
                        <a:off x="4502912" y="412082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ед.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5" name="TextBox 49"/>
                      <p:cNvSpPr txBox="1"/>
                      <p:nvPr/>
                    </p:nvSpPr>
                    <p:spPr>
                      <a:xfrm>
                        <a:off x="4499298" y="492475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тыс. кв.м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6" name="TextBox 50"/>
                      <p:cNvSpPr txBox="1"/>
                      <p:nvPr/>
                    </p:nvSpPr>
                    <p:spPr>
                      <a:xfrm>
                        <a:off x="5853093" y="330619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12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7" name="TextBox 51"/>
                      <p:cNvSpPr txBox="1"/>
                      <p:nvPr/>
                    </p:nvSpPr>
                    <p:spPr>
                      <a:xfrm>
                        <a:off x="5863442" y="4106538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8" name="TextBox 52"/>
                      <p:cNvSpPr txBox="1"/>
                      <p:nvPr/>
                    </p:nvSpPr>
                    <p:spPr>
                      <a:xfrm>
                        <a:off x="5863441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152,5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59" name="TextBox 53"/>
                      <p:cNvSpPr txBox="1"/>
                      <p:nvPr/>
                    </p:nvSpPr>
                    <p:spPr>
                      <a:xfrm>
                        <a:off x="8162472" y="3331529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11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0" name="TextBox 54"/>
                      <p:cNvSpPr txBox="1"/>
                      <p:nvPr/>
                    </p:nvSpPr>
                    <p:spPr>
                      <a:xfrm>
                        <a:off x="7014314" y="4100321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14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1" name="TextBox 55"/>
                      <p:cNvSpPr txBox="1"/>
                      <p:nvPr/>
                    </p:nvSpPr>
                    <p:spPr>
                      <a:xfrm>
                        <a:off x="7018819" y="4941085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55,8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2" name="TextBox 56"/>
                      <p:cNvSpPr txBox="1"/>
                      <p:nvPr/>
                    </p:nvSpPr>
                    <p:spPr>
                      <a:xfrm>
                        <a:off x="9240047" y="333195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57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3" name="TextBox 57"/>
                      <p:cNvSpPr txBox="1"/>
                      <p:nvPr/>
                    </p:nvSpPr>
                    <p:spPr>
                      <a:xfrm>
                        <a:off x="8167222" y="4100320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3</a:t>
                        </a:r>
                        <a:endParaRPr lang="en-US" sz="1400" b="1" dirty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4" name="TextBox 58"/>
                      <p:cNvSpPr txBox="1"/>
                      <p:nvPr/>
                    </p:nvSpPr>
                    <p:spPr>
                      <a:xfrm>
                        <a:off x="8198087" y="4933707"/>
                        <a:ext cx="1072825" cy="218008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12</a:t>
                        </a:r>
                        <a:endParaRPr lang="ru-RU" sz="1400" b="1" dirty="0" smtClean="0">
                          <a:solidFill>
                            <a:srgbClr val="0070C0"/>
                          </a:solidFill>
                        </a:endParaRPr>
                      </a:p>
                    </p:txBody>
                  </p:sp>
                  <p:sp>
                    <p:nvSpPr>
                      <p:cNvPr id="165" name="TextBox 76"/>
                      <p:cNvSpPr txBox="1"/>
                      <p:nvPr/>
                    </p:nvSpPr>
                    <p:spPr>
                      <a:xfrm>
                        <a:off x="1049933" y="2589390"/>
                        <a:ext cx="3232440" cy="23051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  <a:defRPr/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Основные целевые показатели</a:t>
                        </a:r>
                      </a:p>
                    </p:txBody>
                  </p:sp>
                  <p:sp>
                    <p:nvSpPr>
                      <p:cNvPr id="166" name="TextBox 77"/>
                      <p:cNvSpPr txBox="1"/>
                      <p:nvPr/>
                    </p:nvSpPr>
                    <p:spPr>
                      <a:xfrm>
                        <a:off x="4312743" y="2607895"/>
                        <a:ext cx="1433928" cy="4610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Единица измерения</a:t>
                        </a:r>
                      </a:p>
                    </p:txBody>
                  </p:sp>
                  <p:sp>
                    <p:nvSpPr>
                      <p:cNvPr id="167" name="TextBox 78"/>
                      <p:cNvSpPr txBox="1"/>
                      <p:nvPr/>
                    </p:nvSpPr>
                    <p:spPr>
                      <a:xfrm>
                        <a:off x="5656311" y="2607895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2018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факт)</a:t>
                        </a:r>
                      </a:p>
                    </p:txBody>
                  </p:sp>
                  <p:sp>
                    <p:nvSpPr>
                      <p:cNvPr id="168" name="TextBox 79"/>
                      <p:cNvSpPr txBox="1"/>
                      <p:nvPr/>
                    </p:nvSpPr>
                    <p:spPr>
                      <a:xfrm>
                        <a:off x="6891637" y="2577746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2019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оценка)</a:t>
                        </a:r>
                      </a:p>
                    </p:txBody>
                  </p:sp>
                  <p:sp>
                    <p:nvSpPr>
                      <p:cNvPr id="169" name="TextBox 80"/>
                      <p:cNvSpPr txBox="1"/>
                      <p:nvPr/>
                    </p:nvSpPr>
                    <p:spPr>
                      <a:xfrm>
                        <a:off x="7986332" y="2589390"/>
                        <a:ext cx="1433928" cy="450829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2020 год </a:t>
                        </a:r>
                      </a:p>
                      <a:p>
                        <a:pPr algn="ctr" defTabSz="457200">
                          <a:lnSpc>
                            <a:spcPct val="107000"/>
                          </a:lnSpc>
                        </a:pPr>
                        <a:r>
                          <a:rPr lang="ru-RU" sz="1400" b="1" dirty="0" smtClean="0">
                            <a:solidFill>
                              <a:srgbClr val="0070C0"/>
                            </a:solidFill>
                          </a:rPr>
                          <a:t>(</a:t>
                        </a:r>
                        <a:r>
                          <a:rPr lang="ru-RU" sz="1400" b="1" dirty="0">
                            <a:solidFill>
                              <a:srgbClr val="0070C0"/>
                            </a:solidFill>
                          </a:rPr>
                          <a:t>прогноз)</a:t>
                        </a:r>
                      </a:p>
                    </p:txBody>
                  </p:sp>
                  <p:pic>
                    <p:nvPicPr>
                      <p:cNvPr id="170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1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24537" y="3306199"/>
                        <a:ext cx="269523" cy="269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pic>
                    <p:nvPicPr>
                      <p:cNvPr id="171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6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3" y="4113347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2" name="Picture 25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duotone>
                          <a:schemeClr val="accent5">
                            <a:shade val="45000"/>
                            <a:satMod val="135000"/>
                          </a:schemeClr>
                          <a:prstClr val="white"/>
                        </a:duoton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914782" y="4875913"/>
                        <a:ext cx="269523" cy="26952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37" name="TextBox 80"/>
                    <p:cNvSpPr txBox="1"/>
                    <p:nvPr/>
                  </p:nvSpPr>
                  <p:spPr>
                    <a:xfrm>
                      <a:off x="9441734" y="3533107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2021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  <p:sp>
                  <p:nvSpPr>
                    <p:cNvPr id="140" name="TextBox 80"/>
                    <p:cNvSpPr txBox="1"/>
                    <p:nvPr/>
                  </p:nvSpPr>
                  <p:spPr>
                    <a:xfrm>
                      <a:off x="10511705" y="3541391"/>
                      <a:ext cx="1433928" cy="450829"/>
                    </a:xfrm>
                    <a:prstGeom prst="rect">
                      <a:avLst/>
                    </a:prstGeom>
                  </p:spPr>
                  <p:txBody>
                    <a:bodyPr lIns="0" tIns="0" rIns="0" bIns="0" rtlCol="0" anchor="t">
                      <a:spAutoFit/>
                    </a:bodyPr>
                    <a:lstStyle/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2022 год </a:t>
                      </a:r>
                    </a:p>
                    <a:p>
                      <a:pPr algn="ctr" defTabSz="457200">
                        <a:lnSpc>
                          <a:spcPct val="107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прогноз)</a:t>
                      </a:r>
                    </a:p>
                  </p:txBody>
                </p:sp>
              </p:grpSp>
              <p:sp>
                <p:nvSpPr>
                  <p:cNvPr id="101" name="TextBox 50"/>
                  <p:cNvSpPr txBox="1"/>
                  <p:nvPr/>
                </p:nvSpPr>
                <p:spPr>
                  <a:xfrm>
                    <a:off x="7238344" y="385376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9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102" name="TextBox 50"/>
                  <p:cNvSpPr txBox="1"/>
                  <p:nvPr/>
                </p:nvSpPr>
                <p:spPr>
                  <a:xfrm>
                    <a:off x="10574546" y="3840529"/>
                    <a:ext cx="1072825" cy="218008"/>
                  </a:xfrm>
                  <a:prstGeom prst="rect">
                    <a:avLst/>
                  </a:prstGeom>
                </p:spPr>
                <p:txBody>
                  <a:bodyPr lIns="0" tIns="0" rIns="0" bIns="0" rtlCol="0" anchor="t">
                    <a:spAutoFit/>
                  </a:bodyPr>
                  <a:lstStyle/>
                  <a:p>
                    <a:pPr algn="ctr">
                      <a:lnSpc>
                        <a:spcPts val="1680"/>
                      </a:lnSpc>
                    </a:pPr>
                    <a:r>
                      <a:rPr lang="ru-RU" sz="1400" b="1" dirty="0" smtClean="0">
                        <a:solidFill>
                          <a:srgbClr val="0070C0"/>
                        </a:solidFill>
                      </a:rPr>
                      <a:t>57</a:t>
                    </a:r>
                    <a:endParaRPr lang="en-US" sz="14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98" name="TextBox 57"/>
                <p:cNvSpPr txBox="1"/>
                <p:nvPr/>
              </p:nvSpPr>
              <p:spPr>
                <a:xfrm>
                  <a:off x="9501721" y="4640436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62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99" name="TextBox 57"/>
                <p:cNvSpPr txBox="1"/>
                <p:nvPr/>
              </p:nvSpPr>
              <p:spPr>
                <a:xfrm>
                  <a:off x="10588853" y="4628669"/>
                  <a:ext cx="1072825" cy="2180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680"/>
                    </a:lnSpc>
                  </a:pPr>
                  <a:r>
                    <a:rPr lang="ru-RU" sz="1400" b="1" dirty="0" smtClean="0">
                      <a:solidFill>
                        <a:srgbClr val="0070C0"/>
                      </a:solidFill>
                    </a:rPr>
                    <a:t>70</a:t>
                  </a:r>
                  <a:endParaRPr lang="en-US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90" name="AutoShape 18"/>
              <p:cNvSpPr/>
              <p:nvPr/>
            </p:nvSpPr>
            <p:spPr>
              <a:xfrm>
                <a:off x="4057656" y="6017470"/>
                <a:ext cx="7743724" cy="683862"/>
              </a:xfrm>
              <a:prstGeom prst="rect">
                <a:avLst/>
              </a:prstGeom>
              <a:solidFill>
                <a:srgbClr val="2C92D5">
                  <a:alpha val="9803"/>
                </a:srgbClr>
              </a:solidFill>
            </p:spPr>
          </p:sp>
          <p:sp>
            <p:nvSpPr>
              <p:cNvPr id="91" name="TextBox 48"/>
              <p:cNvSpPr txBox="1"/>
              <p:nvPr/>
            </p:nvSpPr>
            <p:spPr>
              <a:xfrm>
                <a:off x="4755088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да-1/нет-0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TextBox 51"/>
              <p:cNvSpPr txBox="1"/>
              <p:nvPr/>
            </p:nvSpPr>
            <p:spPr>
              <a:xfrm>
                <a:off x="6119232" y="6261432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TextBox 54"/>
              <p:cNvSpPr txBox="1"/>
              <p:nvPr/>
            </p:nvSpPr>
            <p:spPr>
              <a:xfrm>
                <a:off x="7256990" y="6255215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TextBox 57"/>
              <p:cNvSpPr txBox="1"/>
              <p:nvPr/>
            </p:nvSpPr>
            <p:spPr>
              <a:xfrm>
                <a:off x="8423012" y="6255214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TextBox 57"/>
              <p:cNvSpPr txBox="1"/>
              <p:nvPr/>
            </p:nvSpPr>
            <p:spPr>
              <a:xfrm>
                <a:off x="9492222" y="6266980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TextBox 57"/>
              <p:cNvSpPr txBox="1"/>
              <p:nvPr/>
            </p:nvSpPr>
            <p:spPr>
              <a:xfrm>
                <a:off x="10579354" y="6255213"/>
                <a:ext cx="1072825" cy="2180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680"/>
                  </a:lnSpc>
                </a:pPr>
                <a:r>
                  <a:rPr lang="ru-RU" sz="1400" b="1" dirty="0" smtClean="0">
                    <a:solidFill>
                      <a:srgbClr val="0070C0"/>
                    </a:solidFill>
                  </a:rPr>
                  <a:t>1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TextBox 58"/>
            <p:cNvSpPr txBox="1"/>
            <p:nvPr/>
          </p:nvSpPr>
          <p:spPr>
            <a:xfrm>
              <a:off x="10611423" y="5449340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>
                  <a:solidFill>
                    <a:srgbClr val="0070C0"/>
                  </a:solidFill>
                </a:rPr>
                <a:t>279,1</a:t>
              </a:r>
              <a:endParaRPr lang="ru-RU" sz="1400" b="1" dirty="0" smtClean="0">
                <a:solidFill>
                  <a:srgbClr val="0070C0"/>
                </a:solidFill>
              </a:endParaRPr>
            </a:p>
          </p:txBody>
        </p:sp>
        <p:sp>
          <p:nvSpPr>
            <p:cNvPr id="88" name="TextBox 58"/>
            <p:cNvSpPr txBox="1"/>
            <p:nvPr/>
          </p:nvSpPr>
          <p:spPr>
            <a:xfrm>
              <a:off x="9524291" y="5459844"/>
              <a:ext cx="1072825" cy="2180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sz="1400" b="1" dirty="0">
                  <a:solidFill>
                    <a:srgbClr val="0070C0"/>
                  </a:solidFill>
                </a:rPr>
                <a:t>247,2</a:t>
              </a:r>
              <a:endParaRPr lang="ru-RU" sz="1400" b="1" dirty="0" smtClean="0">
                <a:solidFill>
                  <a:srgbClr val="0070C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66</a:t>
            </a:fld>
            <a:endParaRPr lang="ru-RU"/>
          </a:p>
        </p:txBody>
      </p:sp>
      <p:grpSp>
        <p:nvGrpSpPr>
          <p:cNvPr id="83" name="Группа 82"/>
          <p:cNvGrpSpPr/>
          <p:nvPr/>
        </p:nvGrpSpPr>
        <p:grpSpPr>
          <a:xfrm>
            <a:off x="9206640" y="424971"/>
            <a:ext cx="2744641" cy="2503388"/>
            <a:chOff x="3768251" y="1053355"/>
            <a:chExt cx="4655498" cy="4737693"/>
          </a:xfrm>
        </p:grpSpPr>
        <p:sp>
          <p:nvSpPr>
            <p:cNvPr id="84" name="TextBox 27"/>
            <p:cNvSpPr txBox="1"/>
            <p:nvPr/>
          </p:nvSpPr>
          <p:spPr>
            <a:xfrm>
              <a:off x="4236766" y="1265409"/>
              <a:ext cx="3346133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70C0"/>
                  </a:solidFill>
                </a:rPr>
                <a:t>2020 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64 322,2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85" name="Group 32"/>
            <p:cNvGrpSpPr/>
            <p:nvPr/>
          </p:nvGrpSpPr>
          <p:grpSpPr>
            <a:xfrm>
              <a:off x="3768251" y="5777678"/>
              <a:ext cx="4655498" cy="13370"/>
              <a:chOff x="-16002" y="212852"/>
              <a:chExt cx="70629069" cy="209296"/>
            </a:xfrm>
          </p:grpSpPr>
          <p:sp>
            <p:nvSpPr>
              <p:cNvPr id="119" name="Freeform 33"/>
              <p:cNvSpPr/>
              <p:nvPr/>
            </p:nvSpPr>
            <p:spPr>
              <a:xfrm>
                <a:off x="-16002" y="212852"/>
                <a:ext cx="70629069" cy="209296"/>
              </a:xfrm>
              <a:custGeom>
                <a:avLst/>
                <a:gdLst/>
                <a:ahLst/>
                <a:cxnLst/>
                <a:rect l="l" t="t" r="r" b="b"/>
                <a:pathLst>
                  <a:path w="70629069" h="209296">
                    <a:moveTo>
                      <a:pt x="70506261" y="9398"/>
                    </a:moveTo>
                    <a:lnTo>
                      <a:pt x="66345634" y="9398"/>
                    </a:lnTo>
                    <a:lnTo>
                      <a:pt x="48006815" y="9398"/>
                    </a:lnTo>
                    <a:lnTo>
                      <a:pt x="25756014" y="9398"/>
                    </a:lnTo>
                    <a:lnTo>
                      <a:pt x="6516513" y="9398"/>
                    </a:lnTo>
                    <a:cubicBezTo>
                      <a:pt x="3406374" y="9398"/>
                      <a:pt x="381000" y="0"/>
                      <a:pt x="133350" y="9398"/>
                    </a:cubicBezTo>
                    <a:cubicBezTo>
                      <a:pt x="129794" y="9525"/>
                      <a:pt x="126365" y="9398"/>
                      <a:pt x="122809" y="9398"/>
                    </a:cubicBezTo>
                    <a:cubicBezTo>
                      <a:pt x="254" y="9398"/>
                      <a:pt x="0" y="199898"/>
                      <a:pt x="122809" y="199898"/>
                    </a:cubicBezTo>
                    <a:lnTo>
                      <a:pt x="4735875" y="199898"/>
                    </a:lnTo>
                    <a:lnTo>
                      <a:pt x="23074694" y="199898"/>
                    </a:lnTo>
                    <a:lnTo>
                      <a:pt x="45325497" y="199898"/>
                    </a:lnTo>
                    <a:lnTo>
                      <a:pt x="64564998" y="199898"/>
                    </a:lnTo>
                    <a:cubicBezTo>
                      <a:pt x="67675134" y="199898"/>
                      <a:pt x="70248069" y="209296"/>
                      <a:pt x="70495719" y="199898"/>
                    </a:cubicBezTo>
                    <a:cubicBezTo>
                      <a:pt x="70499272" y="199771"/>
                      <a:pt x="70502701" y="199898"/>
                      <a:pt x="70506261" y="199898"/>
                    </a:cubicBezTo>
                    <a:cubicBezTo>
                      <a:pt x="70628814" y="199898"/>
                      <a:pt x="70629069" y="9398"/>
                      <a:pt x="70506261" y="9398"/>
                    </a:cubicBezTo>
                    <a:close/>
                  </a:path>
                </a:pathLst>
              </a:custGeom>
              <a:solidFill>
                <a:srgbClr val="191919"/>
              </a:solidFill>
            </p:spPr>
            <p:txBody>
              <a:bodyPr/>
              <a:lstStyle/>
              <a:p>
                <a:endParaRPr lang="ru-RU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6" name="TextBox 34"/>
            <p:cNvSpPr txBox="1"/>
            <p:nvPr/>
          </p:nvSpPr>
          <p:spPr>
            <a:xfrm>
              <a:off x="4271862" y="2977838"/>
              <a:ext cx="3402345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2021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 61 322,2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sp>
          <p:nvSpPr>
            <p:cNvPr id="87" name="TextBox 35"/>
            <p:cNvSpPr txBox="1"/>
            <p:nvPr/>
          </p:nvSpPr>
          <p:spPr>
            <a:xfrm>
              <a:off x="4271862" y="4686402"/>
              <a:ext cx="3402345" cy="8737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 smtClean="0">
                  <a:solidFill>
                    <a:srgbClr val="0070C0"/>
                  </a:solidFill>
                </a:rPr>
                <a:t>2022 </a:t>
              </a:r>
              <a:r>
                <a:rPr lang="ru-RU" sz="1500" b="1" dirty="0">
                  <a:solidFill>
                    <a:srgbClr val="0070C0"/>
                  </a:solidFill>
                </a:rPr>
                <a:t>год</a:t>
              </a:r>
            </a:p>
            <a:p>
              <a:r>
                <a:rPr lang="ru-RU" sz="1500" b="1" dirty="0" smtClean="0">
                  <a:solidFill>
                    <a:srgbClr val="0070C0"/>
                  </a:solidFill>
                </a:rPr>
                <a:t>63 934,4 тыс</a:t>
              </a:r>
              <a:r>
                <a:rPr lang="ru-RU" sz="1500" b="1" dirty="0">
                  <a:solidFill>
                    <a:srgbClr val="0070C0"/>
                  </a:solidFill>
                </a:rPr>
                <a:t>. рублей</a:t>
              </a:r>
              <a:endParaRPr lang="en-US" sz="1500" b="1" dirty="0">
                <a:solidFill>
                  <a:srgbClr val="0070C0"/>
                </a:solidFill>
              </a:endParaRPr>
            </a:p>
          </p:txBody>
        </p:sp>
        <p:grpSp>
          <p:nvGrpSpPr>
            <p:cNvPr id="105" name="Group 44"/>
            <p:cNvGrpSpPr/>
            <p:nvPr/>
          </p:nvGrpSpPr>
          <p:grpSpPr>
            <a:xfrm>
              <a:off x="7582899" y="4716584"/>
              <a:ext cx="839795" cy="839795"/>
              <a:chOff x="0" y="0"/>
              <a:chExt cx="1119726" cy="1119726"/>
            </a:xfrm>
          </p:grpSpPr>
          <p:pic>
            <p:nvPicPr>
              <p:cNvPr id="117" name="Picture 4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8" name="Picture 4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06" name="Group 59"/>
            <p:cNvGrpSpPr/>
            <p:nvPr/>
          </p:nvGrpSpPr>
          <p:grpSpPr>
            <a:xfrm>
              <a:off x="7582899" y="2884969"/>
              <a:ext cx="839795" cy="839795"/>
              <a:chOff x="0" y="0"/>
              <a:chExt cx="1119726" cy="1119726"/>
            </a:xfrm>
          </p:grpSpPr>
          <p:pic>
            <p:nvPicPr>
              <p:cNvPr id="115" name="Picture 60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6" name="Picture 61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  <p:grpSp>
          <p:nvGrpSpPr>
            <p:cNvPr id="107" name="Group 62"/>
            <p:cNvGrpSpPr/>
            <p:nvPr/>
          </p:nvGrpSpPr>
          <p:grpSpPr>
            <a:xfrm>
              <a:off x="7582899" y="1053355"/>
              <a:ext cx="839795" cy="839795"/>
              <a:chOff x="0" y="0"/>
              <a:chExt cx="1119726" cy="1119726"/>
            </a:xfrm>
          </p:grpSpPr>
          <p:pic>
            <p:nvPicPr>
              <p:cNvPr id="109" name="Picture 63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0" y="0"/>
                <a:ext cx="1119726" cy="1119726"/>
              </a:xfrm>
              <a:prstGeom prst="rect">
                <a:avLst/>
              </a:prstGeom>
            </p:spPr>
          </p:pic>
          <p:pic>
            <p:nvPicPr>
              <p:cNvPr id="110" name="Picture 6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>
              <a:xfrm>
                <a:off x="243489" y="243489"/>
                <a:ext cx="632748" cy="63274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8524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97708034"/>
              </p:ext>
            </p:extLst>
          </p:nvPr>
        </p:nvGraphicFramePr>
        <p:xfrm>
          <a:off x="400050" y="523875"/>
          <a:ext cx="11239500" cy="5829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59482" y="1590331"/>
            <a:ext cx="6029713" cy="4329356"/>
            <a:chOff x="-448256" y="-3316067"/>
            <a:chExt cx="12059426" cy="8658710"/>
          </a:xfrm>
        </p:grpSpPr>
        <p:sp>
          <p:nvSpPr>
            <p:cNvPr id="3" name="TextBox 3"/>
            <p:cNvSpPr txBox="1"/>
            <p:nvPr/>
          </p:nvSpPr>
          <p:spPr>
            <a:xfrm>
              <a:off x="-448256" y="-3316067"/>
              <a:ext cx="12059426" cy="45704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1350" b="1" dirty="0">
                  <a:solidFill>
                    <a:srgbClr val="191919"/>
                  </a:solidFill>
                  <a:latin typeface="Aileron Heavy"/>
                </a:rPr>
                <a:t>С 2012 года на территории </a:t>
              </a:r>
              <a:r>
                <a:rPr lang="ru-RU" sz="1350" b="1" dirty="0" smtClean="0">
                  <a:solidFill>
                    <a:srgbClr val="191919"/>
                  </a:solidFill>
                  <a:latin typeface="Aileron Heavy"/>
                </a:rPr>
                <a:t>республики в рамках подпрограммы государственной программы Республики Алтай «Управление государственными финансами» проводятся мероприятия</a:t>
              </a:r>
              <a:r>
                <a:rPr lang="ru-RU" sz="1350" b="1" dirty="0">
                  <a:solidFill>
                    <a:srgbClr val="191919"/>
                  </a:solidFill>
                  <a:latin typeface="Aileron Heavy"/>
                </a:rPr>
                <a:t>, направленные на повышение финансовой </a:t>
              </a:r>
              <a:r>
                <a:rPr lang="ru-RU" sz="1350" b="1" dirty="0" smtClean="0">
                  <a:solidFill>
                    <a:srgbClr val="191919"/>
                  </a:solidFill>
                  <a:latin typeface="Aileron Heavy"/>
                </a:rPr>
                <a:t>грамотности </a:t>
              </a:r>
              <a:r>
                <a:rPr lang="ru-RU" sz="1350" b="1" dirty="0">
                  <a:solidFill>
                    <a:srgbClr val="191919"/>
                  </a:solidFill>
                  <a:latin typeface="Aileron Heavy"/>
                </a:rPr>
                <a:t>населения Республики Алтай. </a:t>
              </a:r>
            </a:p>
            <a:p>
              <a:pPr algn="just"/>
              <a:endParaRPr lang="ru-RU" sz="1350" b="1" dirty="0">
                <a:solidFill>
                  <a:srgbClr val="191919"/>
                </a:solidFill>
                <a:latin typeface="Aileron Heavy"/>
              </a:endParaRPr>
            </a:p>
            <a:p>
              <a:pPr algn="just"/>
              <a:r>
                <a:rPr lang="ru-RU" sz="1350" b="1" dirty="0">
                  <a:solidFill>
                    <a:srgbClr val="191919"/>
                  </a:solidFill>
                  <a:latin typeface="Aileron Heavy"/>
                </a:rPr>
                <a:t>Цель подпрограммы - повышение финансовой грамотности граждан, содействие формированию у граждан сознательного финансового поведения, обоснованных решений и ответственного отношения к личным финансам, повышение эффективности в сфере защиты прав потребителей финансовых </a:t>
              </a:r>
              <a:r>
                <a:rPr lang="ru-RU" sz="1350" b="1" dirty="0" smtClean="0">
                  <a:solidFill>
                    <a:srgbClr val="191919"/>
                  </a:solidFill>
                  <a:latin typeface="Aileron Heavy"/>
                </a:rPr>
                <a:t>услуг.</a:t>
              </a:r>
              <a:endParaRPr lang="en-US" sz="1350" b="1" dirty="0">
                <a:solidFill>
                  <a:srgbClr val="191919"/>
                </a:solidFill>
                <a:latin typeface="Aileron Heavy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-448256" y="1649326"/>
              <a:ext cx="12059426" cy="36933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buNone/>
              </a:pPr>
              <a:r>
                <a:rPr lang="ru-RU" sz="1400" spc="32" dirty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ru-RU" sz="1400" i="1" spc="32" dirty="0">
                  <a:solidFill>
                    <a:srgbClr val="191919"/>
                  </a:solidFill>
                  <a:latin typeface="Aileron Regular"/>
                </a:rPr>
                <a:t>«Основы финансово </a:t>
              </a:r>
              <a:r>
                <a:rPr lang="ru-RU" sz="1400" i="1" spc="32" dirty="0" smtClean="0">
                  <a:solidFill>
                    <a:srgbClr val="191919"/>
                  </a:solidFill>
                  <a:latin typeface="Aileron Regular"/>
                </a:rPr>
                <a:t>грамотного поведения</a:t>
              </a:r>
              <a:r>
                <a:rPr lang="ru-RU" sz="1400" i="1" spc="32" dirty="0">
                  <a:solidFill>
                    <a:srgbClr val="191919"/>
                  </a:solidFill>
                  <a:latin typeface="Aileron Regular"/>
                </a:rPr>
                <a:t>»  - это сочетание финансовых знаний, установок, норм и практических навыков, необходимых для принятия успешных и ответственных решений на финансовом рынке и являющихся результатом целенаправленной деятельности по повышению финансовой грамотности </a:t>
              </a:r>
              <a:endParaRPr lang="ru-RU" sz="1400" i="1" spc="32" dirty="0" smtClean="0">
                <a:solidFill>
                  <a:srgbClr val="191919"/>
                </a:solidFill>
                <a:latin typeface="Aileron Regular"/>
              </a:endParaRPr>
            </a:p>
            <a:p>
              <a:pPr algn="just">
                <a:buNone/>
              </a:pPr>
              <a:r>
                <a:rPr lang="ru-RU" sz="1200" i="1" spc="32" dirty="0" smtClean="0">
                  <a:solidFill>
                    <a:srgbClr val="191919"/>
                  </a:solidFill>
                  <a:latin typeface="Aileron Regular"/>
                </a:rPr>
                <a:t>(</a:t>
              </a:r>
              <a:r>
                <a:rPr lang="ru-RU" sz="1200" i="1" spc="32" dirty="0">
                  <a:solidFill>
                    <a:srgbClr val="191919"/>
                  </a:solidFill>
                  <a:latin typeface="Aileron Regular"/>
                </a:rPr>
                <a:t>Стратегия повышения финансовой грамотности в Российской Федерации на 2017 - 2023 годы утверждена распоряжением Правительства Российской Федерации от 25 сентября 2017 года № </a:t>
              </a:r>
              <a:r>
                <a:rPr lang="ru-RU" sz="1200" i="1" spc="32" dirty="0" smtClean="0">
                  <a:solidFill>
                    <a:srgbClr val="191919"/>
                  </a:solidFill>
                  <a:latin typeface="Aileron Regular"/>
                </a:rPr>
                <a:t>2039-р)</a:t>
              </a:r>
              <a:endParaRPr lang="ru-RU" sz="1200" i="1" spc="32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07494" y="153791"/>
            <a:ext cx="5981700" cy="1247775"/>
            <a:chOff x="0" y="0"/>
            <a:chExt cx="5309643" cy="3375244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5309643" cy="3375244"/>
              <a:chOff x="0" y="0"/>
              <a:chExt cx="6769994" cy="430356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6769995" cy="4303563"/>
              </a:xfrm>
              <a:custGeom>
                <a:avLst/>
                <a:gdLst/>
                <a:ahLst/>
                <a:cxnLst/>
                <a:rect l="l" t="t" r="r" b="b"/>
                <a:pathLst>
                  <a:path w="6769995" h="4303563">
                    <a:moveTo>
                      <a:pt x="0" y="0"/>
                    </a:moveTo>
                    <a:lnTo>
                      <a:pt x="0" y="4303563"/>
                    </a:lnTo>
                    <a:lnTo>
                      <a:pt x="6769995" y="4303563"/>
                    </a:lnTo>
                    <a:lnTo>
                      <a:pt x="6769995" y="0"/>
                    </a:lnTo>
                    <a:lnTo>
                      <a:pt x="0" y="0"/>
                    </a:lnTo>
                    <a:close/>
                    <a:moveTo>
                      <a:pt x="6709034" y="4242603"/>
                    </a:moveTo>
                    <a:lnTo>
                      <a:pt x="59690" y="4242603"/>
                    </a:lnTo>
                    <a:lnTo>
                      <a:pt x="59690" y="59690"/>
                    </a:lnTo>
                    <a:lnTo>
                      <a:pt x="6709034" y="59690"/>
                    </a:lnTo>
                    <a:lnTo>
                      <a:pt x="6709034" y="4242603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</p:grpSp>
        <p:sp>
          <p:nvSpPr>
            <p:cNvPr id="8" name="TextBox 8"/>
            <p:cNvSpPr txBox="1"/>
            <p:nvPr/>
          </p:nvSpPr>
          <p:spPr>
            <a:xfrm>
              <a:off x="125196" y="510611"/>
              <a:ext cx="5142179" cy="18732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ru-RU" sz="1500" spc="71" dirty="0" smtClean="0">
                <a:solidFill>
                  <a:srgbClr val="191919"/>
                </a:solidFill>
                <a:latin typeface="Aileron Heavy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ru-RU" sz="1500" spc="71" dirty="0" smtClean="0">
                  <a:solidFill>
                    <a:srgbClr val="191919"/>
                  </a:solidFill>
                  <a:latin typeface="Aileron Heavy"/>
                </a:rPr>
                <a:t>СОДЕЙСТВИЕ </a:t>
              </a:r>
              <a:r>
                <a:rPr lang="ru-RU" sz="1500" spc="71" dirty="0">
                  <a:solidFill>
                    <a:srgbClr val="191919"/>
                  </a:solidFill>
                  <a:latin typeface="Aileron Heavy"/>
                </a:rPr>
                <a:t>ПОВЫШЕНИЮ ФИНАНСОВОЙ ГРАМОТНОСТИ </a:t>
              </a:r>
              <a:r>
                <a:rPr lang="ru-RU" sz="1500" spc="71" dirty="0" smtClean="0">
                  <a:solidFill>
                    <a:srgbClr val="191919"/>
                  </a:solidFill>
                  <a:latin typeface="Aileron Heavy"/>
                </a:rPr>
                <a:t>НАСЕЛЕНИЯ</a:t>
              </a:r>
              <a:endParaRPr lang="en-US" sz="1500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78" t="5089" r="22255"/>
          <a:stretch/>
        </p:blipFill>
        <p:spPr>
          <a:xfrm>
            <a:off x="7220216" y="0"/>
            <a:ext cx="4953000" cy="6858000"/>
          </a:xfrm>
          <a:prstGeom prst="rect">
            <a:avLst/>
          </a:prstGeom>
        </p:spPr>
      </p:pic>
      <p:sp>
        <p:nvSpPr>
          <p:cNvPr id="1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0" name="AutoShape 10"/>
          <p:cNvSpPr/>
          <p:nvPr/>
        </p:nvSpPr>
        <p:spPr>
          <a:xfrm>
            <a:off x="8502712" y="0"/>
            <a:ext cx="2591291" cy="6858000"/>
          </a:xfrm>
          <a:prstGeom prst="rect">
            <a:avLst/>
          </a:prstGeom>
          <a:solidFill>
            <a:srgbClr val="86EAE9">
              <a:alpha val="47843"/>
            </a:srgbClr>
          </a:solidFill>
        </p:spPr>
      </p:sp>
      <p:sp>
        <p:nvSpPr>
          <p:cNvPr id="17" name="Прямоугольник 16"/>
          <p:cNvSpPr/>
          <p:nvPr/>
        </p:nvSpPr>
        <p:spPr>
          <a:xfrm>
            <a:off x="792888" y="5982886"/>
            <a:ext cx="6443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С полной информацией о проводимых мероприятиях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ознакомится на сайте Министерства финансов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РА (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www.minfin-altai.ru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) и Регионального центра финансовой грамотности (</a:t>
            </a:r>
            <a:r>
              <a:rPr lang="en-US" sz="1200" i="1" dirty="0">
                <a:latin typeface="Times New Roman" pitchFamily="18" charset="0"/>
                <a:cs typeface="Times New Roman" pitchFamily="18" charset="0"/>
                <a:hlinkClick r:id="rId5"/>
              </a:rPr>
              <a:t>www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1200" i="1" dirty="0" err="1">
                <a:latin typeface="Times New Roman" pitchFamily="18" charset="0"/>
                <a:cs typeface="Times New Roman" pitchFamily="18" charset="0"/>
                <a:hlinkClick r:id="rId5"/>
              </a:rPr>
              <a:t>gasu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1200" i="1" dirty="0" err="1">
                <a:latin typeface="Times New Roman" pitchFamily="18" charset="0"/>
                <a:cs typeface="Times New Roman" pitchFamily="18" charset="0"/>
                <a:hlinkClick r:id="rId5"/>
              </a:rPr>
              <a:t>ru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86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2"/>
          <p:cNvGrpSpPr/>
          <p:nvPr/>
        </p:nvGrpSpPr>
        <p:grpSpPr>
          <a:xfrm>
            <a:off x="1201324" y="202934"/>
            <a:ext cx="10815591" cy="1137973"/>
            <a:chOff x="-2330870" y="-1337983"/>
            <a:chExt cx="19861277" cy="2677321"/>
          </a:xfrm>
        </p:grpSpPr>
        <p:sp>
          <p:nvSpPr>
            <p:cNvPr id="43" name="TextBox 43"/>
            <p:cNvSpPr txBox="1"/>
            <p:nvPr/>
          </p:nvSpPr>
          <p:spPr>
            <a:xfrm>
              <a:off x="-2330870" y="-542894"/>
              <a:ext cx="19727838" cy="18822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733" spc="87" dirty="0">
                  <a:solidFill>
                    <a:srgbClr val="191919"/>
                  </a:solidFill>
                  <a:latin typeface="Aileron Regular"/>
                </a:rPr>
                <a:t>Премия проводится при поддержке проекта Минфина России </a:t>
              </a:r>
            </a:p>
            <a:p>
              <a:pPr algn="ctr"/>
              <a:r>
                <a:rPr lang="ru-RU" sz="1733" spc="87" dirty="0">
                  <a:solidFill>
                    <a:srgbClr val="191919"/>
                  </a:solidFill>
                  <a:latin typeface="Aileron Regular"/>
                </a:rPr>
                <a:t>«Содействие повышению уровня финансовой грамотности населения </a:t>
              </a:r>
              <a:r>
                <a:rPr lang="ru-RU" sz="1733" spc="87" dirty="0" smtClean="0">
                  <a:solidFill>
                    <a:srgbClr val="191919"/>
                  </a:solidFill>
                  <a:latin typeface="Aileron Regular"/>
                </a:rPr>
                <a:t>и </a:t>
              </a:r>
              <a:r>
                <a:rPr lang="ru-RU" sz="1733" spc="87" dirty="0">
                  <a:solidFill>
                    <a:srgbClr val="191919"/>
                  </a:solidFill>
                  <a:latin typeface="Aileron Regular"/>
                </a:rPr>
                <a:t>развитию финансового образования» </a:t>
              </a:r>
              <a:endParaRPr lang="en-US" sz="1733" spc="87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-2330870" y="-1337983"/>
              <a:ext cx="19861277" cy="9353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44"/>
                </a:lnSpc>
                <a:spcBef>
                  <a:spcPct val="0"/>
                </a:spcBef>
              </a:pPr>
              <a:r>
                <a:rPr lang="en-US" sz="2400" spc="71" dirty="0" smtClean="0">
                  <a:solidFill>
                    <a:srgbClr val="13538A"/>
                  </a:solidFill>
                  <a:latin typeface="Aileron Heavy"/>
                </a:rPr>
                <a:t>VII </a:t>
              </a:r>
              <a:r>
                <a:rPr lang="ru-RU" sz="2400" spc="71" dirty="0" smtClean="0">
                  <a:solidFill>
                    <a:srgbClr val="13538A"/>
                  </a:solidFill>
                  <a:latin typeface="Aileron Heavy"/>
                </a:rPr>
                <a:t>МЕЖРЕГИОНАЛЬНАЯ </a:t>
              </a:r>
              <a:r>
                <a:rPr lang="ru-RU" sz="2400" spc="71" dirty="0">
                  <a:solidFill>
                    <a:srgbClr val="13538A"/>
                  </a:solidFill>
                  <a:latin typeface="Aileron Heavy"/>
                </a:rPr>
                <a:t>ПРЕМИЯ «ФИНАНСОВЫЙ </a:t>
              </a:r>
              <a:r>
                <a:rPr lang="ru-RU" sz="2400" spc="71" dirty="0" smtClean="0">
                  <a:solidFill>
                    <a:srgbClr val="13538A"/>
                  </a:solidFill>
                  <a:latin typeface="Aileron Heavy"/>
                </a:rPr>
                <a:t>ПРЕСТИЖ»</a:t>
              </a:r>
              <a:endParaRPr lang="en-US" sz="2400" spc="71" dirty="0">
                <a:solidFill>
                  <a:srgbClr val="13538A"/>
                </a:solidFill>
                <a:latin typeface="Aileron Heavy"/>
              </a:endParaRPr>
            </a:p>
          </p:txBody>
        </p:sp>
      </p:grpSp>
      <p:sp>
        <p:nvSpPr>
          <p:cNvPr id="46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7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52" name="Группа 51"/>
          <p:cNvGrpSpPr/>
          <p:nvPr/>
        </p:nvGrpSpPr>
        <p:grpSpPr>
          <a:xfrm>
            <a:off x="898815" y="1354376"/>
            <a:ext cx="4758136" cy="2932734"/>
            <a:chOff x="1716260" y="1869162"/>
            <a:chExt cx="5349870" cy="3433961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1716260" y="1869162"/>
              <a:ext cx="5349870" cy="3433961"/>
              <a:chOff x="685549" y="2560672"/>
              <a:chExt cx="6435855" cy="4074397"/>
            </a:xfrm>
          </p:grpSpPr>
          <p:grpSp>
            <p:nvGrpSpPr>
              <p:cNvPr id="2" name="Group 2"/>
              <p:cNvGrpSpPr/>
              <p:nvPr/>
            </p:nvGrpSpPr>
            <p:grpSpPr>
              <a:xfrm>
                <a:off x="685799" y="4074576"/>
                <a:ext cx="2050808" cy="652222"/>
                <a:chOff x="0" y="0"/>
                <a:chExt cx="10367846" cy="3230880"/>
              </a:xfrm>
            </p:grpSpPr>
            <p:sp>
              <p:nvSpPr>
                <p:cNvPr id="3" name="Freeform 3"/>
                <p:cNvSpPr/>
                <p:nvPr/>
              </p:nvSpPr>
              <p:spPr>
                <a:xfrm>
                  <a:off x="5080" y="12700"/>
                  <a:ext cx="10352606" cy="3205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2606" h="3205480">
                      <a:moveTo>
                        <a:pt x="9562665" y="3205480"/>
                      </a:moveTo>
                      <a:lnTo>
                        <a:pt x="0" y="3205480"/>
                      </a:lnTo>
                      <a:lnTo>
                        <a:pt x="791210" y="1602740"/>
                      </a:lnTo>
                      <a:lnTo>
                        <a:pt x="0" y="0"/>
                      </a:lnTo>
                      <a:lnTo>
                        <a:pt x="9562665" y="0"/>
                      </a:lnTo>
                      <a:lnTo>
                        <a:pt x="10352606" y="1602740"/>
                      </a:lnTo>
                      <a:lnTo>
                        <a:pt x="9562665" y="3205480"/>
                      </a:ln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grpSp>
            <p:nvGrpSpPr>
              <p:cNvPr id="4" name="Group 4"/>
              <p:cNvGrpSpPr/>
              <p:nvPr/>
            </p:nvGrpSpPr>
            <p:grpSpPr>
              <a:xfrm>
                <a:off x="2878198" y="4064793"/>
                <a:ext cx="2050808" cy="652222"/>
                <a:chOff x="0" y="0"/>
                <a:chExt cx="10367846" cy="3230880"/>
              </a:xfrm>
            </p:grpSpPr>
            <p:sp>
              <p:nvSpPr>
                <p:cNvPr id="5" name="Freeform 5"/>
                <p:cNvSpPr/>
                <p:nvPr/>
              </p:nvSpPr>
              <p:spPr>
                <a:xfrm>
                  <a:off x="5080" y="12700"/>
                  <a:ext cx="10352606" cy="3205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2606" h="3205480">
                      <a:moveTo>
                        <a:pt x="9562665" y="3205480"/>
                      </a:moveTo>
                      <a:lnTo>
                        <a:pt x="0" y="3205480"/>
                      </a:lnTo>
                      <a:lnTo>
                        <a:pt x="791210" y="1602740"/>
                      </a:lnTo>
                      <a:lnTo>
                        <a:pt x="0" y="0"/>
                      </a:lnTo>
                      <a:lnTo>
                        <a:pt x="9562665" y="0"/>
                      </a:lnTo>
                      <a:lnTo>
                        <a:pt x="10352606" y="1602740"/>
                      </a:lnTo>
                      <a:lnTo>
                        <a:pt x="9562665" y="3205480"/>
                      </a:ln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6" name="Group 6"/>
              <p:cNvGrpSpPr/>
              <p:nvPr/>
            </p:nvGrpSpPr>
            <p:grpSpPr>
              <a:xfrm>
                <a:off x="5070596" y="4064793"/>
                <a:ext cx="2050808" cy="652222"/>
                <a:chOff x="0" y="0"/>
                <a:chExt cx="10367846" cy="3230880"/>
              </a:xfrm>
            </p:grpSpPr>
            <p:sp>
              <p:nvSpPr>
                <p:cNvPr id="7" name="Freeform 7"/>
                <p:cNvSpPr/>
                <p:nvPr/>
              </p:nvSpPr>
              <p:spPr>
                <a:xfrm>
                  <a:off x="5080" y="12700"/>
                  <a:ext cx="10352606" cy="3205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2606" h="3205480">
                      <a:moveTo>
                        <a:pt x="9562665" y="3205480"/>
                      </a:moveTo>
                      <a:lnTo>
                        <a:pt x="0" y="3205480"/>
                      </a:lnTo>
                      <a:lnTo>
                        <a:pt x="791210" y="1602740"/>
                      </a:lnTo>
                      <a:lnTo>
                        <a:pt x="0" y="0"/>
                      </a:lnTo>
                      <a:lnTo>
                        <a:pt x="9562665" y="0"/>
                      </a:lnTo>
                      <a:lnTo>
                        <a:pt x="10352606" y="1602740"/>
                      </a:lnTo>
                      <a:lnTo>
                        <a:pt x="9562665" y="3205480"/>
                      </a:ln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14" name="Freeform 14"/>
              <p:cNvSpPr/>
              <p:nvPr/>
            </p:nvSpPr>
            <p:spPr>
              <a:xfrm rot="5400000">
                <a:off x="1294167" y="3974866"/>
                <a:ext cx="834076" cy="199419"/>
              </a:xfrm>
              <a:custGeom>
                <a:avLst/>
                <a:gdLst/>
                <a:ahLst/>
                <a:cxnLst/>
                <a:rect l="l" t="t" r="r" b="b"/>
                <a:pathLst>
                  <a:path w="2029110" h="485140">
                    <a:moveTo>
                      <a:pt x="1785270" y="0"/>
                    </a:moveTo>
                    <a:cubicBezTo>
                      <a:pt x="1664620" y="0"/>
                      <a:pt x="1564290" y="88900"/>
                      <a:pt x="1545240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1546510" y="280670"/>
                    </a:lnTo>
                    <a:cubicBezTo>
                      <a:pt x="1564290" y="396240"/>
                      <a:pt x="1665890" y="485140"/>
                      <a:pt x="1786540" y="485140"/>
                    </a:cubicBezTo>
                    <a:cubicBezTo>
                      <a:pt x="1921160" y="485140"/>
                      <a:pt x="2029110" y="375920"/>
                      <a:pt x="2029110" y="242570"/>
                    </a:cubicBezTo>
                    <a:cubicBezTo>
                      <a:pt x="2029110" y="107950"/>
                      <a:pt x="1919890" y="0"/>
                      <a:pt x="1785270" y="0"/>
                    </a:cubicBezTo>
                    <a:close/>
                    <a:moveTo>
                      <a:pt x="1785270" y="408940"/>
                    </a:moveTo>
                    <a:cubicBezTo>
                      <a:pt x="1693830" y="408940"/>
                      <a:pt x="1618900" y="334010"/>
                      <a:pt x="1618900" y="242570"/>
                    </a:cubicBezTo>
                    <a:cubicBezTo>
                      <a:pt x="1618900" y="151130"/>
                      <a:pt x="1693830" y="76200"/>
                      <a:pt x="1785270" y="76200"/>
                    </a:cubicBezTo>
                    <a:cubicBezTo>
                      <a:pt x="1876710" y="76200"/>
                      <a:pt x="1951640" y="151130"/>
                      <a:pt x="1951640" y="242570"/>
                    </a:cubicBezTo>
                    <a:cubicBezTo>
                      <a:pt x="1952910" y="334010"/>
                      <a:pt x="1877980" y="408940"/>
                      <a:pt x="1785270" y="4089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  <p:pic>
            <p:nvPicPr>
              <p:cNvPr id="15" name="Picture 15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114848" y="2574001"/>
                <a:ext cx="1165598" cy="1112654"/>
              </a:xfrm>
              <a:prstGeom prst="rect">
                <a:avLst/>
              </a:prstGeom>
            </p:spPr>
          </p:pic>
          <p:sp>
            <p:nvSpPr>
              <p:cNvPr id="16" name="TextBox 16"/>
              <p:cNvSpPr txBox="1"/>
              <p:nvPr/>
            </p:nvSpPr>
            <p:spPr>
              <a:xfrm>
                <a:off x="685549" y="4839196"/>
                <a:ext cx="2001354" cy="101635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/>
                <a:r>
                  <a:rPr lang="ru-RU" sz="1400" dirty="0" smtClean="0">
                    <a:latin typeface="Aileron Regular"/>
                  </a:rPr>
                  <a:t>Онлайн голосование на официальном сайте Премии</a:t>
                </a:r>
                <a:endParaRPr lang="en-US" sz="1400" spc="83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1347896" y="2666443"/>
                <a:ext cx="665535" cy="67710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/>
                <a:r>
                  <a:rPr lang="en-US" sz="3000" b="1" spc="150" dirty="0" smtClean="0">
                    <a:solidFill>
                      <a:srgbClr val="FFFFFF"/>
                    </a:solidFill>
                    <a:latin typeface="Aileron Regular"/>
                  </a:rPr>
                  <a:t>1</a:t>
                </a:r>
                <a:r>
                  <a:rPr lang="ru-RU" sz="1400" b="1" spc="150" dirty="0" smtClean="0">
                    <a:solidFill>
                      <a:srgbClr val="FFFFFF"/>
                    </a:solidFill>
                    <a:latin typeface="Aileron Regular"/>
                  </a:rPr>
                  <a:t> этап</a:t>
                </a:r>
                <a:endParaRPr lang="en-US" sz="1400" b="1" spc="150" dirty="0">
                  <a:solidFill>
                    <a:srgbClr val="FFFFFF"/>
                  </a:solidFill>
                  <a:latin typeface="Aileron Regular"/>
                </a:endParaRPr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2712408" y="4839196"/>
                <a:ext cx="2248324" cy="179587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ru-RU" sz="1400" dirty="0">
                    <a:latin typeface="Aileron Regular"/>
                  </a:rPr>
                  <a:t>Независимые проверки и контрольные закупки услуг финансовых организаций</a:t>
                </a:r>
                <a:endParaRPr lang="en-US" sz="1400" spc="83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21" name="Freeform 21"/>
              <p:cNvSpPr/>
              <p:nvPr/>
            </p:nvSpPr>
            <p:spPr>
              <a:xfrm rot="5400000">
                <a:off x="5678962" y="3974866"/>
                <a:ext cx="834076" cy="199419"/>
              </a:xfrm>
              <a:custGeom>
                <a:avLst/>
                <a:gdLst/>
                <a:ahLst/>
                <a:cxnLst/>
                <a:rect l="l" t="t" r="r" b="b"/>
                <a:pathLst>
                  <a:path w="2029110" h="485140">
                    <a:moveTo>
                      <a:pt x="1785270" y="0"/>
                    </a:moveTo>
                    <a:cubicBezTo>
                      <a:pt x="1664620" y="0"/>
                      <a:pt x="1564290" y="88900"/>
                      <a:pt x="1545240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1546510" y="280670"/>
                    </a:lnTo>
                    <a:cubicBezTo>
                      <a:pt x="1564290" y="396240"/>
                      <a:pt x="1665890" y="485140"/>
                      <a:pt x="1786540" y="485140"/>
                    </a:cubicBezTo>
                    <a:cubicBezTo>
                      <a:pt x="1921160" y="485140"/>
                      <a:pt x="2029110" y="375920"/>
                      <a:pt x="2029110" y="242570"/>
                    </a:cubicBezTo>
                    <a:cubicBezTo>
                      <a:pt x="2029110" y="107950"/>
                      <a:pt x="1919890" y="0"/>
                      <a:pt x="1785270" y="0"/>
                    </a:cubicBezTo>
                    <a:close/>
                    <a:moveTo>
                      <a:pt x="1785270" y="408940"/>
                    </a:moveTo>
                    <a:cubicBezTo>
                      <a:pt x="1693830" y="408940"/>
                      <a:pt x="1618900" y="334010"/>
                      <a:pt x="1618900" y="242570"/>
                    </a:cubicBezTo>
                    <a:cubicBezTo>
                      <a:pt x="1618900" y="151130"/>
                      <a:pt x="1693830" y="76200"/>
                      <a:pt x="1785270" y="76200"/>
                    </a:cubicBezTo>
                    <a:cubicBezTo>
                      <a:pt x="1876710" y="76200"/>
                      <a:pt x="1951640" y="151130"/>
                      <a:pt x="1951640" y="242570"/>
                    </a:cubicBezTo>
                    <a:cubicBezTo>
                      <a:pt x="1952910" y="334010"/>
                      <a:pt x="1877980" y="408940"/>
                      <a:pt x="1785270" y="4089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  <p:pic>
            <p:nvPicPr>
              <p:cNvPr id="22" name="Picture 22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5525013" y="2560672"/>
                <a:ext cx="1142666" cy="1112654"/>
              </a:xfrm>
              <a:prstGeom prst="rect">
                <a:avLst/>
              </a:prstGeom>
            </p:spPr>
          </p:pic>
          <p:sp>
            <p:nvSpPr>
              <p:cNvPr id="23" name="TextBox 23"/>
              <p:cNvSpPr txBox="1"/>
              <p:nvPr/>
            </p:nvSpPr>
            <p:spPr>
              <a:xfrm>
                <a:off x="5063144" y="4839196"/>
                <a:ext cx="2001354" cy="127044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/>
                <a:r>
                  <a:rPr lang="ru-RU" sz="1400" dirty="0">
                    <a:latin typeface="Aileron Regular"/>
                  </a:rPr>
                  <a:t>Определение победителей по результатам двух предыдущих этапов</a:t>
                </a:r>
                <a:endParaRPr lang="en-US" sz="1400" spc="83" dirty="0">
                  <a:solidFill>
                    <a:srgbClr val="191919"/>
                  </a:solidFill>
                  <a:latin typeface="Aileron Regular"/>
                </a:endParaRPr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5678561" y="2654472"/>
                <a:ext cx="847110" cy="94069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3000" b="1" spc="150" dirty="0" smtClean="0">
                    <a:solidFill>
                      <a:srgbClr val="FFFFFF"/>
                    </a:solidFill>
                    <a:latin typeface="Aileron Regular"/>
                  </a:rPr>
                  <a:t>3</a:t>
                </a:r>
                <a:endParaRPr lang="ru-RU" sz="3000" b="1" spc="150" dirty="0" smtClean="0">
                  <a:solidFill>
                    <a:srgbClr val="FFFFFF"/>
                  </a:solidFill>
                  <a:latin typeface="Aileron Regular"/>
                </a:endParaRPr>
              </a:p>
              <a:p>
                <a:pPr algn="ctr"/>
                <a:r>
                  <a:rPr lang="ru-RU" sz="1400" b="1" spc="150" dirty="0" smtClean="0">
                    <a:solidFill>
                      <a:srgbClr val="FFFFFF"/>
                    </a:solidFill>
                    <a:latin typeface="Aileron Regular"/>
                  </a:rPr>
                  <a:t>этап</a:t>
                </a:r>
                <a:endParaRPr lang="en-US" sz="3000" b="1" spc="150" dirty="0">
                  <a:solidFill>
                    <a:srgbClr val="FFFFFF"/>
                  </a:solidFill>
                  <a:latin typeface="Aileron Regular"/>
                </a:endParaRPr>
              </a:p>
            </p:txBody>
          </p:sp>
          <p:sp>
            <p:nvSpPr>
              <p:cNvPr id="34" name="Freeform 34"/>
              <p:cNvSpPr/>
              <p:nvPr/>
            </p:nvSpPr>
            <p:spPr>
              <a:xfrm rot="5400000">
                <a:off x="3486564" y="3974866"/>
                <a:ext cx="834076" cy="199419"/>
              </a:xfrm>
              <a:custGeom>
                <a:avLst/>
                <a:gdLst/>
                <a:ahLst/>
                <a:cxnLst/>
                <a:rect l="l" t="t" r="r" b="b"/>
                <a:pathLst>
                  <a:path w="2029110" h="485140">
                    <a:moveTo>
                      <a:pt x="1785270" y="0"/>
                    </a:moveTo>
                    <a:cubicBezTo>
                      <a:pt x="1664620" y="0"/>
                      <a:pt x="1564290" y="88900"/>
                      <a:pt x="1545240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1546510" y="280670"/>
                    </a:lnTo>
                    <a:cubicBezTo>
                      <a:pt x="1564290" y="396240"/>
                      <a:pt x="1665890" y="485140"/>
                      <a:pt x="1786540" y="485140"/>
                    </a:cubicBezTo>
                    <a:cubicBezTo>
                      <a:pt x="1921160" y="485140"/>
                      <a:pt x="2029110" y="375920"/>
                      <a:pt x="2029110" y="242570"/>
                    </a:cubicBezTo>
                    <a:cubicBezTo>
                      <a:pt x="2029110" y="107950"/>
                      <a:pt x="1919890" y="0"/>
                      <a:pt x="1785270" y="0"/>
                    </a:cubicBezTo>
                    <a:close/>
                    <a:moveTo>
                      <a:pt x="1785270" y="408940"/>
                    </a:moveTo>
                    <a:cubicBezTo>
                      <a:pt x="1693830" y="408940"/>
                      <a:pt x="1618900" y="334010"/>
                      <a:pt x="1618900" y="242570"/>
                    </a:cubicBezTo>
                    <a:cubicBezTo>
                      <a:pt x="1618900" y="151130"/>
                      <a:pt x="1693830" y="76200"/>
                      <a:pt x="1785270" y="76200"/>
                    </a:cubicBezTo>
                    <a:cubicBezTo>
                      <a:pt x="1876710" y="76200"/>
                      <a:pt x="1951640" y="151130"/>
                      <a:pt x="1951640" y="242570"/>
                    </a:cubicBezTo>
                    <a:cubicBezTo>
                      <a:pt x="1952910" y="334010"/>
                      <a:pt x="1877980" y="408940"/>
                      <a:pt x="1785270" y="408940"/>
                    </a:cubicBezTo>
                    <a:close/>
                  </a:path>
                </a:pathLst>
              </a:custGeom>
              <a:solidFill>
                <a:srgbClr val="3EDAD8"/>
              </a:solidFill>
            </p:spPr>
          </p:sp>
          <p:pic>
            <p:nvPicPr>
              <p:cNvPr id="35" name="Picture 3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3299884" y="2584846"/>
                <a:ext cx="1201995" cy="1157988"/>
              </a:xfrm>
              <a:prstGeom prst="rect">
                <a:avLst/>
              </a:prstGeom>
            </p:spPr>
          </p:pic>
          <p:sp>
            <p:nvSpPr>
              <p:cNvPr id="36" name="TextBox 36"/>
              <p:cNvSpPr txBox="1"/>
              <p:nvPr/>
            </p:nvSpPr>
            <p:spPr>
              <a:xfrm>
                <a:off x="3569329" y="2672898"/>
                <a:ext cx="665535" cy="67710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/>
                <a:r>
                  <a:rPr lang="en-US" sz="3000" b="1" spc="150" dirty="0" smtClean="0">
                    <a:solidFill>
                      <a:srgbClr val="FFFFFF"/>
                    </a:solidFill>
                    <a:latin typeface="Aileron Regular"/>
                  </a:rPr>
                  <a:t>2</a:t>
                </a:r>
                <a:r>
                  <a:rPr lang="ru-RU" sz="1200" b="1" spc="150" dirty="0" smtClean="0">
                    <a:solidFill>
                      <a:srgbClr val="FFFFFF"/>
                    </a:solidFill>
                    <a:latin typeface="Aileron Regular"/>
                  </a:rPr>
                  <a:t> </a:t>
                </a:r>
                <a:r>
                  <a:rPr lang="ru-RU" sz="1400" b="1" spc="150" dirty="0" smtClean="0">
                    <a:solidFill>
                      <a:srgbClr val="FFFFFF"/>
                    </a:solidFill>
                    <a:latin typeface="Aileron Regular"/>
                  </a:rPr>
                  <a:t>этап</a:t>
                </a:r>
                <a:endParaRPr lang="en-US" sz="1400" b="1" spc="150" dirty="0">
                  <a:solidFill>
                    <a:srgbClr val="FFFFFF"/>
                  </a:solidFill>
                  <a:latin typeface="Aileron Regular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>
              <a:off x="1809038" y="3097653"/>
              <a:ext cx="1515562" cy="553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dirty="0">
                  <a:latin typeface="Aileron Regular"/>
                </a:rPr>
                <a:t>Народное голосование </a:t>
              </a:r>
              <a:endParaRPr lang="ru-RU" sz="1500" dirty="0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3557963" y="3088286"/>
              <a:ext cx="1610937" cy="6486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dirty="0">
                  <a:latin typeface="Aileron Regular"/>
                </a:rPr>
                <a:t>Независимая проверка </a:t>
              </a:r>
              <a:endParaRPr lang="ru-RU" sz="1500" dirty="0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5380416" y="3067600"/>
              <a:ext cx="1589372" cy="553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dirty="0">
                  <a:latin typeface="Aileron Regular"/>
                </a:rPr>
                <a:t>Подведение итогов </a:t>
              </a:r>
              <a:endParaRPr lang="ru-RU" sz="1500" dirty="0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069555" y="6022878"/>
            <a:ext cx="44480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ileron Regular"/>
              </a:rPr>
              <a:t>Подробнее с условиями и результатами Премии можно ознакомиться на официальном сайте в сети Интернет </a:t>
            </a:r>
            <a:r>
              <a:rPr lang="en-US" sz="1400" dirty="0">
                <a:latin typeface="Aileron Regular"/>
              </a:rPr>
              <a:t>http://</a:t>
            </a:r>
            <a:r>
              <a:rPr lang="ru-RU" sz="1400" dirty="0" err="1">
                <a:latin typeface="Aileron Regular"/>
              </a:rPr>
              <a:t>финпрестиж.рф</a:t>
            </a:r>
            <a:endParaRPr lang="ru-RU" sz="1400" dirty="0">
              <a:latin typeface="Aileron Regular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5824150" y="1479330"/>
            <a:ext cx="6218974" cy="2034087"/>
            <a:chOff x="657215" y="2807905"/>
            <a:chExt cx="10379679" cy="2759642"/>
          </a:xfrm>
        </p:grpSpPr>
        <p:sp>
          <p:nvSpPr>
            <p:cNvPr id="55" name="AutoShape 5"/>
            <p:cNvSpPr/>
            <p:nvPr/>
          </p:nvSpPr>
          <p:spPr>
            <a:xfrm rot="5400000">
              <a:off x="1271092" y="4687872"/>
              <a:ext cx="627166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56" name="AutoShape 6"/>
            <p:cNvSpPr/>
            <p:nvPr/>
          </p:nvSpPr>
          <p:spPr>
            <a:xfrm>
              <a:off x="730010" y="5010736"/>
              <a:ext cx="1741565" cy="556811"/>
            </a:xfrm>
            <a:prstGeom prst="rect">
              <a:avLst/>
            </a:prstGeom>
            <a:solidFill>
              <a:srgbClr val="86EAE9">
                <a:alpha val="11764"/>
              </a:srgbClr>
            </a:solidFill>
          </p:spPr>
        </p:sp>
        <p:sp>
          <p:nvSpPr>
            <p:cNvPr id="57" name="AutoShape 7"/>
            <p:cNvSpPr/>
            <p:nvPr/>
          </p:nvSpPr>
          <p:spPr>
            <a:xfrm rot="5400000">
              <a:off x="3389545" y="4687872"/>
              <a:ext cx="627166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58" name="AutoShape 8"/>
            <p:cNvSpPr/>
            <p:nvPr/>
          </p:nvSpPr>
          <p:spPr>
            <a:xfrm>
              <a:off x="2835763" y="5010736"/>
              <a:ext cx="1741565" cy="556811"/>
            </a:xfrm>
            <a:prstGeom prst="rect">
              <a:avLst/>
            </a:prstGeom>
            <a:solidFill>
              <a:srgbClr val="3EDAD8">
                <a:alpha val="11764"/>
              </a:srgbClr>
            </a:solidFill>
          </p:spPr>
        </p:sp>
        <p:sp>
          <p:nvSpPr>
            <p:cNvPr id="59" name="AutoShape 9"/>
            <p:cNvSpPr/>
            <p:nvPr/>
          </p:nvSpPr>
          <p:spPr>
            <a:xfrm>
              <a:off x="9130305" y="5010736"/>
              <a:ext cx="1741565" cy="556811"/>
            </a:xfrm>
            <a:prstGeom prst="rect">
              <a:avLst/>
            </a:prstGeom>
            <a:solidFill>
              <a:srgbClr val="13538A">
                <a:alpha val="11764"/>
              </a:srgbClr>
            </a:solidFill>
          </p:spPr>
        </p:sp>
        <p:sp>
          <p:nvSpPr>
            <p:cNvPr id="60" name="AutoShape 10"/>
            <p:cNvSpPr/>
            <p:nvPr/>
          </p:nvSpPr>
          <p:spPr>
            <a:xfrm>
              <a:off x="7036884" y="5010736"/>
              <a:ext cx="1741565" cy="556811"/>
            </a:xfrm>
            <a:prstGeom prst="rect">
              <a:avLst/>
            </a:prstGeom>
            <a:solidFill>
              <a:srgbClr val="2C92D5">
                <a:alpha val="11764"/>
              </a:srgbClr>
            </a:solidFill>
          </p:spPr>
        </p:sp>
        <p:sp>
          <p:nvSpPr>
            <p:cNvPr id="61" name="AutoShape 11"/>
            <p:cNvSpPr/>
            <p:nvPr/>
          </p:nvSpPr>
          <p:spPr>
            <a:xfrm rot="5400000">
              <a:off x="5489885" y="4687872"/>
              <a:ext cx="627166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62" name="AutoShape 12"/>
            <p:cNvSpPr/>
            <p:nvPr/>
          </p:nvSpPr>
          <p:spPr>
            <a:xfrm>
              <a:off x="4936104" y="5010736"/>
              <a:ext cx="1741565" cy="556811"/>
            </a:xfrm>
            <a:prstGeom prst="rect">
              <a:avLst/>
            </a:prstGeom>
            <a:solidFill>
              <a:srgbClr val="37C9EF">
                <a:alpha val="11764"/>
              </a:srgbClr>
            </a:solidFill>
          </p:spPr>
        </p:sp>
        <p:sp>
          <p:nvSpPr>
            <p:cNvPr id="63" name="TextBox 13"/>
            <p:cNvSpPr txBox="1"/>
            <p:nvPr/>
          </p:nvSpPr>
          <p:spPr>
            <a:xfrm>
              <a:off x="920991" y="5162559"/>
              <a:ext cx="1464244" cy="2923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89"/>
                </a:lnSpc>
              </a:pPr>
              <a:r>
                <a:rPr lang="ru-RU" sz="1126" b="1" spc="33" dirty="0">
                  <a:solidFill>
                    <a:srgbClr val="191919"/>
                  </a:solidFill>
                  <a:latin typeface="Aileron Regular"/>
                </a:rPr>
                <a:t>Банк ВТБ</a:t>
              </a:r>
              <a:endParaRPr lang="en-US" sz="1126" b="1" spc="33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4" name="TextBox 14"/>
            <p:cNvSpPr txBox="1"/>
            <p:nvPr/>
          </p:nvSpPr>
          <p:spPr>
            <a:xfrm>
              <a:off x="3026744" y="5162559"/>
              <a:ext cx="1464244" cy="2923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89"/>
                </a:lnSpc>
              </a:pPr>
              <a:r>
                <a:rPr lang="ru-RU" sz="1126" b="1" spc="33" dirty="0">
                  <a:solidFill>
                    <a:srgbClr val="191919"/>
                  </a:solidFill>
                  <a:latin typeface="Aileron Regular"/>
                </a:rPr>
                <a:t>Сбербанк</a:t>
              </a:r>
              <a:endParaRPr lang="en-US" sz="1126" b="1" spc="33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5" name="TextBox 15"/>
            <p:cNvSpPr txBox="1"/>
            <p:nvPr/>
          </p:nvSpPr>
          <p:spPr>
            <a:xfrm>
              <a:off x="9130305" y="5162562"/>
              <a:ext cx="1655223" cy="2957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89"/>
                </a:lnSpc>
              </a:pPr>
              <a:r>
                <a:rPr lang="ru-RU" sz="1126" b="1" spc="33" dirty="0">
                  <a:solidFill>
                    <a:srgbClr val="191919"/>
                  </a:solidFill>
                  <a:latin typeface="Aileron Regular"/>
                </a:rPr>
                <a:t>Почта Банк</a:t>
              </a:r>
              <a:endParaRPr lang="en-US" sz="1126" b="1" spc="33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6" name="TextBox 16"/>
            <p:cNvSpPr txBox="1"/>
            <p:nvPr/>
          </p:nvSpPr>
          <p:spPr>
            <a:xfrm>
              <a:off x="7227865" y="5162559"/>
              <a:ext cx="1464244" cy="2923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89"/>
                </a:lnSpc>
              </a:pPr>
              <a:r>
                <a:rPr lang="ru-RU" sz="1126" b="1" spc="33" dirty="0">
                  <a:solidFill>
                    <a:srgbClr val="191919"/>
                  </a:solidFill>
                  <a:latin typeface="Aileron Regular"/>
                </a:rPr>
                <a:t>Сбербанк</a:t>
              </a:r>
              <a:endParaRPr lang="en-US" sz="1126" b="1" spc="33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7" name="TextBox 17"/>
            <p:cNvSpPr txBox="1"/>
            <p:nvPr/>
          </p:nvSpPr>
          <p:spPr>
            <a:xfrm>
              <a:off x="5127087" y="5162559"/>
              <a:ext cx="1464244" cy="2923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89"/>
                </a:lnSpc>
              </a:pPr>
              <a:r>
                <a:rPr lang="ru-RU" sz="1126" b="1" spc="33" dirty="0">
                  <a:solidFill>
                    <a:srgbClr val="191919"/>
                  </a:solidFill>
                  <a:latin typeface="Aileron Regular"/>
                </a:rPr>
                <a:t>Сбербанк</a:t>
              </a:r>
              <a:endParaRPr lang="en-US" sz="1126" b="1" spc="33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68" name="AutoShape 18"/>
            <p:cNvSpPr/>
            <p:nvPr/>
          </p:nvSpPr>
          <p:spPr>
            <a:xfrm>
              <a:off x="1641748" y="3332651"/>
              <a:ext cx="8400293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69" name="AutoShape 19"/>
            <p:cNvSpPr/>
            <p:nvPr/>
          </p:nvSpPr>
          <p:spPr>
            <a:xfrm rot="5400000">
              <a:off x="1320595" y="3635243"/>
              <a:ext cx="623747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70" name="AutoShape 20"/>
            <p:cNvSpPr/>
            <p:nvPr/>
          </p:nvSpPr>
          <p:spPr>
            <a:xfrm rot="5400000">
              <a:off x="9715759" y="3642813"/>
              <a:ext cx="627166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71" name="AutoShape 21"/>
            <p:cNvSpPr/>
            <p:nvPr/>
          </p:nvSpPr>
          <p:spPr>
            <a:xfrm rot="5400000">
              <a:off x="3432208" y="3631823"/>
              <a:ext cx="623747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72" name="AutoShape 22"/>
            <p:cNvSpPr/>
            <p:nvPr/>
          </p:nvSpPr>
          <p:spPr>
            <a:xfrm rot="5400000">
              <a:off x="5280105" y="3385327"/>
              <a:ext cx="1142141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73" name="AutoShape 23"/>
            <p:cNvSpPr/>
            <p:nvPr/>
          </p:nvSpPr>
          <p:spPr>
            <a:xfrm rot="5400000">
              <a:off x="7633329" y="3644523"/>
              <a:ext cx="623747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74" name="AutoShape 24"/>
            <p:cNvSpPr/>
            <p:nvPr/>
          </p:nvSpPr>
          <p:spPr>
            <a:xfrm>
              <a:off x="657215" y="3502286"/>
              <a:ext cx="1979384" cy="1175863"/>
            </a:xfrm>
            <a:prstGeom prst="rect">
              <a:avLst/>
            </a:prstGeom>
            <a:solidFill>
              <a:srgbClr val="86EAE9"/>
            </a:solidFill>
          </p:spPr>
        </p:sp>
        <p:sp>
          <p:nvSpPr>
            <p:cNvPr id="76" name="AutoShape 26"/>
            <p:cNvSpPr/>
            <p:nvPr/>
          </p:nvSpPr>
          <p:spPr>
            <a:xfrm rot="5400000">
              <a:off x="9684084" y="4687872"/>
              <a:ext cx="627166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sp>
          <p:nvSpPr>
            <p:cNvPr id="77" name="AutoShape 27"/>
            <p:cNvSpPr/>
            <p:nvPr/>
          </p:nvSpPr>
          <p:spPr>
            <a:xfrm>
              <a:off x="2762970" y="3502286"/>
              <a:ext cx="1979384" cy="1175863"/>
            </a:xfrm>
            <a:prstGeom prst="rect">
              <a:avLst/>
            </a:prstGeom>
            <a:solidFill>
              <a:srgbClr val="3EDAD8"/>
            </a:solidFill>
          </p:spPr>
        </p:sp>
        <p:sp>
          <p:nvSpPr>
            <p:cNvPr id="79" name="AutoShape 29"/>
            <p:cNvSpPr/>
            <p:nvPr/>
          </p:nvSpPr>
          <p:spPr>
            <a:xfrm>
              <a:off x="9057510" y="3502286"/>
              <a:ext cx="1979384" cy="1175863"/>
            </a:xfrm>
            <a:prstGeom prst="rect">
              <a:avLst/>
            </a:prstGeom>
            <a:solidFill>
              <a:srgbClr val="13538A"/>
            </a:solidFill>
          </p:spPr>
        </p:sp>
        <p:sp>
          <p:nvSpPr>
            <p:cNvPr id="81" name="AutoShape 31"/>
            <p:cNvSpPr/>
            <p:nvPr/>
          </p:nvSpPr>
          <p:spPr>
            <a:xfrm>
              <a:off x="6964089" y="3502286"/>
              <a:ext cx="1979384" cy="1175863"/>
            </a:xfrm>
            <a:prstGeom prst="rect">
              <a:avLst/>
            </a:prstGeom>
            <a:solidFill>
              <a:srgbClr val="2C92D5"/>
            </a:solidFill>
          </p:spPr>
        </p:sp>
        <p:sp>
          <p:nvSpPr>
            <p:cNvPr id="83" name="AutoShape 33"/>
            <p:cNvSpPr/>
            <p:nvPr/>
          </p:nvSpPr>
          <p:spPr>
            <a:xfrm>
              <a:off x="4863311" y="3502286"/>
              <a:ext cx="1979384" cy="1175863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85" name="AutoShape 35"/>
            <p:cNvSpPr/>
            <p:nvPr/>
          </p:nvSpPr>
          <p:spPr>
            <a:xfrm>
              <a:off x="4407458" y="2807905"/>
              <a:ext cx="3076806" cy="379907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86" name="TextBox 36"/>
            <p:cNvSpPr txBox="1"/>
            <p:nvPr/>
          </p:nvSpPr>
          <p:spPr>
            <a:xfrm>
              <a:off x="4558769" y="2858834"/>
              <a:ext cx="2681502" cy="2922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400" spc="33" dirty="0">
                  <a:solidFill>
                    <a:srgbClr val="FFFFFF"/>
                  </a:solidFill>
                  <a:latin typeface="Aileron Regular"/>
                </a:rPr>
                <a:t>Банковские услуги</a:t>
              </a:r>
            </a:p>
          </p:txBody>
        </p:sp>
        <p:grpSp>
          <p:nvGrpSpPr>
            <p:cNvPr id="87" name="Group 37"/>
            <p:cNvGrpSpPr/>
            <p:nvPr/>
          </p:nvGrpSpPr>
          <p:grpSpPr>
            <a:xfrm rot="-2700000">
              <a:off x="1358286" y="4421254"/>
              <a:ext cx="372733" cy="418379"/>
              <a:chOff x="-6300530" y="-8746359"/>
              <a:chExt cx="9233149" cy="10363824"/>
            </a:xfrm>
          </p:grpSpPr>
          <p:sp>
            <p:nvSpPr>
              <p:cNvPr id="102" name="Freeform 38"/>
              <p:cNvSpPr/>
              <p:nvPr/>
            </p:nvSpPr>
            <p:spPr>
              <a:xfrm>
                <a:off x="-6300530" y="-8746359"/>
                <a:ext cx="9233149" cy="1036382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88" name="Group 39"/>
            <p:cNvGrpSpPr/>
            <p:nvPr/>
          </p:nvGrpSpPr>
          <p:grpSpPr>
            <a:xfrm rot="-2700000">
              <a:off x="3484306" y="4421254"/>
              <a:ext cx="372733" cy="418379"/>
              <a:chOff x="-6300530" y="-8746359"/>
              <a:chExt cx="9233149" cy="10363824"/>
            </a:xfrm>
          </p:grpSpPr>
          <p:sp>
            <p:nvSpPr>
              <p:cNvPr id="101" name="Freeform 40"/>
              <p:cNvSpPr/>
              <p:nvPr/>
            </p:nvSpPr>
            <p:spPr>
              <a:xfrm>
                <a:off x="-6300530" y="-8746359"/>
                <a:ext cx="9233149" cy="1036382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</p:grpSp>
        <p:grpSp>
          <p:nvGrpSpPr>
            <p:cNvPr id="89" name="Group 41"/>
            <p:cNvGrpSpPr/>
            <p:nvPr/>
          </p:nvGrpSpPr>
          <p:grpSpPr>
            <a:xfrm rot="-2700000">
              <a:off x="5584647" y="4421254"/>
              <a:ext cx="372733" cy="418379"/>
              <a:chOff x="-6300530" y="-8746359"/>
              <a:chExt cx="9233149" cy="10363824"/>
            </a:xfrm>
          </p:grpSpPr>
          <p:sp>
            <p:nvSpPr>
              <p:cNvPr id="100" name="Freeform 42"/>
              <p:cNvSpPr/>
              <p:nvPr/>
            </p:nvSpPr>
            <p:spPr>
              <a:xfrm>
                <a:off x="-6300530" y="-8746359"/>
                <a:ext cx="9233149" cy="1036382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sp>
          <p:nvSpPr>
            <p:cNvPr id="90" name="AutoShape 43"/>
            <p:cNvSpPr/>
            <p:nvPr/>
          </p:nvSpPr>
          <p:spPr>
            <a:xfrm rot="5400000">
              <a:off x="7590663" y="4687872"/>
              <a:ext cx="627166" cy="1856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grpSp>
          <p:nvGrpSpPr>
            <p:cNvPr id="91" name="Group 44"/>
            <p:cNvGrpSpPr/>
            <p:nvPr/>
          </p:nvGrpSpPr>
          <p:grpSpPr>
            <a:xfrm rot="-2700000">
              <a:off x="7685424" y="4421254"/>
              <a:ext cx="372733" cy="418379"/>
              <a:chOff x="-6300559" y="-8746382"/>
              <a:chExt cx="9233149" cy="10363824"/>
            </a:xfrm>
          </p:grpSpPr>
          <p:sp>
            <p:nvSpPr>
              <p:cNvPr id="99" name="Freeform 45"/>
              <p:cNvSpPr/>
              <p:nvPr/>
            </p:nvSpPr>
            <p:spPr>
              <a:xfrm>
                <a:off x="-6300559" y="-8746382"/>
                <a:ext cx="9233149" cy="1036382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grpSp>
          <p:nvGrpSpPr>
            <p:cNvPr id="92" name="Group 46"/>
            <p:cNvGrpSpPr/>
            <p:nvPr/>
          </p:nvGrpSpPr>
          <p:grpSpPr>
            <a:xfrm rot="-2700000">
              <a:off x="9778846" y="4421254"/>
              <a:ext cx="372733" cy="418379"/>
              <a:chOff x="-6300530" y="-8746359"/>
              <a:chExt cx="9233149" cy="10363824"/>
            </a:xfrm>
          </p:grpSpPr>
          <p:sp>
            <p:nvSpPr>
              <p:cNvPr id="98" name="Freeform 47"/>
              <p:cNvSpPr/>
              <p:nvPr/>
            </p:nvSpPr>
            <p:spPr>
              <a:xfrm>
                <a:off x="-6300530" y="-8746359"/>
                <a:ext cx="9233149" cy="1036382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3538A"/>
              </a:solidFill>
            </p:spPr>
          </p:sp>
        </p:grpSp>
        <p:sp>
          <p:nvSpPr>
            <p:cNvPr id="75" name="TextBox 25"/>
            <p:cNvSpPr txBox="1"/>
            <p:nvPr/>
          </p:nvSpPr>
          <p:spPr>
            <a:xfrm>
              <a:off x="685512" y="3693340"/>
              <a:ext cx="1943652" cy="8666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«Лучшее </a:t>
              </a:r>
              <a:r>
                <a:rPr lang="ru-RU" sz="1050" spc="33" dirty="0">
                  <a:solidFill>
                    <a:schemeClr val="bg1"/>
                  </a:solidFill>
                  <a:latin typeface="Aileron Regular"/>
                </a:rPr>
                <a:t>информационное наполнение </a:t>
              </a:r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сайта»</a:t>
              </a:r>
              <a:endParaRPr lang="en-US" sz="1050" spc="33" dirty="0">
                <a:solidFill>
                  <a:schemeClr val="bg1"/>
                </a:solidFill>
                <a:latin typeface="Aileron Regular"/>
              </a:endParaRPr>
            </a:p>
          </p:txBody>
        </p:sp>
        <p:sp>
          <p:nvSpPr>
            <p:cNvPr id="78" name="TextBox 28"/>
            <p:cNvSpPr txBox="1"/>
            <p:nvPr/>
          </p:nvSpPr>
          <p:spPr>
            <a:xfrm>
              <a:off x="2808143" y="3583123"/>
              <a:ext cx="1771945" cy="10833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«Лучшее </a:t>
              </a:r>
              <a:r>
                <a:rPr lang="ru-RU" sz="1050" spc="33" dirty="0">
                  <a:solidFill>
                    <a:schemeClr val="bg1"/>
                  </a:solidFill>
                  <a:latin typeface="Aileron Regular"/>
                </a:rPr>
                <a:t>клиентское обслуживание физических </a:t>
              </a:r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лиц»</a:t>
              </a:r>
              <a:endParaRPr lang="en-US" sz="1050" spc="33" dirty="0">
                <a:solidFill>
                  <a:schemeClr val="bg1"/>
                </a:solidFill>
                <a:latin typeface="Aileron Regular"/>
              </a:endParaRPr>
            </a:p>
          </p:txBody>
        </p:sp>
        <p:sp>
          <p:nvSpPr>
            <p:cNvPr id="84" name="TextBox 34"/>
            <p:cNvSpPr txBox="1"/>
            <p:nvPr/>
          </p:nvSpPr>
          <p:spPr>
            <a:xfrm>
              <a:off x="4890967" y="3634857"/>
              <a:ext cx="1902427" cy="8666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«Лучшее </a:t>
              </a:r>
              <a:r>
                <a:rPr lang="ru-RU" sz="1050" spc="33" dirty="0">
                  <a:solidFill>
                    <a:schemeClr val="bg1"/>
                  </a:solidFill>
                  <a:latin typeface="Aileron Regular"/>
                </a:rPr>
                <a:t>клиентское обслуживание малого </a:t>
              </a:r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бизнеса»</a:t>
              </a:r>
              <a:endParaRPr lang="en-US" sz="1050" spc="33" dirty="0">
                <a:solidFill>
                  <a:schemeClr val="bg1"/>
                </a:solidFill>
                <a:latin typeface="Aileron Regular"/>
              </a:endParaRPr>
            </a:p>
          </p:txBody>
        </p:sp>
        <p:sp>
          <p:nvSpPr>
            <p:cNvPr id="82" name="TextBox 32"/>
            <p:cNvSpPr txBox="1"/>
            <p:nvPr/>
          </p:nvSpPr>
          <p:spPr>
            <a:xfrm>
              <a:off x="6955235" y="3607471"/>
              <a:ext cx="1989948" cy="8666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«Банк </a:t>
              </a:r>
              <a:r>
                <a:rPr lang="ru-RU" sz="1050" spc="33" dirty="0">
                  <a:solidFill>
                    <a:schemeClr val="bg1"/>
                  </a:solidFill>
                  <a:latin typeface="Aileron Regular"/>
                </a:rPr>
                <a:t>года в сфере ипотечного </a:t>
              </a:r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кредитования»</a:t>
              </a:r>
              <a:endParaRPr lang="en-US" sz="1050" spc="33" dirty="0">
                <a:solidFill>
                  <a:schemeClr val="bg1"/>
                </a:solidFill>
                <a:latin typeface="Aileron Regular"/>
              </a:endParaRPr>
            </a:p>
          </p:txBody>
        </p:sp>
        <p:sp>
          <p:nvSpPr>
            <p:cNvPr id="80" name="TextBox 30"/>
            <p:cNvSpPr txBox="1"/>
            <p:nvPr/>
          </p:nvSpPr>
          <p:spPr>
            <a:xfrm>
              <a:off x="9240262" y="3617754"/>
              <a:ext cx="1545265" cy="8666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050" spc="33" dirty="0" smtClean="0">
                  <a:solidFill>
                    <a:schemeClr val="bg1"/>
                  </a:solidFill>
                  <a:latin typeface="Aileron Regular"/>
                </a:rPr>
                <a:t>«Самая </a:t>
              </a:r>
              <a:r>
                <a:rPr lang="ru-RU" sz="1050" spc="33" dirty="0">
                  <a:solidFill>
                    <a:schemeClr val="bg1"/>
                  </a:solidFill>
                  <a:latin typeface="Aileron Regular"/>
                </a:rPr>
                <a:t>удобная банковская карта»</a:t>
              </a:r>
              <a:endParaRPr lang="en-US" sz="1050" spc="33" dirty="0">
                <a:solidFill>
                  <a:schemeClr val="bg1"/>
                </a:solidFill>
                <a:latin typeface="Aileron Regular"/>
              </a:endParaRPr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5804237" y="3577916"/>
            <a:ext cx="6212678" cy="1425830"/>
            <a:chOff x="5701807" y="4516758"/>
            <a:chExt cx="6212678" cy="1529252"/>
          </a:xfrm>
        </p:grpSpPr>
        <p:sp>
          <p:nvSpPr>
            <p:cNvPr id="142" name="AutoShape 22"/>
            <p:cNvSpPr/>
            <p:nvPr/>
          </p:nvSpPr>
          <p:spPr>
            <a:xfrm rot="5400000">
              <a:off x="8658575" y="4766037"/>
              <a:ext cx="288000" cy="1112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grpSp>
          <p:nvGrpSpPr>
            <p:cNvPr id="175" name="Группа 174"/>
            <p:cNvGrpSpPr/>
            <p:nvPr/>
          </p:nvGrpSpPr>
          <p:grpSpPr>
            <a:xfrm>
              <a:off x="5701807" y="4516758"/>
              <a:ext cx="6212678" cy="1529252"/>
              <a:chOff x="5803231" y="3607524"/>
              <a:chExt cx="6212678" cy="1529252"/>
            </a:xfrm>
          </p:grpSpPr>
          <p:sp>
            <p:nvSpPr>
              <p:cNvPr id="127" name="AutoShape 7"/>
              <p:cNvSpPr/>
              <p:nvPr/>
            </p:nvSpPr>
            <p:spPr>
              <a:xfrm rot="5400000">
                <a:off x="6969916" y="4613927"/>
                <a:ext cx="385561" cy="11121"/>
              </a:xfrm>
              <a:prstGeom prst="rect">
                <a:avLst/>
              </a:prstGeom>
              <a:solidFill>
                <a:srgbClr val="191919">
                  <a:alpha val="12941"/>
                </a:srgbClr>
              </a:solidFill>
            </p:spPr>
          </p:sp>
          <p:grpSp>
            <p:nvGrpSpPr>
              <p:cNvPr id="174" name="Группа 173"/>
              <p:cNvGrpSpPr/>
              <p:nvPr/>
            </p:nvGrpSpPr>
            <p:grpSpPr>
              <a:xfrm>
                <a:off x="5803231" y="3607524"/>
                <a:ext cx="6212678" cy="1529252"/>
                <a:chOff x="5795622" y="3606985"/>
                <a:chExt cx="6212678" cy="1529252"/>
              </a:xfrm>
            </p:grpSpPr>
            <p:sp>
              <p:nvSpPr>
                <p:cNvPr id="169" name="AutoShape 9"/>
                <p:cNvSpPr/>
                <p:nvPr/>
              </p:nvSpPr>
              <p:spPr>
                <a:xfrm>
                  <a:off x="10006838" y="4819603"/>
                  <a:ext cx="1329050" cy="316634"/>
                </a:xfrm>
                <a:prstGeom prst="rect">
                  <a:avLst/>
                </a:prstGeom>
                <a:solidFill>
                  <a:srgbClr val="13538A">
                    <a:alpha val="11764"/>
                  </a:srgbClr>
                </a:solidFill>
              </p:spPr>
            </p:sp>
            <p:grpSp>
              <p:nvGrpSpPr>
                <p:cNvPr id="173" name="Группа 172"/>
                <p:cNvGrpSpPr/>
                <p:nvPr/>
              </p:nvGrpSpPr>
              <p:grpSpPr>
                <a:xfrm>
                  <a:off x="5795622" y="3606985"/>
                  <a:ext cx="6212678" cy="1529252"/>
                  <a:chOff x="5795622" y="3615531"/>
                  <a:chExt cx="6212678" cy="1529252"/>
                </a:xfrm>
              </p:grpSpPr>
              <p:sp>
                <p:nvSpPr>
                  <p:cNvPr id="145" name="AutoShape 26"/>
                  <p:cNvSpPr/>
                  <p:nvPr/>
                </p:nvSpPr>
                <p:spPr>
                  <a:xfrm rot="5400000">
                    <a:off x="10553059" y="4659177"/>
                    <a:ext cx="324000" cy="11121"/>
                  </a:xfrm>
                  <a:prstGeom prst="rect">
                    <a:avLst/>
                  </a:prstGeom>
                  <a:solidFill>
                    <a:srgbClr val="191919">
                      <a:alpha val="12941"/>
                    </a:srgbClr>
                  </a:solidFill>
                </p:spPr>
              </p:sp>
              <p:grpSp>
                <p:nvGrpSpPr>
                  <p:cNvPr id="172" name="Группа 171"/>
                  <p:cNvGrpSpPr/>
                  <p:nvPr/>
                </p:nvGrpSpPr>
                <p:grpSpPr>
                  <a:xfrm>
                    <a:off x="5795622" y="3615531"/>
                    <a:ext cx="6212678" cy="1529252"/>
                    <a:chOff x="5803231" y="3625325"/>
                    <a:chExt cx="6212678" cy="1529252"/>
                  </a:xfrm>
                </p:grpSpPr>
                <p:sp>
                  <p:nvSpPr>
                    <p:cNvPr id="140" name="AutoShape 20"/>
                    <p:cNvSpPr/>
                    <p:nvPr/>
                  </p:nvSpPr>
                  <p:spPr>
                    <a:xfrm rot="5400000">
                      <a:off x="10506469" y="4207849"/>
                      <a:ext cx="385561" cy="11121"/>
                    </a:xfrm>
                    <a:prstGeom prst="rect">
                      <a:avLst/>
                    </a:prstGeom>
                    <a:solidFill>
                      <a:srgbClr val="191919">
                        <a:alpha val="12941"/>
                      </a:srgbClr>
                    </a:solidFill>
                  </p:spPr>
                </p:sp>
                <p:sp>
                  <p:nvSpPr>
                    <p:cNvPr id="141" name="AutoShape 21"/>
                    <p:cNvSpPr/>
                    <p:nvPr/>
                  </p:nvSpPr>
                  <p:spPr>
                    <a:xfrm rot="5400000">
                      <a:off x="6914992" y="4228156"/>
                      <a:ext cx="432000" cy="11121"/>
                    </a:xfrm>
                    <a:prstGeom prst="rect">
                      <a:avLst/>
                    </a:prstGeom>
                    <a:solidFill>
                      <a:srgbClr val="191919">
                        <a:alpha val="12941"/>
                      </a:srgbClr>
                    </a:solidFill>
                  </p:spPr>
                </p:sp>
                <p:grpSp>
                  <p:nvGrpSpPr>
                    <p:cNvPr id="171" name="Группа 170"/>
                    <p:cNvGrpSpPr/>
                    <p:nvPr/>
                  </p:nvGrpSpPr>
                  <p:grpSpPr>
                    <a:xfrm>
                      <a:off x="5803231" y="3625325"/>
                      <a:ext cx="6212678" cy="1529252"/>
                      <a:chOff x="5803231" y="3625325"/>
                      <a:chExt cx="6212678" cy="1529252"/>
                    </a:xfrm>
                  </p:grpSpPr>
                  <p:sp>
                    <p:nvSpPr>
                      <p:cNvPr id="128" name="AutoShape 8"/>
                      <p:cNvSpPr/>
                      <p:nvPr/>
                    </p:nvSpPr>
                    <p:spPr>
                      <a:xfrm>
                        <a:off x="6551452" y="4812268"/>
                        <a:ext cx="1273803" cy="342309"/>
                      </a:xfrm>
                      <a:prstGeom prst="rect">
                        <a:avLst/>
                      </a:prstGeom>
                      <a:solidFill>
                        <a:srgbClr val="3EDAD8">
                          <a:alpha val="11764"/>
                        </a:srgbClr>
                      </a:solidFill>
                    </p:spPr>
                  </p:sp>
                  <p:sp>
                    <p:nvSpPr>
                      <p:cNvPr id="134" name="TextBox 14"/>
                      <p:cNvSpPr txBox="1"/>
                      <p:nvPr/>
                    </p:nvSpPr>
                    <p:spPr>
                      <a:xfrm>
                        <a:off x="6668504" y="4858810"/>
                        <a:ext cx="991726" cy="218008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9"/>
                          </a:lnSpc>
                        </a:pPr>
                        <a:r>
                          <a:rPr lang="ru-RU" sz="1126" b="1" spc="33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Росгосстрах</a:t>
                        </a:r>
                        <a:endParaRPr lang="en-US" sz="1126" b="1" spc="33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138" name="AutoShape 18"/>
                      <p:cNvSpPr/>
                      <p:nvPr/>
                    </p:nvSpPr>
                    <p:spPr>
                      <a:xfrm>
                        <a:off x="7135124" y="4018764"/>
                        <a:ext cx="3558565" cy="10800"/>
                      </a:xfrm>
                      <a:prstGeom prst="rect">
                        <a:avLst/>
                      </a:prstGeom>
                      <a:solidFill>
                        <a:srgbClr val="191919">
                          <a:alpha val="12941"/>
                        </a:srgbClr>
                      </a:solidFill>
                    </p:spPr>
                  </p:sp>
                  <p:sp>
                    <p:nvSpPr>
                      <p:cNvPr id="146" name="AutoShape 27"/>
                      <p:cNvSpPr/>
                      <p:nvPr/>
                    </p:nvSpPr>
                    <p:spPr>
                      <a:xfrm>
                        <a:off x="5803231" y="4185580"/>
                        <a:ext cx="2765475" cy="366112"/>
                      </a:xfrm>
                      <a:prstGeom prst="rect">
                        <a:avLst/>
                      </a:prstGeom>
                      <a:solidFill>
                        <a:srgbClr val="3EDAD8"/>
                      </a:solidFill>
                    </p:spPr>
                  </p:sp>
                  <p:sp>
                    <p:nvSpPr>
                      <p:cNvPr id="147" name="AutoShape 29"/>
                      <p:cNvSpPr/>
                      <p:nvPr/>
                    </p:nvSpPr>
                    <p:spPr>
                      <a:xfrm>
                        <a:off x="9185726" y="4150154"/>
                        <a:ext cx="2830183" cy="399680"/>
                      </a:xfrm>
                      <a:prstGeom prst="rect">
                        <a:avLst/>
                      </a:prstGeom>
                      <a:solidFill>
                        <a:srgbClr val="13538A"/>
                      </a:solidFill>
                    </p:spPr>
                  </p:sp>
                  <p:sp>
                    <p:nvSpPr>
                      <p:cNvPr id="150" name="AutoShape 35"/>
                      <p:cNvSpPr/>
                      <p:nvPr/>
                    </p:nvSpPr>
                    <p:spPr>
                      <a:xfrm>
                        <a:off x="8012214" y="3625325"/>
                        <a:ext cx="1843465" cy="338705"/>
                      </a:xfrm>
                      <a:prstGeom prst="rect">
                        <a:avLst/>
                      </a:prstGeom>
                      <a:solidFill>
                        <a:srgbClr val="37C9EF"/>
                      </a:solidFill>
                    </p:spPr>
                  </p:sp>
                  <p:sp>
                    <p:nvSpPr>
                      <p:cNvPr id="151" name="TextBox 36"/>
                      <p:cNvSpPr txBox="1"/>
                      <p:nvPr/>
                    </p:nvSpPr>
                    <p:spPr>
                      <a:xfrm>
                        <a:off x="8095439" y="3690383"/>
                        <a:ext cx="1677013" cy="215444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400" spc="33" dirty="0" smtClean="0">
                            <a:solidFill>
                              <a:srgbClr val="FFFFFF"/>
                            </a:solidFill>
                            <a:latin typeface="Aileron Regular"/>
                          </a:rPr>
                          <a:t>Страховые </a:t>
                        </a:r>
                        <a:r>
                          <a:rPr lang="ru-RU" sz="1400" spc="33" dirty="0">
                            <a:solidFill>
                              <a:srgbClr val="FFFFFF"/>
                            </a:solidFill>
                            <a:latin typeface="Aileron Regular"/>
                          </a:rPr>
                          <a:t>услуги</a:t>
                        </a:r>
                      </a:p>
                    </p:txBody>
                  </p:sp>
                  <p:grpSp>
                    <p:nvGrpSpPr>
                      <p:cNvPr id="153" name="Group 39"/>
                      <p:cNvGrpSpPr/>
                      <p:nvPr/>
                    </p:nvGrpSpPr>
                    <p:grpSpPr>
                      <a:xfrm rot="18900000">
                        <a:off x="7052706" y="4396556"/>
                        <a:ext cx="223323" cy="257206"/>
                        <a:chOff x="-8900213" y="-29908866"/>
                        <a:chExt cx="9233149" cy="10363824"/>
                      </a:xfrm>
                    </p:grpSpPr>
                    <p:sp>
                      <p:nvSpPr>
                        <p:cNvPr id="166" name="Freeform 40"/>
                        <p:cNvSpPr/>
                        <p:nvPr/>
                      </p:nvSpPr>
                      <p:spPr>
                        <a:xfrm>
                          <a:off x="-8900213" y="-29908866"/>
                          <a:ext cx="9233149" cy="1036382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350000" h="6339840">
                              <a:moveTo>
                                <a:pt x="6350000" y="6339840"/>
                              </a:moveTo>
                              <a:lnTo>
                                <a:pt x="0" y="63398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DAD8"/>
                        </a:solidFill>
                      </p:spPr>
                    </p:sp>
                  </p:grpSp>
                  <p:grpSp>
                    <p:nvGrpSpPr>
                      <p:cNvPr id="157" name="Group 46"/>
                      <p:cNvGrpSpPr/>
                      <p:nvPr/>
                    </p:nvGrpSpPr>
                    <p:grpSpPr>
                      <a:xfrm rot="18900000">
                        <a:off x="10594532" y="4385152"/>
                        <a:ext cx="223323" cy="257206"/>
                        <a:chOff x="-15285930" y="-36944382"/>
                        <a:chExt cx="9233149" cy="10363824"/>
                      </a:xfrm>
                    </p:grpSpPr>
                    <p:sp>
                      <p:nvSpPr>
                        <p:cNvPr id="163" name="Freeform 47"/>
                        <p:cNvSpPr/>
                        <p:nvPr/>
                      </p:nvSpPr>
                      <p:spPr>
                        <a:xfrm>
                          <a:off x="-15285930" y="-36944382"/>
                          <a:ext cx="9233149" cy="1036382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350000" h="6339840">
                              <a:moveTo>
                                <a:pt x="6350000" y="6339840"/>
                              </a:moveTo>
                              <a:lnTo>
                                <a:pt x="0" y="63398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3538A"/>
                        </a:solidFill>
                      </p:spPr>
                    </p:sp>
                  </p:grpSp>
                  <p:sp>
                    <p:nvSpPr>
                      <p:cNvPr id="159" name="TextBox 28"/>
                      <p:cNvSpPr txBox="1"/>
                      <p:nvPr/>
                    </p:nvSpPr>
                    <p:spPr>
                      <a:xfrm>
                        <a:off x="5813890" y="4224377"/>
                        <a:ext cx="2730925" cy="323165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«Лучшее </a:t>
                        </a:r>
                        <a:r>
                          <a:rPr lang="ru-RU" sz="1050" spc="33" dirty="0">
                            <a:solidFill>
                              <a:schemeClr val="bg1"/>
                            </a:solidFill>
                            <a:latin typeface="Aileron Regular"/>
                          </a:rPr>
                          <a:t>информационное наполнение </a:t>
                        </a:r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сайта»</a:t>
                        </a:r>
                        <a:endParaRPr lang="en-US" sz="1050" spc="33" dirty="0">
                          <a:solidFill>
                            <a:schemeClr val="bg1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162" name="TextBox 30"/>
                      <p:cNvSpPr txBox="1"/>
                      <p:nvPr/>
                    </p:nvSpPr>
                    <p:spPr>
                      <a:xfrm>
                        <a:off x="9217430" y="4269202"/>
                        <a:ext cx="2731310" cy="161583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«Лучшее </a:t>
                        </a:r>
                        <a:r>
                          <a:rPr lang="ru-RU" sz="1050" spc="33" dirty="0">
                            <a:solidFill>
                              <a:schemeClr val="bg1"/>
                            </a:solidFill>
                            <a:latin typeface="Aileron Regular"/>
                          </a:rPr>
                          <a:t>клиентское </a:t>
                        </a:r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обслуживание»</a:t>
                        </a:r>
                        <a:endParaRPr lang="en-US" sz="1050" spc="33" dirty="0">
                          <a:solidFill>
                            <a:schemeClr val="bg1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170" name="TextBox 15"/>
                      <p:cNvSpPr txBox="1"/>
                      <p:nvPr/>
                    </p:nvSpPr>
                    <p:spPr>
                      <a:xfrm>
                        <a:off x="10062621" y="4903350"/>
                        <a:ext cx="1284380" cy="185820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126" b="1" spc="33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РЕСО-Гарантия</a:t>
                        </a:r>
                        <a:endParaRPr lang="en-US" sz="1126" b="1" spc="33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7" name="Группа 176"/>
          <p:cNvGrpSpPr/>
          <p:nvPr/>
        </p:nvGrpSpPr>
        <p:grpSpPr>
          <a:xfrm>
            <a:off x="5804237" y="5065457"/>
            <a:ext cx="6212678" cy="1425830"/>
            <a:chOff x="5701807" y="4516758"/>
            <a:chExt cx="6212678" cy="1529252"/>
          </a:xfrm>
        </p:grpSpPr>
        <p:sp>
          <p:nvSpPr>
            <p:cNvPr id="178" name="AutoShape 22"/>
            <p:cNvSpPr/>
            <p:nvPr/>
          </p:nvSpPr>
          <p:spPr>
            <a:xfrm rot="5400000">
              <a:off x="8658575" y="4766037"/>
              <a:ext cx="288000" cy="11121"/>
            </a:xfrm>
            <a:prstGeom prst="rect">
              <a:avLst/>
            </a:prstGeom>
            <a:solidFill>
              <a:srgbClr val="191919">
                <a:alpha val="12941"/>
              </a:srgbClr>
            </a:solidFill>
          </p:spPr>
        </p:sp>
        <p:grpSp>
          <p:nvGrpSpPr>
            <p:cNvPr id="179" name="Группа 178"/>
            <p:cNvGrpSpPr/>
            <p:nvPr/>
          </p:nvGrpSpPr>
          <p:grpSpPr>
            <a:xfrm>
              <a:off x="5701807" y="4516758"/>
              <a:ext cx="6212678" cy="1529252"/>
              <a:chOff x="5803231" y="3607524"/>
              <a:chExt cx="6212678" cy="1529252"/>
            </a:xfrm>
          </p:grpSpPr>
          <p:sp>
            <p:nvSpPr>
              <p:cNvPr id="180" name="AutoShape 7"/>
              <p:cNvSpPr/>
              <p:nvPr/>
            </p:nvSpPr>
            <p:spPr>
              <a:xfrm rot="5400000">
                <a:off x="6969916" y="4613927"/>
                <a:ext cx="385561" cy="11121"/>
              </a:xfrm>
              <a:prstGeom prst="rect">
                <a:avLst/>
              </a:prstGeom>
              <a:solidFill>
                <a:srgbClr val="191919">
                  <a:alpha val="12941"/>
                </a:srgbClr>
              </a:solidFill>
            </p:spPr>
          </p:sp>
          <p:grpSp>
            <p:nvGrpSpPr>
              <p:cNvPr id="181" name="Группа 180"/>
              <p:cNvGrpSpPr/>
              <p:nvPr/>
            </p:nvGrpSpPr>
            <p:grpSpPr>
              <a:xfrm>
                <a:off x="5803231" y="3607524"/>
                <a:ext cx="6212678" cy="1529252"/>
                <a:chOff x="5795622" y="3606985"/>
                <a:chExt cx="6212678" cy="1529252"/>
              </a:xfrm>
            </p:grpSpPr>
            <p:sp>
              <p:nvSpPr>
                <p:cNvPr id="182" name="AutoShape 9"/>
                <p:cNvSpPr/>
                <p:nvPr/>
              </p:nvSpPr>
              <p:spPr>
                <a:xfrm>
                  <a:off x="10091931" y="4811730"/>
                  <a:ext cx="1329050" cy="316634"/>
                </a:xfrm>
                <a:prstGeom prst="rect">
                  <a:avLst/>
                </a:prstGeom>
                <a:solidFill>
                  <a:srgbClr val="13538A">
                    <a:alpha val="11764"/>
                  </a:srgbClr>
                </a:solidFill>
              </p:spPr>
            </p:sp>
            <p:grpSp>
              <p:nvGrpSpPr>
                <p:cNvPr id="183" name="Группа 182"/>
                <p:cNvGrpSpPr/>
                <p:nvPr/>
              </p:nvGrpSpPr>
              <p:grpSpPr>
                <a:xfrm>
                  <a:off x="5795622" y="3606985"/>
                  <a:ext cx="6212678" cy="1529252"/>
                  <a:chOff x="5795622" y="3615531"/>
                  <a:chExt cx="6212678" cy="1529252"/>
                </a:xfrm>
              </p:grpSpPr>
              <p:sp>
                <p:nvSpPr>
                  <p:cNvPr id="184" name="AutoShape 26"/>
                  <p:cNvSpPr/>
                  <p:nvPr/>
                </p:nvSpPr>
                <p:spPr>
                  <a:xfrm rot="5400000">
                    <a:off x="10553059" y="4659177"/>
                    <a:ext cx="324000" cy="11121"/>
                  </a:xfrm>
                  <a:prstGeom prst="rect">
                    <a:avLst/>
                  </a:prstGeom>
                  <a:solidFill>
                    <a:srgbClr val="191919">
                      <a:alpha val="12941"/>
                    </a:srgbClr>
                  </a:solidFill>
                </p:spPr>
              </p:sp>
              <p:grpSp>
                <p:nvGrpSpPr>
                  <p:cNvPr id="185" name="Группа 184"/>
                  <p:cNvGrpSpPr/>
                  <p:nvPr/>
                </p:nvGrpSpPr>
                <p:grpSpPr>
                  <a:xfrm>
                    <a:off x="5795622" y="3615531"/>
                    <a:ext cx="6212678" cy="1529252"/>
                    <a:chOff x="5803231" y="3625325"/>
                    <a:chExt cx="6212678" cy="1529252"/>
                  </a:xfrm>
                </p:grpSpPr>
                <p:sp>
                  <p:nvSpPr>
                    <p:cNvPr id="186" name="AutoShape 20"/>
                    <p:cNvSpPr/>
                    <p:nvPr/>
                  </p:nvSpPr>
                  <p:spPr>
                    <a:xfrm rot="5400000">
                      <a:off x="10506469" y="4207849"/>
                      <a:ext cx="385561" cy="11121"/>
                    </a:xfrm>
                    <a:prstGeom prst="rect">
                      <a:avLst/>
                    </a:prstGeom>
                    <a:solidFill>
                      <a:srgbClr val="191919">
                        <a:alpha val="12941"/>
                      </a:srgbClr>
                    </a:solidFill>
                  </p:spPr>
                </p:sp>
                <p:sp>
                  <p:nvSpPr>
                    <p:cNvPr id="187" name="AutoShape 21"/>
                    <p:cNvSpPr/>
                    <p:nvPr/>
                  </p:nvSpPr>
                  <p:spPr>
                    <a:xfrm rot="5400000">
                      <a:off x="6914992" y="4228156"/>
                      <a:ext cx="432000" cy="11121"/>
                    </a:xfrm>
                    <a:prstGeom prst="rect">
                      <a:avLst/>
                    </a:prstGeom>
                    <a:solidFill>
                      <a:srgbClr val="191919">
                        <a:alpha val="12941"/>
                      </a:srgbClr>
                    </a:solidFill>
                  </p:spPr>
                </p:sp>
                <p:grpSp>
                  <p:nvGrpSpPr>
                    <p:cNvPr id="188" name="Группа 187"/>
                    <p:cNvGrpSpPr/>
                    <p:nvPr/>
                  </p:nvGrpSpPr>
                  <p:grpSpPr>
                    <a:xfrm>
                      <a:off x="5803231" y="3625325"/>
                      <a:ext cx="6212678" cy="1529252"/>
                      <a:chOff x="5803231" y="3625325"/>
                      <a:chExt cx="6212678" cy="1529252"/>
                    </a:xfrm>
                  </p:grpSpPr>
                  <p:sp>
                    <p:nvSpPr>
                      <p:cNvPr id="189" name="AutoShape 8"/>
                      <p:cNvSpPr/>
                      <p:nvPr/>
                    </p:nvSpPr>
                    <p:spPr>
                      <a:xfrm>
                        <a:off x="6551452" y="4812268"/>
                        <a:ext cx="1273803" cy="342309"/>
                      </a:xfrm>
                      <a:prstGeom prst="rect">
                        <a:avLst/>
                      </a:prstGeom>
                      <a:solidFill>
                        <a:srgbClr val="3EDAD8">
                          <a:alpha val="11764"/>
                        </a:srgbClr>
                      </a:solidFill>
                    </p:spPr>
                  </p:sp>
                  <p:sp>
                    <p:nvSpPr>
                      <p:cNvPr id="190" name="TextBox 14"/>
                      <p:cNvSpPr txBox="1"/>
                      <p:nvPr/>
                    </p:nvSpPr>
                    <p:spPr>
                      <a:xfrm>
                        <a:off x="6668504" y="4858809"/>
                        <a:ext cx="991726" cy="21057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9"/>
                          </a:lnSpc>
                        </a:pPr>
                        <a:r>
                          <a:rPr lang="ru-RU" sz="1126" b="1" spc="33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Банк ВТБ</a:t>
                        </a:r>
                        <a:endParaRPr lang="en-US" sz="1126" b="1" spc="33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191" name="AutoShape 18"/>
                      <p:cNvSpPr/>
                      <p:nvPr/>
                    </p:nvSpPr>
                    <p:spPr>
                      <a:xfrm>
                        <a:off x="7135124" y="4018764"/>
                        <a:ext cx="3558565" cy="10800"/>
                      </a:xfrm>
                      <a:prstGeom prst="rect">
                        <a:avLst/>
                      </a:prstGeom>
                      <a:solidFill>
                        <a:srgbClr val="191919">
                          <a:alpha val="12941"/>
                        </a:srgbClr>
                      </a:solidFill>
                    </p:spPr>
                  </p:sp>
                  <p:sp>
                    <p:nvSpPr>
                      <p:cNvPr id="192" name="AutoShape 27"/>
                      <p:cNvSpPr/>
                      <p:nvPr/>
                    </p:nvSpPr>
                    <p:spPr>
                      <a:xfrm>
                        <a:off x="5803231" y="4185580"/>
                        <a:ext cx="2765475" cy="366112"/>
                      </a:xfrm>
                      <a:prstGeom prst="rect">
                        <a:avLst/>
                      </a:prstGeom>
                      <a:solidFill>
                        <a:srgbClr val="2C92D5"/>
                      </a:solidFill>
                    </p:spPr>
                  </p:sp>
                  <p:sp>
                    <p:nvSpPr>
                      <p:cNvPr id="193" name="AutoShape 29"/>
                      <p:cNvSpPr/>
                      <p:nvPr/>
                    </p:nvSpPr>
                    <p:spPr>
                      <a:xfrm>
                        <a:off x="9185726" y="4150154"/>
                        <a:ext cx="2830183" cy="399680"/>
                      </a:xfrm>
                      <a:prstGeom prst="rect">
                        <a:avLst/>
                      </a:prstGeom>
                      <a:solidFill>
                        <a:srgbClr val="86EAE9"/>
                      </a:solidFill>
                    </p:spPr>
                  </p:sp>
                  <p:sp>
                    <p:nvSpPr>
                      <p:cNvPr id="194" name="AutoShape 35"/>
                      <p:cNvSpPr/>
                      <p:nvPr/>
                    </p:nvSpPr>
                    <p:spPr>
                      <a:xfrm>
                        <a:off x="7678198" y="3625325"/>
                        <a:ext cx="2481436" cy="338705"/>
                      </a:xfrm>
                      <a:prstGeom prst="rect">
                        <a:avLst/>
                      </a:prstGeom>
                      <a:solidFill>
                        <a:srgbClr val="37C9EF"/>
                      </a:solidFill>
                    </p:spPr>
                  </p:sp>
                  <p:sp>
                    <p:nvSpPr>
                      <p:cNvPr id="195" name="TextBox 36"/>
                      <p:cNvSpPr txBox="1"/>
                      <p:nvPr/>
                    </p:nvSpPr>
                    <p:spPr>
                      <a:xfrm>
                        <a:off x="7660230" y="3672891"/>
                        <a:ext cx="2481436" cy="231071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400" spc="33" dirty="0" smtClean="0">
                            <a:solidFill>
                              <a:srgbClr val="FFFFFF"/>
                            </a:solidFill>
                            <a:latin typeface="Aileron Regular"/>
                          </a:rPr>
                          <a:t>Инвестиционные  </a:t>
                        </a:r>
                        <a:r>
                          <a:rPr lang="ru-RU" sz="1400" spc="33" dirty="0">
                            <a:solidFill>
                              <a:srgbClr val="FFFFFF"/>
                            </a:solidFill>
                            <a:latin typeface="Aileron Regular"/>
                          </a:rPr>
                          <a:t>услуги</a:t>
                        </a:r>
                      </a:p>
                    </p:txBody>
                  </p:sp>
                  <p:grpSp>
                    <p:nvGrpSpPr>
                      <p:cNvPr id="196" name="Group 39"/>
                      <p:cNvGrpSpPr/>
                      <p:nvPr/>
                    </p:nvGrpSpPr>
                    <p:grpSpPr>
                      <a:xfrm rot="18900000">
                        <a:off x="7052706" y="4396556"/>
                        <a:ext cx="223323" cy="257206"/>
                        <a:chOff x="-8900213" y="-29908866"/>
                        <a:chExt cx="9233149" cy="10363824"/>
                      </a:xfrm>
                    </p:grpSpPr>
                    <p:sp>
                      <p:nvSpPr>
                        <p:cNvPr id="202" name="Freeform 40"/>
                        <p:cNvSpPr/>
                        <p:nvPr/>
                      </p:nvSpPr>
                      <p:spPr>
                        <a:xfrm>
                          <a:off x="-8900213" y="-29908866"/>
                          <a:ext cx="9233149" cy="1036382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350000" h="6339840">
                              <a:moveTo>
                                <a:pt x="6350000" y="6339840"/>
                              </a:moveTo>
                              <a:lnTo>
                                <a:pt x="0" y="63398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C92D5"/>
                        </a:solidFill>
                      </p:spPr>
                    </p:sp>
                  </p:grpSp>
                  <p:grpSp>
                    <p:nvGrpSpPr>
                      <p:cNvPr id="197" name="Group 46"/>
                      <p:cNvGrpSpPr/>
                      <p:nvPr/>
                    </p:nvGrpSpPr>
                    <p:grpSpPr>
                      <a:xfrm rot="18900000">
                        <a:off x="10594532" y="4385152"/>
                        <a:ext cx="223323" cy="257206"/>
                        <a:chOff x="-15285930" y="-36944382"/>
                        <a:chExt cx="9233149" cy="10363824"/>
                      </a:xfrm>
                    </p:grpSpPr>
                    <p:sp>
                      <p:nvSpPr>
                        <p:cNvPr id="201" name="Freeform 47"/>
                        <p:cNvSpPr/>
                        <p:nvPr/>
                      </p:nvSpPr>
                      <p:spPr>
                        <a:xfrm>
                          <a:off x="-15285930" y="-36944382"/>
                          <a:ext cx="9233149" cy="10363824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350000" h="6339840">
                              <a:moveTo>
                                <a:pt x="6350000" y="6339840"/>
                              </a:moveTo>
                              <a:lnTo>
                                <a:pt x="0" y="63398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6EAE9"/>
                        </a:solidFill>
                      </p:spPr>
                    </p:sp>
                  </p:grpSp>
                  <p:sp>
                    <p:nvSpPr>
                      <p:cNvPr id="198" name="TextBox 28"/>
                      <p:cNvSpPr txBox="1"/>
                      <p:nvPr/>
                    </p:nvSpPr>
                    <p:spPr>
                      <a:xfrm>
                        <a:off x="5823144" y="4207238"/>
                        <a:ext cx="2730925" cy="323165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«Лучшее </a:t>
                        </a:r>
                        <a:r>
                          <a:rPr lang="ru-RU" sz="1050" spc="33" dirty="0">
                            <a:solidFill>
                              <a:schemeClr val="bg1"/>
                            </a:solidFill>
                            <a:latin typeface="Aileron Regular"/>
                          </a:rPr>
                          <a:t>информационное наполнение </a:t>
                        </a:r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сайта»</a:t>
                        </a:r>
                        <a:endParaRPr lang="en-US" sz="1050" spc="33" dirty="0">
                          <a:solidFill>
                            <a:schemeClr val="bg1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199" name="TextBox 30"/>
                      <p:cNvSpPr txBox="1"/>
                      <p:nvPr/>
                    </p:nvSpPr>
                    <p:spPr>
                      <a:xfrm>
                        <a:off x="9217430" y="4269202"/>
                        <a:ext cx="2731310" cy="161583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/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«Лучшее </a:t>
                        </a:r>
                        <a:r>
                          <a:rPr lang="ru-RU" sz="1050" spc="33" dirty="0">
                            <a:solidFill>
                              <a:schemeClr val="bg1"/>
                            </a:solidFill>
                            <a:latin typeface="Aileron Regular"/>
                          </a:rPr>
                          <a:t>клиентское </a:t>
                        </a:r>
                        <a:r>
                          <a:rPr lang="ru-RU" sz="1050" spc="33" dirty="0" smtClean="0">
                            <a:solidFill>
                              <a:schemeClr val="bg1"/>
                            </a:solidFill>
                            <a:latin typeface="Aileron Regular"/>
                          </a:rPr>
                          <a:t>обслуживание»</a:t>
                        </a:r>
                        <a:endParaRPr lang="en-US" sz="1050" spc="33" dirty="0">
                          <a:solidFill>
                            <a:schemeClr val="bg1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200" name="TextBox 15"/>
                      <p:cNvSpPr txBox="1"/>
                      <p:nvPr/>
                    </p:nvSpPr>
                    <p:spPr>
                      <a:xfrm>
                        <a:off x="10062621" y="4903350"/>
                        <a:ext cx="1284380" cy="21057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89"/>
                          </a:lnSpc>
                        </a:pPr>
                        <a:r>
                          <a:rPr lang="ru-RU" sz="1126" b="1" spc="33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Банк ВТБ</a:t>
                        </a:r>
                        <a:endParaRPr lang="en-US" sz="1126" b="1" spc="33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203" name="Рисунок 202"/>
          <p:cNvPicPr>
            <a:picLocks noChangeAspect="1"/>
          </p:cNvPicPr>
          <p:nvPr/>
        </p:nvPicPr>
        <p:blipFill rotWithShape="1">
          <a:blip r:embed="rId5"/>
          <a:srcRect l="22799" t="45676" r="23451" b="28333"/>
          <a:stretch/>
        </p:blipFill>
        <p:spPr>
          <a:xfrm>
            <a:off x="1079265" y="4580638"/>
            <a:ext cx="4389149" cy="1193869"/>
          </a:xfrm>
          <a:prstGeom prst="rect">
            <a:avLst/>
          </a:prstGeom>
          <a:ln>
            <a:solidFill>
              <a:srgbClr val="86EAE9"/>
            </a:solidFill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7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02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pSp>
        <p:nvGrpSpPr>
          <p:cNvPr id="61" name="Группа 60"/>
          <p:cNvGrpSpPr/>
          <p:nvPr/>
        </p:nvGrpSpPr>
        <p:grpSpPr>
          <a:xfrm>
            <a:off x="820002" y="265792"/>
            <a:ext cx="11184601" cy="1591068"/>
            <a:chOff x="685800" y="3054180"/>
            <a:chExt cx="10462656" cy="3023557"/>
          </a:xfrm>
        </p:grpSpPr>
        <p:sp>
          <p:nvSpPr>
            <p:cNvPr id="62" name="AutoShape 2"/>
            <p:cNvSpPr/>
            <p:nvPr/>
          </p:nvSpPr>
          <p:spPr>
            <a:xfrm>
              <a:off x="685800" y="4699961"/>
              <a:ext cx="2350015" cy="1377776"/>
            </a:xfrm>
            <a:prstGeom prst="rect">
              <a:avLst/>
            </a:prstGeom>
            <a:solidFill>
              <a:srgbClr val="86EAE9"/>
            </a:solidFill>
          </p:spPr>
        </p:sp>
        <p:sp>
          <p:nvSpPr>
            <p:cNvPr id="63" name="AutoShape 3"/>
            <p:cNvSpPr/>
            <p:nvPr/>
          </p:nvSpPr>
          <p:spPr>
            <a:xfrm>
              <a:off x="2623710" y="4288515"/>
              <a:ext cx="2350015" cy="1377776"/>
            </a:xfrm>
            <a:prstGeom prst="rect">
              <a:avLst/>
            </a:prstGeom>
            <a:solidFill>
              <a:srgbClr val="3EDAD8"/>
            </a:solidFill>
          </p:spPr>
        </p:sp>
        <p:sp>
          <p:nvSpPr>
            <p:cNvPr id="64" name="AutoShape 6"/>
            <p:cNvSpPr/>
            <p:nvPr/>
          </p:nvSpPr>
          <p:spPr>
            <a:xfrm>
              <a:off x="4561620" y="3877070"/>
              <a:ext cx="2350015" cy="1377776"/>
            </a:xfrm>
            <a:prstGeom prst="rect">
              <a:avLst/>
            </a:prstGeom>
            <a:solidFill>
              <a:srgbClr val="37C9EF"/>
            </a:solidFill>
          </p:spPr>
        </p:sp>
        <p:sp>
          <p:nvSpPr>
            <p:cNvPr id="65" name="AutoShape 7"/>
            <p:cNvSpPr/>
            <p:nvPr/>
          </p:nvSpPr>
          <p:spPr>
            <a:xfrm>
              <a:off x="6499530" y="3465625"/>
              <a:ext cx="2350015" cy="1377776"/>
            </a:xfrm>
            <a:prstGeom prst="rect">
              <a:avLst/>
            </a:prstGeom>
            <a:solidFill>
              <a:srgbClr val="2C92D5"/>
            </a:solidFill>
          </p:spPr>
        </p:sp>
        <p:grpSp>
          <p:nvGrpSpPr>
            <p:cNvPr id="66" name="Group 8"/>
            <p:cNvGrpSpPr/>
            <p:nvPr/>
          </p:nvGrpSpPr>
          <p:grpSpPr>
            <a:xfrm rot="-10800000">
              <a:off x="6499530" y="4843402"/>
              <a:ext cx="412105" cy="411445"/>
              <a:chOff x="0" y="0"/>
              <a:chExt cx="6350000" cy="6339840"/>
            </a:xfrm>
          </p:grpSpPr>
          <p:sp>
            <p:nvSpPr>
              <p:cNvPr id="79" name="Freeform 9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92D5">
                  <a:alpha val="49803"/>
                </a:srgbClr>
              </a:solidFill>
            </p:spPr>
          </p:sp>
        </p:grpSp>
        <p:grpSp>
          <p:nvGrpSpPr>
            <p:cNvPr id="67" name="Group 10"/>
            <p:cNvGrpSpPr/>
            <p:nvPr/>
          </p:nvGrpSpPr>
          <p:grpSpPr>
            <a:xfrm rot="-10800000">
              <a:off x="4561620" y="5254847"/>
              <a:ext cx="412105" cy="411445"/>
              <a:chOff x="0" y="0"/>
              <a:chExt cx="6350000" cy="6339840"/>
            </a:xfrm>
          </p:grpSpPr>
          <p:sp>
            <p:nvSpPr>
              <p:cNvPr id="78" name="Freeform 11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C9EF">
                  <a:alpha val="49803"/>
                </a:srgbClr>
              </a:solidFill>
            </p:spPr>
          </p:sp>
        </p:grpSp>
        <p:grpSp>
          <p:nvGrpSpPr>
            <p:cNvPr id="68" name="Group 12"/>
            <p:cNvGrpSpPr/>
            <p:nvPr/>
          </p:nvGrpSpPr>
          <p:grpSpPr>
            <a:xfrm rot="-8100000">
              <a:off x="10101218" y="3400928"/>
              <a:ext cx="1331905" cy="762570"/>
              <a:chOff x="-779668" y="2082650"/>
              <a:chExt cx="6090533" cy="3487083"/>
            </a:xfrm>
          </p:grpSpPr>
          <p:sp>
            <p:nvSpPr>
              <p:cNvPr id="77" name="Freeform 13"/>
              <p:cNvSpPr/>
              <p:nvPr/>
            </p:nvSpPr>
            <p:spPr>
              <a:xfrm rot="21250161">
                <a:off x="-779668" y="2082650"/>
                <a:ext cx="6090533" cy="3487083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</p:spPr>
          </p:sp>
        </p:grpSp>
        <p:sp>
          <p:nvSpPr>
            <p:cNvPr id="69" name="AutoShape 14"/>
            <p:cNvSpPr/>
            <p:nvPr/>
          </p:nvSpPr>
          <p:spPr>
            <a:xfrm>
              <a:off x="8433623" y="3054180"/>
              <a:ext cx="2350015" cy="137777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</p:sp>
        <p:grpSp>
          <p:nvGrpSpPr>
            <p:cNvPr id="70" name="Group 15"/>
            <p:cNvGrpSpPr/>
            <p:nvPr/>
          </p:nvGrpSpPr>
          <p:grpSpPr>
            <a:xfrm rot="-10800000">
              <a:off x="8433623" y="4431956"/>
              <a:ext cx="412105" cy="411445"/>
              <a:chOff x="0" y="0"/>
              <a:chExt cx="6350000" cy="6339840"/>
            </a:xfrm>
          </p:grpSpPr>
          <p:sp>
            <p:nvSpPr>
              <p:cNvPr id="76" name="Freeform 16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3538A">
                  <a:alpha val="49803"/>
                </a:srgbClr>
              </a:solidFill>
            </p:spPr>
          </p:sp>
        </p:grpSp>
        <p:sp>
          <p:nvSpPr>
            <p:cNvPr id="71" name="TextBox 18"/>
            <p:cNvSpPr txBox="1"/>
            <p:nvPr/>
          </p:nvSpPr>
          <p:spPr>
            <a:xfrm>
              <a:off x="765369" y="4764281"/>
              <a:ext cx="1892907" cy="12276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Послание Президента Российской Федерации Федеральному Собранию Российской Федерации</a:t>
              </a:r>
            </a:p>
          </p:txBody>
        </p:sp>
        <p:sp>
          <p:nvSpPr>
            <p:cNvPr id="72" name="TextBox 23"/>
            <p:cNvSpPr txBox="1"/>
            <p:nvPr/>
          </p:nvSpPr>
          <p:spPr>
            <a:xfrm>
              <a:off x="2704810" y="4341923"/>
              <a:ext cx="1937908" cy="9821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Основные направления бюджетной и налоговой политики Республики Алтай </a:t>
              </a:r>
            </a:p>
          </p:txBody>
        </p:sp>
        <p:sp>
          <p:nvSpPr>
            <p:cNvPr id="73" name="TextBox 24"/>
            <p:cNvSpPr txBox="1"/>
            <p:nvPr/>
          </p:nvSpPr>
          <p:spPr>
            <a:xfrm>
              <a:off x="6633347" y="3797436"/>
              <a:ext cx="1796457" cy="4910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Бюджетный прогноз Республики Алтай</a:t>
              </a:r>
            </a:p>
          </p:txBody>
        </p:sp>
        <p:sp>
          <p:nvSpPr>
            <p:cNvPr id="74" name="TextBox 25"/>
            <p:cNvSpPr txBox="1"/>
            <p:nvPr/>
          </p:nvSpPr>
          <p:spPr>
            <a:xfrm>
              <a:off x="4723816" y="3994412"/>
              <a:ext cx="1745121" cy="9821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Прогноз социально-экономического развития Республики Алтай</a:t>
              </a:r>
            </a:p>
          </p:txBody>
        </p:sp>
        <p:sp>
          <p:nvSpPr>
            <p:cNvPr id="75" name="TextBox 26"/>
            <p:cNvSpPr txBox="1"/>
            <p:nvPr/>
          </p:nvSpPr>
          <p:spPr>
            <a:xfrm>
              <a:off x="8745348" y="3140687"/>
              <a:ext cx="2021194" cy="12867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Государственные программы Республики Алтай (с учетом региональных проектов)</a:t>
              </a:r>
            </a:p>
          </p:txBody>
        </p:sp>
      </p:grpSp>
      <p:grpSp>
        <p:nvGrpSpPr>
          <p:cNvPr id="97" name="Группа 96"/>
          <p:cNvGrpSpPr/>
          <p:nvPr/>
        </p:nvGrpSpPr>
        <p:grpSpPr>
          <a:xfrm>
            <a:off x="883638" y="1844230"/>
            <a:ext cx="10827902" cy="5119700"/>
            <a:chOff x="540757" y="1511781"/>
            <a:chExt cx="10879955" cy="5392424"/>
          </a:xfrm>
        </p:grpSpPr>
        <p:sp>
          <p:nvSpPr>
            <p:cNvPr id="16" name="TextBox 16"/>
            <p:cNvSpPr txBox="1"/>
            <p:nvPr/>
          </p:nvSpPr>
          <p:spPr>
            <a:xfrm>
              <a:off x="5201994" y="5565018"/>
              <a:ext cx="1788013" cy="2821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6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1733" b="1" spc="67">
                  <a:solidFill>
                    <a:srgbClr val="FFFFFF"/>
                  </a:solidFill>
                  <a:latin typeface="Aileron Regular"/>
                </a:rPr>
                <a:t>CREATIVITY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9805247" y="5554961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Knowledge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28335" y="5554961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Brainstorming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9805247" y="4384259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Imagination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9805247" y="3213557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Innovation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9805247" y="2042855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Motivation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928335" y="4384259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Idea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928335" y="3213557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Vision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928335" y="2042855"/>
              <a:ext cx="1458419" cy="256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33" spc="67">
                  <a:solidFill>
                    <a:srgbClr val="FFFFFF"/>
                  </a:solidFill>
                  <a:latin typeface="Aileron Regular"/>
                </a:rPr>
                <a:t>Inspiration</a:t>
              </a:r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600311" y="2167984"/>
              <a:ext cx="10820401" cy="4567177"/>
              <a:chOff x="600311" y="2167984"/>
              <a:chExt cx="10820401" cy="4567177"/>
            </a:xfrm>
          </p:grpSpPr>
          <p:grpSp>
            <p:nvGrpSpPr>
              <p:cNvPr id="3" name="Group 3"/>
              <p:cNvGrpSpPr/>
              <p:nvPr/>
            </p:nvGrpSpPr>
            <p:grpSpPr>
              <a:xfrm>
                <a:off x="9109600" y="5680090"/>
                <a:ext cx="2311111" cy="874248"/>
                <a:chOff x="0" y="-1263569"/>
                <a:chExt cx="10169204" cy="3846809"/>
              </a:xfrm>
            </p:grpSpPr>
            <p:sp>
              <p:nvSpPr>
                <p:cNvPr id="4" name="Freeform 4"/>
                <p:cNvSpPr/>
                <p:nvPr/>
              </p:nvSpPr>
              <p:spPr>
                <a:xfrm>
                  <a:off x="0" y="-1263569"/>
                  <a:ext cx="10169204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7" name="Freeform 7"/>
              <p:cNvSpPr/>
              <p:nvPr/>
            </p:nvSpPr>
            <p:spPr>
              <a:xfrm>
                <a:off x="7330864" y="6192470"/>
                <a:ext cx="2050971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7281108" h="485140">
                    <a:moveTo>
                      <a:pt x="7037267" y="0"/>
                    </a:moveTo>
                    <a:cubicBezTo>
                      <a:pt x="6916617" y="0"/>
                      <a:pt x="6816288" y="88900"/>
                      <a:pt x="6797238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6798508" y="280670"/>
                    </a:lnTo>
                    <a:cubicBezTo>
                      <a:pt x="6816288" y="396240"/>
                      <a:pt x="6917888" y="485140"/>
                      <a:pt x="7038538" y="485140"/>
                    </a:cubicBezTo>
                    <a:cubicBezTo>
                      <a:pt x="7173158" y="485140"/>
                      <a:pt x="7281108" y="375920"/>
                      <a:pt x="7281108" y="242570"/>
                    </a:cubicBezTo>
                    <a:cubicBezTo>
                      <a:pt x="7281108" y="107950"/>
                      <a:pt x="7171888" y="0"/>
                      <a:pt x="7037267" y="0"/>
                    </a:cubicBezTo>
                    <a:close/>
                    <a:moveTo>
                      <a:pt x="7037267" y="408940"/>
                    </a:moveTo>
                    <a:cubicBezTo>
                      <a:pt x="6945828" y="408940"/>
                      <a:pt x="6870898" y="334010"/>
                      <a:pt x="6870898" y="242570"/>
                    </a:cubicBezTo>
                    <a:cubicBezTo>
                      <a:pt x="6870898" y="151130"/>
                      <a:pt x="6945828" y="76200"/>
                      <a:pt x="7037267" y="76200"/>
                    </a:cubicBezTo>
                    <a:cubicBezTo>
                      <a:pt x="7128708" y="76200"/>
                      <a:pt x="7203638" y="151130"/>
                      <a:pt x="7203638" y="242570"/>
                    </a:cubicBezTo>
                    <a:cubicBezTo>
                      <a:pt x="7204908" y="334010"/>
                      <a:pt x="7129978" y="408940"/>
                      <a:pt x="7037267" y="4089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  <p:sp>
            <p:nvSpPr>
              <p:cNvPr id="8" name="AutoShape 8"/>
              <p:cNvSpPr/>
              <p:nvPr/>
            </p:nvSpPr>
            <p:spPr>
              <a:xfrm rot="16200000">
                <a:off x="4132533" y="4442976"/>
                <a:ext cx="3415205" cy="24308"/>
              </a:xfrm>
              <a:prstGeom prst="rect">
                <a:avLst/>
              </a:prstGeom>
              <a:solidFill>
                <a:srgbClr val="86EAE9"/>
              </a:solidFill>
            </p:spPr>
          </p:sp>
          <p:sp>
            <p:nvSpPr>
              <p:cNvPr id="9" name="AutoShape 9"/>
              <p:cNvSpPr/>
              <p:nvPr/>
            </p:nvSpPr>
            <p:spPr>
              <a:xfrm rot="5400000">
                <a:off x="5588295" y="4856785"/>
                <a:ext cx="1899093" cy="24308"/>
              </a:xfrm>
              <a:prstGeom prst="rect">
                <a:avLst/>
              </a:prstGeom>
              <a:solidFill>
                <a:srgbClr val="3EDAD8"/>
              </a:solidFill>
            </p:spPr>
          </p:sp>
          <p:sp>
            <p:nvSpPr>
              <p:cNvPr id="10" name="AutoShape 10"/>
              <p:cNvSpPr/>
              <p:nvPr/>
            </p:nvSpPr>
            <p:spPr>
              <a:xfrm rot="5400000">
                <a:off x="6535938" y="5455575"/>
                <a:ext cx="701513" cy="24308"/>
              </a:xfrm>
              <a:prstGeom prst="rect">
                <a:avLst/>
              </a:prstGeom>
              <a:solidFill>
                <a:srgbClr val="37C9EF"/>
              </a:solidFill>
            </p:spPr>
          </p:sp>
          <p:sp>
            <p:nvSpPr>
              <p:cNvPr id="11" name="AutoShape 11"/>
              <p:cNvSpPr/>
              <p:nvPr/>
            </p:nvSpPr>
            <p:spPr>
              <a:xfrm rot="5400000">
                <a:off x="4541737" y="4856785"/>
                <a:ext cx="1899093" cy="24308"/>
              </a:xfrm>
              <a:prstGeom prst="rect">
                <a:avLst/>
              </a:prstGeom>
              <a:solidFill>
                <a:srgbClr val="3EDAD8"/>
              </a:solidFill>
            </p:spPr>
          </p:sp>
          <p:sp>
            <p:nvSpPr>
              <p:cNvPr id="12" name="AutoShape 12"/>
              <p:cNvSpPr/>
              <p:nvPr/>
            </p:nvSpPr>
            <p:spPr>
              <a:xfrm rot="5400000">
                <a:off x="4791673" y="5455575"/>
                <a:ext cx="701513" cy="24308"/>
              </a:xfrm>
              <a:prstGeom prst="rect">
                <a:avLst/>
              </a:prstGeom>
              <a:solidFill>
                <a:srgbClr val="37C9EF"/>
              </a:solidFill>
            </p:spPr>
          </p:sp>
          <p:sp>
            <p:nvSpPr>
              <p:cNvPr id="13" name="AutoShape 13"/>
              <p:cNvSpPr/>
              <p:nvPr/>
            </p:nvSpPr>
            <p:spPr>
              <a:xfrm rot="16200000">
                <a:off x="4481387" y="4439949"/>
                <a:ext cx="3415205" cy="24308"/>
              </a:xfrm>
              <a:prstGeom prst="rect">
                <a:avLst/>
              </a:prstGeom>
              <a:solidFill>
                <a:srgbClr val="86EAE9"/>
              </a:solidFill>
            </p:spPr>
          </p:sp>
          <p:grpSp>
            <p:nvGrpSpPr>
              <p:cNvPr id="14" name="Group 14"/>
              <p:cNvGrpSpPr/>
              <p:nvPr/>
            </p:nvGrpSpPr>
            <p:grpSpPr>
              <a:xfrm>
                <a:off x="4690159" y="5818486"/>
                <a:ext cx="2640705" cy="916675"/>
                <a:chOff x="0" y="0"/>
                <a:chExt cx="11619462" cy="4033498"/>
              </a:xfrm>
            </p:grpSpPr>
            <p:sp>
              <p:nvSpPr>
                <p:cNvPr id="15" name="Freeform 15"/>
                <p:cNvSpPr/>
                <p:nvPr/>
              </p:nvSpPr>
              <p:spPr>
                <a:xfrm>
                  <a:off x="0" y="0"/>
                  <a:ext cx="11619462" cy="40334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19462" h="4033498">
                      <a:moveTo>
                        <a:pt x="11495001" y="4033498"/>
                      </a:moveTo>
                      <a:lnTo>
                        <a:pt x="124460" y="4033498"/>
                      </a:lnTo>
                      <a:cubicBezTo>
                        <a:pt x="55880" y="4033498"/>
                        <a:pt x="0" y="3977618"/>
                        <a:pt x="0" y="3909038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1495002" y="0"/>
                      </a:lnTo>
                      <a:cubicBezTo>
                        <a:pt x="11563582" y="0"/>
                        <a:pt x="11619462" y="55880"/>
                        <a:pt x="11619462" y="124460"/>
                      </a:cubicBezTo>
                      <a:lnTo>
                        <a:pt x="11619462" y="3909038"/>
                      </a:lnTo>
                      <a:cubicBezTo>
                        <a:pt x="11619462" y="3977618"/>
                        <a:pt x="11563582" y="4033498"/>
                        <a:pt x="11495002" y="4033498"/>
                      </a:cubicBezTo>
                      <a:close/>
                    </a:path>
                  </a:pathLst>
                </a:custGeom>
                <a:solidFill>
                  <a:srgbClr val="13538A"/>
                </a:solidFill>
              </p:spPr>
            </p:sp>
          </p:grpSp>
          <p:grpSp>
            <p:nvGrpSpPr>
              <p:cNvPr id="18" name="Group 18"/>
              <p:cNvGrpSpPr/>
              <p:nvPr/>
            </p:nvGrpSpPr>
            <p:grpSpPr>
              <a:xfrm>
                <a:off x="600311" y="5680090"/>
                <a:ext cx="2477439" cy="874248"/>
                <a:chOff x="0" y="-1263569"/>
                <a:chExt cx="10901070" cy="3846809"/>
              </a:xfrm>
            </p:grpSpPr>
            <p:sp>
              <p:nvSpPr>
                <p:cNvPr id="19" name="Freeform 19"/>
                <p:cNvSpPr/>
                <p:nvPr/>
              </p:nvSpPr>
              <p:spPr>
                <a:xfrm>
                  <a:off x="0" y="-1263569"/>
                  <a:ext cx="10901070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23" name="Freeform 23"/>
              <p:cNvSpPr/>
              <p:nvPr/>
            </p:nvSpPr>
            <p:spPr>
              <a:xfrm rot="10800000">
                <a:off x="2639188" y="6192469"/>
                <a:ext cx="2050971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7281108" h="485140">
                    <a:moveTo>
                      <a:pt x="7037267" y="0"/>
                    </a:moveTo>
                    <a:cubicBezTo>
                      <a:pt x="6916617" y="0"/>
                      <a:pt x="6816288" y="88900"/>
                      <a:pt x="6797238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6798508" y="280670"/>
                    </a:lnTo>
                    <a:cubicBezTo>
                      <a:pt x="6816288" y="396240"/>
                      <a:pt x="6917888" y="485140"/>
                      <a:pt x="7038538" y="485140"/>
                    </a:cubicBezTo>
                    <a:cubicBezTo>
                      <a:pt x="7173158" y="485140"/>
                      <a:pt x="7281108" y="375920"/>
                      <a:pt x="7281108" y="242570"/>
                    </a:cubicBezTo>
                    <a:cubicBezTo>
                      <a:pt x="7281108" y="107950"/>
                      <a:pt x="7171888" y="0"/>
                      <a:pt x="7037267" y="0"/>
                    </a:cubicBezTo>
                    <a:close/>
                    <a:moveTo>
                      <a:pt x="7037267" y="408940"/>
                    </a:moveTo>
                    <a:cubicBezTo>
                      <a:pt x="6945828" y="408940"/>
                      <a:pt x="6870898" y="334010"/>
                      <a:pt x="6870898" y="242570"/>
                    </a:cubicBezTo>
                    <a:cubicBezTo>
                      <a:pt x="6870898" y="151130"/>
                      <a:pt x="6945828" y="76200"/>
                      <a:pt x="7037267" y="76200"/>
                    </a:cubicBezTo>
                    <a:cubicBezTo>
                      <a:pt x="7128708" y="76200"/>
                      <a:pt x="7203638" y="151130"/>
                      <a:pt x="7203638" y="242570"/>
                    </a:cubicBezTo>
                    <a:cubicBezTo>
                      <a:pt x="7204908" y="334010"/>
                      <a:pt x="7129978" y="408940"/>
                      <a:pt x="7037267" y="408940"/>
                    </a:cubicBezTo>
                    <a:close/>
                  </a:path>
                </a:pathLst>
              </a:custGeom>
              <a:solidFill>
                <a:srgbClr val="2C92D5"/>
              </a:solidFill>
            </p:spPr>
          </p:sp>
          <p:grpSp>
            <p:nvGrpSpPr>
              <p:cNvPr id="24" name="Group 24"/>
              <p:cNvGrpSpPr/>
              <p:nvPr/>
            </p:nvGrpSpPr>
            <p:grpSpPr>
              <a:xfrm>
                <a:off x="9086794" y="2167984"/>
                <a:ext cx="2333918" cy="874248"/>
                <a:chOff x="-100349" y="-1263569"/>
                <a:chExt cx="10269558" cy="3846809"/>
              </a:xfrm>
            </p:grpSpPr>
            <p:sp>
              <p:nvSpPr>
                <p:cNvPr id="25" name="Freeform 25"/>
                <p:cNvSpPr/>
                <p:nvPr/>
              </p:nvSpPr>
              <p:spPr>
                <a:xfrm>
                  <a:off x="-100349" y="-1263569"/>
                  <a:ext cx="10269558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sp>
            <p:nvSpPr>
              <p:cNvPr id="28" name="Freeform 28"/>
              <p:cNvSpPr/>
              <p:nvPr/>
            </p:nvSpPr>
            <p:spPr>
              <a:xfrm>
                <a:off x="6176836" y="2680364"/>
                <a:ext cx="3204999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11377999" h="485140">
                    <a:moveTo>
                      <a:pt x="11134159" y="0"/>
                    </a:moveTo>
                    <a:cubicBezTo>
                      <a:pt x="11013509" y="0"/>
                      <a:pt x="10913179" y="88900"/>
                      <a:pt x="10894129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10895399" y="280670"/>
                    </a:lnTo>
                    <a:cubicBezTo>
                      <a:pt x="10913179" y="396240"/>
                      <a:pt x="11014779" y="485140"/>
                      <a:pt x="11135429" y="485140"/>
                    </a:cubicBezTo>
                    <a:cubicBezTo>
                      <a:pt x="11270049" y="485140"/>
                      <a:pt x="11377999" y="375920"/>
                      <a:pt x="11377999" y="242570"/>
                    </a:cubicBezTo>
                    <a:cubicBezTo>
                      <a:pt x="11377999" y="107950"/>
                      <a:pt x="11268780" y="0"/>
                      <a:pt x="11134159" y="0"/>
                    </a:cubicBezTo>
                    <a:close/>
                    <a:moveTo>
                      <a:pt x="11134159" y="408940"/>
                    </a:moveTo>
                    <a:cubicBezTo>
                      <a:pt x="11042719" y="408940"/>
                      <a:pt x="10967789" y="334010"/>
                      <a:pt x="10967789" y="242570"/>
                    </a:cubicBezTo>
                    <a:cubicBezTo>
                      <a:pt x="10967789" y="151130"/>
                      <a:pt x="11042719" y="76200"/>
                      <a:pt x="11134159" y="76200"/>
                    </a:cubicBezTo>
                    <a:cubicBezTo>
                      <a:pt x="11225599" y="76200"/>
                      <a:pt x="11300529" y="151130"/>
                      <a:pt x="11300529" y="242570"/>
                    </a:cubicBezTo>
                    <a:cubicBezTo>
                      <a:pt x="11301799" y="334010"/>
                      <a:pt x="11226869" y="408940"/>
                      <a:pt x="11134159" y="4089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  <p:grpSp>
            <p:nvGrpSpPr>
              <p:cNvPr id="29" name="Group 29"/>
              <p:cNvGrpSpPr/>
              <p:nvPr/>
            </p:nvGrpSpPr>
            <p:grpSpPr>
              <a:xfrm>
                <a:off x="9095874" y="4509388"/>
                <a:ext cx="2324837" cy="874248"/>
                <a:chOff x="-60396" y="-1263569"/>
                <a:chExt cx="10229600" cy="3846809"/>
              </a:xfrm>
            </p:grpSpPr>
            <p:sp>
              <p:nvSpPr>
                <p:cNvPr id="30" name="Freeform 30"/>
                <p:cNvSpPr/>
                <p:nvPr/>
              </p:nvSpPr>
              <p:spPr>
                <a:xfrm>
                  <a:off x="-60396" y="-1263569"/>
                  <a:ext cx="10229600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32" name="Group 32"/>
              <p:cNvGrpSpPr/>
              <p:nvPr/>
            </p:nvGrpSpPr>
            <p:grpSpPr>
              <a:xfrm>
                <a:off x="9109600" y="3338686"/>
                <a:ext cx="2311111" cy="874248"/>
                <a:chOff x="0" y="-1263569"/>
                <a:chExt cx="10169204" cy="3846809"/>
              </a:xfrm>
            </p:grpSpPr>
            <p:sp>
              <p:nvSpPr>
                <p:cNvPr id="33" name="Freeform 33"/>
                <p:cNvSpPr/>
                <p:nvPr/>
              </p:nvSpPr>
              <p:spPr>
                <a:xfrm>
                  <a:off x="0" y="-1263569"/>
                  <a:ext cx="10169204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36" name="Group 36"/>
              <p:cNvGrpSpPr/>
              <p:nvPr/>
            </p:nvGrpSpPr>
            <p:grpSpPr>
              <a:xfrm>
                <a:off x="600311" y="4509388"/>
                <a:ext cx="2477439" cy="874248"/>
                <a:chOff x="0" y="-1263569"/>
                <a:chExt cx="10901070" cy="3846809"/>
              </a:xfrm>
            </p:grpSpPr>
            <p:sp>
              <p:nvSpPr>
                <p:cNvPr id="37" name="Freeform 37"/>
                <p:cNvSpPr/>
                <p:nvPr/>
              </p:nvSpPr>
              <p:spPr>
                <a:xfrm>
                  <a:off x="0" y="-1263569"/>
                  <a:ext cx="10901070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grpSp>
            <p:nvGrpSpPr>
              <p:cNvPr id="39" name="Group 39"/>
              <p:cNvGrpSpPr/>
              <p:nvPr/>
            </p:nvGrpSpPr>
            <p:grpSpPr>
              <a:xfrm>
                <a:off x="600311" y="3338686"/>
                <a:ext cx="2501745" cy="874248"/>
                <a:chOff x="0" y="-1263569"/>
                <a:chExt cx="11008020" cy="3846809"/>
              </a:xfrm>
            </p:grpSpPr>
            <p:sp>
              <p:nvSpPr>
                <p:cNvPr id="40" name="Freeform 40"/>
                <p:cNvSpPr/>
                <p:nvPr/>
              </p:nvSpPr>
              <p:spPr>
                <a:xfrm>
                  <a:off x="0" y="-1263569"/>
                  <a:ext cx="11008020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42" name="Group 42"/>
              <p:cNvGrpSpPr/>
              <p:nvPr/>
            </p:nvGrpSpPr>
            <p:grpSpPr>
              <a:xfrm>
                <a:off x="600311" y="2167984"/>
                <a:ext cx="2501745" cy="874248"/>
                <a:chOff x="0" y="-1263569"/>
                <a:chExt cx="11008020" cy="3846809"/>
              </a:xfrm>
            </p:grpSpPr>
            <p:sp>
              <p:nvSpPr>
                <p:cNvPr id="43" name="Freeform 43"/>
                <p:cNvSpPr/>
                <p:nvPr/>
              </p:nvSpPr>
              <p:spPr>
                <a:xfrm>
                  <a:off x="0" y="-1263569"/>
                  <a:ext cx="11008020" cy="3846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9204" h="2583240">
                      <a:moveTo>
                        <a:pt x="10044744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10044744" y="0"/>
                      </a:lnTo>
                      <a:cubicBezTo>
                        <a:pt x="10113324" y="0"/>
                        <a:pt x="10169204" y="55880"/>
                        <a:pt x="10169204" y="124460"/>
                      </a:cubicBezTo>
                      <a:lnTo>
                        <a:pt x="10169204" y="2458780"/>
                      </a:lnTo>
                      <a:cubicBezTo>
                        <a:pt x="10169204" y="2527360"/>
                        <a:pt x="10113324" y="2583240"/>
                        <a:pt x="10044744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sp>
            <p:nvSpPr>
              <p:cNvPr id="47" name="Freeform 47"/>
              <p:cNvSpPr/>
              <p:nvPr/>
            </p:nvSpPr>
            <p:spPr>
              <a:xfrm rot="10800000">
                <a:off x="2663496" y="2680363"/>
                <a:ext cx="3188794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11320469" h="485140">
                    <a:moveTo>
                      <a:pt x="11076629" y="0"/>
                    </a:moveTo>
                    <a:cubicBezTo>
                      <a:pt x="10955979" y="0"/>
                      <a:pt x="10855650" y="88900"/>
                      <a:pt x="10836600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10837869" y="280670"/>
                    </a:lnTo>
                    <a:cubicBezTo>
                      <a:pt x="10855650" y="396240"/>
                      <a:pt x="10957250" y="485140"/>
                      <a:pt x="11077900" y="485140"/>
                    </a:cubicBezTo>
                    <a:cubicBezTo>
                      <a:pt x="11212519" y="485140"/>
                      <a:pt x="11320469" y="375920"/>
                      <a:pt x="11320469" y="242570"/>
                    </a:cubicBezTo>
                    <a:cubicBezTo>
                      <a:pt x="11320469" y="107950"/>
                      <a:pt x="11211250" y="0"/>
                      <a:pt x="11076629" y="0"/>
                    </a:cubicBezTo>
                    <a:close/>
                    <a:moveTo>
                      <a:pt x="11076629" y="408940"/>
                    </a:moveTo>
                    <a:cubicBezTo>
                      <a:pt x="10985189" y="408940"/>
                      <a:pt x="10910260" y="334010"/>
                      <a:pt x="10910260" y="242570"/>
                    </a:cubicBezTo>
                    <a:cubicBezTo>
                      <a:pt x="10910260" y="151130"/>
                      <a:pt x="10985189" y="76200"/>
                      <a:pt x="11076629" y="76200"/>
                    </a:cubicBezTo>
                    <a:cubicBezTo>
                      <a:pt x="11168069" y="76200"/>
                      <a:pt x="11243000" y="151130"/>
                      <a:pt x="11243000" y="242570"/>
                    </a:cubicBezTo>
                    <a:cubicBezTo>
                      <a:pt x="11244269" y="334010"/>
                      <a:pt x="11169339" y="408940"/>
                      <a:pt x="11076629" y="4089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  <p:sp>
            <p:nvSpPr>
              <p:cNvPr id="50" name="Freeform 50"/>
              <p:cNvSpPr/>
              <p:nvPr/>
            </p:nvSpPr>
            <p:spPr>
              <a:xfrm>
                <a:off x="6525688" y="3852086"/>
                <a:ext cx="2843993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10096397" h="485140">
                    <a:moveTo>
                      <a:pt x="9852557" y="0"/>
                    </a:moveTo>
                    <a:cubicBezTo>
                      <a:pt x="9731907" y="0"/>
                      <a:pt x="9631576" y="88900"/>
                      <a:pt x="9612526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9613797" y="280670"/>
                    </a:lnTo>
                    <a:cubicBezTo>
                      <a:pt x="9631576" y="396240"/>
                      <a:pt x="9733176" y="485140"/>
                      <a:pt x="9853826" y="485140"/>
                    </a:cubicBezTo>
                    <a:cubicBezTo>
                      <a:pt x="9988447" y="485140"/>
                      <a:pt x="10096397" y="375920"/>
                      <a:pt x="10096397" y="242570"/>
                    </a:cubicBezTo>
                    <a:cubicBezTo>
                      <a:pt x="10096397" y="107950"/>
                      <a:pt x="9987176" y="0"/>
                      <a:pt x="9852557" y="0"/>
                    </a:cubicBezTo>
                    <a:close/>
                    <a:moveTo>
                      <a:pt x="9852557" y="408940"/>
                    </a:moveTo>
                    <a:cubicBezTo>
                      <a:pt x="9761117" y="408940"/>
                      <a:pt x="9686187" y="334010"/>
                      <a:pt x="9686187" y="242570"/>
                    </a:cubicBezTo>
                    <a:cubicBezTo>
                      <a:pt x="9686187" y="151130"/>
                      <a:pt x="9761117" y="76200"/>
                      <a:pt x="9852557" y="76200"/>
                    </a:cubicBezTo>
                    <a:cubicBezTo>
                      <a:pt x="9943997" y="76200"/>
                      <a:pt x="10018926" y="151130"/>
                      <a:pt x="10018926" y="242570"/>
                    </a:cubicBezTo>
                    <a:cubicBezTo>
                      <a:pt x="10020197" y="334010"/>
                      <a:pt x="9945267" y="408940"/>
                      <a:pt x="9852557" y="408940"/>
                    </a:cubicBez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53" name="Freeform 53"/>
              <p:cNvSpPr/>
              <p:nvPr/>
            </p:nvSpPr>
            <p:spPr>
              <a:xfrm rot="10800000">
                <a:off x="2651342" y="3852085"/>
                <a:ext cx="2852095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10125162" h="485140">
                    <a:moveTo>
                      <a:pt x="9881322" y="0"/>
                    </a:moveTo>
                    <a:cubicBezTo>
                      <a:pt x="9760672" y="0"/>
                      <a:pt x="9660341" y="88900"/>
                      <a:pt x="9641291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9642562" y="280670"/>
                    </a:lnTo>
                    <a:cubicBezTo>
                      <a:pt x="9660341" y="396240"/>
                      <a:pt x="9761941" y="485140"/>
                      <a:pt x="9882591" y="485140"/>
                    </a:cubicBezTo>
                    <a:cubicBezTo>
                      <a:pt x="10017212" y="485140"/>
                      <a:pt x="10125162" y="375920"/>
                      <a:pt x="10125162" y="242570"/>
                    </a:cubicBezTo>
                    <a:cubicBezTo>
                      <a:pt x="10125162" y="107950"/>
                      <a:pt x="10015941" y="0"/>
                      <a:pt x="9881322" y="0"/>
                    </a:cubicBezTo>
                    <a:close/>
                    <a:moveTo>
                      <a:pt x="9881322" y="408940"/>
                    </a:moveTo>
                    <a:cubicBezTo>
                      <a:pt x="9789882" y="408940"/>
                      <a:pt x="9714951" y="334010"/>
                      <a:pt x="9714951" y="242570"/>
                    </a:cubicBezTo>
                    <a:cubicBezTo>
                      <a:pt x="9714951" y="151130"/>
                      <a:pt x="9789882" y="76200"/>
                      <a:pt x="9881322" y="76200"/>
                    </a:cubicBezTo>
                    <a:cubicBezTo>
                      <a:pt x="9972762" y="76200"/>
                      <a:pt x="10047691" y="151130"/>
                      <a:pt x="10047691" y="242570"/>
                    </a:cubicBezTo>
                    <a:cubicBezTo>
                      <a:pt x="10048962" y="334010"/>
                      <a:pt x="9974032" y="408940"/>
                      <a:pt x="9881322" y="408940"/>
                    </a:cubicBez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56" name="Freeform 56"/>
              <p:cNvSpPr/>
              <p:nvPr/>
            </p:nvSpPr>
            <p:spPr>
              <a:xfrm>
                <a:off x="6874542" y="5048645"/>
                <a:ext cx="2519453" cy="136655"/>
              </a:xfrm>
              <a:custGeom>
                <a:avLst/>
                <a:gdLst/>
                <a:ahLst/>
                <a:cxnLst/>
                <a:rect l="l" t="t" r="r" b="b"/>
                <a:pathLst>
                  <a:path w="8944236" h="485140">
                    <a:moveTo>
                      <a:pt x="8700396" y="0"/>
                    </a:moveTo>
                    <a:cubicBezTo>
                      <a:pt x="8579746" y="0"/>
                      <a:pt x="8479416" y="88900"/>
                      <a:pt x="8460366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8461636" y="280670"/>
                    </a:lnTo>
                    <a:cubicBezTo>
                      <a:pt x="8479416" y="396240"/>
                      <a:pt x="8581016" y="485140"/>
                      <a:pt x="8701666" y="485140"/>
                    </a:cubicBezTo>
                    <a:cubicBezTo>
                      <a:pt x="8836286" y="485140"/>
                      <a:pt x="8944236" y="375920"/>
                      <a:pt x="8944236" y="242570"/>
                    </a:cubicBezTo>
                    <a:cubicBezTo>
                      <a:pt x="8944236" y="107950"/>
                      <a:pt x="8835017" y="0"/>
                      <a:pt x="8700396" y="0"/>
                    </a:cubicBezTo>
                    <a:close/>
                    <a:moveTo>
                      <a:pt x="8700396" y="408940"/>
                    </a:moveTo>
                    <a:cubicBezTo>
                      <a:pt x="8608956" y="408940"/>
                      <a:pt x="8534026" y="334010"/>
                      <a:pt x="8534026" y="242570"/>
                    </a:cubicBezTo>
                    <a:cubicBezTo>
                      <a:pt x="8534026" y="151130"/>
                      <a:pt x="8608956" y="76200"/>
                      <a:pt x="8700396" y="76200"/>
                    </a:cubicBezTo>
                    <a:cubicBezTo>
                      <a:pt x="8791836" y="76200"/>
                      <a:pt x="8866766" y="151130"/>
                      <a:pt x="8866766" y="242570"/>
                    </a:cubicBezTo>
                    <a:cubicBezTo>
                      <a:pt x="8868036" y="334010"/>
                      <a:pt x="8793106" y="408940"/>
                      <a:pt x="8700396" y="4089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  <p:sp>
            <p:nvSpPr>
              <p:cNvPr id="59" name="Freeform 59"/>
              <p:cNvSpPr/>
              <p:nvPr/>
            </p:nvSpPr>
            <p:spPr>
              <a:xfrm rot="10800000">
                <a:off x="2675650" y="5048644"/>
                <a:ext cx="2478935" cy="136656"/>
              </a:xfrm>
              <a:custGeom>
                <a:avLst/>
                <a:gdLst/>
                <a:ahLst/>
                <a:cxnLst/>
                <a:rect l="l" t="t" r="r" b="b"/>
                <a:pathLst>
                  <a:path w="8800412" h="485140">
                    <a:moveTo>
                      <a:pt x="8556572" y="0"/>
                    </a:moveTo>
                    <a:cubicBezTo>
                      <a:pt x="8435922" y="0"/>
                      <a:pt x="8335592" y="88900"/>
                      <a:pt x="8316542" y="204470"/>
                    </a:cubicBezTo>
                    <a:lnTo>
                      <a:pt x="0" y="204470"/>
                    </a:lnTo>
                    <a:lnTo>
                      <a:pt x="0" y="280670"/>
                    </a:lnTo>
                    <a:lnTo>
                      <a:pt x="8317812" y="280670"/>
                    </a:lnTo>
                    <a:cubicBezTo>
                      <a:pt x="8335592" y="396240"/>
                      <a:pt x="8437192" y="485140"/>
                      <a:pt x="8557842" y="485140"/>
                    </a:cubicBezTo>
                    <a:cubicBezTo>
                      <a:pt x="8692462" y="485140"/>
                      <a:pt x="8800412" y="375920"/>
                      <a:pt x="8800412" y="242570"/>
                    </a:cubicBezTo>
                    <a:cubicBezTo>
                      <a:pt x="8800412" y="107950"/>
                      <a:pt x="8691192" y="0"/>
                      <a:pt x="8556572" y="0"/>
                    </a:cubicBezTo>
                    <a:close/>
                    <a:moveTo>
                      <a:pt x="8556572" y="408940"/>
                    </a:moveTo>
                    <a:cubicBezTo>
                      <a:pt x="8465132" y="408940"/>
                      <a:pt x="8390202" y="334010"/>
                      <a:pt x="8390202" y="242570"/>
                    </a:cubicBezTo>
                    <a:cubicBezTo>
                      <a:pt x="8390202" y="151130"/>
                      <a:pt x="8465132" y="76200"/>
                      <a:pt x="8556572" y="76200"/>
                    </a:cubicBezTo>
                    <a:cubicBezTo>
                      <a:pt x="8648012" y="76200"/>
                      <a:pt x="8722942" y="151130"/>
                      <a:pt x="8722942" y="242570"/>
                    </a:cubicBezTo>
                    <a:cubicBezTo>
                      <a:pt x="8724212" y="334010"/>
                      <a:pt x="8649282" y="408940"/>
                      <a:pt x="8556572" y="408940"/>
                    </a:cubicBez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grpSp>
          <p:nvGrpSpPr>
            <p:cNvPr id="93" name="Группа 92"/>
            <p:cNvGrpSpPr/>
            <p:nvPr/>
          </p:nvGrpSpPr>
          <p:grpSpPr>
            <a:xfrm>
              <a:off x="4863088" y="1511781"/>
              <a:ext cx="2311111" cy="4295268"/>
              <a:chOff x="4863088" y="1511781"/>
              <a:chExt cx="2311111" cy="4295268"/>
            </a:xfrm>
          </p:grpSpPr>
          <p:sp>
            <p:nvSpPr>
              <p:cNvPr id="81" name="AutoShape 8"/>
              <p:cNvSpPr/>
              <p:nvPr/>
            </p:nvSpPr>
            <p:spPr>
              <a:xfrm rot="16200000">
                <a:off x="4315064" y="4087293"/>
                <a:ext cx="3415205" cy="24308"/>
              </a:xfrm>
              <a:prstGeom prst="rect">
                <a:avLst/>
              </a:prstGeom>
              <a:solidFill>
                <a:srgbClr val="86EAE9"/>
              </a:solidFill>
            </p:spPr>
          </p:sp>
          <p:sp>
            <p:nvSpPr>
              <p:cNvPr id="82" name="Freeform 25"/>
              <p:cNvSpPr/>
              <p:nvPr/>
            </p:nvSpPr>
            <p:spPr>
              <a:xfrm>
                <a:off x="4863088" y="1511781"/>
                <a:ext cx="2311111" cy="874248"/>
              </a:xfrm>
              <a:custGeom>
                <a:avLst/>
                <a:gdLst/>
                <a:ahLst/>
                <a:cxnLst/>
                <a:rect l="l" t="t" r="r" b="b"/>
                <a:pathLst>
                  <a:path w="10169204" h="2583240">
                    <a:moveTo>
                      <a:pt x="10044744" y="2583240"/>
                    </a:moveTo>
                    <a:lnTo>
                      <a:pt x="124460" y="2583240"/>
                    </a:lnTo>
                    <a:cubicBezTo>
                      <a:pt x="55880" y="2583240"/>
                      <a:pt x="0" y="2527360"/>
                      <a:pt x="0" y="24587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044744" y="0"/>
                    </a:lnTo>
                    <a:cubicBezTo>
                      <a:pt x="10113324" y="0"/>
                      <a:pt x="10169204" y="55880"/>
                      <a:pt x="10169204" y="124460"/>
                    </a:cubicBezTo>
                    <a:lnTo>
                      <a:pt x="10169204" y="2458780"/>
                    </a:lnTo>
                    <a:cubicBezTo>
                      <a:pt x="10169204" y="2527360"/>
                      <a:pt x="10113324" y="2583240"/>
                      <a:pt x="10044744" y="2583240"/>
                    </a:cubicBez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80" name="TextBox 79"/>
            <p:cNvSpPr txBox="1"/>
            <p:nvPr/>
          </p:nvSpPr>
          <p:spPr>
            <a:xfrm>
              <a:off x="4581408" y="5883064"/>
              <a:ext cx="2843905" cy="102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400" b="1" dirty="0">
                  <a:solidFill>
                    <a:schemeClr val="bg1"/>
                  </a:solidFill>
                  <a:latin typeface="Aileron Regular"/>
                </a:rPr>
                <a:t>УЧАСТНИКИ БЮДЖЕТНОГО ПРОЦЕССА </a:t>
              </a:r>
            </a:p>
            <a:p>
              <a:pPr lvl="0" algn="ctr"/>
              <a:r>
                <a:rPr lang="ru-RU" sz="1400" b="1" dirty="0">
                  <a:solidFill>
                    <a:schemeClr val="bg1"/>
                  </a:solidFill>
                  <a:latin typeface="Aileron Regular"/>
                </a:rPr>
                <a:t>РЕСПУБЛИКИ АЛТАЙ</a:t>
              </a:r>
            </a:p>
            <a:p>
              <a:endParaRPr lang="ru-RU" sz="15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867305" y="1568160"/>
              <a:ext cx="229966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Глава Республики Алтай, Председатель Правительства Республики Алтай</a:t>
              </a:r>
            </a:p>
            <a:p>
              <a:endParaRPr lang="ru-RU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21249" y="2179896"/>
              <a:ext cx="2435562" cy="1167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Территориальный </a:t>
              </a:r>
              <a:r>
                <a:rPr lang="ru-RU" sz="1200" spc="83" dirty="0" smtClean="0">
                  <a:solidFill>
                    <a:srgbClr val="002060"/>
                  </a:solidFill>
                  <a:latin typeface="Aileron Regular"/>
                </a:rPr>
                <a:t>фонд </a:t>
              </a:r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обязательного медицинского страхования Республики Алтай</a:t>
              </a:r>
            </a:p>
            <a:p>
              <a:endParaRPr lang="ru-RU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9086793" y="5721983"/>
              <a:ext cx="22996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Органы государственного финансового контроля Республики Алтай</a:t>
              </a:r>
            </a:p>
            <a:p>
              <a:endParaRPr lang="ru-RU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9103922" y="4514873"/>
              <a:ext cx="2299660" cy="92388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Главные распорядители средств республиканского бюджета Республики Алтай</a:t>
              </a:r>
            </a:p>
            <a:p>
              <a:endParaRPr lang="ru-RU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124616" y="3483405"/>
              <a:ext cx="228107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Правительство Республики Алтай</a:t>
              </a:r>
            </a:p>
            <a:p>
              <a:endParaRPr lang="ru-RU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9133907" y="2234967"/>
              <a:ext cx="22692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Государственное Собрание - Эл Курултай Республики Алтай</a:t>
              </a:r>
            </a:p>
            <a:p>
              <a:endParaRPr lang="ru-RU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40757" y="3322205"/>
              <a:ext cx="258779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Главные администраторы (администраторы) доходов республиканского бюджета Республики Алтай</a:t>
              </a:r>
            </a:p>
            <a:p>
              <a:endParaRPr lang="ru-RU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72378" y="4438039"/>
              <a:ext cx="2524556" cy="1175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spc="83" dirty="0">
                  <a:solidFill>
                    <a:srgbClr val="002060"/>
                  </a:solidFill>
                  <a:latin typeface="Aileron Regular"/>
                </a:rPr>
                <a:t>Главные администраторы (администраторы) источников финансирования дефицита республиканского бюджета Республики Алтай</a:t>
              </a:r>
            </a:p>
            <a:p>
              <a:endParaRPr lang="ru-RU" sz="1150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52901" y="5696126"/>
              <a:ext cx="25248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200" spc="83" dirty="0">
                  <a:solidFill>
                    <a:srgbClr val="002060"/>
                  </a:solidFill>
                  <a:latin typeface="Aileron Regular"/>
                </a:rPr>
                <a:t>Получатели средств республиканского бюджета Республики Алтай</a:t>
              </a:r>
            </a:p>
          </p:txBody>
        </p:sp>
      </p:grpSp>
      <p:sp>
        <p:nvSpPr>
          <p:cNvPr id="98" name="TextBox 29"/>
          <p:cNvSpPr txBox="1"/>
          <p:nvPr/>
        </p:nvSpPr>
        <p:spPr>
          <a:xfrm>
            <a:off x="708842" y="144396"/>
            <a:ext cx="5282384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b="1" i="1" spc="14" dirty="0">
                <a:solidFill>
                  <a:srgbClr val="002060"/>
                </a:solidFill>
                <a:latin typeface="Maven Pro Bold"/>
              </a:rPr>
              <a:t>СОСТАВЛЕНИЕ ПРОЕКТОВ </a:t>
            </a:r>
            <a:r>
              <a:rPr lang="ru-RU" b="1" i="1" spc="14" dirty="0" smtClean="0">
                <a:solidFill>
                  <a:srgbClr val="002060"/>
                </a:solidFill>
                <a:latin typeface="Maven Pro Bold"/>
              </a:rPr>
              <a:t>БЮДЖЕТОВ</a:t>
            </a:r>
          </a:p>
          <a:p>
            <a:pPr lvl="0" algn="ctr"/>
            <a:r>
              <a:rPr lang="ru-RU" b="1" i="1" spc="14" dirty="0" smtClean="0">
                <a:solidFill>
                  <a:srgbClr val="002060"/>
                </a:solidFill>
                <a:latin typeface="Maven Pro Bold"/>
              </a:rPr>
              <a:t> </a:t>
            </a:r>
            <a:r>
              <a:rPr lang="ru-RU" b="1" i="1" spc="14" dirty="0">
                <a:solidFill>
                  <a:srgbClr val="002060"/>
                </a:solidFill>
                <a:latin typeface="Maven Pro Bold"/>
              </a:rPr>
              <a:t>ОСНОВЫВАЕТСЯ НА</a:t>
            </a:r>
            <a:r>
              <a:rPr lang="ru-RU" spc="83" dirty="0">
                <a:solidFill>
                  <a:srgbClr val="002060"/>
                </a:solidFill>
                <a:latin typeface="Aileron Regular"/>
              </a:rPr>
              <a:t>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10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/>
          <p:cNvGrpSpPr/>
          <p:nvPr/>
        </p:nvGrpSpPr>
        <p:grpSpPr>
          <a:xfrm>
            <a:off x="3617290" y="5814363"/>
            <a:ext cx="3819001" cy="88150"/>
            <a:chOff x="0" y="-35260"/>
            <a:chExt cx="7638002" cy="176300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0"/>
              <a:ext cx="1410404" cy="141040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227598" y="-35260"/>
              <a:ext cx="1410404" cy="141040"/>
            </a:xfrm>
            <a:prstGeom prst="rect">
              <a:avLst/>
            </a:prstGeom>
          </p:spPr>
        </p:pic>
      </p:grpSp>
      <p:grpSp>
        <p:nvGrpSpPr>
          <p:cNvPr id="119" name="Группа 118"/>
          <p:cNvGrpSpPr/>
          <p:nvPr/>
        </p:nvGrpSpPr>
        <p:grpSpPr>
          <a:xfrm>
            <a:off x="4353755" y="5562306"/>
            <a:ext cx="2416294" cy="609894"/>
            <a:chOff x="4353755" y="5562306"/>
            <a:chExt cx="2416294" cy="609894"/>
          </a:xfrm>
        </p:grpSpPr>
        <p:grpSp>
          <p:nvGrpSpPr>
            <p:cNvPr id="43" name="Group 43"/>
            <p:cNvGrpSpPr/>
            <p:nvPr/>
          </p:nvGrpSpPr>
          <p:grpSpPr>
            <a:xfrm>
              <a:off x="4353755" y="5562306"/>
              <a:ext cx="2416294" cy="609894"/>
              <a:chOff x="0" y="0"/>
              <a:chExt cx="3221779" cy="1026372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3221779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191919"/>
              </a:solidFill>
            </p:spPr>
          </p:sp>
        </p:grpSp>
        <p:sp>
          <p:nvSpPr>
            <p:cNvPr id="48" name="AutoShape 48"/>
            <p:cNvSpPr/>
            <p:nvPr/>
          </p:nvSpPr>
          <p:spPr>
            <a:xfrm>
              <a:off x="4361303" y="5562306"/>
              <a:ext cx="2351537" cy="609894"/>
            </a:xfrm>
            <a:prstGeom prst="rect">
              <a:avLst/>
            </a:prstGeom>
            <a:solidFill>
              <a:srgbClr val="191919">
                <a:alpha val="9803"/>
              </a:srgbClr>
            </a:solidFill>
          </p:spPr>
        </p:sp>
      </p:grpSp>
      <p:grpSp>
        <p:nvGrpSpPr>
          <p:cNvPr id="117" name="Группа 116"/>
          <p:cNvGrpSpPr/>
          <p:nvPr/>
        </p:nvGrpSpPr>
        <p:grpSpPr>
          <a:xfrm>
            <a:off x="4336483" y="4445365"/>
            <a:ext cx="2433566" cy="613003"/>
            <a:chOff x="4345092" y="4496846"/>
            <a:chExt cx="2424956" cy="613003"/>
          </a:xfrm>
        </p:grpSpPr>
        <p:grpSp>
          <p:nvGrpSpPr>
            <p:cNvPr id="34" name="Group 34"/>
            <p:cNvGrpSpPr/>
            <p:nvPr/>
          </p:nvGrpSpPr>
          <p:grpSpPr>
            <a:xfrm>
              <a:off x="4345092" y="4496846"/>
              <a:ext cx="2410003" cy="609894"/>
              <a:chOff x="0" y="0"/>
              <a:chExt cx="4055718" cy="1026372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55718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46" name="AutoShape 46"/>
            <p:cNvSpPr/>
            <p:nvPr/>
          </p:nvSpPr>
          <p:spPr>
            <a:xfrm>
              <a:off x="4396174" y="4499955"/>
              <a:ext cx="2373874" cy="609894"/>
            </a:xfrm>
            <a:prstGeom prst="rect">
              <a:avLst/>
            </a:prstGeom>
            <a:solidFill>
              <a:srgbClr val="2C92D5">
                <a:alpha val="9803"/>
              </a:srgbClr>
            </a:solidFill>
          </p:spPr>
        </p:sp>
        <p:sp>
          <p:nvSpPr>
            <p:cNvPr id="53" name="TextBox 53"/>
            <p:cNvSpPr txBox="1"/>
            <p:nvPr/>
          </p:nvSpPr>
          <p:spPr>
            <a:xfrm>
              <a:off x="4460969" y="4546677"/>
              <a:ext cx="2202399" cy="46166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173"/>
                </a:lnSpc>
              </a:pP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Номинация</a:t>
              </a:r>
            </a:p>
            <a:p>
              <a:pPr algn="ctr">
                <a:lnSpc>
                  <a:spcPts val="1173"/>
                </a:lnSpc>
              </a:pPr>
              <a:r>
                <a:rPr lang="ru-RU" sz="1067" dirty="0" smtClean="0">
                  <a:solidFill>
                    <a:srgbClr val="191919"/>
                  </a:solidFill>
                  <a:latin typeface="Aileron Regular"/>
                </a:rPr>
                <a:t>«Популярный </a:t>
              </a: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словарь бюджетных </a:t>
              </a:r>
              <a:r>
                <a:rPr lang="ru-RU" sz="1067" dirty="0" smtClean="0">
                  <a:solidFill>
                    <a:srgbClr val="191919"/>
                  </a:solidFill>
                  <a:latin typeface="Aileron Regular"/>
                </a:rPr>
                <a:t>терминов»</a:t>
              </a:r>
              <a:endParaRPr lang="en-US" sz="1067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4516617" y="5579936"/>
            <a:ext cx="212455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93"/>
              </a:lnSpc>
            </a:pPr>
            <a:r>
              <a:rPr lang="ru-RU" sz="1067" dirty="0">
                <a:solidFill>
                  <a:srgbClr val="191919"/>
                </a:solidFill>
                <a:latin typeface="Aileron Regular"/>
              </a:rPr>
              <a:t>Номинация</a:t>
            </a:r>
          </a:p>
          <a:p>
            <a:pPr algn="ctr">
              <a:lnSpc>
                <a:spcPts val="1493"/>
              </a:lnSpc>
            </a:pPr>
            <a:r>
              <a:rPr lang="ru-RU" sz="1067" dirty="0" smtClean="0">
                <a:solidFill>
                  <a:srgbClr val="191919"/>
                </a:solidFill>
                <a:latin typeface="Aileron Regular"/>
              </a:rPr>
              <a:t>«</a:t>
            </a:r>
            <a:r>
              <a:rPr lang="ru-RU" sz="1067" dirty="0">
                <a:solidFill>
                  <a:srgbClr val="191919"/>
                </a:solidFill>
                <a:latin typeface="Aileron Regular"/>
              </a:rPr>
              <a:t>Социальная реклама бюджета для граждан»</a:t>
            </a:r>
            <a:endParaRPr lang="en-US" sz="106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15" name="Группа 114"/>
          <p:cNvGrpSpPr/>
          <p:nvPr/>
        </p:nvGrpSpPr>
        <p:grpSpPr>
          <a:xfrm>
            <a:off x="7454540" y="4130914"/>
            <a:ext cx="1777402" cy="1325590"/>
            <a:chOff x="7454539" y="4130914"/>
            <a:chExt cx="4010045" cy="1325590"/>
          </a:xfrm>
        </p:grpSpPr>
        <p:grpSp>
          <p:nvGrpSpPr>
            <p:cNvPr id="57" name="Group 57"/>
            <p:cNvGrpSpPr/>
            <p:nvPr/>
          </p:nvGrpSpPr>
          <p:grpSpPr>
            <a:xfrm>
              <a:off x="7454539" y="4846610"/>
              <a:ext cx="4010045" cy="609894"/>
              <a:chOff x="0" y="0"/>
              <a:chExt cx="3221779" cy="1026372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3221779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13538A"/>
              </a:solidFill>
            </p:spPr>
          </p:sp>
        </p:grpSp>
        <p:sp>
          <p:nvSpPr>
            <p:cNvPr id="59" name="AutoShape 59"/>
            <p:cNvSpPr/>
            <p:nvPr/>
          </p:nvSpPr>
          <p:spPr>
            <a:xfrm>
              <a:off x="7470780" y="4846610"/>
              <a:ext cx="3964835" cy="609894"/>
            </a:xfrm>
            <a:prstGeom prst="rect">
              <a:avLst/>
            </a:prstGeom>
            <a:solidFill>
              <a:srgbClr val="13538A">
                <a:alpha val="9803"/>
              </a:srgbClr>
            </a:solidFill>
          </p:spPr>
        </p:sp>
        <p:sp>
          <p:nvSpPr>
            <p:cNvPr id="60" name="TextBox 60"/>
            <p:cNvSpPr txBox="1"/>
            <p:nvPr/>
          </p:nvSpPr>
          <p:spPr>
            <a:xfrm>
              <a:off x="8527111" y="5055177"/>
              <a:ext cx="1569222" cy="1923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93"/>
                </a:lnSpc>
              </a:pPr>
              <a:r>
                <a:rPr lang="en-US" sz="1400" dirty="0" smtClean="0">
                  <a:solidFill>
                    <a:srgbClr val="191919"/>
                  </a:solidFill>
                  <a:latin typeface="Aileron Regular"/>
                </a:rPr>
                <a:t>3</a:t>
              </a:r>
              <a:r>
                <a:rPr lang="ru-RU" sz="1400" dirty="0" smtClean="0">
                  <a:solidFill>
                    <a:srgbClr val="191919"/>
                  </a:solidFill>
                  <a:latin typeface="Aileron Regular"/>
                </a:rPr>
                <a:t> место </a:t>
              </a:r>
              <a:endParaRPr lang="en-US" sz="1400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69" name="Group 69"/>
            <p:cNvGrpSpPr/>
            <p:nvPr/>
          </p:nvGrpSpPr>
          <p:grpSpPr>
            <a:xfrm>
              <a:off x="7454539" y="4130914"/>
              <a:ext cx="4010045" cy="609894"/>
              <a:chOff x="0" y="0"/>
              <a:chExt cx="3221779" cy="1026372"/>
            </a:xfrm>
          </p:grpSpPr>
          <p:sp>
            <p:nvSpPr>
              <p:cNvPr id="70" name="Freeform 70"/>
              <p:cNvSpPr/>
              <p:nvPr/>
            </p:nvSpPr>
            <p:spPr>
              <a:xfrm>
                <a:off x="0" y="0"/>
                <a:ext cx="3221779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71" name="AutoShape 71"/>
            <p:cNvSpPr/>
            <p:nvPr/>
          </p:nvSpPr>
          <p:spPr>
            <a:xfrm>
              <a:off x="7470780" y="4130914"/>
              <a:ext cx="3964835" cy="609894"/>
            </a:xfrm>
            <a:prstGeom prst="rect">
              <a:avLst/>
            </a:prstGeom>
            <a:solidFill>
              <a:srgbClr val="2C92D5">
                <a:alpha val="9803"/>
              </a:srgbClr>
            </a:solidFill>
          </p:spPr>
        </p:sp>
        <p:sp>
          <p:nvSpPr>
            <p:cNvPr id="72" name="TextBox 72"/>
            <p:cNvSpPr txBox="1"/>
            <p:nvPr/>
          </p:nvSpPr>
          <p:spPr>
            <a:xfrm>
              <a:off x="7551737" y="4326594"/>
              <a:ext cx="3519969" cy="19236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493"/>
                </a:lnSpc>
              </a:pPr>
              <a:r>
                <a:rPr lang="en-US" sz="1400" dirty="0" smtClean="0">
                  <a:solidFill>
                    <a:srgbClr val="191919"/>
                  </a:solidFill>
                  <a:latin typeface="Aileron Regular"/>
                </a:rPr>
                <a:t>2 </a:t>
              </a:r>
              <a:r>
                <a:rPr lang="ru-RU" sz="1400" dirty="0" smtClean="0">
                  <a:solidFill>
                    <a:srgbClr val="191919"/>
                  </a:solidFill>
                  <a:latin typeface="Aileron Regular"/>
                </a:rPr>
                <a:t>место</a:t>
              </a:r>
              <a:endParaRPr lang="en-US" sz="1400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7471712" y="5579936"/>
            <a:ext cx="1777402" cy="609894"/>
            <a:chOff x="7454540" y="5527046"/>
            <a:chExt cx="3992470" cy="609894"/>
          </a:xfrm>
        </p:grpSpPr>
        <p:grpSp>
          <p:nvGrpSpPr>
            <p:cNvPr id="40" name="Group 40"/>
            <p:cNvGrpSpPr/>
            <p:nvPr/>
          </p:nvGrpSpPr>
          <p:grpSpPr>
            <a:xfrm>
              <a:off x="7454540" y="5527046"/>
              <a:ext cx="3992470" cy="609894"/>
              <a:chOff x="0" y="0"/>
              <a:chExt cx="3221779" cy="1026372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3221779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191919"/>
              </a:solidFill>
            </p:spPr>
          </p:sp>
        </p:grpSp>
        <p:sp>
          <p:nvSpPr>
            <p:cNvPr id="42" name="AutoShape 42"/>
            <p:cNvSpPr/>
            <p:nvPr/>
          </p:nvSpPr>
          <p:spPr>
            <a:xfrm>
              <a:off x="7470779" y="5562306"/>
              <a:ext cx="3900998" cy="574634"/>
            </a:xfrm>
            <a:prstGeom prst="rect">
              <a:avLst/>
            </a:prstGeom>
            <a:solidFill>
              <a:srgbClr val="191919">
                <a:alpha val="9803"/>
              </a:srgbClr>
            </a:solidFill>
          </p:spPr>
        </p:sp>
        <p:sp>
          <p:nvSpPr>
            <p:cNvPr id="73" name="TextBox 73"/>
            <p:cNvSpPr txBox="1"/>
            <p:nvPr/>
          </p:nvSpPr>
          <p:spPr>
            <a:xfrm>
              <a:off x="8483839" y="5746579"/>
              <a:ext cx="1569223" cy="1923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93"/>
                </a:lnSpc>
              </a:pPr>
              <a:r>
                <a:rPr lang="en-US" sz="1400" dirty="0">
                  <a:solidFill>
                    <a:srgbClr val="191919"/>
                  </a:solidFill>
                  <a:latin typeface="Aileron Regular"/>
                </a:rPr>
                <a:t>3</a:t>
              </a:r>
              <a:r>
                <a:rPr lang="ru-RU" sz="1400" dirty="0">
                  <a:solidFill>
                    <a:srgbClr val="191919"/>
                  </a:solidFill>
                  <a:latin typeface="Aileron Regular"/>
                </a:rPr>
                <a:t> место </a:t>
              </a:r>
              <a:endParaRPr lang="en-US" sz="1400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sp>
        <p:nvSpPr>
          <p:cNvPr id="98" name="AutoShape 98"/>
          <p:cNvSpPr/>
          <p:nvPr/>
        </p:nvSpPr>
        <p:spPr>
          <a:xfrm>
            <a:off x="1055638" y="1983827"/>
            <a:ext cx="2561652" cy="4188373"/>
          </a:xfrm>
          <a:prstGeom prst="rect">
            <a:avLst/>
          </a:prstGeom>
          <a:solidFill>
            <a:srgbClr val="86EAE9"/>
          </a:solidFill>
        </p:spPr>
      </p:sp>
      <p:sp>
        <p:nvSpPr>
          <p:cNvPr id="99" name="TextBox 99"/>
          <p:cNvSpPr txBox="1"/>
          <p:nvPr/>
        </p:nvSpPr>
        <p:spPr>
          <a:xfrm>
            <a:off x="1373360" y="2894881"/>
            <a:ext cx="1965450" cy="2051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ru-RU" b="1" dirty="0" smtClean="0">
                <a:solidFill>
                  <a:srgbClr val="FFFFFF"/>
                </a:solidFill>
                <a:latin typeface="Aileron Regular"/>
              </a:rPr>
              <a:t>Победители регионального конкурса проектов по представлению бюджета для граждан </a:t>
            </a:r>
          </a:p>
          <a:p>
            <a:pPr algn="ctr">
              <a:lnSpc>
                <a:spcPts val="1960"/>
              </a:lnSpc>
            </a:pPr>
            <a:r>
              <a:rPr lang="ru-RU" b="1" dirty="0" smtClean="0">
                <a:solidFill>
                  <a:srgbClr val="FFFFFF"/>
                </a:solidFill>
                <a:latin typeface="Aileron Regular"/>
              </a:rPr>
              <a:t>2019 года</a:t>
            </a:r>
            <a:endParaRPr lang="en-US" b="1" dirty="0">
              <a:solidFill>
                <a:srgbClr val="FFFFFF"/>
              </a:solidFill>
              <a:latin typeface="Aileron Regular"/>
            </a:endParaRPr>
          </a:p>
        </p:txBody>
      </p:sp>
      <p:sp>
        <p:nvSpPr>
          <p:cNvPr id="105" name="TextBox 105"/>
          <p:cNvSpPr txBox="1"/>
          <p:nvPr/>
        </p:nvSpPr>
        <p:spPr>
          <a:xfrm>
            <a:off x="1055636" y="1082563"/>
            <a:ext cx="10376544" cy="5892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2427"/>
              </a:lnSpc>
            </a:pPr>
            <a:r>
              <a:rPr lang="ru-RU" sz="1733" spc="87" dirty="0">
                <a:solidFill>
                  <a:srgbClr val="191919"/>
                </a:solidFill>
                <a:latin typeface="Aileron Regular"/>
              </a:rPr>
              <a:t>Основная цель конкурса  - выявление и распространение лучшей практики представления информации о бюджете в доступной для широких слоев населения </a:t>
            </a:r>
            <a:r>
              <a:rPr lang="ru-RU" sz="1733" spc="87" dirty="0" smtClean="0">
                <a:solidFill>
                  <a:srgbClr val="191919"/>
                </a:solidFill>
                <a:latin typeface="Aileron Regular"/>
              </a:rPr>
              <a:t>форме</a:t>
            </a:r>
            <a:endParaRPr lang="ru-RU" sz="1733" spc="87" dirty="0">
              <a:solidFill>
                <a:srgbClr val="191919"/>
              </a:solidFill>
              <a:latin typeface="Aileron Regular"/>
            </a:endParaRPr>
          </a:p>
        </p:txBody>
      </p:sp>
      <p:grpSp>
        <p:nvGrpSpPr>
          <p:cNvPr id="174" name="Группа 173"/>
          <p:cNvGrpSpPr/>
          <p:nvPr/>
        </p:nvGrpSpPr>
        <p:grpSpPr>
          <a:xfrm>
            <a:off x="3654185" y="2427135"/>
            <a:ext cx="5605579" cy="1419499"/>
            <a:chOff x="3608925" y="2304065"/>
            <a:chExt cx="5605579" cy="1419499"/>
          </a:xfrm>
        </p:grpSpPr>
        <p:grpSp>
          <p:nvGrpSpPr>
            <p:cNvPr id="61" name="Group 61"/>
            <p:cNvGrpSpPr/>
            <p:nvPr/>
          </p:nvGrpSpPr>
          <p:grpSpPr>
            <a:xfrm>
              <a:off x="7409280" y="2304065"/>
              <a:ext cx="1777403" cy="609894"/>
              <a:chOff x="-111629" y="647129"/>
              <a:chExt cx="6078948" cy="1026372"/>
            </a:xfrm>
          </p:grpSpPr>
          <p:sp>
            <p:nvSpPr>
              <p:cNvPr id="62" name="Freeform 62"/>
              <p:cNvSpPr/>
              <p:nvPr/>
            </p:nvSpPr>
            <p:spPr>
              <a:xfrm>
                <a:off x="-111629" y="647129"/>
                <a:ext cx="6078948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grpSp>
          <p:nvGrpSpPr>
            <p:cNvPr id="142" name="Группа 141"/>
            <p:cNvGrpSpPr/>
            <p:nvPr/>
          </p:nvGrpSpPr>
          <p:grpSpPr>
            <a:xfrm>
              <a:off x="3608925" y="2304065"/>
              <a:ext cx="5605579" cy="1419499"/>
              <a:chOff x="3616675" y="2156932"/>
              <a:chExt cx="5605579" cy="1419499"/>
            </a:xfrm>
          </p:grpSpPr>
          <p:grpSp>
            <p:nvGrpSpPr>
              <p:cNvPr id="65" name="Group 65"/>
              <p:cNvGrpSpPr/>
              <p:nvPr/>
            </p:nvGrpSpPr>
            <p:grpSpPr>
              <a:xfrm>
                <a:off x="7430805" y="2966537"/>
                <a:ext cx="1777403" cy="609894"/>
                <a:chOff x="-36249" y="557560"/>
                <a:chExt cx="5947028" cy="1026372"/>
              </a:xfrm>
            </p:grpSpPr>
            <p:sp>
              <p:nvSpPr>
                <p:cNvPr id="66" name="Freeform 66"/>
                <p:cNvSpPr/>
                <p:nvPr/>
              </p:nvSpPr>
              <p:spPr>
                <a:xfrm>
                  <a:off x="-36249" y="557560"/>
                  <a:ext cx="5947028" cy="10263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1779" h="1026372">
                      <a:moveTo>
                        <a:pt x="0" y="0"/>
                      </a:moveTo>
                      <a:lnTo>
                        <a:pt x="0" y="1026372"/>
                      </a:lnTo>
                      <a:lnTo>
                        <a:pt x="3221779" y="1026372"/>
                      </a:lnTo>
                      <a:lnTo>
                        <a:pt x="3221779" y="0"/>
                      </a:lnTo>
                      <a:lnTo>
                        <a:pt x="0" y="0"/>
                      </a:lnTo>
                      <a:close/>
                      <a:moveTo>
                        <a:pt x="3160819" y="965412"/>
                      </a:moveTo>
                      <a:lnTo>
                        <a:pt x="59690" y="965412"/>
                      </a:lnTo>
                      <a:lnTo>
                        <a:pt x="59690" y="59690"/>
                      </a:lnTo>
                      <a:lnTo>
                        <a:pt x="3160819" y="59690"/>
                      </a:lnTo>
                      <a:lnTo>
                        <a:pt x="3160819" y="965412"/>
                      </a:lnTo>
                      <a:close/>
                    </a:path>
                  </a:pathLst>
                </a:custGeom>
                <a:solidFill>
                  <a:srgbClr val="3EDAD8"/>
                </a:solidFill>
              </p:spPr>
            </p:sp>
          </p:grpSp>
          <p:grpSp>
            <p:nvGrpSpPr>
              <p:cNvPr id="111" name="Группа 110"/>
              <p:cNvGrpSpPr/>
              <p:nvPr/>
            </p:nvGrpSpPr>
            <p:grpSpPr>
              <a:xfrm>
                <a:off x="3616675" y="2156932"/>
                <a:ext cx="5605579" cy="1379036"/>
                <a:chOff x="3616794" y="2221233"/>
                <a:chExt cx="4513748" cy="1379036"/>
              </a:xfrm>
            </p:grpSpPr>
            <p:pic>
              <p:nvPicPr>
                <p:cNvPr id="3" name="Picture 3"/>
                <p:cNvPicPr>
                  <a:picLocks noChangeAspect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>
                <a:xfrm>
                  <a:off x="3616794" y="2808466"/>
                  <a:ext cx="580801" cy="58080"/>
                </a:xfrm>
                <a:prstGeom prst="rect">
                  <a:avLst/>
                </a:prstGeom>
              </p:spPr>
            </p:pic>
            <p:grpSp>
              <p:nvGrpSpPr>
                <p:cNvPr id="108" name="Группа 107"/>
                <p:cNvGrpSpPr/>
                <p:nvPr/>
              </p:nvGrpSpPr>
              <p:grpSpPr>
                <a:xfrm>
                  <a:off x="4234839" y="2515340"/>
                  <a:ext cx="1937167" cy="623165"/>
                  <a:chOff x="4257235" y="1795396"/>
                  <a:chExt cx="1937167" cy="623165"/>
                </a:xfrm>
              </p:grpSpPr>
              <p:sp>
                <p:nvSpPr>
                  <p:cNvPr id="27" name="Freeform 27"/>
                  <p:cNvSpPr/>
                  <p:nvPr/>
                </p:nvSpPr>
                <p:spPr>
                  <a:xfrm>
                    <a:off x="4257797" y="1808667"/>
                    <a:ext cx="1914457" cy="609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1779" h="1026372">
                        <a:moveTo>
                          <a:pt x="0" y="0"/>
                        </a:moveTo>
                        <a:lnTo>
                          <a:pt x="0" y="1026372"/>
                        </a:lnTo>
                        <a:lnTo>
                          <a:pt x="3221779" y="1026372"/>
                        </a:lnTo>
                        <a:lnTo>
                          <a:pt x="3221779" y="0"/>
                        </a:lnTo>
                        <a:lnTo>
                          <a:pt x="0" y="0"/>
                        </a:lnTo>
                        <a:close/>
                        <a:moveTo>
                          <a:pt x="3160819" y="965412"/>
                        </a:moveTo>
                        <a:lnTo>
                          <a:pt x="59690" y="965412"/>
                        </a:lnTo>
                        <a:lnTo>
                          <a:pt x="59690" y="59690"/>
                        </a:lnTo>
                        <a:lnTo>
                          <a:pt x="3160819" y="59690"/>
                        </a:lnTo>
                        <a:lnTo>
                          <a:pt x="3160819" y="965412"/>
                        </a:lnTo>
                        <a:close/>
                      </a:path>
                    </a:pathLst>
                  </a:custGeom>
                  <a:solidFill>
                    <a:srgbClr val="86EAE9"/>
                  </a:solidFill>
                </p:spPr>
              </p:sp>
              <p:grpSp>
                <p:nvGrpSpPr>
                  <p:cNvPr id="107" name="Группа 106"/>
                  <p:cNvGrpSpPr/>
                  <p:nvPr/>
                </p:nvGrpSpPr>
                <p:grpSpPr>
                  <a:xfrm>
                    <a:off x="4257235" y="1795396"/>
                    <a:ext cx="1937167" cy="609894"/>
                    <a:chOff x="4257235" y="1795396"/>
                    <a:chExt cx="1937167" cy="609894"/>
                  </a:xfrm>
                </p:grpSpPr>
                <p:sp>
                  <p:nvSpPr>
                    <p:cNvPr id="45" name="AutoShape 45"/>
                    <p:cNvSpPr/>
                    <p:nvPr/>
                  </p:nvSpPr>
                  <p:spPr>
                    <a:xfrm>
                      <a:off x="4295041" y="1795396"/>
                      <a:ext cx="1899361" cy="609894"/>
                    </a:xfrm>
                    <a:prstGeom prst="rect">
                      <a:avLst/>
                    </a:prstGeom>
                    <a:solidFill>
                      <a:srgbClr val="86EAE9">
                        <a:alpha val="9803"/>
                      </a:srgbClr>
                    </a:solidFill>
                  </p:spPr>
                </p:sp>
                <p:sp>
                  <p:nvSpPr>
                    <p:cNvPr id="51" name="TextBox 51"/>
                    <p:cNvSpPr txBox="1"/>
                    <p:nvPr/>
                  </p:nvSpPr>
                  <p:spPr>
                    <a:xfrm>
                      <a:off x="4257235" y="1818584"/>
                      <a:ext cx="1857988" cy="560153"/>
                    </a:xfrm>
                    <a:prstGeom prst="rect">
                      <a:avLst/>
                    </a:prstGeom>
                  </p:spPr>
                  <p:txBody>
                    <a:bodyPr wrap="square" lIns="0" tIns="0" rIns="0" bIns="0" rtlCol="0" anchor="t">
                      <a:spAutoFit/>
                    </a:bodyPr>
                    <a:lstStyle/>
                    <a:p>
                      <a:pPr algn="ctr">
                        <a:lnSpc>
                          <a:spcPts val="1493"/>
                        </a:lnSpc>
                      </a:pPr>
                      <a:r>
                        <a:rPr lang="ru-RU" sz="1067" dirty="0" smtClean="0">
                          <a:solidFill>
                            <a:srgbClr val="191919"/>
                          </a:solidFill>
                          <a:latin typeface="Aileron Regular"/>
                        </a:rPr>
                        <a:t>Номинация</a:t>
                      </a:r>
                    </a:p>
                    <a:p>
                      <a:pPr algn="ctr">
                        <a:lnSpc>
                          <a:spcPts val="1493"/>
                        </a:lnSpc>
                      </a:pPr>
                      <a:r>
                        <a:rPr lang="ru-RU" sz="1067" dirty="0" smtClean="0">
                          <a:solidFill>
                            <a:srgbClr val="191919"/>
                          </a:solidFill>
                          <a:latin typeface="Aileron Regular"/>
                        </a:rPr>
                        <a:t>«Бюджет</a:t>
                      </a:r>
                      <a:r>
                        <a:rPr lang="ru-RU" sz="1067" dirty="0">
                          <a:solidFill>
                            <a:srgbClr val="191919"/>
                          </a:solidFill>
                          <a:latin typeface="Aileron Regular"/>
                        </a:rPr>
                        <a:t>: сколько я плачу, и что </a:t>
                      </a:r>
                      <a:r>
                        <a:rPr lang="ru-RU" sz="1067" dirty="0" smtClean="0">
                          <a:solidFill>
                            <a:srgbClr val="191919"/>
                          </a:solidFill>
                          <a:latin typeface="Aileron Regular"/>
                        </a:rPr>
                        <a:t>получаю</a:t>
                      </a:r>
                      <a:r>
                        <a:rPr lang="ru-RU" sz="1067" dirty="0">
                          <a:solidFill>
                            <a:srgbClr val="191919"/>
                          </a:solidFill>
                          <a:latin typeface="Aileron Regular"/>
                        </a:rPr>
                        <a:t>?»</a:t>
                      </a:r>
                      <a:endParaRPr lang="en-US" sz="1067" dirty="0">
                        <a:solidFill>
                          <a:srgbClr val="191919"/>
                        </a:solidFill>
                        <a:latin typeface="Aileron Regular"/>
                      </a:endParaRPr>
                    </a:p>
                  </p:txBody>
                </p:sp>
              </p:grpSp>
            </p:grpSp>
            <p:sp>
              <p:nvSpPr>
                <p:cNvPr id="63" name="AutoShape 63"/>
                <p:cNvSpPr/>
                <p:nvPr/>
              </p:nvSpPr>
              <p:spPr>
                <a:xfrm>
                  <a:off x="6707051" y="2221233"/>
                  <a:ext cx="1378716" cy="557222"/>
                </a:xfrm>
                <a:prstGeom prst="rect">
                  <a:avLst/>
                </a:prstGeom>
                <a:solidFill>
                  <a:srgbClr val="86EAE9">
                    <a:alpha val="9803"/>
                  </a:srgbClr>
                </a:solidFill>
              </p:spPr>
            </p:sp>
            <p:sp>
              <p:nvSpPr>
                <p:cNvPr id="67" name="AutoShape 67"/>
                <p:cNvSpPr/>
                <p:nvPr/>
              </p:nvSpPr>
              <p:spPr>
                <a:xfrm>
                  <a:off x="6711623" y="2990375"/>
                  <a:ext cx="1418919" cy="609894"/>
                </a:xfrm>
                <a:prstGeom prst="rect">
                  <a:avLst/>
                </a:prstGeom>
                <a:solidFill>
                  <a:srgbClr val="3EDAD8">
                    <a:alpha val="9803"/>
                  </a:srgbClr>
                </a:solidFill>
              </p:spPr>
            </p:sp>
          </p:grpSp>
        </p:grpSp>
      </p:grpSp>
      <p:grpSp>
        <p:nvGrpSpPr>
          <p:cNvPr id="116" name="Группа 115"/>
          <p:cNvGrpSpPr/>
          <p:nvPr/>
        </p:nvGrpSpPr>
        <p:grpSpPr>
          <a:xfrm>
            <a:off x="6742755" y="4374845"/>
            <a:ext cx="688961" cy="768049"/>
            <a:chOff x="6231574" y="4418768"/>
            <a:chExt cx="734292" cy="768049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253115" y="4418768"/>
              <a:ext cx="705202" cy="70520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260664" y="5116297"/>
              <a:ext cx="705202" cy="70520"/>
            </a:xfrm>
            <a:prstGeom prst="rect">
              <a:avLst/>
            </a:prstGeom>
          </p:spPr>
        </p:pic>
        <p:pic>
          <p:nvPicPr>
            <p:cNvPr id="113" name="Picture 1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5400000">
              <a:off x="5923158" y="4743272"/>
              <a:ext cx="705202" cy="88369"/>
            </a:xfrm>
            <a:prstGeom prst="rect">
              <a:avLst/>
            </a:prstGeom>
          </p:spPr>
        </p:pic>
      </p:grpSp>
      <p:pic>
        <p:nvPicPr>
          <p:cNvPr id="11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17290" y="4731273"/>
            <a:ext cx="705202" cy="70520"/>
          </a:xfrm>
          <a:prstGeom prst="rect">
            <a:avLst/>
          </a:prstGeom>
        </p:spPr>
      </p:pic>
      <p:grpSp>
        <p:nvGrpSpPr>
          <p:cNvPr id="120" name="Группа 119"/>
          <p:cNvGrpSpPr/>
          <p:nvPr/>
        </p:nvGrpSpPr>
        <p:grpSpPr>
          <a:xfrm>
            <a:off x="9389111" y="4119633"/>
            <a:ext cx="2504798" cy="1360850"/>
            <a:chOff x="7444529" y="4130914"/>
            <a:chExt cx="4893064" cy="1360850"/>
          </a:xfrm>
        </p:grpSpPr>
        <p:grpSp>
          <p:nvGrpSpPr>
            <p:cNvPr id="121" name="Group 57"/>
            <p:cNvGrpSpPr/>
            <p:nvPr/>
          </p:nvGrpSpPr>
          <p:grpSpPr>
            <a:xfrm>
              <a:off x="7454539" y="4846610"/>
              <a:ext cx="4866812" cy="609894"/>
              <a:chOff x="0" y="0"/>
              <a:chExt cx="3910129" cy="1026372"/>
            </a:xfrm>
          </p:grpSpPr>
          <p:sp>
            <p:nvSpPr>
              <p:cNvPr id="128" name="Freeform 58"/>
              <p:cNvSpPr/>
              <p:nvPr/>
            </p:nvSpPr>
            <p:spPr>
              <a:xfrm>
                <a:off x="0" y="0"/>
                <a:ext cx="3910129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13538A"/>
              </a:solidFill>
            </p:spPr>
          </p:sp>
        </p:grpSp>
        <p:sp>
          <p:nvSpPr>
            <p:cNvPr id="122" name="AutoShape 59"/>
            <p:cNvSpPr/>
            <p:nvPr/>
          </p:nvSpPr>
          <p:spPr>
            <a:xfrm>
              <a:off x="7469612" y="4881870"/>
              <a:ext cx="4850572" cy="609894"/>
            </a:xfrm>
            <a:prstGeom prst="rect">
              <a:avLst/>
            </a:prstGeom>
            <a:solidFill>
              <a:srgbClr val="13538A">
                <a:alpha val="9803"/>
              </a:srgbClr>
            </a:solidFill>
          </p:spPr>
        </p:sp>
        <p:sp>
          <p:nvSpPr>
            <p:cNvPr id="123" name="TextBox 60"/>
            <p:cNvSpPr txBox="1"/>
            <p:nvPr/>
          </p:nvSpPr>
          <p:spPr>
            <a:xfrm>
              <a:off x="7444529" y="4932313"/>
              <a:ext cx="4851386" cy="3847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493"/>
                </a:lnSpc>
              </a:pPr>
              <a:r>
                <a:rPr lang="ru-RU" sz="1067" dirty="0" err="1">
                  <a:solidFill>
                    <a:srgbClr val="191919"/>
                  </a:solidFill>
                  <a:latin typeface="Aileron Regular"/>
                </a:rPr>
                <a:t>Тодошева</a:t>
              </a: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 Светлана Владимировна, </a:t>
              </a:r>
              <a:r>
                <a:rPr lang="ru-RU" sz="1067" dirty="0" err="1">
                  <a:solidFill>
                    <a:srgbClr val="191919"/>
                  </a:solidFill>
                  <a:latin typeface="Aileron Regular"/>
                </a:rPr>
                <a:t>Джадранова</a:t>
              </a: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ru-RU" sz="1067" dirty="0" err="1">
                  <a:solidFill>
                    <a:srgbClr val="191919"/>
                  </a:solidFill>
                  <a:latin typeface="Aileron Regular"/>
                </a:rPr>
                <a:t>Гульдар</a:t>
              </a: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 </a:t>
              </a:r>
              <a:r>
                <a:rPr lang="ru-RU" sz="1067" dirty="0" err="1">
                  <a:solidFill>
                    <a:srgbClr val="191919"/>
                  </a:solidFill>
                  <a:latin typeface="Aileron Regular"/>
                </a:rPr>
                <a:t>Асылбековна</a:t>
              </a:r>
              <a:endParaRPr lang="en-US" sz="1067" dirty="0">
                <a:solidFill>
                  <a:srgbClr val="191919"/>
                </a:solidFill>
                <a:latin typeface="Aileron Regular"/>
              </a:endParaRPr>
            </a:p>
          </p:txBody>
        </p:sp>
        <p:grpSp>
          <p:nvGrpSpPr>
            <p:cNvPr id="124" name="Group 69"/>
            <p:cNvGrpSpPr/>
            <p:nvPr/>
          </p:nvGrpSpPr>
          <p:grpSpPr>
            <a:xfrm>
              <a:off x="7454539" y="4130914"/>
              <a:ext cx="4866812" cy="609894"/>
              <a:chOff x="0" y="0"/>
              <a:chExt cx="3910129" cy="1026372"/>
            </a:xfrm>
          </p:grpSpPr>
          <p:sp>
            <p:nvSpPr>
              <p:cNvPr id="127" name="Freeform 70"/>
              <p:cNvSpPr/>
              <p:nvPr/>
            </p:nvSpPr>
            <p:spPr>
              <a:xfrm>
                <a:off x="0" y="0"/>
                <a:ext cx="3910129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2C92D5"/>
              </a:solidFill>
            </p:spPr>
          </p:sp>
        </p:grpSp>
        <p:sp>
          <p:nvSpPr>
            <p:cNvPr id="125" name="AutoShape 71"/>
            <p:cNvSpPr/>
            <p:nvPr/>
          </p:nvSpPr>
          <p:spPr>
            <a:xfrm>
              <a:off x="7470780" y="4130914"/>
              <a:ext cx="4850571" cy="609894"/>
            </a:xfrm>
            <a:prstGeom prst="rect">
              <a:avLst/>
            </a:prstGeom>
            <a:solidFill>
              <a:srgbClr val="2C92D5">
                <a:alpha val="9803"/>
              </a:srgbClr>
            </a:solidFill>
          </p:spPr>
        </p:sp>
        <p:sp>
          <p:nvSpPr>
            <p:cNvPr id="126" name="TextBox 72"/>
            <p:cNvSpPr txBox="1"/>
            <p:nvPr/>
          </p:nvSpPr>
          <p:spPr>
            <a:xfrm>
              <a:off x="7534122" y="4254781"/>
              <a:ext cx="4803471" cy="3847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493"/>
                </a:lnSpc>
              </a:pP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Леонова Анна Владимировна</a:t>
              </a:r>
            </a:p>
            <a:p>
              <a:pPr algn="ctr">
                <a:lnSpc>
                  <a:spcPts val="1493"/>
                </a:lnSpc>
              </a:pP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Яковлева Кристина Петровна</a:t>
              </a:r>
              <a:endParaRPr lang="en-US" sz="1067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9402131" y="5573072"/>
            <a:ext cx="2483465" cy="609894"/>
            <a:chOff x="7454540" y="5527046"/>
            <a:chExt cx="4848776" cy="609894"/>
          </a:xfrm>
        </p:grpSpPr>
        <p:grpSp>
          <p:nvGrpSpPr>
            <p:cNvPr id="130" name="Group 40"/>
            <p:cNvGrpSpPr/>
            <p:nvPr/>
          </p:nvGrpSpPr>
          <p:grpSpPr>
            <a:xfrm>
              <a:off x="7454540" y="5527046"/>
              <a:ext cx="4848776" cy="609894"/>
              <a:chOff x="0" y="0"/>
              <a:chExt cx="3912787" cy="1026372"/>
            </a:xfrm>
          </p:grpSpPr>
          <p:sp>
            <p:nvSpPr>
              <p:cNvPr id="133" name="Freeform 41"/>
              <p:cNvSpPr/>
              <p:nvPr/>
            </p:nvSpPr>
            <p:spPr>
              <a:xfrm>
                <a:off x="0" y="0"/>
                <a:ext cx="3912787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191919"/>
              </a:solidFill>
            </p:spPr>
          </p:sp>
        </p:grpSp>
        <p:sp>
          <p:nvSpPr>
            <p:cNvPr id="131" name="AutoShape 42"/>
            <p:cNvSpPr/>
            <p:nvPr/>
          </p:nvSpPr>
          <p:spPr>
            <a:xfrm>
              <a:off x="7470780" y="5562306"/>
              <a:ext cx="4823945" cy="574634"/>
            </a:xfrm>
            <a:prstGeom prst="rect">
              <a:avLst/>
            </a:prstGeom>
            <a:solidFill>
              <a:srgbClr val="191919">
                <a:alpha val="9803"/>
              </a:srgbClr>
            </a:solidFill>
          </p:spPr>
        </p:sp>
        <p:sp>
          <p:nvSpPr>
            <p:cNvPr id="132" name="TextBox 73"/>
            <p:cNvSpPr txBox="1"/>
            <p:nvPr/>
          </p:nvSpPr>
          <p:spPr>
            <a:xfrm>
              <a:off x="8070368" y="5717763"/>
              <a:ext cx="3832813" cy="19236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493"/>
                </a:lnSpc>
              </a:pPr>
              <a:r>
                <a:rPr lang="ru-RU" sz="1067" dirty="0" err="1">
                  <a:solidFill>
                    <a:srgbClr val="191919"/>
                  </a:solidFill>
                  <a:latin typeface="Aileron Regular"/>
                </a:rPr>
                <a:t>Олчонов</a:t>
              </a:r>
              <a:r>
                <a:rPr lang="ru-RU" sz="1067" dirty="0">
                  <a:solidFill>
                    <a:srgbClr val="191919"/>
                  </a:solidFill>
                  <a:latin typeface="Aileron Regular"/>
                </a:rPr>
                <a:t> Владлен Юрьевич</a:t>
              </a:r>
              <a:endParaRPr lang="en-US" sz="1067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9397909" y="3222045"/>
            <a:ext cx="2533064" cy="762050"/>
            <a:chOff x="9394235" y="2622204"/>
            <a:chExt cx="2533064" cy="636572"/>
          </a:xfrm>
        </p:grpSpPr>
        <p:sp>
          <p:nvSpPr>
            <p:cNvPr id="143" name="Freeform 66"/>
            <p:cNvSpPr/>
            <p:nvPr/>
          </p:nvSpPr>
          <p:spPr>
            <a:xfrm>
              <a:off x="9394235" y="2622204"/>
              <a:ext cx="2491361" cy="609894"/>
            </a:xfrm>
            <a:custGeom>
              <a:avLst/>
              <a:gdLst/>
              <a:ahLst/>
              <a:cxnLst/>
              <a:rect l="l" t="t" r="r" b="b"/>
              <a:pathLst>
                <a:path w="3221779" h="1026372">
                  <a:moveTo>
                    <a:pt x="0" y="0"/>
                  </a:moveTo>
                  <a:lnTo>
                    <a:pt x="0" y="1026372"/>
                  </a:lnTo>
                  <a:lnTo>
                    <a:pt x="3221779" y="1026372"/>
                  </a:lnTo>
                  <a:lnTo>
                    <a:pt x="3221779" y="0"/>
                  </a:lnTo>
                  <a:lnTo>
                    <a:pt x="0" y="0"/>
                  </a:lnTo>
                  <a:close/>
                  <a:moveTo>
                    <a:pt x="3160819" y="965412"/>
                  </a:moveTo>
                  <a:lnTo>
                    <a:pt x="59690" y="965412"/>
                  </a:lnTo>
                  <a:lnTo>
                    <a:pt x="59690" y="59690"/>
                  </a:lnTo>
                  <a:lnTo>
                    <a:pt x="3160819" y="59690"/>
                  </a:lnTo>
                  <a:lnTo>
                    <a:pt x="3160819" y="965412"/>
                  </a:lnTo>
                  <a:close/>
                </a:path>
              </a:pathLst>
            </a:custGeom>
            <a:solidFill>
              <a:srgbClr val="3EDAD8"/>
            </a:solidFill>
          </p:spPr>
        </p:sp>
        <p:sp>
          <p:nvSpPr>
            <p:cNvPr id="144" name="AutoShape 67"/>
            <p:cNvSpPr/>
            <p:nvPr/>
          </p:nvSpPr>
          <p:spPr>
            <a:xfrm>
              <a:off x="9443834" y="2648882"/>
              <a:ext cx="2483465" cy="609894"/>
            </a:xfrm>
            <a:prstGeom prst="rect">
              <a:avLst/>
            </a:prstGeom>
            <a:solidFill>
              <a:srgbClr val="3EDAD8">
                <a:alpha val="9803"/>
              </a:srgbClr>
            </a:solidFill>
          </p:spPr>
        </p:sp>
      </p:grpSp>
      <p:sp>
        <p:nvSpPr>
          <p:cNvPr id="148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49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50" name="Заголовок 1"/>
          <p:cNvSpPr txBox="1">
            <a:spLocks/>
          </p:cNvSpPr>
          <p:nvPr/>
        </p:nvSpPr>
        <p:spPr>
          <a:xfrm>
            <a:off x="879566" y="188640"/>
            <a:ext cx="11103428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spc="71" dirty="0" smtClean="0">
                <a:solidFill>
                  <a:srgbClr val="13538A"/>
                </a:solidFill>
                <a:latin typeface="Aileron Heavy"/>
                <a:ea typeface="+mn-ea"/>
                <a:cs typeface="+mn-cs"/>
              </a:rPr>
              <a:t>РЕГИОНАЛЬНЫЙ </a:t>
            </a:r>
            <a:r>
              <a:rPr lang="ru-RU" sz="2400" spc="71" dirty="0">
                <a:solidFill>
                  <a:srgbClr val="13538A"/>
                </a:solidFill>
                <a:latin typeface="Aileron Heavy"/>
                <a:ea typeface="+mn-ea"/>
                <a:cs typeface="+mn-cs"/>
              </a:rPr>
              <a:t>КОНКУРС ПРОЕКТОВ ПО ПРЕДСТАВЛЕНИЮ БЮДЖЕТА ДЛЯ ГРАЖДАН</a:t>
            </a: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>
            <a:off x="9204159" y="2668623"/>
            <a:ext cx="1786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>
            <a:off x="9223337" y="3564218"/>
            <a:ext cx="1786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9223517" y="4410105"/>
            <a:ext cx="1786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9223517" y="5140276"/>
            <a:ext cx="1786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9223337" y="5895649"/>
            <a:ext cx="1786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3" name="Группа 172"/>
          <p:cNvGrpSpPr/>
          <p:nvPr/>
        </p:nvGrpSpPr>
        <p:grpSpPr>
          <a:xfrm>
            <a:off x="9391474" y="2178918"/>
            <a:ext cx="2502435" cy="808772"/>
            <a:chOff x="9400347" y="1717064"/>
            <a:chExt cx="2502435" cy="808772"/>
          </a:xfrm>
        </p:grpSpPr>
        <p:sp>
          <p:nvSpPr>
            <p:cNvPr id="145" name="AutoShape 63"/>
            <p:cNvSpPr/>
            <p:nvPr/>
          </p:nvSpPr>
          <p:spPr>
            <a:xfrm>
              <a:off x="9417397" y="1757335"/>
              <a:ext cx="2485385" cy="737290"/>
            </a:xfrm>
            <a:prstGeom prst="rect">
              <a:avLst/>
            </a:prstGeom>
            <a:solidFill>
              <a:srgbClr val="86EAE9">
                <a:alpha val="9803"/>
              </a:srgbClr>
            </a:solidFill>
          </p:spPr>
        </p:sp>
        <p:grpSp>
          <p:nvGrpSpPr>
            <p:cNvPr id="146" name="Group 61"/>
            <p:cNvGrpSpPr/>
            <p:nvPr/>
          </p:nvGrpSpPr>
          <p:grpSpPr>
            <a:xfrm>
              <a:off x="9400347" y="1717064"/>
              <a:ext cx="2485250" cy="808772"/>
              <a:chOff x="43163" y="-27988"/>
              <a:chExt cx="6078948" cy="1026372"/>
            </a:xfrm>
          </p:grpSpPr>
          <p:sp>
            <p:nvSpPr>
              <p:cNvPr id="147" name="Freeform 62"/>
              <p:cNvSpPr/>
              <p:nvPr/>
            </p:nvSpPr>
            <p:spPr>
              <a:xfrm>
                <a:off x="43163" y="-27988"/>
                <a:ext cx="6078948" cy="1026372"/>
              </a:xfrm>
              <a:custGeom>
                <a:avLst/>
                <a:gdLst/>
                <a:ahLst/>
                <a:cxnLst/>
                <a:rect l="l" t="t" r="r" b="b"/>
                <a:pathLst>
                  <a:path w="3221779" h="1026372">
                    <a:moveTo>
                      <a:pt x="0" y="0"/>
                    </a:moveTo>
                    <a:lnTo>
                      <a:pt x="0" y="1026372"/>
                    </a:lnTo>
                    <a:lnTo>
                      <a:pt x="3221779" y="1026372"/>
                    </a:lnTo>
                    <a:lnTo>
                      <a:pt x="3221779" y="0"/>
                    </a:lnTo>
                    <a:lnTo>
                      <a:pt x="0" y="0"/>
                    </a:lnTo>
                    <a:close/>
                    <a:moveTo>
                      <a:pt x="3160819" y="965412"/>
                    </a:moveTo>
                    <a:lnTo>
                      <a:pt x="59690" y="965412"/>
                    </a:lnTo>
                    <a:lnTo>
                      <a:pt x="59690" y="59690"/>
                    </a:lnTo>
                    <a:lnTo>
                      <a:pt x="3160819" y="59690"/>
                    </a:lnTo>
                    <a:lnTo>
                      <a:pt x="3160819" y="965412"/>
                    </a:lnTo>
                    <a:close/>
                  </a:path>
                </a:pathLst>
              </a:custGeom>
              <a:solidFill>
                <a:srgbClr val="86EAE9"/>
              </a:solidFill>
            </p:spPr>
          </p:sp>
        </p:grpSp>
        <p:sp>
          <p:nvSpPr>
            <p:cNvPr id="167" name="Прямоугольник 166"/>
            <p:cNvSpPr/>
            <p:nvPr/>
          </p:nvSpPr>
          <p:spPr>
            <a:xfrm>
              <a:off x="9483766" y="1730657"/>
              <a:ext cx="233389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00" dirty="0">
                  <a:solidFill>
                    <a:srgbClr val="191919"/>
                  </a:solidFill>
                  <a:latin typeface="Aileron Regular"/>
                </a:rPr>
                <a:t>Фукс Ангелина Николаевна, </a:t>
              </a:r>
            </a:p>
            <a:p>
              <a:pPr algn="ctr"/>
              <a:r>
                <a:rPr lang="ru-RU" sz="1000" dirty="0" err="1">
                  <a:solidFill>
                    <a:srgbClr val="191919"/>
                  </a:solidFill>
                  <a:latin typeface="Aileron Regular"/>
                </a:rPr>
                <a:t>Загоруйко</a:t>
              </a:r>
              <a:r>
                <a:rPr lang="ru-RU" sz="1000" dirty="0">
                  <a:solidFill>
                    <a:srgbClr val="191919"/>
                  </a:solidFill>
                  <a:latin typeface="Aileron Regular"/>
                </a:rPr>
                <a:t> Снежана Александровна, Соболева Алёна Евгеньевна, </a:t>
              </a:r>
            </a:p>
            <a:p>
              <a:pPr algn="ctr"/>
              <a:r>
                <a:rPr lang="ru-RU" sz="1000" dirty="0" err="1">
                  <a:solidFill>
                    <a:srgbClr val="191919"/>
                  </a:solidFill>
                  <a:latin typeface="Aileron Regular"/>
                </a:rPr>
                <a:t>Горинов</a:t>
              </a:r>
              <a:r>
                <a:rPr lang="ru-RU" sz="1000" dirty="0">
                  <a:solidFill>
                    <a:srgbClr val="191919"/>
                  </a:solidFill>
                  <a:latin typeface="Aileron Regular"/>
                </a:rPr>
                <a:t> Алексей Александрович</a:t>
              </a:r>
            </a:p>
          </p:txBody>
        </p:sp>
      </p:grpSp>
      <p:grpSp>
        <p:nvGrpSpPr>
          <p:cNvPr id="168" name="Группа 167"/>
          <p:cNvGrpSpPr/>
          <p:nvPr/>
        </p:nvGrpSpPr>
        <p:grpSpPr>
          <a:xfrm>
            <a:off x="6774903" y="2668623"/>
            <a:ext cx="688961" cy="768049"/>
            <a:chOff x="6231574" y="4418768"/>
            <a:chExt cx="734292" cy="768049"/>
          </a:xfrm>
        </p:grpSpPr>
        <p:pic>
          <p:nvPicPr>
            <p:cNvPr id="169" name="Picture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253115" y="4418768"/>
              <a:ext cx="705202" cy="70520"/>
            </a:xfrm>
            <a:prstGeom prst="rect">
              <a:avLst/>
            </a:prstGeom>
          </p:spPr>
        </p:pic>
        <p:pic>
          <p:nvPicPr>
            <p:cNvPr id="170" name="Picture 1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260664" y="5116297"/>
              <a:ext cx="705202" cy="70520"/>
            </a:xfrm>
            <a:prstGeom prst="rect">
              <a:avLst/>
            </a:prstGeom>
          </p:spPr>
        </p:pic>
        <p:pic>
          <p:nvPicPr>
            <p:cNvPr id="171" name="Picture 1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5400000">
              <a:off x="5923158" y="4743272"/>
              <a:ext cx="705202" cy="88369"/>
            </a:xfrm>
            <a:prstGeom prst="rect">
              <a:avLst/>
            </a:prstGeom>
          </p:spPr>
        </p:pic>
      </p:grpSp>
      <p:sp>
        <p:nvSpPr>
          <p:cNvPr id="175" name="TextBox 72"/>
          <p:cNvSpPr txBox="1"/>
          <p:nvPr/>
        </p:nvSpPr>
        <p:spPr>
          <a:xfrm>
            <a:off x="7497622" y="3453817"/>
            <a:ext cx="1560182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93"/>
              </a:lnSpc>
            </a:pPr>
            <a:r>
              <a:rPr lang="en-US" sz="1400" dirty="0" smtClean="0">
                <a:solidFill>
                  <a:srgbClr val="191919"/>
                </a:solidFill>
                <a:latin typeface="Aileron Regular"/>
              </a:rPr>
              <a:t>2 </a:t>
            </a:r>
            <a:r>
              <a:rPr lang="ru-RU" sz="1400" dirty="0" smtClean="0">
                <a:solidFill>
                  <a:srgbClr val="191919"/>
                </a:solidFill>
                <a:latin typeface="Aileron Regular"/>
              </a:rPr>
              <a:t>место</a:t>
            </a:r>
            <a:endParaRPr lang="en-US" sz="1400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76" name="TextBox 72"/>
          <p:cNvSpPr txBox="1"/>
          <p:nvPr/>
        </p:nvSpPr>
        <p:spPr>
          <a:xfrm>
            <a:off x="7533585" y="2625062"/>
            <a:ext cx="1560182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93"/>
              </a:lnSpc>
            </a:pPr>
            <a:r>
              <a:rPr lang="ru-RU" sz="1400" dirty="0" smtClean="0">
                <a:solidFill>
                  <a:srgbClr val="191919"/>
                </a:solidFill>
                <a:latin typeface="Aileron Regular"/>
              </a:rPr>
              <a:t>1</a:t>
            </a:r>
            <a:r>
              <a:rPr lang="en-US" sz="1400" dirty="0" smtClean="0">
                <a:solidFill>
                  <a:srgbClr val="191919"/>
                </a:solidFill>
                <a:latin typeface="Aileron Regular"/>
              </a:rPr>
              <a:t> </a:t>
            </a:r>
            <a:r>
              <a:rPr lang="ru-RU" sz="1400" dirty="0" smtClean="0">
                <a:solidFill>
                  <a:srgbClr val="191919"/>
                </a:solidFill>
                <a:latin typeface="Aileron Regular"/>
              </a:rPr>
              <a:t>место</a:t>
            </a:r>
            <a:endParaRPr lang="en-US" sz="1400" dirty="0">
              <a:solidFill>
                <a:srgbClr val="191919"/>
              </a:solidFill>
              <a:latin typeface="Aileron Regular"/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9425086" y="3212917"/>
            <a:ext cx="2464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rgbClr val="191919"/>
                </a:solidFill>
                <a:latin typeface="Aileron Regular"/>
              </a:rPr>
              <a:t>Шестакова Дарья Сергеевна, </a:t>
            </a:r>
          </a:p>
          <a:p>
            <a:pPr algn="ctr"/>
            <a:r>
              <a:rPr lang="ru-RU" sz="1000" dirty="0" err="1">
                <a:solidFill>
                  <a:srgbClr val="191919"/>
                </a:solidFill>
                <a:latin typeface="Aileron Regular"/>
              </a:rPr>
              <a:t>Лоретус</a:t>
            </a:r>
            <a:r>
              <a:rPr lang="ru-RU" sz="1000" dirty="0">
                <a:solidFill>
                  <a:srgbClr val="191919"/>
                </a:solidFill>
                <a:latin typeface="Aileron Regular"/>
              </a:rPr>
              <a:t> Елена Александровна, </a:t>
            </a:r>
            <a:r>
              <a:rPr lang="ru-RU" sz="1000" dirty="0" err="1">
                <a:solidFill>
                  <a:srgbClr val="191919"/>
                </a:solidFill>
                <a:latin typeface="Aileron Regular"/>
              </a:rPr>
              <a:t>Кыдрашева</a:t>
            </a:r>
            <a:r>
              <a:rPr lang="ru-RU" sz="1000" dirty="0">
                <a:solidFill>
                  <a:srgbClr val="191919"/>
                </a:solidFill>
                <a:latin typeface="Aileron Regular"/>
              </a:rPr>
              <a:t> Кристина Владимировна, </a:t>
            </a:r>
            <a:r>
              <a:rPr lang="ru-RU" sz="1000" dirty="0" smtClean="0">
                <a:solidFill>
                  <a:srgbClr val="191919"/>
                </a:solidFill>
                <a:latin typeface="Aileron Regular"/>
              </a:rPr>
              <a:t>Клименко </a:t>
            </a:r>
            <a:r>
              <a:rPr lang="ru-RU" sz="1000" dirty="0">
                <a:solidFill>
                  <a:srgbClr val="191919"/>
                </a:solidFill>
                <a:latin typeface="Aileron Regular"/>
              </a:rPr>
              <a:t>Юлия Сергеевна </a:t>
            </a:r>
          </a:p>
        </p:txBody>
      </p:sp>
      <p:pic>
        <p:nvPicPr>
          <p:cNvPr id="179" name="Picture 4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83046" y="5222378"/>
            <a:ext cx="699922" cy="69992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55644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8"/>
          <p:cNvGrpSpPr/>
          <p:nvPr/>
        </p:nvGrpSpPr>
        <p:grpSpPr>
          <a:xfrm>
            <a:off x="1930223" y="1420861"/>
            <a:ext cx="8730532" cy="1941669"/>
            <a:chOff x="-185314" y="-633437"/>
            <a:chExt cx="10087040" cy="3883338"/>
          </a:xfrm>
        </p:grpSpPr>
        <p:sp>
          <p:nvSpPr>
            <p:cNvPr id="29" name="TextBox 29"/>
            <p:cNvSpPr txBox="1"/>
            <p:nvPr/>
          </p:nvSpPr>
          <p:spPr>
            <a:xfrm>
              <a:off x="-185314" y="-74085"/>
              <a:ext cx="10087040" cy="33239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ru-RU" sz="900" spc="21" dirty="0">
                  <a:solidFill>
                    <a:srgbClr val="191919"/>
                  </a:solidFill>
                  <a:latin typeface="Aileron Regular"/>
                </a:rPr>
                <a:t>1 ШАГ – </a:t>
              </a:r>
              <a:r>
                <a:rPr lang="ru-RU" sz="900" dirty="0"/>
                <a:t>Конкурсный отбор инициативных проектов конкурсной комиссией. Конкурсная комиссия проводит отбор и оценку инициативных проектов, а затем формирует их рейтинг. Решение конкурсной комиссии оформляется протоколом;</a:t>
              </a:r>
            </a:p>
            <a:p>
              <a:pPr algn="just"/>
              <a:r>
                <a:rPr lang="ru-RU" sz="900" spc="21" dirty="0">
                  <a:solidFill>
                    <a:srgbClr val="191919"/>
                  </a:solidFill>
                  <a:latin typeface="Aileron Regular"/>
                </a:rPr>
                <a:t>2 ШАГ – </a:t>
              </a:r>
              <a:r>
                <a:rPr lang="ru-RU" sz="900" dirty="0"/>
                <a:t>Распределение бюджетных ассигнований. Организатор конкурса направляет решение участникам конкурсного отбора, размещает информацию об инициативных проектах, прошедших конкурсный отбор на официальном сайте, разрабатывает проект правового акта Правительства Республики Алтай о распределении субсидий из республиканского бюджета Республики Алтай местным бюджетам на реализацию инициативных проектов, прошедших конкурсный отбор;</a:t>
              </a:r>
            </a:p>
            <a:p>
              <a:pPr algn="just"/>
              <a:r>
                <a:rPr lang="ru-RU" sz="900" dirty="0" smtClean="0"/>
                <a:t>3 ШАГ – Заключение между органом исполнительной власти Республики Алтай и администрацией муниципального образования соглашение о предоставлении субсидии на </a:t>
              </a:r>
              <a:r>
                <a:rPr lang="ru-RU" sz="900" dirty="0" err="1" smtClean="0"/>
                <a:t>софинансирование</a:t>
              </a:r>
              <a:r>
                <a:rPr lang="ru-RU" sz="900" dirty="0" smtClean="0"/>
                <a:t> инициативного проекта;</a:t>
              </a:r>
            </a:p>
            <a:p>
              <a:pPr algn="just"/>
              <a:r>
                <a:rPr lang="ru-RU" sz="900" dirty="0" smtClean="0"/>
                <a:t>4  ШАГ – Сбор средств. Отбор подрядчиков. Обеспечение </a:t>
              </a:r>
              <a:r>
                <a:rPr lang="ru-RU" sz="900" dirty="0" err="1" smtClean="0"/>
                <a:t>неденежного</a:t>
              </a:r>
              <a:r>
                <a:rPr lang="ru-RU" sz="900" dirty="0" smtClean="0"/>
                <a:t> и денежного вкладов населения и спонсоров. Проведение закупочных процедур в соответствии с 44-ФЗ;</a:t>
              </a:r>
            </a:p>
            <a:p>
              <a:pPr lvl="0" algn="just"/>
              <a:r>
                <a:rPr lang="ru-RU" sz="900" dirty="0" smtClean="0"/>
                <a:t>5 ШАГ </a:t>
              </a:r>
              <a:r>
                <a:rPr lang="ru-RU" sz="900" dirty="0"/>
                <a:t>– </a:t>
              </a:r>
              <a:r>
                <a:rPr lang="ru-RU" sz="900" dirty="0" smtClean="0"/>
                <a:t>Предоставление субсидий. </a:t>
              </a:r>
              <a:r>
                <a:rPr lang="ru-RU" altLang="ru-RU" sz="900" dirty="0"/>
                <a:t>По результатам заключения муниципальных контрактов предоставляются субсидии муниципальным образованиям на реализацию инициативного </a:t>
              </a:r>
              <a:r>
                <a:rPr lang="ru-RU" altLang="ru-RU" sz="900" dirty="0" smtClean="0"/>
                <a:t>проекта.</a:t>
              </a:r>
              <a:endParaRPr lang="ru-RU" altLang="ru-RU" sz="900" dirty="0"/>
            </a:p>
            <a:p>
              <a:endParaRPr lang="ru-RU" sz="900" dirty="0"/>
            </a:p>
            <a:p>
              <a:endParaRPr lang="ru-RU" sz="900" dirty="0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-89324" y="-633437"/>
              <a:ext cx="9812402" cy="923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06"/>
                </a:lnSpc>
                <a:spcBef>
                  <a:spcPct val="0"/>
                </a:spcBef>
              </a:pPr>
              <a:r>
                <a:rPr lang="ru-RU" sz="1400" b="1" spc="54" dirty="0" smtClean="0">
                  <a:solidFill>
                    <a:srgbClr val="191919"/>
                  </a:solidFill>
                  <a:latin typeface="Aileron Regular"/>
                </a:rPr>
                <a:t>2 ЭТАП - КОНКУРСНЫЙ </a:t>
              </a:r>
              <a:r>
                <a:rPr lang="ru-RU" sz="1400" b="1" spc="54" dirty="0">
                  <a:solidFill>
                    <a:srgbClr val="191919"/>
                  </a:solidFill>
                  <a:latin typeface="Aileron Regular"/>
                </a:rPr>
                <a:t>ОТБОР И ЗАКЛЮЧЕНИЕ СОГЛАШЕНИЙ</a:t>
              </a:r>
              <a:endParaRPr lang="en-US" sz="1400" b="1" spc="54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86818" y="3390901"/>
            <a:ext cx="3929812" cy="2824819"/>
            <a:chOff x="-105011" y="-328429"/>
            <a:chExt cx="7821653" cy="4850026"/>
          </a:xfrm>
        </p:grpSpPr>
        <p:sp>
          <p:nvSpPr>
            <p:cNvPr id="23" name="TextBox 23"/>
            <p:cNvSpPr txBox="1"/>
            <p:nvPr/>
          </p:nvSpPr>
          <p:spPr>
            <a:xfrm>
              <a:off x="0" y="643613"/>
              <a:ext cx="7716642" cy="38779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/>
              <a:r>
                <a:rPr lang="ru-RU" sz="900" spc="21" dirty="0">
                  <a:solidFill>
                    <a:srgbClr val="191919"/>
                  </a:solidFill>
                  <a:latin typeface="Aileron Regular"/>
                </a:rPr>
                <a:t>1 ШАГ – </a:t>
              </a:r>
              <a:r>
                <a:rPr lang="ru-RU" sz="900" dirty="0"/>
                <a:t>Проведение собрания населения инициативной группой и  (или) органом местного самоуправления с целью выявления наиболее острой проблемы. Оформление протоколом решения собрания населения;</a:t>
              </a:r>
              <a:endParaRPr lang="ru-RU" sz="900" spc="21" dirty="0">
                <a:solidFill>
                  <a:srgbClr val="191919"/>
                </a:solidFill>
                <a:latin typeface="Aileron Regular"/>
              </a:endParaRPr>
            </a:p>
            <a:p>
              <a:pPr algn="just"/>
              <a:r>
                <a:rPr lang="ru-RU" sz="900" spc="21" dirty="0">
                  <a:solidFill>
                    <a:srgbClr val="191919"/>
                  </a:solidFill>
                  <a:latin typeface="Aileron Regular"/>
                </a:rPr>
                <a:t>2 ШАГ – </a:t>
              </a:r>
              <a:r>
                <a:rPr lang="ru-RU" sz="900" dirty="0"/>
                <a:t>Подготовка инициативного проекта. Инициативная группа подготавливает документацию инициативного проекта и направляет ее в администрацию муниципального образования;</a:t>
              </a:r>
            </a:p>
            <a:p>
              <a:pPr algn="just"/>
              <a:r>
                <a:rPr lang="ru-RU" sz="900" spc="21" dirty="0">
                  <a:solidFill>
                    <a:srgbClr val="191919"/>
                  </a:solidFill>
                  <a:latin typeface="Aileron Regular"/>
                </a:rPr>
                <a:t>3 ШАГ – </a:t>
              </a:r>
              <a:r>
                <a:rPr lang="ru-RU" sz="900" dirty="0"/>
                <a:t>Проведение отбора инициативных проектов в муниципальном образовании. Отбор инициативных проектов, направляемых на конкурсный отбор, осуществляется либо на собрании граждан, либо путем проведения конкурсного отбора. Направление инициативного проекта, прошедшего конкурсный отбор, организатору конкурса;</a:t>
              </a:r>
            </a:p>
            <a:p>
              <a:pPr algn="just"/>
              <a:r>
                <a:rPr lang="ru-RU" sz="900" spc="21" dirty="0">
                  <a:solidFill>
                    <a:srgbClr val="191919"/>
                  </a:solidFill>
                  <a:latin typeface="Aileron Regular"/>
                </a:rPr>
                <a:t>4 ШАГ </a:t>
              </a:r>
              <a:r>
                <a:rPr lang="ru-RU" sz="900" dirty="0"/>
                <a:t>– Предварительное рассмотрение документации организатором конкурса. Проекты, прошедшие предварительное рассмотрение, направляются в конкурсную комиссию.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-105011" y="-328429"/>
              <a:ext cx="7716642" cy="923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806"/>
                </a:lnSpc>
                <a:spcBef>
                  <a:spcPct val="0"/>
                </a:spcBef>
              </a:pPr>
              <a:r>
                <a:rPr lang="ru-RU" sz="1400" b="1" spc="54" dirty="0" smtClean="0">
                  <a:solidFill>
                    <a:srgbClr val="191919"/>
                  </a:solidFill>
                  <a:latin typeface="Aileron Regular"/>
                </a:rPr>
                <a:t>1 ЭТАП - ОПРЕДЕЛЕНИЕ </a:t>
              </a:r>
              <a:r>
                <a:rPr lang="ru-RU" sz="1400" b="1" spc="54" dirty="0">
                  <a:solidFill>
                    <a:srgbClr val="191919"/>
                  </a:solidFill>
                  <a:latin typeface="Aileron Regular"/>
                </a:rPr>
                <a:t>ПРОЕКТОВ И ПОДГОТОВКА ДОКУМЕНТОВ</a:t>
              </a:r>
              <a:endParaRPr lang="en-US" sz="1400" b="1" spc="54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384214" y="3409120"/>
            <a:ext cx="4360111" cy="1077072"/>
            <a:chOff x="0" y="-28575"/>
            <a:chExt cx="7716642" cy="2154144"/>
          </a:xfrm>
        </p:grpSpPr>
        <p:sp>
          <p:nvSpPr>
            <p:cNvPr id="26" name="TextBox 26"/>
            <p:cNvSpPr txBox="1"/>
            <p:nvPr/>
          </p:nvSpPr>
          <p:spPr>
            <a:xfrm>
              <a:off x="0" y="884203"/>
              <a:ext cx="7716642" cy="12413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/>
              <a:r>
                <a:rPr lang="ru-RU" sz="900" dirty="0"/>
                <a:t>1 ШАГ – </a:t>
              </a:r>
              <a:r>
                <a:rPr lang="ru-RU" sz="900" dirty="0" smtClean="0"/>
                <a:t>Реализация инициативного проекта, предоставление </a:t>
              </a:r>
              <a:r>
                <a:rPr lang="ru-RU" sz="900" dirty="0"/>
                <a:t>отчета о реализации инициативного проекта и об использовании выделенной субсидии в органы исполнительной власти Республики Алтай</a:t>
              </a:r>
            </a:p>
            <a:p>
              <a:pPr algn="ctr">
                <a:lnSpc>
                  <a:spcPts val="1600"/>
                </a:lnSpc>
              </a:pPr>
              <a:r>
                <a:rPr lang="en-US" sz="1067" spc="21" dirty="0" smtClean="0">
                  <a:solidFill>
                    <a:srgbClr val="191919"/>
                  </a:solidFill>
                  <a:latin typeface="Aileron Regular"/>
                </a:rPr>
                <a:t>.</a:t>
              </a:r>
              <a:endParaRPr lang="en-US" sz="1067" spc="21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7716642" cy="923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06"/>
                </a:lnSpc>
                <a:spcBef>
                  <a:spcPct val="0"/>
                </a:spcBef>
              </a:pPr>
              <a:r>
                <a:rPr lang="ru-RU" sz="1400" b="1" spc="54" dirty="0">
                  <a:solidFill>
                    <a:srgbClr val="191919"/>
                  </a:solidFill>
                  <a:latin typeface="Aileron Regular"/>
                </a:rPr>
                <a:t>3 ЭТАП- РЕАЛИЗАЦИЯ ИНИЦИАТИВНОГО ПРОЕКТА</a:t>
              </a:r>
              <a:endParaRPr lang="en-US" sz="1400" b="1" spc="54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3687562" y="5521105"/>
            <a:ext cx="4906201" cy="692497"/>
            <a:chOff x="0" y="-28575"/>
            <a:chExt cx="9812402" cy="1384993"/>
          </a:xfrm>
        </p:grpSpPr>
        <p:sp>
          <p:nvSpPr>
            <p:cNvPr id="32" name="TextBox 32"/>
            <p:cNvSpPr txBox="1"/>
            <p:nvPr/>
          </p:nvSpPr>
          <p:spPr>
            <a:xfrm>
              <a:off x="0" y="649256"/>
              <a:ext cx="9812402" cy="4279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06"/>
                </a:lnSpc>
                <a:spcBef>
                  <a:spcPct val="0"/>
                </a:spcBef>
              </a:pPr>
              <a:endParaRPr lang="en-US" sz="1400" b="1" spc="54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28575"/>
              <a:ext cx="9812402" cy="13849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06"/>
                </a:lnSpc>
                <a:spcBef>
                  <a:spcPct val="0"/>
                </a:spcBef>
              </a:pPr>
              <a:r>
                <a:rPr lang="ru-RU" sz="1400" b="1" spc="54" dirty="0" smtClean="0">
                  <a:solidFill>
                    <a:srgbClr val="191919"/>
                  </a:solidFill>
                  <a:latin typeface="Aileron Regular"/>
                </a:rPr>
                <a:t>4 </a:t>
              </a:r>
              <a:r>
                <a:rPr lang="ru-RU" sz="1400" b="1" spc="54" dirty="0">
                  <a:solidFill>
                    <a:srgbClr val="191919"/>
                  </a:solidFill>
                  <a:latin typeface="Aileron Regular"/>
                </a:rPr>
                <a:t>ЭТАП </a:t>
              </a:r>
              <a:r>
                <a:rPr lang="ru-RU" sz="1400" b="1" spc="54" dirty="0" smtClean="0">
                  <a:solidFill>
                    <a:srgbClr val="191919"/>
                  </a:solidFill>
                  <a:latin typeface="Aileron Regular"/>
                </a:rPr>
                <a:t>– </a:t>
              </a:r>
            </a:p>
            <a:p>
              <a:pPr algn="ctr">
                <a:lnSpc>
                  <a:spcPts val="1806"/>
                </a:lnSpc>
                <a:spcBef>
                  <a:spcPct val="0"/>
                </a:spcBef>
              </a:pPr>
              <a:r>
                <a:rPr lang="ru-RU" sz="1400" b="1" spc="54" dirty="0" smtClean="0">
                  <a:solidFill>
                    <a:srgbClr val="191919"/>
                  </a:solidFill>
                  <a:latin typeface="Aileron Regular"/>
                </a:rPr>
                <a:t>ТОРЖЕСТВЕННОЕ </a:t>
              </a:r>
              <a:r>
                <a:rPr lang="ru-RU" sz="1400" b="1" spc="54" dirty="0">
                  <a:solidFill>
                    <a:srgbClr val="191919"/>
                  </a:solidFill>
                  <a:latin typeface="Aileron Regular"/>
                </a:rPr>
                <a:t>ОТКРЫТИЕ</a:t>
              </a:r>
              <a:endParaRPr lang="en-US" sz="1400" b="1" spc="54" dirty="0">
                <a:solidFill>
                  <a:srgbClr val="191919"/>
                </a:solidFill>
                <a:latin typeface="Aileron Regular"/>
              </a:endParaRPr>
            </a:p>
            <a:p>
              <a:pPr algn="ctr">
                <a:lnSpc>
                  <a:spcPts val="1806"/>
                </a:lnSpc>
                <a:spcBef>
                  <a:spcPct val="0"/>
                </a:spcBef>
              </a:pPr>
              <a:endParaRPr lang="en-US" sz="1400" b="1" spc="54" dirty="0">
                <a:solidFill>
                  <a:srgbClr val="191919"/>
                </a:solidFill>
                <a:latin typeface="Aileron Regular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4959069" y="2977899"/>
            <a:ext cx="2273862" cy="2273863"/>
            <a:chOff x="4959069" y="2977899"/>
            <a:chExt cx="2273862" cy="2273863"/>
          </a:xfrm>
        </p:grpSpPr>
        <p:grpSp>
          <p:nvGrpSpPr>
            <p:cNvPr id="5" name="Group 5"/>
            <p:cNvGrpSpPr/>
            <p:nvPr/>
          </p:nvGrpSpPr>
          <p:grpSpPr>
            <a:xfrm rot="-10800000">
              <a:off x="4959069" y="4070169"/>
              <a:ext cx="613077" cy="89323"/>
              <a:chOff x="0" y="0"/>
              <a:chExt cx="1226154" cy="178647"/>
            </a:xfrm>
          </p:grpSpPr>
          <p:grpSp>
            <p:nvGrpSpPr>
              <p:cNvPr id="6" name="Group 6"/>
              <p:cNvGrpSpPr/>
              <p:nvPr/>
            </p:nvGrpSpPr>
            <p:grpSpPr>
              <a:xfrm>
                <a:off x="0" y="63888"/>
                <a:ext cx="1159691" cy="50871"/>
                <a:chOff x="0" y="0"/>
                <a:chExt cx="14029441" cy="635000"/>
              </a:xfrm>
            </p:grpSpPr>
            <p:sp>
              <p:nvSpPr>
                <p:cNvPr id="7" name="Freeform 7"/>
                <p:cNvSpPr/>
                <p:nvPr/>
              </p:nvSpPr>
              <p:spPr>
                <a:xfrm>
                  <a:off x="-16002" y="212852"/>
                  <a:ext cx="14061446" cy="209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61446" h="209296">
                      <a:moveTo>
                        <a:pt x="13938636" y="9398"/>
                      </a:moveTo>
                      <a:lnTo>
                        <a:pt x="12900669" y="9398"/>
                      </a:lnTo>
                      <a:lnTo>
                        <a:pt x="9422259" y="9398"/>
                      </a:lnTo>
                      <a:lnTo>
                        <a:pt x="5201845" y="9398"/>
                      </a:lnTo>
                      <a:lnTo>
                        <a:pt x="1552598" y="9398"/>
                      </a:lnTo>
                      <a:cubicBezTo>
                        <a:pt x="962684" y="9398"/>
                        <a:pt x="381000" y="0"/>
                        <a:pt x="133350" y="9398"/>
                      </a:cubicBezTo>
                      <a:cubicBezTo>
                        <a:pt x="129794" y="9525"/>
                        <a:pt x="126365" y="9398"/>
                        <a:pt x="122809" y="9398"/>
                      </a:cubicBezTo>
                      <a:cubicBezTo>
                        <a:pt x="254" y="9398"/>
                        <a:pt x="0" y="199898"/>
                        <a:pt x="122809" y="199898"/>
                      </a:cubicBezTo>
                      <a:lnTo>
                        <a:pt x="1214856" y="199898"/>
                      </a:lnTo>
                      <a:lnTo>
                        <a:pt x="4693266" y="199898"/>
                      </a:lnTo>
                      <a:lnTo>
                        <a:pt x="8913681" y="199898"/>
                      </a:lnTo>
                      <a:lnTo>
                        <a:pt x="12562927" y="199898"/>
                      </a:lnTo>
                      <a:cubicBezTo>
                        <a:pt x="13152842" y="199898"/>
                        <a:pt x="13680445" y="209296"/>
                        <a:pt x="13928095" y="199898"/>
                      </a:cubicBezTo>
                      <a:cubicBezTo>
                        <a:pt x="13931652" y="199771"/>
                        <a:pt x="13935080" y="199898"/>
                        <a:pt x="13938636" y="199898"/>
                      </a:cubicBezTo>
                      <a:cubicBezTo>
                        <a:pt x="14061191" y="199898"/>
                        <a:pt x="14061445" y="9398"/>
                        <a:pt x="13938636" y="93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</p:spPr>
            </p:sp>
          </p:grpSp>
          <p:pic>
            <p:nvPicPr>
              <p:cNvPr id="8" name="Picture 8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047507" y="0"/>
                <a:ext cx="178647" cy="178647"/>
              </a:xfrm>
              <a:prstGeom prst="rect">
                <a:avLst/>
              </a:prstGeom>
            </p:spPr>
          </p:pic>
        </p:grpSp>
        <p:grpSp>
          <p:nvGrpSpPr>
            <p:cNvPr id="9" name="Group 9"/>
            <p:cNvGrpSpPr/>
            <p:nvPr/>
          </p:nvGrpSpPr>
          <p:grpSpPr>
            <a:xfrm>
              <a:off x="6619854" y="4070169"/>
              <a:ext cx="613077" cy="89323"/>
              <a:chOff x="0" y="0"/>
              <a:chExt cx="1226154" cy="178647"/>
            </a:xfrm>
          </p:grpSpPr>
          <p:grpSp>
            <p:nvGrpSpPr>
              <p:cNvPr id="10" name="Group 10"/>
              <p:cNvGrpSpPr/>
              <p:nvPr/>
            </p:nvGrpSpPr>
            <p:grpSpPr>
              <a:xfrm>
                <a:off x="0" y="63888"/>
                <a:ext cx="1159691" cy="50871"/>
                <a:chOff x="0" y="0"/>
                <a:chExt cx="14029441" cy="635000"/>
              </a:xfrm>
            </p:grpSpPr>
            <p:sp>
              <p:nvSpPr>
                <p:cNvPr id="11" name="Freeform 11"/>
                <p:cNvSpPr/>
                <p:nvPr/>
              </p:nvSpPr>
              <p:spPr>
                <a:xfrm>
                  <a:off x="-16002" y="212852"/>
                  <a:ext cx="14061446" cy="209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61446" h="209296">
                      <a:moveTo>
                        <a:pt x="13938636" y="9398"/>
                      </a:moveTo>
                      <a:lnTo>
                        <a:pt x="12900669" y="9398"/>
                      </a:lnTo>
                      <a:lnTo>
                        <a:pt x="9422259" y="9398"/>
                      </a:lnTo>
                      <a:lnTo>
                        <a:pt x="5201845" y="9398"/>
                      </a:lnTo>
                      <a:lnTo>
                        <a:pt x="1552598" y="9398"/>
                      </a:lnTo>
                      <a:cubicBezTo>
                        <a:pt x="962684" y="9398"/>
                        <a:pt x="381000" y="0"/>
                        <a:pt x="133350" y="9398"/>
                      </a:cubicBezTo>
                      <a:cubicBezTo>
                        <a:pt x="129794" y="9525"/>
                        <a:pt x="126365" y="9398"/>
                        <a:pt x="122809" y="9398"/>
                      </a:cubicBezTo>
                      <a:cubicBezTo>
                        <a:pt x="254" y="9398"/>
                        <a:pt x="0" y="199898"/>
                        <a:pt x="122809" y="199898"/>
                      </a:cubicBezTo>
                      <a:lnTo>
                        <a:pt x="1214856" y="199898"/>
                      </a:lnTo>
                      <a:lnTo>
                        <a:pt x="4693266" y="199898"/>
                      </a:lnTo>
                      <a:lnTo>
                        <a:pt x="8913681" y="199898"/>
                      </a:lnTo>
                      <a:lnTo>
                        <a:pt x="12562927" y="199898"/>
                      </a:lnTo>
                      <a:cubicBezTo>
                        <a:pt x="13152842" y="199898"/>
                        <a:pt x="13680445" y="209296"/>
                        <a:pt x="13928095" y="199898"/>
                      </a:cubicBezTo>
                      <a:cubicBezTo>
                        <a:pt x="13931652" y="199771"/>
                        <a:pt x="13935080" y="199898"/>
                        <a:pt x="13938636" y="199898"/>
                      </a:cubicBezTo>
                      <a:cubicBezTo>
                        <a:pt x="14061191" y="199898"/>
                        <a:pt x="14061445" y="9398"/>
                        <a:pt x="13938636" y="93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</p:spPr>
            </p:sp>
          </p:grpSp>
          <p:pic>
            <p:nvPicPr>
              <p:cNvPr id="12" name="Picture 12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047507" y="0"/>
                <a:ext cx="178647" cy="178647"/>
              </a:xfrm>
              <a:prstGeom prst="rect">
                <a:avLst/>
              </a:prstGeom>
            </p:spPr>
          </p:pic>
        </p:grpSp>
        <p:grpSp>
          <p:nvGrpSpPr>
            <p:cNvPr id="13" name="Group 13"/>
            <p:cNvGrpSpPr/>
            <p:nvPr/>
          </p:nvGrpSpPr>
          <p:grpSpPr>
            <a:xfrm rot="5400000">
              <a:off x="5789462" y="4900562"/>
              <a:ext cx="613077" cy="89323"/>
              <a:chOff x="0" y="0"/>
              <a:chExt cx="1226154" cy="178647"/>
            </a:xfrm>
          </p:grpSpPr>
          <p:grpSp>
            <p:nvGrpSpPr>
              <p:cNvPr id="14" name="Group 14"/>
              <p:cNvGrpSpPr/>
              <p:nvPr/>
            </p:nvGrpSpPr>
            <p:grpSpPr>
              <a:xfrm>
                <a:off x="0" y="63888"/>
                <a:ext cx="1159691" cy="50871"/>
                <a:chOff x="0" y="0"/>
                <a:chExt cx="14029441" cy="635000"/>
              </a:xfrm>
            </p:grpSpPr>
            <p:sp>
              <p:nvSpPr>
                <p:cNvPr id="15" name="Freeform 15"/>
                <p:cNvSpPr/>
                <p:nvPr/>
              </p:nvSpPr>
              <p:spPr>
                <a:xfrm>
                  <a:off x="-16002" y="212852"/>
                  <a:ext cx="14061446" cy="209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61446" h="209296">
                      <a:moveTo>
                        <a:pt x="13938636" y="9398"/>
                      </a:moveTo>
                      <a:lnTo>
                        <a:pt x="12900669" y="9398"/>
                      </a:lnTo>
                      <a:lnTo>
                        <a:pt x="9422259" y="9398"/>
                      </a:lnTo>
                      <a:lnTo>
                        <a:pt x="5201845" y="9398"/>
                      </a:lnTo>
                      <a:lnTo>
                        <a:pt x="1552598" y="9398"/>
                      </a:lnTo>
                      <a:cubicBezTo>
                        <a:pt x="962684" y="9398"/>
                        <a:pt x="381000" y="0"/>
                        <a:pt x="133350" y="9398"/>
                      </a:cubicBezTo>
                      <a:cubicBezTo>
                        <a:pt x="129794" y="9525"/>
                        <a:pt x="126365" y="9398"/>
                        <a:pt x="122809" y="9398"/>
                      </a:cubicBezTo>
                      <a:cubicBezTo>
                        <a:pt x="254" y="9398"/>
                        <a:pt x="0" y="199898"/>
                        <a:pt x="122809" y="199898"/>
                      </a:cubicBezTo>
                      <a:lnTo>
                        <a:pt x="1214856" y="199898"/>
                      </a:lnTo>
                      <a:lnTo>
                        <a:pt x="4693266" y="199898"/>
                      </a:lnTo>
                      <a:lnTo>
                        <a:pt x="8913681" y="199898"/>
                      </a:lnTo>
                      <a:lnTo>
                        <a:pt x="12562927" y="199898"/>
                      </a:lnTo>
                      <a:cubicBezTo>
                        <a:pt x="13152842" y="199898"/>
                        <a:pt x="13680445" y="209296"/>
                        <a:pt x="13928095" y="199898"/>
                      </a:cubicBezTo>
                      <a:cubicBezTo>
                        <a:pt x="13931652" y="199771"/>
                        <a:pt x="13935080" y="199898"/>
                        <a:pt x="13938636" y="199898"/>
                      </a:cubicBezTo>
                      <a:cubicBezTo>
                        <a:pt x="14061191" y="199898"/>
                        <a:pt x="14061445" y="9398"/>
                        <a:pt x="13938636" y="93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</p:spPr>
            </p:sp>
          </p:grpSp>
          <p:pic>
            <p:nvPicPr>
              <p:cNvPr id="16" name="Picture 16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047507" y="0"/>
                <a:ext cx="178647" cy="178647"/>
              </a:xfrm>
              <a:prstGeom prst="rect">
                <a:avLst/>
              </a:prstGeom>
            </p:spPr>
          </p:pic>
        </p:grpSp>
        <p:grpSp>
          <p:nvGrpSpPr>
            <p:cNvPr id="17" name="Group 17"/>
            <p:cNvGrpSpPr/>
            <p:nvPr/>
          </p:nvGrpSpPr>
          <p:grpSpPr>
            <a:xfrm rot="-5400000">
              <a:off x="5789462" y="3239776"/>
              <a:ext cx="613077" cy="89323"/>
              <a:chOff x="0" y="0"/>
              <a:chExt cx="1226154" cy="178647"/>
            </a:xfrm>
          </p:grpSpPr>
          <p:grpSp>
            <p:nvGrpSpPr>
              <p:cNvPr id="18" name="Group 18"/>
              <p:cNvGrpSpPr/>
              <p:nvPr/>
            </p:nvGrpSpPr>
            <p:grpSpPr>
              <a:xfrm>
                <a:off x="0" y="63888"/>
                <a:ext cx="1159691" cy="50871"/>
                <a:chOff x="0" y="0"/>
                <a:chExt cx="14029441" cy="635000"/>
              </a:xfrm>
            </p:grpSpPr>
            <p:sp>
              <p:nvSpPr>
                <p:cNvPr id="19" name="Freeform 19"/>
                <p:cNvSpPr/>
                <p:nvPr/>
              </p:nvSpPr>
              <p:spPr>
                <a:xfrm>
                  <a:off x="-16002" y="212852"/>
                  <a:ext cx="14061446" cy="209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61446" h="209296">
                      <a:moveTo>
                        <a:pt x="13938636" y="9398"/>
                      </a:moveTo>
                      <a:lnTo>
                        <a:pt x="12900669" y="9398"/>
                      </a:lnTo>
                      <a:lnTo>
                        <a:pt x="9422259" y="9398"/>
                      </a:lnTo>
                      <a:lnTo>
                        <a:pt x="5201845" y="9398"/>
                      </a:lnTo>
                      <a:lnTo>
                        <a:pt x="1552598" y="9398"/>
                      </a:lnTo>
                      <a:cubicBezTo>
                        <a:pt x="962684" y="9398"/>
                        <a:pt x="381000" y="0"/>
                        <a:pt x="133350" y="9398"/>
                      </a:cubicBezTo>
                      <a:cubicBezTo>
                        <a:pt x="129794" y="9525"/>
                        <a:pt x="126365" y="9398"/>
                        <a:pt x="122809" y="9398"/>
                      </a:cubicBezTo>
                      <a:cubicBezTo>
                        <a:pt x="254" y="9398"/>
                        <a:pt x="0" y="199898"/>
                        <a:pt x="122809" y="199898"/>
                      </a:cubicBezTo>
                      <a:lnTo>
                        <a:pt x="1214856" y="199898"/>
                      </a:lnTo>
                      <a:lnTo>
                        <a:pt x="4693266" y="199898"/>
                      </a:lnTo>
                      <a:lnTo>
                        <a:pt x="8913681" y="199898"/>
                      </a:lnTo>
                      <a:lnTo>
                        <a:pt x="12562927" y="199898"/>
                      </a:lnTo>
                      <a:cubicBezTo>
                        <a:pt x="13152842" y="199898"/>
                        <a:pt x="13680445" y="209296"/>
                        <a:pt x="13928095" y="199898"/>
                      </a:cubicBezTo>
                      <a:cubicBezTo>
                        <a:pt x="13931652" y="199771"/>
                        <a:pt x="13935080" y="199898"/>
                        <a:pt x="13938636" y="199898"/>
                      </a:cubicBezTo>
                      <a:cubicBezTo>
                        <a:pt x="14061191" y="199898"/>
                        <a:pt x="14061445" y="9398"/>
                        <a:pt x="13938636" y="93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</p:spPr>
            </p:sp>
          </p:grpSp>
          <p:pic>
            <p:nvPicPr>
              <p:cNvPr id="20" name="Picture 20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1047507" y="0"/>
                <a:ext cx="178647" cy="178647"/>
              </a:xfrm>
              <a:prstGeom prst="rect">
                <a:avLst/>
              </a:prstGeom>
            </p:spPr>
          </p:pic>
        </p:grpSp>
        <p:grpSp>
          <p:nvGrpSpPr>
            <p:cNvPr id="51" name="Группа 50"/>
            <p:cNvGrpSpPr/>
            <p:nvPr/>
          </p:nvGrpSpPr>
          <p:grpSpPr>
            <a:xfrm>
              <a:off x="5280168" y="3303078"/>
              <a:ext cx="1631664" cy="1623506"/>
              <a:chOff x="5280168" y="3303078"/>
              <a:chExt cx="1631664" cy="1623506"/>
            </a:xfrm>
          </p:grpSpPr>
          <p:pic>
            <p:nvPicPr>
              <p:cNvPr id="21" name="Picture 21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5280168" y="3303078"/>
                <a:ext cx="1631664" cy="1623506"/>
              </a:xfrm>
              <a:prstGeom prst="rect">
                <a:avLst/>
              </a:prstGeom>
            </p:spPr>
          </p:pic>
          <p:sp>
            <p:nvSpPr>
              <p:cNvPr id="34" name="TextBox 34"/>
              <p:cNvSpPr txBox="1"/>
              <p:nvPr/>
            </p:nvSpPr>
            <p:spPr>
              <a:xfrm>
                <a:off x="5357682" y="3935337"/>
                <a:ext cx="398977" cy="30457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613"/>
                  </a:lnSpc>
                  <a:spcBef>
                    <a:spcPct val="0"/>
                  </a:spcBef>
                </a:pPr>
                <a:r>
                  <a:rPr lang="ru-RU" sz="1867" b="1" dirty="0" smtClean="0">
                    <a:solidFill>
                      <a:srgbClr val="FFFFFF"/>
                    </a:solidFill>
                    <a:latin typeface="Aileron Heavy"/>
                  </a:rPr>
                  <a:t>1</a:t>
                </a:r>
                <a:endParaRPr lang="en-US" sz="1867" b="1" dirty="0">
                  <a:solidFill>
                    <a:srgbClr val="FFFFFF"/>
                  </a:solidFill>
                  <a:latin typeface="Aileron Heavy"/>
                </a:endParaRP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5896512" y="3390901"/>
                <a:ext cx="398977" cy="30457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613"/>
                  </a:lnSpc>
                  <a:spcBef>
                    <a:spcPct val="0"/>
                  </a:spcBef>
                </a:pPr>
                <a:r>
                  <a:rPr lang="ru-RU" sz="1867" b="1" dirty="0" smtClean="0">
                    <a:solidFill>
                      <a:srgbClr val="FFFFFF"/>
                    </a:solidFill>
                    <a:latin typeface="Aileron Heavy"/>
                  </a:rPr>
                  <a:t>2</a:t>
                </a:r>
                <a:endParaRPr lang="en-US" sz="1867" b="1" dirty="0">
                  <a:solidFill>
                    <a:srgbClr val="FFFFFF"/>
                  </a:solidFill>
                  <a:latin typeface="Aileron Heavy"/>
                </a:endParaRPr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6435341" y="3935337"/>
                <a:ext cx="398977" cy="30457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613"/>
                  </a:lnSpc>
                  <a:spcBef>
                    <a:spcPct val="0"/>
                  </a:spcBef>
                </a:pPr>
                <a:r>
                  <a:rPr lang="ru-RU" sz="1867" b="1" dirty="0" smtClean="0">
                    <a:solidFill>
                      <a:srgbClr val="FFFFFF"/>
                    </a:solidFill>
                    <a:latin typeface="Aileron Heavy"/>
                  </a:rPr>
                  <a:t>3</a:t>
                </a:r>
                <a:endParaRPr lang="en-US" sz="1867" b="1" dirty="0">
                  <a:solidFill>
                    <a:srgbClr val="FFFFFF"/>
                  </a:solidFill>
                  <a:latin typeface="Aileron Heavy"/>
                </a:endParaRP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5896512" y="4485319"/>
                <a:ext cx="398977" cy="30457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613"/>
                  </a:lnSpc>
                  <a:spcBef>
                    <a:spcPct val="0"/>
                  </a:spcBef>
                </a:pPr>
                <a:r>
                  <a:rPr lang="ru-RU" sz="1867" b="1" dirty="0" smtClean="0">
                    <a:solidFill>
                      <a:srgbClr val="FFFFFF"/>
                    </a:solidFill>
                    <a:latin typeface="Aileron Heavy"/>
                  </a:rPr>
                  <a:t>4</a:t>
                </a:r>
                <a:endParaRPr lang="en-US" sz="1867" b="1" dirty="0">
                  <a:solidFill>
                    <a:srgbClr val="FFFFFF"/>
                  </a:solidFill>
                  <a:latin typeface="Aileron Heavy"/>
                </a:endParaRPr>
              </a:p>
            </p:txBody>
          </p:sp>
        </p:grpSp>
      </p:grpSp>
      <p:sp>
        <p:nvSpPr>
          <p:cNvPr id="38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39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6" name="Group 3"/>
          <p:cNvGrpSpPr/>
          <p:nvPr/>
        </p:nvGrpSpPr>
        <p:grpSpPr>
          <a:xfrm>
            <a:off x="1724025" y="284319"/>
            <a:ext cx="8936730" cy="996704"/>
            <a:chOff x="0" y="-47625"/>
            <a:chExt cx="14876045" cy="1993410"/>
          </a:xfrm>
        </p:grpSpPr>
        <p:sp>
          <p:nvSpPr>
            <p:cNvPr id="47" name="TextBox 4"/>
            <p:cNvSpPr txBox="1"/>
            <p:nvPr/>
          </p:nvSpPr>
          <p:spPr>
            <a:xfrm>
              <a:off x="810708" y="817270"/>
              <a:ext cx="13254627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ru-RU" b="1" spc="80" dirty="0" smtClean="0">
                  <a:solidFill>
                    <a:srgbClr val="0070C0"/>
                  </a:solidFill>
                  <a:latin typeface="Aileron Regular"/>
                </a:rPr>
                <a:t>Проект «</a:t>
              </a:r>
              <a:r>
                <a:rPr lang="ru-RU" b="1" spc="80" dirty="0">
                  <a:solidFill>
                    <a:srgbClr val="0070C0"/>
                  </a:solidFill>
                  <a:latin typeface="Aileron Regular"/>
                </a:rPr>
                <a:t>И</a:t>
              </a:r>
              <a:r>
                <a:rPr lang="ru-RU" b="1" spc="80" dirty="0" smtClean="0">
                  <a:solidFill>
                    <a:srgbClr val="0070C0"/>
                  </a:solidFill>
                  <a:latin typeface="Aileron Regular"/>
                </a:rPr>
                <a:t>нициативы граждан»</a:t>
              </a:r>
            </a:p>
            <a:p>
              <a:pPr algn="ctr">
                <a:lnSpc>
                  <a:spcPts val="2239"/>
                </a:lnSpc>
              </a:pPr>
              <a:r>
                <a:rPr lang="ru-RU" sz="1600" spc="80" dirty="0" smtClean="0">
                  <a:solidFill>
                    <a:srgbClr val="191919"/>
                  </a:solidFill>
                  <a:latin typeface="Aileron Regular"/>
                </a:rPr>
                <a:t>Этапы реализации</a:t>
              </a:r>
              <a:endParaRPr lang="en-US" sz="1600" spc="80" dirty="0">
                <a:solidFill>
                  <a:srgbClr val="191919"/>
                </a:solidFill>
                <a:latin typeface="Aileron Regular"/>
              </a:endParaRPr>
            </a:p>
          </p:txBody>
        </p:sp>
        <p:sp>
          <p:nvSpPr>
            <p:cNvPr id="48" name="TextBox 5"/>
            <p:cNvSpPr txBox="1"/>
            <p:nvPr/>
          </p:nvSpPr>
          <p:spPr>
            <a:xfrm>
              <a:off x="0" y="-47625"/>
              <a:ext cx="14876045" cy="7363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44"/>
                </a:lnSpc>
                <a:spcBef>
                  <a:spcPct val="0"/>
                </a:spcBef>
              </a:pPr>
              <a:r>
                <a:rPr lang="ru-RU" sz="2400" b="1" spc="71" dirty="0" smtClean="0">
                  <a:solidFill>
                    <a:srgbClr val="191919"/>
                  </a:solidFill>
                  <a:latin typeface="Aileron Heavy"/>
                </a:rPr>
                <a:t>ИНИЦИАТИВНОЕ БЮДЖЕТИРОВАНИЕ</a:t>
              </a:r>
              <a:endParaRPr lang="en-US" sz="2400" b="1" spc="71" dirty="0">
                <a:solidFill>
                  <a:srgbClr val="191919"/>
                </a:solidFill>
                <a:latin typeface="Aileron Heavy"/>
              </a:endParaRPr>
            </a:p>
          </p:txBody>
        </p:sp>
      </p:grpSp>
      <p:pic>
        <p:nvPicPr>
          <p:cNvPr id="53" name="Рисунок 52" descr="Рисунок1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64269" y="4252823"/>
            <a:ext cx="1297991" cy="238378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8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1464" y="2204864"/>
            <a:ext cx="345638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>
                <a:latin typeface="Times New Roman" pitchFamily="18" charset="0"/>
                <a:cs typeface="Times New Roman" pitchFamily="18" charset="0"/>
              </a:rPr>
            </a:b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40216" y="2060848"/>
            <a:ext cx="28803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050" dirty="0"/>
          </a:p>
        </p:txBody>
      </p:sp>
      <p:sp>
        <p:nvSpPr>
          <p:cNvPr id="13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5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53136170"/>
              </p:ext>
            </p:extLst>
          </p:nvPr>
        </p:nvGraphicFramePr>
        <p:xfrm>
          <a:off x="809304" y="853244"/>
          <a:ext cx="11270401" cy="2766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" name="AutoShape 2"/>
          <p:cNvSpPr/>
          <p:nvPr/>
        </p:nvSpPr>
        <p:spPr>
          <a:xfrm>
            <a:off x="814484" y="155522"/>
            <a:ext cx="11382696" cy="617181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sp>
        <p:nvSpPr>
          <p:cNvPr id="27" name="AutoShape 2"/>
          <p:cNvSpPr/>
          <p:nvPr/>
        </p:nvSpPr>
        <p:spPr>
          <a:xfrm>
            <a:off x="814484" y="3431578"/>
            <a:ext cx="11382696" cy="617181"/>
          </a:xfrm>
          <a:prstGeom prst="rect">
            <a:avLst/>
          </a:prstGeom>
          <a:solidFill>
            <a:srgbClr val="191919">
              <a:alpha val="4705"/>
            </a:srgbClr>
          </a:solidFill>
        </p:spPr>
      </p:sp>
      <p:grpSp>
        <p:nvGrpSpPr>
          <p:cNvPr id="96" name="Группа 95"/>
          <p:cNvGrpSpPr/>
          <p:nvPr/>
        </p:nvGrpSpPr>
        <p:grpSpPr>
          <a:xfrm>
            <a:off x="1092552" y="4193482"/>
            <a:ext cx="11013411" cy="2594337"/>
            <a:chOff x="1092552" y="4193482"/>
            <a:chExt cx="11013411" cy="2594337"/>
          </a:xfrm>
        </p:grpSpPr>
        <p:grpSp>
          <p:nvGrpSpPr>
            <p:cNvPr id="89" name="Группа 88"/>
            <p:cNvGrpSpPr/>
            <p:nvPr/>
          </p:nvGrpSpPr>
          <p:grpSpPr>
            <a:xfrm>
              <a:off x="1092552" y="4193482"/>
              <a:ext cx="11013411" cy="2594337"/>
              <a:chOff x="1092552" y="4193482"/>
              <a:chExt cx="11013411" cy="2594337"/>
            </a:xfrm>
          </p:grpSpPr>
          <p:grpSp>
            <p:nvGrpSpPr>
              <p:cNvPr id="7" name="Группа 6"/>
              <p:cNvGrpSpPr/>
              <p:nvPr/>
            </p:nvGrpSpPr>
            <p:grpSpPr>
              <a:xfrm>
                <a:off x="1092552" y="4193482"/>
                <a:ext cx="11013411" cy="2594337"/>
                <a:chOff x="1092552" y="4193482"/>
                <a:chExt cx="11013411" cy="2594337"/>
              </a:xfrm>
            </p:grpSpPr>
            <p:grpSp>
              <p:nvGrpSpPr>
                <p:cNvPr id="29" name="Группа 28"/>
                <p:cNvGrpSpPr/>
                <p:nvPr/>
              </p:nvGrpSpPr>
              <p:grpSpPr>
                <a:xfrm>
                  <a:off x="1092552" y="4197659"/>
                  <a:ext cx="9436111" cy="2590160"/>
                  <a:chOff x="685801" y="2097095"/>
                  <a:chExt cx="10383552" cy="2535868"/>
                </a:xfrm>
              </p:grpSpPr>
              <p:grpSp>
                <p:nvGrpSpPr>
                  <p:cNvPr id="30" name="Группа 29"/>
                  <p:cNvGrpSpPr/>
                  <p:nvPr/>
                </p:nvGrpSpPr>
                <p:grpSpPr>
                  <a:xfrm>
                    <a:off x="685801" y="2097095"/>
                    <a:ext cx="1674222" cy="2535867"/>
                    <a:chOff x="685800" y="2196631"/>
                    <a:chExt cx="2503101" cy="3975570"/>
                  </a:xfrm>
                </p:grpSpPr>
                <p:grpSp>
                  <p:nvGrpSpPr>
                    <p:cNvPr id="76" name="Group 5"/>
                    <p:cNvGrpSpPr/>
                    <p:nvPr/>
                  </p:nvGrpSpPr>
                  <p:grpSpPr>
                    <a:xfrm>
                      <a:off x="685800" y="2473676"/>
                      <a:ext cx="2503101" cy="3698525"/>
                      <a:chOff x="0" y="0"/>
                      <a:chExt cx="6839944" cy="10106544"/>
                    </a:xfrm>
                  </p:grpSpPr>
                  <p:sp>
                    <p:nvSpPr>
                      <p:cNvPr id="83" name="Freeform 6"/>
                      <p:cNvSpPr/>
                      <p:nvPr/>
                    </p:nvSpPr>
                    <p:spPr>
                      <a:xfrm>
                        <a:off x="0" y="0"/>
                        <a:ext cx="6839945" cy="101065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839945" h="10106544">
                            <a:moveTo>
                              <a:pt x="0" y="0"/>
                            </a:moveTo>
                            <a:lnTo>
                              <a:pt x="0" y="10106544"/>
                            </a:lnTo>
                            <a:lnTo>
                              <a:pt x="6839945" y="10106544"/>
                            </a:lnTo>
                            <a:lnTo>
                              <a:pt x="6839945" y="0"/>
                            </a:lnTo>
                            <a:lnTo>
                              <a:pt x="0" y="0"/>
                            </a:lnTo>
                            <a:close/>
                            <a:moveTo>
                              <a:pt x="6778984" y="10045585"/>
                            </a:moveTo>
                            <a:lnTo>
                              <a:pt x="59690" y="10045585"/>
                            </a:lnTo>
                            <a:lnTo>
                              <a:pt x="59690" y="59690"/>
                            </a:lnTo>
                            <a:lnTo>
                              <a:pt x="6778984" y="59690"/>
                            </a:lnTo>
                            <a:lnTo>
                              <a:pt x="6778984" y="10045585"/>
                            </a:lnTo>
                            <a:close/>
                          </a:path>
                        </a:pathLst>
                      </a:custGeom>
                      <a:solidFill>
                        <a:srgbClr val="191919">
                          <a:alpha val="19607"/>
                        </a:srgbClr>
                      </a:solidFill>
                    </p:spPr>
                  </p:sp>
                </p:grpSp>
                <p:pic>
                  <p:nvPicPr>
                    <p:cNvPr id="77" name="Picture 7"/>
                    <p:cNvPicPr>
                      <a:picLocks noChangeAspect="1"/>
                    </p:cNvPicPr>
                    <p:nvPr/>
                  </p:nvPicPr>
                  <p:blipFill>
                    <a:blip r:embed="rId7"/>
                    <a:srcRect/>
                    <a:stretch>
                      <a:fillRect/>
                    </a:stretch>
                  </p:blipFill>
                  <p:spPr>
                    <a:xfrm>
                      <a:off x="1385443" y="2196631"/>
                      <a:ext cx="1103813" cy="993984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78" name="Group 17"/>
                    <p:cNvGrpSpPr/>
                    <p:nvPr/>
                  </p:nvGrpSpPr>
                  <p:grpSpPr>
                    <a:xfrm>
                      <a:off x="881294" y="3174616"/>
                      <a:ext cx="2140785" cy="2236237"/>
                      <a:chOff x="28672" y="-886714"/>
                      <a:chExt cx="4281571" cy="4472471"/>
                    </a:xfrm>
                  </p:grpSpPr>
                  <p:sp>
                    <p:nvSpPr>
                      <p:cNvPr id="81" name="TextBox 18"/>
                      <p:cNvSpPr txBox="1"/>
                      <p:nvPr/>
                    </p:nvSpPr>
                    <p:spPr>
                      <a:xfrm>
                        <a:off x="28672" y="-886714"/>
                        <a:ext cx="4281571" cy="2125793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Чемальское</a:t>
                        </a: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 </a:t>
                        </a:r>
                        <a:endParaRPr lang="ru-RU" sz="1400" b="1" spc="54" dirty="0" smtClean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</a:t>
                        </a:r>
                        <a:r>
                          <a:rPr lang="ru-RU" sz="1400" b="1" spc="54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ельское поселение</a:t>
                        </a:r>
                        <a:endParaRPr lang="en-US" sz="1400" b="1" spc="54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82" name="TextBox 19"/>
                      <p:cNvSpPr txBox="1"/>
                      <p:nvPr/>
                    </p:nvSpPr>
                    <p:spPr>
                      <a:xfrm>
                        <a:off x="28672" y="1696162"/>
                        <a:ext cx="4060165" cy="1889595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599"/>
                          </a:lnSpc>
                        </a:pP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Игровая площадка в с. Чемал по </a:t>
                        </a:r>
                        <a:endParaRPr lang="ru-RU" sz="1067" spc="21" dirty="0" smtClean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  <a:p>
                        <a:pPr algn="ctr">
                          <a:lnSpc>
                            <a:spcPts val="1599"/>
                          </a:lnSpc>
                        </a:pP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ул</a:t>
                        </a: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. Курортная</a:t>
                        </a:r>
                        <a:endParaRPr lang="en-US" sz="1067" spc="21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  <p:sp>
                  <p:nvSpPr>
                    <p:cNvPr id="79" name="AutoShape 29"/>
                    <p:cNvSpPr/>
                    <p:nvPr/>
                  </p:nvSpPr>
                  <p:spPr>
                    <a:xfrm>
                      <a:off x="685800" y="6037490"/>
                      <a:ext cx="2503101" cy="134710"/>
                    </a:xfrm>
                    <a:prstGeom prst="rect">
                      <a:avLst/>
                    </a:prstGeom>
                    <a:solidFill>
                      <a:srgbClr val="86EAE9"/>
                    </a:solidFill>
                  </p:spPr>
                </p:sp>
              </p:grpSp>
              <p:grpSp>
                <p:nvGrpSpPr>
                  <p:cNvPr id="31" name="Группа 30"/>
                  <p:cNvGrpSpPr/>
                  <p:nvPr/>
                </p:nvGrpSpPr>
                <p:grpSpPr>
                  <a:xfrm>
                    <a:off x="2439788" y="2097095"/>
                    <a:ext cx="1674223" cy="2535868"/>
                    <a:chOff x="3458234" y="2196630"/>
                    <a:chExt cx="2503102" cy="3975571"/>
                  </a:xfrm>
                </p:grpSpPr>
                <p:grpSp>
                  <p:nvGrpSpPr>
                    <p:cNvPr id="68" name="Group 8"/>
                    <p:cNvGrpSpPr/>
                    <p:nvPr/>
                  </p:nvGrpSpPr>
                  <p:grpSpPr>
                    <a:xfrm>
                      <a:off x="3458234" y="2473676"/>
                      <a:ext cx="2503101" cy="3698525"/>
                      <a:chOff x="0" y="0"/>
                      <a:chExt cx="6839944" cy="10106544"/>
                    </a:xfrm>
                  </p:grpSpPr>
                  <p:sp>
                    <p:nvSpPr>
                      <p:cNvPr id="75" name="Freeform 9"/>
                      <p:cNvSpPr/>
                      <p:nvPr/>
                    </p:nvSpPr>
                    <p:spPr>
                      <a:xfrm>
                        <a:off x="0" y="0"/>
                        <a:ext cx="6839945" cy="101065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839945" h="10106544">
                            <a:moveTo>
                              <a:pt x="0" y="0"/>
                            </a:moveTo>
                            <a:lnTo>
                              <a:pt x="0" y="10106544"/>
                            </a:lnTo>
                            <a:lnTo>
                              <a:pt x="6839945" y="10106544"/>
                            </a:lnTo>
                            <a:lnTo>
                              <a:pt x="6839945" y="0"/>
                            </a:lnTo>
                            <a:lnTo>
                              <a:pt x="0" y="0"/>
                            </a:lnTo>
                            <a:close/>
                            <a:moveTo>
                              <a:pt x="6778984" y="10045585"/>
                            </a:moveTo>
                            <a:lnTo>
                              <a:pt x="59690" y="10045585"/>
                            </a:lnTo>
                            <a:lnTo>
                              <a:pt x="59690" y="59690"/>
                            </a:lnTo>
                            <a:lnTo>
                              <a:pt x="6778984" y="59690"/>
                            </a:lnTo>
                            <a:lnTo>
                              <a:pt x="6778984" y="10045585"/>
                            </a:lnTo>
                            <a:close/>
                          </a:path>
                        </a:pathLst>
                      </a:custGeom>
                      <a:solidFill>
                        <a:srgbClr val="191919">
                          <a:alpha val="19607"/>
                        </a:srgbClr>
                      </a:solidFill>
                    </p:spPr>
                  </p:sp>
                </p:grpSp>
                <p:pic>
                  <p:nvPicPr>
                    <p:cNvPr id="69" name="Picture 10"/>
                    <p:cNvPicPr>
                      <a:picLocks noChangeAspect="1"/>
                    </p:cNvPicPr>
                    <p:nvPr/>
                  </p:nvPicPr>
                  <p:blipFill>
                    <a:blip r:embed="rId8"/>
                    <a:srcRect/>
                    <a:stretch>
                      <a:fillRect/>
                    </a:stretch>
                  </p:blipFill>
                  <p:spPr>
                    <a:xfrm>
                      <a:off x="4157881" y="2196630"/>
                      <a:ext cx="1103813" cy="993983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70" name="Group 23"/>
                    <p:cNvGrpSpPr/>
                    <p:nvPr/>
                  </p:nvGrpSpPr>
                  <p:grpSpPr>
                    <a:xfrm>
                      <a:off x="3557713" y="3187998"/>
                      <a:ext cx="2403623" cy="2571874"/>
                      <a:chOff x="-163356" y="-859949"/>
                      <a:chExt cx="4807248" cy="5143743"/>
                    </a:xfrm>
                  </p:grpSpPr>
                  <p:sp>
                    <p:nvSpPr>
                      <p:cNvPr id="73" name="TextBox 24"/>
                      <p:cNvSpPr txBox="1"/>
                      <p:nvPr/>
                    </p:nvSpPr>
                    <p:spPr>
                      <a:xfrm>
                        <a:off x="-163356" y="-859949"/>
                        <a:ext cx="4807248" cy="2125793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Черноануйское</a:t>
                        </a: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 </a:t>
                        </a:r>
                        <a:r>
                          <a:rPr lang="ru-RU" sz="1400" b="1" spc="54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сельское поселение</a:t>
                        </a:r>
                        <a:endParaRPr lang="en-US" sz="1400" b="1" spc="54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74" name="TextBox 25"/>
                      <p:cNvSpPr txBox="1"/>
                      <p:nvPr/>
                    </p:nvSpPr>
                    <p:spPr>
                      <a:xfrm>
                        <a:off x="-92938" y="1764337"/>
                        <a:ext cx="4420978" cy="2519457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Реконструкция и благоустройство парка Победы </a:t>
                        </a: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в</a:t>
                        </a:r>
                      </a:p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</a:t>
                        </a: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. Черный </a:t>
                        </a:r>
                        <a:r>
                          <a:rPr lang="ru-RU" sz="1067" spc="21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Ануй</a:t>
                        </a:r>
                        <a:endParaRPr lang="en-US" sz="1067" spc="21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  <p:sp>
                  <p:nvSpPr>
                    <p:cNvPr id="71" name="AutoShape 30"/>
                    <p:cNvSpPr/>
                    <p:nvPr/>
                  </p:nvSpPr>
                  <p:spPr>
                    <a:xfrm>
                      <a:off x="3458234" y="6037490"/>
                      <a:ext cx="2503101" cy="134710"/>
                    </a:xfrm>
                    <a:prstGeom prst="rect">
                      <a:avLst/>
                    </a:prstGeom>
                    <a:solidFill>
                      <a:srgbClr val="3EDAD8"/>
                    </a:solidFill>
                  </p:spPr>
                </p:sp>
              </p:grpSp>
              <p:grpSp>
                <p:nvGrpSpPr>
                  <p:cNvPr id="32" name="Группа 31"/>
                  <p:cNvGrpSpPr/>
                  <p:nvPr/>
                </p:nvGrpSpPr>
                <p:grpSpPr>
                  <a:xfrm>
                    <a:off x="4189801" y="2097095"/>
                    <a:ext cx="1674222" cy="2535868"/>
                    <a:chOff x="6230666" y="2196630"/>
                    <a:chExt cx="2503101" cy="3975571"/>
                  </a:xfrm>
                </p:grpSpPr>
                <p:grpSp>
                  <p:nvGrpSpPr>
                    <p:cNvPr id="60" name="Group 11"/>
                    <p:cNvGrpSpPr/>
                    <p:nvPr/>
                  </p:nvGrpSpPr>
                  <p:grpSpPr>
                    <a:xfrm>
                      <a:off x="6230666" y="2473676"/>
                      <a:ext cx="2503101" cy="3698525"/>
                      <a:chOff x="0" y="0"/>
                      <a:chExt cx="6839944" cy="10106544"/>
                    </a:xfrm>
                  </p:grpSpPr>
                  <p:sp>
                    <p:nvSpPr>
                      <p:cNvPr id="67" name="Freeform 12"/>
                      <p:cNvSpPr/>
                      <p:nvPr/>
                    </p:nvSpPr>
                    <p:spPr>
                      <a:xfrm>
                        <a:off x="0" y="0"/>
                        <a:ext cx="6839945" cy="101065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839945" h="10106544">
                            <a:moveTo>
                              <a:pt x="0" y="0"/>
                            </a:moveTo>
                            <a:lnTo>
                              <a:pt x="0" y="10106544"/>
                            </a:lnTo>
                            <a:lnTo>
                              <a:pt x="6839945" y="10106544"/>
                            </a:lnTo>
                            <a:lnTo>
                              <a:pt x="6839945" y="0"/>
                            </a:lnTo>
                            <a:lnTo>
                              <a:pt x="0" y="0"/>
                            </a:lnTo>
                            <a:close/>
                            <a:moveTo>
                              <a:pt x="6778984" y="10045585"/>
                            </a:moveTo>
                            <a:lnTo>
                              <a:pt x="59690" y="10045585"/>
                            </a:lnTo>
                            <a:lnTo>
                              <a:pt x="59690" y="59690"/>
                            </a:lnTo>
                            <a:lnTo>
                              <a:pt x="6778984" y="59690"/>
                            </a:lnTo>
                            <a:lnTo>
                              <a:pt x="6778984" y="10045585"/>
                            </a:lnTo>
                            <a:close/>
                          </a:path>
                        </a:pathLst>
                      </a:custGeom>
                      <a:solidFill>
                        <a:srgbClr val="191919">
                          <a:alpha val="19607"/>
                        </a:srgbClr>
                      </a:solidFill>
                    </p:spPr>
                  </p:sp>
                </p:grpSp>
                <p:pic>
                  <p:nvPicPr>
                    <p:cNvPr id="61" name="Picture 13"/>
                    <p:cNvPicPr>
                      <a:picLocks noChangeAspect="1"/>
                    </p:cNvPicPr>
                    <p:nvPr/>
                  </p:nvPicPr>
                  <p:blipFill>
                    <a:blip r:embed="rId9"/>
                    <a:srcRect/>
                    <a:stretch>
                      <a:fillRect/>
                    </a:stretch>
                  </p:blipFill>
                  <p:spPr>
                    <a:xfrm>
                      <a:off x="6930309" y="2196630"/>
                      <a:ext cx="1103813" cy="993983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62" name="Group 20"/>
                    <p:cNvGrpSpPr/>
                    <p:nvPr/>
                  </p:nvGrpSpPr>
                  <p:grpSpPr>
                    <a:xfrm>
                      <a:off x="6411824" y="3168416"/>
                      <a:ext cx="2140785" cy="1930689"/>
                      <a:chOff x="0" y="-899112"/>
                      <a:chExt cx="4281571" cy="3861377"/>
                    </a:xfrm>
                  </p:grpSpPr>
                  <p:sp>
                    <p:nvSpPr>
                      <p:cNvPr id="65" name="TextBox 21"/>
                      <p:cNvSpPr txBox="1"/>
                      <p:nvPr/>
                    </p:nvSpPr>
                    <p:spPr>
                      <a:xfrm>
                        <a:off x="0" y="-899112"/>
                        <a:ext cx="4281571" cy="2125791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Бельтирское</a:t>
                        </a: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 </a:t>
                        </a:r>
                        <a:r>
                          <a:rPr lang="ru-RU" sz="1400" b="1" spc="54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сельское поселение</a:t>
                        </a:r>
                        <a:endParaRPr lang="en-US" sz="1400" b="1" spc="54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66" name="TextBox 22"/>
                      <p:cNvSpPr txBox="1"/>
                      <p:nvPr/>
                    </p:nvSpPr>
                    <p:spPr>
                      <a:xfrm>
                        <a:off x="0" y="1764341"/>
                        <a:ext cx="4281571" cy="119792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Парковая зона </a:t>
                        </a: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в </a:t>
                        </a:r>
                        <a:endParaRPr lang="ru-RU" sz="1067" spc="21" dirty="0" smtClean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</a:t>
                        </a: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. Новый </a:t>
                        </a:r>
                        <a:r>
                          <a:rPr lang="ru-RU" sz="1067" spc="21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Бельтир</a:t>
                        </a:r>
                        <a:endParaRPr lang="en-US" sz="1067" spc="21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  <p:sp>
                  <p:nvSpPr>
                    <p:cNvPr id="63" name="AutoShape 31"/>
                    <p:cNvSpPr/>
                    <p:nvPr/>
                  </p:nvSpPr>
                  <p:spPr>
                    <a:xfrm>
                      <a:off x="6230666" y="6037490"/>
                      <a:ext cx="2503101" cy="134710"/>
                    </a:xfrm>
                    <a:prstGeom prst="rect">
                      <a:avLst/>
                    </a:prstGeom>
                    <a:solidFill>
                      <a:srgbClr val="37C9EF"/>
                    </a:solidFill>
                  </p:spPr>
                </p:sp>
              </p:grpSp>
              <p:grpSp>
                <p:nvGrpSpPr>
                  <p:cNvPr id="33" name="Группа 32"/>
                  <p:cNvGrpSpPr/>
                  <p:nvPr/>
                </p:nvGrpSpPr>
                <p:grpSpPr>
                  <a:xfrm>
                    <a:off x="5939813" y="2100158"/>
                    <a:ext cx="1674222" cy="2532805"/>
                    <a:chOff x="9003100" y="2201432"/>
                    <a:chExt cx="2503101" cy="3970769"/>
                  </a:xfrm>
                </p:grpSpPr>
                <p:grpSp>
                  <p:nvGrpSpPr>
                    <p:cNvPr id="52" name="Group 14"/>
                    <p:cNvGrpSpPr/>
                    <p:nvPr/>
                  </p:nvGrpSpPr>
                  <p:grpSpPr>
                    <a:xfrm>
                      <a:off x="9003100" y="2473676"/>
                      <a:ext cx="2503101" cy="3698525"/>
                      <a:chOff x="0" y="0"/>
                      <a:chExt cx="6839944" cy="10106544"/>
                    </a:xfrm>
                  </p:grpSpPr>
                  <p:sp>
                    <p:nvSpPr>
                      <p:cNvPr id="59" name="Freeform 15"/>
                      <p:cNvSpPr/>
                      <p:nvPr/>
                    </p:nvSpPr>
                    <p:spPr>
                      <a:xfrm>
                        <a:off x="0" y="0"/>
                        <a:ext cx="6839945" cy="101065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839945" h="10106544">
                            <a:moveTo>
                              <a:pt x="0" y="0"/>
                            </a:moveTo>
                            <a:lnTo>
                              <a:pt x="0" y="10106544"/>
                            </a:lnTo>
                            <a:lnTo>
                              <a:pt x="6839945" y="10106544"/>
                            </a:lnTo>
                            <a:lnTo>
                              <a:pt x="6839945" y="0"/>
                            </a:lnTo>
                            <a:lnTo>
                              <a:pt x="0" y="0"/>
                            </a:lnTo>
                            <a:close/>
                            <a:moveTo>
                              <a:pt x="6778984" y="10045585"/>
                            </a:moveTo>
                            <a:lnTo>
                              <a:pt x="59690" y="10045585"/>
                            </a:lnTo>
                            <a:lnTo>
                              <a:pt x="59690" y="59690"/>
                            </a:lnTo>
                            <a:lnTo>
                              <a:pt x="6778984" y="59690"/>
                            </a:lnTo>
                            <a:lnTo>
                              <a:pt x="6778984" y="10045585"/>
                            </a:lnTo>
                            <a:close/>
                          </a:path>
                        </a:pathLst>
                      </a:custGeom>
                      <a:solidFill>
                        <a:srgbClr val="191919">
                          <a:alpha val="19607"/>
                        </a:srgbClr>
                      </a:solidFill>
                    </p:spPr>
                  </p:sp>
                </p:grpSp>
                <p:pic>
                  <p:nvPicPr>
                    <p:cNvPr id="53" name="Picture 16"/>
                    <p:cNvPicPr>
                      <a:picLocks noChangeAspect="1"/>
                    </p:cNvPicPr>
                    <p:nvPr/>
                  </p:nvPicPr>
                  <p:blipFill>
                    <a:blip r:embed="rId10"/>
                    <a:srcRect/>
                    <a:stretch>
                      <a:fillRect/>
                    </a:stretch>
                  </p:blipFill>
                  <p:spPr>
                    <a:xfrm>
                      <a:off x="9702743" y="2201432"/>
                      <a:ext cx="1103813" cy="993984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54" name="Group 26"/>
                    <p:cNvGrpSpPr/>
                    <p:nvPr/>
                  </p:nvGrpSpPr>
                  <p:grpSpPr>
                    <a:xfrm>
                      <a:off x="9184256" y="3187997"/>
                      <a:ext cx="2215739" cy="1702380"/>
                      <a:chOff x="-3" y="-859952"/>
                      <a:chExt cx="4431481" cy="3404759"/>
                    </a:xfrm>
                  </p:grpSpPr>
                  <p:sp>
                    <p:nvSpPr>
                      <p:cNvPr id="57" name="TextBox 27"/>
                      <p:cNvSpPr txBox="1"/>
                      <p:nvPr/>
                    </p:nvSpPr>
                    <p:spPr>
                      <a:xfrm>
                        <a:off x="-3" y="1764336"/>
                        <a:ext cx="4281571" cy="780471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Установка автобусных  павильонов</a:t>
                        </a:r>
                        <a:endParaRPr lang="en-US" sz="1067" spc="21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58" name="TextBox 28"/>
                      <p:cNvSpPr txBox="1"/>
                      <p:nvPr/>
                    </p:nvSpPr>
                    <p:spPr>
                      <a:xfrm>
                        <a:off x="149907" y="-859952"/>
                        <a:ext cx="4281571" cy="2125794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Усть-Канское</a:t>
                        </a: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 </a:t>
                        </a:r>
                        <a:r>
                          <a:rPr lang="ru-RU" sz="1400" b="1" spc="54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сельское поселение</a:t>
                        </a:r>
                        <a:endParaRPr lang="en-US" sz="1400" b="1" spc="54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  <p:sp>
                  <p:nvSpPr>
                    <p:cNvPr id="55" name="AutoShape 32"/>
                    <p:cNvSpPr/>
                    <p:nvPr/>
                  </p:nvSpPr>
                  <p:spPr>
                    <a:xfrm>
                      <a:off x="9003100" y="6037490"/>
                      <a:ext cx="2503101" cy="134710"/>
                    </a:xfrm>
                    <a:prstGeom prst="rect">
                      <a:avLst/>
                    </a:prstGeom>
                    <a:solidFill>
                      <a:srgbClr val="2C92D5"/>
                    </a:solidFill>
                  </p:spPr>
                </p:sp>
              </p:grpSp>
              <p:grpSp>
                <p:nvGrpSpPr>
                  <p:cNvPr id="34" name="Группа 33"/>
                  <p:cNvGrpSpPr/>
                  <p:nvPr/>
                </p:nvGrpSpPr>
                <p:grpSpPr>
                  <a:xfrm>
                    <a:off x="7667472" y="2101672"/>
                    <a:ext cx="1674222" cy="2529810"/>
                    <a:chOff x="6230666" y="2206126"/>
                    <a:chExt cx="2503101" cy="3966075"/>
                  </a:xfrm>
                </p:grpSpPr>
                <p:grpSp>
                  <p:nvGrpSpPr>
                    <p:cNvPr id="44" name="Group 11"/>
                    <p:cNvGrpSpPr/>
                    <p:nvPr/>
                  </p:nvGrpSpPr>
                  <p:grpSpPr>
                    <a:xfrm>
                      <a:off x="6230666" y="2473676"/>
                      <a:ext cx="2503101" cy="3698525"/>
                      <a:chOff x="0" y="0"/>
                      <a:chExt cx="6839944" cy="10106544"/>
                    </a:xfrm>
                  </p:grpSpPr>
                  <p:sp>
                    <p:nvSpPr>
                      <p:cNvPr id="51" name="Freeform 12"/>
                      <p:cNvSpPr/>
                      <p:nvPr/>
                    </p:nvSpPr>
                    <p:spPr>
                      <a:xfrm>
                        <a:off x="0" y="0"/>
                        <a:ext cx="6839945" cy="101065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839945" h="10106544">
                            <a:moveTo>
                              <a:pt x="0" y="0"/>
                            </a:moveTo>
                            <a:lnTo>
                              <a:pt x="0" y="10106544"/>
                            </a:lnTo>
                            <a:lnTo>
                              <a:pt x="6839945" y="10106544"/>
                            </a:lnTo>
                            <a:lnTo>
                              <a:pt x="6839945" y="0"/>
                            </a:lnTo>
                            <a:lnTo>
                              <a:pt x="0" y="0"/>
                            </a:lnTo>
                            <a:close/>
                            <a:moveTo>
                              <a:pt x="6778984" y="10045585"/>
                            </a:moveTo>
                            <a:lnTo>
                              <a:pt x="59690" y="10045585"/>
                            </a:lnTo>
                            <a:lnTo>
                              <a:pt x="59690" y="59690"/>
                            </a:lnTo>
                            <a:lnTo>
                              <a:pt x="6778984" y="59690"/>
                            </a:lnTo>
                            <a:lnTo>
                              <a:pt x="6778984" y="10045585"/>
                            </a:lnTo>
                            <a:close/>
                          </a:path>
                        </a:pathLst>
                      </a:custGeom>
                      <a:solidFill>
                        <a:srgbClr val="191919">
                          <a:alpha val="19607"/>
                        </a:srgbClr>
                      </a:solidFill>
                    </p:spPr>
                  </p:sp>
                </p:grpSp>
                <p:pic>
                  <p:nvPicPr>
                    <p:cNvPr id="45" name="Picture 13"/>
                    <p:cNvPicPr>
                      <a:picLocks noChangeAspect="1"/>
                    </p:cNvPicPr>
                    <p:nvPr/>
                  </p:nvPicPr>
                  <p:blipFill>
                    <a:blip r:embed="rId9"/>
                    <a:srcRect/>
                    <a:stretch>
                      <a:fillRect/>
                    </a:stretch>
                  </p:blipFill>
                  <p:spPr>
                    <a:xfrm>
                      <a:off x="6918331" y="2206126"/>
                      <a:ext cx="1103813" cy="993984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46" name="Group 20"/>
                    <p:cNvGrpSpPr/>
                    <p:nvPr/>
                  </p:nvGrpSpPr>
                  <p:grpSpPr>
                    <a:xfrm>
                      <a:off x="6399845" y="3253475"/>
                      <a:ext cx="2152764" cy="2758657"/>
                      <a:chOff x="-23958" y="-728994"/>
                      <a:chExt cx="4305529" cy="5517311"/>
                    </a:xfrm>
                  </p:grpSpPr>
                  <p:sp>
                    <p:nvSpPr>
                      <p:cNvPr id="49" name="TextBox 21"/>
                      <p:cNvSpPr txBox="1"/>
                      <p:nvPr/>
                    </p:nvSpPr>
                    <p:spPr>
                      <a:xfrm>
                        <a:off x="0" y="-728994"/>
                        <a:ext cx="4281571" cy="2125792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Майминское</a:t>
                        </a: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 </a:t>
                        </a:r>
                        <a:r>
                          <a:rPr lang="ru-RU" sz="1400" b="1" spc="54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сельское поселение</a:t>
                        </a:r>
                        <a:endParaRPr lang="en-US" sz="1400" b="1" spc="54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50" name="TextBox 22"/>
                      <p:cNvSpPr txBox="1"/>
                      <p:nvPr/>
                    </p:nvSpPr>
                    <p:spPr>
                      <a:xfrm>
                        <a:off x="-23958" y="1700801"/>
                        <a:ext cx="4281572" cy="3087516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Устройство спортивно-оздоровительной площадки в </a:t>
                        </a:r>
                        <a:endParaRPr lang="ru-RU" sz="1067" spc="21" dirty="0" smtClean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</a:t>
                        </a: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. </a:t>
                        </a:r>
                        <a:r>
                          <a:rPr lang="ru-RU" sz="1067" spc="21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Майма</a:t>
                        </a:r>
                        <a:endParaRPr lang="en-US" sz="1067" spc="21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  <p:sp>
                  <p:nvSpPr>
                    <p:cNvPr id="47" name="AutoShape 31"/>
                    <p:cNvSpPr/>
                    <p:nvPr/>
                  </p:nvSpPr>
                  <p:spPr>
                    <a:xfrm>
                      <a:off x="6230666" y="6037490"/>
                      <a:ext cx="2503101" cy="134710"/>
                    </a:xfrm>
                    <a:prstGeom prst="rect">
                      <a:avLst/>
                    </a:prstGeom>
                    <a:solidFill>
                      <a:srgbClr val="37C9EF"/>
                    </a:solidFill>
                  </p:spPr>
                </p:sp>
              </p:grpSp>
              <p:grpSp>
                <p:nvGrpSpPr>
                  <p:cNvPr id="35" name="Группа 34"/>
                  <p:cNvGrpSpPr/>
                  <p:nvPr/>
                </p:nvGrpSpPr>
                <p:grpSpPr>
                  <a:xfrm>
                    <a:off x="9395131" y="2097095"/>
                    <a:ext cx="1674222" cy="2532909"/>
                    <a:chOff x="3458234" y="2201268"/>
                    <a:chExt cx="2503101" cy="3970933"/>
                  </a:xfrm>
                </p:grpSpPr>
                <p:grpSp>
                  <p:nvGrpSpPr>
                    <p:cNvPr id="36" name="Group 8"/>
                    <p:cNvGrpSpPr/>
                    <p:nvPr/>
                  </p:nvGrpSpPr>
                  <p:grpSpPr>
                    <a:xfrm>
                      <a:off x="3458234" y="2473676"/>
                      <a:ext cx="2503101" cy="3698525"/>
                      <a:chOff x="0" y="0"/>
                      <a:chExt cx="6839944" cy="10106544"/>
                    </a:xfrm>
                  </p:grpSpPr>
                  <p:sp>
                    <p:nvSpPr>
                      <p:cNvPr id="43" name="Freeform 9"/>
                      <p:cNvSpPr/>
                      <p:nvPr/>
                    </p:nvSpPr>
                    <p:spPr>
                      <a:xfrm>
                        <a:off x="0" y="0"/>
                        <a:ext cx="6839945" cy="101065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839945" h="10106544">
                            <a:moveTo>
                              <a:pt x="0" y="0"/>
                            </a:moveTo>
                            <a:lnTo>
                              <a:pt x="0" y="10106544"/>
                            </a:lnTo>
                            <a:lnTo>
                              <a:pt x="6839945" y="10106544"/>
                            </a:lnTo>
                            <a:lnTo>
                              <a:pt x="6839945" y="0"/>
                            </a:lnTo>
                            <a:lnTo>
                              <a:pt x="0" y="0"/>
                            </a:lnTo>
                            <a:close/>
                            <a:moveTo>
                              <a:pt x="6778984" y="10045585"/>
                            </a:moveTo>
                            <a:lnTo>
                              <a:pt x="59690" y="10045585"/>
                            </a:lnTo>
                            <a:lnTo>
                              <a:pt x="59690" y="59690"/>
                            </a:lnTo>
                            <a:lnTo>
                              <a:pt x="6778984" y="59690"/>
                            </a:lnTo>
                            <a:lnTo>
                              <a:pt x="6778984" y="10045585"/>
                            </a:lnTo>
                            <a:close/>
                          </a:path>
                        </a:pathLst>
                      </a:custGeom>
                      <a:solidFill>
                        <a:srgbClr val="191919">
                          <a:alpha val="19607"/>
                        </a:srgbClr>
                      </a:solidFill>
                    </p:spPr>
                  </p:sp>
                </p:grpSp>
                <p:pic>
                  <p:nvPicPr>
                    <p:cNvPr id="37" name="Picture 10"/>
                    <p:cNvPicPr>
                      <a:picLocks noChangeAspect="1"/>
                    </p:cNvPicPr>
                    <p:nvPr/>
                  </p:nvPicPr>
                  <p:blipFill>
                    <a:blip r:embed="rId8"/>
                    <a:srcRect/>
                    <a:stretch>
                      <a:fillRect/>
                    </a:stretch>
                  </p:blipFill>
                  <p:spPr>
                    <a:xfrm>
                      <a:off x="4157877" y="2201268"/>
                      <a:ext cx="1103813" cy="993984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38" name="Group 23"/>
                    <p:cNvGrpSpPr/>
                    <p:nvPr/>
                  </p:nvGrpSpPr>
                  <p:grpSpPr>
                    <a:xfrm>
                      <a:off x="3470212" y="3231006"/>
                      <a:ext cx="2416169" cy="2777033"/>
                      <a:chOff x="-338358" y="-773934"/>
                      <a:chExt cx="4832340" cy="5554062"/>
                    </a:xfrm>
                  </p:grpSpPr>
                  <p:sp>
                    <p:nvSpPr>
                      <p:cNvPr id="41" name="TextBox 24"/>
                      <p:cNvSpPr txBox="1"/>
                      <p:nvPr/>
                    </p:nvSpPr>
                    <p:spPr>
                      <a:xfrm>
                        <a:off x="-338358" y="-773934"/>
                        <a:ext cx="4832340" cy="2125790"/>
                      </a:xfrm>
                      <a:prstGeom prst="rect">
                        <a:avLst/>
                      </a:prstGeom>
                    </p:spPr>
                    <p:txBody>
                      <a:bodyPr wrap="square"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806"/>
                          </a:lnSpc>
                          <a:spcBef>
                            <a:spcPct val="0"/>
                          </a:spcBef>
                        </a:pPr>
                        <a:r>
                          <a:rPr lang="ru-RU" sz="1400" b="1" spc="54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Яконурское</a:t>
                        </a:r>
                        <a:r>
                          <a:rPr lang="ru-RU" sz="1400" b="1" spc="54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 </a:t>
                        </a:r>
                        <a:r>
                          <a:rPr lang="ru-RU" sz="1400" b="1" spc="54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сельское поселение</a:t>
                        </a:r>
                        <a:endParaRPr lang="en-US" sz="1400" b="1" spc="54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  <p:sp>
                    <p:nvSpPr>
                      <p:cNvPr id="42" name="TextBox 25"/>
                      <p:cNvSpPr txBox="1"/>
                      <p:nvPr/>
                    </p:nvSpPr>
                    <p:spPr>
                      <a:xfrm>
                        <a:off x="-62975" y="1692612"/>
                        <a:ext cx="4281570" cy="3087516"/>
                      </a:xfrm>
                      <a:prstGeom prst="rect">
                        <a:avLst/>
                      </a:prstGeom>
                    </p:spPr>
                    <p:txBody>
                      <a:bodyPr lIns="0" tIns="0" rIns="0" bIns="0" rtlCol="0" anchor="t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Создание и обустройство детской игровой площадки в </a:t>
                        </a:r>
                        <a:endParaRPr lang="ru-RU" sz="1067" spc="21" dirty="0" smtClean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ru-RU" sz="1067" spc="21" dirty="0" smtClean="0">
                            <a:solidFill>
                              <a:srgbClr val="191919"/>
                            </a:solidFill>
                            <a:latin typeface="Aileron Regular"/>
                          </a:rPr>
                          <a:t>с</a:t>
                        </a:r>
                        <a:r>
                          <a:rPr lang="ru-RU" sz="1067" spc="21" dirty="0">
                            <a:solidFill>
                              <a:srgbClr val="191919"/>
                            </a:solidFill>
                            <a:latin typeface="Aileron Regular"/>
                          </a:rPr>
                          <a:t>. </a:t>
                        </a:r>
                        <a:r>
                          <a:rPr lang="ru-RU" sz="1067" spc="21" dirty="0" err="1">
                            <a:solidFill>
                              <a:srgbClr val="191919"/>
                            </a:solidFill>
                            <a:latin typeface="Aileron Regular"/>
                          </a:rPr>
                          <a:t>Яконур</a:t>
                        </a:r>
                        <a:endParaRPr lang="en-US" sz="1067" spc="21" dirty="0">
                          <a:solidFill>
                            <a:srgbClr val="191919"/>
                          </a:solidFill>
                          <a:latin typeface="Aileron Regular"/>
                        </a:endParaRPr>
                      </a:p>
                    </p:txBody>
                  </p:sp>
                </p:grpSp>
                <p:sp>
                  <p:nvSpPr>
                    <p:cNvPr id="39" name="AutoShape 30"/>
                    <p:cNvSpPr/>
                    <p:nvPr/>
                  </p:nvSpPr>
                  <p:spPr>
                    <a:xfrm>
                      <a:off x="3458234" y="6037490"/>
                      <a:ext cx="2503101" cy="134710"/>
                    </a:xfrm>
                    <a:prstGeom prst="rect">
                      <a:avLst/>
                    </a:prstGeom>
                    <a:solidFill>
                      <a:srgbClr val="3EDAD8"/>
                    </a:solidFill>
                  </p:spPr>
                </p:sp>
              </p:grpSp>
            </p:grpSp>
            <p:sp>
              <p:nvSpPr>
                <p:cNvPr id="84" name="Freeform 6"/>
                <p:cNvSpPr/>
                <p:nvPr/>
              </p:nvSpPr>
              <p:spPr>
                <a:xfrm>
                  <a:off x="10584504" y="4373982"/>
                  <a:ext cx="1521459" cy="240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9945" h="10106544">
                      <a:moveTo>
                        <a:pt x="0" y="0"/>
                      </a:moveTo>
                      <a:lnTo>
                        <a:pt x="0" y="10106544"/>
                      </a:lnTo>
                      <a:lnTo>
                        <a:pt x="6839945" y="10106544"/>
                      </a:lnTo>
                      <a:lnTo>
                        <a:pt x="6839945" y="0"/>
                      </a:lnTo>
                      <a:lnTo>
                        <a:pt x="0" y="0"/>
                      </a:lnTo>
                      <a:close/>
                      <a:moveTo>
                        <a:pt x="6778984" y="10045585"/>
                      </a:moveTo>
                      <a:lnTo>
                        <a:pt x="59690" y="10045585"/>
                      </a:lnTo>
                      <a:lnTo>
                        <a:pt x="59690" y="59690"/>
                      </a:lnTo>
                      <a:lnTo>
                        <a:pt x="6778984" y="59690"/>
                      </a:lnTo>
                      <a:lnTo>
                        <a:pt x="6778984" y="10045585"/>
                      </a:lnTo>
                      <a:close/>
                    </a:path>
                  </a:pathLst>
                </a:custGeom>
                <a:solidFill>
                  <a:srgbClr val="191919">
                    <a:alpha val="19607"/>
                  </a:srgbClr>
                </a:solidFill>
              </p:spPr>
            </p:sp>
            <p:pic>
              <p:nvPicPr>
                <p:cNvPr id="85" name="Picture 7"/>
                <p:cNvPicPr>
                  <a:picLocks noChangeAspect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>
                <a:xfrm>
                  <a:off x="11009768" y="4193482"/>
                  <a:ext cx="670930" cy="647599"/>
                </a:xfrm>
                <a:prstGeom prst="rect">
                  <a:avLst/>
                </a:prstGeom>
              </p:spPr>
            </p:pic>
            <p:sp>
              <p:nvSpPr>
                <p:cNvPr id="86" name="TextBox 18"/>
                <p:cNvSpPr txBox="1"/>
                <p:nvPr/>
              </p:nvSpPr>
              <p:spPr>
                <a:xfrm>
                  <a:off x="10694616" y="4873957"/>
                  <a:ext cx="1301233" cy="69249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1806"/>
                    </a:lnSpc>
                    <a:spcBef>
                      <a:spcPct val="0"/>
                    </a:spcBef>
                  </a:pPr>
                  <a:r>
                    <a:rPr lang="ru-RU" sz="1400" b="1" spc="54" dirty="0" err="1">
                      <a:solidFill>
                        <a:srgbClr val="191919"/>
                      </a:solidFill>
                      <a:latin typeface="Aileron Regular"/>
                    </a:rPr>
                    <a:t>Турочакское</a:t>
                  </a:r>
                  <a:endParaRPr lang="ru-RU" sz="1400" b="1" spc="54" dirty="0" smtClean="0">
                    <a:solidFill>
                      <a:srgbClr val="191919"/>
                    </a:solidFill>
                    <a:latin typeface="Aileron Regular"/>
                  </a:endParaRPr>
                </a:p>
                <a:p>
                  <a:pPr algn="ctr">
                    <a:lnSpc>
                      <a:spcPts val="1806"/>
                    </a:lnSpc>
                    <a:spcBef>
                      <a:spcPct val="0"/>
                    </a:spcBef>
                  </a:pPr>
                  <a:r>
                    <a:rPr lang="ru-RU" sz="1400" b="1" spc="54" dirty="0" smtClean="0">
                      <a:solidFill>
                        <a:srgbClr val="191919"/>
                      </a:solidFill>
                      <a:latin typeface="Aileron Regular"/>
                    </a:rPr>
                    <a:t>сельское поселение</a:t>
                  </a:r>
                  <a:endParaRPr lang="en-US" sz="1400" b="1" spc="54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  <p:sp>
              <p:nvSpPr>
                <p:cNvPr id="87" name="TextBox 19"/>
                <p:cNvSpPr txBox="1"/>
                <p:nvPr/>
              </p:nvSpPr>
              <p:spPr>
                <a:xfrm>
                  <a:off x="10703331" y="5672055"/>
                  <a:ext cx="1233944" cy="820738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>
                    <a:lnSpc>
                      <a:spcPts val="1599"/>
                    </a:lnSpc>
                  </a:pPr>
                  <a:r>
                    <a:rPr lang="ru-RU" sz="1067" spc="21" dirty="0">
                      <a:solidFill>
                        <a:srgbClr val="191919"/>
                      </a:solidFill>
                      <a:latin typeface="Aileron Regular"/>
                    </a:rPr>
                    <a:t>Строительство </a:t>
                  </a:r>
                  <a:r>
                    <a:rPr lang="ru-RU" sz="1067" spc="21" dirty="0" smtClean="0">
                      <a:solidFill>
                        <a:srgbClr val="191919"/>
                      </a:solidFill>
                      <a:latin typeface="Aileron Regular"/>
                    </a:rPr>
                    <a:t>спортивной площадки</a:t>
                  </a:r>
                </a:p>
                <a:p>
                  <a:pPr algn="ctr">
                    <a:lnSpc>
                      <a:spcPts val="1599"/>
                    </a:lnSpc>
                  </a:pPr>
                  <a:r>
                    <a:rPr lang="ru-RU" sz="1067" spc="21" dirty="0" smtClean="0">
                      <a:solidFill>
                        <a:srgbClr val="191919"/>
                      </a:solidFill>
                      <a:latin typeface="Aileron Regular"/>
                    </a:rPr>
                    <a:t>в с. Турочак</a:t>
                  </a:r>
                  <a:endParaRPr lang="en-US" sz="1067" spc="21" dirty="0">
                    <a:solidFill>
                      <a:srgbClr val="191919"/>
                    </a:solidFill>
                    <a:latin typeface="Aileron Regular"/>
                  </a:endParaRPr>
                </a:p>
              </p:txBody>
            </p:sp>
            <p:sp>
              <p:nvSpPr>
                <p:cNvPr id="88" name="AutoShape 29"/>
                <p:cNvSpPr/>
                <p:nvPr/>
              </p:nvSpPr>
              <p:spPr>
                <a:xfrm>
                  <a:off x="10584504" y="6695874"/>
                  <a:ext cx="1521459" cy="87766"/>
                </a:xfrm>
                <a:prstGeom prst="rect">
                  <a:avLst/>
                </a:prstGeom>
                <a:solidFill>
                  <a:srgbClr val="86EAE9"/>
                </a:solidFill>
              </p:spPr>
            </p:sp>
          </p:grpSp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46703" y="4272021"/>
                <a:ext cx="807972" cy="466828"/>
              </a:xfrm>
              <a:prstGeom prst="rect">
                <a:avLst/>
              </a:prstGeom>
            </p:spPr>
          </p:pic>
          <p:pic>
            <p:nvPicPr>
              <p:cNvPr id="11" name="Рисунок 10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192259" y="4272021"/>
                <a:ext cx="497660" cy="469718"/>
              </a:xfrm>
              <a:prstGeom prst="rect">
                <a:avLst/>
              </a:prstGeom>
            </p:spPr>
          </p:pic>
        </p:grpSp>
        <p:pic>
          <p:nvPicPr>
            <p:cNvPr id="90" name="Рисунок 8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8067" y="4306230"/>
              <a:ext cx="594686" cy="462533"/>
            </a:xfrm>
            <a:prstGeom prst="rect">
              <a:avLst/>
            </a:prstGeom>
          </p:spPr>
        </p:pic>
        <p:pic>
          <p:nvPicPr>
            <p:cNvPr id="91" name="Рисунок 9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3086" y="4320547"/>
              <a:ext cx="513752" cy="360618"/>
            </a:xfrm>
            <a:prstGeom prst="rect">
              <a:avLst/>
            </a:prstGeom>
          </p:spPr>
        </p:pic>
        <p:pic>
          <p:nvPicPr>
            <p:cNvPr id="92" name="Рисунок 9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2099" y="4211380"/>
              <a:ext cx="1000944" cy="545690"/>
            </a:xfrm>
            <a:prstGeom prst="rect">
              <a:avLst/>
            </a:prstGeom>
          </p:spPr>
        </p:pic>
        <p:pic>
          <p:nvPicPr>
            <p:cNvPr id="94" name="Рисунок 9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0640" y="4248276"/>
              <a:ext cx="890464" cy="516441"/>
            </a:xfrm>
            <a:prstGeom prst="rect">
              <a:avLst/>
            </a:prstGeom>
          </p:spPr>
        </p:pic>
        <p:pic>
          <p:nvPicPr>
            <p:cNvPr id="95" name="Рисунок 94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0472" y="4320547"/>
              <a:ext cx="439923" cy="439923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4111966" y="238483"/>
            <a:ext cx="4682372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39"/>
              </a:lnSpc>
            </a:pPr>
            <a:r>
              <a:rPr lang="ru-RU" b="1" spc="80" dirty="0">
                <a:solidFill>
                  <a:srgbClr val="0070C0"/>
                </a:solidFill>
                <a:latin typeface="Aileron Regular"/>
              </a:rPr>
              <a:t>Проект «Инициативы граждан</a:t>
            </a:r>
            <a:r>
              <a:rPr lang="ru-RU" b="1" spc="80" dirty="0" smtClean="0">
                <a:solidFill>
                  <a:srgbClr val="0070C0"/>
                </a:solidFill>
                <a:latin typeface="Aileron Regular"/>
              </a:rPr>
              <a:t>» 2018</a:t>
            </a:r>
            <a:endParaRPr lang="ru-RU" b="1" spc="80" dirty="0">
              <a:solidFill>
                <a:srgbClr val="0070C0"/>
              </a:solidFill>
              <a:latin typeface="Aileron Regular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031900" y="3608930"/>
            <a:ext cx="4682372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39"/>
              </a:lnSpc>
            </a:pPr>
            <a:r>
              <a:rPr lang="ru-RU" b="1" spc="80" dirty="0">
                <a:solidFill>
                  <a:srgbClr val="0070C0"/>
                </a:solidFill>
                <a:latin typeface="Aileron Regular"/>
              </a:rPr>
              <a:t>Проект «Инициативы граждан</a:t>
            </a:r>
            <a:r>
              <a:rPr lang="ru-RU" b="1" spc="80" dirty="0" smtClean="0">
                <a:solidFill>
                  <a:srgbClr val="0070C0"/>
                </a:solidFill>
                <a:latin typeface="Aileron Regular"/>
              </a:rPr>
              <a:t>» 2019</a:t>
            </a:r>
            <a:endParaRPr lang="ru-RU" b="1" spc="80" dirty="0">
              <a:solidFill>
                <a:srgbClr val="0070C0"/>
              </a:solidFill>
              <a:latin typeface="Ailero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8476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452107" y="0"/>
            <a:ext cx="5739893" cy="6858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3" name="TextBox 3"/>
          <p:cNvSpPr txBox="1"/>
          <p:nvPr/>
        </p:nvSpPr>
        <p:spPr>
          <a:xfrm>
            <a:off x="6619219" y="316468"/>
            <a:ext cx="5084747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400" spc="71" dirty="0">
                <a:solidFill>
                  <a:srgbClr val="FFFFFF"/>
                </a:solidFill>
                <a:latin typeface="Aileron Heavy"/>
              </a:rPr>
              <a:t>РУБРИКА «ПОЛЕЗНО ЗНАТЬ»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802120" y="829071"/>
            <a:ext cx="5180329" cy="5832366"/>
            <a:chOff x="-30314" y="-4899941"/>
            <a:chExt cx="8706277" cy="11664732"/>
          </a:xfrm>
        </p:grpSpPr>
        <p:sp>
          <p:nvSpPr>
            <p:cNvPr id="5" name="TextBox 5"/>
            <p:cNvSpPr txBox="1"/>
            <p:nvPr/>
          </p:nvSpPr>
          <p:spPr>
            <a:xfrm>
              <a:off x="-30314" y="-4899941"/>
              <a:ext cx="8675962" cy="116647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/>
              <a:r>
                <a:rPr lang="ru-RU" sz="2400" spc="71" dirty="0" smtClean="0">
                  <a:solidFill>
                    <a:srgbClr val="FFFFFF"/>
                  </a:solidFill>
                  <a:latin typeface="Aileron Heavy"/>
                </a:rPr>
                <a:t>Коррупция </a:t>
              </a:r>
              <a:r>
                <a:rPr lang="ru-RU" sz="1000" spc="71" dirty="0">
                  <a:solidFill>
                    <a:srgbClr val="FFFFFF"/>
                  </a:solidFill>
                  <a:latin typeface="Aileron Heavy"/>
                </a:rPr>
                <a:t>– </a:t>
              </a:r>
              <a:r>
                <a:rPr lang="ru-RU" sz="1100" spc="71" dirty="0">
                  <a:solidFill>
                    <a:srgbClr val="FFFFFF"/>
                  </a:solidFill>
                  <a:latin typeface="Aileron Heavy"/>
                </a:rPr>
                <a:t>служебным положением, дача взятки, получение взятки, злоупотребление полномочиями, коммерческий подкуп либо иное незаконное использование физическим лицом своего должностного положения вопреки законным интересам общества и государства в целях получения выгоды в виде денег, ценностей, иного имущества или услуг имущественного характера, иных имущественных прав для себя или для третьих лиц либо незаконное предоставление такой выгоды указанному лицу другими физическими </a:t>
              </a:r>
              <a:r>
                <a:rPr lang="ru-RU" sz="1100" spc="71" dirty="0" smtClean="0">
                  <a:solidFill>
                    <a:srgbClr val="FFFFFF"/>
                  </a:solidFill>
                  <a:latin typeface="Aileron Heavy"/>
                </a:rPr>
                <a:t>лицами</a:t>
              </a:r>
            </a:p>
            <a:p>
              <a:pPr algn="r"/>
              <a:endParaRPr lang="ru-RU" sz="1000" spc="71" dirty="0">
                <a:solidFill>
                  <a:srgbClr val="FFFFFF"/>
                </a:solidFill>
                <a:latin typeface="Aileron Heavy"/>
              </a:endParaRPr>
            </a:p>
            <a:p>
              <a:pPr algn="r"/>
              <a:r>
                <a:rPr lang="ru-RU" sz="2400" spc="71" dirty="0">
                  <a:solidFill>
                    <a:srgbClr val="FFFFFF"/>
                  </a:solidFill>
                  <a:latin typeface="Aileron Heavy"/>
                </a:rPr>
                <a:t>Конфликт интересов </a:t>
              </a:r>
              <a:r>
                <a:rPr lang="ru-RU" sz="1100" spc="71" dirty="0">
                  <a:solidFill>
                    <a:srgbClr val="FFFFFF"/>
                  </a:solidFill>
                  <a:latin typeface="Aileron Heavy"/>
                </a:rPr>
                <a:t>- ситуация, при которой личная заинтересованность (прямая или косвенная) лица, замещающего должность, замещение которой предусматривает обязанность принимать меры по предотвращению и урегулированию конфликта интересов, влияет или может повлиять на надлежащее, объективное и беспристрастное исполнение им должностных (служебных) обязанностей (осуществление полномочий</a:t>
              </a:r>
              <a:r>
                <a:rPr lang="ru-RU" sz="1100" spc="71" dirty="0" smtClean="0">
                  <a:solidFill>
                    <a:srgbClr val="FFFFFF"/>
                  </a:solidFill>
                  <a:latin typeface="Aileron Heavy"/>
                </a:rPr>
                <a:t>)</a:t>
              </a:r>
            </a:p>
            <a:p>
              <a:pPr algn="r"/>
              <a:endParaRPr lang="ru-RU" sz="1100" spc="71" dirty="0">
                <a:solidFill>
                  <a:srgbClr val="FFFFFF"/>
                </a:solidFill>
                <a:latin typeface="Aileron Heavy"/>
              </a:endParaRPr>
            </a:p>
            <a:p>
              <a:pPr algn="r"/>
              <a:r>
                <a:rPr lang="ru-RU" sz="2400" spc="71" dirty="0">
                  <a:solidFill>
                    <a:srgbClr val="FFFFFF"/>
                  </a:solidFill>
                  <a:latin typeface="Aileron Heavy"/>
                </a:rPr>
                <a:t>Личная заинтересованность- </a:t>
              </a:r>
              <a:r>
                <a:rPr lang="ru-RU" sz="1100" spc="71" dirty="0">
                  <a:solidFill>
                    <a:srgbClr val="FFFFFF"/>
                  </a:solidFill>
                  <a:latin typeface="Aileron Heavy"/>
                </a:rPr>
                <a:t>возможность получения доходов в виде денег, иного имущества, в том числе имущественных прав, услуг имущественного характера, результатов выполненных работ или каких-либо выгод (преимуществ) </a:t>
              </a:r>
              <a:r>
                <a:rPr lang="ru-RU" sz="1100" spc="71" dirty="0" smtClean="0">
                  <a:solidFill>
                    <a:srgbClr val="FFFFFF"/>
                  </a:solidFill>
                  <a:latin typeface="Aileron Heavy"/>
                </a:rPr>
                <a:t>государственным служащим, </a:t>
              </a:r>
              <a:r>
                <a:rPr lang="ru-RU" sz="1100" spc="71" dirty="0">
                  <a:solidFill>
                    <a:srgbClr val="FFFFFF"/>
                  </a:solidFill>
                  <a:latin typeface="Aileron Heavy"/>
                </a:rPr>
                <a:t>и (или) состоящими с ним в близком родстве или свойстве лицами (родителями, супругами, детьми, братьями, сестрами, а также братьями, сестрами, родителями, детьми супругов и супругами детей), гражданами или организациями, с </a:t>
              </a:r>
              <a:r>
                <a:rPr lang="ru-RU" sz="1100" spc="71" dirty="0" smtClean="0">
                  <a:solidFill>
                    <a:srgbClr val="FFFFFF"/>
                  </a:solidFill>
                  <a:latin typeface="Aileron Heavy"/>
                </a:rPr>
                <a:t>государственный служащий состоит в </a:t>
              </a:r>
              <a:r>
                <a:rPr lang="ru-RU" sz="1100" spc="71" dirty="0">
                  <a:solidFill>
                    <a:srgbClr val="FFFFFF"/>
                  </a:solidFill>
                  <a:latin typeface="Aileron Heavy"/>
                </a:rPr>
                <a:t>близком родстве или свойстве, связаны имущественными, корпоративными или иными близкими </a:t>
              </a:r>
              <a:r>
                <a:rPr lang="ru-RU" sz="1100" spc="71" dirty="0" smtClean="0">
                  <a:solidFill>
                    <a:srgbClr val="FFFFFF"/>
                  </a:solidFill>
                  <a:latin typeface="Aileron Heavy"/>
                </a:rPr>
                <a:t>отношениями </a:t>
              </a:r>
              <a:endParaRPr lang="ru-RU" sz="1100" spc="71" dirty="0">
                <a:solidFill>
                  <a:srgbClr val="FFFFFF"/>
                </a:solidFill>
                <a:latin typeface="Aileron Heavy"/>
              </a:endParaRPr>
            </a:p>
            <a:p>
              <a:pPr algn="r"/>
              <a:endParaRPr lang="en-US" sz="1100" spc="71" dirty="0">
                <a:solidFill>
                  <a:srgbClr val="FFFFFF"/>
                </a:solidFill>
                <a:latin typeface="Aileron Heavy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117203"/>
              <a:ext cx="8675963" cy="6781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033"/>
                </a:lnSpc>
              </a:pPr>
              <a:endParaRPr lang="en-US" sz="1733" spc="87" dirty="0">
                <a:solidFill>
                  <a:srgbClr val="FFFFFF"/>
                </a:solidFill>
                <a:latin typeface="Aileron Regular"/>
              </a:endParaRP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831" y="699532"/>
            <a:ext cx="4315910" cy="3236933"/>
          </a:xfrm>
          <a:prstGeom prst="rect">
            <a:avLst/>
          </a:prstGeom>
        </p:spPr>
      </p:pic>
      <p:sp>
        <p:nvSpPr>
          <p:cNvPr id="10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11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12" name="TextBox 11"/>
          <p:cNvSpPr txBox="1"/>
          <p:nvPr/>
        </p:nvSpPr>
        <p:spPr>
          <a:xfrm>
            <a:off x="1022949" y="4220537"/>
            <a:ext cx="52155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Уважаемые жители Республики Алтай, обращения о коррупционных правонарушениях рассматриваются в соответствии с Федеральным законом Российской Федерации от </a:t>
            </a:r>
            <a:r>
              <a:rPr lang="ru-RU" sz="1000" spc="7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25.05.2016 </a:t>
            </a:r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г. № 59-ФЗ «о порядке рассмотрения обращений граждан Российской Федерации», а также в рамках проведения ежеквартальных «прямых линий» с гражданами, по вопросам антикоррупционного просвещения и противодействия коррупции</a:t>
            </a:r>
            <a:r>
              <a:rPr lang="ru-RU" sz="1000" spc="7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.</a:t>
            </a:r>
          </a:p>
          <a:p>
            <a:pPr algn="ctr"/>
            <a:endParaRPr lang="ru-RU" sz="1000" spc="71" dirty="0">
              <a:solidFill>
                <a:schemeClr val="tx1">
                  <a:lumMod val="85000"/>
                  <a:lumOff val="15000"/>
                </a:schemeClr>
              </a:solidFill>
              <a:latin typeface="Aileron Heavy"/>
            </a:endParaRPr>
          </a:p>
          <a:p>
            <a:pPr algn="ctr"/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Обращаем внимание! Вы можете направить свое обращение в письменной форме в Министерство финансов Республики Алтай:</a:t>
            </a:r>
          </a:p>
          <a:p>
            <a:pPr algn="ctr"/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 обычной почтой по адресу: г. Горно-</a:t>
            </a:r>
            <a:r>
              <a:rPr lang="ru-RU" sz="1000" spc="7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Алтайк</a:t>
            </a:r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, ул. </a:t>
            </a:r>
            <a:r>
              <a:rPr lang="ru-RU" sz="1000" spc="7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Чаптынова</a:t>
            </a:r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, д. 24;</a:t>
            </a:r>
          </a:p>
          <a:p>
            <a:pPr algn="ctr"/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по электронной почте на </a:t>
            </a:r>
            <a:r>
              <a:rPr lang="en-US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ava@minfin.gorny.ru</a:t>
            </a:r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;</a:t>
            </a:r>
          </a:p>
          <a:p>
            <a:pPr algn="ctr"/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на официальном сайте Министерства финансов (</a:t>
            </a:r>
            <a:r>
              <a:rPr lang="en-US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www.minfin-altai.ru</a:t>
            </a:r>
            <a:r>
              <a:rPr lang="ru-RU" sz="1000" spc="71" dirty="0">
                <a:solidFill>
                  <a:schemeClr val="tx1">
                    <a:lumMod val="85000"/>
                    <a:lumOff val="15000"/>
                  </a:schemeClr>
                </a:solidFill>
                <a:latin typeface="Aileron Heavy"/>
              </a:rPr>
              <a:t>) в разделе «Обращения граждан»</a:t>
            </a:r>
            <a:endParaRPr lang="en-US" sz="1000" spc="71" dirty="0">
              <a:solidFill>
                <a:schemeClr val="tx1">
                  <a:lumMod val="85000"/>
                  <a:lumOff val="15000"/>
                </a:schemeClr>
              </a:solidFill>
              <a:latin typeface="Aileron Heavy"/>
            </a:endParaRPr>
          </a:p>
          <a:p>
            <a:pPr algn="ctr"/>
            <a:endParaRPr lang="ru-RU" sz="1000" spc="71" dirty="0">
              <a:solidFill>
                <a:schemeClr val="tx1">
                  <a:lumMod val="85000"/>
                  <a:lumOff val="15000"/>
                </a:schemeClr>
              </a:solidFill>
              <a:latin typeface="Aileron Heavy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386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6288632"/>
              </p:ext>
            </p:extLst>
          </p:nvPr>
        </p:nvGraphicFramePr>
        <p:xfrm>
          <a:off x="852346" y="3516097"/>
          <a:ext cx="11255892" cy="330045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97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9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79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8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88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79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739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>
                    <a:solidFill>
                      <a:srgbClr val="5CE0D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</a:p>
                    <a:p>
                      <a:pPr algn="ctr" fontAlgn="t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измерения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>
                    <a:solidFill>
                      <a:srgbClr val="4BC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год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30">
                <a:tc v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latin typeface="Times New Roman Cyr"/>
                      </a:endParaRPr>
                    </a:p>
                  </a:txBody>
                  <a:tcPr marL="5960" marR="5960" marT="5960" marB="0" anchor="b"/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latin typeface="Times New Roman Cyr"/>
                      </a:endParaRPr>
                    </a:p>
                  </a:txBody>
                  <a:tcPr marL="5960" marR="5960" marT="5960" marB="0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отчет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latin typeface="Century" pitchFamily="18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latin typeface="Century" pitchFamily="18" charset="0"/>
                      </a:endParaRPr>
                    </a:p>
                  </a:txBody>
                  <a:tcPr marL="5502" marR="5502" marT="596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latin typeface="Century" pitchFamily="18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5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</a:t>
                      </a:r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населения </a:t>
                      </a:r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региона </a:t>
                      </a:r>
                    </a:p>
                    <a:p>
                      <a:pPr algn="ctr" fontAlgn="t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(на начало</a:t>
                      </a:r>
                      <a:r>
                        <a:rPr lang="ru-RU" sz="1100" u="none" strike="noStrike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года)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тыс.человек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217,0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5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Валовой региональный продукт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млрд.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3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 потребительских цен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к декабрю пред</a:t>
                      </a:r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года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103,2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14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зарегистрированной </a:t>
                      </a:r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безработицы (на конец года) к экономически активному населению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011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Номинально</a:t>
                      </a:r>
                      <a:r>
                        <a:rPr lang="ru-RU" sz="1100" u="none" strike="noStrike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начисленная с</a:t>
                      </a:r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</a:t>
                      </a:r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заработная </a:t>
                      </a:r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39,6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011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Прожиточный минимум </a:t>
                      </a:r>
                      <a:endParaRPr lang="ru-RU" sz="1100" u="none" strike="noStrik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t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 </a:t>
                      </a:r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среднем на душу </a:t>
                      </a:r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населения)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руб./мес.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9 684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9 581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10 300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65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Ввод жилья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кв. м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02" marR="5502" marT="596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0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41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sp>
        <p:nvSpPr>
          <p:cNvPr id="38" name="TextBox 39"/>
          <p:cNvSpPr txBox="1"/>
          <p:nvPr/>
        </p:nvSpPr>
        <p:spPr>
          <a:xfrm>
            <a:off x="9935379" y="261395"/>
            <a:ext cx="2126803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800" b="1" i="1" spc="14" dirty="0">
                <a:solidFill>
                  <a:srgbClr val="002060"/>
                </a:solidFill>
                <a:latin typeface="Maven Pro Bold"/>
              </a:rPr>
              <a:t>Республика Алтай</a:t>
            </a:r>
          </a:p>
          <a:p>
            <a:pPr algn="ctr">
              <a:lnSpc>
                <a:spcPts val="2800"/>
              </a:lnSpc>
            </a:pPr>
            <a:endParaRPr lang="ru-RU" sz="2500" b="1" i="1" spc="14" dirty="0">
              <a:solidFill>
                <a:srgbClr val="002060"/>
              </a:solidFill>
              <a:latin typeface="Maven Pro Bold"/>
            </a:endParaRPr>
          </a:p>
          <a:p>
            <a:pPr algn="ctr">
              <a:lnSpc>
                <a:spcPts val="2800"/>
              </a:lnSpc>
            </a:pPr>
            <a:r>
              <a:rPr lang="ru-RU" b="1" i="1" spc="14" dirty="0">
                <a:solidFill>
                  <a:srgbClr val="002060"/>
                </a:solidFill>
                <a:latin typeface="Maven Pro Bold"/>
              </a:rPr>
              <a:t>характеристика </a:t>
            </a:r>
            <a:endParaRPr lang="ru-RU" b="1" i="1" spc="14" dirty="0" smtClean="0">
              <a:solidFill>
                <a:srgbClr val="002060"/>
              </a:solidFill>
              <a:latin typeface="Maven Pro Bold"/>
            </a:endParaRPr>
          </a:p>
          <a:p>
            <a:pPr algn="ctr">
              <a:lnSpc>
                <a:spcPts val="2800"/>
              </a:lnSpc>
            </a:pPr>
            <a:r>
              <a:rPr lang="ru-RU" b="1" i="1" spc="14" dirty="0" smtClean="0">
                <a:solidFill>
                  <a:srgbClr val="002060"/>
                </a:solidFill>
                <a:latin typeface="Maven Pro Bold"/>
              </a:rPr>
              <a:t>региона</a:t>
            </a:r>
            <a:endParaRPr lang="en-US" b="1" i="1" spc="14" dirty="0">
              <a:solidFill>
                <a:srgbClr val="002060"/>
              </a:solidFill>
              <a:latin typeface="Maven Pro Bold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852346" y="102021"/>
            <a:ext cx="9083033" cy="3414076"/>
            <a:chOff x="685800" y="2339229"/>
            <a:chExt cx="10898249" cy="385377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685800" y="2352675"/>
              <a:ext cx="2590800" cy="3819525"/>
              <a:chOff x="685800" y="2352675"/>
              <a:chExt cx="2590800" cy="3819525"/>
            </a:xfrm>
          </p:grpSpPr>
          <p:grpSp>
            <p:nvGrpSpPr>
              <p:cNvPr id="56" name="Group 2"/>
              <p:cNvGrpSpPr/>
              <p:nvPr/>
            </p:nvGrpSpPr>
            <p:grpSpPr>
              <a:xfrm>
                <a:off x="685800" y="2352675"/>
                <a:ext cx="2590800" cy="3819525"/>
                <a:chOff x="0" y="0"/>
                <a:chExt cx="5181600" cy="7639050"/>
              </a:xfrm>
            </p:grpSpPr>
            <p:sp>
              <p:nvSpPr>
                <p:cNvPr id="61" name="AutoShape 3"/>
                <p:cNvSpPr/>
                <p:nvPr/>
              </p:nvSpPr>
              <p:spPr>
                <a:xfrm>
                  <a:off x="0" y="1413345"/>
                  <a:ext cx="5181600" cy="6225705"/>
                </a:xfrm>
                <a:prstGeom prst="rect">
                  <a:avLst/>
                </a:prstGeom>
                <a:solidFill>
                  <a:srgbClr val="3EDAD8"/>
                </a:solidFill>
              </p:spPr>
            </p:sp>
            <p:grpSp>
              <p:nvGrpSpPr>
                <p:cNvPr id="62" name="Group 4"/>
                <p:cNvGrpSpPr/>
                <p:nvPr/>
              </p:nvGrpSpPr>
              <p:grpSpPr>
                <a:xfrm>
                  <a:off x="1150562" y="0"/>
                  <a:ext cx="2880475" cy="2880475"/>
                  <a:chOff x="0" y="0"/>
                  <a:chExt cx="6350000" cy="6350000"/>
                </a:xfrm>
              </p:grpSpPr>
              <p:sp>
                <p:nvSpPr>
                  <p:cNvPr id="63" name="Freeform 5"/>
                  <p:cNvSpPr/>
                  <p:nvPr/>
                </p:nvSpPr>
                <p:spPr>
                  <a:xfrm>
                    <a:off x="14167" y="0"/>
                    <a:ext cx="6321665" cy="635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1665" h="6350000">
                        <a:moveTo>
                          <a:pt x="3160833" y="0"/>
                        </a:moveTo>
                        <a:lnTo>
                          <a:pt x="3160833" y="0"/>
                        </a:lnTo>
                        <a:cubicBezTo>
                          <a:pt x="4908795" y="7817"/>
                          <a:pt x="6321666" y="1427021"/>
                          <a:pt x="6321666" y="3175000"/>
                        </a:cubicBezTo>
                        <a:cubicBezTo>
                          <a:pt x="6321666" y="4922979"/>
                          <a:pt x="4908795" y="6342183"/>
                          <a:pt x="3160833" y="6350000"/>
                        </a:cubicBezTo>
                        <a:cubicBezTo>
                          <a:pt x="1412871" y="6342183"/>
                          <a:pt x="0" y="4922979"/>
                          <a:pt x="0" y="3175000"/>
                        </a:cubicBezTo>
                        <a:cubicBezTo>
                          <a:pt x="0" y="1427021"/>
                          <a:pt x="1412871" y="7817"/>
                          <a:pt x="3160833" y="0"/>
                        </a:cubicBezTo>
                        <a:close/>
                      </a:path>
                    </a:pathLst>
                  </a:custGeom>
                  <a:solidFill>
                    <a:srgbClr val="3EDAD8"/>
                  </a:solidFill>
                </p:spPr>
              </p:sp>
            </p:grpSp>
          </p:grpSp>
          <p:sp>
            <p:nvSpPr>
              <p:cNvPr id="60" name="TextBox 9"/>
              <p:cNvSpPr txBox="1"/>
              <p:nvPr/>
            </p:nvSpPr>
            <p:spPr>
              <a:xfrm>
                <a:off x="941295" y="3306557"/>
                <a:ext cx="1993333" cy="250138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/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Республика Алтай входит в Сибирский федеральный округ, является частью Западно-Сибирского экономического </a:t>
                </a:r>
              </a:p>
              <a:p>
                <a:pPr algn="ctr"/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района</a:t>
                </a:r>
              </a:p>
            </p:txBody>
          </p:sp>
          <p:pic>
            <p:nvPicPr>
              <p:cNvPr id="58" name="Picture 31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1591506" y="2606476"/>
                <a:ext cx="779389" cy="518294"/>
              </a:xfrm>
              <a:prstGeom prst="rect">
                <a:avLst/>
              </a:prstGeom>
            </p:spPr>
          </p:pic>
        </p:grpSp>
        <p:grpSp>
          <p:nvGrpSpPr>
            <p:cNvPr id="22" name="Группа 21"/>
            <p:cNvGrpSpPr/>
            <p:nvPr/>
          </p:nvGrpSpPr>
          <p:grpSpPr>
            <a:xfrm>
              <a:off x="3429000" y="2339229"/>
              <a:ext cx="2590800" cy="3832971"/>
              <a:chOff x="3429000" y="2339229"/>
              <a:chExt cx="2590800" cy="3832971"/>
            </a:xfrm>
          </p:grpSpPr>
          <p:grpSp>
            <p:nvGrpSpPr>
              <p:cNvPr id="48" name="Group 17"/>
              <p:cNvGrpSpPr/>
              <p:nvPr/>
            </p:nvGrpSpPr>
            <p:grpSpPr>
              <a:xfrm>
                <a:off x="3429000" y="2339229"/>
                <a:ext cx="2590800" cy="3832971"/>
                <a:chOff x="0" y="0"/>
                <a:chExt cx="5181600" cy="7665942"/>
              </a:xfrm>
            </p:grpSpPr>
            <p:grpSp>
              <p:nvGrpSpPr>
                <p:cNvPr id="53" name="Group 18"/>
                <p:cNvGrpSpPr/>
                <p:nvPr/>
              </p:nvGrpSpPr>
              <p:grpSpPr>
                <a:xfrm>
                  <a:off x="1150562" y="0"/>
                  <a:ext cx="2880475" cy="2880475"/>
                  <a:chOff x="0" y="0"/>
                  <a:chExt cx="6350000" cy="6350000"/>
                </a:xfrm>
              </p:grpSpPr>
              <p:sp>
                <p:nvSpPr>
                  <p:cNvPr id="55" name="Freeform 19"/>
                  <p:cNvSpPr/>
                  <p:nvPr/>
                </p:nvSpPr>
                <p:spPr>
                  <a:xfrm>
                    <a:off x="14167" y="0"/>
                    <a:ext cx="6321665" cy="635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1665" h="6350000">
                        <a:moveTo>
                          <a:pt x="3160833" y="0"/>
                        </a:moveTo>
                        <a:lnTo>
                          <a:pt x="3160833" y="0"/>
                        </a:lnTo>
                        <a:cubicBezTo>
                          <a:pt x="4908795" y="7817"/>
                          <a:pt x="6321666" y="1427021"/>
                          <a:pt x="6321666" y="3175000"/>
                        </a:cubicBezTo>
                        <a:cubicBezTo>
                          <a:pt x="6321666" y="4922979"/>
                          <a:pt x="4908795" y="6342183"/>
                          <a:pt x="3160833" y="6350000"/>
                        </a:cubicBezTo>
                        <a:cubicBezTo>
                          <a:pt x="1412871" y="6342183"/>
                          <a:pt x="0" y="4922979"/>
                          <a:pt x="0" y="3175000"/>
                        </a:cubicBezTo>
                        <a:cubicBezTo>
                          <a:pt x="0" y="1427021"/>
                          <a:pt x="1412871" y="7817"/>
                          <a:pt x="3160833" y="0"/>
                        </a:cubicBezTo>
                        <a:close/>
                      </a:path>
                    </a:pathLst>
                  </a:custGeom>
                  <a:solidFill>
                    <a:srgbClr val="3EDAD8"/>
                  </a:solidFill>
                </p:spPr>
              </p:sp>
            </p:grpSp>
            <p:sp>
              <p:nvSpPr>
                <p:cNvPr id="54" name="AutoShape 20"/>
                <p:cNvSpPr/>
                <p:nvPr/>
              </p:nvSpPr>
              <p:spPr>
                <a:xfrm>
                  <a:off x="0" y="1440238"/>
                  <a:ext cx="5181600" cy="6225705"/>
                </a:xfrm>
                <a:prstGeom prst="rect">
                  <a:avLst/>
                </a:prstGeom>
                <a:solidFill>
                  <a:srgbClr val="3EDAD8"/>
                </a:solidFill>
              </p:spPr>
            </p:sp>
          </p:grpSp>
          <p:grpSp>
            <p:nvGrpSpPr>
              <p:cNvPr id="49" name="Group 25"/>
              <p:cNvGrpSpPr/>
              <p:nvPr/>
            </p:nvGrpSpPr>
            <p:grpSpPr>
              <a:xfrm>
                <a:off x="3599599" y="3306557"/>
                <a:ext cx="2292839" cy="2779320"/>
                <a:chOff x="-256270" y="-244887"/>
                <a:chExt cx="4585677" cy="5558640"/>
              </a:xfrm>
            </p:grpSpPr>
            <p:sp>
              <p:nvSpPr>
                <p:cNvPr id="51" name="TextBox 26"/>
                <p:cNvSpPr txBox="1"/>
                <p:nvPr/>
              </p:nvSpPr>
              <p:spPr>
                <a:xfrm>
                  <a:off x="0" y="-28575"/>
                  <a:ext cx="3986665" cy="795090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/>
                <a:p>
                  <a:pPr algn="ctr">
                    <a:lnSpc>
                      <a:spcPts val="3120"/>
                    </a:lnSpc>
                  </a:pPr>
                  <a:endParaRPr lang="en-US" sz="1600" b="1" spc="119" dirty="0">
                    <a:solidFill>
                      <a:srgbClr val="FFFFFF"/>
                    </a:solidFill>
                    <a:latin typeface="League Spartan"/>
                  </a:endParaRPr>
                </a:p>
              </p:txBody>
            </p:sp>
            <p:sp>
              <p:nvSpPr>
                <p:cNvPr id="52" name="TextBox 27"/>
                <p:cNvSpPr txBox="1"/>
                <p:nvPr/>
              </p:nvSpPr>
              <p:spPr>
                <a:xfrm>
                  <a:off x="-256270" y="-244887"/>
                  <a:ext cx="4585677" cy="5558640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Площадь </a:t>
                  </a:r>
                </a:p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92,9 тыс. км².</a:t>
                  </a:r>
                </a:p>
                <a:p>
                  <a:pPr algn="ctr" fontAlgn="t">
                    <a:spcBef>
                      <a:spcPct val="0"/>
                    </a:spcBef>
                  </a:pPr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Расстояние от Горно-Алтайска </a:t>
                  </a:r>
                </a:p>
                <a:p>
                  <a:pPr algn="ctr" fontAlgn="t">
                    <a:spcBef>
                      <a:spcPct val="0"/>
                    </a:spcBef>
                  </a:pPr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до Москвы </a:t>
                  </a:r>
                </a:p>
                <a:p>
                  <a:pPr algn="ctr" fontAlgn="t">
                    <a:spcBef>
                      <a:spcPct val="0"/>
                    </a:spcBef>
                  </a:pPr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3 641 км.</a:t>
                  </a:r>
                </a:p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Государственные языки: </a:t>
                  </a:r>
                </a:p>
                <a:p>
                  <a:pPr algn="ctr"/>
                  <a:r>
                    <a:rPr lang="ru-RU" sz="1600" b="1" dirty="0">
                      <a:solidFill>
                        <a:schemeClr val="bg1"/>
                      </a:solidFill>
                      <a:latin typeface="Aileron Heavy"/>
                    </a:rPr>
                    <a:t>алтайский, русский </a:t>
                  </a:r>
                  <a:endParaRPr lang="en-US" sz="1600" b="1" dirty="0">
                    <a:solidFill>
                      <a:schemeClr val="bg1"/>
                    </a:solidFill>
                    <a:latin typeface="Aileron Heavy"/>
                  </a:endParaRPr>
                </a:p>
              </p:txBody>
            </p:sp>
          </p:grpSp>
          <p:pic>
            <p:nvPicPr>
              <p:cNvPr id="50" name="Picture 32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4334706" y="2606476"/>
                <a:ext cx="779389" cy="518294"/>
              </a:xfrm>
              <a:prstGeom prst="rect">
                <a:avLst/>
              </a:prstGeom>
            </p:spPr>
          </p:pic>
        </p:grpSp>
        <p:grpSp>
          <p:nvGrpSpPr>
            <p:cNvPr id="23" name="Группа 22"/>
            <p:cNvGrpSpPr/>
            <p:nvPr/>
          </p:nvGrpSpPr>
          <p:grpSpPr>
            <a:xfrm>
              <a:off x="6172200" y="2352675"/>
              <a:ext cx="2590800" cy="3819525"/>
              <a:chOff x="6172200" y="2352675"/>
              <a:chExt cx="2590800" cy="3819525"/>
            </a:xfrm>
          </p:grpSpPr>
          <p:grpSp>
            <p:nvGrpSpPr>
              <p:cNvPr id="34" name="Group 21"/>
              <p:cNvGrpSpPr/>
              <p:nvPr/>
            </p:nvGrpSpPr>
            <p:grpSpPr>
              <a:xfrm>
                <a:off x="6172200" y="2352675"/>
                <a:ext cx="2590800" cy="3819525"/>
                <a:chOff x="0" y="0"/>
                <a:chExt cx="5181600" cy="7639050"/>
              </a:xfrm>
            </p:grpSpPr>
            <p:grpSp>
              <p:nvGrpSpPr>
                <p:cNvPr id="45" name="Group 22"/>
                <p:cNvGrpSpPr/>
                <p:nvPr/>
              </p:nvGrpSpPr>
              <p:grpSpPr>
                <a:xfrm>
                  <a:off x="1150562" y="0"/>
                  <a:ext cx="2880475" cy="2880475"/>
                  <a:chOff x="0" y="0"/>
                  <a:chExt cx="6350000" cy="6350000"/>
                </a:xfrm>
              </p:grpSpPr>
              <p:sp>
                <p:nvSpPr>
                  <p:cNvPr id="47" name="Freeform 23"/>
                  <p:cNvSpPr/>
                  <p:nvPr/>
                </p:nvSpPr>
                <p:spPr>
                  <a:xfrm>
                    <a:off x="14167" y="0"/>
                    <a:ext cx="6321665" cy="635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1665" h="6350000">
                        <a:moveTo>
                          <a:pt x="3160833" y="0"/>
                        </a:moveTo>
                        <a:lnTo>
                          <a:pt x="3160833" y="0"/>
                        </a:lnTo>
                        <a:cubicBezTo>
                          <a:pt x="4908795" y="7817"/>
                          <a:pt x="6321666" y="1427021"/>
                          <a:pt x="6321666" y="3175000"/>
                        </a:cubicBezTo>
                        <a:cubicBezTo>
                          <a:pt x="6321666" y="4922979"/>
                          <a:pt x="4908795" y="6342183"/>
                          <a:pt x="3160833" y="6350000"/>
                        </a:cubicBezTo>
                        <a:cubicBezTo>
                          <a:pt x="1412871" y="6342183"/>
                          <a:pt x="0" y="4922979"/>
                          <a:pt x="0" y="3175000"/>
                        </a:cubicBezTo>
                        <a:cubicBezTo>
                          <a:pt x="0" y="1427021"/>
                          <a:pt x="1412871" y="7817"/>
                          <a:pt x="3160833" y="0"/>
                        </a:cubicBezTo>
                        <a:close/>
                      </a:path>
                    </a:pathLst>
                  </a:custGeom>
                  <a:solidFill>
                    <a:srgbClr val="3EDAD8"/>
                  </a:solidFill>
                </p:spPr>
              </p:sp>
            </p:grpSp>
            <p:sp>
              <p:nvSpPr>
                <p:cNvPr id="46" name="AutoShape 24"/>
                <p:cNvSpPr/>
                <p:nvPr/>
              </p:nvSpPr>
              <p:spPr>
                <a:xfrm>
                  <a:off x="0" y="1413345"/>
                  <a:ext cx="5181600" cy="6225705"/>
                </a:xfrm>
                <a:prstGeom prst="rect">
                  <a:avLst/>
                </a:prstGeom>
                <a:solidFill>
                  <a:srgbClr val="3EDAD8"/>
                </a:solidFill>
              </p:spPr>
            </p:sp>
          </p:grpSp>
          <p:sp>
            <p:nvSpPr>
              <p:cNvPr id="44" name="TextBox 30"/>
              <p:cNvSpPr txBox="1"/>
              <p:nvPr/>
            </p:nvSpPr>
            <p:spPr>
              <a:xfrm>
                <a:off x="6238878" y="3130269"/>
                <a:ext cx="2415988" cy="221599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fontAlgn="t">
                  <a:spcBef>
                    <a:spcPct val="0"/>
                  </a:spcBef>
                </a:pPr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1 городской округ </a:t>
                </a:r>
              </a:p>
              <a:p>
                <a:pPr algn="ctr" fontAlgn="t">
                  <a:spcBef>
                    <a:spcPct val="0"/>
                  </a:spcBef>
                </a:pPr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г. Горно-Алтайск - столица </a:t>
                </a:r>
              </a:p>
              <a:p>
                <a:pPr algn="ctr" fontAlgn="t">
                  <a:spcBef>
                    <a:spcPct val="0"/>
                  </a:spcBef>
                </a:pPr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Республики Алтай;</a:t>
                </a:r>
              </a:p>
              <a:p>
                <a:pPr algn="ctr" fontAlgn="t">
                  <a:spcBef>
                    <a:spcPct val="0"/>
                  </a:spcBef>
                </a:pPr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10 муниципальных районов; </a:t>
                </a:r>
              </a:p>
              <a:p>
                <a:pPr algn="ctr" fontAlgn="t">
                  <a:spcBef>
                    <a:spcPct val="0"/>
                  </a:spcBef>
                </a:pPr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91 сельское поселение;</a:t>
                </a:r>
              </a:p>
              <a:p>
                <a:pPr algn="ctr" fontAlgn="t">
                  <a:spcBef>
                    <a:spcPct val="0"/>
                  </a:spcBef>
                </a:pPr>
                <a:r>
                  <a:rPr lang="ru-RU" sz="1600" b="1" dirty="0">
                    <a:solidFill>
                      <a:schemeClr val="bg1"/>
                    </a:solidFill>
                    <a:latin typeface="Aileron Heavy"/>
                  </a:rPr>
                  <a:t>246  сельских населенных пунктов </a:t>
                </a:r>
              </a:p>
            </p:txBody>
          </p:sp>
          <p:pic>
            <p:nvPicPr>
              <p:cNvPr id="42" name="Picture 33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7077906" y="2606476"/>
                <a:ext cx="779389" cy="518294"/>
              </a:xfrm>
              <a:prstGeom prst="rect">
                <a:avLst/>
              </a:prstGeom>
            </p:spPr>
          </p:pic>
        </p:grpSp>
        <p:grpSp>
          <p:nvGrpSpPr>
            <p:cNvPr id="24" name="Группа 23"/>
            <p:cNvGrpSpPr/>
            <p:nvPr/>
          </p:nvGrpSpPr>
          <p:grpSpPr>
            <a:xfrm>
              <a:off x="8916041" y="2352675"/>
              <a:ext cx="2668008" cy="3840326"/>
              <a:chOff x="8916041" y="2352675"/>
              <a:chExt cx="2668008" cy="3840326"/>
            </a:xfrm>
          </p:grpSpPr>
          <p:grpSp>
            <p:nvGrpSpPr>
              <p:cNvPr id="26" name="Group 10"/>
              <p:cNvGrpSpPr/>
              <p:nvPr/>
            </p:nvGrpSpPr>
            <p:grpSpPr>
              <a:xfrm>
                <a:off x="8916041" y="2352675"/>
                <a:ext cx="2668008" cy="3840326"/>
                <a:chOff x="1281" y="0"/>
                <a:chExt cx="5336016" cy="7680652"/>
              </a:xfrm>
            </p:grpSpPr>
            <p:grpSp>
              <p:nvGrpSpPr>
                <p:cNvPr id="31" name="Group 11"/>
                <p:cNvGrpSpPr/>
                <p:nvPr/>
              </p:nvGrpSpPr>
              <p:grpSpPr>
                <a:xfrm>
                  <a:off x="1150562" y="0"/>
                  <a:ext cx="2880475" cy="2880475"/>
                  <a:chOff x="0" y="0"/>
                  <a:chExt cx="6350000" cy="6350000"/>
                </a:xfrm>
              </p:grpSpPr>
              <p:sp>
                <p:nvSpPr>
                  <p:cNvPr id="33" name="Freeform 12"/>
                  <p:cNvSpPr/>
                  <p:nvPr/>
                </p:nvSpPr>
                <p:spPr>
                  <a:xfrm>
                    <a:off x="14167" y="0"/>
                    <a:ext cx="6321665" cy="635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1665" h="6350000">
                        <a:moveTo>
                          <a:pt x="3160833" y="0"/>
                        </a:moveTo>
                        <a:lnTo>
                          <a:pt x="3160833" y="0"/>
                        </a:lnTo>
                        <a:cubicBezTo>
                          <a:pt x="4908795" y="7817"/>
                          <a:pt x="6321666" y="1427021"/>
                          <a:pt x="6321666" y="3175000"/>
                        </a:cubicBezTo>
                        <a:cubicBezTo>
                          <a:pt x="6321666" y="4922979"/>
                          <a:pt x="4908795" y="6342183"/>
                          <a:pt x="3160833" y="6350000"/>
                        </a:cubicBezTo>
                        <a:cubicBezTo>
                          <a:pt x="1412871" y="6342183"/>
                          <a:pt x="0" y="4922979"/>
                          <a:pt x="0" y="3175000"/>
                        </a:cubicBezTo>
                        <a:cubicBezTo>
                          <a:pt x="0" y="1427021"/>
                          <a:pt x="1412871" y="7817"/>
                          <a:pt x="3160833" y="0"/>
                        </a:cubicBezTo>
                        <a:close/>
                      </a:path>
                    </a:pathLst>
                  </a:custGeom>
                  <a:solidFill>
                    <a:srgbClr val="3EDAD8"/>
                  </a:solidFill>
                </p:spPr>
              </p:sp>
            </p:grpSp>
            <p:sp>
              <p:nvSpPr>
                <p:cNvPr id="32" name="AutoShape 13"/>
                <p:cNvSpPr/>
                <p:nvPr/>
              </p:nvSpPr>
              <p:spPr>
                <a:xfrm>
                  <a:off x="1281" y="1454948"/>
                  <a:ext cx="5336016" cy="6225704"/>
                </a:xfrm>
                <a:prstGeom prst="rect">
                  <a:avLst/>
                </a:prstGeom>
                <a:solidFill>
                  <a:srgbClr val="3EDAD8"/>
                </a:solidFill>
              </p:spPr>
            </p:sp>
          </p:grpSp>
          <p:sp>
            <p:nvSpPr>
              <p:cNvPr id="30" name="TextBox 16"/>
              <p:cNvSpPr txBox="1"/>
              <p:nvPr/>
            </p:nvSpPr>
            <p:spPr>
              <a:xfrm>
                <a:off x="9040197" y="3124769"/>
                <a:ext cx="2470744" cy="303568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ru-RU" sz="1400" b="1" dirty="0">
                    <a:solidFill>
                      <a:schemeClr val="bg1"/>
                    </a:solidFill>
                    <a:latin typeface="Aileron Heavy"/>
                  </a:rPr>
                  <a:t>На северо-западе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ru-RU" sz="1400" b="1" dirty="0">
                    <a:solidFill>
                      <a:schemeClr val="bg1"/>
                    </a:solidFill>
                    <a:latin typeface="Aileron Heavy"/>
                  </a:rPr>
                  <a:t> граничит с Алтайским краем, на северо-востоке — с Кемеровской областью, на востоке — с республиками Хакасия и 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ru-RU" sz="1400" b="1" dirty="0">
                    <a:solidFill>
                      <a:schemeClr val="bg1"/>
                    </a:solidFill>
                    <a:latin typeface="Aileron Heavy"/>
                  </a:rPr>
                  <a:t>Тыва, на юге — с Монголией и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ru-RU" sz="1400" b="1" dirty="0">
                    <a:solidFill>
                      <a:schemeClr val="bg1"/>
                    </a:solidFill>
                    <a:latin typeface="Aileron Heavy"/>
                  </a:rPr>
                  <a:t>Китаем, на юго-западе — 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ru-RU" sz="1400" b="1" dirty="0">
                    <a:solidFill>
                      <a:schemeClr val="bg1"/>
                    </a:solidFill>
                    <a:latin typeface="Aileron Heavy"/>
                  </a:rPr>
                  <a:t>с Казахстаном</a:t>
                </a:r>
                <a:endParaRPr lang="en-US" sz="1400" b="1" dirty="0">
                  <a:solidFill>
                    <a:schemeClr val="bg1"/>
                  </a:solidFill>
                  <a:latin typeface="Aileron Heavy"/>
                </a:endParaRPr>
              </a:p>
            </p:txBody>
          </p:sp>
          <p:pic>
            <p:nvPicPr>
              <p:cNvPr id="28" name="Picture 34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9821106" y="2606476"/>
                <a:ext cx="779389" cy="518294"/>
              </a:xfrm>
              <a:prstGeom prst="rect">
                <a:avLst/>
              </a:prstGeom>
            </p:spPr>
          </p:pic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20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2"/>
          <p:cNvSpPr/>
          <p:nvPr/>
        </p:nvSpPr>
        <p:spPr>
          <a:xfrm>
            <a:off x="1" y="3429000"/>
            <a:ext cx="809303" cy="3429000"/>
          </a:xfrm>
          <a:prstGeom prst="rect">
            <a:avLst/>
          </a:prstGeom>
          <a:solidFill>
            <a:srgbClr val="37C9EF"/>
          </a:solidFill>
        </p:spPr>
      </p:sp>
      <p:sp>
        <p:nvSpPr>
          <p:cNvPr id="9" name="AutoShape 23"/>
          <p:cNvSpPr/>
          <p:nvPr/>
        </p:nvSpPr>
        <p:spPr>
          <a:xfrm>
            <a:off x="1" y="0"/>
            <a:ext cx="809303" cy="3429000"/>
          </a:xfrm>
          <a:prstGeom prst="rect">
            <a:avLst/>
          </a:prstGeom>
          <a:solidFill>
            <a:srgbClr val="2C92D5"/>
          </a:solidFill>
        </p:spPr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319678"/>
              </p:ext>
            </p:extLst>
          </p:nvPr>
        </p:nvGraphicFramePr>
        <p:xfrm>
          <a:off x="-2798544" y="1714500"/>
          <a:ext cx="9901990" cy="4896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66654315"/>
              </p:ext>
            </p:extLst>
          </p:nvPr>
        </p:nvGraphicFramePr>
        <p:xfrm>
          <a:off x="4367463" y="0"/>
          <a:ext cx="7824537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809304" y="93482"/>
            <a:ext cx="355815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b="1" i="1" spc="14" dirty="0">
                <a:solidFill>
                  <a:srgbClr val="002060"/>
                </a:solidFill>
                <a:latin typeface="Maven Pro Bold"/>
                <a:ea typeface="+mn-ea"/>
                <a:cs typeface="+mn-cs"/>
              </a:rPr>
              <a:t>ОСНОВНЫЕ НАПРАВЛЕНИЯ БЮДЖЕТНОЙ ПОЛИТИКИ РЕСПУБЛИКИ АЛТАЙ НА 2020-2022 ГОДЫ</a:t>
            </a:r>
            <a:br>
              <a:rPr lang="ru-RU" sz="1800" b="1" i="1" spc="14" dirty="0">
                <a:solidFill>
                  <a:srgbClr val="002060"/>
                </a:solidFill>
                <a:latin typeface="Maven Pro Bold"/>
                <a:ea typeface="+mn-ea"/>
                <a:cs typeface="+mn-cs"/>
              </a:rPr>
            </a:br>
            <a:endParaRPr lang="ru-RU" sz="1800" b="1" i="1" spc="14" dirty="0">
              <a:solidFill>
                <a:srgbClr val="002060"/>
              </a:solidFill>
              <a:latin typeface="Maven Pro Bold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2B977-4FCD-45DA-808D-D5B5FD9D27D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78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8124</TotalTime>
  <Words>11809</Words>
  <Application>Microsoft Office PowerPoint</Application>
  <PresentationFormat>Широкоэкранный</PresentationFormat>
  <Paragraphs>2335</Paragraphs>
  <Slides>73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89" baseType="lpstr">
      <vt:lpstr>Aileron Heavy</vt:lpstr>
      <vt:lpstr>Aileron Regular</vt:lpstr>
      <vt:lpstr>Anonymous Pro</vt:lpstr>
      <vt:lpstr>Arial</vt:lpstr>
      <vt:lpstr>Arimo</vt:lpstr>
      <vt:lpstr>Calibri</vt:lpstr>
      <vt:lpstr>Calibri Light</vt:lpstr>
      <vt:lpstr>Century</vt:lpstr>
      <vt:lpstr>Century Schoolbook</vt:lpstr>
      <vt:lpstr>League Spartan</vt:lpstr>
      <vt:lpstr>Maven Pro Bold</vt:lpstr>
      <vt:lpstr>Times New Roman</vt:lpstr>
      <vt:lpstr>Webdings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Гнездилова</dc:creator>
  <cp:lastModifiedBy>Гнездилова</cp:lastModifiedBy>
  <cp:revision>563</cp:revision>
  <cp:lastPrinted>2019-12-30T11:03:34Z</cp:lastPrinted>
  <dcterms:created xsi:type="dcterms:W3CDTF">2019-09-26T05:17:47Z</dcterms:created>
  <dcterms:modified xsi:type="dcterms:W3CDTF">2020-01-15T10:29:18Z</dcterms:modified>
</cp:coreProperties>
</file>