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59" r:id="rId3"/>
    <p:sldId id="258" r:id="rId4"/>
    <p:sldId id="261" r:id="rId5"/>
    <p:sldId id="262" r:id="rId6"/>
    <p:sldId id="263" r:id="rId7"/>
    <p:sldId id="264" r:id="rId8"/>
    <p:sldId id="266" r:id="rId9"/>
    <p:sldId id="265" r:id="rId10"/>
    <p:sldId id="267" r:id="rId11"/>
    <p:sldId id="268" r:id="rId12"/>
    <p:sldId id="269" r:id="rId13"/>
    <p:sldId id="270" r:id="rId14"/>
    <p:sldId id="272" r:id="rId15"/>
    <p:sldId id="27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96433" autoAdjust="0"/>
  </p:normalViewPr>
  <p:slideViewPr>
    <p:cSldViewPr snapToGrid="0">
      <p:cViewPr varScale="1">
        <p:scale>
          <a:sx n="101" d="100"/>
          <a:sy n="101" d="100"/>
        </p:scale>
        <p:origin x="-9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9E0FC7-1227-46B1-B7C1-CEEA98E1E954}" type="datetimeFigureOut">
              <a:rPr lang="ru-RU" smtClean="0"/>
              <a:t>31.03.2020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6F9A2-F2F3-4699-A6A4-FF6D24E33E1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6F9A2-F2F3-4699-A6A4-FF6D24E33E1B}" type="slidenum">
              <a:rPr lang="ru-RU" smtClean="0"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6F9A2-F2F3-4699-A6A4-FF6D24E33E1B}" type="slidenum">
              <a:rPr lang="ru-RU" smtClean="0"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9538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61913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1944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87040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09886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30264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14396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26733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74486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77201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19314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9A218-1BD9-44B7-AD25-60C2204205A7}" type="datetimeFigureOut">
              <a:rPr lang="ru-RU" smtClean="0"/>
              <a:pPr/>
              <a:t>31.03.2020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46177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png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403175" y="1411846"/>
            <a:ext cx="522110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</a:rPr>
              <a:t>Конкурс проектов по представлению </a:t>
            </a:r>
          </a:p>
          <a:p>
            <a:pPr algn="ctr"/>
            <a:r>
              <a:rPr lang="ru-RU" sz="2400" b="1" dirty="0" smtClean="0">
                <a:solidFill>
                  <a:srgbClr val="0070C0"/>
                </a:solidFill>
              </a:rPr>
              <a:t>бюджета для граждан</a:t>
            </a: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63123" y="2372769"/>
            <a:ext cx="43087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Номинация: бюджетный </a:t>
            </a:r>
            <a:r>
              <a:rPr lang="ru-RU" sz="2400" b="1" dirty="0" err="1" smtClean="0">
                <a:solidFill>
                  <a:srgbClr val="C00000"/>
                </a:solidFill>
              </a:rPr>
              <a:t>квест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44128" y="2987181"/>
            <a:ext cx="4875054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solidFill>
                  <a:srgbClr val="00B0F0"/>
                </a:solidFill>
                <a:latin typeface="Bookman Old Style" pitchFamily="18" charset="0"/>
              </a:rPr>
              <a:t>РЕБУСЫ</a:t>
            </a:r>
            <a:endParaRPr lang="ru-RU" sz="8000" dirty="0">
              <a:solidFill>
                <a:srgbClr val="00B0F0"/>
              </a:solidFill>
              <a:latin typeface="Bookman Old Style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40567" y="4689778"/>
            <a:ext cx="424318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</a:rPr>
              <a:t>Выполнила: Шадрина </a:t>
            </a:r>
            <a:r>
              <a:rPr lang="ru-RU" sz="2000" b="1" dirty="0" err="1" smtClean="0">
                <a:solidFill>
                  <a:srgbClr val="0070C0"/>
                </a:solidFill>
              </a:rPr>
              <a:t>Лина</a:t>
            </a:r>
            <a:r>
              <a:rPr lang="ru-RU" sz="2000" b="1" dirty="0" smtClean="0">
                <a:solidFill>
                  <a:srgbClr val="0070C0"/>
                </a:solidFill>
              </a:rPr>
              <a:t>, ученица 8а класса МБОУ «</a:t>
            </a:r>
            <a:r>
              <a:rPr lang="ru-RU" sz="2000" b="1" dirty="0" err="1" smtClean="0">
                <a:solidFill>
                  <a:srgbClr val="0070C0"/>
                </a:solidFill>
              </a:rPr>
              <a:t>Акташская</a:t>
            </a:r>
            <a:r>
              <a:rPr lang="ru-RU" sz="2000" b="1" dirty="0" smtClean="0">
                <a:solidFill>
                  <a:srgbClr val="0070C0"/>
                </a:solidFill>
              </a:rPr>
              <a:t> СОШ им. Ст. Мохова»</a:t>
            </a:r>
          </a:p>
          <a:p>
            <a:r>
              <a:rPr lang="ru-RU" sz="2000" b="1" dirty="0" smtClean="0">
                <a:solidFill>
                  <a:srgbClr val="0070C0"/>
                </a:solidFill>
              </a:rPr>
              <a:t>Руководитель: </a:t>
            </a:r>
            <a:r>
              <a:rPr lang="ru-RU" sz="2000" b="1" dirty="0" err="1" smtClean="0">
                <a:solidFill>
                  <a:srgbClr val="0070C0"/>
                </a:solidFill>
              </a:rPr>
              <a:t>Джабатаева</a:t>
            </a:r>
            <a:r>
              <a:rPr lang="ru-RU" sz="2000" b="1" dirty="0" smtClean="0">
                <a:solidFill>
                  <a:srgbClr val="0070C0"/>
                </a:solidFill>
              </a:rPr>
              <a:t> Наталья Сергеевна, педагог-организатор</a:t>
            </a:r>
            <a:r>
              <a:rPr lang="ru-RU" sz="2000" b="1" dirty="0" smtClean="0">
                <a:solidFill>
                  <a:srgbClr val="0070C0"/>
                </a:solidFill>
              </a:rPr>
              <a:t> </a:t>
            </a:r>
            <a:endParaRPr lang="ru-RU" sz="2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35913" y="0"/>
            <a:ext cx="88855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C00000"/>
                </a:solidFill>
                <a:latin typeface="Bookman Old Style" pitchFamily="18" charset="0"/>
              </a:rPr>
              <a:t>Смета доходов и расходов частного лица, организации или </a:t>
            </a:r>
          </a:p>
          <a:p>
            <a:pPr algn="ctr"/>
            <a:r>
              <a:rPr lang="ru-RU" sz="2000" dirty="0" smtClean="0">
                <a:solidFill>
                  <a:srgbClr val="C00000"/>
                </a:solidFill>
                <a:latin typeface="Bookman Old Style" pitchFamily="18" charset="0"/>
              </a:rPr>
              <a:t>государства в целом, устанавливаемая на определенный временной период (месяц, год) </a:t>
            </a:r>
            <a:endParaRPr lang="ru-RU" sz="2000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pic>
        <p:nvPicPr>
          <p:cNvPr id="4" name="Picture 9" descr="https://avatars.mds.yandex.net/get-pdb/2022586/3ad3e12b-97ae-4bac-963b-c36bde1d2cfe/s1200?webp=false"/>
          <p:cNvPicPr>
            <a:picLocks noChangeAspect="1" noChangeArrowheads="1"/>
          </p:cNvPicPr>
          <p:nvPr/>
        </p:nvPicPr>
        <p:blipFill>
          <a:blip r:embed="rId3" cstate="print"/>
          <a:srcRect l="18195" r="16703"/>
          <a:stretch>
            <a:fillRect/>
          </a:stretch>
        </p:blipFill>
        <p:spPr bwMode="auto">
          <a:xfrm>
            <a:off x="443060" y="1381845"/>
            <a:ext cx="3676453" cy="3529519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504371" y="5299435"/>
            <a:ext cx="20212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B0F0"/>
                </a:solidFill>
                <a:latin typeface="Bookman Old Style" pitchFamily="18" charset="0"/>
              </a:rPr>
              <a:t>4 6 7</a:t>
            </a:r>
            <a:endParaRPr lang="ru-RU" sz="3600" b="1" dirty="0">
              <a:solidFill>
                <a:srgbClr val="00B0F0"/>
              </a:solidFill>
              <a:latin typeface="Bookman Old Style" pitchFamily="18" charset="0"/>
            </a:endParaRPr>
          </a:p>
        </p:txBody>
      </p:sp>
      <p:pic>
        <p:nvPicPr>
          <p:cNvPr id="6" name="Picture 13" descr="https://previews.123rf.com/images/lightvision/lightvision1207/lightvision120700014/14524292-dogtag-keychain-illustration-in-white-backgroun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66811" y="1432874"/>
            <a:ext cx="3814219" cy="3517884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7067755" y="716435"/>
            <a:ext cx="140694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800" b="1" dirty="0" smtClean="0">
                <a:solidFill>
                  <a:srgbClr val="00B0F0"/>
                </a:solidFill>
                <a:latin typeface="Bookman Old Style" pitchFamily="18" charset="0"/>
              </a:rPr>
              <a:t>,,</a:t>
            </a:r>
            <a:endParaRPr lang="ru-RU" sz="8800" b="1" dirty="0">
              <a:solidFill>
                <a:srgbClr val="00B0F0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3434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pic>
        <p:nvPicPr>
          <p:cNvPr id="1026" name="Picture 2" descr="https://tvoidrug.com/wp-content/uploads/2016/10/foto_25_11_600.jpg"/>
          <p:cNvPicPr>
            <a:picLocks noChangeAspect="1" noChangeArrowheads="1"/>
          </p:cNvPicPr>
          <p:nvPr/>
        </p:nvPicPr>
        <p:blipFill>
          <a:blip r:embed="rId3" cstate="print"/>
          <a:srcRect l="17072" r="12660"/>
          <a:stretch>
            <a:fillRect/>
          </a:stretch>
        </p:blipFill>
        <p:spPr bwMode="auto">
          <a:xfrm>
            <a:off x="426192" y="1884368"/>
            <a:ext cx="4015818" cy="380047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133505" y="987530"/>
            <a:ext cx="140694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800" b="1" dirty="0" smtClean="0">
                <a:solidFill>
                  <a:srgbClr val="00B0F0"/>
                </a:solidFill>
                <a:latin typeface="Bookman Old Style" pitchFamily="18" charset="0"/>
              </a:rPr>
              <a:t>,</a:t>
            </a:r>
            <a:endParaRPr lang="ru-RU" sz="8800" b="1" dirty="0">
              <a:solidFill>
                <a:srgbClr val="00B0F0"/>
              </a:solidFill>
              <a:latin typeface="Bookman Old Style" pitchFamily="18" charset="0"/>
            </a:endParaRPr>
          </a:p>
        </p:txBody>
      </p:sp>
      <p:pic>
        <p:nvPicPr>
          <p:cNvPr id="1028" name="Picture 4" descr="https://image.freepik.com/free-vector/_133170-6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44607" y="1927149"/>
            <a:ext cx="3885021" cy="3885021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7512585" y="996344"/>
            <a:ext cx="140694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800" b="1" dirty="0" smtClean="0">
                <a:solidFill>
                  <a:srgbClr val="00B0F0"/>
                </a:solidFill>
                <a:latin typeface="Bookman Old Style" pitchFamily="18" charset="0"/>
              </a:rPr>
              <a:t>,,,</a:t>
            </a:r>
            <a:endParaRPr lang="ru-RU" sz="8800" b="1" dirty="0">
              <a:solidFill>
                <a:srgbClr val="00B0F0"/>
              </a:solidFill>
              <a:latin typeface="Bookman Old Style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5128" y="0"/>
            <a:ext cx="88648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C00000"/>
                </a:solidFill>
                <a:latin typeface="Bookman Old Style" pitchFamily="18" charset="0"/>
              </a:rPr>
              <a:t>Денежные </a:t>
            </a:r>
            <a:r>
              <a:rPr lang="ru-RU" sz="2000" dirty="0" smtClean="0">
                <a:solidFill>
                  <a:srgbClr val="C00000"/>
                </a:solidFill>
                <a:latin typeface="Bookman Old Style" pitchFamily="18" charset="0"/>
              </a:rPr>
              <a:t>средства или материальные ценности, полученные государством, физическим или юридическим лицом в результате какой-либо деятельности за определённый период времени</a:t>
            </a:r>
            <a:endParaRPr lang="ru-RU" sz="2000" dirty="0">
              <a:solidFill>
                <a:srgbClr val="C00000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3434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28533" y="751860"/>
            <a:ext cx="140694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800" b="1" dirty="0" smtClean="0">
                <a:solidFill>
                  <a:srgbClr val="00B0F0"/>
                </a:solidFill>
                <a:latin typeface="Bookman Old Style" pitchFamily="18" charset="0"/>
              </a:rPr>
              <a:t>,</a:t>
            </a:r>
            <a:endParaRPr lang="ru-RU" sz="8800" b="1" dirty="0">
              <a:solidFill>
                <a:srgbClr val="00B0F0"/>
              </a:solidFill>
              <a:latin typeface="Bookman Old Style" pitchFamily="18" charset="0"/>
            </a:endParaRPr>
          </a:p>
        </p:txBody>
      </p:sp>
      <p:pic>
        <p:nvPicPr>
          <p:cNvPr id="20484" name="Picture 4" descr="https://avatars.mds.yandex.net/get-pdb/1813431/c014b3ea-d3a7-494e-a9ca-b673ea0c22d6/s1200?webp=false"/>
          <p:cNvPicPr>
            <a:picLocks noChangeAspect="1" noChangeArrowheads="1"/>
          </p:cNvPicPr>
          <p:nvPr/>
        </p:nvPicPr>
        <p:blipFill>
          <a:blip r:embed="rId3" cstate="print"/>
          <a:srcRect l="8954" r="10071" b="-1618"/>
          <a:stretch>
            <a:fillRect/>
          </a:stretch>
        </p:blipFill>
        <p:spPr bwMode="auto">
          <a:xfrm>
            <a:off x="2969443" y="2479248"/>
            <a:ext cx="3289955" cy="2677213"/>
          </a:xfrm>
          <a:prstGeom prst="rect">
            <a:avLst/>
          </a:prstGeom>
          <a:noFill/>
        </p:spPr>
      </p:pic>
      <p:pic>
        <p:nvPicPr>
          <p:cNvPr id="6" name="Picture 2" descr="https://avatars.mds.yandex.net/get-pdb/1876383/3744c134-9d20-4f78-b05c-cd36c52c4bc4/s1200?webp=fals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9835" y="2149310"/>
            <a:ext cx="3015247" cy="2846895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4992157" y="753432"/>
            <a:ext cx="140694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800" b="1" dirty="0" smtClean="0">
                <a:solidFill>
                  <a:srgbClr val="00B0F0"/>
                </a:solidFill>
                <a:latin typeface="Bookman Old Style" pitchFamily="18" charset="0"/>
              </a:rPr>
              <a:t>,,</a:t>
            </a:r>
            <a:endParaRPr lang="ru-RU" sz="8800" b="1" dirty="0">
              <a:solidFill>
                <a:srgbClr val="00B0F0"/>
              </a:solidFill>
              <a:latin typeface="Bookman Old Style" pitchFamily="18" charset="0"/>
            </a:endParaRPr>
          </a:p>
        </p:txBody>
      </p:sp>
      <p:pic>
        <p:nvPicPr>
          <p:cNvPr id="20486" name="Picture 6" descr="https://pravovsem59.ru/upload/iblock/353/35330ce1f5eb26247a1ad06f466b318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55313" y="1828800"/>
            <a:ext cx="2518810" cy="3167404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6417175" y="745576"/>
            <a:ext cx="140694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800" b="1" dirty="0" smtClean="0">
                <a:solidFill>
                  <a:srgbClr val="00B0F0"/>
                </a:solidFill>
                <a:latin typeface="Bookman Old Style" pitchFamily="18" charset="0"/>
              </a:rPr>
              <a:t>,,,</a:t>
            </a:r>
            <a:endParaRPr lang="ru-RU" sz="8800" b="1" dirty="0">
              <a:solidFill>
                <a:srgbClr val="00B0F0"/>
              </a:solidFill>
              <a:latin typeface="Bookman Old Style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4396" y="0"/>
            <a:ext cx="87622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  <a:latin typeface="Bookman Old Style" pitchFamily="18" charset="0"/>
              </a:rPr>
              <a:t>Финансовая </a:t>
            </a:r>
            <a:r>
              <a:rPr lang="ru-RU" dirty="0" smtClean="0">
                <a:solidFill>
                  <a:srgbClr val="C00000"/>
                </a:solidFill>
                <a:latin typeface="Bookman Old Style" pitchFamily="18" charset="0"/>
              </a:rPr>
              <a:t>помощь федерального бюджета региональному, либо регионального бюджета местному, либо местного бюджета социально-значимым отраслям и нуждающимся </a:t>
            </a:r>
            <a:r>
              <a:rPr lang="ru-RU" dirty="0" smtClean="0">
                <a:solidFill>
                  <a:srgbClr val="C00000"/>
                </a:solidFill>
                <a:latin typeface="Bookman Old Style" pitchFamily="18" charset="0"/>
              </a:rPr>
              <a:t>гражданам, предоставляющаяся </a:t>
            </a:r>
            <a:r>
              <a:rPr lang="ru-RU" dirty="0" smtClean="0">
                <a:solidFill>
                  <a:srgbClr val="C00000"/>
                </a:solidFill>
                <a:latin typeface="Bookman Old Style" pitchFamily="18" charset="0"/>
              </a:rPr>
              <a:t>безвозмездно и без отчета об </a:t>
            </a:r>
            <a:r>
              <a:rPr lang="ru-RU" dirty="0" smtClean="0">
                <a:solidFill>
                  <a:srgbClr val="C00000"/>
                </a:solidFill>
                <a:latin typeface="Bookman Old Style" pitchFamily="18" charset="0"/>
              </a:rPr>
              <a:t>использовании </a:t>
            </a:r>
            <a:r>
              <a:rPr lang="ru-RU" dirty="0" smtClean="0">
                <a:solidFill>
                  <a:srgbClr val="C00000"/>
                </a:solidFill>
                <a:latin typeface="Bookman Old Style" pitchFamily="18" charset="0"/>
              </a:rPr>
              <a:t>конечным </a:t>
            </a:r>
            <a:r>
              <a:rPr lang="ru-RU" dirty="0" smtClean="0">
                <a:solidFill>
                  <a:srgbClr val="C00000"/>
                </a:solidFill>
                <a:latin typeface="Bookman Old Style" pitchFamily="18" charset="0"/>
              </a:rPr>
              <a:t>получателем</a:t>
            </a:r>
            <a:endParaRPr lang="ru-RU" dirty="0">
              <a:solidFill>
                <a:srgbClr val="C00000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3434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pic>
        <p:nvPicPr>
          <p:cNvPr id="19458" name="Picture 2" descr="http://www.novovelichkovskaya.ru/tiny_storage/news_data/pf176z3ai1s/images/aa75ww5d8qw4og0w4sswc4w40.jpg?w=800&amp;h=60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714919"/>
            <a:ext cx="3795861" cy="2846896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858435" y="647551"/>
            <a:ext cx="340425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800" b="1" dirty="0" smtClean="0">
                <a:solidFill>
                  <a:srgbClr val="00B0F0"/>
                </a:solidFill>
                <a:latin typeface="Bookman Old Style" pitchFamily="18" charset="0"/>
              </a:rPr>
              <a:t>,,,,,,</a:t>
            </a:r>
            <a:endParaRPr lang="ru-RU" sz="8800" b="1" dirty="0">
              <a:solidFill>
                <a:srgbClr val="00B0F0"/>
              </a:solidFill>
              <a:latin typeface="Bookman Old Style" pitchFamily="18" charset="0"/>
            </a:endParaRPr>
          </a:p>
        </p:txBody>
      </p:sp>
      <p:pic>
        <p:nvPicPr>
          <p:cNvPr id="19462" name="Picture 6" descr="https://clipground.com/images/vaines-clipart-10.jpg"/>
          <p:cNvPicPr>
            <a:picLocks noChangeAspect="1" noChangeArrowheads="1"/>
          </p:cNvPicPr>
          <p:nvPr/>
        </p:nvPicPr>
        <p:blipFill>
          <a:blip r:embed="rId5" cstate="print"/>
          <a:srcRect l="7162" t="6546" b="6387"/>
          <a:stretch>
            <a:fillRect/>
          </a:stretch>
        </p:blipFill>
        <p:spPr bwMode="auto">
          <a:xfrm>
            <a:off x="3723587" y="1781665"/>
            <a:ext cx="2667786" cy="3776539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254538" y="638738"/>
            <a:ext cx="140694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800" b="1" dirty="0" smtClean="0">
                <a:solidFill>
                  <a:srgbClr val="00B0F0"/>
                </a:solidFill>
                <a:latin typeface="Bookman Old Style" pitchFamily="18" charset="0"/>
              </a:rPr>
              <a:t>,</a:t>
            </a:r>
            <a:endParaRPr lang="ru-RU" sz="8800" b="1" dirty="0">
              <a:solidFill>
                <a:srgbClr val="00B0F0"/>
              </a:solidFill>
              <a:latin typeface="Bookman Old Style" pitchFamily="18" charset="0"/>
            </a:endParaRPr>
          </a:p>
        </p:txBody>
      </p:sp>
      <p:sp>
        <p:nvSpPr>
          <p:cNvPr id="19466" name="AutoShape 10" descr="http://900igr.net/up/datai/77674/0008-007-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8" name="AutoShape 12" descr="http://900igr.net/up/datai/77674/0008-007-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9469" name="Picture 13" descr="C:\Users\таята\Desktop\0008-007-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06867" y="2149312"/>
            <a:ext cx="2737133" cy="3601040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6264778" y="640308"/>
            <a:ext cx="140694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800" b="1" dirty="0" smtClean="0">
                <a:solidFill>
                  <a:srgbClr val="00B0F0"/>
                </a:solidFill>
                <a:latin typeface="Bookman Old Style" pitchFamily="18" charset="0"/>
              </a:rPr>
              <a:t>,,</a:t>
            </a:r>
            <a:endParaRPr lang="ru-RU" sz="8800" b="1" dirty="0">
              <a:solidFill>
                <a:srgbClr val="00B0F0"/>
              </a:solidFill>
              <a:latin typeface="Bookman Old Style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26243" y="0"/>
            <a:ext cx="866323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C00000"/>
                </a:solidFill>
                <a:latin typeface="Bookman Old Style" pitchFamily="18" charset="0"/>
              </a:rPr>
              <a:t>Вид </a:t>
            </a:r>
            <a:r>
              <a:rPr lang="ru-RU" sz="2000" dirty="0" smtClean="0">
                <a:solidFill>
                  <a:srgbClr val="C00000"/>
                </a:solidFill>
                <a:latin typeface="Bookman Old Style" pitchFamily="18" charset="0"/>
              </a:rPr>
              <a:t>денежного пособия местным органам власти со стороны государства, которое выдается на определённый срок на конкретные цели</a:t>
            </a:r>
            <a:endParaRPr lang="ru-RU" sz="2000" dirty="0">
              <a:solidFill>
                <a:srgbClr val="C00000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34347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4968" y="0"/>
            <a:ext cx="877164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C00000"/>
                </a:solidFill>
                <a:latin typeface="Bookman Old Style" pitchFamily="18" charset="0"/>
              </a:rPr>
              <a:t>Комплекс мероприятий по погашению задолженности по налоговым и другим обязательным платежам налогоплательщиками </a:t>
            </a:r>
            <a:endParaRPr lang="ru-RU" sz="2000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pic>
        <p:nvPicPr>
          <p:cNvPr id="18434" name="Picture 2" descr="https://thumbs.dreamstime.com/b/%D1%80%D0%B5%D1%82%D1%80%D0%BE-%D0%BE%D0%B3%D0%BE%D1%82%D0%B8%D0%BF-%D1%81-%D0%B3%D0%BE-%D0%BE%D0%B2%D0%BD%D0%BE%D0%B9-%D0%BA%D1%80%D0%B0%D1%81%D0%B8%D0%B2%D0%BE%D0%B9-%D1%81%D1%82%D0%B8-%D1%8C%D0%BD%D0%BE%D0%B9-%D0%B6%D0%B5%D0%BD%D1%89%D0%B8%D0%BD%D0%BE%D0%B9-72337215.jpg"/>
          <p:cNvPicPr>
            <a:picLocks noChangeAspect="1" noChangeArrowheads="1"/>
          </p:cNvPicPr>
          <p:nvPr/>
        </p:nvPicPr>
        <p:blipFill>
          <a:blip r:embed="rId4" cstate="print"/>
          <a:srcRect l="5610"/>
          <a:stretch>
            <a:fillRect/>
          </a:stretch>
        </p:blipFill>
        <p:spPr bwMode="auto">
          <a:xfrm>
            <a:off x="0" y="2074295"/>
            <a:ext cx="3238852" cy="3431357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736478"/>
            <a:ext cx="140694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800" b="1" dirty="0" smtClean="0">
                <a:solidFill>
                  <a:srgbClr val="00B0F0"/>
                </a:solidFill>
                <a:latin typeface="Bookman Old Style" pitchFamily="18" charset="0"/>
              </a:rPr>
              <a:t>,</a:t>
            </a:r>
            <a:endParaRPr lang="ru-RU" sz="8800" b="1" dirty="0">
              <a:solidFill>
                <a:srgbClr val="00B0F0"/>
              </a:solidFill>
              <a:latin typeface="Bookman Old Style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9068" y="725366"/>
            <a:ext cx="140694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800" b="1" dirty="0" smtClean="0">
                <a:solidFill>
                  <a:srgbClr val="00B0F0"/>
                </a:solidFill>
                <a:latin typeface="Bookman Old Style" pitchFamily="18" charset="0"/>
              </a:rPr>
              <a:t>,</a:t>
            </a:r>
            <a:endParaRPr lang="ru-RU" sz="8800" b="1" dirty="0">
              <a:solidFill>
                <a:srgbClr val="00B0F0"/>
              </a:solidFill>
              <a:latin typeface="Bookman Old Style" pitchFamily="18" charset="0"/>
            </a:endParaRPr>
          </a:p>
        </p:txBody>
      </p:sp>
      <p:pic>
        <p:nvPicPr>
          <p:cNvPr id="18436" name="Picture 4" descr="http://mainfun.ru/uploads/images/01/71/15/2015/12/24/360f4b.jpg"/>
          <p:cNvPicPr>
            <a:picLocks noChangeAspect="1" noChangeArrowheads="1"/>
          </p:cNvPicPr>
          <p:nvPr/>
        </p:nvPicPr>
        <p:blipFill>
          <a:blip r:embed="rId5" cstate="print"/>
          <a:srcRect l="12969" r="24523"/>
          <a:stretch>
            <a:fillRect/>
          </a:stretch>
        </p:blipFill>
        <p:spPr bwMode="auto">
          <a:xfrm>
            <a:off x="2999701" y="2329312"/>
            <a:ext cx="2862084" cy="3041584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3193126" y="1493784"/>
            <a:ext cx="174463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B0F0"/>
                </a:solidFill>
                <a:latin typeface="Bookman Old Style" pitchFamily="18" charset="0"/>
              </a:rPr>
              <a:t>О=И</a:t>
            </a:r>
            <a:endParaRPr lang="ru-RU" sz="4000" b="1" dirty="0">
              <a:solidFill>
                <a:srgbClr val="00B0F0"/>
              </a:solidFill>
              <a:latin typeface="Bookman Old Style" pitchFamily="18" charset="0"/>
            </a:endParaRPr>
          </a:p>
        </p:txBody>
      </p:sp>
      <p:pic>
        <p:nvPicPr>
          <p:cNvPr id="18438" name="Picture 6" descr="https://avatars.mds.yandex.net/get-pdb/226447/5a08eaca-5ed8-4b61-94e4-b7496c03d32f/s120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39956" y="2194560"/>
            <a:ext cx="3404044" cy="3339968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6345878" y="5771072"/>
            <a:ext cx="20212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B0F0"/>
                </a:solidFill>
                <a:latin typeface="Bookman Old Style" pitchFamily="18" charset="0"/>
              </a:rPr>
              <a:t>2 3 5</a:t>
            </a:r>
            <a:endParaRPr lang="ru-RU" sz="3600" b="1" dirty="0">
              <a:solidFill>
                <a:srgbClr val="00B0F0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34347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5174" y="2147313"/>
            <a:ext cx="2383937" cy="2594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0" name="Picture 2" descr="https://avatars.mds.yandex.net/get-pdb/402117/99436de1-5c82-4f9c-8fff-704716e78eed/s1200?webp=fals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4983" y="1971430"/>
            <a:ext cx="4273161" cy="3108725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63950" y="221232"/>
            <a:ext cx="876692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C00000"/>
                </a:solidFill>
                <a:latin typeface="Bookman Old Style" pitchFamily="18" charset="0"/>
              </a:rPr>
              <a:t>Взимаемые </a:t>
            </a:r>
            <a:r>
              <a:rPr lang="ru-RU" sz="2000" dirty="0" smtClean="0">
                <a:solidFill>
                  <a:srgbClr val="C00000"/>
                </a:solidFill>
                <a:latin typeface="Bookman Old Style" pitchFamily="18" charset="0"/>
              </a:rPr>
              <a:t>или собранные за что-нибудь деньги, </a:t>
            </a:r>
            <a:r>
              <a:rPr lang="ru-RU" sz="2000" dirty="0" smtClean="0">
                <a:solidFill>
                  <a:srgbClr val="C00000"/>
                </a:solidFill>
                <a:latin typeface="Bookman Old Style" pitchFamily="18" charset="0"/>
              </a:rPr>
              <a:t>обязательный взнос</a:t>
            </a:r>
            <a:endParaRPr lang="ru-RU" sz="2000" dirty="0">
              <a:solidFill>
                <a:srgbClr val="C00000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34347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41402" y="0"/>
            <a:ext cx="882348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  <a:latin typeface="Bookman Old Style" pitchFamily="18" charset="0"/>
              </a:rPr>
              <a:t>Обязательный</a:t>
            </a:r>
            <a:r>
              <a:rPr lang="ru-RU" dirty="0" smtClean="0">
                <a:solidFill>
                  <a:srgbClr val="C00000"/>
                </a:solidFill>
                <a:latin typeface="Bookman Old Style" pitchFamily="18" charset="0"/>
              </a:rPr>
              <a:t>, индивидуально безвозмездный платёж, принудительно взимаемый органами государственной власти различных уровней с организаций и физических лиц в целях финансового обеспечения деятельности государства и (или) муниципальных образований</a:t>
            </a:r>
            <a:endParaRPr lang="ru-RU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pic>
        <p:nvPicPr>
          <p:cNvPr id="29698" name="Picture 2" descr="http://gw.alicdn.com/imgextra/i3/40578262/T2qnq4XMlXXXXXXXXX-4057826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683" y="2290713"/>
            <a:ext cx="3704734" cy="370473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758007" y="725148"/>
            <a:ext cx="140694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800" b="1" dirty="0" smtClean="0">
                <a:solidFill>
                  <a:srgbClr val="00B0F0"/>
                </a:solidFill>
                <a:latin typeface="Bookman Old Style" pitchFamily="18" charset="0"/>
              </a:rPr>
              <a:t>,,,</a:t>
            </a:r>
            <a:endParaRPr lang="ru-RU" sz="8800" b="1" dirty="0">
              <a:solidFill>
                <a:srgbClr val="00B0F0"/>
              </a:solidFill>
              <a:latin typeface="Bookman Old Style" pitchFamily="18" charset="0"/>
            </a:endParaRPr>
          </a:p>
        </p:txBody>
      </p:sp>
      <p:pic>
        <p:nvPicPr>
          <p:cNvPr id="29700" name="Picture 4" descr="https://www.surwiki.admsurgut.ru/wiki/images/a/af/%D0%A3%D0%BC%D0%BD%D1%8B%D0%B9_%D0%B1%D0%B8%D0%BE%D0%BB%D0%BE%D0%B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92512" y="2215297"/>
            <a:ext cx="3490501" cy="3624751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4654365" y="726718"/>
            <a:ext cx="140694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800" b="1" dirty="0" smtClean="0">
                <a:solidFill>
                  <a:srgbClr val="00B0F0"/>
                </a:solidFill>
                <a:latin typeface="Bookman Old Style" pitchFamily="18" charset="0"/>
              </a:rPr>
              <a:t>,,,</a:t>
            </a:r>
            <a:endParaRPr lang="ru-RU" sz="8800" b="1" dirty="0">
              <a:solidFill>
                <a:srgbClr val="00B0F0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34347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4969" y="0"/>
            <a:ext cx="88282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  <a:latin typeface="Bookman Old Style" pitchFamily="18" charset="0"/>
              </a:rPr>
              <a:t>Д</a:t>
            </a:r>
            <a:r>
              <a:rPr lang="ru-RU" dirty="0" smtClean="0">
                <a:solidFill>
                  <a:srgbClr val="C00000"/>
                </a:solidFill>
                <a:latin typeface="Bookman Old Style" pitchFamily="18" charset="0"/>
              </a:rPr>
              <a:t>енежные </a:t>
            </a:r>
            <a:r>
              <a:rPr lang="ru-RU" dirty="0" smtClean="0">
                <a:solidFill>
                  <a:srgbClr val="C00000"/>
                </a:solidFill>
                <a:latin typeface="Bookman Old Style" pitchFamily="18" charset="0"/>
              </a:rPr>
              <a:t>выплаты, которые предоставляются за счёт государственного или местного бюджета, а также выплаты специальных фондов, предназначенные юридическим и физическим лицам, местным органам власти или другим государствам</a:t>
            </a:r>
            <a:endParaRPr lang="ru-RU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pic>
        <p:nvPicPr>
          <p:cNvPr id="16386" name="Picture 2" descr="https://pngicon.ru/file/uploads/zub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1562" y="2453490"/>
            <a:ext cx="2003164" cy="278125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47888" y="1569198"/>
            <a:ext cx="174463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B0F0"/>
                </a:solidFill>
                <a:latin typeface="Bookman Old Style" pitchFamily="18" charset="0"/>
              </a:rPr>
              <a:t>З=С</a:t>
            </a:r>
            <a:endParaRPr lang="ru-RU" sz="4000" b="1" dirty="0">
              <a:solidFill>
                <a:srgbClr val="00B0F0"/>
              </a:solidFill>
              <a:latin typeface="Bookman Old Style" pitchFamily="18" charset="0"/>
            </a:endParaRPr>
          </a:p>
        </p:txBody>
      </p:sp>
      <p:pic>
        <p:nvPicPr>
          <p:cNvPr id="16388" name="Picture 4" descr="https://avatars.mds.yandex.net/get-pdb/1876838/e6983100-f452-419d-bf4f-0bc66622cf95/s120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72227" y="2656175"/>
            <a:ext cx="3849629" cy="2443726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232403" y="1580196"/>
            <a:ext cx="174463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B0F0"/>
                </a:solidFill>
                <a:latin typeface="Bookman Old Style" pitchFamily="18" charset="0"/>
              </a:rPr>
              <a:t>А=И</a:t>
            </a:r>
            <a:endParaRPr lang="ru-RU" sz="4000" b="1" dirty="0">
              <a:solidFill>
                <a:srgbClr val="00B0F0"/>
              </a:solidFill>
              <a:latin typeface="Bookman Old Style" pitchFamily="18" charset="0"/>
            </a:endParaRPr>
          </a:p>
        </p:txBody>
      </p:sp>
      <p:pic>
        <p:nvPicPr>
          <p:cNvPr id="16390" name="Picture 6" descr="https://house-women.ru/wp-content/uploads/2019/08/oslik-i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53672" y="2271859"/>
            <a:ext cx="2990328" cy="3073137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6495649" y="1572342"/>
            <a:ext cx="174463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B0F0"/>
                </a:solidFill>
                <a:latin typeface="Bookman Old Style" pitchFamily="18" charset="0"/>
              </a:rPr>
              <a:t>А=Я</a:t>
            </a:r>
            <a:endParaRPr lang="ru-RU" sz="4000" b="1" dirty="0">
              <a:solidFill>
                <a:srgbClr val="00B0F0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34347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pic>
        <p:nvPicPr>
          <p:cNvPr id="28674" name="Picture 2" descr="https://propositive.ru/wp-content/uploads/2018/01/5-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9992" y="2415295"/>
            <a:ext cx="3543024" cy="253040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418643" y="838269"/>
            <a:ext cx="140694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800" b="1" dirty="0" smtClean="0">
                <a:solidFill>
                  <a:srgbClr val="00B0F0"/>
                </a:solidFill>
                <a:latin typeface="Bookman Old Style" pitchFamily="18" charset="0"/>
              </a:rPr>
              <a:t>,,,</a:t>
            </a:r>
            <a:endParaRPr lang="ru-RU" sz="8800" b="1" dirty="0">
              <a:solidFill>
                <a:srgbClr val="00B0F0"/>
              </a:solidFill>
              <a:latin typeface="Bookman Old Style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4969" y="148721"/>
            <a:ext cx="875278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C00000"/>
                </a:solidFill>
                <a:latin typeface="Bookman Old Style" pitchFamily="18" charset="0"/>
              </a:rPr>
              <a:t>Сокращение расходов при исполнении отдельных статей или всего государственного бюджета</a:t>
            </a:r>
            <a:endParaRPr lang="ru-RU" sz="2000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257682" y="877549"/>
            <a:ext cx="140694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800" b="1" dirty="0" smtClean="0">
                <a:solidFill>
                  <a:srgbClr val="00B0F0"/>
                </a:solidFill>
                <a:latin typeface="Bookman Old Style" pitchFamily="18" charset="0"/>
              </a:rPr>
              <a:t>,</a:t>
            </a:r>
            <a:endParaRPr lang="ru-RU" sz="8800" b="1" dirty="0">
              <a:solidFill>
                <a:srgbClr val="00B0F0"/>
              </a:solidFill>
              <a:latin typeface="Bookman Old Style" pitchFamily="18" charset="0"/>
            </a:endParaRPr>
          </a:p>
        </p:txBody>
      </p:sp>
      <p:pic>
        <p:nvPicPr>
          <p:cNvPr id="28680" name="Picture 8" descr="https://i.pinimg.com/736x/28/bf/a7/28bfa70c2e99e35ecf6223a266cb5b83--branch-trolls-troll-part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5260" y="1451927"/>
            <a:ext cx="2391480" cy="3676454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7161897" y="867526"/>
            <a:ext cx="1982103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800" b="1" dirty="0" smtClean="0">
                <a:solidFill>
                  <a:srgbClr val="00B0F0"/>
                </a:solidFill>
                <a:latin typeface="Bookman Old Style" pitchFamily="18" charset="0"/>
              </a:rPr>
              <a:t>,,,,</a:t>
            </a:r>
            <a:endParaRPr lang="ru-RU" sz="8800" b="1" dirty="0">
              <a:solidFill>
                <a:srgbClr val="00B0F0"/>
              </a:solidFill>
              <a:latin typeface="Bookman Old Style" pitchFamily="18" charset="0"/>
            </a:endParaRPr>
          </a:p>
        </p:txBody>
      </p:sp>
      <p:pic>
        <p:nvPicPr>
          <p:cNvPr id="11" name="Picture 4" descr="https://pngimg.com/uploads/scales/scales_PNG36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93923" y="2253799"/>
            <a:ext cx="2723553" cy="272355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8534347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07390" y="277794"/>
            <a:ext cx="86726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C00000"/>
                </a:solidFill>
                <a:latin typeface="Bookman Old Style" pitchFamily="18" charset="0"/>
              </a:rPr>
              <a:t>Превышение </a:t>
            </a:r>
            <a:r>
              <a:rPr lang="ru-RU" sz="2000" dirty="0" smtClean="0">
                <a:solidFill>
                  <a:srgbClr val="C00000"/>
                </a:solidFill>
                <a:latin typeface="Bookman Old Style" pitchFamily="18" charset="0"/>
              </a:rPr>
              <a:t>расходов бюджета над его доходами</a:t>
            </a:r>
            <a:endParaRPr lang="ru-RU" sz="2000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087187" y="744000"/>
            <a:ext cx="140694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800" b="1" dirty="0" smtClean="0">
                <a:solidFill>
                  <a:srgbClr val="00B0F0"/>
                </a:solidFill>
                <a:latin typeface="Bookman Old Style" pitchFamily="18" charset="0"/>
              </a:rPr>
              <a:t>,,</a:t>
            </a:r>
            <a:endParaRPr lang="ru-RU" sz="8800" b="1" dirty="0">
              <a:solidFill>
                <a:srgbClr val="00B0F0"/>
              </a:solidFill>
              <a:latin typeface="Bookman Old Style" pitchFamily="18" charset="0"/>
            </a:endParaRPr>
          </a:p>
        </p:txBody>
      </p:sp>
      <p:pic>
        <p:nvPicPr>
          <p:cNvPr id="27652" name="Picture 4" descr="https://cdn3.imgbb.ru/user/24/245002/201810/f2098ae4db64ee9dad284fb21dabcd9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2449" y="2403834"/>
            <a:ext cx="3921551" cy="3172891"/>
          </a:xfrm>
          <a:prstGeom prst="rect">
            <a:avLst/>
          </a:prstGeom>
          <a:noFill/>
        </p:spPr>
      </p:pic>
      <p:pic>
        <p:nvPicPr>
          <p:cNvPr id="7" name="Picture 2" descr="http://modadefile.com/wp-content/uploads/2020/02/manken-okulu-mankenlik_egitimi-1920x12001-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1617" y="2358488"/>
            <a:ext cx="5096822" cy="3185514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7557823" y="781294"/>
            <a:ext cx="140694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800" b="1" dirty="0" smtClean="0">
                <a:solidFill>
                  <a:srgbClr val="00B0F0"/>
                </a:solidFill>
                <a:latin typeface="Bookman Old Style" pitchFamily="18" charset="0"/>
              </a:rPr>
              <a:t>,,,</a:t>
            </a:r>
            <a:endParaRPr lang="ru-RU" sz="8800" b="1" dirty="0">
              <a:solidFill>
                <a:srgbClr val="00B0F0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34347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77739" y="4634480"/>
            <a:ext cx="174463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B0F0"/>
                </a:solidFill>
                <a:latin typeface="Bookman Old Style" pitchFamily="18" charset="0"/>
              </a:rPr>
              <a:t>4</a:t>
            </a:r>
            <a:endParaRPr lang="ru-RU" sz="4000" b="1" dirty="0">
              <a:solidFill>
                <a:srgbClr val="00B0F0"/>
              </a:solidFill>
              <a:latin typeface="Bookman Old Style" pitchFamily="18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flipV="1">
            <a:off x="1310326" y="4769964"/>
            <a:ext cx="537327" cy="367644"/>
          </a:xfrm>
          <a:prstGeom prst="line">
            <a:avLst/>
          </a:prstGeom>
          <a:ln w="28575" cmpd="sng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628" name="Picture 4" descr="https://thumbs.dreamstime.com/z/cartoon-doctor-smiling-gives-thumb-up-illustration-55842275.jpg"/>
          <p:cNvPicPr>
            <a:picLocks noChangeAspect="1" noChangeArrowheads="1"/>
          </p:cNvPicPr>
          <p:nvPr/>
        </p:nvPicPr>
        <p:blipFill>
          <a:blip r:embed="rId3" cstate="print"/>
          <a:srcRect r="18239"/>
          <a:stretch>
            <a:fillRect/>
          </a:stretch>
        </p:blipFill>
        <p:spPr bwMode="auto">
          <a:xfrm>
            <a:off x="2974190" y="1857080"/>
            <a:ext cx="1918320" cy="3160759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2786288" y="715719"/>
            <a:ext cx="140694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800" b="1" dirty="0" smtClean="0">
                <a:solidFill>
                  <a:srgbClr val="00B0F0"/>
                </a:solidFill>
                <a:latin typeface="Bookman Old Style" pitchFamily="18" charset="0"/>
              </a:rPr>
              <a:t>,,</a:t>
            </a:r>
            <a:endParaRPr lang="ru-RU" sz="8800" b="1" dirty="0">
              <a:solidFill>
                <a:srgbClr val="00B0F0"/>
              </a:solidFill>
              <a:latin typeface="Bookman Old Style" pitchFamily="18" charset="0"/>
            </a:endParaRPr>
          </a:p>
        </p:txBody>
      </p:sp>
      <p:pic>
        <p:nvPicPr>
          <p:cNvPr id="26632" name="Picture 8" descr="https://lh3.ggpht.com/jO4IAt1l-ZdluefoJ62Fg5qza15lTtZmgLFmfLWMiL8WO8478gPSMhXK0D6uv4P7oqk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90433" y="2478710"/>
            <a:ext cx="2292791" cy="2292792"/>
          </a:xfrm>
          <a:prstGeom prst="rect">
            <a:avLst/>
          </a:prstGeom>
          <a:noFill/>
        </p:spPr>
      </p:pic>
      <p:pic>
        <p:nvPicPr>
          <p:cNvPr id="13" name="Picture 2" descr="https://main-cdn.goods.ru/hlr-system/1696368417/100024545779b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3654" y="2392867"/>
            <a:ext cx="2976514" cy="1717220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4665977" y="727113"/>
            <a:ext cx="140694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800" b="1" dirty="0" smtClean="0">
                <a:solidFill>
                  <a:srgbClr val="00B0F0"/>
                </a:solidFill>
                <a:latin typeface="Bookman Old Style" pitchFamily="18" charset="0"/>
              </a:rPr>
              <a:t>,</a:t>
            </a:r>
            <a:endParaRPr lang="ru-RU" sz="8800" b="1" dirty="0">
              <a:solidFill>
                <a:srgbClr val="00B0F0"/>
              </a:solidFill>
              <a:latin typeface="Bookman Old Style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086248" y="746165"/>
            <a:ext cx="140694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800" b="1" dirty="0" smtClean="0">
                <a:solidFill>
                  <a:srgbClr val="00B0F0"/>
                </a:solidFill>
                <a:latin typeface="Bookman Old Style" pitchFamily="18" charset="0"/>
              </a:rPr>
              <a:t>,</a:t>
            </a:r>
            <a:endParaRPr lang="ru-RU" sz="8800" b="1" dirty="0">
              <a:solidFill>
                <a:srgbClr val="00B0F0"/>
              </a:solidFill>
              <a:latin typeface="Bookman Old Style" pitchFamily="18" charset="0"/>
            </a:endParaRPr>
          </a:p>
        </p:txBody>
      </p:sp>
      <p:pic>
        <p:nvPicPr>
          <p:cNvPr id="26634" name="Picture 10" descr="https://avatars.mds.yandex.net/get-pdb/1515103/7ea419e6-60a3-4451-b498-9545f2cc4803/s1200?webp=false"/>
          <p:cNvPicPr>
            <a:picLocks noChangeAspect="1" noChangeArrowheads="1"/>
          </p:cNvPicPr>
          <p:nvPr/>
        </p:nvPicPr>
        <p:blipFill>
          <a:blip r:embed="rId6" cstate="print"/>
          <a:srcRect b="2909"/>
          <a:stretch>
            <a:fillRect/>
          </a:stretch>
        </p:blipFill>
        <p:spPr bwMode="auto">
          <a:xfrm flipH="1">
            <a:off x="7145520" y="2061067"/>
            <a:ext cx="1998480" cy="2680616"/>
          </a:xfrm>
          <a:prstGeom prst="rect">
            <a:avLst/>
          </a:prstGeom>
          <a:noFill/>
        </p:spPr>
      </p:pic>
      <p:sp>
        <p:nvSpPr>
          <p:cNvPr id="17" name="Прямоугольник 16"/>
          <p:cNvSpPr/>
          <p:nvPr/>
        </p:nvSpPr>
        <p:spPr>
          <a:xfrm>
            <a:off x="8006566" y="716480"/>
            <a:ext cx="140694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800" b="1" dirty="0" smtClean="0">
                <a:solidFill>
                  <a:srgbClr val="00B0F0"/>
                </a:solidFill>
                <a:latin typeface="Bookman Old Style" pitchFamily="18" charset="0"/>
              </a:rPr>
              <a:t>,</a:t>
            </a:r>
            <a:endParaRPr lang="ru-RU" sz="8800" b="1" dirty="0">
              <a:solidFill>
                <a:srgbClr val="00B0F0"/>
              </a:solidFill>
              <a:latin typeface="Bookman Old Style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87692" y="0"/>
            <a:ext cx="87445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  <a:latin typeface="Bookman Old Style" pitchFamily="18" charset="0"/>
              </a:rPr>
              <a:t>Особый</a:t>
            </a:r>
            <a:r>
              <a:rPr lang="ru-RU" dirty="0" smtClean="0">
                <a:solidFill>
                  <a:srgbClr val="C00000"/>
                </a:solidFill>
                <a:latin typeface="Bookman Old Style" pitchFamily="18" charset="0"/>
              </a:rPr>
              <a:t> государственный финансовый орган, занимающийся </a:t>
            </a:r>
            <a:endParaRPr lang="ru-RU" dirty="0" smtClean="0">
              <a:solidFill>
                <a:srgbClr val="C00000"/>
              </a:solidFill>
              <a:latin typeface="Bookman Old Style" pitchFamily="18" charset="0"/>
            </a:endParaRPr>
          </a:p>
          <a:p>
            <a:pPr algn="ctr"/>
            <a:r>
              <a:rPr lang="ru-RU" dirty="0" smtClean="0">
                <a:solidFill>
                  <a:srgbClr val="C00000"/>
                </a:solidFill>
                <a:latin typeface="Bookman Old Style" pitchFamily="18" charset="0"/>
              </a:rPr>
              <a:t>операциями</a:t>
            </a:r>
            <a:r>
              <a:rPr lang="ru-RU" dirty="0" smtClean="0">
                <a:solidFill>
                  <a:srgbClr val="C00000"/>
                </a:solidFill>
                <a:latin typeface="Bookman Old Style" pitchFamily="18" charset="0"/>
              </a:rPr>
              <a:t> по кассовому исполнению госбюджета, к которым </a:t>
            </a:r>
            <a:endParaRPr lang="ru-RU" dirty="0" smtClean="0">
              <a:solidFill>
                <a:srgbClr val="C00000"/>
              </a:solidFill>
              <a:latin typeface="Bookman Old Style" pitchFamily="18" charset="0"/>
            </a:endParaRPr>
          </a:p>
          <a:p>
            <a:pPr algn="ctr"/>
            <a:r>
              <a:rPr lang="ru-RU" dirty="0" smtClean="0">
                <a:solidFill>
                  <a:srgbClr val="C00000"/>
                </a:solidFill>
                <a:latin typeface="Bookman Old Style" pitchFamily="18" charset="0"/>
              </a:rPr>
              <a:t>относится</a:t>
            </a:r>
            <a:r>
              <a:rPr lang="ru-RU" dirty="0" smtClean="0">
                <a:solidFill>
                  <a:srgbClr val="C00000"/>
                </a:solidFill>
                <a:latin typeface="Bookman Old Style" pitchFamily="18" charset="0"/>
              </a:rPr>
              <a:t> сбор налогов, пошлин и др.</a:t>
            </a:r>
            <a:endParaRPr lang="ru-RU" dirty="0">
              <a:solidFill>
                <a:srgbClr val="C00000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34347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55542" y="0"/>
            <a:ext cx="881877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C00000"/>
                </a:solidFill>
                <a:latin typeface="Bookman Old Style" pitchFamily="18" charset="0"/>
              </a:rPr>
              <a:t>Деньги из госбюджета, которые идут на выплаты социально-незащищенным, нуждающимся слоям населения, а также на восстановление госучреждений и госимущества</a:t>
            </a:r>
            <a:endParaRPr lang="ru-RU" sz="2000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204703" y="1018352"/>
            <a:ext cx="140694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800" b="1" dirty="0" smtClean="0">
                <a:solidFill>
                  <a:srgbClr val="00B0F0"/>
                </a:solidFill>
                <a:latin typeface="Bookman Old Style" pitchFamily="18" charset="0"/>
              </a:rPr>
              <a:t>,</a:t>
            </a:r>
            <a:endParaRPr lang="ru-RU" sz="8800" b="1" dirty="0">
              <a:solidFill>
                <a:srgbClr val="00B0F0"/>
              </a:solidFill>
              <a:latin typeface="Bookman Old Style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43359" y="1055250"/>
            <a:ext cx="140694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800" b="1" dirty="0" smtClean="0">
                <a:solidFill>
                  <a:srgbClr val="00B0F0"/>
                </a:solidFill>
                <a:latin typeface="Bookman Old Style" pitchFamily="18" charset="0"/>
              </a:rPr>
              <a:t>,</a:t>
            </a:r>
            <a:endParaRPr lang="ru-RU" sz="8800" b="1" dirty="0">
              <a:solidFill>
                <a:srgbClr val="00B0F0"/>
              </a:solidFill>
              <a:latin typeface="Bookman Old Style" pitchFamily="18" charset="0"/>
            </a:endParaRPr>
          </a:p>
        </p:txBody>
      </p:sp>
      <p:pic>
        <p:nvPicPr>
          <p:cNvPr id="7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77456" y="2643088"/>
            <a:ext cx="2372305" cy="2159919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9" name="Picture 2" descr="https://avatars.mds.yandex.net/get-pdb/2368538/07059367-3d6e-45ff-8173-e62217ad6c58/s1200?webp=fals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4753" y="2642676"/>
            <a:ext cx="2234526" cy="2208457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2005899" y="3305958"/>
            <a:ext cx="13918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600" b="1" dirty="0" smtClean="0">
                <a:solidFill>
                  <a:srgbClr val="00B0F0"/>
                </a:solidFill>
                <a:latin typeface="Bookman Old Style" pitchFamily="18" charset="0"/>
              </a:rPr>
              <a:t>,</a:t>
            </a:r>
            <a:endParaRPr lang="ru-RU" sz="9600" b="1" dirty="0">
              <a:solidFill>
                <a:srgbClr val="00B0F0"/>
              </a:solidFill>
              <a:latin typeface="Bookman Old Style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369870" y="2714324"/>
            <a:ext cx="298384" cy="3946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775344" y="1754686"/>
            <a:ext cx="13918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600" b="1" dirty="0" smtClean="0">
                <a:solidFill>
                  <a:srgbClr val="00B0F0"/>
                </a:solidFill>
                <a:latin typeface="Bookman Old Style" pitchFamily="18" charset="0"/>
              </a:rPr>
              <a:t>,</a:t>
            </a:r>
            <a:endParaRPr lang="ru-RU" sz="9600" b="1" dirty="0">
              <a:solidFill>
                <a:srgbClr val="00B0F0"/>
              </a:solidFill>
              <a:latin typeface="Bookman Old Style" pitchFamily="18" charset="0"/>
            </a:endParaRPr>
          </a:p>
        </p:txBody>
      </p:sp>
      <p:pic>
        <p:nvPicPr>
          <p:cNvPr id="14" name="Picture 12" descr="ÐÐ°ÑÑÐ¸Ð½ÐºÐ¸ Ð¿Ð¾ Ð·Ð°Ð¿ÑÐ¾ÑÑ Ð³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2769" y="2699635"/>
            <a:ext cx="1768890" cy="2093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4" descr="https://printonic.ru/uploads/images/2016/05/11/img_5733344dc93ee.jpg"/>
          <p:cNvPicPr>
            <a:picLocks noChangeAspect="1" noChangeArrowheads="1"/>
          </p:cNvPicPr>
          <p:nvPr/>
        </p:nvPicPr>
        <p:blipFill>
          <a:blip r:embed="rId6" cstate="print"/>
          <a:srcRect l="45760"/>
          <a:stretch>
            <a:fillRect/>
          </a:stretch>
        </p:blipFill>
        <p:spPr bwMode="auto">
          <a:xfrm>
            <a:off x="6285297" y="2412996"/>
            <a:ext cx="1260909" cy="2495888"/>
          </a:xfrm>
          <a:prstGeom prst="rect">
            <a:avLst/>
          </a:prstGeom>
          <a:noFill/>
        </p:spPr>
      </p:pic>
      <p:sp>
        <p:nvSpPr>
          <p:cNvPr id="16" name="Прямоугольник 15"/>
          <p:cNvSpPr/>
          <p:nvPr/>
        </p:nvSpPr>
        <p:spPr>
          <a:xfrm>
            <a:off x="6129607" y="5131918"/>
            <a:ext cx="174463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B0F0"/>
                </a:solidFill>
                <a:latin typeface="Bookman Old Style" pitchFamily="18" charset="0"/>
              </a:rPr>
              <a:t>Г=В</a:t>
            </a:r>
            <a:endParaRPr lang="ru-RU" sz="4000" b="1" dirty="0">
              <a:solidFill>
                <a:srgbClr val="00B0F0"/>
              </a:solidFill>
              <a:latin typeface="Bookman Old Style" pitchFamily="18" charset="0"/>
            </a:endParaRPr>
          </a:p>
        </p:txBody>
      </p:sp>
      <p:pic>
        <p:nvPicPr>
          <p:cNvPr id="25606" name="Picture 6" descr="https://prognoznado.ru/image/userpic/2019-10-03/userpic-b5bcfcef34390e7b3496fd91811f37c5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26956" y="2512193"/>
            <a:ext cx="1617044" cy="2381132"/>
          </a:xfrm>
          <a:prstGeom prst="rect">
            <a:avLst/>
          </a:prstGeom>
          <a:noFill/>
        </p:spPr>
      </p:pic>
      <p:sp>
        <p:nvSpPr>
          <p:cNvPr id="19" name="Прямоугольник 18"/>
          <p:cNvSpPr/>
          <p:nvPr/>
        </p:nvSpPr>
        <p:spPr>
          <a:xfrm>
            <a:off x="7334502" y="5164679"/>
            <a:ext cx="20212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B0F0"/>
                </a:solidFill>
                <a:latin typeface="Bookman Old Style" pitchFamily="18" charset="0"/>
              </a:rPr>
              <a:t>1 2 6</a:t>
            </a:r>
            <a:endParaRPr lang="ru-RU" sz="3600" b="1" dirty="0">
              <a:solidFill>
                <a:srgbClr val="00B0F0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34347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939655" y="340878"/>
            <a:ext cx="50385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solidFill>
                  <a:srgbClr val="C00000"/>
                </a:solidFill>
                <a:latin typeface="Bookman Old Style" pitchFamily="18" charset="0"/>
              </a:rPr>
              <a:t>Превышение </a:t>
            </a:r>
            <a:r>
              <a:rPr lang="ru-RU" sz="2000" dirty="0" smtClean="0">
                <a:solidFill>
                  <a:srgbClr val="C00000"/>
                </a:solidFill>
                <a:latin typeface="Bookman Old Style" pitchFamily="18" charset="0"/>
              </a:rPr>
              <a:t>доходов над расходами</a:t>
            </a:r>
            <a:endParaRPr lang="ru-RU" sz="2000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pic>
        <p:nvPicPr>
          <p:cNvPr id="5" name="Picture 8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 cstate="print"/>
          <a:srcRect l="26507" t="41112" r="54945" b="26913"/>
          <a:stretch>
            <a:fillRect/>
          </a:stretch>
        </p:blipFill>
        <p:spPr bwMode="auto">
          <a:xfrm>
            <a:off x="150829" y="2108232"/>
            <a:ext cx="3139125" cy="243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39365" y="2846895"/>
            <a:ext cx="2969443" cy="68815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52634" y="4839688"/>
            <a:ext cx="174463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B0F0"/>
                </a:solidFill>
                <a:latin typeface="Bookman Old Style" pitchFamily="18" charset="0"/>
              </a:rPr>
              <a:t>Л=Ф</a:t>
            </a:r>
            <a:endParaRPr lang="ru-RU" sz="4000" b="1" dirty="0">
              <a:solidFill>
                <a:srgbClr val="00B0F0"/>
              </a:solidFill>
              <a:latin typeface="Bookman Old Style" pitchFamily="18" charset="0"/>
            </a:endParaRPr>
          </a:p>
        </p:txBody>
      </p:sp>
      <p:pic>
        <p:nvPicPr>
          <p:cNvPr id="31748" name="Picture 4" descr="https://i.pinimg.com/736x/8e/21/fb/8e21fbf2dcf0d8d68729ab6c42c06a5c--big-top-colouring-page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57510" y="1415509"/>
            <a:ext cx="2512420" cy="3420441"/>
          </a:xfrm>
          <a:prstGeom prst="rect">
            <a:avLst/>
          </a:prstGeom>
          <a:noFill/>
        </p:spPr>
      </p:pic>
      <p:pic>
        <p:nvPicPr>
          <p:cNvPr id="10" name="Picture 2" descr="https://avatars.mds.yandex.net/get-pdb/1679978/6cbe9f3a-3bdc-45ad-9829-e606d4c13a0d/s1200?webp=fals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23581" y="2292123"/>
            <a:ext cx="1988991" cy="2053634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6501028" y="642470"/>
            <a:ext cx="140694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800" b="1" dirty="0" smtClean="0">
                <a:solidFill>
                  <a:srgbClr val="00B0F0"/>
                </a:solidFill>
                <a:latin typeface="Bookman Old Style" pitchFamily="18" charset="0"/>
              </a:rPr>
              <a:t>,,</a:t>
            </a:r>
            <a:endParaRPr lang="ru-RU" sz="8800" b="1" dirty="0">
              <a:solidFill>
                <a:srgbClr val="00B0F0"/>
              </a:solidFill>
              <a:latin typeface="Bookman Old Style" pitchFamily="18" charset="0"/>
            </a:endParaRPr>
          </a:p>
        </p:txBody>
      </p:sp>
      <p:pic>
        <p:nvPicPr>
          <p:cNvPr id="31750" name="Picture 6" descr="https://www.passionforum.ru/upload/159/u15989/096/9a90cad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32754" y="2318994"/>
            <a:ext cx="1811246" cy="20698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8534347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726471" y="121432"/>
            <a:ext cx="336181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C00000"/>
                </a:solidFill>
                <a:latin typeface="Bookman Old Style" pitchFamily="18" charset="0"/>
              </a:rPr>
              <a:t>Ответы:</a:t>
            </a:r>
            <a:endParaRPr lang="ru-RU" sz="5400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5290" y="1430699"/>
            <a:ext cx="249606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00B0F0"/>
                </a:solidFill>
              </a:rPr>
              <a:t>Бюджет</a:t>
            </a: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00B0F0"/>
                </a:solidFill>
              </a:rPr>
              <a:t>Доход</a:t>
            </a: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00B0F0"/>
                </a:solidFill>
              </a:rPr>
              <a:t>Дотация</a:t>
            </a: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00B0F0"/>
                </a:solidFill>
              </a:rPr>
              <a:t>Субвенция</a:t>
            </a: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00B0F0"/>
                </a:solidFill>
              </a:rPr>
              <a:t>Амнистия</a:t>
            </a: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00B0F0"/>
                </a:solidFill>
              </a:rPr>
              <a:t>Сбор</a:t>
            </a: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00B0F0"/>
                </a:solidFill>
              </a:rPr>
              <a:t>Налог</a:t>
            </a: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00B0F0"/>
                </a:solidFill>
              </a:rPr>
              <a:t>Субсидия</a:t>
            </a: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00B0F0"/>
                </a:solidFill>
              </a:rPr>
              <a:t>Секвестр</a:t>
            </a: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00B0F0"/>
                </a:solidFill>
              </a:rPr>
              <a:t>Дефицит</a:t>
            </a: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00B0F0"/>
                </a:solidFill>
              </a:rPr>
              <a:t>Казначейство</a:t>
            </a: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00B0F0"/>
                </a:solidFill>
              </a:rPr>
              <a:t>Ассигнования</a:t>
            </a:r>
          </a:p>
          <a:p>
            <a:pPr marL="457200" indent="-457200">
              <a:buAutoNum type="arabicPeriod"/>
            </a:pPr>
            <a:r>
              <a:rPr lang="ru-RU" sz="2400" b="1" dirty="0" err="1" smtClean="0">
                <a:solidFill>
                  <a:srgbClr val="00B0F0"/>
                </a:solidFill>
              </a:rPr>
              <a:t>Профицит</a:t>
            </a:r>
            <a:endParaRPr lang="ru-RU" sz="2400" b="1" dirty="0" smtClean="0">
              <a:solidFill>
                <a:srgbClr val="00B0F0"/>
              </a:solidFill>
            </a:endParaRPr>
          </a:p>
        </p:txBody>
      </p:sp>
      <p:pic>
        <p:nvPicPr>
          <p:cNvPr id="5" name="Picture 8" descr="ÐÐ°ÑÑÐ¸Ð½ÐºÐ¸ Ð¿Ð¾ Ð·Ð°Ð¿ÑÐ¾ÑÑ Ð´ÐµÐ½ÑÐ³Ð¸"/>
          <p:cNvPicPr>
            <a:picLocks noChangeAspect="1" noChangeArrowheads="1"/>
          </p:cNvPicPr>
          <p:nvPr/>
        </p:nvPicPr>
        <p:blipFill>
          <a:blip r:embed="rId3" cstate="print"/>
          <a:srcRect r="6890"/>
          <a:stretch>
            <a:fillRect/>
          </a:stretch>
        </p:blipFill>
        <p:spPr bwMode="auto">
          <a:xfrm>
            <a:off x="3846136" y="1573145"/>
            <a:ext cx="4769962" cy="4829452"/>
          </a:xfrm>
          <a:prstGeom prst="rect">
            <a:avLst/>
          </a:prstGeom>
          <a:noFill/>
        </p:spPr>
      </p:pic>
      <p:pic>
        <p:nvPicPr>
          <p:cNvPr id="32772" name="Picture 4" descr="https://filed15-7.my.mail.ru/pic?url=http%3A%2F%2Fgrovit.cz%2FZABAVNY_majka57%2FGIF%2Fglitter_ozdoby%2Fglitter1%2F12.gif&amp;mw=&amp;mh=&amp;sig=cc8c5db1030d45feecc228ba3294f38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219" y="3596014"/>
            <a:ext cx="965385" cy="8817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85343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385</TotalTime>
  <Words>291</Words>
  <Application>Microsoft Office PowerPoint</Application>
  <PresentationFormat>Экран (4:3)</PresentationFormat>
  <Paragraphs>75</Paragraphs>
  <Slides>15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Горяйнов</dc:creator>
  <cp:lastModifiedBy>таята</cp:lastModifiedBy>
  <cp:revision>75</cp:revision>
  <dcterms:created xsi:type="dcterms:W3CDTF">2013-11-19T05:52:05Z</dcterms:created>
  <dcterms:modified xsi:type="dcterms:W3CDTF">2020-03-31T13:29:03Z</dcterms:modified>
</cp:coreProperties>
</file>