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68" r:id="rId3"/>
    <p:sldId id="257" r:id="rId4"/>
    <p:sldId id="270" r:id="rId5"/>
    <p:sldId id="262" r:id="rId6"/>
    <p:sldId id="271" r:id="rId7"/>
    <p:sldId id="263" r:id="rId8"/>
    <p:sldId id="272" r:id="rId9"/>
    <p:sldId id="264" r:id="rId10"/>
    <p:sldId id="278" r:id="rId11"/>
    <p:sldId id="265" r:id="rId12"/>
    <p:sldId id="279" r:id="rId13"/>
    <p:sldId id="266" r:id="rId14"/>
    <p:sldId id="280" r:id="rId15"/>
    <p:sldId id="267" r:id="rId16"/>
    <p:sldId id="281" r:id="rId17"/>
    <p:sldId id="276" r:id="rId18"/>
    <p:sldId id="282"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27F97BB-C833-4FB7-BDE5-3F7075034690}" styleName="Стиль из темы 2 - акцент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113A9D2-9D6B-4929-AA2D-F23B5EE8CBE7}" styleName="Стиль из темы 2 - акцент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6912" autoAdjust="0"/>
    <p:restoredTop sz="94660"/>
  </p:normalViewPr>
  <p:slideViewPr>
    <p:cSldViewPr>
      <p:cViewPr varScale="1">
        <p:scale>
          <a:sx n="84" d="100"/>
          <a:sy n="84" d="100"/>
        </p:scale>
        <p:origin x="96" y="43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18.04.2022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18.04.2022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18.04.2022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18.04.2022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18.04.2022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18.04.2022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18.04.2022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18.04.2022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18.04.2022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18.04.2022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18.04.2022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18.04.2022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19" y="-40049"/>
            <a:ext cx="9144000" cy="6858000"/>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5943961" y="5301207"/>
            <a:ext cx="3133678" cy="1200329"/>
          </a:xfrm>
          <a:prstGeom prst="rect">
            <a:avLst/>
          </a:prstGeom>
          <a:noFill/>
        </p:spPr>
        <p:txBody>
          <a:bodyPr wrap="none" rtlCol="0">
            <a:spAutoFit/>
          </a:bodyPr>
          <a:lstStyle/>
          <a:p>
            <a:r>
              <a:rPr lang="ru-RU" b="1" dirty="0" smtClean="0">
                <a:latin typeface="Times New Roman" panose="02020603050405020304" pitchFamily="18" charset="0"/>
                <a:cs typeface="Times New Roman" panose="02020603050405020304" pitchFamily="18" charset="0"/>
              </a:rPr>
              <a:t>Выполнил: ученик </a:t>
            </a:r>
            <a:r>
              <a:rPr lang="ru-RU" b="1" dirty="0">
                <a:latin typeface="Times New Roman" panose="02020603050405020304" pitchFamily="18" charset="0"/>
                <a:cs typeface="Times New Roman" panose="02020603050405020304" pitchFamily="18" charset="0"/>
              </a:rPr>
              <a:t>8 «В</a:t>
            </a:r>
            <a:r>
              <a:rPr lang="ru-RU" b="1" dirty="0" smtClean="0">
                <a:latin typeface="Times New Roman" panose="02020603050405020304" pitchFamily="18" charset="0"/>
                <a:cs typeface="Times New Roman" panose="02020603050405020304" pitchFamily="18" charset="0"/>
              </a:rPr>
              <a:t>» </a:t>
            </a:r>
          </a:p>
          <a:p>
            <a:r>
              <a:rPr lang="ru-RU" b="1" dirty="0" smtClean="0">
                <a:latin typeface="Times New Roman" panose="02020603050405020304" pitchFamily="18" charset="0"/>
                <a:cs typeface="Times New Roman" panose="02020603050405020304" pitchFamily="18" charset="0"/>
              </a:rPr>
              <a:t>класса Адатов </a:t>
            </a:r>
            <a:r>
              <a:rPr lang="ru-RU" b="1" dirty="0" err="1" smtClean="0">
                <a:latin typeface="Times New Roman" panose="02020603050405020304" pitchFamily="18" charset="0"/>
                <a:cs typeface="Times New Roman" panose="02020603050405020304" pitchFamily="18" charset="0"/>
              </a:rPr>
              <a:t>Ырыс</a:t>
            </a:r>
            <a:r>
              <a:rPr lang="ru-RU" b="1" dirty="0" smtClean="0">
                <a:latin typeface="Times New Roman" panose="02020603050405020304" pitchFamily="18" charset="0"/>
                <a:cs typeface="Times New Roman" panose="02020603050405020304" pitchFamily="18" charset="0"/>
              </a:rPr>
              <a:t>,  </a:t>
            </a:r>
          </a:p>
          <a:p>
            <a:r>
              <a:rPr lang="ru-RU" b="1" dirty="0" smtClean="0">
                <a:latin typeface="Times New Roman" panose="02020603050405020304" pitchFamily="18" charset="0"/>
                <a:cs typeface="Times New Roman" panose="02020603050405020304" pitchFamily="18" charset="0"/>
              </a:rPr>
              <a:t>МБОУ «</a:t>
            </a:r>
            <a:r>
              <a:rPr lang="ru-RU" b="1" dirty="0" err="1" smtClean="0">
                <a:latin typeface="Times New Roman" panose="02020603050405020304" pitchFamily="18" charset="0"/>
                <a:cs typeface="Times New Roman" panose="02020603050405020304" pitchFamily="18" charset="0"/>
              </a:rPr>
              <a:t>Онгудайская</a:t>
            </a:r>
            <a:r>
              <a:rPr lang="ru-RU" b="1" dirty="0" smtClean="0">
                <a:latin typeface="Times New Roman" panose="02020603050405020304" pitchFamily="18" charset="0"/>
                <a:cs typeface="Times New Roman" panose="02020603050405020304" pitchFamily="18" charset="0"/>
              </a:rPr>
              <a:t> СОШ </a:t>
            </a:r>
          </a:p>
          <a:p>
            <a:r>
              <a:rPr lang="ru-RU" b="1" dirty="0" smtClean="0">
                <a:latin typeface="Times New Roman" panose="02020603050405020304" pitchFamily="18" charset="0"/>
                <a:cs typeface="Times New Roman" panose="02020603050405020304" pitchFamily="18" charset="0"/>
              </a:rPr>
              <a:t>им. С.Т. </a:t>
            </a:r>
            <a:r>
              <a:rPr lang="ru-RU" b="1" dirty="0" err="1" smtClean="0">
                <a:latin typeface="Times New Roman" panose="02020603050405020304" pitchFamily="18" charset="0"/>
                <a:cs typeface="Times New Roman" panose="02020603050405020304" pitchFamily="18" charset="0"/>
              </a:rPr>
              <a:t>Пекпеева</a:t>
            </a:r>
            <a:r>
              <a:rPr lang="ru-RU" b="1" smtClean="0">
                <a:latin typeface="Times New Roman" panose="02020603050405020304" pitchFamily="18" charset="0"/>
                <a:cs typeface="Times New Roman" panose="02020603050405020304" pitchFamily="18" charset="0"/>
              </a:rPr>
              <a:t>».</a:t>
            </a:r>
            <a:endParaRPr lang="ru-RU" b="1"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99622" y="764704"/>
            <a:ext cx="8944756" cy="830997"/>
          </a:xfrm>
          <a:prstGeom prst="rect">
            <a:avLst/>
          </a:prstGeom>
          <a:noFill/>
        </p:spPr>
        <p:txBody>
          <a:bodyPr wrap="none" lIns="91440" tIns="45720" rIns="91440" bIns="45720">
            <a:spAutoFit/>
          </a:bodyPr>
          <a:lstStyle/>
          <a:p>
            <a:r>
              <a:rPr lang="ru-RU" sz="2400" b="1" dirty="0">
                <a:latin typeface="Times New Roman" panose="02020603050405020304" pitchFamily="18" charset="0"/>
                <a:cs typeface="Times New Roman" panose="02020603050405020304" pitchFamily="18" charset="0"/>
              </a:rPr>
              <a:t>Региональный конкурс проектов </a:t>
            </a:r>
            <a:r>
              <a:rPr lang="ru-RU" sz="2400" b="1">
                <a:latin typeface="Times New Roman" panose="02020603050405020304" pitchFamily="18" charset="0"/>
                <a:cs typeface="Times New Roman" panose="02020603050405020304" pitchFamily="18" charset="0"/>
              </a:rPr>
              <a:t>по </a:t>
            </a:r>
            <a:r>
              <a:rPr lang="ru-RU" sz="2400" b="1" smtClean="0">
                <a:latin typeface="Times New Roman" panose="02020603050405020304" pitchFamily="18" charset="0"/>
                <a:cs typeface="Times New Roman" panose="02020603050405020304" pitchFamily="18" charset="0"/>
              </a:rPr>
              <a:t>представлению </a:t>
            </a:r>
            <a:r>
              <a:rPr lang="ru-RU" sz="2400" b="1" dirty="0">
                <a:latin typeface="Times New Roman" panose="02020603050405020304" pitchFamily="18" charset="0"/>
                <a:cs typeface="Times New Roman" panose="02020603050405020304" pitchFamily="18" charset="0"/>
              </a:rPr>
              <a:t>бюджета </a:t>
            </a:r>
          </a:p>
          <a:p>
            <a:pPr algn="ctr"/>
            <a:r>
              <a:rPr lang="ru-RU" sz="2400" b="1" dirty="0">
                <a:latin typeface="Times New Roman" panose="02020603050405020304" pitchFamily="18" charset="0"/>
                <a:cs typeface="Times New Roman" panose="02020603050405020304" pitchFamily="18" charset="0"/>
              </a:rPr>
              <a:t>для граждан в 2022 году</a:t>
            </a:r>
          </a:p>
        </p:txBody>
      </p:sp>
      <p:sp>
        <p:nvSpPr>
          <p:cNvPr id="8" name="TextBox 7"/>
          <p:cNvSpPr txBox="1"/>
          <p:nvPr/>
        </p:nvSpPr>
        <p:spPr>
          <a:xfrm>
            <a:off x="1619672" y="2060848"/>
            <a:ext cx="5841664" cy="584775"/>
          </a:xfrm>
          <a:prstGeom prst="rect">
            <a:avLst/>
          </a:prstGeom>
          <a:noFill/>
        </p:spPr>
        <p:txBody>
          <a:bodyPr wrap="none" rtlCol="0">
            <a:spAutoFit/>
          </a:bodyPr>
          <a:lstStyle/>
          <a:p>
            <a:r>
              <a:rPr lang="ru-RU" sz="3200" b="1" dirty="0" smtClean="0">
                <a:latin typeface="Times New Roman" panose="02020603050405020304" pitchFamily="18" charset="0"/>
                <a:cs typeface="Times New Roman" panose="02020603050405020304" pitchFamily="18" charset="0"/>
              </a:rPr>
              <a:t>Номинация бюджетный </a:t>
            </a:r>
            <a:r>
              <a:rPr lang="ru-RU" sz="3200" b="1" dirty="0" err="1" smtClean="0">
                <a:latin typeface="Times New Roman" panose="02020603050405020304" pitchFamily="18" charset="0"/>
                <a:cs typeface="Times New Roman" panose="02020603050405020304" pitchFamily="18" charset="0"/>
              </a:rPr>
              <a:t>квест</a:t>
            </a:r>
            <a:r>
              <a:rPr lang="ru-RU" sz="3200" b="1" dirty="0" smtClean="0">
                <a:latin typeface="Times New Roman" panose="02020603050405020304" pitchFamily="18" charset="0"/>
                <a:cs typeface="Times New Roman" panose="02020603050405020304" pitchFamily="18" charset="0"/>
              </a:rPr>
              <a:t>.</a:t>
            </a:r>
            <a:endParaRPr lang="ru-RU"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7085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5" name="Рисунок 4"/>
          <p:cNvPicPr/>
          <p:nvPr/>
        </p:nvPicPr>
        <p:blipFill rotWithShape="1">
          <a:blip r:embed="rId2"/>
          <a:srcRect l="33335" t="20994" r="18938" b="15193"/>
          <a:stretch/>
        </p:blipFill>
        <p:spPr bwMode="auto">
          <a:xfrm>
            <a:off x="0" y="0"/>
            <a:ext cx="9143999" cy="685799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21879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5"/>
                                        </p:tgtEl>
                                      </p:cBhvr>
                                    </p:animEffect>
                                    <p:animScale>
                                      <p:cBhvr>
                                        <p:cTn id="7"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a:effectLst>
            <a:outerShdw blurRad="292100" dist="139700" dir="2700000" algn="tl" rotWithShape="0">
              <a:srgbClr val="333333">
                <a:alpha val="65000"/>
              </a:srgbClr>
            </a:outerShdw>
          </a:effectLst>
        </p:spPr>
      </p:pic>
      <p:sp>
        <p:nvSpPr>
          <p:cNvPr id="5" name="Прямоугольник 4"/>
          <p:cNvSpPr/>
          <p:nvPr/>
        </p:nvSpPr>
        <p:spPr>
          <a:xfrm>
            <a:off x="352381" y="692696"/>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1</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7" name="Скругленный прямоугольник 6"/>
          <p:cNvSpPr/>
          <p:nvPr/>
        </p:nvSpPr>
        <p:spPr>
          <a:xfrm>
            <a:off x="1187624" y="908720"/>
            <a:ext cx="7344816" cy="5328592"/>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3200" dirty="0">
                <a:solidFill>
                  <a:schemeClr val="tx1"/>
                </a:solidFill>
                <a:latin typeface="Times New Roman" panose="02020603050405020304" pitchFamily="18" charset="0"/>
                <a:cs typeface="Times New Roman" panose="02020603050405020304" pitchFamily="18" charset="0"/>
              </a:rPr>
              <a:t>Расходы: заготовки на зиму, сезонная одежда, расходы на подготовку к школе и т.д.</a:t>
            </a:r>
          </a:p>
        </p:txBody>
      </p:sp>
    </p:spTree>
    <p:extLst>
      <p:ext uri="{BB962C8B-B14F-4D97-AF65-F5344CB8AC3E}">
        <p14:creationId xmlns:p14="http://schemas.microsoft.com/office/powerpoint/2010/main" val="4066246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7" name="Рисунок 1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22" y="-23902"/>
            <a:ext cx="9175868" cy="6881901"/>
          </a:xfrm>
          <a:prstGeom prst="rect">
            <a:avLst/>
          </a:prstGeom>
          <a:ln>
            <a:noFill/>
          </a:ln>
          <a:effectLst>
            <a:outerShdw blurRad="292100" dist="139700" dir="2700000" algn="tl" rotWithShape="0">
              <a:srgbClr val="333333">
                <a:alpha val="65000"/>
              </a:srgbClr>
            </a:outerShdw>
          </a:effectLst>
        </p:spPr>
      </p:pic>
      <p:sp>
        <p:nvSpPr>
          <p:cNvPr id="13" name="Прямоугольник 12"/>
          <p:cNvSpPr/>
          <p:nvPr/>
        </p:nvSpPr>
        <p:spPr>
          <a:xfrm>
            <a:off x="2139218" y="116632"/>
            <a:ext cx="4174126" cy="646331"/>
          </a:xfrm>
          <a:prstGeom prst="rect">
            <a:avLst/>
          </a:prstGeom>
          <a:noFill/>
        </p:spPr>
        <p:txBody>
          <a:bodyPr wrap="square" lIns="91440" tIns="45720" rIns="91440" bIns="45720">
            <a:spAutoFit/>
          </a:bodyPr>
          <a:lstStyle/>
          <a:p>
            <a:pPr algn="ctr"/>
            <a:r>
              <a:rPr lang="ru-RU"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ea typeface="Tahoma" panose="020B0604030504040204" pitchFamily="34" charset="0"/>
                <a:cs typeface="Times New Roman" panose="02020603050405020304" pitchFamily="18" charset="0"/>
              </a:rPr>
              <a:t>КРОССВОРД</a:t>
            </a:r>
            <a:endParaRPr lang="ru-RU"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ea typeface="Tahoma" panose="020B0604030504040204" pitchFamily="34" charset="0"/>
              <a:cs typeface="Times New Roman" panose="02020603050405020304" pitchFamily="18" charset="0"/>
            </a:endParaRPr>
          </a:p>
        </p:txBody>
      </p:sp>
      <p:sp>
        <p:nvSpPr>
          <p:cNvPr id="49" name="Прямоугольник 48"/>
          <p:cNvSpPr/>
          <p:nvPr/>
        </p:nvSpPr>
        <p:spPr>
          <a:xfrm>
            <a:off x="2880926" y="378415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0" name="Прямоугольник 49"/>
          <p:cNvSpPr/>
          <p:nvPr/>
        </p:nvSpPr>
        <p:spPr>
          <a:xfrm>
            <a:off x="2880926" y="292653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1" name="Прямоугольник 50"/>
          <p:cNvSpPr/>
          <p:nvPr/>
        </p:nvSpPr>
        <p:spPr>
          <a:xfrm>
            <a:off x="2880926" y="250021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2" name="Прямоугольник 51"/>
          <p:cNvSpPr/>
          <p:nvPr/>
        </p:nvSpPr>
        <p:spPr>
          <a:xfrm>
            <a:off x="2880926" y="207536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3" name="Прямоугольник 52"/>
          <p:cNvSpPr/>
          <p:nvPr/>
        </p:nvSpPr>
        <p:spPr>
          <a:xfrm>
            <a:off x="2880926" y="1649049"/>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5" name="Прямоугольник 54"/>
          <p:cNvSpPr/>
          <p:nvPr/>
        </p:nvSpPr>
        <p:spPr>
          <a:xfrm>
            <a:off x="2880926" y="42054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8" name="Прямоугольник 57"/>
          <p:cNvSpPr/>
          <p:nvPr/>
        </p:nvSpPr>
        <p:spPr>
          <a:xfrm>
            <a:off x="3889038"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9" name="Прямоугольник 58"/>
          <p:cNvSpPr/>
          <p:nvPr/>
        </p:nvSpPr>
        <p:spPr>
          <a:xfrm>
            <a:off x="3384982"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0" name="Прямоугольник 59"/>
          <p:cNvSpPr/>
          <p:nvPr/>
        </p:nvSpPr>
        <p:spPr>
          <a:xfrm>
            <a:off x="4378718"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1" name="Прямоугольник 60"/>
          <p:cNvSpPr/>
          <p:nvPr/>
        </p:nvSpPr>
        <p:spPr>
          <a:xfrm>
            <a:off x="4882774"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2" name="Прямоугольник 61"/>
          <p:cNvSpPr/>
          <p:nvPr/>
        </p:nvSpPr>
        <p:spPr>
          <a:xfrm>
            <a:off x="5876510"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3" name="Прямоугольник 62"/>
          <p:cNvSpPr/>
          <p:nvPr/>
        </p:nvSpPr>
        <p:spPr>
          <a:xfrm>
            <a:off x="5386830"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4" name="Прямоугольник 63"/>
          <p:cNvSpPr/>
          <p:nvPr/>
        </p:nvSpPr>
        <p:spPr>
          <a:xfrm>
            <a:off x="6380566"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5" name="Прямоугольник 64"/>
          <p:cNvSpPr/>
          <p:nvPr/>
        </p:nvSpPr>
        <p:spPr>
          <a:xfrm>
            <a:off x="6884622"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6" name="Прямоугольник 65"/>
          <p:cNvSpPr/>
          <p:nvPr/>
        </p:nvSpPr>
        <p:spPr>
          <a:xfrm>
            <a:off x="7388678"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7" name="Прямоугольник 66"/>
          <p:cNvSpPr/>
          <p:nvPr/>
        </p:nvSpPr>
        <p:spPr>
          <a:xfrm>
            <a:off x="7892734"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8" name="Прямоугольник 67"/>
          <p:cNvSpPr/>
          <p:nvPr/>
        </p:nvSpPr>
        <p:spPr>
          <a:xfrm>
            <a:off x="6884622"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9" name="Прямоугольник 68"/>
          <p:cNvSpPr/>
          <p:nvPr/>
        </p:nvSpPr>
        <p:spPr>
          <a:xfrm>
            <a:off x="6884622" y="292653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0" name="Прямоугольник 69"/>
          <p:cNvSpPr/>
          <p:nvPr/>
        </p:nvSpPr>
        <p:spPr>
          <a:xfrm>
            <a:off x="6884622" y="250021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2" name="Прямоугольник 71"/>
          <p:cNvSpPr/>
          <p:nvPr/>
        </p:nvSpPr>
        <p:spPr>
          <a:xfrm>
            <a:off x="6884622" y="1649049"/>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3" name="Прямоугольник 72"/>
          <p:cNvSpPr/>
          <p:nvPr/>
        </p:nvSpPr>
        <p:spPr>
          <a:xfrm>
            <a:off x="6884622" y="1222733"/>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4" name="Прямоугольник 73"/>
          <p:cNvSpPr/>
          <p:nvPr/>
        </p:nvSpPr>
        <p:spPr>
          <a:xfrm>
            <a:off x="6884622" y="42054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5" name="Прямоугольник 74"/>
          <p:cNvSpPr/>
          <p:nvPr/>
        </p:nvSpPr>
        <p:spPr>
          <a:xfrm>
            <a:off x="6884622" y="3779166"/>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6" name="Прямоугольник 75"/>
          <p:cNvSpPr/>
          <p:nvPr/>
        </p:nvSpPr>
        <p:spPr>
          <a:xfrm>
            <a:off x="6884622"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7" name="Прямоугольник 76"/>
          <p:cNvSpPr/>
          <p:nvPr/>
        </p:nvSpPr>
        <p:spPr>
          <a:xfrm>
            <a:off x="6884622" y="463179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8" name="Прямоугольник 77"/>
          <p:cNvSpPr/>
          <p:nvPr/>
        </p:nvSpPr>
        <p:spPr>
          <a:xfrm>
            <a:off x="6380566"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9" name="Прямоугольник 78"/>
          <p:cNvSpPr/>
          <p:nvPr/>
        </p:nvSpPr>
        <p:spPr>
          <a:xfrm>
            <a:off x="7374302"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1" name="Прямоугольник 80"/>
          <p:cNvSpPr/>
          <p:nvPr/>
        </p:nvSpPr>
        <p:spPr>
          <a:xfrm>
            <a:off x="7878358"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2" name="Прямоугольник 81"/>
          <p:cNvSpPr/>
          <p:nvPr/>
        </p:nvSpPr>
        <p:spPr>
          <a:xfrm>
            <a:off x="8382414"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3" name="Прямоугольник 82"/>
          <p:cNvSpPr/>
          <p:nvPr/>
        </p:nvSpPr>
        <p:spPr>
          <a:xfrm>
            <a:off x="4882774" y="3779166"/>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4" name="Прямоугольник 83"/>
          <p:cNvSpPr/>
          <p:nvPr/>
        </p:nvSpPr>
        <p:spPr>
          <a:xfrm>
            <a:off x="4882774"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5" name="Прямоугольник 84"/>
          <p:cNvSpPr/>
          <p:nvPr/>
        </p:nvSpPr>
        <p:spPr>
          <a:xfrm>
            <a:off x="4882774" y="292653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6" name="Прямоугольник 85"/>
          <p:cNvSpPr/>
          <p:nvPr/>
        </p:nvSpPr>
        <p:spPr>
          <a:xfrm>
            <a:off x="4882774" y="250021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7" name="Прямоугольник 86"/>
          <p:cNvSpPr/>
          <p:nvPr/>
        </p:nvSpPr>
        <p:spPr>
          <a:xfrm>
            <a:off x="4882774" y="42054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8" name="Прямоугольник 87"/>
          <p:cNvSpPr/>
          <p:nvPr/>
        </p:nvSpPr>
        <p:spPr>
          <a:xfrm>
            <a:off x="2880926" y="122566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9" name="Прямоугольник 88"/>
          <p:cNvSpPr/>
          <p:nvPr/>
        </p:nvSpPr>
        <p:spPr>
          <a:xfrm>
            <a:off x="893454" y="164000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0" name="Прямоугольник 89"/>
          <p:cNvSpPr/>
          <p:nvPr/>
        </p:nvSpPr>
        <p:spPr>
          <a:xfrm>
            <a:off x="893454" y="2066316"/>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1" name="Прямоугольник 90"/>
          <p:cNvSpPr/>
          <p:nvPr/>
        </p:nvSpPr>
        <p:spPr>
          <a:xfrm>
            <a:off x="893454" y="249364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2" name="Прямоугольник 91"/>
          <p:cNvSpPr/>
          <p:nvPr/>
        </p:nvSpPr>
        <p:spPr>
          <a:xfrm>
            <a:off x="893454" y="291995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4" name="Прямоугольник 93"/>
          <p:cNvSpPr/>
          <p:nvPr/>
        </p:nvSpPr>
        <p:spPr>
          <a:xfrm>
            <a:off x="893454" y="376759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5" name="Прямоугольник 94"/>
          <p:cNvSpPr/>
          <p:nvPr/>
        </p:nvSpPr>
        <p:spPr>
          <a:xfrm>
            <a:off x="893454" y="41939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6" name="Прямоугольник 95"/>
          <p:cNvSpPr/>
          <p:nvPr/>
        </p:nvSpPr>
        <p:spPr>
          <a:xfrm>
            <a:off x="893454" y="460858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7" name="Прямоугольник 96"/>
          <p:cNvSpPr/>
          <p:nvPr/>
        </p:nvSpPr>
        <p:spPr>
          <a:xfrm>
            <a:off x="893454" y="5461217"/>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8" name="Прямоугольник 97"/>
          <p:cNvSpPr/>
          <p:nvPr/>
        </p:nvSpPr>
        <p:spPr>
          <a:xfrm>
            <a:off x="893454" y="5034901"/>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grpSp>
        <p:nvGrpSpPr>
          <p:cNvPr id="9" name="Группа 8"/>
          <p:cNvGrpSpPr/>
          <p:nvPr/>
        </p:nvGrpSpPr>
        <p:grpSpPr>
          <a:xfrm>
            <a:off x="402717" y="3341282"/>
            <a:ext cx="3990377" cy="435690"/>
            <a:chOff x="402717" y="3341282"/>
            <a:chExt cx="3990377" cy="435690"/>
          </a:xfrm>
        </p:grpSpPr>
        <p:sp>
          <p:nvSpPr>
            <p:cNvPr id="45" name="Прямоугольник 44"/>
            <p:cNvSpPr/>
            <p:nvPr/>
          </p:nvSpPr>
          <p:spPr>
            <a:xfrm>
              <a:off x="2880926" y="3350656"/>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3" name="Прямоугольник 92"/>
            <p:cNvSpPr/>
            <p:nvPr/>
          </p:nvSpPr>
          <p:spPr>
            <a:xfrm>
              <a:off x="893454"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9" name="Прямоугольник 98"/>
            <p:cNvSpPr/>
            <p:nvPr/>
          </p:nvSpPr>
          <p:spPr>
            <a:xfrm>
              <a:off x="402717" y="3341283"/>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0" name="Прямоугольник 99"/>
            <p:cNvSpPr/>
            <p:nvPr/>
          </p:nvSpPr>
          <p:spPr>
            <a:xfrm>
              <a:off x="1383134"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1" name="Прямоугольник 100"/>
            <p:cNvSpPr/>
            <p:nvPr/>
          </p:nvSpPr>
          <p:spPr>
            <a:xfrm>
              <a:off x="1887190"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2" name="Прямоугольник 101"/>
            <p:cNvSpPr/>
            <p:nvPr/>
          </p:nvSpPr>
          <p:spPr>
            <a:xfrm>
              <a:off x="2391246"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3" name="Прямоугольник 102"/>
            <p:cNvSpPr/>
            <p:nvPr/>
          </p:nvSpPr>
          <p:spPr>
            <a:xfrm>
              <a:off x="3384982"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4" name="Прямоугольник 103"/>
            <p:cNvSpPr/>
            <p:nvPr/>
          </p:nvSpPr>
          <p:spPr>
            <a:xfrm>
              <a:off x="3889038"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grpSp>
      <p:sp>
        <p:nvSpPr>
          <p:cNvPr id="6" name="Прямоугольник 5"/>
          <p:cNvSpPr/>
          <p:nvPr/>
        </p:nvSpPr>
        <p:spPr>
          <a:xfrm>
            <a:off x="25774" y="3258402"/>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1</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71" name="Прямоугольник 70"/>
          <p:cNvSpPr/>
          <p:nvPr/>
        </p:nvSpPr>
        <p:spPr>
          <a:xfrm>
            <a:off x="982177" y="1090646"/>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2</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80" name="Прямоугольник 79"/>
          <p:cNvSpPr/>
          <p:nvPr/>
        </p:nvSpPr>
        <p:spPr>
          <a:xfrm>
            <a:off x="6973346" y="659652"/>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6</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5" name="Прямоугольник 104"/>
          <p:cNvSpPr/>
          <p:nvPr/>
        </p:nvSpPr>
        <p:spPr>
          <a:xfrm>
            <a:off x="4971498" y="1529992"/>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5</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6" name="Прямоугольник 105"/>
          <p:cNvSpPr/>
          <p:nvPr/>
        </p:nvSpPr>
        <p:spPr>
          <a:xfrm>
            <a:off x="2479970" y="1956308"/>
            <a:ext cx="326607" cy="646331"/>
          </a:xfrm>
          <a:prstGeom prst="rect">
            <a:avLst/>
          </a:prstGeom>
          <a:noFill/>
        </p:spPr>
        <p:txBody>
          <a:bodyPr wrap="square" lIns="91440" tIns="45720" rIns="91440" bIns="45720">
            <a:spAutoFit/>
          </a:bodyPr>
          <a:lstStyle/>
          <a:p>
            <a:pPr algn="ctr"/>
            <a:r>
              <a:rPr lang="ru-RU"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3</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7" name="Прямоугольник 106"/>
          <p:cNvSpPr/>
          <p:nvPr/>
        </p:nvSpPr>
        <p:spPr>
          <a:xfrm>
            <a:off x="2969650" y="659651"/>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4</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8" name="Прямоугольник 107"/>
          <p:cNvSpPr/>
          <p:nvPr/>
        </p:nvSpPr>
        <p:spPr>
          <a:xfrm>
            <a:off x="5986737" y="3249332"/>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7</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9" name="Прямоугольник 108"/>
          <p:cNvSpPr/>
          <p:nvPr/>
        </p:nvSpPr>
        <p:spPr>
          <a:xfrm>
            <a:off x="4882773"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0" name="Прямоугольник 109"/>
          <p:cNvSpPr/>
          <p:nvPr/>
        </p:nvSpPr>
        <p:spPr>
          <a:xfrm>
            <a:off x="5876509"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1" name="Прямоугольник 110"/>
          <p:cNvSpPr/>
          <p:nvPr/>
        </p:nvSpPr>
        <p:spPr>
          <a:xfrm>
            <a:off x="5386829"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2" name="Прямоугольник 111"/>
          <p:cNvSpPr/>
          <p:nvPr/>
        </p:nvSpPr>
        <p:spPr>
          <a:xfrm>
            <a:off x="6380565"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3" name="Прямоугольник 112"/>
          <p:cNvSpPr/>
          <p:nvPr/>
        </p:nvSpPr>
        <p:spPr>
          <a:xfrm>
            <a:off x="7388677"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5" name="Прямоугольник 114"/>
          <p:cNvSpPr/>
          <p:nvPr/>
        </p:nvSpPr>
        <p:spPr>
          <a:xfrm>
            <a:off x="4467442" y="4948106"/>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8</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5" name="Прямоугольник 4"/>
          <p:cNvSpPr/>
          <p:nvPr/>
        </p:nvSpPr>
        <p:spPr>
          <a:xfrm>
            <a:off x="352381" y="3169719"/>
            <a:ext cx="497926" cy="769441"/>
          </a:xfrm>
          <a:prstGeom prst="rect">
            <a:avLst/>
          </a:prstGeom>
          <a:noFill/>
        </p:spPr>
        <p:txBody>
          <a:bodyPr wrap="square" lIns="91440" tIns="45720" rIns="91440" bIns="45720">
            <a:spAutoFit/>
          </a:bodyPr>
          <a:lstStyle/>
          <a:p>
            <a:pPr algn="ct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4" name="Прямоугольник 113"/>
          <p:cNvSpPr/>
          <p:nvPr/>
        </p:nvSpPr>
        <p:spPr>
          <a:xfrm>
            <a:off x="906773" y="3155732"/>
            <a:ext cx="497926" cy="707886"/>
          </a:xfrm>
          <a:prstGeom prst="rect">
            <a:avLst/>
          </a:prstGeom>
          <a:noFill/>
        </p:spPr>
        <p:txBody>
          <a:bodyPr wrap="square" lIns="91440" tIns="45720" rIns="91440" bIns="45720">
            <a:spAutoFit/>
          </a:bodyPr>
          <a:lstStyle/>
          <a:p>
            <a:pPr algn="ctr"/>
            <a:endParaRPr lang="ru-RU" sz="40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8" name="Прямоугольник 7"/>
          <p:cNvSpPr/>
          <p:nvPr/>
        </p:nvSpPr>
        <p:spPr>
          <a:xfrm>
            <a:off x="429999" y="3181285"/>
            <a:ext cx="42030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с</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0" name="Прямоугольник 119"/>
          <p:cNvSpPr/>
          <p:nvPr/>
        </p:nvSpPr>
        <p:spPr>
          <a:xfrm>
            <a:off x="936302" y="3169667"/>
            <a:ext cx="468397"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1" name="Прямоугольник 120"/>
          <p:cNvSpPr/>
          <p:nvPr/>
        </p:nvSpPr>
        <p:spPr>
          <a:xfrm>
            <a:off x="1422604" y="3177797"/>
            <a:ext cx="425116"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з</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2" name="Прямоугольник 121"/>
          <p:cNvSpPr/>
          <p:nvPr/>
        </p:nvSpPr>
        <p:spPr>
          <a:xfrm>
            <a:off x="1895401" y="3177798"/>
            <a:ext cx="48763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о</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3" name="Прямоугольник 122"/>
          <p:cNvSpPr/>
          <p:nvPr/>
        </p:nvSpPr>
        <p:spPr>
          <a:xfrm>
            <a:off x="2397053" y="3169720"/>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4" name="Прямоугольник 123"/>
          <p:cNvSpPr/>
          <p:nvPr/>
        </p:nvSpPr>
        <p:spPr>
          <a:xfrm>
            <a:off x="2886733" y="3169718"/>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5" name="Прямоугольник 124"/>
          <p:cNvSpPr/>
          <p:nvPr/>
        </p:nvSpPr>
        <p:spPr>
          <a:xfrm>
            <a:off x="3343500" y="3181286"/>
            <a:ext cx="587020"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ы</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6" name="Прямоугольник 125"/>
          <p:cNvSpPr/>
          <p:nvPr/>
        </p:nvSpPr>
        <p:spPr>
          <a:xfrm>
            <a:off x="3906867" y="3178556"/>
            <a:ext cx="468397"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2729705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127"/>
                                        </p:tgtEl>
                                        <p:attrNameLst>
                                          <p:attrName>r</p:attrName>
                                        </p:attrNameLst>
                                      </p:cBhvr>
                                    </p:animRot>
                                    <p:animRot by="-240000">
                                      <p:cBhvr>
                                        <p:cTn id="7" dur="200" fill="hold">
                                          <p:stCondLst>
                                            <p:cond delay="200"/>
                                          </p:stCondLst>
                                        </p:cTn>
                                        <p:tgtEl>
                                          <p:spTgt spid="127"/>
                                        </p:tgtEl>
                                        <p:attrNameLst>
                                          <p:attrName>r</p:attrName>
                                        </p:attrNameLst>
                                      </p:cBhvr>
                                    </p:animRot>
                                    <p:animRot by="240000">
                                      <p:cBhvr>
                                        <p:cTn id="8" dur="200" fill="hold">
                                          <p:stCondLst>
                                            <p:cond delay="400"/>
                                          </p:stCondLst>
                                        </p:cTn>
                                        <p:tgtEl>
                                          <p:spTgt spid="127"/>
                                        </p:tgtEl>
                                        <p:attrNameLst>
                                          <p:attrName>r</p:attrName>
                                        </p:attrNameLst>
                                      </p:cBhvr>
                                    </p:animRot>
                                    <p:animRot by="-240000">
                                      <p:cBhvr>
                                        <p:cTn id="9" dur="200" fill="hold">
                                          <p:stCondLst>
                                            <p:cond delay="600"/>
                                          </p:stCondLst>
                                        </p:cTn>
                                        <p:tgtEl>
                                          <p:spTgt spid="127"/>
                                        </p:tgtEl>
                                        <p:attrNameLst>
                                          <p:attrName>r</p:attrName>
                                        </p:attrNameLst>
                                      </p:cBhvr>
                                    </p:animRot>
                                    <p:animRot by="120000">
                                      <p:cBhvr>
                                        <p:cTn id="10" dur="200" fill="hold">
                                          <p:stCondLst>
                                            <p:cond delay="800"/>
                                          </p:stCondLst>
                                        </p:cTn>
                                        <p:tgtEl>
                                          <p:spTgt spid="12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a:effectLst>
            <a:outerShdw blurRad="292100" dist="139700" dir="2700000" algn="tl" rotWithShape="0">
              <a:srgbClr val="333333">
                <a:alpha val="65000"/>
              </a:srgbClr>
            </a:outerShdw>
          </a:effectLst>
        </p:spPr>
      </p:pic>
      <p:sp>
        <p:nvSpPr>
          <p:cNvPr id="5" name="Прямоугольник 4"/>
          <p:cNvSpPr/>
          <p:nvPr/>
        </p:nvSpPr>
        <p:spPr>
          <a:xfrm>
            <a:off x="352381" y="692696"/>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2</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6" name="Скругленный прямоугольник 5"/>
          <p:cNvSpPr/>
          <p:nvPr/>
        </p:nvSpPr>
        <p:spPr>
          <a:xfrm>
            <a:off x="1187624" y="908720"/>
            <a:ext cx="7344816" cy="5328592"/>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3200" dirty="0" smtClean="0">
                <a:solidFill>
                  <a:schemeClr val="tx1"/>
                </a:solidFill>
                <a:latin typeface="Times New Roman" panose="02020603050405020304" pitchFamily="18" charset="0"/>
                <a:cs typeface="Times New Roman" panose="02020603050405020304" pitchFamily="18" charset="0"/>
              </a:rPr>
              <a:t>Что представляют собой денежные доходы населения, которые откладываются с целью накопления определенной суммы для обеспечения своих потребностей в будущем. </a:t>
            </a:r>
          </a:p>
          <a:p>
            <a:r>
              <a:rPr lang="ru-RU" sz="3200" dirty="0" smtClean="0">
                <a:solidFill>
                  <a:schemeClr val="tx1"/>
                </a:solidFill>
                <a:latin typeface="Times New Roman" panose="02020603050405020304" pitchFamily="18" charset="0"/>
                <a:cs typeface="Times New Roman" panose="02020603050405020304" pitchFamily="18" charset="0"/>
              </a:rPr>
              <a:t>В </a:t>
            </a:r>
            <a:r>
              <a:rPr lang="ru-RU" sz="3200" dirty="0">
                <a:solidFill>
                  <a:schemeClr val="tx1"/>
                </a:solidFill>
                <a:latin typeface="Times New Roman" panose="02020603050405020304" pitchFamily="18" charset="0"/>
                <a:cs typeface="Times New Roman" panose="02020603050405020304" pitchFamily="18" charset="0"/>
              </a:rPr>
              <a:t>бытовом смысле этот термин используется для обозначения денежных средств, откладываемых населением на будущее. </a:t>
            </a:r>
          </a:p>
        </p:txBody>
      </p:sp>
    </p:spTree>
    <p:extLst>
      <p:ext uri="{BB962C8B-B14F-4D97-AF65-F5344CB8AC3E}">
        <p14:creationId xmlns:p14="http://schemas.microsoft.com/office/powerpoint/2010/main" val="3195389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7" name="Рисунок 1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40" y="-21886"/>
            <a:ext cx="9144000" cy="6858000"/>
          </a:xfrm>
          <a:prstGeom prst="rect">
            <a:avLst/>
          </a:prstGeom>
          <a:ln>
            <a:noFill/>
          </a:ln>
          <a:effectLst>
            <a:outerShdw blurRad="292100" dist="139700" dir="2700000" algn="tl" rotWithShape="0">
              <a:srgbClr val="333333">
                <a:alpha val="65000"/>
              </a:srgbClr>
            </a:outerShdw>
          </a:effectLst>
        </p:spPr>
      </p:pic>
      <p:sp>
        <p:nvSpPr>
          <p:cNvPr id="13" name="Прямоугольник 12"/>
          <p:cNvSpPr/>
          <p:nvPr/>
        </p:nvSpPr>
        <p:spPr>
          <a:xfrm>
            <a:off x="2139218" y="116632"/>
            <a:ext cx="4174126" cy="646331"/>
          </a:xfrm>
          <a:prstGeom prst="rect">
            <a:avLst/>
          </a:prstGeom>
          <a:noFill/>
        </p:spPr>
        <p:txBody>
          <a:bodyPr wrap="square" lIns="91440" tIns="45720" rIns="91440" bIns="45720">
            <a:spAutoFit/>
          </a:bodyPr>
          <a:lstStyle/>
          <a:p>
            <a:pPr algn="ctr"/>
            <a:r>
              <a:rPr lang="ru-RU"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ea typeface="Tahoma" panose="020B0604030504040204" pitchFamily="34" charset="0"/>
                <a:cs typeface="Times New Roman" panose="02020603050405020304" pitchFamily="18" charset="0"/>
              </a:rPr>
              <a:t>КРОССВОРД</a:t>
            </a:r>
            <a:endParaRPr lang="ru-RU"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ea typeface="Tahoma" panose="020B0604030504040204" pitchFamily="34" charset="0"/>
              <a:cs typeface="Times New Roman" panose="02020603050405020304" pitchFamily="18" charset="0"/>
            </a:endParaRPr>
          </a:p>
        </p:txBody>
      </p:sp>
      <p:sp>
        <p:nvSpPr>
          <p:cNvPr id="45" name="Прямоугольник 44"/>
          <p:cNvSpPr/>
          <p:nvPr/>
        </p:nvSpPr>
        <p:spPr>
          <a:xfrm>
            <a:off x="2880926" y="3350656"/>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49" name="Прямоугольник 48"/>
          <p:cNvSpPr/>
          <p:nvPr/>
        </p:nvSpPr>
        <p:spPr>
          <a:xfrm>
            <a:off x="2880926" y="378415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0" name="Прямоугольник 49"/>
          <p:cNvSpPr/>
          <p:nvPr/>
        </p:nvSpPr>
        <p:spPr>
          <a:xfrm>
            <a:off x="2880926" y="292653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1" name="Прямоугольник 50"/>
          <p:cNvSpPr/>
          <p:nvPr/>
        </p:nvSpPr>
        <p:spPr>
          <a:xfrm>
            <a:off x="2880926" y="250021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2" name="Прямоугольник 51"/>
          <p:cNvSpPr/>
          <p:nvPr/>
        </p:nvSpPr>
        <p:spPr>
          <a:xfrm>
            <a:off x="2880926" y="207536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3" name="Прямоугольник 52"/>
          <p:cNvSpPr/>
          <p:nvPr/>
        </p:nvSpPr>
        <p:spPr>
          <a:xfrm>
            <a:off x="2880926" y="1649049"/>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5" name="Прямоугольник 54"/>
          <p:cNvSpPr/>
          <p:nvPr/>
        </p:nvSpPr>
        <p:spPr>
          <a:xfrm>
            <a:off x="2880926" y="42054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8" name="Прямоугольник 57"/>
          <p:cNvSpPr/>
          <p:nvPr/>
        </p:nvSpPr>
        <p:spPr>
          <a:xfrm>
            <a:off x="3889038"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9" name="Прямоугольник 58"/>
          <p:cNvSpPr/>
          <p:nvPr/>
        </p:nvSpPr>
        <p:spPr>
          <a:xfrm>
            <a:off x="3384982"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0" name="Прямоугольник 59"/>
          <p:cNvSpPr/>
          <p:nvPr/>
        </p:nvSpPr>
        <p:spPr>
          <a:xfrm>
            <a:off x="4378718"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1" name="Прямоугольник 60"/>
          <p:cNvSpPr/>
          <p:nvPr/>
        </p:nvSpPr>
        <p:spPr>
          <a:xfrm>
            <a:off x="4882774"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2" name="Прямоугольник 61"/>
          <p:cNvSpPr/>
          <p:nvPr/>
        </p:nvSpPr>
        <p:spPr>
          <a:xfrm>
            <a:off x="5876510"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3" name="Прямоугольник 62"/>
          <p:cNvSpPr/>
          <p:nvPr/>
        </p:nvSpPr>
        <p:spPr>
          <a:xfrm>
            <a:off x="5386830"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4" name="Прямоугольник 63"/>
          <p:cNvSpPr/>
          <p:nvPr/>
        </p:nvSpPr>
        <p:spPr>
          <a:xfrm>
            <a:off x="6380566"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5" name="Прямоугольник 64"/>
          <p:cNvSpPr/>
          <p:nvPr/>
        </p:nvSpPr>
        <p:spPr>
          <a:xfrm>
            <a:off x="6884622"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6" name="Прямоугольник 65"/>
          <p:cNvSpPr/>
          <p:nvPr/>
        </p:nvSpPr>
        <p:spPr>
          <a:xfrm>
            <a:off x="7388678"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7" name="Прямоугольник 66"/>
          <p:cNvSpPr/>
          <p:nvPr/>
        </p:nvSpPr>
        <p:spPr>
          <a:xfrm>
            <a:off x="7892734"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8" name="Прямоугольник 67"/>
          <p:cNvSpPr/>
          <p:nvPr/>
        </p:nvSpPr>
        <p:spPr>
          <a:xfrm>
            <a:off x="6884622"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9" name="Прямоугольник 68"/>
          <p:cNvSpPr/>
          <p:nvPr/>
        </p:nvSpPr>
        <p:spPr>
          <a:xfrm>
            <a:off x="6884622" y="292653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0" name="Прямоугольник 69"/>
          <p:cNvSpPr/>
          <p:nvPr/>
        </p:nvSpPr>
        <p:spPr>
          <a:xfrm>
            <a:off x="6884622" y="250021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2" name="Прямоугольник 71"/>
          <p:cNvSpPr/>
          <p:nvPr/>
        </p:nvSpPr>
        <p:spPr>
          <a:xfrm>
            <a:off x="6884622" y="1649049"/>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3" name="Прямоугольник 72"/>
          <p:cNvSpPr/>
          <p:nvPr/>
        </p:nvSpPr>
        <p:spPr>
          <a:xfrm>
            <a:off x="6884622" y="1222733"/>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4" name="Прямоугольник 73"/>
          <p:cNvSpPr/>
          <p:nvPr/>
        </p:nvSpPr>
        <p:spPr>
          <a:xfrm>
            <a:off x="6884622" y="42054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5" name="Прямоугольник 74"/>
          <p:cNvSpPr/>
          <p:nvPr/>
        </p:nvSpPr>
        <p:spPr>
          <a:xfrm>
            <a:off x="6884622" y="3779166"/>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6" name="Прямоугольник 75"/>
          <p:cNvSpPr/>
          <p:nvPr/>
        </p:nvSpPr>
        <p:spPr>
          <a:xfrm>
            <a:off x="6884622"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7" name="Прямоугольник 76"/>
          <p:cNvSpPr/>
          <p:nvPr/>
        </p:nvSpPr>
        <p:spPr>
          <a:xfrm>
            <a:off x="6884622" y="463179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8" name="Прямоугольник 77"/>
          <p:cNvSpPr/>
          <p:nvPr/>
        </p:nvSpPr>
        <p:spPr>
          <a:xfrm>
            <a:off x="6380566"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9" name="Прямоугольник 78"/>
          <p:cNvSpPr/>
          <p:nvPr/>
        </p:nvSpPr>
        <p:spPr>
          <a:xfrm>
            <a:off x="7374302"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1" name="Прямоугольник 80"/>
          <p:cNvSpPr/>
          <p:nvPr/>
        </p:nvSpPr>
        <p:spPr>
          <a:xfrm>
            <a:off x="7878358"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2" name="Прямоугольник 81"/>
          <p:cNvSpPr/>
          <p:nvPr/>
        </p:nvSpPr>
        <p:spPr>
          <a:xfrm>
            <a:off x="8382414"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3" name="Прямоугольник 82"/>
          <p:cNvSpPr/>
          <p:nvPr/>
        </p:nvSpPr>
        <p:spPr>
          <a:xfrm>
            <a:off x="4882774" y="3779166"/>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4" name="Прямоугольник 83"/>
          <p:cNvSpPr/>
          <p:nvPr/>
        </p:nvSpPr>
        <p:spPr>
          <a:xfrm>
            <a:off x="4882774"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5" name="Прямоугольник 84"/>
          <p:cNvSpPr/>
          <p:nvPr/>
        </p:nvSpPr>
        <p:spPr>
          <a:xfrm>
            <a:off x="4882774" y="292653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6" name="Прямоугольник 85"/>
          <p:cNvSpPr/>
          <p:nvPr/>
        </p:nvSpPr>
        <p:spPr>
          <a:xfrm>
            <a:off x="4882774" y="250021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7" name="Прямоугольник 86"/>
          <p:cNvSpPr/>
          <p:nvPr/>
        </p:nvSpPr>
        <p:spPr>
          <a:xfrm>
            <a:off x="4882774" y="42054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8" name="Прямоугольник 87"/>
          <p:cNvSpPr/>
          <p:nvPr/>
        </p:nvSpPr>
        <p:spPr>
          <a:xfrm>
            <a:off x="2880926" y="122566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9" name="Прямоугольник 98"/>
          <p:cNvSpPr/>
          <p:nvPr/>
        </p:nvSpPr>
        <p:spPr>
          <a:xfrm>
            <a:off x="389398"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0" name="Прямоугольник 99"/>
          <p:cNvSpPr/>
          <p:nvPr/>
        </p:nvSpPr>
        <p:spPr>
          <a:xfrm>
            <a:off x="1383134"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1" name="Прямоугольник 100"/>
          <p:cNvSpPr/>
          <p:nvPr/>
        </p:nvSpPr>
        <p:spPr>
          <a:xfrm>
            <a:off x="1887190"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2" name="Прямоугольник 101"/>
          <p:cNvSpPr/>
          <p:nvPr/>
        </p:nvSpPr>
        <p:spPr>
          <a:xfrm>
            <a:off x="2391246"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3" name="Прямоугольник 102"/>
          <p:cNvSpPr/>
          <p:nvPr/>
        </p:nvSpPr>
        <p:spPr>
          <a:xfrm>
            <a:off x="3384982"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4" name="Прямоугольник 103"/>
          <p:cNvSpPr/>
          <p:nvPr/>
        </p:nvSpPr>
        <p:spPr>
          <a:xfrm>
            <a:off x="3889038"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 name="Прямоугольник 5"/>
          <p:cNvSpPr/>
          <p:nvPr/>
        </p:nvSpPr>
        <p:spPr>
          <a:xfrm>
            <a:off x="25774" y="3242842"/>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1</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71" name="Прямоугольник 70"/>
          <p:cNvSpPr/>
          <p:nvPr/>
        </p:nvSpPr>
        <p:spPr>
          <a:xfrm>
            <a:off x="982177" y="1090646"/>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2</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80" name="Прямоугольник 79"/>
          <p:cNvSpPr/>
          <p:nvPr/>
        </p:nvSpPr>
        <p:spPr>
          <a:xfrm>
            <a:off x="6973346" y="659652"/>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6</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5" name="Прямоугольник 104"/>
          <p:cNvSpPr/>
          <p:nvPr/>
        </p:nvSpPr>
        <p:spPr>
          <a:xfrm>
            <a:off x="4971498" y="1529992"/>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5</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6" name="Прямоугольник 105"/>
          <p:cNvSpPr/>
          <p:nvPr/>
        </p:nvSpPr>
        <p:spPr>
          <a:xfrm>
            <a:off x="2479970" y="1956308"/>
            <a:ext cx="326607" cy="646331"/>
          </a:xfrm>
          <a:prstGeom prst="rect">
            <a:avLst/>
          </a:prstGeom>
          <a:noFill/>
        </p:spPr>
        <p:txBody>
          <a:bodyPr wrap="square" lIns="91440" tIns="45720" rIns="91440" bIns="45720">
            <a:spAutoFit/>
          </a:bodyPr>
          <a:lstStyle/>
          <a:p>
            <a:pPr algn="ctr"/>
            <a:r>
              <a:rPr lang="ru-RU"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3</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7" name="Прямоугольник 106"/>
          <p:cNvSpPr/>
          <p:nvPr/>
        </p:nvSpPr>
        <p:spPr>
          <a:xfrm>
            <a:off x="2969650" y="659651"/>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4</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8" name="Прямоугольник 107"/>
          <p:cNvSpPr/>
          <p:nvPr/>
        </p:nvSpPr>
        <p:spPr>
          <a:xfrm>
            <a:off x="5986737" y="3249332"/>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7</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9" name="Прямоугольник 108"/>
          <p:cNvSpPr/>
          <p:nvPr/>
        </p:nvSpPr>
        <p:spPr>
          <a:xfrm>
            <a:off x="4882773"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0" name="Прямоугольник 109"/>
          <p:cNvSpPr/>
          <p:nvPr/>
        </p:nvSpPr>
        <p:spPr>
          <a:xfrm>
            <a:off x="5876509"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1" name="Прямоугольник 110"/>
          <p:cNvSpPr/>
          <p:nvPr/>
        </p:nvSpPr>
        <p:spPr>
          <a:xfrm>
            <a:off x="5386829"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2" name="Прямоугольник 111"/>
          <p:cNvSpPr/>
          <p:nvPr/>
        </p:nvSpPr>
        <p:spPr>
          <a:xfrm>
            <a:off x="6380565"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3" name="Прямоугольник 112"/>
          <p:cNvSpPr/>
          <p:nvPr/>
        </p:nvSpPr>
        <p:spPr>
          <a:xfrm>
            <a:off x="7388677"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5" name="Прямоугольник 114"/>
          <p:cNvSpPr/>
          <p:nvPr/>
        </p:nvSpPr>
        <p:spPr>
          <a:xfrm>
            <a:off x="4467442" y="4948106"/>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8</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grpSp>
        <p:nvGrpSpPr>
          <p:cNvPr id="7" name="Группа 6"/>
          <p:cNvGrpSpPr/>
          <p:nvPr/>
        </p:nvGrpSpPr>
        <p:grpSpPr>
          <a:xfrm>
            <a:off x="818170" y="1413811"/>
            <a:ext cx="599843" cy="4645284"/>
            <a:chOff x="845560" y="1413811"/>
            <a:chExt cx="599843" cy="4645284"/>
          </a:xfrm>
        </p:grpSpPr>
        <p:sp>
          <p:nvSpPr>
            <p:cNvPr id="89" name="Прямоугольник 88"/>
            <p:cNvSpPr/>
            <p:nvPr/>
          </p:nvSpPr>
          <p:spPr>
            <a:xfrm>
              <a:off x="893454" y="164000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0" name="Прямоугольник 89"/>
            <p:cNvSpPr/>
            <p:nvPr/>
          </p:nvSpPr>
          <p:spPr>
            <a:xfrm>
              <a:off x="893452" y="2066316"/>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1" name="Прямоугольник 90"/>
            <p:cNvSpPr/>
            <p:nvPr/>
          </p:nvSpPr>
          <p:spPr>
            <a:xfrm>
              <a:off x="893454" y="249364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2" name="Прямоугольник 91"/>
            <p:cNvSpPr/>
            <p:nvPr/>
          </p:nvSpPr>
          <p:spPr>
            <a:xfrm>
              <a:off x="893454" y="291995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3" name="Прямоугольник 92"/>
            <p:cNvSpPr/>
            <p:nvPr/>
          </p:nvSpPr>
          <p:spPr>
            <a:xfrm>
              <a:off x="893454"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4" name="Прямоугольник 93"/>
            <p:cNvSpPr/>
            <p:nvPr/>
          </p:nvSpPr>
          <p:spPr>
            <a:xfrm>
              <a:off x="893454" y="376759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5" name="Прямоугольник 94"/>
            <p:cNvSpPr/>
            <p:nvPr/>
          </p:nvSpPr>
          <p:spPr>
            <a:xfrm>
              <a:off x="893454" y="41939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6" name="Прямоугольник 95"/>
            <p:cNvSpPr/>
            <p:nvPr/>
          </p:nvSpPr>
          <p:spPr>
            <a:xfrm>
              <a:off x="893454" y="460858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7" name="Прямоугольник 96"/>
            <p:cNvSpPr/>
            <p:nvPr/>
          </p:nvSpPr>
          <p:spPr>
            <a:xfrm>
              <a:off x="893454" y="5461217"/>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8" name="Прямоугольник 97"/>
            <p:cNvSpPr/>
            <p:nvPr/>
          </p:nvSpPr>
          <p:spPr>
            <a:xfrm>
              <a:off x="893454" y="5034901"/>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4" name="Прямоугольник 113"/>
            <p:cNvSpPr/>
            <p:nvPr/>
          </p:nvSpPr>
          <p:spPr>
            <a:xfrm>
              <a:off x="935326" y="1413811"/>
              <a:ext cx="42030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с</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7" name="Прямоугольник 116"/>
            <p:cNvSpPr/>
            <p:nvPr/>
          </p:nvSpPr>
          <p:spPr>
            <a:xfrm>
              <a:off x="896052" y="4863338"/>
              <a:ext cx="498855"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и</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8" name="Прямоугольник 117"/>
            <p:cNvSpPr/>
            <p:nvPr/>
          </p:nvSpPr>
          <p:spPr>
            <a:xfrm>
              <a:off x="910616" y="5289654"/>
              <a:ext cx="465191"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я</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9" name="Прямоугольник 118"/>
            <p:cNvSpPr/>
            <p:nvPr/>
          </p:nvSpPr>
          <p:spPr>
            <a:xfrm>
              <a:off x="896990" y="4436291"/>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0" name="Прямоугольник 119"/>
            <p:cNvSpPr/>
            <p:nvPr/>
          </p:nvSpPr>
          <p:spPr>
            <a:xfrm>
              <a:off x="911283" y="3997316"/>
              <a:ext cx="468397"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1" name="Прямоугольник 120"/>
            <p:cNvSpPr/>
            <p:nvPr/>
          </p:nvSpPr>
          <p:spPr>
            <a:xfrm>
              <a:off x="911281" y="3119732"/>
              <a:ext cx="468397"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2" name="Прямоугольник 121"/>
            <p:cNvSpPr/>
            <p:nvPr/>
          </p:nvSpPr>
          <p:spPr>
            <a:xfrm>
              <a:off x="901665" y="2679532"/>
              <a:ext cx="48763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р</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3" name="Прямоугольник 122"/>
            <p:cNvSpPr/>
            <p:nvPr/>
          </p:nvSpPr>
          <p:spPr>
            <a:xfrm>
              <a:off x="911283" y="2260264"/>
              <a:ext cx="468397"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4" name="Прямоугольник 123"/>
            <p:cNvSpPr/>
            <p:nvPr/>
          </p:nvSpPr>
          <p:spPr>
            <a:xfrm>
              <a:off x="916892" y="1937099"/>
              <a:ext cx="457176" cy="707886"/>
            </a:xfrm>
            <a:prstGeom prst="rect">
              <a:avLst/>
            </a:prstGeom>
            <a:noFill/>
          </p:spPr>
          <p:txBody>
            <a:bodyPr wrap="none" lIns="91440" tIns="45720" rIns="91440" bIns="45720">
              <a:spAutoFit/>
            </a:bodyPr>
            <a:lstStyle/>
            <a:p>
              <a:pPr algn="ctr"/>
              <a:r>
                <a:rPr lang="ru-RU" sz="40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б</a:t>
              </a:r>
              <a:endParaRPr lang="ru-RU" sz="40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5" name="Прямоугольник 124"/>
            <p:cNvSpPr/>
            <p:nvPr/>
          </p:nvSpPr>
          <p:spPr>
            <a:xfrm>
              <a:off x="845560" y="3554440"/>
              <a:ext cx="5998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ж</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grpSp>
      <p:sp>
        <p:nvSpPr>
          <p:cNvPr id="161" name="Прямоугольник 160"/>
          <p:cNvSpPr/>
          <p:nvPr/>
        </p:nvSpPr>
        <p:spPr>
          <a:xfrm>
            <a:off x="429999" y="3181285"/>
            <a:ext cx="42030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с</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63" name="Прямоугольник 162"/>
          <p:cNvSpPr/>
          <p:nvPr/>
        </p:nvSpPr>
        <p:spPr>
          <a:xfrm>
            <a:off x="1422604" y="3177797"/>
            <a:ext cx="425116"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з</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64" name="Прямоугольник 163"/>
          <p:cNvSpPr/>
          <p:nvPr/>
        </p:nvSpPr>
        <p:spPr>
          <a:xfrm>
            <a:off x="1895401" y="3177798"/>
            <a:ext cx="48763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о</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65" name="Прямоугольник 164"/>
          <p:cNvSpPr/>
          <p:nvPr/>
        </p:nvSpPr>
        <p:spPr>
          <a:xfrm>
            <a:off x="2397053" y="3169720"/>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66" name="Прямоугольник 165"/>
          <p:cNvSpPr/>
          <p:nvPr/>
        </p:nvSpPr>
        <p:spPr>
          <a:xfrm>
            <a:off x="2886733" y="3169718"/>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67" name="Прямоугольник 166"/>
          <p:cNvSpPr/>
          <p:nvPr/>
        </p:nvSpPr>
        <p:spPr>
          <a:xfrm>
            <a:off x="3343500" y="3181286"/>
            <a:ext cx="587020"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ы</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68" name="Прямоугольник 167"/>
          <p:cNvSpPr/>
          <p:nvPr/>
        </p:nvSpPr>
        <p:spPr>
          <a:xfrm>
            <a:off x="3906867" y="3178556"/>
            <a:ext cx="468397"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2366777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127"/>
                                        </p:tgtEl>
                                      </p:cBhvr>
                                    </p:animEffect>
                                    <p:animScale>
                                      <p:cBhvr>
                                        <p:cTn id="7" dur="250" autoRev="1" fill="hold"/>
                                        <p:tgtEl>
                                          <p:spTgt spid="12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a:effectLst>
            <a:outerShdw blurRad="292100" dist="139700" dir="2700000" algn="tl" rotWithShape="0">
              <a:srgbClr val="333333">
                <a:alpha val="65000"/>
              </a:srgbClr>
            </a:outerShdw>
          </a:effectLst>
        </p:spPr>
      </p:pic>
      <p:sp>
        <p:nvSpPr>
          <p:cNvPr id="5" name="Прямоугольник 4"/>
          <p:cNvSpPr/>
          <p:nvPr/>
        </p:nvSpPr>
        <p:spPr>
          <a:xfrm>
            <a:off x="352381" y="692696"/>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3</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6" name="Скругленный прямоугольник 5"/>
          <p:cNvSpPr/>
          <p:nvPr/>
        </p:nvSpPr>
        <p:spPr>
          <a:xfrm>
            <a:off x="1187624" y="908720"/>
            <a:ext cx="7344816" cy="5328592"/>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3200" dirty="0">
                <a:solidFill>
                  <a:schemeClr val="tx1"/>
                </a:solidFill>
                <a:latin typeface="Times New Roman" panose="02020603050405020304" pitchFamily="18" charset="0"/>
                <a:cs typeface="Times New Roman" panose="02020603050405020304" pitchFamily="18" charset="0"/>
              </a:rPr>
              <a:t>К какому доходу от прибыли можно отнести продукты, которые изготовлены в условиях подсобного хозяйства, выплаты из социальных фондов, услуги, которые оказывают члены семьи и так далее.</a:t>
            </a:r>
          </a:p>
          <a:p>
            <a:r>
              <a:rPr lang="ru-RU" sz="3200" dirty="0" smtClean="0">
                <a:solidFill>
                  <a:schemeClr val="tx1"/>
                </a:solidFill>
                <a:latin typeface="Times New Roman" panose="02020603050405020304" pitchFamily="18" charset="0"/>
                <a:cs typeface="Times New Roman" panose="02020603050405020304" pitchFamily="18" charset="0"/>
              </a:rPr>
              <a:t>. </a:t>
            </a:r>
            <a:endParaRPr lang="ru-RU"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35862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7720"/>
            <a:ext cx="9144000" cy="6858000"/>
          </a:xfrm>
          <a:prstGeom prst="rect">
            <a:avLst/>
          </a:prstGeom>
        </p:spPr>
      </p:pic>
      <p:sp>
        <p:nvSpPr>
          <p:cNvPr id="13" name="Прямоугольник 12"/>
          <p:cNvSpPr/>
          <p:nvPr/>
        </p:nvSpPr>
        <p:spPr>
          <a:xfrm>
            <a:off x="2139218" y="116632"/>
            <a:ext cx="4174126" cy="646331"/>
          </a:xfrm>
          <a:prstGeom prst="rect">
            <a:avLst/>
          </a:prstGeom>
          <a:noFill/>
        </p:spPr>
        <p:txBody>
          <a:bodyPr wrap="square" lIns="91440" tIns="45720" rIns="91440" bIns="45720">
            <a:spAutoFit/>
          </a:bodyPr>
          <a:lstStyle/>
          <a:p>
            <a:pPr algn="ctr"/>
            <a:r>
              <a:rPr lang="ru-RU"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ea typeface="Tahoma" panose="020B0604030504040204" pitchFamily="34" charset="0"/>
                <a:cs typeface="Times New Roman" panose="02020603050405020304" pitchFamily="18" charset="0"/>
              </a:rPr>
              <a:t>КРОССВОРД</a:t>
            </a:r>
            <a:endParaRPr lang="ru-RU"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ea typeface="Tahoma" panose="020B0604030504040204" pitchFamily="34" charset="0"/>
              <a:cs typeface="Times New Roman" panose="02020603050405020304" pitchFamily="18" charset="0"/>
            </a:endParaRPr>
          </a:p>
        </p:txBody>
      </p:sp>
      <p:sp>
        <p:nvSpPr>
          <p:cNvPr id="45" name="Прямоугольник 44"/>
          <p:cNvSpPr/>
          <p:nvPr/>
        </p:nvSpPr>
        <p:spPr>
          <a:xfrm>
            <a:off x="2886733" y="334128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49" name="Прямоугольник 48"/>
          <p:cNvSpPr/>
          <p:nvPr/>
        </p:nvSpPr>
        <p:spPr>
          <a:xfrm>
            <a:off x="2880926" y="378415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0" name="Прямоугольник 49"/>
          <p:cNvSpPr/>
          <p:nvPr/>
        </p:nvSpPr>
        <p:spPr>
          <a:xfrm>
            <a:off x="2880926" y="292653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2" name="Прямоугольник 51"/>
          <p:cNvSpPr/>
          <p:nvPr/>
        </p:nvSpPr>
        <p:spPr>
          <a:xfrm>
            <a:off x="2880926" y="207536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1" name="Прямоугольник 50"/>
          <p:cNvSpPr/>
          <p:nvPr/>
        </p:nvSpPr>
        <p:spPr>
          <a:xfrm>
            <a:off x="2880926" y="250021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3" name="Прямоугольник 52"/>
          <p:cNvSpPr/>
          <p:nvPr/>
        </p:nvSpPr>
        <p:spPr>
          <a:xfrm>
            <a:off x="2880926" y="1649049"/>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8" name="Прямоугольник 57"/>
          <p:cNvSpPr/>
          <p:nvPr/>
        </p:nvSpPr>
        <p:spPr>
          <a:xfrm>
            <a:off x="3889038"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9" name="Прямоугольник 58"/>
          <p:cNvSpPr/>
          <p:nvPr/>
        </p:nvSpPr>
        <p:spPr>
          <a:xfrm>
            <a:off x="3384982"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0" name="Прямоугольник 59"/>
          <p:cNvSpPr/>
          <p:nvPr/>
        </p:nvSpPr>
        <p:spPr>
          <a:xfrm>
            <a:off x="4378718"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1" name="Прямоугольник 60"/>
          <p:cNvSpPr/>
          <p:nvPr/>
        </p:nvSpPr>
        <p:spPr>
          <a:xfrm>
            <a:off x="4882774"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2" name="Прямоугольник 61"/>
          <p:cNvSpPr/>
          <p:nvPr/>
        </p:nvSpPr>
        <p:spPr>
          <a:xfrm>
            <a:off x="5876510"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3" name="Прямоугольник 62"/>
          <p:cNvSpPr/>
          <p:nvPr/>
        </p:nvSpPr>
        <p:spPr>
          <a:xfrm>
            <a:off x="5386830"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4" name="Прямоугольник 63"/>
          <p:cNvSpPr/>
          <p:nvPr/>
        </p:nvSpPr>
        <p:spPr>
          <a:xfrm>
            <a:off x="6380566"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5" name="Прямоугольник 64"/>
          <p:cNvSpPr/>
          <p:nvPr/>
        </p:nvSpPr>
        <p:spPr>
          <a:xfrm>
            <a:off x="6884622"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6" name="Прямоугольник 65"/>
          <p:cNvSpPr/>
          <p:nvPr/>
        </p:nvSpPr>
        <p:spPr>
          <a:xfrm>
            <a:off x="7388678"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7" name="Прямоугольник 66"/>
          <p:cNvSpPr/>
          <p:nvPr/>
        </p:nvSpPr>
        <p:spPr>
          <a:xfrm>
            <a:off x="7892734"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5" name="Прямоугольник 54"/>
          <p:cNvSpPr/>
          <p:nvPr/>
        </p:nvSpPr>
        <p:spPr>
          <a:xfrm>
            <a:off x="2880926" y="42054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8" name="Прямоугольник 67"/>
          <p:cNvSpPr/>
          <p:nvPr/>
        </p:nvSpPr>
        <p:spPr>
          <a:xfrm>
            <a:off x="6884622"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9" name="Прямоугольник 68"/>
          <p:cNvSpPr/>
          <p:nvPr/>
        </p:nvSpPr>
        <p:spPr>
          <a:xfrm>
            <a:off x="6884622" y="292653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0" name="Прямоугольник 69"/>
          <p:cNvSpPr/>
          <p:nvPr/>
        </p:nvSpPr>
        <p:spPr>
          <a:xfrm>
            <a:off x="6884622" y="250021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2" name="Прямоугольник 71"/>
          <p:cNvSpPr/>
          <p:nvPr/>
        </p:nvSpPr>
        <p:spPr>
          <a:xfrm>
            <a:off x="6884622" y="1649049"/>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3" name="Прямоугольник 72"/>
          <p:cNvSpPr/>
          <p:nvPr/>
        </p:nvSpPr>
        <p:spPr>
          <a:xfrm>
            <a:off x="6884622" y="1222733"/>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4" name="Прямоугольник 73"/>
          <p:cNvSpPr/>
          <p:nvPr/>
        </p:nvSpPr>
        <p:spPr>
          <a:xfrm>
            <a:off x="6884622" y="42054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5" name="Прямоугольник 74"/>
          <p:cNvSpPr/>
          <p:nvPr/>
        </p:nvSpPr>
        <p:spPr>
          <a:xfrm>
            <a:off x="6884622" y="3779166"/>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6" name="Прямоугольник 75"/>
          <p:cNvSpPr/>
          <p:nvPr/>
        </p:nvSpPr>
        <p:spPr>
          <a:xfrm>
            <a:off x="6884622"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7" name="Прямоугольник 76"/>
          <p:cNvSpPr/>
          <p:nvPr/>
        </p:nvSpPr>
        <p:spPr>
          <a:xfrm>
            <a:off x="6884622" y="463179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8" name="Прямоугольник 77"/>
          <p:cNvSpPr/>
          <p:nvPr/>
        </p:nvSpPr>
        <p:spPr>
          <a:xfrm>
            <a:off x="6380566"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9" name="Прямоугольник 78"/>
          <p:cNvSpPr/>
          <p:nvPr/>
        </p:nvSpPr>
        <p:spPr>
          <a:xfrm>
            <a:off x="7374302"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1" name="Прямоугольник 80"/>
          <p:cNvSpPr/>
          <p:nvPr/>
        </p:nvSpPr>
        <p:spPr>
          <a:xfrm>
            <a:off x="7878358"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2" name="Прямоугольник 81"/>
          <p:cNvSpPr/>
          <p:nvPr/>
        </p:nvSpPr>
        <p:spPr>
          <a:xfrm>
            <a:off x="8382414"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3" name="Прямоугольник 82"/>
          <p:cNvSpPr/>
          <p:nvPr/>
        </p:nvSpPr>
        <p:spPr>
          <a:xfrm>
            <a:off x="4882774" y="3779166"/>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4" name="Прямоугольник 83"/>
          <p:cNvSpPr/>
          <p:nvPr/>
        </p:nvSpPr>
        <p:spPr>
          <a:xfrm>
            <a:off x="4882774"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5" name="Прямоугольник 84"/>
          <p:cNvSpPr/>
          <p:nvPr/>
        </p:nvSpPr>
        <p:spPr>
          <a:xfrm>
            <a:off x="4882774" y="292653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6" name="Прямоугольник 85"/>
          <p:cNvSpPr/>
          <p:nvPr/>
        </p:nvSpPr>
        <p:spPr>
          <a:xfrm>
            <a:off x="4882774" y="250021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7" name="Прямоугольник 86"/>
          <p:cNvSpPr/>
          <p:nvPr/>
        </p:nvSpPr>
        <p:spPr>
          <a:xfrm>
            <a:off x="4882774" y="42054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8" name="Прямоугольник 87"/>
          <p:cNvSpPr/>
          <p:nvPr/>
        </p:nvSpPr>
        <p:spPr>
          <a:xfrm>
            <a:off x="2880926" y="122566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9" name="Прямоугольник 88"/>
          <p:cNvSpPr/>
          <p:nvPr/>
        </p:nvSpPr>
        <p:spPr>
          <a:xfrm>
            <a:off x="918548" y="165709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1" name="Прямоугольник 90"/>
          <p:cNvSpPr/>
          <p:nvPr/>
        </p:nvSpPr>
        <p:spPr>
          <a:xfrm>
            <a:off x="918548" y="2510736"/>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2" name="Прямоугольник 91"/>
          <p:cNvSpPr/>
          <p:nvPr/>
        </p:nvSpPr>
        <p:spPr>
          <a:xfrm>
            <a:off x="918548" y="293705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3" name="Прямоугольник 92"/>
          <p:cNvSpPr/>
          <p:nvPr/>
        </p:nvSpPr>
        <p:spPr>
          <a:xfrm>
            <a:off x="918546" y="334781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4" name="Прямоугольник 93"/>
          <p:cNvSpPr/>
          <p:nvPr/>
        </p:nvSpPr>
        <p:spPr>
          <a:xfrm>
            <a:off x="918548" y="378469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5" name="Прямоугольник 94"/>
          <p:cNvSpPr/>
          <p:nvPr/>
        </p:nvSpPr>
        <p:spPr>
          <a:xfrm>
            <a:off x="918548" y="421100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6" name="Прямоугольник 95"/>
          <p:cNvSpPr/>
          <p:nvPr/>
        </p:nvSpPr>
        <p:spPr>
          <a:xfrm>
            <a:off x="918548" y="4625679"/>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7" name="Прямоугольник 96"/>
          <p:cNvSpPr/>
          <p:nvPr/>
        </p:nvSpPr>
        <p:spPr>
          <a:xfrm>
            <a:off x="918548" y="5478311"/>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8" name="Прямоугольник 97"/>
          <p:cNvSpPr/>
          <p:nvPr/>
        </p:nvSpPr>
        <p:spPr>
          <a:xfrm>
            <a:off x="918548" y="505199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9" name="Прямоугольник 98"/>
          <p:cNvSpPr/>
          <p:nvPr/>
        </p:nvSpPr>
        <p:spPr>
          <a:xfrm>
            <a:off x="408139"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0" name="Прямоугольник 99"/>
          <p:cNvSpPr/>
          <p:nvPr/>
        </p:nvSpPr>
        <p:spPr>
          <a:xfrm>
            <a:off x="1422602" y="334781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1" name="Прямоугольник 100"/>
          <p:cNvSpPr/>
          <p:nvPr/>
        </p:nvSpPr>
        <p:spPr>
          <a:xfrm>
            <a:off x="1903613" y="334781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2" name="Прямоугольник 101"/>
          <p:cNvSpPr/>
          <p:nvPr/>
        </p:nvSpPr>
        <p:spPr>
          <a:xfrm>
            <a:off x="2391246"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3" name="Прямоугольник 102"/>
          <p:cNvSpPr/>
          <p:nvPr/>
        </p:nvSpPr>
        <p:spPr>
          <a:xfrm>
            <a:off x="3384982"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4" name="Прямоугольник 103"/>
          <p:cNvSpPr/>
          <p:nvPr/>
        </p:nvSpPr>
        <p:spPr>
          <a:xfrm>
            <a:off x="3889038"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 name="Прямоугольник 5"/>
          <p:cNvSpPr/>
          <p:nvPr/>
        </p:nvSpPr>
        <p:spPr>
          <a:xfrm>
            <a:off x="25774" y="3242842"/>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1</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71" name="Прямоугольник 70"/>
          <p:cNvSpPr/>
          <p:nvPr/>
        </p:nvSpPr>
        <p:spPr>
          <a:xfrm>
            <a:off x="1007271" y="1107740"/>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2</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80" name="Прямоугольник 79"/>
          <p:cNvSpPr/>
          <p:nvPr/>
        </p:nvSpPr>
        <p:spPr>
          <a:xfrm>
            <a:off x="6973346" y="659652"/>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6</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5" name="Прямоугольник 104"/>
          <p:cNvSpPr/>
          <p:nvPr/>
        </p:nvSpPr>
        <p:spPr>
          <a:xfrm>
            <a:off x="4971498" y="1529992"/>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5</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6" name="Прямоугольник 105"/>
          <p:cNvSpPr/>
          <p:nvPr/>
        </p:nvSpPr>
        <p:spPr>
          <a:xfrm>
            <a:off x="2479970" y="1956308"/>
            <a:ext cx="326607" cy="646331"/>
          </a:xfrm>
          <a:prstGeom prst="rect">
            <a:avLst/>
          </a:prstGeom>
          <a:noFill/>
        </p:spPr>
        <p:txBody>
          <a:bodyPr wrap="square" lIns="91440" tIns="45720" rIns="91440" bIns="45720">
            <a:spAutoFit/>
          </a:bodyPr>
          <a:lstStyle/>
          <a:p>
            <a:pPr algn="ctr"/>
            <a:r>
              <a:rPr lang="ru-RU"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3</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7" name="Прямоугольник 106"/>
          <p:cNvSpPr/>
          <p:nvPr/>
        </p:nvSpPr>
        <p:spPr>
          <a:xfrm>
            <a:off x="2969650" y="659651"/>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4</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8" name="Прямоугольник 107"/>
          <p:cNvSpPr/>
          <p:nvPr/>
        </p:nvSpPr>
        <p:spPr>
          <a:xfrm>
            <a:off x="5986737" y="3249332"/>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7</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9" name="Прямоугольник 108"/>
          <p:cNvSpPr/>
          <p:nvPr/>
        </p:nvSpPr>
        <p:spPr>
          <a:xfrm>
            <a:off x="4882773"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0" name="Прямоугольник 109"/>
          <p:cNvSpPr/>
          <p:nvPr/>
        </p:nvSpPr>
        <p:spPr>
          <a:xfrm>
            <a:off x="5876509"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1" name="Прямоугольник 110"/>
          <p:cNvSpPr/>
          <p:nvPr/>
        </p:nvSpPr>
        <p:spPr>
          <a:xfrm>
            <a:off x="5386829"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2" name="Прямоугольник 111"/>
          <p:cNvSpPr/>
          <p:nvPr/>
        </p:nvSpPr>
        <p:spPr>
          <a:xfrm>
            <a:off x="6380565"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3" name="Прямоугольник 112"/>
          <p:cNvSpPr/>
          <p:nvPr/>
        </p:nvSpPr>
        <p:spPr>
          <a:xfrm>
            <a:off x="7388677"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5" name="Прямоугольник 114"/>
          <p:cNvSpPr/>
          <p:nvPr/>
        </p:nvSpPr>
        <p:spPr>
          <a:xfrm>
            <a:off x="4467442" y="4948106"/>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8</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14" name="Прямоугольник 113"/>
          <p:cNvSpPr/>
          <p:nvPr/>
        </p:nvSpPr>
        <p:spPr>
          <a:xfrm>
            <a:off x="3908023" y="1894753"/>
            <a:ext cx="40427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т</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6" name="Прямоугольник 115"/>
          <p:cNvSpPr/>
          <p:nvPr/>
        </p:nvSpPr>
        <p:spPr>
          <a:xfrm>
            <a:off x="4378660" y="1894751"/>
            <a:ext cx="45236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у</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7" name="Прямоугольник 116"/>
          <p:cNvSpPr/>
          <p:nvPr/>
        </p:nvSpPr>
        <p:spPr>
          <a:xfrm>
            <a:off x="4882773" y="1901786"/>
            <a:ext cx="48763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р</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8" name="Прямоугольник 117"/>
          <p:cNvSpPr/>
          <p:nvPr/>
        </p:nvSpPr>
        <p:spPr>
          <a:xfrm>
            <a:off x="5407063" y="1903801"/>
            <a:ext cx="46358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а</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9" name="Прямоугольник 118"/>
          <p:cNvSpPr/>
          <p:nvPr/>
        </p:nvSpPr>
        <p:spPr>
          <a:xfrm>
            <a:off x="2886731" y="1894752"/>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0" name="Прямоугольник 119"/>
          <p:cNvSpPr/>
          <p:nvPr/>
        </p:nvSpPr>
        <p:spPr>
          <a:xfrm>
            <a:off x="3405216" y="1906321"/>
            <a:ext cx="46358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а</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1" name="Прямоугольник 120"/>
          <p:cNvSpPr/>
          <p:nvPr/>
        </p:nvSpPr>
        <p:spPr>
          <a:xfrm>
            <a:off x="7332820" y="1903802"/>
            <a:ext cx="587020"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ы</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2" name="Прямоугольник 121"/>
          <p:cNvSpPr/>
          <p:nvPr/>
        </p:nvSpPr>
        <p:spPr>
          <a:xfrm>
            <a:off x="7880958" y="1894753"/>
            <a:ext cx="498855"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й</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3" name="Прямоугольник 122"/>
          <p:cNvSpPr/>
          <p:nvPr/>
        </p:nvSpPr>
        <p:spPr>
          <a:xfrm>
            <a:off x="5899701" y="1903800"/>
            <a:ext cx="481222"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л</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4" name="Прямоугольник 123"/>
          <p:cNvSpPr/>
          <p:nvPr/>
        </p:nvSpPr>
        <p:spPr>
          <a:xfrm>
            <a:off x="6419580" y="1909143"/>
            <a:ext cx="46358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ь</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5" name="Прямоугольник 124"/>
          <p:cNvSpPr/>
          <p:nvPr/>
        </p:nvSpPr>
        <p:spPr>
          <a:xfrm>
            <a:off x="6890428" y="1870252"/>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6" name="Прямоугольник 125"/>
          <p:cNvSpPr/>
          <p:nvPr/>
        </p:nvSpPr>
        <p:spPr>
          <a:xfrm>
            <a:off x="420555" y="3137374"/>
            <a:ext cx="42030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с</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7" name="Прямоугольник 126"/>
          <p:cNvSpPr/>
          <p:nvPr/>
        </p:nvSpPr>
        <p:spPr>
          <a:xfrm>
            <a:off x="1422604" y="3137373"/>
            <a:ext cx="425116"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з</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8" name="Прямоугольник 127"/>
          <p:cNvSpPr/>
          <p:nvPr/>
        </p:nvSpPr>
        <p:spPr>
          <a:xfrm>
            <a:off x="1903613" y="3119732"/>
            <a:ext cx="48763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о</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9" name="Прямоугольник 128"/>
          <p:cNvSpPr/>
          <p:nvPr/>
        </p:nvSpPr>
        <p:spPr>
          <a:xfrm>
            <a:off x="2402859" y="3138609"/>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0" name="Прямоугольник 129"/>
          <p:cNvSpPr/>
          <p:nvPr/>
        </p:nvSpPr>
        <p:spPr>
          <a:xfrm>
            <a:off x="2886733" y="3169718"/>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1" name="Прямоугольник 130"/>
          <p:cNvSpPr/>
          <p:nvPr/>
        </p:nvSpPr>
        <p:spPr>
          <a:xfrm>
            <a:off x="3343500" y="3150210"/>
            <a:ext cx="587020"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ы</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2" name="Прямоугольник 131"/>
          <p:cNvSpPr/>
          <p:nvPr/>
        </p:nvSpPr>
        <p:spPr>
          <a:xfrm>
            <a:off x="3910321" y="3147379"/>
            <a:ext cx="468397"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grpSp>
        <p:nvGrpSpPr>
          <p:cNvPr id="133" name="Группа 132"/>
          <p:cNvGrpSpPr/>
          <p:nvPr/>
        </p:nvGrpSpPr>
        <p:grpSpPr>
          <a:xfrm>
            <a:off x="840863" y="1381466"/>
            <a:ext cx="599843" cy="4645284"/>
            <a:chOff x="845560" y="1413811"/>
            <a:chExt cx="599843" cy="4645284"/>
          </a:xfrm>
        </p:grpSpPr>
        <p:sp>
          <p:nvSpPr>
            <p:cNvPr id="135" name="Прямоугольник 134"/>
            <p:cNvSpPr/>
            <p:nvPr/>
          </p:nvSpPr>
          <p:spPr>
            <a:xfrm>
              <a:off x="923889" y="211863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44" name="Прямоугольник 143"/>
            <p:cNvSpPr/>
            <p:nvPr/>
          </p:nvSpPr>
          <p:spPr>
            <a:xfrm>
              <a:off x="935326" y="1413811"/>
              <a:ext cx="42030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с</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5" name="Прямоугольник 144"/>
            <p:cNvSpPr/>
            <p:nvPr/>
          </p:nvSpPr>
          <p:spPr>
            <a:xfrm>
              <a:off x="896052" y="4863338"/>
              <a:ext cx="498855"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и</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6" name="Прямоугольник 145"/>
            <p:cNvSpPr/>
            <p:nvPr/>
          </p:nvSpPr>
          <p:spPr>
            <a:xfrm>
              <a:off x="910616" y="5289654"/>
              <a:ext cx="465191"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я</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7" name="Прямоугольник 146"/>
            <p:cNvSpPr/>
            <p:nvPr/>
          </p:nvSpPr>
          <p:spPr>
            <a:xfrm>
              <a:off x="896990" y="4436291"/>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8" name="Прямоугольник 147"/>
            <p:cNvSpPr/>
            <p:nvPr/>
          </p:nvSpPr>
          <p:spPr>
            <a:xfrm>
              <a:off x="911283" y="3997316"/>
              <a:ext cx="468397"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9" name="Прямоугольник 148"/>
            <p:cNvSpPr/>
            <p:nvPr/>
          </p:nvSpPr>
          <p:spPr>
            <a:xfrm>
              <a:off x="916892" y="3158036"/>
              <a:ext cx="468397"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0" name="Прямоугольник 149"/>
            <p:cNvSpPr/>
            <p:nvPr/>
          </p:nvSpPr>
          <p:spPr>
            <a:xfrm>
              <a:off x="901665" y="2679532"/>
              <a:ext cx="48763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р</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1" name="Прямоугольник 150"/>
            <p:cNvSpPr/>
            <p:nvPr/>
          </p:nvSpPr>
          <p:spPr>
            <a:xfrm>
              <a:off x="911283" y="2260264"/>
              <a:ext cx="468397"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2" name="Прямоугольник 151"/>
            <p:cNvSpPr/>
            <p:nvPr/>
          </p:nvSpPr>
          <p:spPr>
            <a:xfrm>
              <a:off x="916892" y="1937099"/>
              <a:ext cx="457176" cy="707886"/>
            </a:xfrm>
            <a:prstGeom prst="rect">
              <a:avLst/>
            </a:prstGeom>
            <a:noFill/>
          </p:spPr>
          <p:txBody>
            <a:bodyPr wrap="none" lIns="91440" tIns="45720" rIns="91440" bIns="45720">
              <a:spAutoFit/>
            </a:bodyPr>
            <a:lstStyle/>
            <a:p>
              <a:pPr algn="ctr"/>
              <a:r>
                <a:rPr lang="ru-RU" sz="40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б</a:t>
              </a:r>
              <a:endParaRPr lang="ru-RU" sz="40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3" name="Прямоугольник 152"/>
            <p:cNvSpPr/>
            <p:nvPr/>
          </p:nvSpPr>
          <p:spPr>
            <a:xfrm>
              <a:off x="845560" y="3554440"/>
              <a:ext cx="5998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ж</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grpSp>
    </p:spTree>
    <p:extLst>
      <p:ext uri="{BB962C8B-B14F-4D97-AF65-F5344CB8AC3E}">
        <p14:creationId xmlns:p14="http://schemas.microsoft.com/office/powerpoint/2010/main" val="2366777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a:effectLst>
            <a:outerShdw blurRad="292100" dist="139700" dir="2700000" algn="tl" rotWithShape="0">
              <a:srgbClr val="333333">
                <a:alpha val="65000"/>
              </a:srgbClr>
            </a:outerShdw>
          </a:effectLst>
        </p:spPr>
      </p:pic>
      <p:sp>
        <p:nvSpPr>
          <p:cNvPr id="5" name="Прямоугольник 4"/>
          <p:cNvSpPr/>
          <p:nvPr/>
        </p:nvSpPr>
        <p:spPr>
          <a:xfrm>
            <a:off x="352381" y="692696"/>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4</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6" name="Скругленный прямоугольник 5"/>
          <p:cNvSpPr/>
          <p:nvPr/>
        </p:nvSpPr>
        <p:spPr>
          <a:xfrm>
            <a:off x="1187624" y="908720"/>
            <a:ext cx="7344816" cy="5328592"/>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3200" dirty="0">
                <a:solidFill>
                  <a:schemeClr val="tx1"/>
                </a:solidFill>
                <a:latin typeface="Times New Roman" panose="02020603050405020304" pitchFamily="18" charset="0"/>
                <a:cs typeface="Times New Roman" panose="02020603050405020304" pitchFamily="18" charset="0"/>
              </a:rPr>
              <a:t>Какому доходу относятся стипендии, пенсии, прибыль от бизнеса, оплата труда на предприятиях, пособия по безработице. Сюда же входят дивиденды по ценным бумагам, прибыль от недвижимости, проценты по вкладам, прибыль от продажи с/х продукции, доход от продажи валюты, страховые выплаты и прочие</a:t>
            </a:r>
            <a:r>
              <a:rPr lang="ru-RU" sz="3200" dirty="0" smtClean="0">
                <a:solidFill>
                  <a:schemeClr val="tx1"/>
                </a:solidFill>
                <a:latin typeface="Times New Roman" panose="02020603050405020304" pitchFamily="18" charset="0"/>
                <a:cs typeface="Times New Roman" panose="02020603050405020304" pitchFamily="18" charset="0"/>
              </a:rPr>
              <a:t>. </a:t>
            </a:r>
            <a:endParaRPr lang="ru-RU"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8626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5632"/>
            <a:ext cx="9144000" cy="6858000"/>
          </a:xfrm>
          <a:prstGeom prst="rect">
            <a:avLst/>
          </a:prstGeom>
        </p:spPr>
      </p:pic>
      <p:sp>
        <p:nvSpPr>
          <p:cNvPr id="13" name="Прямоугольник 12"/>
          <p:cNvSpPr/>
          <p:nvPr/>
        </p:nvSpPr>
        <p:spPr>
          <a:xfrm>
            <a:off x="2139218" y="116632"/>
            <a:ext cx="4174126" cy="646331"/>
          </a:xfrm>
          <a:prstGeom prst="rect">
            <a:avLst/>
          </a:prstGeom>
          <a:noFill/>
        </p:spPr>
        <p:txBody>
          <a:bodyPr wrap="square" lIns="91440" tIns="45720" rIns="91440" bIns="45720">
            <a:spAutoFit/>
          </a:bodyPr>
          <a:lstStyle/>
          <a:p>
            <a:pPr algn="ctr"/>
            <a:r>
              <a:rPr lang="ru-RU"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ea typeface="Tahoma" panose="020B0604030504040204" pitchFamily="34" charset="0"/>
                <a:cs typeface="Times New Roman" panose="02020603050405020304" pitchFamily="18" charset="0"/>
              </a:rPr>
              <a:t>КРОССВОРД</a:t>
            </a:r>
            <a:endParaRPr lang="ru-RU"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ea typeface="Tahoma" panose="020B0604030504040204" pitchFamily="34" charset="0"/>
              <a:cs typeface="Times New Roman" panose="02020603050405020304" pitchFamily="18" charset="0"/>
            </a:endParaRPr>
          </a:p>
        </p:txBody>
      </p:sp>
      <p:sp>
        <p:nvSpPr>
          <p:cNvPr id="45" name="Прямоугольник 44"/>
          <p:cNvSpPr/>
          <p:nvPr/>
        </p:nvSpPr>
        <p:spPr>
          <a:xfrm>
            <a:off x="2886733" y="334128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49" name="Прямоугольник 48"/>
          <p:cNvSpPr/>
          <p:nvPr/>
        </p:nvSpPr>
        <p:spPr>
          <a:xfrm>
            <a:off x="2880926" y="378415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0" name="Прямоугольник 49"/>
          <p:cNvSpPr/>
          <p:nvPr/>
        </p:nvSpPr>
        <p:spPr>
          <a:xfrm>
            <a:off x="2880926" y="292653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2" name="Прямоугольник 51"/>
          <p:cNvSpPr/>
          <p:nvPr/>
        </p:nvSpPr>
        <p:spPr>
          <a:xfrm>
            <a:off x="2880926" y="207536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1" name="Прямоугольник 50"/>
          <p:cNvSpPr/>
          <p:nvPr/>
        </p:nvSpPr>
        <p:spPr>
          <a:xfrm>
            <a:off x="2880926" y="250021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3" name="Прямоугольник 52"/>
          <p:cNvSpPr/>
          <p:nvPr/>
        </p:nvSpPr>
        <p:spPr>
          <a:xfrm>
            <a:off x="2880926" y="1649049"/>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8" name="Прямоугольник 57"/>
          <p:cNvSpPr/>
          <p:nvPr/>
        </p:nvSpPr>
        <p:spPr>
          <a:xfrm>
            <a:off x="3889038"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9" name="Прямоугольник 58"/>
          <p:cNvSpPr/>
          <p:nvPr/>
        </p:nvSpPr>
        <p:spPr>
          <a:xfrm>
            <a:off x="3384982"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0" name="Прямоугольник 59"/>
          <p:cNvSpPr/>
          <p:nvPr/>
        </p:nvSpPr>
        <p:spPr>
          <a:xfrm>
            <a:off x="4378718"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1" name="Прямоугольник 60"/>
          <p:cNvSpPr/>
          <p:nvPr/>
        </p:nvSpPr>
        <p:spPr>
          <a:xfrm>
            <a:off x="4882774"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2" name="Прямоугольник 61"/>
          <p:cNvSpPr/>
          <p:nvPr/>
        </p:nvSpPr>
        <p:spPr>
          <a:xfrm>
            <a:off x="5876510"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3" name="Прямоугольник 62"/>
          <p:cNvSpPr/>
          <p:nvPr/>
        </p:nvSpPr>
        <p:spPr>
          <a:xfrm>
            <a:off x="5386830"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4" name="Прямоугольник 63"/>
          <p:cNvSpPr/>
          <p:nvPr/>
        </p:nvSpPr>
        <p:spPr>
          <a:xfrm>
            <a:off x="6380566"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5" name="Прямоугольник 64"/>
          <p:cNvSpPr/>
          <p:nvPr/>
        </p:nvSpPr>
        <p:spPr>
          <a:xfrm>
            <a:off x="6884622"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6" name="Прямоугольник 65"/>
          <p:cNvSpPr/>
          <p:nvPr/>
        </p:nvSpPr>
        <p:spPr>
          <a:xfrm>
            <a:off x="7388678"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7" name="Прямоугольник 66"/>
          <p:cNvSpPr/>
          <p:nvPr/>
        </p:nvSpPr>
        <p:spPr>
          <a:xfrm>
            <a:off x="7892734"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5" name="Прямоугольник 54"/>
          <p:cNvSpPr/>
          <p:nvPr/>
        </p:nvSpPr>
        <p:spPr>
          <a:xfrm>
            <a:off x="2880926" y="42054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8" name="Прямоугольник 67"/>
          <p:cNvSpPr/>
          <p:nvPr/>
        </p:nvSpPr>
        <p:spPr>
          <a:xfrm>
            <a:off x="6884622"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9" name="Прямоугольник 68"/>
          <p:cNvSpPr/>
          <p:nvPr/>
        </p:nvSpPr>
        <p:spPr>
          <a:xfrm>
            <a:off x="6884622" y="292653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0" name="Прямоугольник 69"/>
          <p:cNvSpPr/>
          <p:nvPr/>
        </p:nvSpPr>
        <p:spPr>
          <a:xfrm>
            <a:off x="6884622" y="250021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2" name="Прямоугольник 71"/>
          <p:cNvSpPr/>
          <p:nvPr/>
        </p:nvSpPr>
        <p:spPr>
          <a:xfrm>
            <a:off x="6884622" y="1649049"/>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3" name="Прямоугольник 72"/>
          <p:cNvSpPr/>
          <p:nvPr/>
        </p:nvSpPr>
        <p:spPr>
          <a:xfrm>
            <a:off x="6884622" y="1222733"/>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4" name="Прямоугольник 73"/>
          <p:cNvSpPr/>
          <p:nvPr/>
        </p:nvSpPr>
        <p:spPr>
          <a:xfrm>
            <a:off x="6884622" y="42054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5" name="Прямоугольник 74"/>
          <p:cNvSpPr/>
          <p:nvPr/>
        </p:nvSpPr>
        <p:spPr>
          <a:xfrm>
            <a:off x="6884622" y="3779166"/>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6" name="Прямоугольник 75"/>
          <p:cNvSpPr/>
          <p:nvPr/>
        </p:nvSpPr>
        <p:spPr>
          <a:xfrm>
            <a:off x="6884622"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7" name="Прямоугольник 76"/>
          <p:cNvSpPr/>
          <p:nvPr/>
        </p:nvSpPr>
        <p:spPr>
          <a:xfrm>
            <a:off x="6884622" y="463179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8" name="Прямоугольник 77"/>
          <p:cNvSpPr/>
          <p:nvPr/>
        </p:nvSpPr>
        <p:spPr>
          <a:xfrm>
            <a:off x="6380566"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9" name="Прямоугольник 78"/>
          <p:cNvSpPr/>
          <p:nvPr/>
        </p:nvSpPr>
        <p:spPr>
          <a:xfrm>
            <a:off x="7374302"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1" name="Прямоугольник 80"/>
          <p:cNvSpPr/>
          <p:nvPr/>
        </p:nvSpPr>
        <p:spPr>
          <a:xfrm>
            <a:off x="7878358"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2" name="Прямоугольник 81"/>
          <p:cNvSpPr/>
          <p:nvPr/>
        </p:nvSpPr>
        <p:spPr>
          <a:xfrm>
            <a:off x="8382414"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3" name="Прямоугольник 82"/>
          <p:cNvSpPr/>
          <p:nvPr/>
        </p:nvSpPr>
        <p:spPr>
          <a:xfrm>
            <a:off x="4882774" y="3779166"/>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4" name="Прямоугольник 83"/>
          <p:cNvSpPr/>
          <p:nvPr/>
        </p:nvSpPr>
        <p:spPr>
          <a:xfrm>
            <a:off x="4882774"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5" name="Прямоугольник 84"/>
          <p:cNvSpPr/>
          <p:nvPr/>
        </p:nvSpPr>
        <p:spPr>
          <a:xfrm>
            <a:off x="4882774" y="292653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6" name="Прямоугольник 85"/>
          <p:cNvSpPr/>
          <p:nvPr/>
        </p:nvSpPr>
        <p:spPr>
          <a:xfrm>
            <a:off x="4882774" y="250021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7" name="Прямоугольник 86"/>
          <p:cNvSpPr/>
          <p:nvPr/>
        </p:nvSpPr>
        <p:spPr>
          <a:xfrm>
            <a:off x="4882774" y="42054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8" name="Прямоугольник 87"/>
          <p:cNvSpPr/>
          <p:nvPr/>
        </p:nvSpPr>
        <p:spPr>
          <a:xfrm>
            <a:off x="2880926" y="122566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9" name="Прямоугольник 88"/>
          <p:cNvSpPr/>
          <p:nvPr/>
        </p:nvSpPr>
        <p:spPr>
          <a:xfrm>
            <a:off x="918548" y="165709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1" name="Прямоугольник 90"/>
          <p:cNvSpPr/>
          <p:nvPr/>
        </p:nvSpPr>
        <p:spPr>
          <a:xfrm>
            <a:off x="918548" y="2510736"/>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2" name="Прямоугольник 91"/>
          <p:cNvSpPr/>
          <p:nvPr/>
        </p:nvSpPr>
        <p:spPr>
          <a:xfrm>
            <a:off x="918548" y="293705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3" name="Прямоугольник 92"/>
          <p:cNvSpPr/>
          <p:nvPr/>
        </p:nvSpPr>
        <p:spPr>
          <a:xfrm>
            <a:off x="918546" y="334781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4" name="Прямоугольник 93"/>
          <p:cNvSpPr/>
          <p:nvPr/>
        </p:nvSpPr>
        <p:spPr>
          <a:xfrm>
            <a:off x="918548" y="378469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5" name="Прямоугольник 94"/>
          <p:cNvSpPr/>
          <p:nvPr/>
        </p:nvSpPr>
        <p:spPr>
          <a:xfrm>
            <a:off x="918548" y="421100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6" name="Прямоугольник 95"/>
          <p:cNvSpPr/>
          <p:nvPr/>
        </p:nvSpPr>
        <p:spPr>
          <a:xfrm>
            <a:off x="918548" y="4625679"/>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7" name="Прямоугольник 96"/>
          <p:cNvSpPr/>
          <p:nvPr/>
        </p:nvSpPr>
        <p:spPr>
          <a:xfrm>
            <a:off x="918548" y="5478311"/>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8" name="Прямоугольник 97"/>
          <p:cNvSpPr/>
          <p:nvPr/>
        </p:nvSpPr>
        <p:spPr>
          <a:xfrm>
            <a:off x="918548" y="505199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9" name="Прямоугольник 98"/>
          <p:cNvSpPr/>
          <p:nvPr/>
        </p:nvSpPr>
        <p:spPr>
          <a:xfrm>
            <a:off x="408139"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0" name="Прямоугольник 99"/>
          <p:cNvSpPr/>
          <p:nvPr/>
        </p:nvSpPr>
        <p:spPr>
          <a:xfrm>
            <a:off x="1422602" y="334781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1" name="Прямоугольник 100"/>
          <p:cNvSpPr/>
          <p:nvPr/>
        </p:nvSpPr>
        <p:spPr>
          <a:xfrm>
            <a:off x="1903613" y="334781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2" name="Прямоугольник 101"/>
          <p:cNvSpPr/>
          <p:nvPr/>
        </p:nvSpPr>
        <p:spPr>
          <a:xfrm>
            <a:off x="2391246"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3" name="Прямоугольник 102"/>
          <p:cNvSpPr/>
          <p:nvPr/>
        </p:nvSpPr>
        <p:spPr>
          <a:xfrm>
            <a:off x="3384982"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4" name="Прямоугольник 103"/>
          <p:cNvSpPr/>
          <p:nvPr/>
        </p:nvSpPr>
        <p:spPr>
          <a:xfrm>
            <a:off x="3889038"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 name="Прямоугольник 5"/>
          <p:cNvSpPr/>
          <p:nvPr/>
        </p:nvSpPr>
        <p:spPr>
          <a:xfrm>
            <a:off x="25774" y="3242842"/>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1</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71" name="Прямоугольник 70"/>
          <p:cNvSpPr/>
          <p:nvPr/>
        </p:nvSpPr>
        <p:spPr>
          <a:xfrm>
            <a:off x="1007271" y="1107740"/>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2</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80" name="Прямоугольник 79"/>
          <p:cNvSpPr/>
          <p:nvPr/>
        </p:nvSpPr>
        <p:spPr>
          <a:xfrm>
            <a:off x="6973346" y="659652"/>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6</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5" name="Прямоугольник 104"/>
          <p:cNvSpPr/>
          <p:nvPr/>
        </p:nvSpPr>
        <p:spPr>
          <a:xfrm>
            <a:off x="4971498" y="1529992"/>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5</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6" name="Прямоугольник 105"/>
          <p:cNvSpPr/>
          <p:nvPr/>
        </p:nvSpPr>
        <p:spPr>
          <a:xfrm>
            <a:off x="2479970" y="1956308"/>
            <a:ext cx="326607" cy="646331"/>
          </a:xfrm>
          <a:prstGeom prst="rect">
            <a:avLst/>
          </a:prstGeom>
          <a:noFill/>
        </p:spPr>
        <p:txBody>
          <a:bodyPr wrap="square" lIns="91440" tIns="45720" rIns="91440" bIns="45720">
            <a:spAutoFit/>
          </a:bodyPr>
          <a:lstStyle/>
          <a:p>
            <a:pPr algn="ctr"/>
            <a:r>
              <a:rPr lang="ru-RU"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3</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7" name="Прямоугольник 106"/>
          <p:cNvSpPr/>
          <p:nvPr/>
        </p:nvSpPr>
        <p:spPr>
          <a:xfrm>
            <a:off x="2969650" y="659651"/>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4</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8" name="Прямоугольник 107"/>
          <p:cNvSpPr/>
          <p:nvPr/>
        </p:nvSpPr>
        <p:spPr>
          <a:xfrm>
            <a:off x="5986737" y="3249332"/>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7</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9" name="Прямоугольник 108"/>
          <p:cNvSpPr/>
          <p:nvPr/>
        </p:nvSpPr>
        <p:spPr>
          <a:xfrm>
            <a:off x="4882773"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0" name="Прямоугольник 109"/>
          <p:cNvSpPr/>
          <p:nvPr/>
        </p:nvSpPr>
        <p:spPr>
          <a:xfrm>
            <a:off x="5876509"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1" name="Прямоугольник 110"/>
          <p:cNvSpPr/>
          <p:nvPr/>
        </p:nvSpPr>
        <p:spPr>
          <a:xfrm>
            <a:off x="5386829"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2" name="Прямоугольник 111"/>
          <p:cNvSpPr/>
          <p:nvPr/>
        </p:nvSpPr>
        <p:spPr>
          <a:xfrm>
            <a:off x="6380565"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3" name="Прямоугольник 112"/>
          <p:cNvSpPr/>
          <p:nvPr/>
        </p:nvSpPr>
        <p:spPr>
          <a:xfrm>
            <a:off x="7388677"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5" name="Прямоугольник 114"/>
          <p:cNvSpPr/>
          <p:nvPr/>
        </p:nvSpPr>
        <p:spPr>
          <a:xfrm>
            <a:off x="4467442" y="4948106"/>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8</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14" name="Прямоугольник 113"/>
          <p:cNvSpPr/>
          <p:nvPr/>
        </p:nvSpPr>
        <p:spPr>
          <a:xfrm>
            <a:off x="3908023" y="1894753"/>
            <a:ext cx="40427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т</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6" name="Прямоугольник 115"/>
          <p:cNvSpPr/>
          <p:nvPr/>
        </p:nvSpPr>
        <p:spPr>
          <a:xfrm>
            <a:off x="4378660" y="1894751"/>
            <a:ext cx="45236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у</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7" name="Прямоугольник 116"/>
          <p:cNvSpPr/>
          <p:nvPr/>
        </p:nvSpPr>
        <p:spPr>
          <a:xfrm>
            <a:off x="4882773" y="1901786"/>
            <a:ext cx="48763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р</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8" name="Прямоугольник 117"/>
          <p:cNvSpPr/>
          <p:nvPr/>
        </p:nvSpPr>
        <p:spPr>
          <a:xfrm>
            <a:off x="5407063" y="1903801"/>
            <a:ext cx="46358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а</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9" name="Прямоугольник 118"/>
          <p:cNvSpPr/>
          <p:nvPr/>
        </p:nvSpPr>
        <p:spPr>
          <a:xfrm>
            <a:off x="2886731" y="1894752"/>
            <a:ext cx="492443" cy="769441"/>
          </a:xfrm>
          <a:prstGeom prst="rect">
            <a:avLst/>
          </a:prstGeom>
          <a:noFill/>
        </p:spPr>
        <p:txBody>
          <a:bodyPr wrap="none" lIns="91440" tIns="45720" rIns="91440" bIns="45720">
            <a:spAutoFit/>
          </a:bodyPr>
          <a:lstStyle/>
          <a:p>
            <a:pPr algn="ctr"/>
            <a:r>
              <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p>
        </p:txBody>
      </p:sp>
      <p:sp>
        <p:nvSpPr>
          <p:cNvPr id="120" name="Прямоугольник 119"/>
          <p:cNvSpPr/>
          <p:nvPr/>
        </p:nvSpPr>
        <p:spPr>
          <a:xfrm>
            <a:off x="3405216" y="1906321"/>
            <a:ext cx="46358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а</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1" name="Прямоугольник 120"/>
          <p:cNvSpPr/>
          <p:nvPr/>
        </p:nvSpPr>
        <p:spPr>
          <a:xfrm>
            <a:off x="7332820" y="1903802"/>
            <a:ext cx="587020"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ы</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2" name="Прямоугольник 121"/>
          <p:cNvSpPr/>
          <p:nvPr/>
        </p:nvSpPr>
        <p:spPr>
          <a:xfrm>
            <a:off x="7880958" y="1894753"/>
            <a:ext cx="498855"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й</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3" name="Прямоугольник 122"/>
          <p:cNvSpPr/>
          <p:nvPr/>
        </p:nvSpPr>
        <p:spPr>
          <a:xfrm>
            <a:off x="5899701" y="1903800"/>
            <a:ext cx="481222"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л</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4" name="Прямоугольник 123"/>
          <p:cNvSpPr/>
          <p:nvPr/>
        </p:nvSpPr>
        <p:spPr>
          <a:xfrm>
            <a:off x="6419580" y="1909143"/>
            <a:ext cx="46358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ь</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5" name="Прямоугольник 124"/>
          <p:cNvSpPr/>
          <p:nvPr/>
        </p:nvSpPr>
        <p:spPr>
          <a:xfrm>
            <a:off x="6890428" y="1870252"/>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6" name="Прямоугольник 125"/>
          <p:cNvSpPr/>
          <p:nvPr/>
        </p:nvSpPr>
        <p:spPr>
          <a:xfrm>
            <a:off x="420555" y="3137374"/>
            <a:ext cx="42030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с</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7" name="Прямоугольник 126"/>
          <p:cNvSpPr/>
          <p:nvPr/>
        </p:nvSpPr>
        <p:spPr>
          <a:xfrm>
            <a:off x="1422604" y="3137373"/>
            <a:ext cx="425116"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з</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8" name="Прямоугольник 127"/>
          <p:cNvSpPr/>
          <p:nvPr/>
        </p:nvSpPr>
        <p:spPr>
          <a:xfrm>
            <a:off x="1903613" y="3119732"/>
            <a:ext cx="48763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о</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9" name="Прямоугольник 128"/>
          <p:cNvSpPr/>
          <p:nvPr/>
        </p:nvSpPr>
        <p:spPr>
          <a:xfrm>
            <a:off x="2402859" y="3138609"/>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0" name="Прямоугольник 129"/>
          <p:cNvSpPr/>
          <p:nvPr/>
        </p:nvSpPr>
        <p:spPr>
          <a:xfrm>
            <a:off x="2895012" y="3147379"/>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1" name="Прямоугольник 130"/>
          <p:cNvSpPr/>
          <p:nvPr/>
        </p:nvSpPr>
        <p:spPr>
          <a:xfrm>
            <a:off x="3343500" y="3150210"/>
            <a:ext cx="587020"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ы</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2" name="Прямоугольник 131"/>
          <p:cNvSpPr/>
          <p:nvPr/>
        </p:nvSpPr>
        <p:spPr>
          <a:xfrm>
            <a:off x="3910321" y="3147379"/>
            <a:ext cx="468397"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grpSp>
        <p:nvGrpSpPr>
          <p:cNvPr id="133" name="Группа 132"/>
          <p:cNvGrpSpPr/>
          <p:nvPr/>
        </p:nvGrpSpPr>
        <p:grpSpPr>
          <a:xfrm>
            <a:off x="840863" y="1381466"/>
            <a:ext cx="599843" cy="4645284"/>
            <a:chOff x="845560" y="1413811"/>
            <a:chExt cx="599843" cy="4645284"/>
          </a:xfrm>
        </p:grpSpPr>
        <p:sp>
          <p:nvSpPr>
            <p:cNvPr id="135" name="Прямоугольник 134"/>
            <p:cNvSpPr/>
            <p:nvPr/>
          </p:nvSpPr>
          <p:spPr>
            <a:xfrm>
              <a:off x="923889" y="211863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44" name="Прямоугольник 143"/>
            <p:cNvSpPr/>
            <p:nvPr/>
          </p:nvSpPr>
          <p:spPr>
            <a:xfrm>
              <a:off x="935326" y="1413811"/>
              <a:ext cx="42030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с</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5" name="Прямоугольник 144"/>
            <p:cNvSpPr/>
            <p:nvPr/>
          </p:nvSpPr>
          <p:spPr>
            <a:xfrm>
              <a:off x="896052" y="4863338"/>
              <a:ext cx="498855"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и</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6" name="Прямоугольник 145"/>
            <p:cNvSpPr/>
            <p:nvPr/>
          </p:nvSpPr>
          <p:spPr>
            <a:xfrm>
              <a:off x="910616" y="5289654"/>
              <a:ext cx="465191"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я</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7" name="Прямоугольник 146"/>
            <p:cNvSpPr/>
            <p:nvPr/>
          </p:nvSpPr>
          <p:spPr>
            <a:xfrm>
              <a:off x="896990" y="4436291"/>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8" name="Прямоугольник 147"/>
            <p:cNvSpPr/>
            <p:nvPr/>
          </p:nvSpPr>
          <p:spPr>
            <a:xfrm>
              <a:off x="911283" y="3997316"/>
              <a:ext cx="468397"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9" name="Прямоугольник 148"/>
            <p:cNvSpPr/>
            <p:nvPr/>
          </p:nvSpPr>
          <p:spPr>
            <a:xfrm>
              <a:off x="916892" y="3158036"/>
              <a:ext cx="468397"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0" name="Прямоугольник 149"/>
            <p:cNvSpPr/>
            <p:nvPr/>
          </p:nvSpPr>
          <p:spPr>
            <a:xfrm>
              <a:off x="901665" y="2679532"/>
              <a:ext cx="48763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р</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1" name="Прямоугольник 150"/>
            <p:cNvSpPr/>
            <p:nvPr/>
          </p:nvSpPr>
          <p:spPr>
            <a:xfrm>
              <a:off x="911283" y="2260264"/>
              <a:ext cx="468397"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2" name="Прямоугольник 151"/>
            <p:cNvSpPr/>
            <p:nvPr/>
          </p:nvSpPr>
          <p:spPr>
            <a:xfrm>
              <a:off x="916892" y="1937099"/>
              <a:ext cx="457176" cy="707886"/>
            </a:xfrm>
            <a:prstGeom prst="rect">
              <a:avLst/>
            </a:prstGeom>
            <a:noFill/>
          </p:spPr>
          <p:txBody>
            <a:bodyPr wrap="none" lIns="91440" tIns="45720" rIns="91440" bIns="45720">
              <a:spAutoFit/>
            </a:bodyPr>
            <a:lstStyle/>
            <a:p>
              <a:pPr algn="ctr"/>
              <a:r>
                <a:rPr lang="ru-RU" sz="40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б</a:t>
              </a:r>
              <a:endParaRPr lang="ru-RU" sz="40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3" name="Прямоугольник 152"/>
            <p:cNvSpPr/>
            <p:nvPr/>
          </p:nvSpPr>
          <p:spPr>
            <a:xfrm>
              <a:off x="845560" y="3554440"/>
              <a:ext cx="5998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ж</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grpSp>
      <p:sp>
        <p:nvSpPr>
          <p:cNvPr id="134" name="Прямоугольник 133"/>
          <p:cNvSpPr/>
          <p:nvPr/>
        </p:nvSpPr>
        <p:spPr>
          <a:xfrm>
            <a:off x="2870506" y="987153"/>
            <a:ext cx="513282"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д</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6" name="Прямоугольник 135"/>
          <p:cNvSpPr/>
          <p:nvPr/>
        </p:nvSpPr>
        <p:spPr>
          <a:xfrm>
            <a:off x="2898755" y="1435891"/>
            <a:ext cx="468398"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7" name="Прямоугольник 136"/>
          <p:cNvSpPr/>
          <p:nvPr/>
        </p:nvSpPr>
        <p:spPr>
          <a:xfrm>
            <a:off x="2838838" y="2715584"/>
            <a:ext cx="599844"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ж</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8" name="Прямоугольник 137"/>
          <p:cNvSpPr/>
          <p:nvPr/>
        </p:nvSpPr>
        <p:spPr>
          <a:xfrm>
            <a:off x="2851057" y="3566008"/>
            <a:ext cx="587020"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ы</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0" name="Прямоугольник 139"/>
          <p:cNvSpPr/>
          <p:nvPr/>
        </p:nvSpPr>
        <p:spPr>
          <a:xfrm>
            <a:off x="2898755" y="4033919"/>
            <a:ext cx="498855"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й</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1" name="Прямоугольник 140"/>
          <p:cNvSpPr/>
          <p:nvPr/>
        </p:nvSpPr>
        <p:spPr>
          <a:xfrm>
            <a:off x="2892946" y="2288523"/>
            <a:ext cx="468398"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1274409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7"/>
                                        </p:tgtEl>
                                        <p:attrNameLst>
                                          <p:attrName>r</p:attrName>
                                        </p:attrNameLst>
                                      </p:cBhvr>
                                    </p:animRot>
                                    <p:animRot by="-240000">
                                      <p:cBhvr>
                                        <p:cTn id="7" dur="200" fill="hold">
                                          <p:stCondLst>
                                            <p:cond delay="200"/>
                                          </p:stCondLst>
                                        </p:cTn>
                                        <p:tgtEl>
                                          <p:spTgt spid="7"/>
                                        </p:tgtEl>
                                        <p:attrNameLst>
                                          <p:attrName>r</p:attrName>
                                        </p:attrNameLst>
                                      </p:cBhvr>
                                    </p:animRot>
                                    <p:animRot by="240000">
                                      <p:cBhvr>
                                        <p:cTn id="8" dur="200" fill="hold">
                                          <p:stCondLst>
                                            <p:cond delay="400"/>
                                          </p:stCondLst>
                                        </p:cTn>
                                        <p:tgtEl>
                                          <p:spTgt spid="7"/>
                                        </p:tgtEl>
                                        <p:attrNameLst>
                                          <p:attrName>r</p:attrName>
                                        </p:attrNameLst>
                                      </p:cBhvr>
                                    </p:animRot>
                                    <p:animRot by="-240000">
                                      <p:cBhvr>
                                        <p:cTn id="9" dur="200" fill="hold">
                                          <p:stCondLst>
                                            <p:cond delay="600"/>
                                          </p:stCondLst>
                                        </p:cTn>
                                        <p:tgtEl>
                                          <p:spTgt spid="7"/>
                                        </p:tgtEl>
                                        <p:attrNameLst>
                                          <p:attrName>r</p:attrName>
                                        </p:attrNameLst>
                                      </p:cBhvr>
                                    </p:animRot>
                                    <p:animRot by="120000">
                                      <p:cBhvr>
                                        <p:cTn id="10" dur="200" fill="hold">
                                          <p:stCondLst>
                                            <p:cond delay="80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a:effectLst>
            <a:outerShdw blurRad="292100" dist="139700" dir="2700000" algn="tl" rotWithShape="0">
              <a:srgbClr val="333333">
                <a:alpha val="65000"/>
              </a:srgbClr>
            </a:outerShdw>
          </a:effectLst>
        </p:spPr>
      </p:pic>
      <p:sp>
        <p:nvSpPr>
          <p:cNvPr id="5" name="Прямоугольник 4"/>
          <p:cNvSpPr/>
          <p:nvPr/>
        </p:nvSpPr>
        <p:spPr>
          <a:xfrm>
            <a:off x="352381" y="692696"/>
            <a:ext cx="326607" cy="646331"/>
          </a:xfrm>
          <a:prstGeom prst="rect">
            <a:avLst/>
          </a:prstGeom>
          <a:noFill/>
        </p:spPr>
        <p:txBody>
          <a:bodyPr wrap="square" lIns="91440" tIns="45720" rIns="91440" bIns="45720">
            <a:spAutoFit/>
          </a:bodyPr>
          <a:lstStyle/>
          <a:p>
            <a:pPr algn="ctr"/>
            <a:r>
              <a:rPr lang="ru-RU"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5</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6" name="Скругленный прямоугольник 5"/>
          <p:cNvSpPr/>
          <p:nvPr/>
        </p:nvSpPr>
        <p:spPr>
          <a:xfrm>
            <a:off x="1187624" y="908720"/>
            <a:ext cx="7344816" cy="5328592"/>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3200" dirty="0">
                <a:solidFill>
                  <a:schemeClr val="tx1"/>
                </a:solidFill>
              </a:rPr>
              <a:t>Затраты, издержки, потребление чего-либо для определенных целей.</a:t>
            </a:r>
          </a:p>
          <a:p>
            <a:r>
              <a:rPr lang="ru-RU" sz="3200" dirty="0">
                <a:solidFill>
                  <a:schemeClr val="tx1"/>
                </a:solidFill>
              </a:rPr>
              <a:t>Они могут быть ежемесячные и повторятся из месяца в месяц (продукты, коммунальные услуги, транспорт, телефон и т. д.)</a:t>
            </a:r>
          </a:p>
        </p:txBody>
      </p:sp>
    </p:spTree>
    <p:extLst>
      <p:ext uri="{BB962C8B-B14F-4D97-AF65-F5344CB8AC3E}">
        <p14:creationId xmlns:p14="http://schemas.microsoft.com/office/powerpoint/2010/main" val="2810655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5632"/>
            <a:ext cx="9231509" cy="6923632"/>
          </a:xfrm>
          <a:prstGeom prst="rect">
            <a:avLst/>
          </a:prstGeom>
        </p:spPr>
      </p:pic>
      <p:sp>
        <p:nvSpPr>
          <p:cNvPr id="13" name="Прямоугольник 12"/>
          <p:cNvSpPr/>
          <p:nvPr/>
        </p:nvSpPr>
        <p:spPr>
          <a:xfrm>
            <a:off x="2139218" y="116632"/>
            <a:ext cx="4174126" cy="646331"/>
          </a:xfrm>
          <a:prstGeom prst="rect">
            <a:avLst/>
          </a:prstGeom>
          <a:noFill/>
        </p:spPr>
        <p:txBody>
          <a:bodyPr wrap="square" lIns="91440" tIns="45720" rIns="91440" bIns="45720">
            <a:spAutoFit/>
          </a:bodyPr>
          <a:lstStyle/>
          <a:p>
            <a:pPr algn="ctr"/>
            <a:r>
              <a:rPr lang="ru-RU"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ea typeface="Tahoma" panose="020B0604030504040204" pitchFamily="34" charset="0"/>
                <a:cs typeface="Times New Roman" panose="02020603050405020304" pitchFamily="18" charset="0"/>
              </a:rPr>
              <a:t>КРОССВОРД</a:t>
            </a:r>
            <a:endParaRPr lang="ru-RU"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ea typeface="Tahoma" panose="020B0604030504040204" pitchFamily="34" charset="0"/>
              <a:cs typeface="Times New Roman" panose="02020603050405020304" pitchFamily="18" charset="0"/>
            </a:endParaRPr>
          </a:p>
        </p:txBody>
      </p:sp>
      <p:sp>
        <p:nvSpPr>
          <p:cNvPr id="45" name="Прямоугольник 44"/>
          <p:cNvSpPr/>
          <p:nvPr/>
        </p:nvSpPr>
        <p:spPr>
          <a:xfrm>
            <a:off x="2886733" y="334128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49" name="Прямоугольник 48"/>
          <p:cNvSpPr/>
          <p:nvPr/>
        </p:nvSpPr>
        <p:spPr>
          <a:xfrm>
            <a:off x="2880926" y="378415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0" name="Прямоугольник 49"/>
          <p:cNvSpPr/>
          <p:nvPr/>
        </p:nvSpPr>
        <p:spPr>
          <a:xfrm>
            <a:off x="2880926" y="292653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2" name="Прямоугольник 51"/>
          <p:cNvSpPr/>
          <p:nvPr/>
        </p:nvSpPr>
        <p:spPr>
          <a:xfrm>
            <a:off x="2880926" y="207536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1" name="Прямоугольник 50"/>
          <p:cNvSpPr/>
          <p:nvPr/>
        </p:nvSpPr>
        <p:spPr>
          <a:xfrm>
            <a:off x="2880926" y="250021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3" name="Прямоугольник 52"/>
          <p:cNvSpPr/>
          <p:nvPr/>
        </p:nvSpPr>
        <p:spPr>
          <a:xfrm>
            <a:off x="2880926" y="1649049"/>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8" name="Прямоугольник 57"/>
          <p:cNvSpPr/>
          <p:nvPr/>
        </p:nvSpPr>
        <p:spPr>
          <a:xfrm>
            <a:off x="3889038"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9" name="Прямоугольник 58"/>
          <p:cNvSpPr/>
          <p:nvPr/>
        </p:nvSpPr>
        <p:spPr>
          <a:xfrm>
            <a:off x="3384982"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0" name="Прямоугольник 59"/>
          <p:cNvSpPr/>
          <p:nvPr/>
        </p:nvSpPr>
        <p:spPr>
          <a:xfrm>
            <a:off x="4378718"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1" name="Прямоугольник 60"/>
          <p:cNvSpPr/>
          <p:nvPr/>
        </p:nvSpPr>
        <p:spPr>
          <a:xfrm>
            <a:off x="4882774"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2" name="Прямоугольник 61"/>
          <p:cNvSpPr/>
          <p:nvPr/>
        </p:nvSpPr>
        <p:spPr>
          <a:xfrm>
            <a:off x="5876510"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3" name="Прямоугольник 62"/>
          <p:cNvSpPr/>
          <p:nvPr/>
        </p:nvSpPr>
        <p:spPr>
          <a:xfrm>
            <a:off x="5386830"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4" name="Прямоугольник 63"/>
          <p:cNvSpPr/>
          <p:nvPr/>
        </p:nvSpPr>
        <p:spPr>
          <a:xfrm>
            <a:off x="6380566"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5" name="Прямоугольник 64"/>
          <p:cNvSpPr/>
          <p:nvPr/>
        </p:nvSpPr>
        <p:spPr>
          <a:xfrm>
            <a:off x="6884622"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6" name="Прямоугольник 65"/>
          <p:cNvSpPr/>
          <p:nvPr/>
        </p:nvSpPr>
        <p:spPr>
          <a:xfrm>
            <a:off x="7388678"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7" name="Прямоугольник 66"/>
          <p:cNvSpPr/>
          <p:nvPr/>
        </p:nvSpPr>
        <p:spPr>
          <a:xfrm>
            <a:off x="7892734"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5" name="Прямоугольник 54"/>
          <p:cNvSpPr/>
          <p:nvPr/>
        </p:nvSpPr>
        <p:spPr>
          <a:xfrm>
            <a:off x="2880926" y="42054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8" name="Прямоугольник 67"/>
          <p:cNvSpPr/>
          <p:nvPr/>
        </p:nvSpPr>
        <p:spPr>
          <a:xfrm>
            <a:off x="6884622"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9" name="Прямоугольник 68"/>
          <p:cNvSpPr/>
          <p:nvPr/>
        </p:nvSpPr>
        <p:spPr>
          <a:xfrm>
            <a:off x="6884622" y="292653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0" name="Прямоугольник 69"/>
          <p:cNvSpPr/>
          <p:nvPr/>
        </p:nvSpPr>
        <p:spPr>
          <a:xfrm>
            <a:off x="6884622" y="250021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2" name="Прямоугольник 71"/>
          <p:cNvSpPr/>
          <p:nvPr/>
        </p:nvSpPr>
        <p:spPr>
          <a:xfrm>
            <a:off x="6884622" y="1649049"/>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3" name="Прямоугольник 72"/>
          <p:cNvSpPr/>
          <p:nvPr/>
        </p:nvSpPr>
        <p:spPr>
          <a:xfrm>
            <a:off x="6884622" y="1222733"/>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4" name="Прямоугольник 73"/>
          <p:cNvSpPr/>
          <p:nvPr/>
        </p:nvSpPr>
        <p:spPr>
          <a:xfrm>
            <a:off x="6884622" y="42054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5" name="Прямоугольник 74"/>
          <p:cNvSpPr/>
          <p:nvPr/>
        </p:nvSpPr>
        <p:spPr>
          <a:xfrm>
            <a:off x="6884622" y="3779166"/>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6" name="Прямоугольник 75"/>
          <p:cNvSpPr/>
          <p:nvPr/>
        </p:nvSpPr>
        <p:spPr>
          <a:xfrm>
            <a:off x="6884622"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7" name="Прямоугольник 76"/>
          <p:cNvSpPr/>
          <p:nvPr/>
        </p:nvSpPr>
        <p:spPr>
          <a:xfrm>
            <a:off x="6884622" y="463179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8" name="Прямоугольник 77"/>
          <p:cNvSpPr/>
          <p:nvPr/>
        </p:nvSpPr>
        <p:spPr>
          <a:xfrm>
            <a:off x="6380566"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9" name="Прямоугольник 78"/>
          <p:cNvSpPr/>
          <p:nvPr/>
        </p:nvSpPr>
        <p:spPr>
          <a:xfrm>
            <a:off x="7374302"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1" name="Прямоугольник 80"/>
          <p:cNvSpPr/>
          <p:nvPr/>
        </p:nvSpPr>
        <p:spPr>
          <a:xfrm>
            <a:off x="7878358"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2" name="Прямоугольник 81"/>
          <p:cNvSpPr/>
          <p:nvPr/>
        </p:nvSpPr>
        <p:spPr>
          <a:xfrm>
            <a:off x="8382414"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3" name="Прямоугольник 82"/>
          <p:cNvSpPr/>
          <p:nvPr/>
        </p:nvSpPr>
        <p:spPr>
          <a:xfrm>
            <a:off x="4882774" y="3779166"/>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4" name="Прямоугольник 83"/>
          <p:cNvSpPr/>
          <p:nvPr/>
        </p:nvSpPr>
        <p:spPr>
          <a:xfrm>
            <a:off x="4882774"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5" name="Прямоугольник 84"/>
          <p:cNvSpPr/>
          <p:nvPr/>
        </p:nvSpPr>
        <p:spPr>
          <a:xfrm>
            <a:off x="4882774" y="292653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6" name="Прямоугольник 85"/>
          <p:cNvSpPr/>
          <p:nvPr/>
        </p:nvSpPr>
        <p:spPr>
          <a:xfrm>
            <a:off x="4882774" y="250021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7" name="Прямоугольник 86"/>
          <p:cNvSpPr/>
          <p:nvPr/>
        </p:nvSpPr>
        <p:spPr>
          <a:xfrm>
            <a:off x="4882774" y="42054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8" name="Прямоугольник 87"/>
          <p:cNvSpPr/>
          <p:nvPr/>
        </p:nvSpPr>
        <p:spPr>
          <a:xfrm>
            <a:off x="2880926" y="122566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9" name="Прямоугольник 88"/>
          <p:cNvSpPr/>
          <p:nvPr/>
        </p:nvSpPr>
        <p:spPr>
          <a:xfrm>
            <a:off x="918548" y="165709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1" name="Прямоугольник 90"/>
          <p:cNvSpPr/>
          <p:nvPr/>
        </p:nvSpPr>
        <p:spPr>
          <a:xfrm>
            <a:off x="918548" y="2510736"/>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2" name="Прямоугольник 91"/>
          <p:cNvSpPr/>
          <p:nvPr/>
        </p:nvSpPr>
        <p:spPr>
          <a:xfrm>
            <a:off x="918548" y="293705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3" name="Прямоугольник 92"/>
          <p:cNvSpPr/>
          <p:nvPr/>
        </p:nvSpPr>
        <p:spPr>
          <a:xfrm>
            <a:off x="918546" y="334781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4" name="Прямоугольник 93"/>
          <p:cNvSpPr/>
          <p:nvPr/>
        </p:nvSpPr>
        <p:spPr>
          <a:xfrm>
            <a:off x="918548" y="378469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5" name="Прямоугольник 94"/>
          <p:cNvSpPr/>
          <p:nvPr/>
        </p:nvSpPr>
        <p:spPr>
          <a:xfrm>
            <a:off x="918548" y="421100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6" name="Прямоугольник 95"/>
          <p:cNvSpPr/>
          <p:nvPr/>
        </p:nvSpPr>
        <p:spPr>
          <a:xfrm>
            <a:off x="918548" y="4625679"/>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7" name="Прямоугольник 96"/>
          <p:cNvSpPr/>
          <p:nvPr/>
        </p:nvSpPr>
        <p:spPr>
          <a:xfrm>
            <a:off x="918548" y="5478311"/>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8" name="Прямоугольник 97"/>
          <p:cNvSpPr/>
          <p:nvPr/>
        </p:nvSpPr>
        <p:spPr>
          <a:xfrm>
            <a:off x="918548" y="505199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9" name="Прямоугольник 98"/>
          <p:cNvSpPr/>
          <p:nvPr/>
        </p:nvSpPr>
        <p:spPr>
          <a:xfrm>
            <a:off x="408139"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0" name="Прямоугольник 99"/>
          <p:cNvSpPr/>
          <p:nvPr/>
        </p:nvSpPr>
        <p:spPr>
          <a:xfrm>
            <a:off x="1422602" y="334781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1" name="Прямоугольник 100"/>
          <p:cNvSpPr/>
          <p:nvPr/>
        </p:nvSpPr>
        <p:spPr>
          <a:xfrm>
            <a:off x="1903613" y="334781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2" name="Прямоугольник 101"/>
          <p:cNvSpPr/>
          <p:nvPr/>
        </p:nvSpPr>
        <p:spPr>
          <a:xfrm>
            <a:off x="2391246"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3" name="Прямоугольник 102"/>
          <p:cNvSpPr/>
          <p:nvPr/>
        </p:nvSpPr>
        <p:spPr>
          <a:xfrm>
            <a:off x="3384982"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4" name="Прямоугольник 103"/>
          <p:cNvSpPr/>
          <p:nvPr/>
        </p:nvSpPr>
        <p:spPr>
          <a:xfrm>
            <a:off x="3889038"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 name="Прямоугольник 5"/>
          <p:cNvSpPr/>
          <p:nvPr/>
        </p:nvSpPr>
        <p:spPr>
          <a:xfrm>
            <a:off x="25774" y="3242842"/>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1</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71" name="Прямоугольник 70"/>
          <p:cNvSpPr/>
          <p:nvPr/>
        </p:nvSpPr>
        <p:spPr>
          <a:xfrm>
            <a:off x="1007271" y="1107740"/>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2</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80" name="Прямоугольник 79"/>
          <p:cNvSpPr/>
          <p:nvPr/>
        </p:nvSpPr>
        <p:spPr>
          <a:xfrm>
            <a:off x="6973346" y="659652"/>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6</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5" name="Прямоугольник 104"/>
          <p:cNvSpPr/>
          <p:nvPr/>
        </p:nvSpPr>
        <p:spPr>
          <a:xfrm>
            <a:off x="4971498" y="1529992"/>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5</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6" name="Прямоугольник 105"/>
          <p:cNvSpPr/>
          <p:nvPr/>
        </p:nvSpPr>
        <p:spPr>
          <a:xfrm>
            <a:off x="2479970" y="1956308"/>
            <a:ext cx="326607" cy="646331"/>
          </a:xfrm>
          <a:prstGeom prst="rect">
            <a:avLst/>
          </a:prstGeom>
          <a:noFill/>
        </p:spPr>
        <p:txBody>
          <a:bodyPr wrap="square" lIns="91440" tIns="45720" rIns="91440" bIns="45720">
            <a:spAutoFit/>
          </a:bodyPr>
          <a:lstStyle/>
          <a:p>
            <a:pPr algn="ctr"/>
            <a:r>
              <a:rPr lang="ru-RU"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3</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7" name="Прямоугольник 106"/>
          <p:cNvSpPr/>
          <p:nvPr/>
        </p:nvSpPr>
        <p:spPr>
          <a:xfrm>
            <a:off x="2969650" y="659651"/>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4</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8" name="Прямоугольник 107"/>
          <p:cNvSpPr/>
          <p:nvPr/>
        </p:nvSpPr>
        <p:spPr>
          <a:xfrm>
            <a:off x="5986737" y="3249332"/>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7</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9" name="Прямоугольник 108"/>
          <p:cNvSpPr/>
          <p:nvPr/>
        </p:nvSpPr>
        <p:spPr>
          <a:xfrm>
            <a:off x="4882773"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0" name="Прямоугольник 109"/>
          <p:cNvSpPr/>
          <p:nvPr/>
        </p:nvSpPr>
        <p:spPr>
          <a:xfrm>
            <a:off x="5876509"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1" name="Прямоугольник 110"/>
          <p:cNvSpPr/>
          <p:nvPr/>
        </p:nvSpPr>
        <p:spPr>
          <a:xfrm>
            <a:off x="5386829"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2" name="Прямоугольник 111"/>
          <p:cNvSpPr/>
          <p:nvPr/>
        </p:nvSpPr>
        <p:spPr>
          <a:xfrm>
            <a:off x="6380565"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3" name="Прямоугольник 112"/>
          <p:cNvSpPr/>
          <p:nvPr/>
        </p:nvSpPr>
        <p:spPr>
          <a:xfrm>
            <a:off x="7388677"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5" name="Прямоугольник 114"/>
          <p:cNvSpPr/>
          <p:nvPr/>
        </p:nvSpPr>
        <p:spPr>
          <a:xfrm>
            <a:off x="4467442" y="4948106"/>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8</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14" name="Прямоугольник 113"/>
          <p:cNvSpPr/>
          <p:nvPr/>
        </p:nvSpPr>
        <p:spPr>
          <a:xfrm>
            <a:off x="3908023" y="1894753"/>
            <a:ext cx="40427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т</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6" name="Прямоугольник 115"/>
          <p:cNvSpPr/>
          <p:nvPr/>
        </p:nvSpPr>
        <p:spPr>
          <a:xfrm>
            <a:off x="4378660" y="1894751"/>
            <a:ext cx="45236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у</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7" name="Прямоугольник 116"/>
          <p:cNvSpPr/>
          <p:nvPr/>
        </p:nvSpPr>
        <p:spPr>
          <a:xfrm>
            <a:off x="4882773" y="1901786"/>
            <a:ext cx="48763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р</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8" name="Прямоугольник 117"/>
          <p:cNvSpPr/>
          <p:nvPr/>
        </p:nvSpPr>
        <p:spPr>
          <a:xfrm>
            <a:off x="5407063" y="1903801"/>
            <a:ext cx="46358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а</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9" name="Прямоугольник 118"/>
          <p:cNvSpPr/>
          <p:nvPr/>
        </p:nvSpPr>
        <p:spPr>
          <a:xfrm>
            <a:off x="2886731" y="1894752"/>
            <a:ext cx="492443" cy="769441"/>
          </a:xfrm>
          <a:prstGeom prst="rect">
            <a:avLst/>
          </a:prstGeom>
          <a:noFill/>
        </p:spPr>
        <p:txBody>
          <a:bodyPr wrap="none" lIns="91440" tIns="45720" rIns="91440" bIns="45720">
            <a:spAutoFit/>
          </a:bodyPr>
          <a:lstStyle/>
          <a:p>
            <a:pPr algn="ctr"/>
            <a:r>
              <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p>
        </p:txBody>
      </p:sp>
      <p:sp>
        <p:nvSpPr>
          <p:cNvPr id="120" name="Прямоугольник 119"/>
          <p:cNvSpPr/>
          <p:nvPr/>
        </p:nvSpPr>
        <p:spPr>
          <a:xfrm>
            <a:off x="3405216" y="1906321"/>
            <a:ext cx="46358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а</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1" name="Прямоугольник 120"/>
          <p:cNvSpPr/>
          <p:nvPr/>
        </p:nvSpPr>
        <p:spPr>
          <a:xfrm>
            <a:off x="7332820" y="1903802"/>
            <a:ext cx="587020"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ы</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2" name="Прямоугольник 121"/>
          <p:cNvSpPr/>
          <p:nvPr/>
        </p:nvSpPr>
        <p:spPr>
          <a:xfrm>
            <a:off x="7880958" y="1894753"/>
            <a:ext cx="498855"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й</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3" name="Прямоугольник 122"/>
          <p:cNvSpPr/>
          <p:nvPr/>
        </p:nvSpPr>
        <p:spPr>
          <a:xfrm>
            <a:off x="5899701" y="1903800"/>
            <a:ext cx="481222"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л</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4" name="Прямоугольник 123"/>
          <p:cNvSpPr/>
          <p:nvPr/>
        </p:nvSpPr>
        <p:spPr>
          <a:xfrm>
            <a:off x="6419580" y="1909143"/>
            <a:ext cx="46358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ь</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5" name="Прямоугольник 124"/>
          <p:cNvSpPr/>
          <p:nvPr/>
        </p:nvSpPr>
        <p:spPr>
          <a:xfrm>
            <a:off x="6890428" y="1870252"/>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6" name="Прямоугольник 125"/>
          <p:cNvSpPr/>
          <p:nvPr/>
        </p:nvSpPr>
        <p:spPr>
          <a:xfrm>
            <a:off x="420555" y="3137374"/>
            <a:ext cx="42030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с</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7" name="Прямоугольник 126"/>
          <p:cNvSpPr/>
          <p:nvPr/>
        </p:nvSpPr>
        <p:spPr>
          <a:xfrm>
            <a:off x="1422604" y="3137373"/>
            <a:ext cx="425116"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з</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8" name="Прямоугольник 127"/>
          <p:cNvSpPr/>
          <p:nvPr/>
        </p:nvSpPr>
        <p:spPr>
          <a:xfrm>
            <a:off x="4882774" y="3580250"/>
            <a:ext cx="48763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о</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9" name="Прямоугольник 128"/>
          <p:cNvSpPr/>
          <p:nvPr/>
        </p:nvSpPr>
        <p:spPr>
          <a:xfrm>
            <a:off x="2402859" y="3138609"/>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0" name="Прямоугольник 129"/>
          <p:cNvSpPr/>
          <p:nvPr/>
        </p:nvSpPr>
        <p:spPr>
          <a:xfrm>
            <a:off x="2895012" y="3147379"/>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1" name="Прямоугольник 130"/>
          <p:cNvSpPr/>
          <p:nvPr/>
        </p:nvSpPr>
        <p:spPr>
          <a:xfrm>
            <a:off x="3343500" y="3150210"/>
            <a:ext cx="587020"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ы</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2" name="Прямоугольник 131"/>
          <p:cNvSpPr/>
          <p:nvPr/>
        </p:nvSpPr>
        <p:spPr>
          <a:xfrm>
            <a:off x="3910321" y="3147379"/>
            <a:ext cx="468397"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grpSp>
        <p:nvGrpSpPr>
          <p:cNvPr id="133" name="Группа 132"/>
          <p:cNvGrpSpPr/>
          <p:nvPr/>
        </p:nvGrpSpPr>
        <p:grpSpPr>
          <a:xfrm>
            <a:off x="840863" y="1381466"/>
            <a:ext cx="599843" cy="4645284"/>
            <a:chOff x="845560" y="1413811"/>
            <a:chExt cx="599843" cy="4645284"/>
          </a:xfrm>
        </p:grpSpPr>
        <p:sp>
          <p:nvSpPr>
            <p:cNvPr id="135" name="Прямоугольник 134"/>
            <p:cNvSpPr/>
            <p:nvPr/>
          </p:nvSpPr>
          <p:spPr>
            <a:xfrm>
              <a:off x="923889" y="211863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44" name="Прямоугольник 143"/>
            <p:cNvSpPr/>
            <p:nvPr/>
          </p:nvSpPr>
          <p:spPr>
            <a:xfrm>
              <a:off x="935326" y="1413811"/>
              <a:ext cx="42030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с</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5" name="Прямоугольник 144"/>
            <p:cNvSpPr/>
            <p:nvPr/>
          </p:nvSpPr>
          <p:spPr>
            <a:xfrm>
              <a:off x="896052" y="4863338"/>
              <a:ext cx="498855"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и</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6" name="Прямоугольник 145"/>
            <p:cNvSpPr/>
            <p:nvPr/>
          </p:nvSpPr>
          <p:spPr>
            <a:xfrm>
              <a:off x="910616" y="5289654"/>
              <a:ext cx="465191"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я</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7" name="Прямоугольник 146"/>
            <p:cNvSpPr/>
            <p:nvPr/>
          </p:nvSpPr>
          <p:spPr>
            <a:xfrm>
              <a:off x="896990" y="4436291"/>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8" name="Прямоугольник 147"/>
            <p:cNvSpPr/>
            <p:nvPr/>
          </p:nvSpPr>
          <p:spPr>
            <a:xfrm>
              <a:off x="911283" y="3997316"/>
              <a:ext cx="468397"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9" name="Прямоугольник 148"/>
            <p:cNvSpPr/>
            <p:nvPr/>
          </p:nvSpPr>
          <p:spPr>
            <a:xfrm>
              <a:off x="916892" y="3158036"/>
              <a:ext cx="468397"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0" name="Прямоугольник 149"/>
            <p:cNvSpPr/>
            <p:nvPr/>
          </p:nvSpPr>
          <p:spPr>
            <a:xfrm>
              <a:off x="901665" y="2679532"/>
              <a:ext cx="48763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р</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1" name="Прямоугольник 150"/>
            <p:cNvSpPr/>
            <p:nvPr/>
          </p:nvSpPr>
          <p:spPr>
            <a:xfrm>
              <a:off x="911283" y="2260264"/>
              <a:ext cx="468397"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2" name="Прямоугольник 151"/>
            <p:cNvSpPr/>
            <p:nvPr/>
          </p:nvSpPr>
          <p:spPr>
            <a:xfrm>
              <a:off x="916892" y="1937099"/>
              <a:ext cx="457176" cy="707886"/>
            </a:xfrm>
            <a:prstGeom prst="rect">
              <a:avLst/>
            </a:prstGeom>
            <a:noFill/>
          </p:spPr>
          <p:txBody>
            <a:bodyPr wrap="none" lIns="91440" tIns="45720" rIns="91440" bIns="45720">
              <a:spAutoFit/>
            </a:bodyPr>
            <a:lstStyle/>
            <a:p>
              <a:pPr algn="ctr"/>
              <a:r>
                <a:rPr lang="ru-RU" sz="40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б</a:t>
              </a:r>
              <a:endParaRPr lang="ru-RU" sz="40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3" name="Прямоугольник 152"/>
            <p:cNvSpPr/>
            <p:nvPr/>
          </p:nvSpPr>
          <p:spPr>
            <a:xfrm>
              <a:off x="845560" y="3554440"/>
              <a:ext cx="5998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ж</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grpSp>
      <p:sp>
        <p:nvSpPr>
          <p:cNvPr id="134" name="Прямоугольник 133"/>
          <p:cNvSpPr/>
          <p:nvPr/>
        </p:nvSpPr>
        <p:spPr>
          <a:xfrm>
            <a:off x="2870506" y="987153"/>
            <a:ext cx="513282"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д</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6" name="Прямоугольник 135"/>
          <p:cNvSpPr/>
          <p:nvPr/>
        </p:nvSpPr>
        <p:spPr>
          <a:xfrm>
            <a:off x="2898755" y="1435891"/>
            <a:ext cx="468398"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7" name="Прямоугольник 136"/>
          <p:cNvSpPr/>
          <p:nvPr/>
        </p:nvSpPr>
        <p:spPr>
          <a:xfrm>
            <a:off x="2838838" y="2715584"/>
            <a:ext cx="599844"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ж</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8" name="Прямоугольник 137"/>
          <p:cNvSpPr/>
          <p:nvPr/>
        </p:nvSpPr>
        <p:spPr>
          <a:xfrm>
            <a:off x="2851057" y="3566008"/>
            <a:ext cx="587020"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ы</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0" name="Прямоугольник 139"/>
          <p:cNvSpPr/>
          <p:nvPr/>
        </p:nvSpPr>
        <p:spPr>
          <a:xfrm>
            <a:off x="2898755" y="4033919"/>
            <a:ext cx="498855"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й</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1" name="Прямоугольник 140"/>
          <p:cNvSpPr/>
          <p:nvPr/>
        </p:nvSpPr>
        <p:spPr>
          <a:xfrm>
            <a:off x="2892946" y="2288523"/>
            <a:ext cx="468398"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9" name="Прямоугольник 138"/>
          <p:cNvSpPr/>
          <p:nvPr/>
        </p:nvSpPr>
        <p:spPr>
          <a:xfrm>
            <a:off x="4906818" y="2288520"/>
            <a:ext cx="46358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а</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2" name="Прямоугольник 141"/>
          <p:cNvSpPr/>
          <p:nvPr/>
        </p:nvSpPr>
        <p:spPr>
          <a:xfrm>
            <a:off x="4916435" y="2723894"/>
            <a:ext cx="42030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с</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3" name="Прямоугольник 142"/>
          <p:cNvSpPr/>
          <p:nvPr/>
        </p:nvSpPr>
        <p:spPr>
          <a:xfrm>
            <a:off x="1903613" y="3147378"/>
            <a:ext cx="48763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о</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4" name="Прямоугольник 153"/>
          <p:cNvSpPr/>
          <p:nvPr/>
        </p:nvSpPr>
        <p:spPr>
          <a:xfrm>
            <a:off x="4882774" y="3997850"/>
            <a:ext cx="513282"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д</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5" name="Прямоугольник 154"/>
          <p:cNvSpPr/>
          <p:nvPr/>
        </p:nvSpPr>
        <p:spPr>
          <a:xfrm>
            <a:off x="4941283" y="3100304"/>
            <a:ext cx="444352"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х</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2643834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a:effectLst>
            <a:outerShdw blurRad="292100" dist="139700" dir="2700000" algn="tl" rotWithShape="0">
              <a:srgbClr val="333333">
                <a:alpha val="65000"/>
              </a:srgbClr>
            </a:outerShdw>
          </a:effectLst>
        </p:spPr>
      </p:pic>
      <p:sp>
        <p:nvSpPr>
          <p:cNvPr id="5" name="Прямоугольник 4"/>
          <p:cNvSpPr/>
          <p:nvPr/>
        </p:nvSpPr>
        <p:spPr>
          <a:xfrm>
            <a:off x="352381" y="692696"/>
            <a:ext cx="326607" cy="646331"/>
          </a:xfrm>
          <a:prstGeom prst="rect">
            <a:avLst/>
          </a:prstGeom>
          <a:noFill/>
        </p:spPr>
        <p:txBody>
          <a:bodyPr wrap="square" lIns="91440" tIns="45720" rIns="91440" bIns="45720">
            <a:spAutoFit/>
          </a:bodyPr>
          <a:lstStyle/>
          <a:p>
            <a:pPr algn="ctr"/>
            <a:r>
              <a:rPr lang="ru-RU"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6</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6" name="Скругленный прямоугольник 5"/>
          <p:cNvSpPr/>
          <p:nvPr/>
        </p:nvSpPr>
        <p:spPr>
          <a:xfrm>
            <a:off x="1187624" y="908720"/>
            <a:ext cx="7344816" cy="5328592"/>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2400" dirty="0">
                <a:solidFill>
                  <a:schemeClr val="tx1"/>
                </a:solidFill>
                <a:latin typeface="Times New Roman" panose="02020603050405020304" pitchFamily="18" charset="0"/>
                <a:cs typeface="Times New Roman" panose="02020603050405020304" pitchFamily="18" charset="0"/>
              </a:rPr>
              <a:t>Какому страхованию подлежат все работающие граждане. Средства в Пенсионный фонд направляются работодателем (20% налог от фонда оплаты труда), личные взносы работника.</a:t>
            </a:r>
          </a:p>
          <a:p>
            <a:r>
              <a:rPr lang="ru-RU" sz="2400" dirty="0">
                <a:solidFill>
                  <a:schemeClr val="tx1"/>
                </a:solidFill>
                <a:latin typeface="Times New Roman" panose="02020603050405020304" pitchFamily="18" charset="0"/>
                <a:cs typeface="Times New Roman" panose="02020603050405020304" pitchFamily="18" charset="0"/>
              </a:rPr>
              <a:t>В порядке государственного страхования существуют:</a:t>
            </a:r>
          </a:p>
          <a:p>
            <a:r>
              <a:rPr lang="ru-RU" sz="2400" dirty="0">
                <a:solidFill>
                  <a:schemeClr val="tx1"/>
                </a:solidFill>
                <a:latin typeface="Times New Roman" panose="02020603050405020304" pitchFamily="18" charset="0"/>
                <a:cs typeface="Times New Roman" panose="02020603050405020304" pitchFamily="18" charset="0"/>
              </a:rPr>
              <a:t>- государственные трудовые пенсии;</a:t>
            </a:r>
          </a:p>
          <a:p>
            <a:r>
              <a:rPr lang="ru-RU" sz="2400" dirty="0">
                <a:solidFill>
                  <a:schemeClr val="tx1"/>
                </a:solidFill>
                <a:latin typeface="Times New Roman" panose="02020603050405020304" pitchFamily="18" charset="0"/>
                <a:cs typeface="Times New Roman" panose="02020603050405020304" pitchFamily="18" charset="0"/>
              </a:rPr>
              <a:t>- социальное пособие на погребение;</a:t>
            </a:r>
          </a:p>
          <a:p>
            <a:r>
              <a:rPr lang="ru-RU" sz="2400" dirty="0">
                <a:solidFill>
                  <a:schemeClr val="tx1"/>
                </a:solidFill>
                <a:latin typeface="Times New Roman" panose="02020603050405020304" pitchFamily="18" charset="0"/>
                <a:cs typeface="Times New Roman" panose="02020603050405020304" pitchFamily="18" charset="0"/>
              </a:rPr>
              <a:t>- материальная помощь престарелым и нетрудоспособным гражданам;</a:t>
            </a:r>
          </a:p>
          <a:p>
            <a:r>
              <a:rPr lang="ru-RU" sz="2400" dirty="0">
                <a:solidFill>
                  <a:schemeClr val="tx1"/>
                </a:solidFill>
                <a:latin typeface="Times New Roman" panose="02020603050405020304" pitchFamily="18" charset="0"/>
                <a:cs typeface="Times New Roman" panose="02020603050405020304" pitchFamily="18" charset="0"/>
              </a:rPr>
              <a:t>- выплата пенсий по старости, инвалидности;</a:t>
            </a:r>
          </a:p>
          <a:p>
            <a:r>
              <a:rPr lang="ru-RU" sz="2400" dirty="0">
                <a:solidFill>
                  <a:schemeClr val="tx1"/>
                </a:solidFill>
                <a:latin typeface="Times New Roman" panose="02020603050405020304" pitchFamily="18" charset="0"/>
                <a:cs typeface="Times New Roman" panose="02020603050405020304" pitchFamily="18" charset="0"/>
              </a:rPr>
              <a:t>- выплата пенсий за выслугу лет</a:t>
            </a:r>
          </a:p>
        </p:txBody>
      </p:sp>
    </p:spTree>
    <p:extLst>
      <p:ext uri="{BB962C8B-B14F-4D97-AF65-F5344CB8AC3E}">
        <p14:creationId xmlns:p14="http://schemas.microsoft.com/office/powerpoint/2010/main" val="776306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05" y="-65632"/>
            <a:ext cx="9144000" cy="6858000"/>
          </a:xfrm>
          <a:prstGeom prst="rect">
            <a:avLst/>
          </a:prstGeom>
        </p:spPr>
      </p:pic>
      <p:sp>
        <p:nvSpPr>
          <p:cNvPr id="13" name="Прямоугольник 12"/>
          <p:cNvSpPr/>
          <p:nvPr/>
        </p:nvSpPr>
        <p:spPr>
          <a:xfrm>
            <a:off x="2139218" y="116632"/>
            <a:ext cx="4174126" cy="646331"/>
          </a:xfrm>
          <a:prstGeom prst="rect">
            <a:avLst/>
          </a:prstGeom>
          <a:noFill/>
        </p:spPr>
        <p:txBody>
          <a:bodyPr wrap="square" lIns="91440" tIns="45720" rIns="91440" bIns="45720">
            <a:spAutoFit/>
          </a:bodyPr>
          <a:lstStyle/>
          <a:p>
            <a:pPr algn="ctr"/>
            <a:r>
              <a:rPr lang="ru-RU"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ea typeface="Tahoma" panose="020B0604030504040204" pitchFamily="34" charset="0"/>
                <a:cs typeface="Times New Roman" panose="02020603050405020304" pitchFamily="18" charset="0"/>
              </a:rPr>
              <a:t>КРОССВОРД</a:t>
            </a:r>
            <a:endParaRPr lang="ru-RU"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ea typeface="Tahoma" panose="020B0604030504040204" pitchFamily="34" charset="0"/>
              <a:cs typeface="Times New Roman" panose="02020603050405020304" pitchFamily="18" charset="0"/>
            </a:endParaRPr>
          </a:p>
        </p:txBody>
      </p:sp>
      <p:sp>
        <p:nvSpPr>
          <p:cNvPr id="45" name="Прямоугольник 44"/>
          <p:cNvSpPr/>
          <p:nvPr/>
        </p:nvSpPr>
        <p:spPr>
          <a:xfrm>
            <a:off x="2886733" y="334128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49" name="Прямоугольник 48"/>
          <p:cNvSpPr/>
          <p:nvPr/>
        </p:nvSpPr>
        <p:spPr>
          <a:xfrm>
            <a:off x="2880926" y="378415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0" name="Прямоугольник 49"/>
          <p:cNvSpPr/>
          <p:nvPr/>
        </p:nvSpPr>
        <p:spPr>
          <a:xfrm>
            <a:off x="2880926" y="292653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2" name="Прямоугольник 51"/>
          <p:cNvSpPr/>
          <p:nvPr/>
        </p:nvSpPr>
        <p:spPr>
          <a:xfrm>
            <a:off x="2880926" y="207536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1" name="Прямоугольник 50"/>
          <p:cNvSpPr/>
          <p:nvPr/>
        </p:nvSpPr>
        <p:spPr>
          <a:xfrm>
            <a:off x="2880926" y="250021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3" name="Прямоугольник 52"/>
          <p:cNvSpPr/>
          <p:nvPr/>
        </p:nvSpPr>
        <p:spPr>
          <a:xfrm>
            <a:off x="2880926" y="1649049"/>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8" name="Прямоугольник 57"/>
          <p:cNvSpPr/>
          <p:nvPr/>
        </p:nvSpPr>
        <p:spPr>
          <a:xfrm>
            <a:off x="3889038"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9" name="Прямоугольник 58"/>
          <p:cNvSpPr/>
          <p:nvPr/>
        </p:nvSpPr>
        <p:spPr>
          <a:xfrm>
            <a:off x="3384982"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0" name="Прямоугольник 59"/>
          <p:cNvSpPr/>
          <p:nvPr/>
        </p:nvSpPr>
        <p:spPr>
          <a:xfrm>
            <a:off x="4378718"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1" name="Прямоугольник 60"/>
          <p:cNvSpPr/>
          <p:nvPr/>
        </p:nvSpPr>
        <p:spPr>
          <a:xfrm>
            <a:off x="4882774"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2" name="Прямоугольник 61"/>
          <p:cNvSpPr/>
          <p:nvPr/>
        </p:nvSpPr>
        <p:spPr>
          <a:xfrm>
            <a:off x="5876510"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3" name="Прямоугольник 62"/>
          <p:cNvSpPr/>
          <p:nvPr/>
        </p:nvSpPr>
        <p:spPr>
          <a:xfrm>
            <a:off x="5386830"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4" name="Прямоугольник 63"/>
          <p:cNvSpPr/>
          <p:nvPr/>
        </p:nvSpPr>
        <p:spPr>
          <a:xfrm>
            <a:off x="6380566"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5" name="Прямоугольник 64"/>
          <p:cNvSpPr/>
          <p:nvPr/>
        </p:nvSpPr>
        <p:spPr>
          <a:xfrm>
            <a:off x="6884622"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6" name="Прямоугольник 65"/>
          <p:cNvSpPr/>
          <p:nvPr/>
        </p:nvSpPr>
        <p:spPr>
          <a:xfrm>
            <a:off x="7388678"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7" name="Прямоугольник 66"/>
          <p:cNvSpPr/>
          <p:nvPr/>
        </p:nvSpPr>
        <p:spPr>
          <a:xfrm>
            <a:off x="7892734"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5" name="Прямоугольник 54"/>
          <p:cNvSpPr/>
          <p:nvPr/>
        </p:nvSpPr>
        <p:spPr>
          <a:xfrm>
            <a:off x="2880926" y="42054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8" name="Прямоугольник 67"/>
          <p:cNvSpPr/>
          <p:nvPr/>
        </p:nvSpPr>
        <p:spPr>
          <a:xfrm>
            <a:off x="6884622"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9" name="Прямоугольник 68"/>
          <p:cNvSpPr/>
          <p:nvPr/>
        </p:nvSpPr>
        <p:spPr>
          <a:xfrm>
            <a:off x="6884622" y="292653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0" name="Прямоугольник 69"/>
          <p:cNvSpPr/>
          <p:nvPr/>
        </p:nvSpPr>
        <p:spPr>
          <a:xfrm>
            <a:off x="6884622" y="250021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2" name="Прямоугольник 71"/>
          <p:cNvSpPr/>
          <p:nvPr/>
        </p:nvSpPr>
        <p:spPr>
          <a:xfrm>
            <a:off x="6884622" y="1649049"/>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3" name="Прямоугольник 72"/>
          <p:cNvSpPr/>
          <p:nvPr/>
        </p:nvSpPr>
        <p:spPr>
          <a:xfrm>
            <a:off x="6884622" y="1222733"/>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4" name="Прямоугольник 73"/>
          <p:cNvSpPr/>
          <p:nvPr/>
        </p:nvSpPr>
        <p:spPr>
          <a:xfrm>
            <a:off x="6884622" y="42054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5" name="Прямоугольник 74"/>
          <p:cNvSpPr/>
          <p:nvPr/>
        </p:nvSpPr>
        <p:spPr>
          <a:xfrm>
            <a:off x="6884622" y="3779166"/>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6" name="Прямоугольник 75"/>
          <p:cNvSpPr/>
          <p:nvPr/>
        </p:nvSpPr>
        <p:spPr>
          <a:xfrm>
            <a:off x="6884622"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7" name="Прямоугольник 76"/>
          <p:cNvSpPr/>
          <p:nvPr/>
        </p:nvSpPr>
        <p:spPr>
          <a:xfrm>
            <a:off x="6884622" y="4642176"/>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8" name="Прямоугольник 77"/>
          <p:cNvSpPr/>
          <p:nvPr/>
        </p:nvSpPr>
        <p:spPr>
          <a:xfrm>
            <a:off x="6380566"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9" name="Прямоугольник 78"/>
          <p:cNvSpPr/>
          <p:nvPr/>
        </p:nvSpPr>
        <p:spPr>
          <a:xfrm>
            <a:off x="7382871" y="334781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1" name="Прямоугольник 80"/>
          <p:cNvSpPr/>
          <p:nvPr/>
        </p:nvSpPr>
        <p:spPr>
          <a:xfrm>
            <a:off x="7886927" y="334781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2" name="Прямоугольник 81"/>
          <p:cNvSpPr/>
          <p:nvPr/>
        </p:nvSpPr>
        <p:spPr>
          <a:xfrm>
            <a:off x="8382414" y="334888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3" name="Прямоугольник 82"/>
          <p:cNvSpPr/>
          <p:nvPr/>
        </p:nvSpPr>
        <p:spPr>
          <a:xfrm>
            <a:off x="4882774" y="3779166"/>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4" name="Прямоугольник 83"/>
          <p:cNvSpPr/>
          <p:nvPr/>
        </p:nvSpPr>
        <p:spPr>
          <a:xfrm>
            <a:off x="4882774"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5" name="Прямоугольник 84"/>
          <p:cNvSpPr/>
          <p:nvPr/>
        </p:nvSpPr>
        <p:spPr>
          <a:xfrm>
            <a:off x="4882774" y="292653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6" name="Прямоугольник 85"/>
          <p:cNvSpPr/>
          <p:nvPr/>
        </p:nvSpPr>
        <p:spPr>
          <a:xfrm>
            <a:off x="4882774" y="250021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7" name="Прямоугольник 86"/>
          <p:cNvSpPr/>
          <p:nvPr/>
        </p:nvSpPr>
        <p:spPr>
          <a:xfrm>
            <a:off x="4882774" y="42054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8" name="Прямоугольник 87"/>
          <p:cNvSpPr/>
          <p:nvPr/>
        </p:nvSpPr>
        <p:spPr>
          <a:xfrm>
            <a:off x="2880926" y="122566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9" name="Прямоугольник 88"/>
          <p:cNvSpPr/>
          <p:nvPr/>
        </p:nvSpPr>
        <p:spPr>
          <a:xfrm>
            <a:off x="918548" y="165709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1" name="Прямоугольник 90"/>
          <p:cNvSpPr/>
          <p:nvPr/>
        </p:nvSpPr>
        <p:spPr>
          <a:xfrm>
            <a:off x="918548" y="2510736"/>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2" name="Прямоугольник 91"/>
          <p:cNvSpPr/>
          <p:nvPr/>
        </p:nvSpPr>
        <p:spPr>
          <a:xfrm>
            <a:off x="918548" y="293705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3" name="Прямоугольник 92"/>
          <p:cNvSpPr/>
          <p:nvPr/>
        </p:nvSpPr>
        <p:spPr>
          <a:xfrm>
            <a:off x="918546" y="334781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4" name="Прямоугольник 93"/>
          <p:cNvSpPr/>
          <p:nvPr/>
        </p:nvSpPr>
        <p:spPr>
          <a:xfrm>
            <a:off x="918548" y="378469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5" name="Прямоугольник 94"/>
          <p:cNvSpPr/>
          <p:nvPr/>
        </p:nvSpPr>
        <p:spPr>
          <a:xfrm>
            <a:off x="918548" y="421100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6" name="Прямоугольник 95"/>
          <p:cNvSpPr/>
          <p:nvPr/>
        </p:nvSpPr>
        <p:spPr>
          <a:xfrm>
            <a:off x="918548" y="4625679"/>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7" name="Прямоугольник 96"/>
          <p:cNvSpPr/>
          <p:nvPr/>
        </p:nvSpPr>
        <p:spPr>
          <a:xfrm>
            <a:off x="918548" y="5478311"/>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8" name="Прямоугольник 97"/>
          <p:cNvSpPr/>
          <p:nvPr/>
        </p:nvSpPr>
        <p:spPr>
          <a:xfrm>
            <a:off x="918548" y="505199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9" name="Прямоугольник 98"/>
          <p:cNvSpPr/>
          <p:nvPr/>
        </p:nvSpPr>
        <p:spPr>
          <a:xfrm>
            <a:off x="408139"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0" name="Прямоугольник 99"/>
          <p:cNvSpPr/>
          <p:nvPr/>
        </p:nvSpPr>
        <p:spPr>
          <a:xfrm>
            <a:off x="1422602" y="334781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1" name="Прямоугольник 100"/>
          <p:cNvSpPr/>
          <p:nvPr/>
        </p:nvSpPr>
        <p:spPr>
          <a:xfrm>
            <a:off x="1903613" y="334781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2" name="Прямоугольник 101"/>
          <p:cNvSpPr/>
          <p:nvPr/>
        </p:nvSpPr>
        <p:spPr>
          <a:xfrm>
            <a:off x="2391246"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3" name="Прямоугольник 102"/>
          <p:cNvSpPr/>
          <p:nvPr/>
        </p:nvSpPr>
        <p:spPr>
          <a:xfrm>
            <a:off x="3384982"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4" name="Прямоугольник 103"/>
          <p:cNvSpPr/>
          <p:nvPr/>
        </p:nvSpPr>
        <p:spPr>
          <a:xfrm>
            <a:off x="3889038"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 name="Прямоугольник 5"/>
          <p:cNvSpPr/>
          <p:nvPr/>
        </p:nvSpPr>
        <p:spPr>
          <a:xfrm>
            <a:off x="25774" y="3242842"/>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1</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71" name="Прямоугольник 70"/>
          <p:cNvSpPr/>
          <p:nvPr/>
        </p:nvSpPr>
        <p:spPr>
          <a:xfrm>
            <a:off x="1007271" y="1107740"/>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2</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80" name="Прямоугольник 79"/>
          <p:cNvSpPr/>
          <p:nvPr/>
        </p:nvSpPr>
        <p:spPr>
          <a:xfrm>
            <a:off x="6973346" y="659652"/>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6</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5" name="Прямоугольник 104"/>
          <p:cNvSpPr/>
          <p:nvPr/>
        </p:nvSpPr>
        <p:spPr>
          <a:xfrm>
            <a:off x="4971498" y="1529992"/>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5</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6" name="Прямоугольник 105"/>
          <p:cNvSpPr/>
          <p:nvPr/>
        </p:nvSpPr>
        <p:spPr>
          <a:xfrm>
            <a:off x="2479970" y="1956308"/>
            <a:ext cx="326607" cy="646331"/>
          </a:xfrm>
          <a:prstGeom prst="rect">
            <a:avLst/>
          </a:prstGeom>
          <a:noFill/>
        </p:spPr>
        <p:txBody>
          <a:bodyPr wrap="square" lIns="91440" tIns="45720" rIns="91440" bIns="45720">
            <a:spAutoFit/>
          </a:bodyPr>
          <a:lstStyle/>
          <a:p>
            <a:pPr algn="ctr"/>
            <a:r>
              <a:rPr lang="ru-RU"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3</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7" name="Прямоугольник 106"/>
          <p:cNvSpPr/>
          <p:nvPr/>
        </p:nvSpPr>
        <p:spPr>
          <a:xfrm>
            <a:off x="2969650" y="659651"/>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4</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8" name="Прямоугольник 107"/>
          <p:cNvSpPr/>
          <p:nvPr/>
        </p:nvSpPr>
        <p:spPr>
          <a:xfrm>
            <a:off x="5986737" y="3249332"/>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7</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9" name="Прямоугольник 108"/>
          <p:cNvSpPr/>
          <p:nvPr/>
        </p:nvSpPr>
        <p:spPr>
          <a:xfrm>
            <a:off x="4882773"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0" name="Прямоугольник 109"/>
          <p:cNvSpPr/>
          <p:nvPr/>
        </p:nvSpPr>
        <p:spPr>
          <a:xfrm>
            <a:off x="5876509"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1" name="Прямоугольник 110"/>
          <p:cNvSpPr/>
          <p:nvPr/>
        </p:nvSpPr>
        <p:spPr>
          <a:xfrm>
            <a:off x="5386829"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2" name="Прямоугольник 111"/>
          <p:cNvSpPr/>
          <p:nvPr/>
        </p:nvSpPr>
        <p:spPr>
          <a:xfrm>
            <a:off x="6380565"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3" name="Прямоугольник 112"/>
          <p:cNvSpPr/>
          <p:nvPr/>
        </p:nvSpPr>
        <p:spPr>
          <a:xfrm>
            <a:off x="7388677"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5" name="Прямоугольник 114"/>
          <p:cNvSpPr/>
          <p:nvPr/>
        </p:nvSpPr>
        <p:spPr>
          <a:xfrm>
            <a:off x="4467442" y="4948106"/>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8</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14" name="Прямоугольник 113"/>
          <p:cNvSpPr/>
          <p:nvPr/>
        </p:nvSpPr>
        <p:spPr>
          <a:xfrm>
            <a:off x="3908023" y="1894753"/>
            <a:ext cx="40427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т</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6" name="Прямоугольник 115"/>
          <p:cNvSpPr/>
          <p:nvPr/>
        </p:nvSpPr>
        <p:spPr>
          <a:xfrm>
            <a:off x="4378660" y="1894751"/>
            <a:ext cx="45236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у</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7" name="Прямоугольник 116"/>
          <p:cNvSpPr/>
          <p:nvPr/>
        </p:nvSpPr>
        <p:spPr>
          <a:xfrm>
            <a:off x="4882773" y="1901786"/>
            <a:ext cx="48763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р</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8" name="Прямоугольник 117"/>
          <p:cNvSpPr/>
          <p:nvPr/>
        </p:nvSpPr>
        <p:spPr>
          <a:xfrm>
            <a:off x="5407063" y="1903801"/>
            <a:ext cx="46358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а</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9" name="Прямоугольник 118"/>
          <p:cNvSpPr/>
          <p:nvPr/>
        </p:nvSpPr>
        <p:spPr>
          <a:xfrm>
            <a:off x="2886731" y="1894752"/>
            <a:ext cx="492443" cy="769441"/>
          </a:xfrm>
          <a:prstGeom prst="rect">
            <a:avLst/>
          </a:prstGeom>
          <a:noFill/>
        </p:spPr>
        <p:txBody>
          <a:bodyPr wrap="none" lIns="91440" tIns="45720" rIns="91440" bIns="45720">
            <a:spAutoFit/>
          </a:bodyPr>
          <a:lstStyle/>
          <a:p>
            <a:pPr algn="ctr"/>
            <a:r>
              <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p>
        </p:txBody>
      </p:sp>
      <p:sp>
        <p:nvSpPr>
          <p:cNvPr id="120" name="Прямоугольник 119"/>
          <p:cNvSpPr/>
          <p:nvPr/>
        </p:nvSpPr>
        <p:spPr>
          <a:xfrm>
            <a:off x="3405216" y="1906321"/>
            <a:ext cx="46358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а</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1" name="Прямоугольник 120"/>
          <p:cNvSpPr/>
          <p:nvPr/>
        </p:nvSpPr>
        <p:spPr>
          <a:xfrm>
            <a:off x="7332820" y="1903802"/>
            <a:ext cx="587020"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ы</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2" name="Прямоугольник 121"/>
          <p:cNvSpPr/>
          <p:nvPr/>
        </p:nvSpPr>
        <p:spPr>
          <a:xfrm>
            <a:off x="7880958" y="1894753"/>
            <a:ext cx="498855"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й</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3" name="Прямоугольник 122"/>
          <p:cNvSpPr/>
          <p:nvPr/>
        </p:nvSpPr>
        <p:spPr>
          <a:xfrm>
            <a:off x="5899701" y="1903800"/>
            <a:ext cx="481222"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л</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4" name="Прямоугольник 123"/>
          <p:cNvSpPr/>
          <p:nvPr/>
        </p:nvSpPr>
        <p:spPr>
          <a:xfrm>
            <a:off x="6419580" y="1909143"/>
            <a:ext cx="46358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ь</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5" name="Прямоугольник 124"/>
          <p:cNvSpPr/>
          <p:nvPr/>
        </p:nvSpPr>
        <p:spPr>
          <a:xfrm>
            <a:off x="6890428" y="1870252"/>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6" name="Прямоугольник 125"/>
          <p:cNvSpPr/>
          <p:nvPr/>
        </p:nvSpPr>
        <p:spPr>
          <a:xfrm>
            <a:off x="420555" y="3137374"/>
            <a:ext cx="42030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с</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7" name="Прямоугольник 126"/>
          <p:cNvSpPr/>
          <p:nvPr/>
        </p:nvSpPr>
        <p:spPr>
          <a:xfrm>
            <a:off x="1422604" y="3137373"/>
            <a:ext cx="425116"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з</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8" name="Прямоугольник 127"/>
          <p:cNvSpPr/>
          <p:nvPr/>
        </p:nvSpPr>
        <p:spPr>
          <a:xfrm>
            <a:off x="4882774" y="3580250"/>
            <a:ext cx="48763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о</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9" name="Прямоугольник 128"/>
          <p:cNvSpPr/>
          <p:nvPr/>
        </p:nvSpPr>
        <p:spPr>
          <a:xfrm>
            <a:off x="2402859" y="3138609"/>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0" name="Прямоугольник 129"/>
          <p:cNvSpPr/>
          <p:nvPr/>
        </p:nvSpPr>
        <p:spPr>
          <a:xfrm>
            <a:off x="2895012" y="3147379"/>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1" name="Прямоугольник 130"/>
          <p:cNvSpPr/>
          <p:nvPr/>
        </p:nvSpPr>
        <p:spPr>
          <a:xfrm>
            <a:off x="3343500" y="3150210"/>
            <a:ext cx="587020"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ы</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2" name="Прямоугольник 131"/>
          <p:cNvSpPr/>
          <p:nvPr/>
        </p:nvSpPr>
        <p:spPr>
          <a:xfrm>
            <a:off x="3910321" y="3147379"/>
            <a:ext cx="468397"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grpSp>
        <p:nvGrpSpPr>
          <p:cNvPr id="133" name="Группа 132"/>
          <p:cNvGrpSpPr/>
          <p:nvPr/>
        </p:nvGrpSpPr>
        <p:grpSpPr>
          <a:xfrm>
            <a:off x="840863" y="1381466"/>
            <a:ext cx="599843" cy="4645284"/>
            <a:chOff x="845560" y="1413811"/>
            <a:chExt cx="599843" cy="4645284"/>
          </a:xfrm>
        </p:grpSpPr>
        <p:sp>
          <p:nvSpPr>
            <p:cNvPr id="135" name="Прямоугольник 134"/>
            <p:cNvSpPr/>
            <p:nvPr/>
          </p:nvSpPr>
          <p:spPr>
            <a:xfrm>
              <a:off x="923889" y="211863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44" name="Прямоугольник 143"/>
            <p:cNvSpPr/>
            <p:nvPr/>
          </p:nvSpPr>
          <p:spPr>
            <a:xfrm>
              <a:off x="935326" y="1413811"/>
              <a:ext cx="42030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с</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5" name="Прямоугольник 144"/>
            <p:cNvSpPr/>
            <p:nvPr/>
          </p:nvSpPr>
          <p:spPr>
            <a:xfrm>
              <a:off x="896052" y="4863338"/>
              <a:ext cx="498855"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и</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6" name="Прямоугольник 145"/>
            <p:cNvSpPr/>
            <p:nvPr/>
          </p:nvSpPr>
          <p:spPr>
            <a:xfrm>
              <a:off x="910616" y="5289654"/>
              <a:ext cx="465191"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я</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7" name="Прямоугольник 146"/>
            <p:cNvSpPr/>
            <p:nvPr/>
          </p:nvSpPr>
          <p:spPr>
            <a:xfrm>
              <a:off x="896990" y="4436291"/>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8" name="Прямоугольник 147"/>
            <p:cNvSpPr/>
            <p:nvPr/>
          </p:nvSpPr>
          <p:spPr>
            <a:xfrm>
              <a:off x="911283" y="3997316"/>
              <a:ext cx="468397"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9" name="Прямоугольник 148"/>
            <p:cNvSpPr/>
            <p:nvPr/>
          </p:nvSpPr>
          <p:spPr>
            <a:xfrm>
              <a:off x="916892" y="3158036"/>
              <a:ext cx="468397"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0" name="Прямоугольник 149"/>
            <p:cNvSpPr/>
            <p:nvPr/>
          </p:nvSpPr>
          <p:spPr>
            <a:xfrm>
              <a:off x="901665" y="2679532"/>
              <a:ext cx="48763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р</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1" name="Прямоугольник 150"/>
            <p:cNvSpPr/>
            <p:nvPr/>
          </p:nvSpPr>
          <p:spPr>
            <a:xfrm>
              <a:off x="911283" y="2260264"/>
              <a:ext cx="468397"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2" name="Прямоугольник 151"/>
            <p:cNvSpPr/>
            <p:nvPr/>
          </p:nvSpPr>
          <p:spPr>
            <a:xfrm>
              <a:off x="916892" y="1937099"/>
              <a:ext cx="457176" cy="707886"/>
            </a:xfrm>
            <a:prstGeom prst="rect">
              <a:avLst/>
            </a:prstGeom>
            <a:noFill/>
          </p:spPr>
          <p:txBody>
            <a:bodyPr wrap="none" lIns="91440" tIns="45720" rIns="91440" bIns="45720">
              <a:spAutoFit/>
            </a:bodyPr>
            <a:lstStyle/>
            <a:p>
              <a:pPr algn="ctr"/>
              <a:r>
                <a:rPr lang="ru-RU" sz="40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б</a:t>
              </a:r>
              <a:endParaRPr lang="ru-RU" sz="40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3" name="Прямоугольник 152"/>
            <p:cNvSpPr/>
            <p:nvPr/>
          </p:nvSpPr>
          <p:spPr>
            <a:xfrm>
              <a:off x="845560" y="3554440"/>
              <a:ext cx="5998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ж</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grpSp>
      <p:sp>
        <p:nvSpPr>
          <p:cNvPr id="134" name="Прямоугольник 133"/>
          <p:cNvSpPr/>
          <p:nvPr/>
        </p:nvSpPr>
        <p:spPr>
          <a:xfrm>
            <a:off x="2870506" y="987153"/>
            <a:ext cx="513282"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д</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6" name="Прямоугольник 135"/>
          <p:cNvSpPr/>
          <p:nvPr/>
        </p:nvSpPr>
        <p:spPr>
          <a:xfrm>
            <a:off x="2898755" y="1435891"/>
            <a:ext cx="468398"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7" name="Прямоугольник 136"/>
          <p:cNvSpPr/>
          <p:nvPr/>
        </p:nvSpPr>
        <p:spPr>
          <a:xfrm>
            <a:off x="2838838" y="2715584"/>
            <a:ext cx="599844"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ж</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8" name="Прямоугольник 137"/>
          <p:cNvSpPr/>
          <p:nvPr/>
        </p:nvSpPr>
        <p:spPr>
          <a:xfrm>
            <a:off x="2851057" y="3566008"/>
            <a:ext cx="587020"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ы</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0" name="Прямоугольник 139"/>
          <p:cNvSpPr/>
          <p:nvPr/>
        </p:nvSpPr>
        <p:spPr>
          <a:xfrm>
            <a:off x="2898755" y="4033919"/>
            <a:ext cx="498855"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й</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1" name="Прямоугольник 140"/>
          <p:cNvSpPr/>
          <p:nvPr/>
        </p:nvSpPr>
        <p:spPr>
          <a:xfrm>
            <a:off x="2892946" y="2288523"/>
            <a:ext cx="468398"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9" name="Прямоугольник 138"/>
          <p:cNvSpPr/>
          <p:nvPr/>
        </p:nvSpPr>
        <p:spPr>
          <a:xfrm>
            <a:off x="4906818" y="2288520"/>
            <a:ext cx="46358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а</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2" name="Прямоугольник 141"/>
          <p:cNvSpPr/>
          <p:nvPr/>
        </p:nvSpPr>
        <p:spPr>
          <a:xfrm>
            <a:off x="4916435" y="2723894"/>
            <a:ext cx="42030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с</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3" name="Прямоугольник 142"/>
          <p:cNvSpPr/>
          <p:nvPr/>
        </p:nvSpPr>
        <p:spPr>
          <a:xfrm>
            <a:off x="1903613" y="3147378"/>
            <a:ext cx="48763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о</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4" name="Прямоугольник 153"/>
          <p:cNvSpPr/>
          <p:nvPr/>
        </p:nvSpPr>
        <p:spPr>
          <a:xfrm>
            <a:off x="4882774" y="3997850"/>
            <a:ext cx="513282"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д</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5" name="Прямоугольник 154"/>
          <p:cNvSpPr/>
          <p:nvPr/>
        </p:nvSpPr>
        <p:spPr>
          <a:xfrm>
            <a:off x="4941283" y="3100304"/>
            <a:ext cx="444352"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х</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6" name="Прямоугольник 155"/>
          <p:cNvSpPr/>
          <p:nvPr/>
        </p:nvSpPr>
        <p:spPr>
          <a:xfrm>
            <a:off x="6914473" y="1430905"/>
            <a:ext cx="468398"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7" name="Прямоугольник 156"/>
          <p:cNvSpPr/>
          <p:nvPr/>
        </p:nvSpPr>
        <p:spPr>
          <a:xfrm>
            <a:off x="6926496" y="2299443"/>
            <a:ext cx="42030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с</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8" name="Прямоугольник 157"/>
          <p:cNvSpPr/>
          <p:nvPr/>
        </p:nvSpPr>
        <p:spPr>
          <a:xfrm>
            <a:off x="6887222" y="2762657"/>
            <a:ext cx="498855"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и</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9" name="Прямоугольник 158"/>
          <p:cNvSpPr/>
          <p:nvPr/>
        </p:nvSpPr>
        <p:spPr>
          <a:xfrm>
            <a:off x="6903008" y="3148146"/>
            <a:ext cx="48763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о</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60" name="Прямоугольник 159"/>
          <p:cNvSpPr/>
          <p:nvPr/>
        </p:nvSpPr>
        <p:spPr>
          <a:xfrm>
            <a:off x="6900603" y="3582772"/>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61" name="Прямоугольник 160"/>
          <p:cNvSpPr/>
          <p:nvPr/>
        </p:nvSpPr>
        <p:spPr>
          <a:xfrm>
            <a:off x="6892833" y="4418639"/>
            <a:ext cx="487634"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о</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62" name="Прямоугольник 161"/>
          <p:cNvSpPr/>
          <p:nvPr/>
        </p:nvSpPr>
        <p:spPr>
          <a:xfrm>
            <a:off x="6890877" y="3997850"/>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63" name="Прямоугольник 162"/>
          <p:cNvSpPr/>
          <p:nvPr/>
        </p:nvSpPr>
        <p:spPr>
          <a:xfrm>
            <a:off x="6902899" y="4838837"/>
            <a:ext cx="46839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64" name="Прямоугольник 163"/>
          <p:cNvSpPr/>
          <p:nvPr/>
        </p:nvSpPr>
        <p:spPr>
          <a:xfrm>
            <a:off x="6903809" y="1046184"/>
            <a:ext cx="486031"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п</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620320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7"/>
                                        </p:tgtEl>
                                        <p:attrNameLst>
                                          <p:attrName>r</p:attrName>
                                        </p:attrNameLst>
                                      </p:cBhvr>
                                    </p:animRot>
                                    <p:animRot by="-240000">
                                      <p:cBhvr>
                                        <p:cTn id="7" dur="200" fill="hold">
                                          <p:stCondLst>
                                            <p:cond delay="200"/>
                                          </p:stCondLst>
                                        </p:cTn>
                                        <p:tgtEl>
                                          <p:spTgt spid="7"/>
                                        </p:tgtEl>
                                        <p:attrNameLst>
                                          <p:attrName>r</p:attrName>
                                        </p:attrNameLst>
                                      </p:cBhvr>
                                    </p:animRot>
                                    <p:animRot by="240000">
                                      <p:cBhvr>
                                        <p:cTn id="8" dur="200" fill="hold">
                                          <p:stCondLst>
                                            <p:cond delay="400"/>
                                          </p:stCondLst>
                                        </p:cTn>
                                        <p:tgtEl>
                                          <p:spTgt spid="7"/>
                                        </p:tgtEl>
                                        <p:attrNameLst>
                                          <p:attrName>r</p:attrName>
                                        </p:attrNameLst>
                                      </p:cBhvr>
                                    </p:animRot>
                                    <p:animRot by="-240000">
                                      <p:cBhvr>
                                        <p:cTn id="9" dur="200" fill="hold">
                                          <p:stCondLst>
                                            <p:cond delay="600"/>
                                          </p:stCondLst>
                                        </p:cTn>
                                        <p:tgtEl>
                                          <p:spTgt spid="7"/>
                                        </p:tgtEl>
                                        <p:attrNameLst>
                                          <p:attrName>r</p:attrName>
                                        </p:attrNameLst>
                                      </p:cBhvr>
                                    </p:animRot>
                                    <p:animRot by="120000">
                                      <p:cBhvr>
                                        <p:cTn id="10" dur="200" fill="hold">
                                          <p:stCondLst>
                                            <p:cond delay="80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a:effectLst>
            <a:outerShdw blurRad="292100" dist="139700" dir="2700000" algn="tl" rotWithShape="0">
              <a:srgbClr val="333333">
                <a:alpha val="65000"/>
              </a:srgbClr>
            </a:outerShdw>
          </a:effectLst>
        </p:spPr>
      </p:pic>
      <p:sp>
        <p:nvSpPr>
          <p:cNvPr id="5" name="Прямоугольник 4"/>
          <p:cNvSpPr/>
          <p:nvPr/>
        </p:nvSpPr>
        <p:spPr>
          <a:xfrm>
            <a:off x="352381" y="692696"/>
            <a:ext cx="326607" cy="646331"/>
          </a:xfrm>
          <a:prstGeom prst="rect">
            <a:avLst/>
          </a:prstGeom>
          <a:noFill/>
        </p:spPr>
        <p:txBody>
          <a:bodyPr wrap="square" lIns="91440" tIns="45720" rIns="91440" bIns="45720">
            <a:spAutoFit/>
          </a:bodyPr>
          <a:lstStyle/>
          <a:p>
            <a:pPr algn="ctr"/>
            <a:r>
              <a:rPr lang="ru-RU" sz="36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7</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6" name="Скругленный прямоугольник 5"/>
          <p:cNvSpPr/>
          <p:nvPr/>
        </p:nvSpPr>
        <p:spPr>
          <a:xfrm>
            <a:off x="1187624" y="908720"/>
            <a:ext cx="7344816" cy="5328592"/>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3200" dirty="0">
                <a:solidFill>
                  <a:schemeClr val="tx1"/>
                </a:solidFill>
                <a:latin typeface="Times New Roman" panose="02020603050405020304" pitchFamily="18" charset="0"/>
                <a:cs typeface="Times New Roman" panose="02020603050405020304" pitchFamily="18" charset="0"/>
              </a:rPr>
              <a:t>М</a:t>
            </a:r>
            <a:r>
              <a:rPr lang="ru-RU" sz="3200" dirty="0" smtClean="0">
                <a:solidFill>
                  <a:schemeClr val="tx1"/>
                </a:solidFill>
                <a:latin typeface="Times New Roman" panose="02020603050405020304" pitchFamily="18" charset="0"/>
                <a:cs typeface="Times New Roman" panose="02020603050405020304" pitchFamily="18" charset="0"/>
              </a:rPr>
              <a:t>атериальные ценности, получаемые от предприятия, отдельного лица или какого-либо рода деятельности.</a:t>
            </a:r>
            <a:endParaRPr lang="ru-RU"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4775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52" y="21136"/>
            <a:ext cx="9144000" cy="6858000"/>
          </a:xfrm>
          <a:prstGeom prst="rect">
            <a:avLst/>
          </a:prstGeom>
        </p:spPr>
      </p:pic>
      <p:sp>
        <p:nvSpPr>
          <p:cNvPr id="13" name="Прямоугольник 12"/>
          <p:cNvSpPr/>
          <p:nvPr/>
        </p:nvSpPr>
        <p:spPr>
          <a:xfrm>
            <a:off x="2139218" y="116632"/>
            <a:ext cx="4174126" cy="646331"/>
          </a:xfrm>
          <a:prstGeom prst="rect">
            <a:avLst/>
          </a:prstGeom>
          <a:noFill/>
        </p:spPr>
        <p:txBody>
          <a:bodyPr wrap="square" lIns="91440" tIns="45720" rIns="91440" bIns="45720">
            <a:spAutoFit/>
          </a:bodyPr>
          <a:lstStyle/>
          <a:p>
            <a:pPr algn="ctr"/>
            <a:r>
              <a:rPr lang="ru-RU"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ea typeface="Tahoma" panose="020B0604030504040204" pitchFamily="34" charset="0"/>
                <a:cs typeface="Times New Roman" panose="02020603050405020304" pitchFamily="18" charset="0"/>
              </a:rPr>
              <a:t>КРОССВОРД</a:t>
            </a:r>
            <a:endParaRPr lang="ru-RU"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ea typeface="Tahoma" panose="020B0604030504040204" pitchFamily="34" charset="0"/>
              <a:cs typeface="Times New Roman" panose="02020603050405020304" pitchFamily="18" charset="0"/>
            </a:endParaRPr>
          </a:p>
        </p:txBody>
      </p:sp>
      <p:sp>
        <p:nvSpPr>
          <p:cNvPr id="45" name="Прямоугольник 44"/>
          <p:cNvSpPr/>
          <p:nvPr/>
        </p:nvSpPr>
        <p:spPr>
          <a:xfrm>
            <a:off x="2886733" y="334128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49" name="Прямоугольник 48"/>
          <p:cNvSpPr/>
          <p:nvPr/>
        </p:nvSpPr>
        <p:spPr>
          <a:xfrm>
            <a:off x="2880926" y="378415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0" name="Прямоугольник 49"/>
          <p:cNvSpPr/>
          <p:nvPr/>
        </p:nvSpPr>
        <p:spPr>
          <a:xfrm>
            <a:off x="2880926" y="292653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2" name="Прямоугольник 51"/>
          <p:cNvSpPr/>
          <p:nvPr/>
        </p:nvSpPr>
        <p:spPr>
          <a:xfrm>
            <a:off x="2880926" y="207536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1" name="Прямоугольник 50"/>
          <p:cNvSpPr/>
          <p:nvPr/>
        </p:nvSpPr>
        <p:spPr>
          <a:xfrm>
            <a:off x="2880926" y="250021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3" name="Прямоугольник 52"/>
          <p:cNvSpPr/>
          <p:nvPr/>
        </p:nvSpPr>
        <p:spPr>
          <a:xfrm>
            <a:off x="2880926" y="1649049"/>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8" name="Прямоугольник 57"/>
          <p:cNvSpPr/>
          <p:nvPr/>
        </p:nvSpPr>
        <p:spPr>
          <a:xfrm>
            <a:off x="3889038"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9" name="Прямоугольник 58"/>
          <p:cNvSpPr/>
          <p:nvPr/>
        </p:nvSpPr>
        <p:spPr>
          <a:xfrm>
            <a:off x="3384982"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0" name="Прямоугольник 59"/>
          <p:cNvSpPr/>
          <p:nvPr/>
        </p:nvSpPr>
        <p:spPr>
          <a:xfrm>
            <a:off x="4378718"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1" name="Прямоугольник 60"/>
          <p:cNvSpPr/>
          <p:nvPr/>
        </p:nvSpPr>
        <p:spPr>
          <a:xfrm>
            <a:off x="4882774"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2" name="Прямоугольник 61"/>
          <p:cNvSpPr/>
          <p:nvPr/>
        </p:nvSpPr>
        <p:spPr>
          <a:xfrm>
            <a:off x="5876510"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3" name="Прямоугольник 62"/>
          <p:cNvSpPr/>
          <p:nvPr/>
        </p:nvSpPr>
        <p:spPr>
          <a:xfrm>
            <a:off x="5386830"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4" name="Прямоугольник 63"/>
          <p:cNvSpPr/>
          <p:nvPr/>
        </p:nvSpPr>
        <p:spPr>
          <a:xfrm>
            <a:off x="6380566"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5" name="Прямоугольник 64"/>
          <p:cNvSpPr/>
          <p:nvPr/>
        </p:nvSpPr>
        <p:spPr>
          <a:xfrm>
            <a:off x="6884622"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6" name="Прямоугольник 65"/>
          <p:cNvSpPr/>
          <p:nvPr/>
        </p:nvSpPr>
        <p:spPr>
          <a:xfrm>
            <a:off x="7388678"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7" name="Прямоугольник 66"/>
          <p:cNvSpPr/>
          <p:nvPr/>
        </p:nvSpPr>
        <p:spPr>
          <a:xfrm>
            <a:off x="7892734"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5" name="Прямоугольник 54"/>
          <p:cNvSpPr/>
          <p:nvPr/>
        </p:nvSpPr>
        <p:spPr>
          <a:xfrm>
            <a:off x="2880926" y="42054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8" name="Прямоугольник 67"/>
          <p:cNvSpPr/>
          <p:nvPr/>
        </p:nvSpPr>
        <p:spPr>
          <a:xfrm>
            <a:off x="6884622"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9" name="Прямоугольник 68"/>
          <p:cNvSpPr/>
          <p:nvPr/>
        </p:nvSpPr>
        <p:spPr>
          <a:xfrm>
            <a:off x="6884622" y="292653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0" name="Прямоугольник 69"/>
          <p:cNvSpPr/>
          <p:nvPr/>
        </p:nvSpPr>
        <p:spPr>
          <a:xfrm>
            <a:off x="6884622" y="250021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2" name="Прямоугольник 71"/>
          <p:cNvSpPr/>
          <p:nvPr/>
        </p:nvSpPr>
        <p:spPr>
          <a:xfrm>
            <a:off x="6884622" y="1649049"/>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3" name="Прямоугольник 72"/>
          <p:cNvSpPr/>
          <p:nvPr/>
        </p:nvSpPr>
        <p:spPr>
          <a:xfrm>
            <a:off x="6884622" y="1222733"/>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4" name="Прямоугольник 73"/>
          <p:cNvSpPr/>
          <p:nvPr/>
        </p:nvSpPr>
        <p:spPr>
          <a:xfrm>
            <a:off x="6884622" y="42054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5" name="Прямоугольник 74"/>
          <p:cNvSpPr/>
          <p:nvPr/>
        </p:nvSpPr>
        <p:spPr>
          <a:xfrm>
            <a:off x="6884622" y="3779166"/>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6" name="Прямоугольник 75"/>
          <p:cNvSpPr/>
          <p:nvPr/>
        </p:nvSpPr>
        <p:spPr>
          <a:xfrm>
            <a:off x="6884622"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7" name="Прямоугольник 76"/>
          <p:cNvSpPr/>
          <p:nvPr/>
        </p:nvSpPr>
        <p:spPr>
          <a:xfrm>
            <a:off x="6884622" y="4642176"/>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8" name="Прямоугольник 77"/>
          <p:cNvSpPr/>
          <p:nvPr/>
        </p:nvSpPr>
        <p:spPr>
          <a:xfrm>
            <a:off x="6380566"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9" name="Прямоугольник 78"/>
          <p:cNvSpPr/>
          <p:nvPr/>
        </p:nvSpPr>
        <p:spPr>
          <a:xfrm>
            <a:off x="7382871" y="334781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1" name="Прямоугольник 80"/>
          <p:cNvSpPr/>
          <p:nvPr/>
        </p:nvSpPr>
        <p:spPr>
          <a:xfrm>
            <a:off x="7886927" y="334781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2" name="Прямоугольник 81"/>
          <p:cNvSpPr/>
          <p:nvPr/>
        </p:nvSpPr>
        <p:spPr>
          <a:xfrm>
            <a:off x="8382414" y="334888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3" name="Прямоугольник 82"/>
          <p:cNvSpPr/>
          <p:nvPr/>
        </p:nvSpPr>
        <p:spPr>
          <a:xfrm>
            <a:off x="4882774" y="3779166"/>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4" name="Прямоугольник 83"/>
          <p:cNvSpPr/>
          <p:nvPr/>
        </p:nvSpPr>
        <p:spPr>
          <a:xfrm>
            <a:off x="4882774"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5" name="Прямоугольник 84"/>
          <p:cNvSpPr/>
          <p:nvPr/>
        </p:nvSpPr>
        <p:spPr>
          <a:xfrm>
            <a:off x="4882774" y="292653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6" name="Прямоугольник 85"/>
          <p:cNvSpPr/>
          <p:nvPr/>
        </p:nvSpPr>
        <p:spPr>
          <a:xfrm>
            <a:off x="4882774" y="250021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7" name="Прямоугольник 86"/>
          <p:cNvSpPr/>
          <p:nvPr/>
        </p:nvSpPr>
        <p:spPr>
          <a:xfrm>
            <a:off x="4882774" y="42054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8" name="Прямоугольник 87"/>
          <p:cNvSpPr/>
          <p:nvPr/>
        </p:nvSpPr>
        <p:spPr>
          <a:xfrm>
            <a:off x="2880926" y="122566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9" name="Прямоугольник 88"/>
          <p:cNvSpPr/>
          <p:nvPr/>
        </p:nvSpPr>
        <p:spPr>
          <a:xfrm>
            <a:off x="918548" y="165709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1" name="Прямоугольник 90"/>
          <p:cNvSpPr/>
          <p:nvPr/>
        </p:nvSpPr>
        <p:spPr>
          <a:xfrm>
            <a:off x="918548" y="2510736"/>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2" name="Прямоугольник 91"/>
          <p:cNvSpPr/>
          <p:nvPr/>
        </p:nvSpPr>
        <p:spPr>
          <a:xfrm>
            <a:off x="918548" y="293705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3" name="Прямоугольник 92"/>
          <p:cNvSpPr/>
          <p:nvPr/>
        </p:nvSpPr>
        <p:spPr>
          <a:xfrm>
            <a:off x="918546" y="334781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4" name="Прямоугольник 93"/>
          <p:cNvSpPr/>
          <p:nvPr/>
        </p:nvSpPr>
        <p:spPr>
          <a:xfrm>
            <a:off x="918548" y="378469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5" name="Прямоугольник 94"/>
          <p:cNvSpPr/>
          <p:nvPr/>
        </p:nvSpPr>
        <p:spPr>
          <a:xfrm>
            <a:off x="918548" y="421100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6" name="Прямоугольник 95"/>
          <p:cNvSpPr/>
          <p:nvPr/>
        </p:nvSpPr>
        <p:spPr>
          <a:xfrm>
            <a:off x="918548" y="4625679"/>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7" name="Прямоугольник 96"/>
          <p:cNvSpPr/>
          <p:nvPr/>
        </p:nvSpPr>
        <p:spPr>
          <a:xfrm>
            <a:off x="918548" y="5478311"/>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8" name="Прямоугольник 97"/>
          <p:cNvSpPr/>
          <p:nvPr/>
        </p:nvSpPr>
        <p:spPr>
          <a:xfrm>
            <a:off x="918548" y="505199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9" name="Прямоугольник 98"/>
          <p:cNvSpPr/>
          <p:nvPr/>
        </p:nvSpPr>
        <p:spPr>
          <a:xfrm>
            <a:off x="408139"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0" name="Прямоугольник 99"/>
          <p:cNvSpPr/>
          <p:nvPr/>
        </p:nvSpPr>
        <p:spPr>
          <a:xfrm>
            <a:off x="1422602" y="334781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1" name="Прямоугольник 100"/>
          <p:cNvSpPr/>
          <p:nvPr/>
        </p:nvSpPr>
        <p:spPr>
          <a:xfrm>
            <a:off x="1903613" y="334781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2" name="Прямоугольник 101"/>
          <p:cNvSpPr/>
          <p:nvPr/>
        </p:nvSpPr>
        <p:spPr>
          <a:xfrm>
            <a:off x="2391246"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3" name="Прямоугольник 102"/>
          <p:cNvSpPr/>
          <p:nvPr/>
        </p:nvSpPr>
        <p:spPr>
          <a:xfrm>
            <a:off x="3384982"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4" name="Прямоугольник 103"/>
          <p:cNvSpPr/>
          <p:nvPr/>
        </p:nvSpPr>
        <p:spPr>
          <a:xfrm>
            <a:off x="3889038"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 name="Прямоугольник 5"/>
          <p:cNvSpPr/>
          <p:nvPr/>
        </p:nvSpPr>
        <p:spPr>
          <a:xfrm>
            <a:off x="25774" y="3242842"/>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1</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71" name="Прямоугольник 70"/>
          <p:cNvSpPr/>
          <p:nvPr/>
        </p:nvSpPr>
        <p:spPr>
          <a:xfrm>
            <a:off x="1007271" y="1107740"/>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2</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80" name="Прямоугольник 79"/>
          <p:cNvSpPr/>
          <p:nvPr/>
        </p:nvSpPr>
        <p:spPr>
          <a:xfrm>
            <a:off x="6973346" y="659652"/>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6</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5" name="Прямоугольник 104"/>
          <p:cNvSpPr/>
          <p:nvPr/>
        </p:nvSpPr>
        <p:spPr>
          <a:xfrm>
            <a:off x="4971498" y="1529992"/>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5</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6" name="Прямоугольник 105"/>
          <p:cNvSpPr/>
          <p:nvPr/>
        </p:nvSpPr>
        <p:spPr>
          <a:xfrm>
            <a:off x="2479970" y="1956308"/>
            <a:ext cx="326607" cy="646331"/>
          </a:xfrm>
          <a:prstGeom prst="rect">
            <a:avLst/>
          </a:prstGeom>
          <a:noFill/>
        </p:spPr>
        <p:txBody>
          <a:bodyPr wrap="square" lIns="91440" tIns="45720" rIns="91440" bIns="45720">
            <a:spAutoFit/>
          </a:bodyPr>
          <a:lstStyle/>
          <a:p>
            <a:pPr algn="ctr"/>
            <a:r>
              <a:rPr lang="ru-RU"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3</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7" name="Прямоугольник 106"/>
          <p:cNvSpPr/>
          <p:nvPr/>
        </p:nvSpPr>
        <p:spPr>
          <a:xfrm>
            <a:off x="2969650" y="659651"/>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4</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8" name="Прямоугольник 107"/>
          <p:cNvSpPr/>
          <p:nvPr/>
        </p:nvSpPr>
        <p:spPr>
          <a:xfrm>
            <a:off x="5986737" y="3249332"/>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7</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9" name="Прямоугольник 108"/>
          <p:cNvSpPr/>
          <p:nvPr/>
        </p:nvSpPr>
        <p:spPr>
          <a:xfrm>
            <a:off x="4882773"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0" name="Прямоугольник 109"/>
          <p:cNvSpPr/>
          <p:nvPr/>
        </p:nvSpPr>
        <p:spPr>
          <a:xfrm>
            <a:off x="5876509"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1" name="Прямоугольник 110"/>
          <p:cNvSpPr/>
          <p:nvPr/>
        </p:nvSpPr>
        <p:spPr>
          <a:xfrm>
            <a:off x="5386829"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2" name="Прямоугольник 111"/>
          <p:cNvSpPr/>
          <p:nvPr/>
        </p:nvSpPr>
        <p:spPr>
          <a:xfrm>
            <a:off x="6380565"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3" name="Прямоугольник 112"/>
          <p:cNvSpPr/>
          <p:nvPr/>
        </p:nvSpPr>
        <p:spPr>
          <a:xfrm>
            <a:off x="7388677"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5" name="Прямоугольник 114"/>
          <p:cNvSpPr/>
          <p:nvPr/>
        </p:nvSpPr>
        <p:spPr>
          <a:xfrm>
            <a:off x="4467442" y="4948106"/>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8</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14" name="Прямоугольник 113"/>
          <p:cNvSpPr/>
          <p:nvPr/>
        </p:nvSpPr>
        <p:spPr>
          <a:xfrm>
            <a:off x="3908023" y="1894753"/>
            <a:ext cx="40427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т</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6" name="Прямоугольник 115"/>
          <p:cNvSpPr/>
          <p:nvPr/>
        </p:nvSpPr>
        <p:spPr>
          <a:xfrm>
            <a:off x="4378660" y="1894751"/>
            <a:ext cx="45236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у</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7" name="Прямоугольник 116"/>
          <p:cNvSpPr/>
          <p:nvPr/>
        </p:nvSpPr>
        <p:spPr>
          <a:xfrm>
            <a:off x="4882773" y="1901786"/>
            <a:ext cx="48763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р</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8" name="Прямоугольник 117"/>
          <p:cNvSpPr/>
          <p:nvPr/>
        </p:nvSpPr>
        <p:spPr>
          <a:xfrm>
            <a:off x="5407063" y="1903801"/>
            <a:ext cx="46358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а</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9" name="Прямоугольник 118"/>
          <p:cNvSpPr/>
          <p:nvPr/>
        </p:nvSpPr>
        <p:spPr>
          <a:xfrm>
            <a:off x="2886731" y="1894752"/>
            <a:ext cx="492443" cy="769441"/>
          </a:xfrm>
          <a:prstGeom prst="rect">
            <a:avLst/>
          </a:prstGeom>
          <a:noFill/>
        </p:spPr>
        <p:txBody>
          <a:bodyPr wrap="none" lIns="91440" tIns="45720" rIns="91440" bIns="45720">
            <a:spAutoFit/>
          </a:bodyPr>
          <a:lstStyle/>
          <a:p>
            <a:pPr algn="ctr"/>
            <a:r>
              <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p>
        </p:txBody>
      </p:sp>
      <p:sp>
        <p:nvSpPr>
          <p:cNvPr id="120" name="Прямоугольник 119"/>
          <p:cNvSpPr/>
          <p:nvPr/>
        </p:nvSpPr>
        <p:spPr>
          <a:xfrm>
            <a:off x="3405216" y="1906321"/>
            <a:ext cx="46358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а</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1" name="Прямоугольник 120"/>
          <p:cNvSpPr/>
          <p:nvPr/>
        </p:nvSpPr>
        <p:spPr>
          <a:xfrm>
            <a:off x="7332820" y="1903802"/>
            <a:ext cx="587020"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ы</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2" name="Прямоугольник 121"/>
          <p:cNvSpPr/>
          <p:nvPr/>
        </p:nvSpPr>
        <p:spPr>
          <a:xfrm>
            <a:off x="7880958" y="1894753"/>
            <a:ext cx="498855"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й</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3" name="Прямоугольник 122"/>
          <p:cNvSpPr/>
          <p:nvPr/>
        </p:nvSpPr>
        <p:spPr>
          <a:xfrm>
            <a:off x="5899701" y="1903800"/>
            <a:ext cx="481222"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л</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4" name="Прямоугольник 123"/>
          <p:cNvSpPr/>
          <p:nvPr/>
        </p:nvSpPr>
        <p:spPr>
          <a:xfrm>
            <a:off x="6419580" y="1909143"/>
            <a:ext cx="46358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ь</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5" name="Прямоугольник 124"/>
          <p:cNvSpPr/>
          <p:nvPr/>
        </p:nvSpPr>
        <p:spPr>
          <a:xfrm>
            <a:off x="6890428" y="1870252"/>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6" name="Прямоугольник 125"/>
          <p:cNvSpPr/>
          <p:nvPr/>
        </p:nvSpPr>
        <p:spPr>
          <a:xfrm>
            <a:off x="420555" y="3137374"/>
            <a:ext cx="42030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с</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7" name="Прямоугольник 126"/>
          <p:cNvSpPr/>
          <p:nvPr/>
        </p:nvSpPr>
        <p:spPr>
          <a:xfrm>
            <a:off x="1422604" y="3137373"/>
            <a:ext cx="425116"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з</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8" name="Прямоугольник 127"/>
          <p:cNvSpPr/>
          <p:nvPr/>
        </p:nvSpPr>
        <p:spPr>
          <a:xfrm>
            <a:off x="4882774" y="3580250"/>
            <a:ext cx="48763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о</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9" name="Прямоугольник 128"/>
          <p:cNvSpPr/>
          <p:nvPr/>
        </p:nvSpPr>
        <p:spPr>
          <a:xfrm>
            <a:off x="2402859" y="3138609"/>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0" name="Прямоугольник 129"/>
          <p:cNvSpPr/>
          <p:nvPr/>
        </p:nvSpPr>
        <p:spPr>
          <a:xfrm>
            <a:off x="2895012" y="3147379"/>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1" name="Прямоугольник 130"/>
          <p:cNvSpPr/>
          <p:nvPr/>
        </p:nvSpPr>
        <p:spPr>
          <a:xfrm>
            <a:off x="3343500" y="3150210"/>
            <a:ext cx="587020"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ы</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2" name="Прямоугольник 131"/>
          <p:cNvSpPr/>
          <p:nvPr/>
        </p:nvSpPr>
        <p:spPr>
          <a:xfrm>
            <a:off x="3910321" y="3147379"/>
            <a:ext cx="468397"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grpSp>
        <p:nvGrpSpPr>
          <p:cNvPr id="133" name="Группа 132"/>
          <p:cNvGrpSpPr/>
          <p:nvPr/>
        </p:nvGrpSpPr>
        <p:grpSpPr>
          <a:xfrm>
            <a:off x="840863" y="1381466"/>
            <a:ext cx="599843" cy="4645284"/>
            <a:chOff x="845560" y="1413811"/>
            <a:chExt cx="599843" cy="4645284"/>
          </a:xfrm>
        </p:grpSpPr>
        <p:sp>
          <p:nvSpPr>
            <p:cNvPr id="135" name="Прямоугольник 134"/>
            <p:cNvSpPr/>
            <p:nvPr/>
          </p:nvSpPr>
          <p:spPr>
            <a:xfrm>
              <a:off x="923889" y="211863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44" name="Прямоугольник 143"/>
            <p:cNvSpPr/>
            <p:nvPr/>
          </p:nvSpPr>
          <p:spPr>
            <a:xfrm>
              <a:off x="935326" y="1413811"/>
              <a:ext cx="42030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с</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5" name="Прямоугольник 144"/>
            <p:cNvSpPr/>
            <p:nvPr/>
          </p:nvSpPr>
          <p:spPr>
            <a:xfrm>
              <a:off x="896052" y="4863338"/>
              <a:ext cx="498855"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и</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6" name="Прямоугольник 145"/>
            <p:cNvSpPr/>
            <p:nvPr/>
          </p:nvSpPr>
          <p:spPr>
            <a:xfrm>
              <a:off x="910616" y="5289654"/>
              <a:ext cx="465191"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я</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7" name="Прямоугольник 146"/>
            <p:cNvSpPr/>
            <p:nvPr/>
          </p:nvSpPr>
          <p:spPr>
            <a:xfrm>
              <a:off x="896990" y="4436291"/>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8" name="Прямоугольник 147"/>
            <p:cNvSpPr/>
            <p:nvPr/>
          </p:nvSpPr>
          <p:spPr>
            <a:xfrm>
              <a:off x="911283" y="3997316"/>
              <a:ext cx="468397"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9" name="Прямоугольник 148"/>
            <p:cNvSpPr/>
            <p:nvPr/>
          </p:nvSpPr>
          <p:spPr>
            <a:xfrm>
              <a:off x="916892" y="3158036"/>
              <a:ext cx="468397"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0" name="Прямоугольник 149"/>
            <p:cNvSpPr/>
            <p:nvPr/>
          </p:nvSpPr>
          <p:spPr>
            <a:xfrm>
              <a:off x="901665" y="2679532"/>
              <a:ext cx="48763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р</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1" name="Прямоугольник 150"/>
            <p:cNvSpPr/>
            <p:nvPr/>
          </p:nvSpPr>
          <p:spPr>
            <a:xfrm>
              <a:off x="911283" y="2260264"/>
              <a:ext cx="468397"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2" name="Прямоугольник 151"/>
            <p:cNvSpPr/>
            <p:nvPr/>
          </p:nvSpPr>
          <p:spPr>
            <a:xfrm>
              <a:off x="916892" y="1937099"/>
              <a:ext cx="457176" cy="707886"/>
            </a:xfrm>
            <a:prstGeom prst="rect">
              <a:avLst/>
            </a:prstGeom>
            <a:noFill/>
          </p:spPr>
          <p:txBody>
            <a:bodyPr wrap="none" lIns="91440" tIns="45720" rIns="91440" bIns="45720">
              <a:spAutoFit/>
            </a:bodyPr>
            <a:lstStyle/>
            <a:p>
              <a:pPr algn="ctr"/>
              <a:r>
                <a:rPr lang="ru-RU" sz="40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б</a:t>
              </a:r>
              <a:endParaRPr lang="ru-RU" sz="40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3" name="Прямоугольник 152"/>
            <p:cNvSpPr/>
            <p:nvPr/>
          </p:nvSpPr>
          <p:spPr>
            <a:xfrm>
              <a:off x="845560" y="3554440"/>
              <a:ext cx="5998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ж</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grpSp>
      <p:sp>
        <p:nvSpPr>
          <p:cNvPr id="134" name="Прямоугольник 133"/>
          <p:cNvSpPr/>
          <p:nvPr/>
        </p:nvSpPr>
        <p:spPr>
          <a:xfrm>
            <a:off x="2870506" y="987153"/>
            <a:ext cx="513282"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д</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6" name="Прямоугольник 135"/>
          <p:cNvSpPr/>
          <p:nvPr/>
        </p:nvSpPr>
        <p:spPr>
          <a:xfrm>
            <a:off x="2898755" y="1435891"/>
            <a:ext cx="468398"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7" name="Прямоугольник 136"/>
          <p:cNvSpPr/>
          <p:nvPr/>
        </p:nvSpPr>
        <p:spPr>
          <a:xfrm>
            <a:off x="2838838" y="2715584"/>
            <a:ext cx="599844"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ж</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8" name="Прямоугольник 137"/>
          <p:cNvSpPr/>
          <p:nvPr/>
        </p:nvSpPr>
        <p:spPr>
          <a:xfrm>
            <a:off x="2851057" y="3566008"/>
            <a:ext cx="587020"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ы</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0" name="Прямоугольник 139"/>
          <p:cNvSpPr/>
          <p:nvPr/>
        </p:nvSpPr>
        <p:spPr>
          <a:xfrm>
            <a:off x="2898755" y="4033919"/>
            <a:ext cx="498855"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й</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1" name="Прямоугольник 140"/>
          <p:cNvSpPr/>
          <p:nvPr/>
        </p:nvSpPr>
        <p:spPr>
          <a:xfrm>
            <a:off x="2892946" y="2288523"/>
            <a:ext cx="468398"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9" name="Прямоугольник 138"/>
          <p:cNvSpPr/>
          <p:nvPr/>
        </p:nvSpPr>
        <p:spPr>
          <a:xfrm>
            <a:off x="4906818" y="2288520"/>
            <a:ext cx="46358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а</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2" name="Прямоугольник 141"/>
          <p:cNvSpPr/>
          <p:nvPr/>
        </p:nvSpPr>
        <p:spPr>
          <a:xfrm>
            <a:off x="4916435" y="2723894"/>
            <a:ext cx="42030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с</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3" name="Прямоугольник 142"/>
          <p:cNvSpPr/>
          <p:nvPr/>
        </p:nvSpPr>
        <p:spPr>
          <a:xfrm>
            <a:off x="1903613" y="3147378"/>
            <a:ext cx="48763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о</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4" name="Прямоугольник 153"/>
          <p:cNvSpPr/>
          <p:nvPr/>
        </p:nvSpPr>
        <p:spPr>
          <a:xfrm>
            <a:off x="4882774" y="3997850"/>
            <a:ext cx="513282"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д</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5" name="Прямоугольник 154"/>
          <p:cNvSpPr/>
          <p:nvPr/>
        </p:nvSpPr>
        <p:spPr>
          <a:xfrm>
            <a:off x="4941283" y="3100304"/>
            <a:ext cx="444352"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х</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6" name="Прямоугольник 155"/>
          <p:cNvSpPr/>
          <p:nvPr/>
        </p:nvSpPr>
        <p:spPr>
          <a:xfrm>
            <a:off x="6914473" y="1430905"/>
            <a:ext cx="468398"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7" name="Прямоугольник 156"/>
          <p:cNvSpPr/>
          <p:nvPr/>
        </p:nvSpPr>
        <p:spPr>
          <a:xfrm>
            <a:off x="6926496" y="2299443"/>
            <a:ext cx="42030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с</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8" name="Прямоугольник 157"/>
          <p:cNvSpPr/>
          <p:nvPr/>
        </p:nvSpPr>
        <p:spPr>
          <a:xfrm>
            <a:off x="6887222" y="2762657"/>
            <a:ext cx="498855"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и</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9" name="Прямоугольник 158"/>
          <p:cNvSpPr/>
          <p:nvPr/>
        </p:nvSpPr>
        <p:spPr>
          <a:xfrm>
            <a:off x="6903008" y="3148146"/>
            <a:ext cx="48763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о</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60" name="Прямоугольник 159"/>
          <p:cNvSpPr/>
          <p:nvPr/>
        </p:nvSpPr>
        <p:spPr>
          <a:xfrm>
            <a:off x="6900603" y="3582772"/>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61" name="Прямоугольник 160"/>
          <p:cNvSpPr/>
          <p:nvPr/>
        </p:nvSpPr>
        <p:spPr>
          <a:xfrm>
            <a:off x="6892833" y="4418639"/>
            <a:ext cx="487634"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о</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62" name="Прямоугольник 161"/>
          <p:cNvSpPr/>
          <p:nvPr/>
        </p:nvSpPr>
        <p:spPr>
          <a:xfrm>
            <a:off x="6890877" y="3997850"/>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63" name="Прямоугольник 162"/>
          <p:cNvSpPr/>
          <p:nvPr/>
        </p:nvSpPr>
        <p:spPr>
          <a:xfrm>
            <a:off x="6902899" y="4838837"/>
            <a:ext cx="46839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64" name="Прямоугольник 163"/>
          <p:cNvSpPr/>
          <p:nvPr/>
        </p:nvSpPr>
        <p:spPr>
          <a:xfrm>
            <a:off x="6903809" y="1046184"/>
            <a:ext cx="486031"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п</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65" name="Прямоугольник 164"/>
          <p:cNvSpPr/>
          <p:nvPr/>
        </p:nvSpPr>
        <p:spPr>
          <a:xfrm>
            <a:off x="6369886" y="3092911"/>
            <a:ext cx="513282"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д</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66" name="Прямоугольник 165"/>
          <p:cNvSpPr/>
          <p:nvPr/>
        </p:nvSpPr>
        <p:spPr>
          <a:xfrm>
            <a:off x="7414465" y="3144275"/>
            <a:ext cx="444352" cy="769441"/>
          </a:xfrm>
          <a:prstGeom prst="rect">
            <a:avLst/>
          </a:prstGeom>
          <a:noFill/>
        </p:spPr>
        <p:txBody>
          <a:bodyPr wrap="none" lIns="91440" tIns="45720" rIns="91440" bIns="45720">
            <a:spAutoFit/>
          </a:bodyPr>
          <a:lstStyle/>
          <a:p>
            <a:pPr algn="ctr"/>
            <a:r>
              <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х</a:t>
            </a:r>
          </a:p>
        </p:txBody>
      </p:sp>
      <p:sp>
        <p:nvSpPr>
          <p:cNvPr id="167" name="Прямоугольник 166"/>
          <p:cNvSpPr/>
          <p:nvPr/>
        </p:nvSpPr>
        <p:spPr>
          <a:xfrm>
            <a:off x="7900945" y="3147377"/>
            <a:ext cx="487633"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о</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68" name="Прямоугольник 167"/>
          <p:cNvSpPr/>
          <p:nvPr/>
        </p:nvSpPr>
        <p:spPr>
          <a:xfrm>
            <a:off x="8382414" y="3092911"/>
            <a:ext cx="513282"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д</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3049262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noFill/>
          </a:ln>
          <a:effectLst>
            <a:outerShdw blurRad="292100" dist="139700" dir="2700000" algn="tl" rotWithShape="0">
              <a:srgbClr val="333333">
                <a:alpha val="65000"/>
              </a:srgbClr>
            </a:outerShdw>
          </a:effectLst>
        </p:spPr>
      </p:pic>
      <p:sp>
        <p:nvSpPr>
          <p:cNvPr id="5" name="Прямоугольник 4"/>
          <p:cNvSpPr/>
          <p:nvPr/>
        </p:nvSpPr>
        <p:spPr>
          <a:xfrm>
            <a:off x="352381" y="692696"/>
            <a:ext cx="326607" cy="646331"/>
          </a:xfrm>
          <a:prstGeom prst="rect">
            <a:avLst/>
          </a:prstGeom>
          <a:noFill/>
        </p:spPr>
        <p:txBody>
          <a:bodyPr wrap="square" lIns="91440" tIns="45720" rIns="91440" bIns="45720">
            <a:spAutoFit/>
          </a:bodyPr>
          <a:lstStyle/>
          <a:p>
            <a:pPr algn="ctr"/>
            <a:r>
              <a:rPr lang="ru-RU"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8</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6" name="Скругленный прямоугольник 5"/>
          <p:cNvSpPr/>
          <p:nvPr/>
        </p:nvSpPr>
        <p:spPr>
          <a:xfrm>
            <a:off x="1187624" y="908720"/>
            <a:ext cx="7344816" cy="5328592"/>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3200" dirty="0">
                <a:solidFill>
                  <a:schemeClr val="tx1"/>
                </a:solidFill>
                <a:latin typeface="Times New Roman" panose="02020603050405020304" pitchFamily="18" charset="0"/>
                <a:cs typeface="Times New Roman" panose="02020603050405020304" pitchFamily="18" charset="0"/>
              </a:rPr>
              <a:t>Финансовый план на определенный период времени (чаще всего на месяц или на год). Он представляет собой список статей доходов и расходов семьи.</a:t>
            </a:r>
          </a:p>
        </p:txBody>
      </p:sp>
    </p:spTree>
    <p:extLst>
      <p:ext uri="{BB962C8B-B14F-4D97-AF65-F5344CB8AC3E}">
        <p14:creationId xmlns:p14="http://schemas.microsoft.com/office/powerpoint/2010/main" val="134631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42" y="-12372"/>
            <a:ext cx="9176642" cy="6858000"/>
          </a:xfrm>
          <a:prstGeom prst="rect">
            <a:avLst/>
          </a:prstGeom>
        </p:spPr>
      </p:pic>
      <p:sp>
        <p:nvSpPr>
          <p:cNvPr id="13" name="Прямоугольник 12"/>
          <p:cNvSpPr/>
          <p:nvPr/>
        </p:nvSpPr>
        <p:spPr>
          <a:xfrm>
            <a:off x="2139218" y="116632"/>
            <a:ext cx="4174126" cy="646331"/>
          </a:xfrm>
          <a:prstGeom prst="rect">
            <a:avLst/>
          </a:prstGeom>
          <a:noFill/>
        </p:spPr>
        <p:txBody>
          <a:bodyPr wrap="square" lIns="91440" tIns="45720" rIns="91440" bIns="45720">
            <a:spAutoFit/>
          </a:bodyPr>
          <a:lstStyle/>
          <a:p>
            <a:pPr algn="ctr"/>
            <a:r>
              <a:rPr lang="ru-RU"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ea typeface="Tahoma" panose="020B0604030504040204" pitchFamily="34" charset="0"/>
                <a:cs typeface="Times New Roman" panose="02020603050405020304" pitchFamily="18" charset="0"/>
              </a:rPr>
              <a:t>КРОССВОРД</a:t>
            </a:r>
            <a:endParaRPr lang="ru-RU"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anose="02020603050405020304" pitchFamily="18" charset="0"/>
              <a:ea typeface="Tahoma" panose="020B0604030504040204" pitchFamily="34" charset="0"/>
              <a:cs typeface="Times New Roman" panose="02020603050405020304" pitchFamily="18" charset="0"/>
            </a:endParaRPr>
          </a:p>
        </p:txBody>
      </p:sp>
      <p:sp>
        <p:nvSpPr>
          <p:cNvPr id="45" name="Прямоугольник 44"/>
          <p:cNvSpPr/>
          <p:nvPr/>
        </p:nvSpPr>
        <p:spPr>
          <a:xfrm>
            <a:off x="2886733" y="334128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49" name="Прямоугольник 48"/>
          <p:cNvSpPr/>
          <p:nvPr/>
        </p:nvSpPr>
        <p:spPr>
          <a:xfrm>
            <a:off x="2880926" y="378415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0" name="Прямоугольник 49"/>
          <p:cNvSpPr/>
          <p:nvPr/>
        </p:nvSpPr>
        <p:spPr>
          <a:xfrm>
            <a:off x="2880926" y="292653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2" name="Прямоугольник 51"/>
          <p:cNvSpPr/>
          <p:nvPr/>
        </p:nvSpPr>
        <p:spPr>
          <a:xfrm>
            <a:off x="2880926" y="207536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1" name="Прямоугольник 50"/>
          <p:cNvSpPr/>
          <p:nvPr/>
        </p:nvSpPr>
        <p:spPr>
          <a:xfrm>
            <a:off x="2880926" y="250021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3" name="Прямоугольник 52"/>
          <p:cNvSpPr/>
          <p:nvPr/>
        </p:nvSpPr>
        <p:spPr>
          <a:xfrm>
            <a:off x="2880926" y="1649049"/>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8" name="Прямоугольник 57"/>
          <p:cNvSpPr/>
          <p:nvPr/>
        </p:nvSpPr>
        <p:spPr>
          <a:xfrm>
            <a:off x="3889038"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9" name="Прямоугольник 58"/>
          <p:cNvSpPr/>
          <p:nvPr/>
        </p:nvSpPr>
        <p:spPr>
          <a:xfrm>
            <a:off x="3384982"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0" name="Прямоугольник 59"/>
          <p:cNvSpPr/>
          <p:nvPr/>
        </p:nvSpPr>
        <p:spPr>
          <a:xfrm>
            <a:off x="4378718"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1" name="Прямоугольник 60"/>
          <p:cNvSpPr/>
          <p:nvPr/>
        </p:nvSpPr>
        <p:spPr>
          <a:xfrm>
            <a:off x="4882774"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2" name="Прямоугольник 61"/>
          <p:cNvSpPr/>
          <p:nvPr/>
        </p:nvSpPr>
        <p:spPr>
          <a:xfrm>
            <a:off x="5876510"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3" name="Прямоугольник 62"/>
          <p:cNvSpPr/>
          <p:nvPr/>
        </p:nvSpPr>
        <p:spPr>
          <a:xfrm>
            <a:off x="5386830"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4" name="Прямоугольник 63"/>
          <p:cNvSpPr/>
          <p:nvPr/>
        </p:nvSpPr>
        <p:spPr>
          <a:xfrm>
            <a:off x="6380566"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5" name="Прямоугольник 64"/>
          <p:cNvSpPr/>
          <p:nvPr/>
        </p:nvSpPr>
        <p:spPr>
          <a:xfrm>
            <a:off x="6884622"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6" name="Прямоугольник 65"/>
          <p:cNvSpPr/>
          <p:nvPr/>
        </p:nvSpPr>
        <p:spPr>
          <a:xfrm>
            <a:off x="7388678"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7" name="Прямоугольник 66"/>
          <p:cNvSpPr/>
          <p:nvPr/>
        </p:nvSpPr>
        <p:spPr>
          <a:xfrm>
            <a:off x="7892734" y="207788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55" name="Прямоугольник 54"/>
          <p:cNvSpPr/>
          <p:nvPr/>
        </p:nvSpPr>
        <p:spPr>
          <a:xfrm>
            <a:off x="2880926" y="42054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8" name="Прямоугольник 67"/>
          <p:cNvSpPr/>
          <p:nvPr/>
        </p:nvSpPr>
        <p:spPr>
          <a:xfrm>
            <a:off x="6884622"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9" name="Прямоугольник 68"/>
          <p:cNvSpPr/>
          <p:nvPr/>
        </p:nvSpPr>
        <p:spPr>
          <a:xfrm>
            <a:off x="6884622" y="292653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0" name="Прямоугольник 69"/>
          <p:cNvSpPr/>
          <p:nvPr/>
        </p:nvSpPr>
        <p:spPr>
          <a:xfrm>
            <a:off x="6884622" y="250021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2" name="Прямоугольник 71"/>
          <p:cNvSpPr/>
          <p:nvPr/>
        </p:nvSpPr>
        <p:spPr>
          <a:xfrm>
            <a:off x="6884622" y="1649049"/>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3" name="Прямоугольник 72"/>
          <p:cNvSpPr/>
          <p:nvPr/>
        </p:nvSpPr>
        <p:spPr>
          <a:xfrm>
            <a:off x="6884622" y="1222733"/>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4" name="Прямоугольник 73"/>
          <p:cNvSpPr/>
          <p:nvPr/>
        </p:nvSpPr>
        <p:spPr>
          <a:xfrm>
            <a:off x="6884622" y="42054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5" name="Прямоугольник 74"/>
          <p:cNvSpPr/>
          <p:nvPr/>
        </p:nvSpPr>
        <p:spPr>
          <a:xfrm>
            <a:off x="6884622" y="3779166"/>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6" name="Прямоугольник 75"/>
          <p:cNvSpPr/>
          <p:nvPr/>
        </p:nvSpPr>
        <p:spPr>
          <a:xfrm>
            <a:off x="6884622"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7" name="Прямоугольник 76"/>
          <p:cNvSpPr/>
          <p:nvPr/>
        </p:nvSpPr>
        <p:spPr>
          <a:xfrm>
            <a:off x="6884622" y="4642176"/>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8" name="Прямоугольник 77"/>
          <p:cNvSpPr/>
          <p:nvPr/>
        </p:nvSpPr>
        <p:spPr>
          <a:xfrm>
            <a:off x="6380566"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79" name="Прямоугольник 78"/>
          <p:cNvSpPr/>
          <p:nvPr/>
        </p:nvSpPr>
        <p:spPr>
          <a:xfrm>
            <a:off x="7382871" y="334781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1" name="Прямоугольник 80"/>
          <p:cNvSpPr/>
          <p:nvPr/>
        </p:nvSpPr>
        <p:spPr>
          <a:xfrm>
            <a:off x="7886927" y="334781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2" name="Прямоугольник 81"/>
          <p:cNvSpPr/>
          <p:nvPr/>
        </p:nvSpPr>
        <p:spPr>
          <a:xfrm>
            <a:off x="8382414" y="334888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3" name="Прямоугольник 82"/>
          <p:cNvSpPr/>
          <p:nvPr/>
        </p:nvSpPr>
        <p:spPr>
          <a:xfrm>
            <a:off x="4882774" y="3779166"/>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4" name="Прямоугольник 83"/>
          <p:cNvSpPr/>
          <p:nvPr/>
        </p:nvSpPr>
        <p:spPr>
          <a:xfrm>
            <a:off x="4882774" y="335285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5" name="Прямоугольник 84"/>
          <p:cNvSpPr/>
          <p:nvPr/>
        </p:nvSpPr>
        <p:spPr>
          <a:xfrm>
            <a:off x="4882774" y="292653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6" name="Прямоугольник 85"/>
          <p:cNvSpPr/>
          <p:nvPr/>
        </p:nvSpPr>
        <p:spPr>
          <a:xfrm>
            <a:off x="4882774" y="250021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7" name="Прямоугольник 86"/>
          <p:cNvSpPr/>
          <p:nvPr/>
        </p:nvSpPr>
        <p:spPr>
          <a:xfrm>
            <a:off x="4882774" y="42054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8" name="Прямоугольник 87"/>
          <p:cNvSpPr/>
          <p:nvPr/>
        </p:nvSpPr>
        <p:spPr>
          <a:xfrm>
            <a:off x="2880926" y="122566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89" name="Прямоугольник 88"/>
          <p:cNvSpPr/>
          <p:nvPr/>
        </p:nvSpPr>
        <p:spPr>
          <a:xfrm>
            <a:off x="918548" y="165709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1" name="Прямоугольник 90"/>
          <p:cNvSpPr/>
          <p:nvPr/>
        </p:nvSpPr>
        <p:spPr>
          <a:xfrm>
            <a:off x="918548" y="2510736"/>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2" name="Прямоугольник 91"/>
          <p:cNvSpPr/>
          <p:nvPr/>
        </p:nvSpPr>
        <p:spPr>
          <a:xfrm>
            <a:off x="918548" y="293705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3" name="Прямоугольник 92"/>
          <p:cNvSpPr/>
          <p:nvPr/>
        </p:nvSpPr>
        <p:spPr>
          <a:xfrm>
            <a:off x="918546" y="334781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4" name="Прямоугольник 93"/>
          <p:cNvSpPr/>
          <p:nvPr/>
        </p:nvSpPr>
        <p:spPr>
          <a:xfrm>
            <a:off x="918548" y="378469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5" name="Прямоугольник 94"/>
          <p:cNvSpPr/>
          <p:nvPr/>
        </p:nvSpPr>
        <p:spPr>
          <a:xfrm>
            <a:off x="918548" y="4211008"/>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6" name="Прямоугольник 95"/>
          <p:cNvSpPr/>
          <p:nvPr/>
        </p:nvSpPr>
        <p:spPr>
          <a:xfrm>
            <a:off x="918548" y="4625679"/>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7" name="Прямоугольник 96"/>
          <p:cNvSpPr/>
          <p:nvPr/>
        </p:nvSpPr>
        <p:spPr>
          <a:xfrm>
            <a:off x="918548" y="5478311"/>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8" name="Прямоугольник 97"/>
          <p:cNvSpPr/>
          <p:nvPr/>
        </p:nvSpPr>
        <p:spPr>
          <a:xfrm>
            <a:off x="918548" y="505199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99" name="Прямоугольник 98"/>
          <p:cNvSpPr/>
          <p:nvPr/>
        </p:nvSpPr>
        <p:spPr>
          <a:xfrm>
            <a:off x="408139"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0" name="Прямоугольник 99"/>
          <p:cNvSpPr/>
          <p:nvPr/>
        </p:nvSpPr>
        <p:spPr>
          <a:xfrm>
            <a:off x="1422602" y="334781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1" name="Прямоугольник 100"/>
          <p:cNvSpPr/>
          <p:nvPr/>
        </p:nvSpPr>
        <p:spPr>
          <a:xfrm>
            <a:off x="1903613" y="3347815"/>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2" name="Прямоугольник 101"/>
          <p:cNvSpPr/>
          <p:nvPr/>
        </p:nvSpPr>
        <p:spPr>
          <a:xfrm>
            <a:off x="2391246"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3" name="Прямоугольник 102"/>
          <p:cNvSpPr/>
          <p:nvPr/>
        </p:nvSpPr>
        <p:spPr>
          <a:xfrm>
            <a:off x="3384982"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04" name="Прямоугольник 103"/>
          <p:cNvSpPr/>
          <p:nvPr/>
        </p:nvSpPr>
        <p:spPr>
          <a:xfrm>
            <a:off x="3889038" y="3341282"/>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6" name="Прямоугольник 5"/>
          <p:cNvSpPr/>
          <p:nvPr/>
        </p:nvSpPr>
        <p:spPr>
          <a:xfrm>
            <a:off x="25774" y="3242842"/>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1</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71" name="Прямоугольник 70"/>
          <p:cNvSpPr/>
          <p:nvPr/>
        </p:nvSpPr>
        <p:spPr>
          <a:xfrm>
            <a:off x="1007271" y="1107740"/>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2</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80" name="Прямоугольник 79"/>
          <p:cNvSpPr/>
          <p:nvPr/>
        </p:nvSpPr>
        <p:spPr>
          <a:xfrm>
            <a:off x="6973346" y="659652"/>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6</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5" name="Прямоугольник 104"/>
          <p:cNvSpPr/>
          <p:nvPr/>
        </p:nvSpPr>
        <p:spPr>
          <a:xfrm>
            <a:off x="4971498" y="1529992"/>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5</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6" name="Прямоугольник 105"/>
          <p:cNvSpPr/>
          <p:nvPr/>
        </p:nvSpPr>
        <p:spPr>
          <a:xfrm>
            <a:off x="2479970" y="1956308"/>
            <a:ext cx="326607" cy="646331"/>
          </a:xfrm>
          <a:prstGeom prst="rect">
            <a:avLst/>
          </a:prstGeom>
          <a:noFill/>
        </p:spPr>
        <p:txBody>
          <a:bodyPr wrap="square" lIns="91440" tIns="45720" rIns="91440" bIns="45720">
            <a:spAutoFit/>
          </a:bodyPr>
          <a:lstStyle/>
          <a:p>
            <a:pPr algn="ctr"/>
            <a:r>
              <a:rPr lang="ru-RU"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3</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7" name="Прямоугольник 106"/>
          <p:cNvSpPr/>
          <p:nvPr/>
        </p:nvSpPr>
        <p:spPr>
          <a:xfrm>
            <a:off x="2969650" y="659651"/>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4</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8" name="Прямоугольник 107"/>
          <p:cNvSpPr/>
          <p:nvPr/>
        </p:nvSpPr>
        <p:spPr>
          <a:xfrm>
            <a:off x="5986737" y="3249332"/>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7</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09" name="Прямоугольник 108"/>
          <p:cNvSpPr/>
          <p:nvPr/>
        </p:nvSpPr>
        <p:spPr>
          <a:xfrm>
            <a:off x="4882773"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0" name="Прямоугольник 109"/>
          <p:cNvSpPr/>
          <p:nvPr/>
        </p:nvSpPr>
        <p:spPr>
          <a:xfrm>
            <a:off x="5876509"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1" name="Прямоугольник 110"/>
          <p:cNvSpPr/>
          <p:nvPr/>
        </p:nvSpPr>
        <p:spPr>
          <a:xfrm>
            <a:off x="5372454"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2" name="Прямоугольник 111"/>
          <p:cNvSpPr/>
          <p:nvPr/>
        </p:nvSpPr>
        <p:spPr>
          <a:xfrm>
            <a:off x="6380565"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3" name="Прямоугольник 112"/>
          <p:cNvSpPr/>
          <p:nvPr/>
        </p:nvSpPr>
        <p:spPr>
          <a:xfrm>
            <a:off x="7388677" y="5058114"/>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15" name="Прямоугольник 114"/>
          <p:cNvSpPr/>
          <p:nvPr/>
        </p:nvSpPr>
        <p:spPr>
          <a:xfrm>
            <a:off x="4467442" y="4948106"/>
            <a:ext cx="326607" cy="646331"/>
          </a:xfrm>
          <a:prstGeom prst="rect">
            <a:avLst/>
          </a:prstGeom>
          <a:noFill/>
        </p:spPr>
        <p:txBody>
          <a:bodyPr wrap="square" lIns="91440" tIns="45720" rIns="91440" bIns="45720">
            <a:spAutoFit/>
          </a:bodyPr>
          <a:lstStyle/>
          <a:p>
            <a:pPr algn="ctr"/>
            <a:r>
              <a:rPr lang="ru-RU" sz="3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8</a:t>
            </a:r>
            <a:endParaRPr lang="ru-RU" sz="44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14" name="Прямоугольник 113"/>
          <p:cNvSpPr/>
          <p:nvPr/>
        </p:nvSpPr>
        <p:spPr>
          <a:xfrm>
            <a:off x="3908023" y="1894753"/>
            <a:ext cx="40427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т</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6" name="Прямоугольник 115"/>
          <p:cNvSpPr/>
          <p:nvPr/>
        </p:nvSpPr>
        <p:spPr>
          <a:xfrm>
            <a:off x="4378660" y="1894751"/>
            <a:ext cx="45236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у</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7" name="Прямоугольник 116"/>
          <p:cNvSpPr/>
          <p:nvPr/>
        </p:nvSpPr>
        <p:spPr>
          <a:xfrm>
            <a:off x="4882773" y="1901786"/>
            <a:ext cx="48763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р</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8" name="Прямоугольник 117"/>
          <p:cNvSpPr/>
          <p:nvPr/>
        </p:nvSpPr>
        <p:spPr>
          <a:xfrm>
            <a:off x="5407063" y="1903801"/>
            <a:ext cx="46358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а</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9" name="Прямоугольник 118"/>
          <p:cNvSpPr/>
          <p:nvPr/>
        </p:nvSpPr>
        <p:spPr>
          <a:xfrm>
            <a:off x="2886731" y="1894752"/>
            <a:ext cx="492443" cy="769441"/>
          </a:xfrm>
          <a:prstGeom prst="rect">
            <a:avLst/>
          </a:prstGeom>
          <a:noFill/>
        </p:spPr>
        <p:txBody>
          <a:bodyPr wrap="none" lIns="91440" tIns="45720" rIns="91440" bIns="45720">
            <a:spAutoFit/>
          </a:bodyPr>
          <a:lstStyle/>
          <a:p>
            <a:pPr algn="ctr"/>
            <a:r>
              <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p>
        </p:txBody>
      </p:sp>
      <p:sp>
        <p:nvSpPr>
          <p:cNvPr id="120" name="Прямоугольник 119"/>
          <p:cNvSpPr/>
          <p:nvPr/>
        </p:nvSpPr>
        <p:spPr>
          <a:xfrm>
            <a:off x="3405216" y="1906321"/>
            <a:ext cx="46358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а</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1" name="Прямоугольник 120"/>
          <p:cNvSpPr/>
          <p:nvPr/>
        </p:nvSpPr>
        <p:spPr>
          <a:xfrm>
            <a:off x="7332820" y="1903802"/>
            <a:ext cx="587020"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ы</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2" name="Прямоугольник 121"/>
          <p:cNvSpPr/>
          <p:nvPr/>
        </p:nvSpPr>
        <p:spPr>
          <a:xfrm>
            <a:off x="7880958" y="1894753"/>
            <a:ext cx="498855"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й</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3" name="Прямоугольник 122"/>
          <p:cNvSpPr/>
          <p:nvPr/>
        </p:nvSpPr>
        <p:spPr>
          <a:xfrm>
            <a:off x="5899701" y="1903800"/>
            <a:ext cx="481222"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л</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4" name="Прямоугольник 123"/>
          <p:cNvSpPr/>
          <p:nvPr/>
        </p:nvSpPr>
        <p:spPr>
          <a:xfrm>
            <a:off x="6419580" y="1909143"/>
            <a:ext cx="46358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ь</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5" name="Прямоугольник 124"/>
          <p:cNvSpPr/>
          <p:nvPr/>
        </p:nvSpPr>
        <p:spPr>
          <a:xfrm>
            <a:off x="6890428" y="1870252"/>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6" name="Прямоугольник 125"/>
          <p:cNvSpPr/>
          <p:nvPr/>
        </p:nvSpPr>
        <p:spPr>
          <a:xfrm>
            <a:off x="420555" y="3137374"/>
            <a:ext cx="42030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с</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7" name="Прямоугольник 126"/>
          <p:cNvSpPr/>
          <p:nvPr/>
        </p:nvSpPr>
        <p:spPr>
          <a:xfrm>
            <a:off x="1422604" y="3137373"/>
            <a:ext cx="425116"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з</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8" name="Прямоугольник 127"/>
          <p:cNvSpPr/>
          <p:nvPr/>
        </p:nvSpPr>
        <p:spPr>
          <a:xfrm>
            <a:off x="4882774" y="3580250"/>
            <a:ext cx="48763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о</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29" name="Прямоугольник 128"/>
          <p:cNvSpPr/>
          <p:nvPr/>
        </p:nvSpPr>
        <p:spPr>
          <a:xfrm>
            <a:off x="2402859" y="3138609"/>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0" name="Прямоугольник 129"/>
          <p:cNvSpPr/>
          <p:nvPr/>
        </p:nvSpPr>
        <p:spPr>
          <a:xfrm>
            <a:off x="2895012" y="3147379"/>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1" name="Прямоугольник 130"/>
          <p:cNvSpPr/>
          <p:nvPr/>
        </p:nvSpPr>
        <p:spPr>
          <a:xfrm>
            <a:off x="3343500" y="3150210"/>
            <a:ext cx="587020"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ы</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2" name="Прямоугольник 131"/>
          <p:cNvSpPr/>
          <p:nvPr/>
        </p:nvSpPr>
        <p:spPr>
          <a:xfrm>
            <a:off x="3910321" y="3147379"/>
            <a:ext cx="468397"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grpSp>
        <p:nvGrpSpPr>
          <p:cNvPr id="133" name="Группа 132"/>
          <p:cNvGrpSpPr/>
          <p:nvPr/>
        </p:nvGrpSpPr>
        <p:grpSpPr>
          <a:xfrm>
            <a:off x="840863" y="1381466"/>
            <a:ext cx="599843" cy="4645284"/>
            <a:chOff x="845560" y="1413811"/>
            <a:chExt cx="599843" cy="4645284"/>
          </a:xfrm>
        </p:grpSpPr>
        <p:sp>
          <p:nvSpPr>
            <p:cNvPr id="135" name="Прямоугольник 134"/>
            <p:cNvSpPr/>
            <p:nvPr/>
          </p:nvSpPr>
          <p:spPr>
            <a:xfrm>
              <a:off x="923889" y="2118630"/>
              <a:ext cx="504056" cy="426316"/>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44" name="Прямоугольник 143"/>
            <p:cNvSpPr/>
            <p:nvPr/>
          </p:nvSpPr>
          <p:spPr>
            <a:xfrm>
              <a:off x="935326" y="1413811"/>
              <a:ext cx="42030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с</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5" name="Прямоугольник 144"/>
            <p:cNvSpPr/>
            <p:nvPr/>
          </p:nvSpPr>
          <p:spPr>
            <a:xfrm>
              <a:off x="896052" y="4863338"/>
              <a:ext cx="498855"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и</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6" name="Прямоугольник 145"/>
            <p:cNvSpPr/>
            <p:nvPr/>
          </p:nvSpPr>
          <p:spPr>
            <a:xfrm>
              <a:off x="910616" y="5289654"/>
              <a:ext cx="465191"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я</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7" name="Прямоугольник 146"/>
            <p:cNvSpPr/>
            <p:nvPr/>
          </p:nvSpPr>
          <p:spPr>
            <a:xfrm>
              <a:off x="896990" y="4436291"/>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8" name="Прямоугольник 147"/>
            <p:cNvSpPr/>
            <p:nvPr/>
          </p:nvSpPr>
          <p:spPr>
            <a:xfrm>
              <a:off x="911283" y="3997316"/>
              <a:ext cx="468397"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9" name="Прямоугольник 148"/>
            <p:cNvSpPr/>
            <p:nvPr/>
          </p:nvSpPr>
          <p:spPr>
            <a:xfrm>
              <a:off x="916892" y="3158036"/>
              <a:ext cx="468397"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0" name="Прямоугольник 149"/>
            <p:cNvSpPr/>
            <p:nvPr/>
          </p:nvSpPr>
          <p:spPr>
            <a:xfrm>
              <a:off x="901665" y="2679532"/>
              <a:ext cx="48763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р</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1" name="Прямоугольник 150"/>
            <p:cNvSpPr/>
            <p:nvPr/>
          </p:nvSpPr>
          <p:spPr>
            <a:xfrm>
              <a:off x="911283" y="2260264"/>
              <a:ext cx="468397"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2" name="Прямоугольник 151"/>
            <p:cNvSpPr/>
            <p:nvPr/>
          </p:nvSpPr>
          <p:spPr>
            <a:xfrm>
              <a:off x="916892" y="1937099"/>
              <a:ext cx="457176" cy="707886"/>
            </a:xfrm>
            <a:prstGeom prst="rect">
              <a:avLst/>
            </a:prstGeom>
            <a:noFill/>
          </p:spPr>
          <p:txBody>
            <a:bodyPr wrap="none" lIns="91440" tIns="45720" rIns="91440" bIns="45720">
              <a:spAutoFit/>
            </a:bodyPr>
            <a:lstStyle/>
            <a:p>
              <a:pPr algn="ctr"/>
              <a:r>
                <a:rPr lang="ru-RU" sz="40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б</a:t>
              </a:r>
              <a:endParaRPr lang="ru-RU" sz="40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3" name="Прямоугольник 152"/>
            <p:cNvSpPr/>
            <p:nvPr/>
          </p:nvSpPr>
          <p:spPr>
            <a:xfrm>
              <a:off x="845560" y="3554440"/>
              <a:ext cx="5998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ж</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grpSp>
      <p:sp>
        <p:nvSpPr>
          <p:cNvPr id="134" name="Прямоугольник 133"/>
          <p:cNvSpPr/>
          <p:nvPr/>
        </p:nvSpPr>
        <p:spPr>
          <a:xfrm>
            <a:off x="2870506" y="987153"/>
            <a:ext cx="513282"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д</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6" name="Прямоугольник 135"/>
          <p:cNvSpPr/>
          <p:nvPr/>
        </p:nvSpPr>
        <p:spPr>
          <a:xfrm>
            <a:off x="2898755" y="1435891"/>
            <a:ext cx="468398"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7" name="Прямоугольник 136"/>
          <p:cNvSpPr/>
          <p:nvPr/>
        </p:nvSpPr>
        <p:spPr>
          <a:xfrm>
            <a:off x="2838838" y="2715584"/>
            <a:ext cx="599844"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ж</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8" name="Прямоугольник 137"/>
          <p:cNvSpPr/>
          <p:nvPr/>
        </p:nvSpPr>
        <p:spPr>
          <a:xfrm>
            <a:off x="2851057" y="3566008"/>
            <a:ext cx="587020"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ы</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0" name="Прямоугольник 139"/>
          <p:cNvSpPr/>
          <p:nvPr/>
        </p:nvSpPr>
        <p:spPr>
          <a:xfrm>
            <a:off x="2898755" y="4033919"/>
            <a:ext cx="498855"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й</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1" name="Прямоугольник 140"/>
          <p:cNvSpPr/>
          <p:nvPr/>
        </p:nvSpPr>
        <p:spPr>
          <a:xfrm>
            <a:off x="2892946" y="2288523"/>
            <a:ext cx="468398"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39" name="Прямоугольник 138"/>
          <p:cNvSpPr/>
          <p:nvPr/>
        </p:nvSpPr>
        <p:spPr>
          <a:xfrm>
            <a:off x="4906818" y="2288520"/>
            <a:ext cx="46358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а</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2" name="Прямоугольник 141"/>
          <p:cNvSpPr/>
          <p:nvPr/>
        </p:nvSpPr>
        <p:spPr>
          <a:xfrm>
            <a:off x="4916435" y="2723894"/>
            <a:ext cx="42030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с</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3" name="Прямоугольник 142"/>
          <p:cNvSpPr/>
          <p:nvPr/>
        </p:nvSpPr>
        <p:spPr>
          <a:xfrm>
            <a:off x="1903613" y="3147378"/>
            <a:ext cx="48763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о</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4" name="Прямоугольник 153"/>
          <p:cNvSpPr/>
          <p:nvPr/>
        </p:nvSpPr>
        <p:spPr>
          <a:xfrm>
            <a:off x="4882774" y="3997850"/>
            <a:ext cx="513282"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д</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5" name="Прямоугольник 154"/>
          <p:cNvSpPr/>
          <p:nvPr/>
        </p:nvSpPr>
        <p:spPr>
          <a:xfrm>
            <a:off x="4941283" y="3100304"/>
            <a:ext cx="444352"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х</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6" name="Прямоугольник 155"/>
          <p:cNvSpPr/>
          <p:nvPr/>
        </p:nvSpPr>
        <p:spPr>
          <a:xfrm>
            <a:off x="6914473" y="1430905"/>
            <a:ext cx="468398"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7" name="Прямоугольник 156"/>
          <p:cNvSpPr/>
          <p:nvPr/>
        </p:nvSpPr>
        <p:spPr>
          <a:xfrm>
            <a:off x="6926496" y="2299443"/>
            <a:ext cx="42030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с</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8" name="Прямоугольник 157"/>
          <p:cNvSpPr/>
          <p:nvPr/>
        </p:nvSpPr>
        <p:spPr>
          <a:xfrm>
            <a:off x="6887222" y="2762657"/>
            <a:ext cx="498855"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и</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59" name="Прямоугольник 158"/>
          <p:cNvSpPr/>
          <p:nvPr/>
        </p:nvSpPr>
        <p:spPr>
          <a:xfrm>
            <a:off x="6903008" y="3148146"/>
            <a:ext cx="48763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о</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60" name="Прямоугольник 159"/>
          <p:cNvSpPr/>
          <p:nvPr/>
        </p:nvSpPr>
        <p:spPr>
          <a:xfrm>
            <a:off x="6900603" y="3582772"/>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61" name="Прямоугольник 160"/>
          <p:cNvSpPr/>
          <p:nvPr/>
        </p:nvSpPr>
        <p:spPr>
          <a:xfrm>
            <a:off x="6892833" y="4418639"/>
            <a:ext cx="487634"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о</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62" name="Прямоугольник 161"/>
          <p:cNvSpPr/>
          <p:nvPr/>
        </p:nvSpPr>
        <p:spPr>
          <a:xfrm>
            <a:off x="6890877" y="3997850"/>
            <a:ext cx="492443"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н</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63" name="Прямоугольник 162"/>
          <p:cNvSpPr/>
          <p:nvPr/>
        </p:nvSpPr>
        <p:spPr>
          <a:xfrm>
            <a:off x="6902899" y="4838837"/>
            <a:ext cx="468398"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е</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64" name="Прямоугольник 163"/>
          <p:cNvSpPr/>
          <p:nvPr/>
        </p:nvSpPr>
        <p:spPr>
          <a:xfrm>
            <a:off x="6903809" y="1046184"/>
            <a:ext cx="486031" cy="769441"/>
          </a:xfrm>
          <a:prstGeom prst="rect">
            <a:avLst/>
          </a:prstGeom>
          <a:noFill/>
        </p:spPr>
        <p:txBody>
          <a:bodyPr wrap="none" lIns="91440" tIns="45720" rIns="91440" bIns="45720">
            <a:spAutoFit/>
          </a:bodyPr>
          <a:lstStyle/>
          <a:p>
            <a:pPr algn="ctr"/>
            <a:r>
              <a:rPr lang="ru-RU" sz="4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п</a:t>
            </a:r>
            <a:endParaRPr lang="ru-RU" sz="4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65" name="Прямоугольник 164"/>
          <p:cNvSpPr/>
          <p:nvPr/>
        </p:nvSpPr>
        <p:spPr>
          <a:xfrm>
            <a:off x="6369886" y="3092911"/>
            <a:ext cx="513282"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д</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66" name="Прямоугольник 165"/>
          <p:cNvSpPr/>
          <p:nvPr/>
        </p:nvSpPr>
        <p:spPr>
          <a:xfrm>
            <a:off x="7414465" y="3144275"/>
            <a:ext cx="444352" cy="769441"/>
          </a:xfrm>
          <a:prstGeom prst="rect">
            <a:avLst/>
          </a:prstGeom>
          <a:noFill/>
        </p:spPr>
        <p:txBody>
          <a:bodyPr wrap="none" lIns="91440" tIns="45720" rIns="91440" bIns="45720">
            <a:spAutoFit/>
          </a:bodyPr>
          <a:lstStyle/>
          <a:p>
            <a:pPr algn="ctr"/>
            <a:r>
              <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х</a:t>
            </a:r>
          </a:p>
        </p:txBody>
      </p:sp>
      <p:sp>
        <p:nvSpPr>
          <p:cNvPr id="167" name="Прямоугольник 166"/>
          <p:cNvSpPr/>
          <p:nvPr/>
        </p:nvSpPr>
        <p:spPr>
          <a:xfrm>
            <a:off x="7900945" y="3147377"/>
            <a:ext cx="487633"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о</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68" name="Прямоугольник 167"/>
          <p:cNvSpPr/>
          <p:nvPr/>
        </p:nvSpPr>
        <p:spPr>
          <a:xfrm>
            <a:off x="8382414" y="3092911"/>
            <a:ext cx="513282"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д</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69" name="Прямоугольник 168"/>
          <p:cNvSpPr/>
          <p:nvPr/>
        </p:nvSpPr>
        <p:spPr>
          <a:xfrm>
            <a:off x="4887975" y="4872588"/>
            <a:ext cx="484428"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б</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70" name="Прямоугольник 169"/>
          <p:cNvSpPr/>
          <p:nvPr/>
        </p:nvSpPr>
        <p:spPr>
          <a:xfrm>
            <a:off x="5343135" y="4849140"/>
            <a:ext cx="609462"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ю</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71" name="Прямоугольник 170"/>
          <p:cNvSpPr/>
          <p:nvPr/>
        </p:nvSpPr>
        <p:spPr>
          <a:xfrm>
            <a:off x="5899701" y="4788666"/>
            <a:ext cx="513282"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д</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72" name="Прямоугольник 171"/>
          <p:cNvSpPr/>
          <p:nvPr/>
        </p:nvSpPr>
        <p:spPr>
          <a:xfrm>
            <a:off x="6326606" y="4846414"/>
            <a:ext cx="599843"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ж</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73" name="Прямоугольник 172"/>
          <p:cNvSpPr/>
          <p:nvPr/>
        </p:nvSpPr>
        <p:spPr>
          <a:xfrm>
            <a:off x="7452579" y="4849140"/>
            <a:ext cx="404278" cy="769441"/>
          </a:xfrm>
          <a:prstGeom prst="rect">
            <a:avLst/>
          </a:prstGeom>
          <a:noFill/>
        </p:spPr>
        <p:txBody>
          <a:bodyPr wrap="none" lIns="91440" tIns="45720" rIns="91440" bIns="45720">
            <a:spAutoFit/>
          </a:bodyPr>
          <a:lstStyle/>
          <a:p>
            <a:pPr algn="ctr"/>
            <a:r>
              <a:rPr lang="ru-RU" sz="44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т</a:t>
            </a:r>
            <a:endParaRPr lang="ru-RU" sz="4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extLst>
      <p:ext uri="{BB962C8B-B14F-4D97-AF65-F5344CB8AC3E}">
        <p14:creationId xmlns:p14="http://schemas.microsoft.com/office/powerpoint/2010/main" val="1259669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893</TotalTime>
  <Words>675</Words>
  <Application>Microsoft Office PowerPoint</Application>
  <PresentationFormat>Экран (4:3)</PresentationFormat>
  <Paragraphs>387</Paragraphs>
  <Slides>18</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18</vt:i4>
      </vt:variant>
    </vt:vector>
  </HeadingPairs>
  <TitlesOfParts>
    <vt:vector size="23" baseType="lpstr">
      <vt:lpstr>Arial</vt:lpstr>
      <vt:lpstr>Calibri</vt:lpstr>
      <vt:lpstr>Tahoma</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User24</dc:creator>
  <cp:lastModifiedBy>Asus</cp:lastModifiedBy>
  <cp:revision>34</cp:revision>
  <dcterms:created xsi:type="dcterms:W3CDTF">2022-04-17T10:02:44Z</dcterms:created>
  <dcterms:modified xsi:type="dcterms:W3CDTF">2022-04-18T10:25:06Z</dcterms:modified>
</cp:coreProperties>
</file>