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57" r:id="rId2"/>
    <p:sldId id="275" r:id="rId3"/>
    <p:sldId id="258" r:id="rId4"/>
    <p:sldId id="259" r:id="rId5"/>
    <p:sldId id="260" r:id="rId6"/>
    <p:sldId id="261" r:id="rId7"/>
    <p:sldId id="268" r:id="rId8"/>
    <p:sldId id="269" r:id="rId9"/>
    <p:sldId id="270" r:id="rId10"/>
    <p:sldId id="262" r:id="rId11"/>
    <p:sldId id="263" r:id="rId12"/>
    <p:sldId id="264" r:id="rId13"/>
    <p:sldId id="265" r:id="rId14"/>
    <p:sldId id="266" r:id="rId15"/>
    <p:sldId id="267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210E0-224A-4F71-A614-22E4CDF2B734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251B-6B6B-4680-A6BC-CB0B170F0B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210E0-224A-4F71-A614-22E4CDF2B734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251B-6B6B-4680-A6BC-CB0B170F0B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210E0-224A-4F71-A614-22E4CDF2B734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251B-6B6B-4680-A6BC-CB0B170F0B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210E0-224A-4F71-A614-22E4CDF2B734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251B-6B6B-4680-A6BC-CB0B170F0B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210E0-224A-4F71-A614-22E4CDF2B734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251B-6B6B-4680-A6BC-CB0B170F0BB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210E0-224A-4F71-A614-22E4CDF2B734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251B-6B6B-4680-A6BC-CB0B170F0B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210E0-224A-4F71-A614-22E4CDF2B734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251B-6B6B-4680-A6BC-CB0B170F0B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210E0-224A-4F71-A614-22E4CDF2B734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251B-6B6B-4680-A6BC-CB0B170F0BB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210E0-224A-4F71-A614-22E4CDF2B734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251B-6B6B-4680-A6BC-CB0B170F0B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210E0-224A-4F71-A614-22E4CDF2B734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251B-6B6B-4680-A6BC-CB0B170F0B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210E0-224A-4F71-A614-22E4CDF2B734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E251B-6B6B-4680-A6BC-CB0B170F0B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A68210E0-224A-4F71-A614-22E4CDF2B734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2BBE251B-6B6B-4680-A6BC-CB0B170F0B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642918"/>
            <a:ext cx="8215370" cy="5786478"/>
          </a:xfrm>
        </p:spPr>
        <p:txBody>
          <a:bodyPr>
            <a:normAutofit/>
          </a:bodyPr>
          <a:lstStyle/>
          <a:p>
            <a:pPr indent="12700" algn="ctr"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indent="12700" algn="ctr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Бюджетный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квест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игра   </a:t>
            </a:r>
          </a:p>
          <a:p>
            <a:pPr marL="0" indent="0" algn="ctr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Перед Вами Бюджетный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квест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-игра, который создан для исследования особенностей бюджетной деятельности и бюджетного процесса, понимания значения бюджета и его истории. В нашей игре очень простые правила. В зависимости от сложности заданий на их выполнение отводятся разные промежутки времени – от 4 минут до 25 минут. Задания выполняются командами в составе 4 игроков. Помните, что в случае, если лимит времени для выполнения задания исчерпан – оно считается не выполненным. На листке бумаги, в каждом этапе, кроме решения кроссворда (выполняется на листке бумаги), нужно написать цифру и соответствующую правильному ответу букву или написать сам ответ (например: Этап 1: 1 - бюджет или Этап 2: 1 - А, 2 - В. За каждый правильный ответ ведущими присуждаются баллы. </a:t>
            </a:r>
          </a:p>
          <a:p>
            <a:pPr indent="12700" algn="ctr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12700" algn="ctr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12700" algn="ctr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12700" algn="ctr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724780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Итоги </a:t>
            </a: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квеста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-игры определяются после прохождения всех этапов. Победителем является команда, которая наберет наибольшее количество баллов. </a:t>
            </a:r>
            <a:b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случае равенства баллов – победитель определяется с учетом использованного времени для прохождения этапов </a:t>
            </a: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квеста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Картинки по запросу бюджет это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300412" y="2420888"/>
            <a:ext cx="2466975" cy="259228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000232" y="5572140"/>
            <a:ext cx="51435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Желаем успехов!</a:t>
            </a:r>
            <a:endParaRPr lang="ru-RU"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58204" cy="79608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Этап 1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Вставьте пропущенные слова 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0 баллов за каждый правильный ответ на вопрос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5072098"/>
          </a:xfrm>
        </p:spPr>
        <p:txBody>
          <a:bodyPr>
            <a:noAutofit/>
          </a:bodyPr>
          <a:lstStyle/>
          <a:p>
            <a:pPr marL="177800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– это сводный план сбора _____________ и использования полученных __________ на покрытие расходов федеральных или местных органов власти.</a:t>
            </a:r>
          </a:p>
          <a:p>
            <a:pPr marL="177800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Правительство Российской Федерации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готовит проект бюджета и отвечает за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его______________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77800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Федеральный бюджет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утверждается Государственной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_________и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Федеральным________________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77800" indent="0" algn="just"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image0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84" y="5085184"/>
            <a:ext cx="4643469" cy="148708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500958" y="642918"/>
            <a:ext cx="114300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5 минут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/>
          </a:bodyPr>
          <a:lstStyle/>
          <a:p>
            <a:pPr marL="95250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____________________государственного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бюджета – финансовая ситуация, возникающая, когда государство намечает осуществить _________ на сумму большую, чем может реально получить ____________ за счет всех видов налогов и платежей.</a:t>
            </a:r>
          </a:p>
          <a:p>
            <a:pPr marL="95250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Трансферт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– перечисление денег из общегосударственного _____________ в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_____________низшего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уровня для их пополнения.</a:t>
            </a:r>
          </a:p>
          <a:p>
            <a:pPr marL="95250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Государственный долг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– сумма ссуд, взятых _________________________ органами и еще не возвращенных кредитором.</a:t>
            </a:r>
          </a:p>
          <a:p>
            <a:pPr marL="95250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Государственный долг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зависимости от 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вида валюты бывает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двух видов: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________________и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_______________.</a:t>
            </a:r>
          </a:p>
          <a:p>
            <a:pPr marL="95250" indent="0" algn="just">
              <a:buNone/>
            </a:pPr>
            <a:endParaRPr lang="ru-RU" sz="1600" dirty="0"/>
          </a:p>
        </p:txBody>
      </p:sp>
      <p:pic>
        <p:nvPicPr>
          <p:cNvPr id="12290" name="Picture 2" descr="Картинки по запросу бюджет э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6626" y="5301208"/>
            <a:ext cx="6378502" cy="79208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7500958" y="642918"/>
            <a:ext cx="114300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5 минут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429684" cy="8572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Этап 2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Установите соответствие между понятиями, расположенными в 1 и 2 столбцах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20 баллов за каждый правильный ответ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401080" cy="4929222"/>
          </a:xfrm>
        </p:spPr>
        <p:txBody>
          <a:bodyPr numCol="2">
            <a:normAutofit lnSpcReduction="10000"/>
          </a:bodyPr>
          <a:lstStyle/>
          <a:p>
            <a:pPr marL="0" indent="0">
              <a:buNone/>
            </a:pPr>
            <a:endParaRPr lang="ru-RU" sz="19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БюджетОнгудайского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</a:p>
          <a:p>
            <a:pPr marL="0" indent="0" algn="ctr">
              <a:buNone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2. Бюджет село Онгудай</a:t>
            </a:r>
          </a:p>
          <a:p>
            <a:pPr marL="0" indent="0" algn="ctr">
              <a:buNone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3. Бюджет Пенсионного фонда России</a:t>
            </a:r>
          </a:p>
          <a:p>
            <a:pPr marL="0" indent="0" algn="ctr">
              <a:buNone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4. Бюджет с. Онгудай</a:t>
            </a:r>
          </a:p>
          <a:p>
            <a:pPr marL="0" indent="0" algn="ctr">
              <a:buNone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5. Бюджет Территориального фонда обязательного медицинского страхования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Онгудайскогоского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</a:p>
          <a:p>
            <a:pPr marL="0" indent="0" algn="ctr">
              <a:buNone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а.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Бюджет сельского поселения</a:t>
            </a:r>
          </a:p>
          <a:p>
            <a:pPr marL="0" indent="0" algn="ctr">
              <a:buNone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б.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Бюджет территориального государственного внебюджетного фонда</a:t>
            </a:r>
          </a:p>
          <a:p>
            <a:pPr marL="0" indent="0" algn="ctr">
              <a:buNone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. Бюджет муниципального района</a:t>
            </a:r>
          </a:p>
          <a:p>
            <a:pPr marL="0" indent="0" algn="ctr">
              <a:buNone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г.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Бюджет с Онгудай</a:t>
            </a:r>
          </a:p>
          <a:p>
            <a:pPr marL="0" indent="0" algn="ctr">
              <a:buNone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. Бюджет государственного внебюджетного фонда</a:t>
            </a:r>
          </a:p>
          <a:p>
            <a:pPr marL="0" indent="0">
              <a:buNone/>
            </a:pP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428596" y="1643050"/>
            <a:ext cx="4071966" cy="5715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928662" y="2285992"/>
            <a:ext cx="3286148" cy="5715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357158" y="2928934"/>
            <a:ext cx="4429156" cy="5715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357290" y="3571876"/>
            <a:ext cx="2571768" cy="5715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214282" y="4143380"/>
            <a:ext cx="4572032" cy="121444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000628" y="1571612"/>
            <a:ext cx="3429024" cy="64294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4500562" y="2285992"/>
            <a:ext cx="4357718" cy="92869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4714876" y="3357562"/>
            <a:ext cx="4071966" cy="64294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4929190" y="4143380"/>
            <a:ext cx="3500462" cy="50006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4929190" y="4714884"/>
            <a:ext cx="3429024" cy="8572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7572396" y="1142984"/>
            <a:ext cx="114300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5 минут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Этап 3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Определите какие принципы бюджетной системы России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отражают приведенные картинки: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 баллов за каждый правильный ответ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3857628"/>
            <a:ext cx="400052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1201445"/>
            <a:ext cx="3593443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5000628" y="3929066"/>
            <a:ext cx="36433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15 =15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5" descr="C:\Documents and Settings\Home\Local Settings\Temporary Internet Files\Content.IE5\WPA7OPMR\question_mark_PNG135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112499">
            <a:off x="847513" y="1813813"/>
            <a:ext cx="2076579" cy="1091551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7500958" y="642918"/>
            <a:ext cx="114300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5 минут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929190" y="4000504"/>
            <a:ext cx="114300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3)</a:t>
            </a:r>
          </a:p>
          <a:p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143372" y="1214422"/>
            <a:ext cx="11430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66682" y="3652838"/>
            <a:ext cx="11430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70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Этап 4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Решите кроссворд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 баллов за каждый правильный ответ на вопрос</a:t>
            </a:r>
            <a:endParaRPr lang="ru-RU" sz="1800" dirty="0"/>
          </a:p>
        </p:txBody>
      </p:sp>
      <p:pic>
        <p:nvPicPr>
          <p:cNvPr id="4" name="Picture 2" descr="E:\Users\Vladimir\Desktop\Кроссворд пустой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62" y="928670"/>
            <a:ext cx="7215238" cy="564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500958" y="642918"/>
            <a:ext cx="11430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Всего 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15 минут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500066"/>
          </a:xfrm>
        </p:spPr>
        <p:txBody>
          <a:bodyPr>
            <a:normAutofit fontScale="90000"/>
          </a:bodyPr>
          <a:lstStyle/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Вопросы 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115328" cy="5429288"/>
          </a:xfrm>
        </p:spPr>
        <p:txBody>
          <a:bodyPr>
            <a:noAutofit/>
          </a:bodyPr>
          <a:lstStyle/>
          <a:p>
            <a:pPr marL="177800" indent="-82550"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1) Схема доходов и расходов определённого субъекта (семьи, бизнеса, организации, государства и т. д.), устанавливаемая на определённый период времени, обычно на один год, называется…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2) С англо-нормандского языка “Бюджет” переводится как… 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3) Как называется бюджет, представляющий из себя финансовый документ, содержащий совокупные доходы и расходы страны? </a:t>
            </a:r>
          </a:p>
          <a:p>
            <a:pPr marL="177800" indent="-82550"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Состоит из двух частей: доходной и расходной. 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4) Как называется бюджет, представляемый в виде росписи денежных доходов и расходов семьи, составляемых обычно на месячный срок ?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5) От уровня развития какого показателя страны зависит </a:t>
            </a:r>
          </a:p>
          <a:p>
            <a:pPr marL="177800" indent="-82550"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величина бюджета?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6) Представляет собой затраты, возникающие в связи с выполнением государством своих функций?</a:t>
            </a:r>
          </a:p>
          <a:p>
            <a:pPr marL="177800" indent="-82550"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7) Денежные средства или материальные ценности, полученные определенным субъектом в результате какой-либо деятельности за определённый период времени.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00958" y="642918"/>
            <a:ext cx="114300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10 минут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642942"/>
          </a:xfrm>
        </p:spPr>
        <p:txBody>
          <a:bodyPr>
            <a:normAutofit/>
          </a:bodyPr>
          <a:lstStyle/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Вопросы</a:t>
            </a:r>
            <a:endParaRPr lang="ru-RU" sz="3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000108"/>
            <a:ext cx="8286808" cy="5643602"/>
          </a:xfrm>
        </p:spPr>
        <p:txBody>
          <a:bodyPr>
            <a:noAutofit/>
          </a:bodyPr>
          <a:lstStyle/>
          <a:p>
            <a:pPr marL="95250" indent="-95250" algn="ctr">
              <a:lnSpc>
                <a:spcPct val="120000"/>
              </a:lnSpc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8) Если запланированные доходы бюджета превышают расходы бюджета, </a:t>
            </a:r>
          </a:p>
          <a:p>
            <a:pPr marL="95250" indent="-95250" algn="ctr">
              <a:lnSpc>
                <a:spcPct val="120000"/>
              </a:lnSpc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это называется бюджетный…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9) Если запланированные расходы бюджета превышают доходы бюджета,  это называется бюджетный … 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10) Обязательный, индивидуально безвозмездный платёж, принудительно взимаемый органами государственной власти различных уровней с организаций и физических лиц в целях финансового обеспечения деятельности государства и (или) муниципальных образований, называется…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11) Налог, взимаемый непосредственно с доходов и имущества налогоплательщика, называется…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12) Налог на товары и услуги, устанавливаемый в виде надбавки к цене или тарифу, называется…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13) Косвенный налог, налагаемый в момент производства на товары массового потребления (табак, вино и так далее) внутри страны, называется… 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14) Назовите страну, пережившую гиперинфляцию 1919-1923 годах? 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15) Как называется процесс снижения курса национальной валюты по отношению к какой-либо иностранной валюте, золоту?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00958" y="642918"/>
            <a:ext cx="114300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10 минут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Этап 5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Решите анаграммы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 баллов за каждый правильный ответ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ГОВЫЙННРСТАСУДЕ ГОЛД=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РТЦПИФИО АЕЮДЖТБ=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БЙЕЮДЖЫТН РАНФСТРЕТ=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НБТЕЫЕЮДЖ АНИОЯССНАВГИ=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ЖЕИНЕЛОГОНАОЛГБО=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9218" name="Picture 2" descr="Картинки по запросу бюджет э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59832" y="4694741"/>
            <a:ext cx="3214710" cy="219075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500958" y="642918"/>
            <a:ext cx="114300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10 минут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071570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Этап 6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Установите соответствие между терминами и их определениями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 баллов за каждый правильный ответ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329642" cy="5429288"/>
          </a:xfrm>
        </p:spPr>
        <p:txBody>
          <a:bodyPr numCol="2" spcCol="72000">
            <a:noAutofit/>
          </a:bodyPr>
          <a:lstStyle/>
          <a:p>
            <a:pPr lvl="0" algn="ctr">
              <a:buNone/>
            </a:pP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Межбюджетные трансферты, предоставляемые на безвозмездной и безвозвратной основе без установления направлений их использования</a:t>
            </a:r>
          </a:p>
          <a:p>
            <a:pPr lvl="0" algn="ctr">
              <a:buNone/>
            </a:pP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Денежные средства, предоставляемые бюджетом другому бюджету бюджетной системы Российской Федерации, юридическому лицу (за исключением государственных (муниципальных) учреждений), иностранному государству, иностранному юридическому лицу на возвратной и возмездной основах</a:t>
            </a:r>
          </a:p>
          <a:p>
            <a:pPr lvl="0" algn="ctr">
              <a:buNone/>
            </a:pP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Межбюджетные трансферты, предоставляемые другим бюджетам бюджетной системы в целях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софинансирования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расходных обязательств, возникающих при выполнении полномочий органов публичной власти</a:t>
            </a:r>
          </a:p>
          <a:p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marL="1160463" indent="-260350"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Бюджетный кредит</a:t>
            </a:r>
          </a:p>
          <a:p>
            <a:pPr marL="1160463" indent="-260350"/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marL="1160463" indent="-260350"/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marL="1160463" indent="-260350"/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marL="1706563" lvl="0" indent="-177800">
              <a:buNone/>
              <a:tabLst>
                <a:tab pos="804863" algn="l"/>
              </a:tabLst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Дотация</a:t>
            </a:r>
          </a:p>
          <a:p>
            <a:pPr marL="1160463" lvl="0" indent="-260350"/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marL="1160463" lvl="0" indent="-260350"/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marL="1160463" lvl="0" indent="-260350"/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marL="1528763" lvl="0" indent="-177800"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Субсидия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286380" y="2214554"/>
            <a:ext cx="2928958" cy="78581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5572132" y="3500438"/>
            <a:ext cx="2357454" cy="78581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5429256" y="4786322"/>
            <a:ext cx="2571768" cy="78581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500958" y="642918"/>
            <a:ext cx="114300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5 минут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Этап 7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Решите тест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 баллов за каждый верный ответ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(в каждом вопросе -только один верный ответ)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401080" cy="51435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700" b="1" i="1" dirty="0" smtClean="0">
                <a:latin typeface="Times New Roman" pitchFamily="18" charset="0"/>
                <a:cs typeface="Times New Roman" pitchFamily="18" charset="0"/>
              </a:rPr>
              <a:t>1. Плановый период бюджета равен: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а) 4 годам;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б) 3 годам;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в) 2 годам;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г) 1 году.</a:t>
            </a:r>
          </a:p>
          <a:p>
            <a:pPr algn="ctr">
              <a:buNone/>
            </a:pPr>
            <a:r>
              <a:rPr lang="ru-RU" sz="1700" b="1" i="1" dirty="0" smtClean="0">
                <a:latin typeface="Times New Roman" pitchFamily="18" charset="0"/>
                <a:cs typeface="Times New Roman" pitchFamily="18" charset="0"/>
              </a:rPr>
              <a:t>2. Бюджетный кодекс России по юридической силе приравнивается к: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а) федеральному конституционному закону;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б) постановлению Правительства РФ;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в) закону субъекта РФ;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г) федеральному закону.</a:t>
            </a:r>
          </a:p>
          <a:p>
            <a:pPr algn="ctr">
              <a:buNone/>
            </a:pPr>
            <a:r>
              <a:rPr lang="ru-RU" sz="1700" b="1" i="1" dirty="0" smtClean="0">
                <a:latin typeface="Times New Roman" pitchFamily="18" charset="0"/>
                <a:cs typeface="Times New Roman" pitchFamily="18" charset="0"/>
              </a:rPr>
              <a:t>3. Фонд национального благосостояния – это: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а) часть средств федерального бюджета;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б) государственный внебюджетный фонд;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в) часть средств бюджетов субъекта РФ;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г) государственная корпорация.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500958" y="642918"/>
            <a:ext cx="114300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5 минут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401080" cy="600079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17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700" b="1" i="1" dirty="0" smtClean="0">
                <a:latin typeface="Times New Roman" pitchFamily="18" charset="0"/>
                <a:cs typeface="Times New Roman" pitchFamily="18" charset="0"/>
              </a:rPr>
              <a:t>4. Не входит в систему органов государственного финансового контроля: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а) контрольно-счетный орган субъекта РФ;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б) Федеральное казначейство России;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в) аудиторская организация;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г) Федеральная налоговая служба.</a:t>
            </a:r>
          </a:p>
          <a:p>
            <a:pPr algn="ctr">
              <a:buNone/>
            </a:pPr>
            <a:r>
              <a:rPr lang="ru-RU" sz="1700" b="1" i="1" dirty="0" smtClean="0">
                <a:latin typeface="Times New Roman" pitchFamily="18" charset="0"/>
                <a:cs typeface="Times New Roman" pitchFamily="18" charset="0"/>
              </a:rPr>
              <a:t>5. К государственным внебюджетным фондам относятся: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а) Фонд обязательного страхования вкладов;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б) Резервный фонд субъекта РФ;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в) Резервный фонд Президента РФ;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г) Пенсионный фонд РФ;</a:t>
            </a:r>
          </a:p>
          <a:p>
            <a:pPr algn="ctr">
              <a:buNone/>
            </a:pP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) Фонд добровольного социального страхования.</a:t>
            </a:r>
          </a:p>
          <a:p>
            <a:pPr algn="ctr">
              <a:buNone/>
            </a:pPr>
            <a:r>
              <a:rPr lang="ru-RU" sz="1700" b="1" i="1" dirty="0" smtClean="0">
                <a:latin typeface="Times New Roman" pitchFamily="18" charset="0"/>
                <a:cs typeface="Times New Roman" pitchFamily="18" charset="0"/>
              </a:rPr>
              <a:t>6. Правовой режим, при котором обращение взыскания на средства бюджетов бюджетной системы РФ осуществляется только на основании судебного акта, за исключением определенных случаев –это: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а) дефицит бюджета;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б) неделимость бюджета;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в) сбалансированность бюджета;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г) иммунитет бюджета.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500958" y="500042"/>
            <a:ext cx="114300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5 минут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21510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700" b="1" i="1" dirty="0" smtClean="0">
                <a:latin typeface="Times New Roman" pitchFamily="18" charset="0"/>
                <a:cs typeface="Times New Roman" pitchFamily="18" charset="0"/>
              </a:rPr>
              <a:t>7. В соответствии с Бюджетным кодексом РФ краткосрочные долговые обязательства РФ устанавливаются на срок: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а) не более 1 года;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б) не более 2 лет;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в) не более 3 лет;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г) не более 5 лет.</a:t>
            </a:r>
          </a:p>
          <a:p>
            <a:pPr algn="ctr">
              <a:buNone/>
            </a:pPr>
            <a:r>
              <a:rPr lang="ru-RU" sz="1700" b="1" i="1" dirty="0" smtClean="0">
                <a:latin typeface="Times New Roman" pitchFamily="18" charset="0"/>
                <a:cs typeface="Times New Roman" pitchFamily="18" charset="0"/>
              </a:rPr>
              <a:t>8. Консолидированный бюджет субъекта РФ составляют: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а) федеральный бюджет и бюджеты государственных внебюджетных фондов; 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б) бюджет субъекта РФ и бюджет территориального государственного внебюджетного фонда;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в) местные бюджеты; 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г) бюджет субъекта РФ, местные бюджеты. </a:t>
            </a:r>
          </a:p>
          <a:p>
            <a:pPr algn="ctr">
              <a:buNone/>
            </a:pPr>
            <a:r>
              <a:rPr lang="ru-RU" sz="1700" b="1" i="1" dirty="0" smtClean="0">
                <a:latin typeface="Times New Roman" pitchFamily="18" charset="0"/>
                <a:cs typeface="Times New Roman" pitchFamily="18" charset="0"/>
              </a:rPr>
              <a:t>9. Секретные статьи принимаются в составе: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а) местного бюджета;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б) регионального бюджета;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в) федерального бюджета;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г) всех бюджетов бюджетной системы. </a:t>
            </a:r>
          </a:p>
          <a:p>
            <a:pPr algn="ctr">
              <a:buNone/>
            </a:pPr>
            <a:r>
              <a:rPr lang="ru-RU" sz="1700" b="1" i="1" dirty="0" smtClean="0">
                <a:latin typeface="Times New Roman" pitchFamily="18" charset="0"/>
                <a:cs typeface="Times New Roman" pitchFamily="18" charset="0"/>
              </a:rPr>
              <a:t>10. В скольких чтениях нижней палатой парламента рассматривается проект федерального бюджета:</a:t>
            </a:r>
          </a:p>
          <a:p>
            <a:pPr algn="ctr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а) 3           б) 4            в) 5           г) 6   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500958" y="0"/>
            <a:ext cx="114300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5 минут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2257412" cy="336785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Этап 8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Отгадайте ребусы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0 баллов за каждый правильный ответ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/>
          </a:p>
        </p:txBody>
      </p:sp>
      <p:pic>
        <p:nvPicPr>
          <p:cNvPr id="4" name="Содержимое 3" descr="img21.jpg"/>
          <p:cNvPicPr>
            <a:picLocks noGrp="1"/>
          </p:cNvPicPr>
          <p:nvPr>
            <p:ph idx="1"/>
          </p:nvPr>
        </p:nvPicPr>
        <p:blipFill>
          <a:blip r:embed="rId2"/>
          <a:srcRect b="28575"/>
          <a:stretch>
            <a:fillRect/>
          </a:stretch>
        </p:blipFill>
        <p:spPr>
          <a:xfrm>
            <a:off x="3707904" y="857232"/>
            <a:ext cx="4936062" cy="2715784"/>
          </a:xfrm>
          <a:prstGeom prst="rect">
            <a:avLst/>
          </a:prstGeom>
        </p:spPr>
      </p:pic>
      <p:pic>
        <p:nvPicPr>
          <p:cNvPr id="5" name="Рисунок 4" descr="Картинки по запросу ребус слова налог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4071942"/>
            <a:ext cx="5448668" cy="209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500958" y="500042"/>
            <a:ext cx="114300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5 минут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57290" y="4143380"/>
            <a:ext cx="4286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81260" y="866756"/>
            <a:ext cx="4191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31.jpg"/>
          <p:cNvPicPr/>
          <p:nvPr/>
        </p:nvPicPr>
        <p:blipFill>
          <a:blip r:embed="rId2"/>
          <a:srcRect t="24364" r="6040" b="20287"/>
          <a:stretch>
            <a:fillRect/>
          </a:stretch>
        </p:blipFill>
        <p:spPr>
          <a:xfrm>
            <a:off x="2071670" y="785794"/>
            <a:ext cx="4516554" cy="2427182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5" name="Содержимое 4" descr="Картинки по запросу ребус пошлина"/>
          <p:cNvPicPr>
            <a:picLocks noGrp="1"/>
          </p:cNvPicPr>
          <p:nvPr>
            <p:ph idx="1"/>
          </p:nvPr>
        </p:nvPicPr>
        <p:blipFill>
          <a:blip r:embed="rId3"/>
          <a:srcRect l="24052" t="29814" r="28006" b="28364"/>
          <a:stretch>
            <a:fillRect/>
          </a:stretch>
        </p:blipFill>
        <p:spPr bwMode="auto">
          <a:xfrm>
            <a:off x="500034" y="3643315"/>
            <a:ext cx="4383816" cy="2449982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6" name="Рисунок 5" descr="Картинки по запросу ребус слова налог"/>
          <p:cNvPicPr/>
          <p:nvPr/>
        </p:nvPicPr>
        <p:blipFill>
          <a:blip r:embed="rId4"/>
          <a:srcRect l="22476" t="7167" r="20195" b="6840"/>
          <a:stretch>
            <a:fillRect/>
          </a:stretch>
        </p:blipFill>
        <p:spPr bwMode="auto">
          <a:xfrm>
            <a:off x="5286380" y="3714752"/>
            <a:ext cx="3352800" cy="21625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42844" y="3643314"/>
            <a:ext cx="4286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14480" y="642918"/>
            <a:ext cx="4286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929190" y="3643314"/>
            <a:ext cx="4286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500958" y="642918"/>
            <a:ext cx="114300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5 минут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857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Финал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785794"/>
            <a:ext cx="8786842" cy="578647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 прошли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квест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!!!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Итоги прохождения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квеста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Картинки по запросу смайли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Картинки по запросу смайли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Картинки по запросу смайли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Картинки по запросу смайли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Картинки по запросу смайли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Картинки по запросу смайли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1" y="4357670"/>
            <a:ext cx="2702104" cy="1735626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500035" y="1714488"/>
          <a:ext cx="8215368" cy="2532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6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1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73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201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Название команды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Время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Баллы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011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2011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2011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2011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2011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4429124" y="4500570"/>
            <a:ext cx="421484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место: __________________________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 место: __________________________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 место: __________________________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746</TotalTime>
  <Words>946</Words>
  <Application>Microsoft Office PowerPoint</Application>
  <PresentationFormat>Экран (4:3)</PresentationFormat>
  <Paragraphs>161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Impact</vt:lpstr>
      <vt:lpstr>Times New Roman</vt:lpstr>
      <vt:lpstr>NewsPrint</vt:lpstr>
      <vt:lpstr>Презентация PowerPoint</vt:lpstr>
      <vt:lpstr>  Итоги квеста-игры определяются после прохождения всех этапов. Победителем является команда, которая наберет наибольшее количество баллов.  В случае равенства баллов – победитель определяется с учетом использованного времени для прохождения этапов квеста.</vt:lpstr>
      <vt:lpstr>Этап 1 Вставьте пропущенные слова  30 баллов за каждый правильный ответ на вопрос</vt:lpstr>
      <vt:lpstr>Презентация PowerPoint</vt:lpstr>
      <vt:lpstr>Этап 2   Установите соответствие между понятиями, расположенными в 1 и 2 столбцах  20 баллов за каждый правильный ответ</vt:lpstr>
      <vt:lpstr>Этап 3  Определите какие принципы бюджетной системы России  отражают приведенные картинки: 20 баллов за каждый правильный ответ</vt:lpstr>
      <vt:lpstr>Этап 4  Решите кроссворд 20 баллов за каждый правильный ответ на вопрос</vt:lpstr>
      <vt:lpstr>Вопросы </vt:lpstr>
      <vt:lpstr>Вопросы</vt:lpstr>
      <vt:lpstr>Этап 5  Решите анаграммы 20 баллов за каждый правильный ответ</vt:lpstr>
      <vt:lpstr>Этап 6   Установите соответствие между терминами и их определениями 20 баллов за каждый правильный ответ</vt:lpstr>
      <vt:lpstr>Этап 7  Решите тест  20 баллов за каждый верный ответ  (в каждом вопросе -только один верный ответ)</vt:lpstr>
      <vt:lpstr>Презентация PowerPoint</vt:lpstr>
      <vt:lpstr>Презентация PowerPoint</vt:lpstr>
      <vt:lpstr>  Этап 8  Отгадайте ребусы 20 баллов за каждый правильный ответ      </vt:lpstr>
      <vt:lpstr>Презентация PowerPoint</vt:lpstr>
      <vt:lpstr>Финал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metodologia</cp:lastModifiedBy>
  <cp:revision>149</cp:revision>
  <dcterms:created xsi:type="dcterms:W3CDTF">2019-02-10T14:27:19Z</dcterms:created>
  <dcterms:modified xsi:type="dcterms:W3CDTF">2022-04-26T04:30:21Z</dcterms:modified>
</cp:coreProperties>
</file>