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0" r:id="rId2"/>
    <p:sldId id="258" r:id="rId3"/>
    <p:sldId id="257" r:id="rId4"/>
    <p:sldId id="259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906915-434E-1041-A8F9-9E61A4F8A2B3}" type="doc">
      <dgm:prSet loTypeId="urn:microsoft.com/office/officeart/2005/8/layout/StepDownProcess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BDA357-8128-1147-87E6-0C5744B89C23}">
      <dgm:prSet phldrT="[Текст]" custT="1"/>
      <dgm:spPr/>
      <dgm:t>
        <a:bodyPr/>
        <a:lstStyle/>
        <a:p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Инвентари-</a:t>
          </a:r>
          <a:r>
            <a:rPr lang="ru-RU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зация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376035-BE77-324A-AD42-5012F1DA9C38}" type="parTrans" cxnId="{311E2667-4426-234C-B12A-B54A1D3193A7}">
      <dgm:prSet/>
      <dgm:spPr/>
      <dgm:t>
        <a:bodyPr/>
        <a:lstStyle/>
        <a:p>
          <a:endParaRPr lang="ru-RU"/>
        </a:p>
      </dgm:t>
    </dgm:pt>
    <dgm:pt modelId="{DA7169BE-53C1-7746-9F45-2989E0799351}" type="sibTrans" cxnId="{311E2667-4426-234C-B12A-B54A1D3193A7}">
      <dgm:prSet/>
      <dgm:spPr/>
      <dgm:t>
        <a:bodyPr/>
        <a:lstStyle/>
        <a:p>
          <a:endParaRPr lang="ru-RU"/>
        </a:p>
      </dgm:t>
    </dgm:pt>
    <dgm:pt modelId="{3F166056-CB63-AB4D-ACFD-4A20F12A7ECA}">
      <dgm:prSet phldrT="[Текст]" custT="1"/>
      <dgm:spPr/>
      <dgm:t>
        <a:bodyPr/>
        <a:lstStyle/>
        <a:p>
          <a:r>
            <a:rPr lang="ru-RU" sz="2000" i="0" dirty="0">
              <a:latin typeface="Times New Roman" panose="02020603050405020304" pitchFamily="18" charset="0"/>
              <a:cs typeface="Times New Roman" panose="02020603050405020304" pitchFamily="18" charset="0"/>
            </a:rPr>
            <a:t>СГС Концептуальные основы</a:t>
          </a:r>
        </a:p>
      </dgm:t>
    </dgm:pt>
    <dgm:pt modelId="{11E914E7-F44D-5045-A4A2-AC8AE0994D2F}" type="parTrans" cxnId="{B408FDBC-ABF2-CE40-B276-E8DE148B9EB8}">
      <dgm:prSet/>
      <dgm:spPr/>
      <dgm:t>
        <a:bodyPr/>
        <a:lstStyle/>
        <a:p>
          <a:endParaRPr lang="ru-RU"/>
        </a:p>
      </dgm:t>
    </dgm:pt>
    <dgm:pt modelId="{0978FFF9-76D8-434D-8258-27771A64290D}" type="sibTrans" cxnId="{B408FDBC-ABF2-CE40-B276-E8DE148B9EB8}">
      <dgm:prSet/>
      <dgm:spPr/>
      <dgm:t>
        <a:bodyPr/>
        <a:lstStyle/>
        <a:p>
          <a:endParaRPr lang="ru-RU"/>
        </a:p>
      </dgm:t>
    </dgm:pt>
    <dgm:pt modelId="{8FB39088-1805-1E48-A48A-FDF66AABBA5C}">
      <dgm:prSet phldrT="[Текст]" custT="1"/>
      <dgm:spPr/>
      <dgm:t>
        <a:bodyPr/>
        <a:lstStyle/>
        <a:p>
          <a:r>
            <a:rPr lang="ru-RU" sz="24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Самоконт</a:t>
          </a:r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-роль</a:t>
          </a:r>
        </a:p>
      </dgm:t>
    </dgm:pt>
    <dgm:pt modelId="{06B010C1-6249-3A44-8EDC-605A5456FF52}" type="parTrans" cxnId="{1254382B-7307-7747-80D3-4E00E13F04A0}">
      <dgm:prSet/>
      <dgm:spPr/>
      <dgm:t>
        <a:bodyPr/>
        <a:lstStyle/>
        <a:p>
          <a:endParaRPr lang="ru-RU"/>
        </a:p>
      </dgm:t>
    </dgm:pt>
    <dgm:pt modelId="{22A732E1-8933-9242-847E-7ED7769F35BC}" type="sibTrans" cxnId="{1254382B-7307-7747-80D3-4E00E13F04A0}">
      <dgm:prSet/>
      <dgm:spPr/>
      <dgm:t>
        <a:bodyPr/>
        <a:lstStyle/>
        <a:p>
          <a:endParaRPr lang="ru-RU"/>
        </a:p>
      </dgm:t>
    </dgm:pt>
    <dgm:pt modelId="{56E4AA5D-4B36-D24C-B0F5-E77C91430949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Выверка с ИС</a:t>
          </a:r>
        </a:p>
      </dgm:t>
    </dgm:pt>
    <dgm:pt modelId="{33571D70-DAB6-C347-A233-783C41C209FA}" type="parTrans" cxnId="{50AD8689-BE0B-174E-B877-9C6778FC4A9E}">
      <dgm:prSet/>
      <dgm:spPr/>
      <dgm:t>
        <a:bodyPr/>
        <a:lstStyle/>
        <a:p>
          <a:endParaRPr lang="ru-RU"/>
        </a:p>
      </dgm:t>
    </dgm:pt>
    <dgm:pt modelId="{587CA86B-7FF5-AF4C-80E8-01702A3B6110}" type="sibTrans" cxnId="{50AD8689-BE0B-174E-B877-9C6778FC4A9E}">
      <dgm:prSet/>
      <dgm:spPr/>
      <dgm:t>
        <a:bodyPr/>
        <a:lstStyle/>
        <a:p>
          <a:endParaRPr lang="ru-RU"/>
        </a:p>
      </dgm:t>
    </dgm:pt>
    <dgm:pt modelId="{6E4EBE37-889F-3F41-98E1-5B6789FD56A0}">
      <dgm:prSet phldrT="[Текст]"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Позволяет избежать ошибок и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недостовер-ности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данных</a:t>
          </a:r>
        </a:p>
      </dgm:t>
    </dgm:pt>
    <dgm:pt modelId="{904C9B74-E2A4-3C49-B164-C99D8370D842}" type="parTrans" cxnId="{4C60B006-447A-2149-9090-0752A0A1000B}">
      <dgm:prSet/>
      <dgm:spPr/>
      <dgm:t>
        <a:bodyPr/>
        <a:lstStyle/>
        <a:p>
          <a:endParaRPr lang="ru-RU"/>
        </a:p>
      </dgm:t>
    </dgm:pt>
    <dgm:pt modelId="{8280095E-DB4F-7E4E-972A-24D0B9C9D814}" type="sibTrans" cxnId="{4C60B006-447A-2149-9090-0752A0A1000B}">
      <dgm:prSet/>
      <dgm:spPr/>
      <dgm:t>
        <a:bodyPr/>
        <a:lstStyle/>
        <a:p>
          <a:endParaRPr lang="ru-RU"/>
        </a:p>
      </dgm:t>
    </dgm:pt>
    <dgm:pt modelId="{87EFE50D-DE4E-D140-B4DF-347686540CF8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1. «Не» активов на балансе</a:t>
          </a:r>
        </a:p>
      </dgm:t>
    </dgm:pt>
    <dgm:pt modelId="{87BC94A2-96D8-5246-9D88-E4DD66F43D08}" type="parTrans" cxnId="{541104F1-81A7-8240-B02D-1FA8BF4F7C8A}">
      <dgm:prSet/>
      <dgm:spPr/>
      <dgm:t>
        <a:bodyPr/>
        <a:lstStyle/>
        <a:p>
          <a:endParaRPr lang="ru-RU"/>
        </a:p>
      </dgm:t>
    </dgm:pt>
    <dgm:pt modelId="{DE2473BC-982F-B54C-8197-CD71166EB6CD}" type="sibTrans" cxnId="{541104F1-81A7-8240-B02D-1FA8BF4F7C8A}">
      <dgm:prSet/>
      <dgm:spPr/>
      <dgm:t>
        <a:bodyPr/>
        <a:lstStyle/>
        <a:p>
          <a:endParaRPr lang="ru-RU"/>
        </a:p>
      </dgm:t>
    </dgm:pt>
    <dgm:pt modelId="{873AFD8E-809B-6B42-A9A9-4304F92B1FCE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Выверка с контрагентами</a:t>
          </a:r>
        </a:p>
      </dgm:t>
    </dgm:pt>
    <dgm:pt modelId="{FC5117A7-67A5-E440-B95C-90F0BA242154}" type="parTrans" cxnId="{AE53FCFE-5222-FF48-93EF-E961278D9774}">
      <dgm:prSet/>
      <dgm:spPr/>
      <dgm:t>
        <a:bodyPr/>
        <a:lstStyle/>
        <a:p>
          <a:endParaRPr lang="ru-RU"/>
        </a:p>
      </dgm:t>
    </dgm:pt>
    <dgm:pt modelId="{DD7D64ED-5C28-1746-AEDC-29FFB44E1CBE}" type="sibTrans" cxnId="{AE53FCFE-5222-FF48-93EF-E961278D9774}">
      <dgm:prSet/>
      <dgm:spPr/>
      <dgm:t>
        <a:bodyPr/>
        <a:lstStyle/>
        <a:p>
          <a:endParaRPr lang="ru-RU"/>
        </a:p>
      </dgm:t>
    </dgm:pt>
    <dgm:pt modelId="{0F8AB819-33BB-0046-BD3C-C1DC7D97BCF7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Выверка по документам</a:t>
          </a:r>
        </a:p>
      </dgm:t>
    </dgm:pt>
    <dgm:pt modelId="{54A4046A-AFFF-F14D-B96D-85311252B5BF}" type="parTrans" cxnId="{2FACBA87-F0D9-7A49-B27E-3B9989A17E06}">
      <dgm:prSet/>
      <dgm:spPr/>
      <dgm:t>
        <a:bodyPr/>
        <a:lstStyle/>
        <a:p>
          <a:endParaRPr lang="ru-RU"/>
        </a:p>
      </dgm:t>
    </dgm:pt>
    <dgm:pt modelId="{B7DD431D-4C07-194C-942B-89A99D0CAB55}" type="sibTrans" cxnId="{2FACBA87-F0D9-7A49-B27E-3B9989A17E06}">
      <dgm:prSet/>
      <dgm:spPr/>
      <dgm:t>
        <a:bodyPr/>
        <a:lstStyle/>
        <a:p>
          <a:endParaRPr lang="ru-RU"/>
        </a:p>
      </dgm:t>
    </dgm:pt>
    <dgm:pt modelId="{3EDF801E-6423-9A41-A789-4D36AB0537A5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3. Задолженность несуществующих дебиторов-кредиторов</a:t>
          </a:r>
        </a:p>
      </dgm:t>
    </dgm:pt>
    <dgm:pt modelId="{DA9BFCD5-7B86-8849-9B45-885D45F3CDC5}" type="parTrans" cxnId="{49580B38-F601-4345-B5F0-DDEC378EB0F8}">
      <dgm:prSet/>
      <dgm:spPr/>
      <dgm:t>
        <a:bodyPr/>
        <a:lstStyle/>
        <a:p>
          <a:endParaRPr lang="ru-RU"/>
        </a:p>
      </dgm:t>
    </dgm:pt>
    <dgm:pt modelId="{B7A42AE2-C76D-BF47-9290-992553EA57C0}" type="sibTrans" cxnId="{49580B38-F601-4345-B5F0-DDEC378EB0F8}">
      <dgm:prSet/>
      <dgm:spPr/>
      <dgm:t>
        <a:bodyPr/>
        <a:lstStyle/>
        <a:p>
          <a:endParaRPr lang="ru-RU"/>
        </a:p>
      </dgm:t>
    </dgm:pt>
    <dgm:pt modelId="{E850B72D-2642-9B49-9535-221A3BA2A2FC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4. Существенных ошибок</a:t>
          </a:r>
        </a:p>
      </dgm:t>
    </dgm:pt>
    <dgm:pt modelId="{7F7BA2F7-2C52-9440-B36A-45552CAD5A79}" type="parTrans" cxnId="{AF783E85-A0DE-8447-80B8-2BB440B470FE}">
      <dgm:prSet/>
      <dgm:spPr/>
      <dgm:t>
        <a:bodyPr/>
        <a:lstStyle/>
        <a:p>
          <a:endParaRPr lang="ru-RU"/>
        </a:p>
      </dgm:t>
    </dgm:pt>
    <dgm:pt modelId="{BE0EF2F8-54F1-D945-B253-FAA9E538C42C}" type="sibTrans" cxnId="{AF783E85-A0DE-8447-80B8-2BB440B470FE}">
      <dgm:prSet/>
      <dgm:spPr/>
      <dgm:t>
        <a:bodyPr/>
        <a:lstStyle/>
        <a:p>
          <a:endParaRPr lang="ru-RU"/>
        </a:p>
      </dgm:t>
    </dgm:pt>
    <dgm:pt modelId="{78CA0C16-D8D9-CC47-B8A5-2BC447CD0D36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2. Активы в распоряжении</a:t>
          </a:r>
        </a:p>
      </dgm:t>
    </dgm:pt>
    <dgm:pt modelId="{B8E9CC0D-070F-FD4C-8B60-03D39C53E716}" type="parTrans" cxnId="{2BBB46D4-CFA3-EC48-AAF4-F20DE583A303}">
      <dgm:prSet/>
      <dgm:spPr/>
      <dgm:t>
        <a:bodyPr/>
        <a:lstStyle/>
        <a:p>
          <a:endParaRPr lang="ru-RU"/>
        </a:p>
      </dgm:t>
    </dgm:pt>
    <dgm:pt modelId="{70C72A92-F513-3544-AB7E-CEE1D93CD54C}" type="sibTrans" cxnId="{2BBB46D4-CFA3-EC48-AAF4-F20DE583A303}">
      <dgm:prSet/>
      <dgm:spPr/>
      <dgm:t>
        <a:bodyPr/>
        <a:lstStyle/>
        <a:p>
          <a:endParaRPr lang="ru-RU"/>
        </a:p>
      </dgm:t>
    </dgm:pt>
    <dgm:pt modelId="{F9B23992-4669-974D-8511-40481AB1A453}">
      <dgm:prSet custT="1"/>
      <dgm:spPr/>
      <dgm:t>
        <a:bodyPr/>
        <a:lstStyle/>
        <a:p>
          <a:r>
            <a:rPr lang="ru-RU" sz="2000" i="0" dirty="0">
              <a:latin typeface="Times New Roman" panose="02020603050405020304" pitchFamily="18" charset="0"/>
              <a:cs typeface="Times New Roman" panose="02020603050405020304" pitchFamily="18" charset="0"/>
            </a:rPr>
            <a:t>СГС Учетная политика</a:t>
          </a:r>
        </a:p>
      </dgm:t>
    </dgm:pt>
    <dgm:pt modelId="{5581D35C-DC35-364B-B7B8-38EDF355072F}" type="parTrans" cxnId="{99DABA54-F74A-2444-9159-5B654FEE1D6F}">
      <dgm:prSet/>
      <dgm:spPr/>
      <dgm:t>
        <a:bodyPr/>
        <a:lstStyle/>
        <a:p>
          <a:endParaRPr lang="ru-RU"/>
        </a:p>
      </dgm:t>
    </dgm:pt>
    <dgm:pt modelId="{C3D7F8EC-7DDD-BD47-8A87-4DDCDD5BB48A}" type="sibTrans" cxnId="{99DABA54-F74A-2444-9159-5B654FEE1D6F}">
      <dgm:prSet/>
      <dgm:spPr/>
      <dgm:t>
        <a:bodyPr/>
        <a:lstStyle/>
        <a:p>
          <a:endParaRPr lang="ru-RU"/>
        </a:p>
      </dgm:t>
    </dgm:pt>
    <dgm:pt modelId="{E7E7E6F6-5562-F543-82FE-1331BC6628E6}">
      <dgm:prSet custT="1"/>
      <dgm:spPr/>
      <dgm:t>
        <a:bodyPr/>
        <a:lstStyle/>
        <a:p>
          <a:r>
            <a:rPr lang="ru-RU" sz="2000" i="0" dirty="0">
              <a:latin typeface="Times New Roman" panose="02020603050405020304" pitchFamily="18" charset="0"/>
              <a:cs typeface="Times New Roman" panose="02020603050405020304" pitchFamily="18" charset="0"/>
            </a:rPr>
            <a:t>Учетная политика субъекта учета</a:t>
          </a:r>
        </a:p>
      </dgm:t>
    </dgm:pt>
    <dgm:pt modelId="{33C9F59D-8E70-544F-96C8-2B4D0190073D}" type="parTrans" cxnId="{AFA4C3B8-AA66-B34D-8EB3-3DCEAC4EE718}">
      <dgm:prSet/>
      <dgm:spPr/>
      <dgm:t>
        <a:bodyPr/>
        <a:lstStyle/>
        <a:p>
          <a:endParaRPr lang="ru-RU"/>
        </a:p>
      </dgm:t>
    </dgm:pt>
    <dgm:pt modelId="{5BD359A0-7701-5A4E-A226-FF64D754BAB4}" type="sibTrans" cxnId="{AFA4C3B8-AA66-B34D-8EB3-3DCEAC4EE718}">
      <dgm:prSet/>
      <dgm:spPr/>
      <dgm:t>
        <a:bodyPr/>
        <a:lstStyle/>
        <a:p>
          <a:endParaRPr lang="ru-RU"/>
        </a:p>
      </dgm:t>
    </dgm:pt>
    <dgm:pt modelId="{CB857AB2-BD94-874A-BA39-34E71D41BB03}">
      <dgm:prSet custT="1"/>
      <dgm:spPr/>
      <dgm:t>
        <a:bodyPr/>
        <a:lstStyle/>
        <a:p>
          <a:r>
            <a:rPr lang="ru-RU" sz="2000" i="0" dirty="0">
              <a:latin typeface="Times New Roman" panose="02020603050405020304" pitchFamily="18" charset="0"/>
              <a:cs typeface="Times New Roman" panose="02020603050405020304" pitchFamily="18" charset="0"/>
            </a:rPr>
            <a:t>Приказ МФ №49 ненормативный</a:t>
          </a:r>
        </a:p>
      </dgm:t>
    </dgm:pt>
    <dgm:pt modelId="{3D21ADDE-4310-5949-9C08-3FEECE5C1B66}" type="parTrans" cxnId="{4FCAF112-AAE3-944E-AB13-65CEB2BAE2E4}">
      <dgm:prSet/>
      <dgm:spPr/>
      <dgm:t>
        <a:bodyPr/>
        <a:lstStyle/>
        <a:p>
          <a:endParaRPr lang="ru-RU"/>
        </a:p>
      </dgm:t>
    </dgm:pt>
    <dgm:pt modelId="{E2D470E6-2F26-E547-BDB2-051CCCC46F0A}" type="sibTrans" cxnId="{4FCAF112-AAE3-944E-AB13-65CEB2BAE2E4}">
      <dgm:prSet/>
      <dgm:spPr/>
      <dgm:t>
        <a:bodyPr/>
        <a:lstStyle/>
        <a:p>
          <a:endParaRPr lang="ru-RU"/>
        </a:p>
      </dgm:t>
    </dgm:pt>
    <dgm:pt modelId="{406097C9-701D-E340-90C1-106893F9C195}" type="pres">
      <dgm:prSet presAssocID="{7B906915-434E-1041-A8F9-9E61A4F8A2B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E9F686C-0CFC-784F-ABAD-7CD8790CB9AA}" type="pres">
      <dgm:prSet presAssocID="{FCBDA357-8128-1147-87E6-0C5744B89C23}" presName="composite" presStyleCnt="0"/>
      <dgm:spPr/>
    </dgm:pt>
    <dgm:pt modelId="{E7076F52-C440-4D46-8E2F-F7B2233C9E22}" type="pres">
      <dgm:prSet presAssocID="{FCBDA357-8128-1147-87E6-0C5744B89C23}" presName="bentUpArrow1" presStyleLbl="alignImgPlace1" presStyleIdx="0" presStyleCnt="2" custScaleX="81683" custLinFactNeighborX="-5877" custLinFactNeighborY="9111"/>
      <dgm:spPr/>
    </dgm:pt>
    <dgm:pt modelId="{BB79C633-415D-FD42-A003-138682DEE93D}" type="pres">
      <dgm:prSet presAssocID="{FCBDA357-8128-1147-87E6-0C5744B89C23}" presName="ParentText" presStyleLbl="node1" presStyleIdx="0" presStyleCnt="3" custScaleX="117067" custScaleY="130568" custLinFactNeighborX="-17714" custLinFactNeighborY="-18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EBF09-1F3E-5F42-A78D-B16BA41503B5}" type="pres">
      <dgm:prSet presAssocID="{FCBDA357-8128-1147-87E6-0C5744B89C23}" presName="ChildText" presStyleLbl="revTx" presStyleIdx="0" presStyleCnt="3" custScaleX="330503" custLinFactX="27839" custLinFactNeighborX="100000" custLinFactNeighborY="-71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60FC45-9BF2-9641-926B-B99733EBFBEB}" type="pres">
      <dgm:prSet presAssocID="{DA7169BE-53C1-7746-9F45-2989E0799351}" presName="sibTrans" presStyleCnt="0"/>
      <dgm:spPr/>
    </dgm:pt>
    <dgm:pt modelId="{BBC66796-97FC-E049-9437-8A4E4903BD1A}" type="pres">
      <dgm:prSet presAssocID="{8FB39088-1805-1E48-A48A-FDF66AABBA5C}" presName="composite" presStyleCnt="0"/>
      <dgm:spPr/>
    </dgm:pt>
    <dgm:pt modelId="{32BF6380-C6F2-0D44-AEA6-EEF9D5A1DFAD}" type="pres">
      <dgm:prSet presAssocID="{8FB39088-1805-1E48-A48A-FDF66AABBA5C}" presName="bentUpArrow1" presStyleLbl="alignImgPlace1" presStyleIdx="1" presStyleCnt="2" custScaleX="81683" custLinFactNeighborX="-45166" custLinFactNeighborY="20793"/>
      <dgm:spPr/>
    </dgm:pt>
    <dgm:pt modelId="{6A0B3921-FFB3-7C42-BC5D-946CFB29A25F}" type="pres">
      <dgm:prSet presAssocID="{8FB39088-1805-1E48-A48A-FDF66AABBA5C}" presName="ParentText" presStyleLbl="node1" presStyleIdx="1" presStyleCnt="3" custScaleX="110579" custScaleY="130568" custLinFactNeighborX="-32692" custLinFactNeighborY="16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DA834A-AFBC-C34C-8DAF-BD4A92ABF51A}" type="pres">
      <dgm:prSet presAssocID="{8FB39088-1805-1E48-A48A-FDF66AABBA5C}" presName="ChildText" presStyleLbl="revTx" presStyleIdx="1" presStyleCnt="3" custScaleX="306744" custLinFactNeighborX="71434" custLinFactNeighborY="-92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1B95D-9D66-CE4F-9F77-E4AE01BB06A6}" type="pres">
      <dgm:prSet presAssocID="{22A732E1-8933-9242-847E-7ED7769F35BC}" presName="sibTrans" presStyleCnt="0"/>
      <dgm:spPr/>
    </dgm:pt>
    <dgm:pt modelId="{276E04E2-02F4-1149-9E9C-23C1E9BEAABC}" type="pres">
      <dgm:prSet presAssocID="{6E4EBE37-889F-3F41-98E1-5B6789FD56A0}" presName="composite" presStyleCnt="0"/>
      <dgm:spPr/>
    </dgm:pt>
    <dgm:pt modelId="{7D5E16B3-D843-7342-B02F-ED68D9DAC742}" type="pres">
      <dgm:prSet presAssocID="{6E4EBE37-889F-3F41-98E1-5B6789FD56A0}" presName="ParentText" presStyleLbl="node1" presStyleIdx="2" presStyleCnt="3" custScaleX="110579" custScaleY="130568" custLinFactNeighborX="-67531" custLinFactNeighborY="217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112318-EB09-4742-854C-BBECA1C8D6AB}" type="pres">
      <dgm:prSet presAssocID="{6E4EBE37-889F-3F41-98E1-5B6789FD56A0}" presName="FinalChildText" presStyleLbl="revTx" presStyleIdx="2" presStyleCnt="3" custScaleX="246215" custScaleY="159921" custLinFactNeighborX="48" custLinFactNeighborY="10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DABA54-F74A-2444-9159-5B654FEE1D6F}" srcId="{FCBDA357-8128-1147-87E6-0C5744B89C23}" destId="{F9B23992-4669-974D-8511-40481AB1A453}" srcOrd="1" destOrd="0" parTransId="{5581D35C-DC35-364B-B7B8-38EDF355072F}" sibTransId="{C3D7F8EC-7DDD-BD47-8A87-4DDCDD5BB48A}"/>
    <dgm:cxn modelId="{541104F1-81A7-8240-B02D-1FA8BF4F7C8A}" srcId="{6E4EBE37-889F-3F41-98E1-5B6789FD56A0}" destId="{87EFE50D-DE4E-D140-B4DF-347686540CF8}" srcOrd="0" destOrd="0" parTransId="{87BC94A2-96D8-5246-9D88-E4DD66F43D08}" sibTransId="{DE2473BC-982F-B54C-8197-CD71166EB6CD}"/>
    <dgm:cxn modelId="{025075A3-FF9D-3E4D-B691-0AFF7B889611}" type="presOf" srcId="{873AFD8E-809B-6B42-A9A9-4304F92B1FCE}" destId="{CEDA834A-AFBC-C34C-8DAF-BD4A92ABF51A}" srcOrd="0" destOrd="1" presId="urn:microsoft.com/office/officeart/2005/8/layout/StepDownProcess"/>
    <dgm:cxn modelId="{73560454-2CC5-5445-BA68-5BFCB5DCB23A}" type="presOf" srcId="{E7E7E6F6-5562-F543-82FE-1331BC6628E6}" destId="{B72EBF09-1F3E-5F42-A78D-B16BA41503B5}" srcOrd="0" destOrd="2" presId="urn:microsoft.com/office/officeart/2005/8/layout/StepDownProcess"/>
    <dgm:cxn modelId="{2FACBA87-F0D9-7A49-B27E-3B9989A17E06}" srcId="{8FB39088-1805-1E48-A48A-FDF66AABBA5C}" destId="{0F8AB819-33BB-0046-BD3C-C1DC7D97BCF7}" srcOrd="2" destOrd="0" parTransId="{54A4046A-AFFF-F14D-B96D-85311252B5BF}" sibTransId="{B7DD431D-4C07-194C-942B-89A99D0CAB55}"/>
    <dgm:cxn modelId="{D602AF61-6141-BE47-AD69-11FFB6AC8944}" type="presOf" srcId="{3F166056-CB63-AB4D-ACFD-4A20F12A7ECA}" destId="{B72EBF09-1F3E-5F42-A78D-B16BA41503B5}" srcOrd="0" destOrd="0" presId="urn:microsoft.com/office/officeart/2005/8/layout/StepDownProcess"/>
    <dgm:cxn modelId="{B408FDBC-ABF2-CE40-B276-E8DE148B9EB8}" srcId="{FCBDA357-8128-1147-87E6-0C5744B89C23}" destId="{3F166056-CB63-AB4D-ACFD-4A20F12A7ECA}" srcOrd="0" destOrd="0" parTransId="{11E914E7-F44D-5045-A4A2-AC8AE0994D2F}" sibTransId="{0978FFF9-76D8-434D-8258-27771A64290D}"/>
    <dgm:cxn modelId="{4FCAF112-AAE3-944E-AB13-65CEB2BAE2E4}" srcId="{FCBDA357-8128-1147-87E6-0C5744B89C23}" destId="{CB857AB2-BD94-874A-BA39-34E71D41BB03}" srcOrd="3" destOrd="0" parTransId="{3D21ADDE-4310-5949-9C08-3FEECE5C1B66}" sibTransId="{E2D470E6-2F26-E547-BDB2-051CCCC46F0A}"/>
    <dgm:cxn modelId="{FF0AACAC-27CD-6C47-AE20-369061C16E5F}" type="presOf" srcId="{8FB39088-1805-1E48-A48A-FDF66AABBA5C}" destId="{6A0B3921-FFB3-7C42-BC5D-946CFB29A25F}" srcOrd="0" destOrd="0" presId="urn:microsoft.com/office/officeart/2005/8/layout/StepDownProcess"/>
    <dgm:cxn modelId="{4D3A4BFF-E313-9C48-9E0B-B21B46C9D6CB}" type="presOf" srcId="{3EDF801E-6423-9A41-A789-4D36AB0537A5}" destId="{32112318-EB09-4742-854C-BBECA1C8D6AB}" srcOrd="0" destOrd="2" presId="urn:microsoft.com/office/officeart/2005/8/layout/StepDownProcess"/>
    <dgm:cxn modelId="{491B1233-168F-4848-9631-1297EDFFE29C}" type="presOf" srcId="{F9B23992-4669-974D-8511-40481AB1A453}" destId="{B72EBF09-1F3E-5F42-A78D-B16BA41503B5}" srcOrd="0" destOrd="1" presId="urn:microsoft.com/office/officeart/2005/8/layout/StepDownProcess"/>
    <dgm:cxn modelId="{2BBB46D4-CFA3-EC48-AAF4-F20DE583A303}" srcId="{6E4EBE37-889F-3F41-98E1-5B6789FD56A0}" destId="{78CA0C16-D8D9-CC47-B8A5-2BC447CD0D36}" srcOrd="1" destOrd="0" parTransId="{B8E9CC0D-070F-FD4C-8B60-03D39C53E716}" sibTransId="{70C72A92-F513-3544-AB7E-CEE1D93CD54C}"/>
    <dgm:cxn modelId="{395DBB30-0A1A-7A48-BEBC-B0EE2042B7C1}" type="presOf" srcId="{CB857AB2-BD94-874A-BA39-34E71D41BB03}" destId="{B72EBF09-1F3E-5F42-A78D-B16BA41503B5}" srcOrd="0" destOrd="3" presId="urn:microsoft.com/office/officeart/2005/8/layout/StepDownProcess"/>
    <dgm:cxn modelId="{AF783E85-A0DE-8447-80B8-2BB440B470FE}" srcId="{6E4EBE37-889F-3F41-98E1-5B6789FD56A0}" destId="{E850B72D-2642-9B49-9535-221A3BA2A2FC}" srcOrd="3" destOrd="0" parTransId="{7F7BA2F7-2C52-9440-B36A-45552CAD5A79}" sibTransId="{BE0EF2F8-54F1-D945-B253-FAA9E538C42C}"/>
    <dgm:cxn modelId="{863F4381-F042-344F-BDC6-8A868A611432}" type="presOf" srcId="{0F8AB819-33BB-0046-BD3C-C1DC7D97BCF7}" destId="{CEDA834A-AFBC-C34C-8DAF-BD4A92ABF51A}" srcOrd="0" destOrd="2" presId="urn:microsoft.com/office/officeart/2005/8/layout/StepDownProcess"/>
    <dgm:cxn modelId="{E3B46DF7-5804-9044-8AF0-37E01EAC979C}" type="presOf" srcId="{FCBDA357-8128-1147-87E6-0C5744B89C23}" destId="{BB79C633-415D-FD42-A003-138682DEE93D}" srcOrd="0" destOrd="0" presId="urn:microsoft.com/office/officeart/2005/8/layout/StepDownProcess"/>
    <dgm:cxn modelId="{AFA4C3B8-AA66-B34D-8EB3-3DCEAC4EE718}" srcId="{FCBDA357-8128-1147-87E6-0C5744B89C23}" destId="{E7E7E6F6-5562-F543-82FE-1331BC6628E6}" srcOrd="2" destOrd="0" parTransId="{33C9F59D-8E70-544F-96C8-2B4D0190073D}" sibTransId="{5BD359A0-7701-5A4E-A226-FF64D754BAB4}"/>
    <dgm:cxn modelId="{A05A94B1-BBC7-5A48-9942-F6DF49D51C82}" type="presOf" srcId="{56E4AA5D-4B36-D24C-B0F5-E77C91430949}" destId="{CEDA834A-AFBC-C34C-8DAF-BD4A92ABF51A}" srcOrd="0" destOrd="0" presId="urn:microsoft.com/office/officeart/2005/8/layout/StepDownProcess"/>
    <dgm:cxn modelId="{E555A504-CD4D-FD41-A77A-25619A71E270}" type="presOf" srcId="{87EFE50D-DE4E-D140-B4DF-347686540CF8}" destId="{32112318-EB09-4742-854C-BBECA1C8D6AB}" srcOrd="0" destOrd="0" presId="urn:microsoft.com/office/officeart/2005/8/layout/StepDownProcess"/>
    <dgm:cxn modelId="{50AD8689-BE0B-174E-B877-9C6778FC4A9E}" srcId="{8FB39088-1805-1E48-A48A-FDF66AABBA5C}" destId="{56E4AA5D-4B36-D24C-B0F5-E77C91430949}" srcOrd="0" destOrd="0" parTransId="{33571D70-DAB6-C347-A233-783C41C209FA}" sibTransId="{587CA86B-7FF5-AF4C-80E8-01702A3B6110}"/>
    <dgm:cxn modelId="{311E2667-4426-234C-B12A-B54A1D3193A7}" srcId="{7B906915-434E-1041-A8F9-9E61A4F8A2B3}" destId="{FCBDA357-8128-1147-87E6-0C5744B89C23}" srcOrd="0" destOrd="0" parTransId="{54376035-BE77-324A-AD42-5012F1DA9C38}" sibTransId="{DA7169BE-53C1-7746-9F45-2989E0799351}"/>
    <dgm:cxn modelId="{1254382B-7307-7747-80D3-4E00E13F04A0}" srcId="{7B906915-434E-1041-A8F9-9E61A4F8A2B3}" destId="{8FB39088-1805-1E48-A48A-FDF66AABBA5C}" srcOrd="1" destOrd="0" parTransId="{06B010C1-6249-3A44-8EDC-605A5456FF52}" sibTransId="{22A732E1-8933-9242-847E-7ED7769F35BC}"/>
    <dgm:cxn modelId="{49580B38-F601-4345-B5F0-DDEC378EB0F8}" srcId="{6E4EBE37-889F-3F41-98E1-5B6789FD56A0}" destId="{3EDF801E-6423-9A41-A789-4D36AB0537A5}" srcOrd="2" destOrd="0" parTransId="{DA9BFCD5-7B86-8849-9B45-885D45F3CDC5}" sibTransId="{B7A42AE2-C76D-BF47-9290-992553EA57C0}"/>
    <dgm:cxn modelId="{4C60B006-447A-2149-9090-0752A0A1000B}" srcId="{7B906915-434E-1041-A8F9-9E61A4F8A2B3}" destId="{6E4EBE37-889F-3F41-98E1-5B6789FD56A0}" srcOrd="2" destOrd="0" parTransId="{904C9B74-E2A4-3C49-B164-C99D8370D842}" sibTransId="{8280095E-DB4F-7E4E-972A-24D0B9C9D814}"/>
    <dgm:cxn modelId="{AE53FCFE-5222-FF48-93EF-E961278D9774}" srcId="{8FB39088-1805-1E48-A48A-FDF66AABBA5C}" destId="{873AFD8E-809B-6B42-A9A9-4304F92B1FCE}" srcOrd="1" destOrd="0" parTransId="{FC5117A7-67A5-E440-B95C-90F0BA242154}" sibTransId="{DD7D64ED-5C28-1746-AEDC-29FFB44E1CBE}"/>
    <dgm:cxn modelId="{C344A5C3-8FAA-DB44-9C97-FE4BDC661899}" type="presOf" srcId="{7B906915-434E-1041-A8F9-9E61A4F8A2B3}" destId="{406097C9-701D-E340-90C1-106893F9C195}" srcOrd="0" destOrd="0" presId="urn:microsoft.com/office/officeart/2005/8/layout/StepDownProcess"/>
    <dgm:cxn modelId="{B09731D7-1F97-7644-B17F-45B66DC24BF0}" type="presOf" srcId="{6E4EBE37-889F-3F41-98E1-5B6789FD56A0}" destId="{7D5E16B3-D843-7342-B02F-ED68D9DAC742}" srcOrd="0" destOrd="0" presId="urn:microsoft.com/office/officeart/2005/8/layout/StepDownProcess"/>
    <dgm:cxn modelId="{61B1238F-9669-DF4A-869F-20FCA9C98CFE}" type="presOf" srcId="{78CA0C16-D8D9-CC47-B8A5-2BC447CD0D36}" destId="{32112318-EB09-4742-854C-BBECA1C8D6AB}" srcOrd="0" destOrd="1" presId="urn:microsoft.com/office/officeart/2005/8/layout/StepDownProcess"/>
    <dgm:cxn modelId="{3FE05338-B977-9A4B-ADED-C72AB1A77786}" type="presOf" srcId="{E850B72D-2642-9B49-9535-221A3BA2A2FC}" destId="{32112318-EB09-4742-854C-BBECA1C8D6AB}" srcOrd="0" destOrd="3" presId="urn:microsoft.com/office/officeart/2005/8/layout/StepDownProcess"/>
    <dgm:cxn modelId="{5002288A-F12C-1146-8B05-E07C54A57159}" type="presParOf" srcId="{406097C9-701D-E340-90C1-106893F9C195}" destId="{EE9F686C-0CFC-784F-ABAD-7CD8790CB9AA}" srcOrd="0" destOrd="0" presId="urn:microsoft.com/office/officeart/2005/8/layout/StepDownProcess"/>
    <dgm:cxn modelId="{802BB151-44A9-9C4C-93BC-6F1380FC28C0}" type="presParOf" srcId="{EE9F686C-0CFC-784F-ABAD-7CD8790CB9AA}" destId="{E7076F52-C440-4D46-8E2F-F7B2233C9E22}" srcOrd="0" destOrd="0" presId="urn:microsoft.com/office/officeart/2005/8/layout/StepDownProcess"/>
    <dgm:cxn modelId="{D9990783-F426-0A45-A197-7B620BF734F7}" type="presParOf" srcId="{EE9F686C-0CFC-784F-ABAD-7CD8790CB9AA}" destId="{BB79C633-415D-FD42-A003-138682DEE93D}" srcOrd="1" destOrd="0" presId="urn:microsoft.com/office/officeart/2005/8/layout/StepDownProcess"/>
    <dgm:cxn modelId="{EB292831-FC94-9647-A2F0-AA42488DEC9A}" type="presParOf" srcId="{EE9F686C-0CFC-784F-ABAD-7CD8790CB9AA}" destId="{B72EBF09-1F3E-5F42-A78D-B16BA41503B5}" srcOrd="2" destOrd="0" presId="urn:microsoft.com/office/officeart/2005/8/layout/StepDownProcess"/>
    <dgm:cxn modelId="{3805871C-15A4-A946-B6E7-9E425E97E222}" type="presParOf" srcId="{406097C9-701D-E340-90C1-106893F9C195}" destId="{FB60FC45-9BF2-9641-926B-B99733EBFBEB}" srcOrd="1" destOrd="0" presId="urn:microsoft.com/office/officeart/2005/8/layout/StepDownProcess"/>
    <dgm:cxn modelId="{342D26AE-0A4B-724C-803C-693DFBEF0DA2}" type="presParOf" srcId="{406097C9-701D-E340-90C1-106893F9C195}" destId="{BBC66796-97FC-E049-9437-8A4E4903BD1A}" srcOrd="2" destOrd="0" presId="urn:microsoft.com/office/officeart/2005/8/layout/StepDownProcess"/>
    <dgm:cxn modelId="{F8ED85D1-78F9-5040-8A62-4FE613DC8107}" type="presParOf" srcId="{BBC66796-97FC-E049-9437-8A4E4903BD1A}" destId="{32BF6380-C6F2-0D44-AEA6-EEF9D5A1DFAD}" srcOrd="0" destOrd="0" presId="urn:microsoft.com/office/officeart/2005/8/layout/StepDownProcess"/>
    <dgm:cxn modelId="{4BE5FF49-3B8F-E847-BFEF-DCE761CA4941}" type="presParOf" srcId="{BBC66796-97FC-E049-9437-8A4E4903BD1A}" destId="{6A0B3921-FFB3-7C42-BC5D-946CFB29A25F}" srcOrd="1" destOrd="0" presId="urn:microsoft.com/office/officeart/2005/8/layout/StepDownProcess"/>
    <dgm:cxn modelId="{55F53316-465F-214F-9E6E-60C3163ABC25}" type="presParOf" srcId="{BBC66796-97FC-E049-9437-8A4E4903BD1A}" destId="{CEDA834A-AFBC-C34C-8DAF-BD4A92ABF51A}" srcOrd="2" destOrd="0" presId="urn:microsoft.com/office/officeart/2005/8/layout/StepDownProcess"/>
    <dgm:cxn modelId="{BDDAE77A-458A-4A4D-AD40-D2BF9E80DF5C}" type="presParOf" srcId="{406097C9-701D-E340-90C1-106893F9C195}" destId="{38F1B95D-9D66-CE4F-9F77-E4AE01BB06A6}" srcOrd="3" destOrd="0" presId="urn:microsoft.com/office/officeart/2005/8/layout/StepDownProcess"/>
    <dgm:cxn modelId="{461FDBB1-996B-CB46-A627-B41F98BA06D9}" type="presParOf" srcId="{406097C9-701D-E340-90C1-106893F9C195}" destId="{276E04E2-02F4-1149-9E9C-23C1E9BEAABC}" srcOrd="4" destOrd="0" presId="urn:microsoft.com/office/officeart/2005/8/layout/StepDownProcess"/>
    <dgm:cxn modelId="{86E99E7E-156F-6C4B-B880-DE5CBA426C65}" type="presParOf" srcId="{276E04E2-02F4-1149-9E9C-23C1E9BEAABC}" destId="{7D5E16B3-D843-7342-B02F-ED68D9DAC742}" srcOrd="0" destOrd="0" presId="urn:microsoft.com/office/officeart/2005/8/layout/StepDownProcess"/>
    <dgm:cxn modelId="{1FB0089E-B1D7-F944-A11A-A42B77EEB56B}" type="presParOf" srcId="{276E04E2-02F4-1149-9E9C-23C1E9BEAABC}" destId="{32112318-EB09-4742-854C-BBECA1C8D6A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76F52-C440-4D46-8E2F-F7B2233C9E22}">
      <dsp:nvSpPr>
        <dsp:cNvPr id="0" name=""/>
        <dsp:cNvSpPr/>
      </dsp:nvSpPr>
      <dsp:spPr>
        <a:xfrm rot="5400000">
          <a:off x="428028" y="1909384"/>
          <a:ext cx="1238371" cy="115160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B79C633-415D-FD42-A003-138682DEE93D}">
      <dsp:nvSpPr>
        <dsp:cNvPr id="0" name=""/>
        <dsp:cNvSpPr/>
      </dsp:nvSpPr>
      <dsp:spPr>
        <a:xfrm>
          <a:off x="0" y="44187"/>
          <a:ext cx="2440482" cy="19052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Инвентари-</a:t>
          </a:r>
          <a:r>
            <a:rPr lang="ru-RU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зация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024" y="137211"/>
        <a:ext cx="2254434" cy="1719219"/>
      </dsp:txXfrm>
    </dsp:sp>
    <dsp:sp modelId="{B72EBF09-1F3E-5F42-A78D-B16BA41503B5}">
      <dsp:nvSpPr>
        <dsp:cNvPr id="0" name=""/>
        <dsp:cNvSpPr/>
      </dsp:nvSpPr>
      <dsp:spPr>
        <a:xfrm>
          <a:off x="2458333" y="349695"/>
          <a:ext cx="5011099" cy="1179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СГС Концептуальные основы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СГС Учетная политика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Учетная политика субъекта учета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Приказ МФ №49 ненормативный</a:t>
          </a:r>
        </a:p>
      </dsp:txBody>
      <dsp:txXfrm>
        <a:off x="2458333" y="349695"/>
        <a:ext cx="5011099" cy="1179401"/>
      </dsp:txXfrm>
    </dsp:sp>
    <dsp:sp modelId="{32BF6380-C6F2-0D44-AEA6-EEF9D5A1DFAD}">
      <dsp:nvSpPr>
        <dsp:cNvPr id="0" name=""/>
        <dsp:cNvSpPr/>
      </dsp:nvSpPr>
      <dsp:spPr>
        <a:xfrm rot="5400000">
          <a:off x="2459082" y="3916257"/>
          <a:ext cx="1238371" cy="115160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A0B3921-FFB3-7C42-BC5D-946CFB29A25F}">
      <dsp:nvSpPr>
        <dsp:cNvPr id="0" name=""/>
        <dsp:cNvSpPr/>
      </dsp:nvSpPr>
      <dsp:spPr>
        <a:xfrm>
          <a:off x="1975962" y="1957407"/>
          <a:ext cx="2305228" cy="19052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Самоконт</a:t>
          </a: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-роль</a:t>
          </a:r>
        </a:p>
      </dsp:txBody>
      <dsp:txXfrm>
        <a:off x="2068986" y="2050431"/>
        <a:ext cx="2119180" cy="1719219"/>
      </dsp:txXfrm>
    </dsp:sp>
    <dsp:sp modelId="{CEDA834A-AFBC-C34C-8DAF-BD4A92ABF51A}">
      <dsp:nvSpPr>
        <dsp:cNvPr id="0" name=""/>
        <dsp:cNvSpPr/>
      </dsp:nvSpPr>
      <dsp:spPr>
        <a:xfrm>
          <a:off x="4368202" y="2187452"/>
          <a:ext cx="4650864" cy="1179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Выверка с ИС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Выверка с контрагентами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Выверка по документам</a:t>
          </a:r>
        </a:p>
      </dsp:txBody>
      <dsp:txXfrm>
        <a:off x="4368202" y="2187452"/>
        <a:ext cx="4650864" cy="1179401"/>
      </dsp:txXfrm>
    </dsp:sp>
    <dsp:sp modelId="{7D5E16B3-D843-7342-B02F-ED68D9DAC742}">
      <dsp:nvSpPr>
        <dsp:cNvPr id="0" name=""/>
        <dsp:cNvSpPr/>
      </dsp:nvSpPr>
      <dsp:spPr>
        <a:xfrm>
          <a:off x="3902272" y="3867711"/>
          <a:ext cx="2305228" cy="190526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Позволяет избежать ошибок и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недостовер-ности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данных</a:t>
          </a:r>
        </a:p>
      </dsp:txBody>
      <dsp:txXfrm>
        <a:off x="3995296" y="3960735"/>
        <a:ext cx="2119180" cy="1719219"/>
      </dsp:txXfrm>
    </dsp:sp>
    <dsp:sp modelId="{32112318-EB09-4742-854C-BBECA1C8D6AB}">
      <dsp:nvSpPr>
        <dsp:cNvPr id="0" name=""/>
        <dsp:cNvSpPr/>
      </dsp:nvSpPr>
      <dsp:spPr>
        <a:xfrm>
          <a:off x="6397310" y="3886868"/>
          <a:ext cx="3733121" cy="1886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«Не» активов на балансе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Активы в распоряжении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Задолженность несуществующих дебиторов-кредиторов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Существенных ошибок</a:t>
          </a:r>
        </a:p>
      </dsp:txBody>
      <dsp:txXfrm>
        <a:off x="6397310" y="3886868"/>
        <a:ext cx="3733121" cy="18861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71DEE-4B57-4CD6-B181-F0D73A6D4A50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80CD6-BE87-4E0B-A1DD-2A513F7C0D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903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ОС, НМА, НПА, </a:t>
            </a:r>
            <a:r>
              <a:rPr lang="ru-RU" dirty="0" err="1"/>
              <a:t>Капвлож</a:t>
            </a:r>
            <a:r>
              <a:rPr lang="ru-RU" dirty="0"/>
              <a:t> – проверка документов, ЕГРН, РФИ, ГАСУ</a:t>
            </a:r>
          </a:p>
          <a:p>
            <a:r>
              <a:rPr lang="ru-RU" dirty="0" err="1"/>
              <a:t>Финвложения</a:t>
            </a:r>
            <a:r>
              <a:rPr lang="ru-RU" dirty="0"/>
              <a:t> – реестр акционеров</a:t>
            </a:r>
          </a:p>
          <a:p>
            <a:r>
              <a:rPr lang="ru-RU" dirty="0"/>
              <a:t>ДЗ, КЗ – акты сверки, ЕГРЮЛ</a:t>
            </a:r>
          </a:p>
        </p:txBody>
      </p:sp>
    </p:spTree>
    <p:extLst>
      <p:ext uri="{BB962C8B-B14F-4D97-AF65-F5344CB8AC3E}">
        <p14:creationId xmlns:p14="http://schemas.microsoft.com/office/powerpoint/2010/main" val="419637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42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69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961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46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69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52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463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78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275" y="2111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4243239"/>
            <a:ext cx="6408712" cy="5400599"/>
          </a:xfrm>
        </p:spPr>
        <p:txBody>
          <a:bodyPr/>
          <a:lstStyle/>
          <a:p>
            <a:pPr indent="447675" algn="just"/>
            <a:r>
              <a:rPr lang="ru-RU" dirty="0" smtClean="0"/>
              <a:t>В соответствии с Методическими рекомендациями субъектами бюджетного планирования должно осуществляться формирование </a:t>
            </a:r>
            <a:r>
              <a:rPr lang="ru-RU" dirty="0"/>
              <a:t>предложений по введению целевых статей расходов на реализацию в рамках государственных программ федеральных проектов, входящих в состав национальных проектов, </a:t>
            </a:r>
            <a:r>
              <a:rPr lang="ru-RU" dirty="0" smtClean="0"/>
              <a:t>имея </a:t>
            </a:r>
            <a:r>
              <a:rPr lang="ru-RU" dirty="0"/>
              <a:t>в виду </a:t>
            </a:r>
            <a:r>
              <a:rPr lang="ru-RU" b="1" dirty="0">
                <a:solidFill>
                  <a:srgbClr val="C00000"/>
                </a:solidFill>
              </a:rPr>
              <a:t>включение федеральных проектов в государственные программы в качестве структурных элементов указанных программ (как правило, на уровне основных мероприятий в составе подпрограмм).</a:t>
            </a:r>
          </a:p>
          <a:p>
            <a:pPr indent="447675" algn="just"/>
            <a:endParaRPr lang="ru-RU" b="1" dirty="0" smtClean="0">
              <a:solidFill>
                <a:srgbClr val="C00000"/>
              </a:solidFill>
            </a:endParaRPr>
          </a:p>
          <a:p>
            <a:pPr indent="447675" algn="just"/>
            <a:r>
              <a:rPr lang="ru-RU" b="1" dirty="0" smtClean="0">
                <a:solidFill>
                  <a:srgbClr val="C00000"/>
                </a:solidFill>
              </a:rPr>
              <a:t>При этом в </a:t>
            </a:r>
            <a:r>
              <a:rPr lang="ru-RU" b="1" dirty="0">
                <a:solidFill>
                  <a:srgbClr val="C00000"/>
                </a:solidFill>
              </a:rPr>
              <a:t>целях обособления бюджетных ассигнований </a:t>
            </a:r>
            <a:r>
              <a:rPr lang="ru-RU" b="1" dirty="0" smtClean="0">
                <a:solidFill>
                  <a:srgbClr val="C00000"/>
                </a:solidFill>
              </a:rPr>
              <a:t>на </a:t>
            </a:r>
            <a:r>
              <a:rPr lang="ru-RU" b="1" dirty="0">
                <a:solidFill>
                  <a:srgbClr val="C00000"/>
                </a:solidFill>
              </a:rPr>
              <a:t>реализацию национальных проектов (включая федеральные проекты), </a:t>
            </a:r>
            <a:r>
              <a:rPr lang="ru-RU" b="1" dirty="0" smtClean="0">
                <a:solidFill>
                  <a:srgbClr val="C00000"/>
                </a:solidFill>
              </a:rPr>
              <a:t>должны использоваться </a:t>
            </a:r>
            <a:r>
              <a:rPr lang="ru-RU" b="1" dirty="0">
                <a:solidFill>
                  <a:srgbClr val="C00000"/>
                </a:solidFill>
              </a:rPr>
              <a:t>коды </a:t>
            </a:r>
            <a:r>
              <a:rPr lang="ru-RU" b="1" dirty="0" smtClean="0">
                <a:solidFill>
                  <a:srgbClr val="C00000"/>
                </a:solidFill>
              </a:rPr>
              <a:t>классификации</a:t>
            </a:r>
            <a:r>
              <a:rPr lang="ru-RU" b="1" dirty="0">
                <a:solidFill>
                  <a:srgbClr val="C00000"/>
                </a:solidFill>
              </a:rPr>
              <a:t>, по которым подлежат отражению </a:t>
            </a:r>
            <a:r>
              <a:rPr lang="ru-RU" b="1" dirty="0" smtClean="0">
                <a:solidFill>
                  <a:srgbClr val="C00000"/>
                </a:solidFill>
              </a:rPr>
              <a:t>ассигнования </a:t>
            </a:r>
            <a:r>
              <a:rPr lang="ru-RU" b="1" dirty="0">
                <a:solidFill>
                  <a:srgbClr val="C00000"/>
                </a:solidFill>
              </a:rPr>
              <a:t>на реализацию структурных элементов </a:t>
            </a:r>
            <a:r>
              <a:rPr lang="ru-RU" b="1" dirty="0" smtClean="0">
                <a:solidFill>
                  <a:srgbClr val="C00000"/>
                </a:solidFill>
              </a:rPr>
              <a:t>госпрограмм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  <a:p>
            <a:pPr indent="447675" algn="just"/>
            <a:endParaRPr lang="ru-RU" dirty="0" smtClean="0"/>
          </a:p>
          <a:p>
            <a:pPr indent="447675" algn="just"/>
            <a:r>
              <a:rPr lang="ru-RU" dirty="0" smtClean="0"/>
              <a:t>Формирование </a:t>
            </a:r>
            <a:r>
              <a:rPr lang="ru-RU" dirty="0"/>
              <a:t>предложений по корректировке наименований целевых статей расходов на реализацию пилотных государственных программ с учетом необходимости </a:t>
            </a:r>
            <a:r>
              <a:rPr lang="ru-RU" b="1" dirty="0">
                <a:solidFill>
                  <a:srgbClr val="C00000"/>
                </a:solidFill>
              </a:rPr>
              <a:t>преобразования действующих основных мероприятий и соответствующих им целевых статей расходов в </a:t>
            </a:r>
            <a:r>
              <a:rPr lang="ru-RU" b="1" dirty="0" smtClean="0">
                <a:solidFill>
                  <a:srgbClr val="C00000"/>
                </a:solidFill>
              </a:rPr>
              <a:t>национальные и федеральные проекты, </a:t>
            </a:r>
            <a:r>
              <a:rPr lang="ru-RU" dirty="0"/>
              <a:t>отдельные мероприятия таких </a:t>
            </a:r>
            <a:r>
              <a:rPr lang="ru-RU" dirty="0" smtClean="0"/>
              <a:t>проектов, </a:t>
            </a:r>
            <a:r>
              <a:rPr lang="ru-RU" dirty="0"/>
              <a:t>направленные на финансовое обеспечение деятельности центральных аппаратов федеральных органов исполнительной власти и их территориальных органов в соответствии с требованиями Правил разработки, реализации и оценки эффективности отдельных государственных программ, утвержденных постановлением Правительства Российской Федерации от 12 октября 2017 года № 1242.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D5F11-DBA2-46A2-B01F-8D3C8428652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541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63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7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24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82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14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64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5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282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944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32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28E41-8604-45C5-AD76-B6644D2CB439}" type="datetimeFigureOut">
              <a:rPr lang="ru-RU" smtClean="0"/>
              <a:t>28.11.2022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F0036-F579-464E-8DA3-5F11537157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837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27441&amp;rangeId=623924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ormativ.kontur.ru/document?moduleId=1&amp;documentId=432627&amp;rangeId=6239250" TargetMode="External"/><Relationship Id="rId5" Type="http://schemas.openxmlformats.org/officeDocument/2006/relationships/hyperlink" Target="https://normativ.kontur.ru/document?moduleId=1&amp;documentId=427441&amp;rangeId=6239253" TargetMode="External"/><Relationship Id="rId4" Type="http://schemas.openxmlformats.org/officeDocument/2006/relationships/hyperlink" Target="https://normativ.kontur.ru/document?moduleId=1&amp;documentId=427441&amp;rangeId=6239252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27441&amp;rangeId=623925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ormativ.kontur.ru/document?moduleId=1&amp;documentId=427441&amp;rangeId=6239261" TargetMode="External"/><Relationship Id="rId5" Type="http://schemas.openxmlformats.org/officeDocument/2006/relationships/hyperlink" Target="https://normativ.kontur.ru/document?moduleId=1&amp;documentId=427441&amp;rangeId=6239260" TargetMode="External"/><Relationship Id="rId4" Type="http://schemas.openxmlformats.org/officeDocument/2006/relationships/hyperlink" Target="https://normativ.kontur.ru/document?moduleId=1&amp;documentId=427441&amp;rangeId=623925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27441&amp;rangeId=623925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normativ.kontur.ru/document?moduleId=1&amp;documentId=432627&amp;rangeId=6239256" TargetMode="External"/><Relationship Id="rId4" Type="http://schemas.openxmlformats.org/officeDocument/2006/relationships/hyperlink" Target="https://normativ.kontur.ru/document?moduleId=1&amp;documentId=427441&amp;rangeId=6239257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27441&amp;rangeId=623925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normativ.kontur.ru/document?moduleId=1&amp;documentId=432627&amp;rangeId=6239256" TargetMode="External"/><Relationship Id="rId4" Type="http://schemas.openxmlformats.org/officeDocument/2006/relationships/hyperlink" Target="https://normativ.kontur.ru/document?moduleId=1&amp;documentId=427441&amp;rangeId=62392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0700" y="127001"/>
            <a:ext cx="11582400" cy="507999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формированию отчетности за 2022 год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7750" y="694614"/>
            <a:ext cx="105283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активов и обязательств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7100" y="3349835"/>
            <a:ext cx="2641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</a:t>
            </a:r>
            <a:r>
              <a:rPr lang="ru-RU" sz="2400" b="1" dirty="0" smtClean="0"/>
              <a:t> Минфина</a:t>
            </a:r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87400" y="4020762"/>
            <a:ext cx="114820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16.09.2021 № 02-06-10/75555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инвентаризации объектов нефинансовых активов,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(муниципальную) казну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3800" y="1578342"/>
            <a:ext cx="6451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СГС Концептуальные основы п. п. 81, 82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СГС Учетная политика п. 9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7 Инструкции № 191н,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п.9 Инструкции № 33н)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8057" y="1892300"/>
            <a:ext cx="452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основы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03800" y="1540242"/>
            <a:ext cx="64516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СГС Концептуальные основы п. п. 81, 82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СГС Учетная политика п. 9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7 Инструкции № 191н,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п.9 Инструкции № 33н)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7400" y="5007244"/>
            <a:ext cx="11163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10.02.2020 № 02-07-10/8553</a:t>
            </a:r>
            <a:r>
              <a:rPr lang="ru-RU" sz="2000" b="1" dirty="0"/>
              <a:t> </a:t>
            </a:r>
            <a:r>
              <a:rPr lang="ru-RU" b="1" dirty="0"/>
              <a:t>О проведении организациями государственного сектора инвентаризации активов и обязательств в целях составления годовой бюджетной (бухгалтерской) отчетности.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842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5900" y="0"/>
            <a:ext cx="116713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даты??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Нормативными правовыми актами, регулирующими ведение бюджетного учета и составление бюджетной отчетности, не предусмотрена  обязанность проведения инвентаризаций исключительно по завершении финансового (отчетного) года.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«Инвентаризация в целях составления годовой бюджетной отчетности может проводиться до завершения финансового года, за который составляется отчетность (например, в четвертом квартале года), как один из методов предварительного финансового контроля, не противоречит положениям нормативных правовых актов, регулирующих ведение бухгалтерского (бюджетного) учета и составление бухгалтерской (финансовой) отчетности».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инвентаризации, проведенной в целях составления годовой бухгалтерской (финансовой) отчетности, отражаются в годовой бухгалтерской (финансовой) отчетности.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4050" y="0"/>
            <a:ext cx="105283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активов и обязательств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6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10210800" y="51440"/>
            <a:ext cx="457200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3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EFAF082-873D-4E46-93FC-A8A4DB9385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5167888"/>
              </p:ext>
            </p:extLst>
          </p:nvPr>
        </p:nvGraphicFramePr>
        <p:xfrm>
          <a:off x="889000" y="881821"/>
          <a:ext cx="10134600" cy="5772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70272" y="154955"/>
            <a:ext cx="105283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активов и обязательств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62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3796" y="187185"/>
            <a:ext cx="105283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активов и обязательств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3796" y="891928"/>
            <a:ext cx="10579100" cy="723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бюджетного учета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3796" y="1757481"/>
            <a:ext cx="101104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101,103, 102, 106, 205, 206, 302, 215, 10, 25, 26, 42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3796" y="2462224"/>
            <a:ext cx="10629900" cy="723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с внешними информационными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системами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3796" y="3141944"/>
            <a:ext cx="105791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ЕГРЮЛ (наличие контрагента, с которым имеются незавершенные расчеты)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ЕГРН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РИД,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ЕИС (контракты, банковские гарантии)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ГАСУ (капитальные вложения, концессия)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акционеров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1542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63553" y="2636913"/>
            <a:ext cx="9361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>Организация учета при переходе на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/>
            </a:r>
            <a:br>
              <a:rPr lang="ru-RU" sz="2400" b="1" dirty="0">
                <a:solidFill>
                  <a:srgbClr val="00602B"/>
                </a:solidFill>
                <a:latin typeface="Open Sans"/>
              </a:rPr>
            </a:br>
            <a:r>
              <a:rPr lang="ru-RU" sz="2400" b="1" dirty="0">
                <a:solidFill>
                  <a:srgbClr val="00602B"/>
                </a:solidFill>
                <a:latin typeface="Open Sans"/>
              </a:rPr>
              <a:t>Единый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>налоговый платеж и  Единый налоговый счет</a:t>
            </a:r>
            <a:endParaRPr lang="en-US" sz="2400" b="1" dirty="0">
              <a:solidFill>
                <a:srgbClr val="00602B"/>
              </a:solidFill>
              <a:latin typeface="Open Sans"/>
            </a:endParaRPr>
          </a:p>
          <a:p>
            <a:pPr algn="ctr"/>
            <a:r>
              <a:rPr lang="ru-RU" sz="2400" b="1" dirty="0">
                <a:solidFill>
                  <a:srgbClr val="00602B"/>
                </a:solidFill>
                <a:latin typeface="Open Sans"/>
              </a:rPr>
              <a:t>с </a:t>
            </a:r>
            <a:r>
              <a:rPr lang="en-US" sz="2400" b="1" dirty="0">
                <a:solidFill>
                  <a:srgbClr val="00602B"/>
                </a:solidFill>
                <a:latin typeface="Open Sans"/>
              </a:rPr>
              <a:t>1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>января 2023 года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63553" y="2636913"/>
            <a:ext cx="9361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>Организация учета при переходе на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/>
            </a:r>
            <a:br>
              <a:rPr lang="ru-RU" sz="2400" b="1" dirty="0">
                <a:solidFill>
                  <a:srgbClr val="00602B"/>
                </a:solidFill>
                <a:latin typeface="Open Sans"/>
              </a:rPr>
            </a:br>
            <a:r>
              <a:rPr lang="ru-RU" sz="2400" b="1" dirty="0">
                <a:solidFill>
                  <a:srgbClr val="00602B"/>
                </a:solidFill>
                <a:latin typeface="Open Sans"/>
              </a:rPr>
              <a:t>Единый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>налоговый платеж и  Единый налоговый счет</a:t>
            </a:r>
            <a:endParaRPr lang="en-US" sz="2400" b="1" dirty="0">
              <a:solidFill>
                <a:srgbClr val="00602B"/>
              </a:solidFill>
              <a:latin typeface="Open Sans"/>
            </a:endParaRPr>
          </a:p>
          <a:p>
            <a:pPr algn="ctr"/>
            <a:r>
              <a:rPr lang="ru-RU" sz="2400" b="1" dirty="0">
                <a:solidFill>
                  <a:srgbClr val="00602B"/>
                </a:solidFill>
                <a:latin typeface="Open Sans"/>
              </a:rPr>
              <a:t>с </a:t>
            </a:r>
            <a:r>
              <a:rPr lang="en-US" sz="2400" b="1" dirty="0">
                <a:solidFill>
                  <a:srgbClr val="00602B"/>
                </a:solidFill>
                <a:latin typeface="Open Sans"/>
              </a:rPr>
              <a:t>1 </a:t>
            </a:r>
            <a:r>
              <a:rPr lang="ru-RU" sz="2400" b="1" dirty="0">
                <a:solidFill>
                  <a:srgbClr val="00602B"/>
                </a:solidFill>
                <a:latin typeface="Open Sans"/>
              </a:rPr>
              <a:t>января 2023 года</a:t>
            </a:r>
          </a:p>
        </p:txBody>
      </p:sp>
    </p:spTree>
    <p:extLst>
      <p:ext uri="{BB962C8B-B14F-4D97-AF65-F5344CB8AC3E}">
        <p14:creationId xmlns:p14="http://schemas.microsoft.com/office/powerpoint/2010/main" val="115935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 smtClean="0">
              <a:solidFill>
                <a:schemeClr val="bg1"/>
              </a:solidFill>
            </a:endParaRP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3901" y="116632"/>
            <a:ext cx="10492240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ЕНП </a:t>
            </a: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уплачивается (п. 1 ст. 11.3, п. 1 ст. 45 НК РФ</a:t>
            </a: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НДФЛ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имущество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УСН;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АУСН;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ЕСХН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ПСН;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игорный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спецрежиме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о разделе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дополнительный доход от добычи углеводородного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сырья.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Уплачиваются в составе ЕНП либо отдельно от него </a:t>
            </a: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</a:t>
            </a: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ст. 58 НК РФ):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НПД;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за пользование объектами животного мира;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за пользование объектами водных биологических ресурсов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 от ЕНП уплачиваются (без учета на едином налоговом счете):</a:t>
            </a: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НДФЛ с выплат иностранцам, работающим 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патенту;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госпошлина, в отношении которой судом не выдан исполнительный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5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69084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>
                <a:solidFill>
                  <a:schemeClr val="bg1"/>
                </a:solidFill>
              </a:rPr>
              <a:pPr/>
              <a:t>7</a:t>
            </a:fld>
            <a:endParaRPr lang="ru-RU" sz="1800" dirty="0">
              <a:solidFill>
                <a:schemeClr val="bg1"/>
              </a:solidFill>
            </a:endParaRPr>
          </a:p>
        </p:txBody>
      </p:sp>
      <p:cxnSp>
        <p:nvCxnSpPr>
          <p:cNvPr id="91" name="Прямая со стрелкой 90"/>
          <p:cNvCxnSpPr/>
          <p:nvPr/>
        </p:nvCxnSpPr>
        <p:spPr>
          <a:xfrm>
            <a:off x="1657350" y="4075513"/>
            <a:ext cx="9263186" cy="22386"/>
          </a:xfrm>
          <a:prstGeom prst="straightConnector1">
            <a:avLst/>
          </a:prstGeom>
          <a:ln w="76200">
            <a:solidFill>
              <a:srgbClr val="066A36"/>
            </a:solidFill>
            <a:tailEnd type="triangle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Надпись 10"/>
          <p:cNvSpPr txBox="1"/>
          <p:nvPr/>
        </p:nvSpPr>
        <p:spPr>
          <a:xfrm>
            <a:off x="5202038" y="1372662"/>
            <a:ext cx="4438650" cy="54292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Порядок определения принадлежности сумм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3" name="Прямая со стрелкой 92"/>
          <p:cNvCxnSpPr/>
          <p:nvPr/>
        </p:nvCxnSpPr>
        <p:spPr>
          <a:xfrm flipV="1">
            <a:off x="1507630" y="5834832"/>
            <a:ext cx="9340898" cy="90"/>
          </a:xfrm>
          <a:prstGeom prst="straightConnector1">
            <a:avLst/>
          </a:prstGeom>
          <a:ln w="76200">
            <a:solidFill>
              <a:srgbClr val="066A36"/>
            </a:solidFill>
            <a:tailEnd type="triangle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Надпись 3"/>
          <p:cNvSpPr txBox="1"/>
          <p:nvPr/>
        </p:nvSpPr>
        <p:spPr>
          <a:xfrm>
            <a:off x="1526959" y="5987942"/>
            <a:ext cx="1100832" cy="60007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 число месяца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1856267" y="5730767"/>
            <a:ext cx="257175" cy="257175"/>
          </a:xfrm>
          <a:prstGeom prst="ellipse">
            <a:avLst/>
          </a:prstGeom>
          <a:solidFill>
            <a:srgbClr val="00602B"/>
          </a:solidFill>
          <a:ln>
            <a:solidFill>
              <a:srgbClr val="066A3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6" name="Надпись 8"/>
          <p:cNvSpPr txBox="1"/>
          <p:nvPr/>
        </p:nvSpPr>
        <p:spPr>
          <a:xfrm>
            <a:off x="2077375" y="4527124"/>
            <a:ext cx="1888490" cy="33337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Налоговая декларация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7" name="Надпись 9"/>
          <p:cNvSpPr txBox="1"/>
          <p:nvPr/>
        </p:nvSpPr>
        <p:spPr>
          <a:xfrm>
            <a:off x="2064863" y="5054492"/>
            <a:ext cx="2012950" cy="33337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Налоговое уведомление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Левая фигурная скобка 97"/>
          <p:cNvSpPr/>
          <p:nvPr/>
        </p:nvSpPr>
        <p:spPr>
          <a:xfrm rot="5400000">
            <a:off x="6182996" y="259289"/>
            <a:ext cx="2247900" cy="5400675"/>
          </a:xfrm>
          <a:prstGeom prst="leftBrace">
            <a:avLst>
              <a:gd name="adj1" fmla="val 30546"/>
              <a:gd name="adj2" fmla="val 50585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9" name="Надпись 14"/>
          <p:cNvSpPr txBox="1"/>
          <p:nvPr/>
        </p:nvSpPr>
        <p:spPr>
          <a:xfrm>
            <a:off x="4277233" y="4767162"/>
            <a:ext cx="2479040" cy="36195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Крайний срок уплаты налогов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0" name="Надпись 15"/>
          <p:cNvSpPr txBox="1"/>
          <p:nvPr/>
        </p:nvSpPr>
        <p:spPr>
          <a:xfrm>
            <a:off x="3568226" y="6015882"/>
            <a:ext cx="1276350" cy="60007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 число месяца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1" name="Овал 100"/>
          <p:cNvSpPr/>
          <p:nvPr/>
        </p:nvSpPr>
        <p:spPr>
          <a:xfrm>
            <a:off x="4077814" y="5722406"/>
            <a:ext cx="257175" cy="257175"/>
          </a:xfrm>
          <a:prstGeom prst="ellipse">
            <a:avLst/>
          </a:prstGeom>
          <a:solidFill>
            <a:srgbClr val="00602B"/>
          </a:solidFill>
          <a:ln>
            <a:solidFill>
              <a:srgbClr val="066A3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2" name="Надпись 18"/>
          <p:cNvSpPr txBox="1"/>
          <p:nvPr/>
        </p:nvSpPr>
        <p:spPr>
          <a:xfrm>
            <a:off x="4696778" y="2236361"/>
            <a:ext cx="914400" cy="16065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400"/>
              </a:lnSpc>
            </a:pPr>
            <a:r>
              <a:rPr lang="ru-RU" sz="1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Недоимка - начиная с наиболее раннего момента ее выявления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Овал 102"/>
          <p:cNvSpPr/>
          <p:nvPr/>
        </p:nvSpPr>
        <p:spPr>
          <a:xfrm>
            <a:off x="4784408" y="3915301"/>
            <a:ext cx="438150" cy="438150"/>
          </a:xfrm>
          <a:prstGeom prst="ellipse">
            <a:avLst/>
          </a:prstGeom>
          <a:solidFill>
            <a:srgbClr val="00602B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4" name="Надпись 20"/>
          <p:cNvSpPr txBox="1"/>
          <p:nvPr/>
        </p:nvSpPr>
        <p:spPr>
          <a:xfrm rot="16200000">
            <a:off x="5261611" y="2324309"/>
            <a:ext cx="2257425" cy="9144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300"/>
              </a:lnSpc>
            </a:pPr>
            <a:r>
              <a:rPr lang="ru-RU" sz="1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Текущие налоги, авансовые платежи, сборы, страховые взносы - с момента возникновения обязанности по их уплате;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5" name="Овал 104"/>
          <p:cNvSpPr/>
          <p:nvPr/>
        </p:nvSpPr>
        <p:spPr>
          <a:xfrm>
            <a:off x="6017578" y="3940066"/>
            <a:ext cx="438150" cy="438150"/>
          </a:xfrm>
          <a:prstGeom prst="ellipse">
            <a:avLst/>
          </a:prstGeom>
          <a:solidFill>
            <a:srgbClr val="00602B"/>
          </a:solidFill>
          <a:ln>
            <a:solidFill>
              <a:srgbClr val="066A3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6" name="Надпись 22"/>
          <p:cNvSpPr txBox="1"/>
          <p:nvPr/>
        </p:nvSpPr>
        <p:spPr>
          <a:xfrm>
            <a:off x="4837502" y="3954346"/>
            <a:ext cx="384175" cy="4394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FFFFFF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Надпись 24"/>
          <p:cNvSpPr txBox="1"/>
          <p:nvPr/>
        </p:nvSpPr>
        <p:spPr>
          <a:xfrm>
            <a:off x="6058923" y="3957508"/>
            <a:ext cx="265430" cy="466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solidFill>
                  <a:srgbClr val="FFFFFF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8" name="Овал 107"/>
          <p:cNvSpPr/>
          <p:nvPr/>
        </p:nvSpPr>
        <p:spPr>
          <a:xfrm>
            <a:off x="7133817" y="3904679"/>
            <a:ext cx="438150" cy="438150"/>
          </a:xfrm>
          <a:prstGeom prst="ellipse">
            <a:avLst/>
          </a:prstGeom>
          <a:solidFill>
            <a:srgbClr val="00602B"/>
          </a:solidFill>
          <a:ln>
            <a:solidFill>
              <a:srgbClr val="066A3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9" name="Надпись 26"/>
          <p:cNvSpPr txBox="1"/>
          <p:nvPr/>
        </p:nvSpPr>
        <p:spPr>
          <a:xfrm>
            <a:off x="7196773" y="3922922"/>
            <a:ext cx="233680" cy="466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>
                <a:solidFill>
                  <a:srgbClr val="FFFFFF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0" name="Надпись 28"/>
          <p:cNvSpPr txBox="1"/>
          <p:nvPr/>
        </p:nvSpPr>
        <p:spPr>
          <a:xfrm>
            <a:off x="7131706" y="3166594"/>
            <a:ext cx="914400" cy="8134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1" name="Овал 110"/>
          <p:cNvSpPr/>
          <p:nvPr/>
        </p:nvSpPr>
        <p:spPr>
          <a:xfrm>
            <a:off x="8137843" y="3957211"/>
            <a:ext cx="438150" cy="438150"/>
          </a:xfrm>
          <a:prstGeom prst="ellipse">
            <a:avLst/>
          </a:prstGeom>
          <a:solidFill>
            <a:srgbClr val="00602B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2" name="Надпись 30"/>
          <p:cNvSpPr txBox="1"/>
          <p:nvPr/>
        </p:nvSpPr>
        <p:spPr>
          <a:xfrm>
            <a:off x="8204518" y="3956577"/>
            <a:ext cx="895350" cy="466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FFFFFF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3" name="Надпись 31"/>
          <p:cNvSpPr txBox="1"/>
          <p:nvPr/>
        </p:nvSpPr>
        <p:spPr>
          <a:xfrm>
            <a:off x="8137843" y="2880886"/>
            <a:ext cx="914400" cy="11087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ru-RU" sz="1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Проценты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4" name="Овал 113"/>
          <p:cNvSpPr/>
          <p:nvPr/>
        </p:nvSpPr>
        <p:spPr>
          <a:xfrm>
            <a:off x="9333453" y="3914829"/>
            <a:ext cx="438150" cy="438150"/>
          </a:xfrm>
          <a:prstGeom prst="ellipse">
            <a:avLst/>
          </a:prstGeom>
          <a:solidFill>
            <a:srgbClr val="00602B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5" name="Надпись 33"/>
          <p:cNvSpPr txBox="1"/>
          <p:nvPr/>
        </p:nvSpPr>
        <p:spPr>
          <a:xfrm>
            <a:off x="9384983" y="3987057"/>
            <a:ext cx="895350" cy="466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FFFFFF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6" name="Надпись 34"/>
          <p:cNvSpPr txBox="1"/>
          <p:nvPr/>
        </p:nvSpPr>
        <p:spPr>
          <a:xfrm>
            <a:off x="9324659" y="3118894"/>
            <a:ext cx="914400" cy="8134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Штрафы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7" name="Надпись 36"/>
          <p:cNvSpPr txBox="1"/>
          <p:nvPr/>
        </p:nvSpPr>
        <p:spPr>
          <a:xfrm>
            <a:off x="4334989" y="4958133"/>
            <a:ext cx="4135755" cy="35828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единый налоговый счет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8" name="Прямая со стрелкой 117"/>
          <p:cNvCxnSpPr/>
          <p:nvPr/>
        </p:nvCxnSpPr>
        <p:spPr>
          <a:xfrm flipH="1" flipV="1">
            <a:off x="9956717" y="1171506"/>
            <a:ext cx="45085" cy="2912110"/>
          </a:xfrm>
          <a:prstGeom prst="straightConnector1">
            <a:avLst/>
          </a:prstGeom>
          <a:ln w="38100">
            <a:solidFill>
              <a:srgbClr val="0060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Надпись 45"/>
          <p:cNvSpPr txBox="1"/>
          <p:nvPr/>
        </p:nvSpPr>
        <p:spPr>
          <a:xfrm>
            <a:off x="10039034" y="1654986"/>
            <a:ext cx="657225" cy="16738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Расчетный документ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4" name="Надпись 7"/>
          <p:cNvSpPr txBox="1"/>
          <p:nvPr/>
        </p:nvSpPr>
        <p:spPr>
          <a:xfrm>
            <a:off x="1143000" y="5074705"/>
            <a:ext cx="521656" cy="15525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Налогоплательщик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25" name="Надпись 6"/>
          <p:cNvSpPr txBox="1"/>
          <p:nvPr/>
        </p:nvSpPr>
        <p:spPr>
          <a:xfrm>
            <a:off x="1222665" y="3363333"/>
            <a:ext cx="914400" cy="14128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Налоговый орган</a:t>
            </a: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26" name="Прямая со стрелкой 125"/>
          <p:cNvCxnSpPr/>
          <p:nvPr/>
        </p:nvCxnSpPr>
        <p:spPr>
          <a:xfrm flipH="1" flipV="1">
            <a:off x="1945772" y="4057233"/>
            <a:ext cx="45085" cy="1682115"/>
          </a:xfrm>
          <a:prstGeom prst="straightConnector1">
            <a:avLst/>
          </a:prstGeom>
          <a:ln w="38100">
            <a:solidFill>
              <a:srgbClr val="066A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stCxn id="101" idx="0"/>
          </p:cNvCxnSpPr>
          <p:nvPr/>
        </p:nvCxnSpPr>
        <p:spPr>
          <a:xfrm flipH="1" flipV="1">
            <a:off x="4147317" y="4083903"/>
            <a:ext cx="59084" cy="1638503"/>
          </a:xfrm>
          <a:prstGeom prst="straightConnector1">
            <a:avLst/>
          </a:prstGeom>
          <a:ln w="38100">
            <a:solidFill>
              <a:srgbClr val="066A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Надпись 41"/>
          <p:cNvSpPr txBox="1"/>
          <p:nvPr/>
        </p:nvSpPr>
        <p:spPr>
          <a:xfrm>
            <a:off x="9827260" y="1011099"/>
            <a:ext cx="1179830" cy="4991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раб. день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0" name="Надпись 43"/>
          <p:cNvSpPr txBox="1"/>
          <p:nvPr/>
        </p:nvSpPr>
        <p:spPr>
          <a:xfrm>
            <a:off x="1161529" y="64984"/>
            <a:ext cx="914400" cy="213423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1" name="Прямая со стрелкой 130"/>
          <p:cNvCxnSpPr/>
          <p:nvPr/>
        </p:nvCxnSpPr>
        <p:spPr>
          <a:xfrm>
            <a:off x="1526960" y="1003169"/>
            <a:ext cx="9522041" cy="7930"/>
          </a:xfrm>
          <a:prstGeom prst="straightConnector1">
            <a:avLst/>
          </a:prstGeom>
          <a:ln w="76200">
            <a:solidFill>
              <a:srgbClr val="066A36"/>
            </a:solidFill>
            <a:tailEnd type="triangle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Левая фигурная скобка 131"/>
          <p:cNvSpPr/>
          <p:nvPr/>
        </p:nvSpPr>
        <p:spPr>
          <a:xfrm rot="5400000">
            <a:off x="10055226" y="515165"/>
            <a:ext cx="509905" cy="460375"/>
          </a:xfrm>
          <a:prstGeom prst="leftBrace">
            <a:avLst>
              <a:gd name="adj1" fmla="val 24908"/>
              <a:gd name="adj2" fmla="val 49815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9937116" y="821235"/>
            <a:ext cx="257175" cy="257175"/>
          </a:xfrm>
          <a:prstGeom prst="ellipse">
            <a:avLst/>
          </a:prstGeom>
          <a:solidFill>
            <a:srgbClr val="00602B"/>
          </a:solidFill>
          <a:ln>
            <a:solidFill>
              <a:srgbClr val="066A3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10483216" y="818060"/>
            <a:ext cx="257175" cy="257175"/>
          </a:xfrm>
          <a:prstGeom prst="ellipse">
            <a:avLst/>
          </a:prstGeom>
          <a:solidFill>
            <a:srgbClr val="00602B"/>
          </a:solidFill>
          <a:ln>
            <a:solidFill>
              <a:srgbClr val="066A36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35" name="Надпись 42"/>
          <p:cNvSpPr txBox="1"/>
          <p:nvPr/>
        </p:nvSpPr>
        <p:spPr>
          <a:xfrm>
            <a:off x="8988195" y="110575"/>
            <a:ext cx="2101677" cy="51181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Перечисление сумм на единые счета бюджетов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139" name="Прямая со стрелкой 138"/>
          <p:cNvCxnSpPr/>
          <p:nvPr/>
        </p:nvCxnSpPr>
        <p:spPr>
          <a:xfrm>
            <a:off x="10238097" y="4082948"/>
            <a:ext cx="22817" cy="1751884"/>
          </a:xfrm>
          <a:prstGeom prst="straightConnector1">
            <a:avLst/>
          </a:prstGeom>
          <a:ln w="38100">
            <a:solidFill>
              <a:srgbClr val="066A3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Надпись 45"/>
          <p:cNvSpPr txBox="1"/>
          <p:nvPr/>
        </p:nvSpPr>
        <p:spPr>
          <a:xfrm>
            <a:off x="10226475" y="3781317"/>
            <a:ext cx="657225" cy="16738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запросу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0436406" y="5958798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!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149082" y="6091432"/>
            <a:ext cx="3276561" cy="584775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взаимодействие, в том числе централизованное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81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0564516" y="227197"/>
            <a:ext cx="500034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8492" y="548680"/>
            <a:ext cx="91450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совокупной обязанности не учитываются</a:t>
            </a:r>
            <a:r>
              <a:rPr lang="ru-RU" sz="2800" b="1" dirty="0">
                <a:solidFill>
                  <a:srgbClr val="066A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ru-RU" sz="2800" b="1" dirty="0">
              <a:solidFill>
                <a:srgbClr val="066A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налогов, сборов, страховых взносов, подлежащих уменьшению на основании налоговых деклараций (расчетов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если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дня уплаты прошло более 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налоги, государственная пошлина (в отношении уплаты которой судом выдан исполнительный документ), иные сборы, страховые взносы, пени, штрафы, проценты, по которым истек срок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налогов, сборов, страховых взносов, пеней, штрафов, процентов, указанных в решении налоговой инспекции, если суд (или вышестоящий налоговый орган) приостановил действие (исполнение) решения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уплаченные не в качестве ЕНП суммы НПД, сбора за пользование объектами животного мира и сбора за пользование объектами водных биологических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16866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0564516" y="285728"/>
            <a:ext cx="500034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>
                <a:solidFill>
                  <a:schemeClr val="bg1"/>
                </a:solidFill>
              </a:rPr>
              <a:pPr/>
              <a:t>9</a:t>
            </a:fld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1415481" y="928694"/>
          <a:ext cx="9003010" cy="491832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60949">
                  <a:extLst>
                    <a:ext uri="{9D8B030D-6E8A-4147-A177-3AD203B41FA5}">
                      <a16:colId xmlns:a16="http://schemas.microsoft.com/office/drawing/2014/main" val="3889493287"/>
                    </a:ext>
                  </a:extLst>
                </a:gridCol>
                <a:gridCol w="1955349">
                  <a:extLst>
                    <a:ext uri="{9D8B030D-6E8A-4147-A177-3AD203B41FA5}">
                      <a16:colId xmlns:a16="http://schemas.microsoft.com/office/drawing/2014/main" val="681541493"/>
                    </a:ext>
                  </a:extLst>
                </a:gridCol>
                <a:gridCol w="3221530">
                  <a:extLst>
                    <a:ext uri="{9D8B030D-6E8A-4147-A177-3AD203B41FA5}">
                      <a16:colId xmlns:a16="http://schemas.microsoft.com/office/drawing/2014/main" val="155725826"/>
                    </a:ext>
                  </a:extLst>
                </a:gridCol>
                <a:gridCol w="2465182">
                  <a:extLst>
                    <a:ext uri="{9D8B030D-6E8A-4147-A177-3AD203B41FA5}">
                      <a16:colId xmlns:a16="http://schemas.microsoft.com/office/drawing/2014/main" val="1338385559"/>
                    </a:ext>
                  </a:extLst>
                </a:gridCol>
              </a:tblGrid>
              <a:tr h="727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отчетности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Крайний срок уплаты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25517"/>
                  </a:ext>
                </a:extLst>
              </a:tr>
              <a:tr h="7970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числа месяца, идущего за отчетным кварталом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числа каждого из трех месяцев, следующего за прошедшим кварталом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1 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174 НК РФ в ред. 263-ФЗ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838962"/>
                  </a:ext>
                </a:extLst>
              </a:tr>
              <a:tr h="33000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 прибыль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Годовая — не позже 25 марта прошедшего года;</a:t>
                      </a:r>
                    </a:p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 отчетный период — не позже 25 числа месяца, идущего за отчетным периодом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665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налог — 28 марта следующего года;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665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 отчетный период — 28 числа месяца, следующего за этим периодом;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665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ежемесячные авансы — 28 числа каждый месяц;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665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агентский налог на прибыль — 28 числа месяца, идущего за месяцем выплаты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4 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287 НК РФ в ред. 263-ФЗ, 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287 НК РФ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479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77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0564516" y="285728"/>
            <a:ext cx="500034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>
                <a:solidFill>
                  <a:schemeClr val="bg1"/>
                </a:solidFill>
              </a:rPr>
              <a:pPr/>
              <a:t>10</a:t>
            </a:fld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07093"/>
              </p:ext>
            </p:extLst>
          </p:nvPr>
        </p:nvGraphicFramePr>
        <p:xfrm>
          <a:off x="1219201" y="789779"/>
          <a:ext cx="9345315" cy="563642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225611">
                  <a:extLst>
                    <a:ext uri="{9D8B030D-6E8A-4147-A177-3AD203B41FA5}">
                      <a16:colId xmlns:a16="http://schemas.microsoft.com/office/drawing/2014/main" val="3889493287"/>
                    </a:ext>
                  </a:extLst>
                </a:gridCol>
                <a:gridCol w="3140638">
                  <a:extLst>
                    <a:ext uri="{9D8B030D-6E8A-4147-A177-3AD203B41FA5}">
                      <a16:colId xmlns:a16="http://schemas.microsoft.com/office/drawing/2014/main" val="681541493"/>
                    </a:ext>
                  </a:extLst>
                </a:gridCol>
                <a:gridCol w="3217239">
                  <a:extLst>
                    <a:ext uri="{9D8B030D-6E8A-4147-A177-3AD203B41FA5}">
                      <a16:colId xmlns:a16="http://schemas.microsoft.com/office/drawing/2014/main" val="155725826"/>
                    </a:ext>
                  </a:extLst>
                </a:gridCol>
                <a:gridCol w="1761827">
                  <a:extLst>
                    <a:ext uri="{9D8B030D-6E8A-4147-A177-3AD203B41FA5}">
                      <a16:colId xmlns:a16="http://schemas.microsoft.com/office/drawing/2014/main" val="1338385559"/>
                    </a:ext>
                  </a:extLst>
                </a:gridCol>
              </a:tblGrid>
              <a:tr h="8579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отчетности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Крайний срок уплаты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25517"/>
                  </a:ext>
                </a:extLst>
              </a:tr>
              <a:tr h="28108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Годовая форма — 25 февраля следующего года;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отчетная форма — 25 числа месяца, следующего за кварталом, полугодием, 9 месяцами.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числа месяца, следующего за истекшим периодом. Есть особенности — о них поговорим ниже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ст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 НК РФ в ред. 263-ФЗ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678846"/>
                  </a:ext>
                </a:extLst>
              </a:tr>
              <a:tr h="196767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 по страховым взносам  25 числа месяца, идущего за кварталом, полугодием, 9 месяцами и годом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числа месяца, следующего за прошедшим месяцем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3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431 НК РФ в ред. 263-ФЗ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376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38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0564516" y="285728"/>
            <a:ext cx="500034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>
                <a:solidFill>
                  <a:schemeClr val="bg1"/>
                </a:solidFill>
              </a:rPr>
              <a:pPr/>
              <a:t>11</a:t>
            </a:fld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054329"/>
              </p:ext>
            </p:extLst>
          </p:nvPr>
        </p:nvGraphicFramePr>
        <p:xfrm>
          <a:off x="1346200" y="558800"/>
          <a:ext cx="9218315" cy="57277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37878">
                  <a:extLst>
                    <a:ext uri="{9D8B030D-6E8A-4147-A177-3AD203B41FA5}">
                      <a16:colId xmlns:a16="http://schemas.microsoft.com/office/drawing/2014/main" val="3889493287"/>
                    </a:ext>
                  </a:extLst>
                </a:gridCol>
                <a:gridCol w="1888999">
                  <a:extLst>
                    <a:ext uri="{9D8B030D-6E8A-4147-A177-3AD203B41FA5}">
                      <a16:colId xmlns:a16="http://schemas.microsoft.com/office/drawing/2014/main" val="681541493"/>
                    </a:ext>
                  </a:extLst>
                </a:gridCol>
                <a:gridCol w="3853558">
                  <a:extLst>
                    <a:ext uri="{9D8B030D-6E8A-4147-A177-3AD203B41FA5}">
                      <a16:colId xmlns:a16="http://schemas.microsoft.com/office/drawing/2014/main" val="155725826"/>
                    </a:ext>
                  </a:extLst>
                </a:gridCol>
                <a:gridCol w="1737880">
                  <a:extLst>
                    <a:ext uri="{9D8B030D-6E8A-4147-A177-3AD203B41FA5}">
                      <a16:colId xmlns:a16="http://schemas.microsoft.com/office/drawing/2014/main" val="1338385559"/>
                    </a:ext>
                  </a:extLst>
                </a:gridCol>
              </a:tblGrid>
              <a:tr h="15586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отчетности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Крайний срок уплаты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25517"/>
                  </a:ext>
                </a:extLst>
              </a:tr>
              <a:tr h="25915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Транспортный и земельный налоги, налог на имущество организаций</a:t>
                      </a: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 числа месяца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налог — 28 февраля года, следующего за предыдущим годом;</a:t>
                      </a:r>
                    </a:p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авансы — 28 числа месяца, идущего за отчетным периодом (новая редакция п. 1 ст. 363 НК РФ; п. 1 ст. 383 НК РФ; п. 1 ст. 397 НК РФ)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363, 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383, 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1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397 НК РФ в ред. 263-ФЗ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736591"/>
                  </a:ext>
                </a:extLst>
              </a:tr>
              <a:tr h="15775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Акцизы (общий порядок)</a:t>
                      </a: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числа месяца, идущего за прошедшим месяцем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числа следующего месяца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3 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ст. 204 НК РФ в ред. 263-ФЗ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30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57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0564516" y="285728"/>
            <a:ext cx="500034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>
                <a:solidFill>
                  <a:schemeClr val="bg1"/>
                </a:solidFill>
              </a:rPr>
              <a:pPr/>
              <a:t>12</a:t>
            </a:fld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991665"/>
              </p:ext>
            </p:extLst>
          </p:nvPr>
        </p:nvGraphicFramePr>
        <p:xfrm>
          <a:off x="1333500" y="622301"/>
          <a:ext cx="9231016" cy="59055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588945">
                  <a:extLst>
                    <a:ext uri="{9D8B030D-6E8A-4147-A177-3AD203B41FA5}">
                      <a16:colId xmlns:a16="http://schemas.microsoft.com/office/drawing/2014/main" val="3889493287"/>
                    </a:ext>
                  </a:extLst>
                </a:gridCol>
                <a:gridCol w="2421249">
                  <a:extLst>
                    <a:ext uri="{9D8B030D-6E8A-4147-A177-3AD203B41FA5}">
                      <a16:colId xmlns:a16="http://schemas.microsoft.com/office/drawing/2014/main" val="681541493"/>
                    </a:ext>
                  </a:extLst>
                </a:gridCol>
                <a:gridCol w="3102226">
                  <a:extLst>
                    <a:ext uri="{9D8B030D-6E8A-4147-A177-3AD203B41FA5}">
                      <a16:colId xmlns:a16="http://schemas.microsoft.com/office/drawing/2014/main" val="155725826"/>
                    </a:ext>
                  </a:extLst>
                </a:gridCol>
                <a:gridCol w="2118596">
                  <a:extLst>
                    <a:ext uri="{9D8B030D-6E8A-4147-A177-3AD203B41FA5}">
                      <a16:colId xmlns:a16="http://schemas.microsoft.com/office/drawing/2014/main" val="1338385559"/>
                    </a:ext>
                  </a:extLst>
                </a:gridCol>
              </a:tblGrid>
              <a:tr h="11019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отчетности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Крайний срок уплаты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25517"/>
                  </a:ext>
                </a:extLst>
              </a:tr>
              <a:tr h="31105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УСН, уплачиваемый организациями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Компании — 25 марта года, следующего за прошедшим годом: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 — 25 апреля года, следующего за прошедшим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 — 28 марта года, следующего за предыдущим годом;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 — 28 апреля года, следующего за предыдущим годом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7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346.21 НК РФ в ред. 263-ФЗ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519736"/>
                  </a:ext>
                </a:extLst>
              </a:tr>
              <a:tr h="16930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ЕСХН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 марта года, идущего за истекшим налоговым периодом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налог — 28 марта года, следующего за прошедшим;</a:t>
                      </a:r>
                    </a:p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 за полугодие — 25 июля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5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346.9 НК РФ в ред. 263-ФЗ, 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346.9 НК РФ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41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36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64516" y="0"/>
            <a:ext cx="500034" cy="6858000"/>
          </a:xfrm>
          <a:prstGeom prst="rect">
            <a:avLst/>
          </a:pr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10564516" y="285728"/>
            <a:ext cx="500034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solidFill>
            <a:srgbClr val="066A36">
              <a:alpha val="6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77A3E"/>
              </a:solidFill>
            </a:endParaRPr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0272466" y="424653"/>
            <a:ext cx="72008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>
                <a:solidFill>
                  <a:schemeClr val="bg1"/>
                </a:solidFill>
              </a:rPr>
              <a:pPr/>
              <a:t>13</a:t>
            </a:fld>
            <a:endParaRPr lang="ru-RU" sz="18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352415"/>
              </p:ext>
            </p:extLst>
          </p:nvPr>
        </p:nvGraphicFramePr>
        <p:xfrm>
          <a:off x="1549400" y="285728"/>
          <a:ext cx="9015116" cy="612777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551782">
                  <a:extLst>
                    <a:ext uri="{9D8B030D-6E8A-4147-A177-3AD203B41FA5}">
                      <a16:colId xmlns:a16="http://schemas.microsoft.com/office/drawing/2014/main" val="3889493287"/>
                    </a:ext>
                  </a:extLst>
                </a:gridCol>
                <a:gridCol w="2364621">
                  <a:extLst>
                    <a:ext uri="{9D8B030D-6E8A-4147-A177-3AD203B41FA5}">
                      <a16:colId xmlns:a16="http://schemas.microsoft.com/office/drawing/2014/main" val="681541493"/>
                    </a:ext>
                  </a:extLst>
                </a:gridCol>
                <a:gridCol w="3029669">
                  <a:extLst>
                    <a:ext uri="{9D8B030D-6E8A-4147-A177-3AD203B41FA5}">
                      <a16:colId xmlns:a16="http://schemas.microsoft.com/office/drawing/2014/main" val="155725826"/>
                    </a:ext>
                  </a:extLst>
                </a:gridCol>
                <a:gridCol w="2069044">
                  <a:extLst>
                    <a:ext uri="{9D8B030D-6E8A-4147-A177-3AD203B41FA5}">
                      <a16:colId xmlns:a16="http://schemas.microsoft.com/office/drawing/2014/main" val="1338385559"/>
                    </a:ext>
                  </a:extLst>
                </a:gridCol>
              </a:tblGrid>
              <a:tr h="11433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отчетности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Крайний срок уплаты с 2023 года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20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149" marR="48149" marT="52122" marB="52122">
                    <a:solidFill>
                      <a:srgbClr val="066A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25517"/>
                  </a:ext>
                </a:extLst>
              </a:tr>
              <a:tr h="32276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УСН, уплачиваемый организациями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Компании — 25 марта года, следующего за прошедшим годом: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 — 25 апреля года, следующего за прошедшим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 — 28 марта года, следующего за предыдущим годом;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 — 28 апреля года, следующего за предыдущим годом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7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346.21 НК РФ в ред. 263-ФЗ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519736"/>
                  </a:ext>
                </a:extLst>
              </a:tr>
              <a:tr h="175678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ЕСХН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rgbClr val="066A3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 марта года, идущего за истекшим налоговым периодом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06" marR="3506" marT="3506" marB="350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налог — 28 марта года, следующего за прошедшим;</a:t>
                      </a:r>
                    </a:p>
                    <a:p>
                      <a:pPr marL="13335" algn="l">
                        <a:lnSpc>
                          <a:spcPct val="107000"/>
                        </a:lnSpc>
                        <a:spcAft>
                          <a:spcPts val="66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 за полугодие — 25 июля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5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346.9 НК РФ в ред. 263-ФЗ, п. </a:t>
                      </a:r>
                      <a:r>
                        <a:rPr lang="ru-RU" sz="16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ст. 346.9 НК РФ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7" marR="37397" marT="40435" marB="40435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41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42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922</Words>
  <Application>Microsoft Office PowerPoint</Application>
  <PresentationFormat>Широкоэкранный</PresentationFormat>
  <Paragraphs>257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Open Sans</vt:lpstr>
      <vt:lpstr>Symbol</vt:lpstr>
      <vt:lpstr>Times New Roman</vt:lpstr>
      <vt:lpstr>Wingdings</vt:lpstr>
      <vt:lpstr>Тема Office</vt:lpstr>
      <vt:lpstr>Подготовка к формированию отчетности за 2022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Мартынова</dc:creator>
  <cp:lastModifiedBy>Мартынова</cp:lastModifiedBy>
  <cp:revision>12</cp:revision>
  <dcterms:created xsi:type="dcterms:W3CDTF">2022-11-28T04:58:23Z</dcterms:created>
  <dcterms:modified xsi:type="dcterms:W3CDTF">2022-11-29T10:39:15Z</dcterms:modified>
</cp:coreProperties>
</file>