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94" r:id="rId1"/>
  </p:sldMasterIdLst>
  <p:notesMasterIdLst>
    <p:notesMasterId r:id="rId35"/>
  </p:notesMasterIdLst>
  <p:handoutMasterIdLst>
    <p:handoutMasterId r:id="rId36"/>
  </p:handoutMasterIdLst>
  <p:sldIdLst>
    <p:sldId id="375" r:id="rId2"/>
    <p:sldId id="2340" r:id="rId3"/>
    <p:sldId id="2343" r:id="rId4"/>
    <p:sldId id="2258" r:id="rId5"/>
    <p:sldId id="2306" r:id="rId6"/>
    <p:sldId id="2316" r:id="rId7"/>
    <p:sldId id="2344" r:id="rId8"/>
    <p:sldId id="2345" r:id="rId9"/>
    <p:sldId id="2346" r:id="rId10"/>
    <p:sldId id="2273" r:id="rId11"/>
    <p:sldId id="2337" r:id="rId12"/>
    <p:sldId id="1330" r:id="rId13"/>
    <p:sldId id="2281" r:id="rId14"/>
    <p:sldId id="2321" r:id="rId15"/>
    <p:sldId id="2322" r:id="rId16"/>
    <p:sldId id="2318" r:id="rId17"/>
    <p:sldId id="2265" r:id="rId18"/>
    <p:sldId id="2319" r:id="rId19"/>
    <p:sldId id="2264" r:id="rId20"/>
    <p:sldId id="719" r:id="rId21"/>
    <p:sldId id="2323" r:id="rId22"/>
    <p:sldId id="2324" r:id="rId23"/>
    <p:sldId id="2325" r:id="rId24"/>
    <p:sldId id="2326" r:id="rId25"/>
    <p:sldId id="2327" r:id="rId26"/>
    <p:sldId id="2328" r:id="rId27"/>
    <p:sldId id="2331" r:id="rId28"/>
    <p:sldId id="2332" r:id="rId29"/>
    <p:sldId id="2333" r:id="rId30"/>
    <p:sldId id="2334" r:id="rId31"/>
    <p:sldId id="2335" r:id="rId32"/>
    <p:sldId id="2336" r:id="rId33"/>
    <p:sldId id="601" r:id="rId34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CBD2CCB-C8D1-463D-B9F8-2A0055E14390}">
          <p14:sldIdLst>
            <p14:sldId id="375"/>
            <p14:sldId id="2340"/>
            <p14:sldId id="2343"/>
            <p14:sldId id="2258"/>
            <p14:sldId id="2306"/>
            <p14:sldId id="2316"/>
            <p14:sldId id="2344"/>
            <p14:sldId id="2345"/>
            <p14:sldId id="2346"/>
            <p14:sldId id="2273"/>
            <p14:sldId id="2337"/>
            <p14:sldId id="1330"/>
            <p14:sldId id="2281"/>
            <p14:sldId id="2321"/>
            <p14:sldId id="2322"/>
            <p14:sldId id="2318"/>
            <p14:sldId id="2265"/>
            <p14:sldId id="2319"/>
            <p14:sldId id="2264"/>
            <p14:sldId id="719"/>
            <p14:sldId id="2323"/>
            <p14:sldId id="2324"/>
            <p14:sldId id="2325"/>
            <p14:sldId id="2326"/>
            <p14:sldId id="2327"/>
            <p14:sldId id="2328"/>
            <p14:sldId id="2331"/>
            <p14:sldId id="2332"/>
            <p14:sldId id="2333"/>
            <p14:sldId id="2334"/>
            <p14:sldId id="2335"/>
            <p14:sldId id="2336"/>
            <p14:sldId id="6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45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РПОВ АЛЕКСЕЙ СЕРГЕЕВИЧ" initials="КАС" lastIdx="4" clrIdx="0"/>
  <p:cmAuthor id="1" name="Панан А.Ю." initials="ПАЮ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A3E"/>
    <a:srgbClr val="E9F3DF"/>
    <a:srgbClr val="E9EDF4"/>
    <a:srgbClr val="D0D8E8"/>
    <a:srgbClr val="F5FDEC"/>
    <a:srgbClr val="C79023"/>
    <a:srgbClr val="FFFCC1"/>
    <a:srgbClr val="B3E4C5"/>
    <a:srgbClr val="66FFFF"/>
    <a:srgbClr val="E4C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95" autoAdjust="0"/>
    <p:restoredTop sz="87783" autoAdjust="0"/>
  </p:normalViewPr>
  <p:slideViewPr>
    <p:cSldViewPr snapToGrid="0" snapToObjects="1" showGuides="1">
      <p:cViewPr varScale="1">
        <p:scale>
          <a:sx n="106" d="100"/>
          <a:sy n="106" d="100"/>
        </p:scale>
        <p:origin x="1386" y="10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300" d="100"/>
          <a:sy n="300" d="100"/>
        </p:scale>
        <p:origin x="798" y="-72"/>
      </p:cViewPr>
      <p:guideLst>
        <p:guide orient="horz" pos="3128"/>
        <p:guide pos="2160"/>
        <p:guide orient="horz" pos="3145"/>
        <p:guide pos="2141"/>
        <p:guide orient="horz" pos="311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8F98EF-9E54-524B-A5D2-B9F7793E37CA}" type="doc">
      <dgm:prSet loTypeId="urn:microsoft.com/office/officeart/2005/8/layout/vProcess5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BB20FF9C-ACB4-C949-9FF2-B1F92D293EFC}">
      <dgm:prSet phldrT="[Текст]" custT="1"/>
      <dgm:spPr/>
      <dgm:t>
        <a:bodyPr/>
        <a:lstStyle/>
        <a:p>
          <a:r>
            <a:rPr lang="ru-RU" sz="15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извещений (актов сверок) в одностороннем порядке и направление их контрагентам по консолидируемым расчетам (ЦБ) (допускается для оперативности направление по ведомственной электронной почте с последующим направлением оригиналов, если нет электронного документооборота)</a:t>
          </a:r>
        </a:p>
      </dgm:t>
    </dgm:pt>
    <dgm:pt modelId="{3ED38F2A-5780-0A4B-BE13-7428E09AA6CC}" type="parTrans" cxnId="{3E031E9A-D232-5743-AEC3-6C7E502BFD68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560970-3673-314C-8ABC-66F736E47842}" type="sibTrans" cxnId="{3E031E9A-D232-5743-AEC3-6C7E502BFD68}">
      <dgm:prSet/>
      <dgm:spPr>
        <a:ln>
          <a:solidFill>
            <a:srgbClr val="077A3E">
              <a:alpha val="90000"/>
            </a:srgbClr>
          </a:solidFill>
        </a:ln>
      </dgm:spPr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4CD6DB-83A2-144B-8549-1DBEEF4C76AC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выверки информации, полученной в извещениях (актах сверки), направление копий первичных учетных документов (при расхождениях)</a:t>
          </a:r>
        </a:p>
      </dgm:t>
    </dgm:pt>
    <dgm:pt modelId="{7C97BC1C-DBAD-3F4F-8932-1F2369A88DFE}" type="parTrans" cxnId="{C13FFC27-9147-6D4F-B9AB-BBFEAE62653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DB8064-CAFC-E449-A29F-5028E9683F58}" type="sibTrans" cxnId="{C13FFC27-9147-6D4F-B9AB-BBFEAE626537}">
      <dgm:prSet/>
      <dgm:spPr>
        <a:ln>
          <a:solidFill>
            <a:srgbClr val="077A3E">
              <a:alpha val="90000"/>
            </a:srgbClr>
          </a:solidFill>
        </a:ln>
      </dgm:spPr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2385F0-26DE-2C43-B5BE-B0A77C4B0A6F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Урегулирование взаимосвязанных показателей с контрагентами по консолидируемым расчетам</a:t>
          </a:r>
        </a:p>
      </dgm:t>
    </dgm:pt>
    <dgm:pt modelId="{34292002-5C36-2841-9A7E-7AEFB55294F4}" type="parTrans" cxnId="{62CD79E5-7243-524D-9D91-952BD7D2DF61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27AEF4-56EA-1145-B409-CB735B0E3D52}" type="sibTrans" cxnId="{62CD79E5-7243-524D-9D91-952BD7D2DF61}">
      <dgm:prSet/>
      <dgm:spPr>
        <a:ln>
          <a:solidFill>
            <a:srgbClr val="077A3E">
              <a:alpha val="90000"/>
            </a:srgbClr>
          </a:solidFill>
        </a:ln>
      </dgm:spPr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041B5-BA6C-0F47-A841-385380F05D49}">
      <dgm:prSet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информации по неурегулированым расчетам вышестоящему субъекту консолидированной отчетности (ГРБС, финорган) для их урегулирования</a:t>
          </a:r>
        </a:p>
      </dgm:t>
    </dgm:pt>
    <dgm:pt modelId="{D0EBDC42-150B-2F41-8447-F8ACD1DA5D69}" type="parTrans" cxnId="{E523D673-8BF8-D441-89A7-5582B73844EA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78A3ED-A668-8B40-AED6-C79D054400B3}" type="sibTrans" cxnId="{E523D673-8BF8-D441-89A7-5582B73844EA}">
      <dgm:prSet/>
      <dgm:spPr>
        <a:ln>
          <a:solidFill>
            <a:srgbClr val="077A3E">
              <a:alpha val="90000"/>
            </a:srgbClr>
          </a:solidFill>
        </a:ln>
      </dgm:spPr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570F25-0847-7D4A-BDB4-AFE4418D4B82}">
      <dgm:prSet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информации федеральным ГРБС, финорганом, ОУГВФ об неурегулированных расчетах в Минфин России в определенные сроки</a:t>
          </a:r>
        </a:p>
      </dgm:t>
    </dgm:pt>
    <dgm:pt modelId="{B025754F-87DA-074D-AC1D-3B03340D0256}" type="parTrans" cxnId="{09E2A85D-9343-174C-9DB6-F782C6E9BF08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8CB971-2944-0E47-B942-2F9BDA5363FD}" type="sibTrans" cxnId="{09E2A85D-9343-174C-9DB6-F782C6E9BF08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5007C0-63F3-C041-8AB2-CF2B92D8AA3A}" type="pres">
      <dgm:prSet presAssocID="{3F8F98EF-9E54-524B-A5D2-B9F7793E37C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81CD4B-F678-8F4F-949B-00C9F60E4B9F}" type="pres">
      <dgm:prSet presAssocID="{3F8F98EF-9E54-524B-A5D2-B9F7793E37CA}" presName="dummyMaxCanvas" presStyleCnt="0">
        <dgm:presLayoutVars/>
      </dgm:prSet>
      <dgm:spPr/>
    </dgm:pt>
    <dgm:pt modelId="{40F6702E-3C5E-FE4D-A729-4E1F07CEB782}" type="pres">
      <dgm:prSet presAssocID="{3F8F98EF-9E54-524B-A5D2-B9F7793E37CA}" presName="FiveNodes_1" presStyleLbl="node1" presStyleIdx="0" presStyleCnt="5" custScaleY="1135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AC3D05-92B4-C841-A7F8-4FF1CEACB256}" type="pres">
      <dgm:prSet presAssocID="{3F8F98EF-9E54-524B-A5D2-B9F7793E37C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8DA68F-5530-D14A-B9D9-ECF26666FEFE}" type="pres">
      <dgm:prSet presAssocID="{3F8F98EF-9E54-524B-A5D2-B9F7793E37C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06BD1D-FE49-FD4B-B339-106DFAA09A3C}" type="pres">
      <dgm:prSet presAssocID="{3F8F98EF-9E54-524B-A5D2-B9F7793E37C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398978-23EC-C444-B666-E0828B5D4E52}" type="pres">
      <dgm:prSet presAssocID="{3F8F98EF-9E54-524B-A5D2-B9F7793E37C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E0B5E-2011-4B47-A422-A582C607BA40}" type="pres">
      <dgm:prSet presAssocID="{3F8F98EF-9E54-524B-A5D2-B9F7793E37C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CF37F8-D340-544B-AFEA-534AFEDC5A7E}" type="pres">
      <dgm:prSet presAssocID="{3F8F98EF-9E54-524B-A5D2-B9F7793E37C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F2C79-2830-594A-AA7D-36BFCB384278}" type="pres">
      <dgm:prSet presAssocID="{3F8F98EF-9E54-524B-A5D2-B9F7793E37C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6775E-D6D3-9244-82C2-8FC12D002C1A}" type="pres">
      <dgm:prSet presAssocID="{3F8F98EF-9E54-524B-A5D2-B9F7793E37C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156A3-4F49-B544-B7AF-7CA3C0EEA252}" type="pres">
      <dgm:prSet presAssocID="{3F8F98EF-9E54-524B-A5D2-B9F7793E37C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F211BB-19C1-534C-B4D8-5BD8088108BF}" type="pres">
      <dgm:prSet presAssocID="{3F8F98EF-9E54-524B-A5D2-B9F7793E37C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BD92C-6116-F64D-AB5A-7B95C4481B45}" type="pres">
      <dgm:prSet presAssocID="{3F8F98EF-9E54-524B-A5D2-B9F7793E37C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B3982-8E01-1146-9D5D-36402AE74BD4}" type="pres">
      <dgm:prSet presAssocID="{3F8F98EF-9E54-524B-A5D2-B9F7793E37C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B88C5C-09F7-2A4F-A50F-9F421948F518}" type="pres">
      <dgm:prSet presAssocID="{3F8F98EF-9E54-524B-A5D2-B9F7793E37C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73A10D-3A66-2B45-8D44-BB09B5518711}" type="presOf" srcId="{9A27AEF4-56EA-1145-B409-CB735B0E3D52}" destId="{1EEF2C79-2830-594A-AA7D-36BFCB384278}" srcOrd="0" destOrd="0" presId="urn:microsoft.com/office/officeart/2005/8/layout/vProcess5"/>
    <dgm:cxn modelId="{E86217DF-DF56-CB41-8D3E-38AA38B62E52}" type="presOf" srcId="{39560970-3673-314C-8ABC-66F736E47842}" destId="{A92E0B5E-2011-4B47-A422-A582C607BA40}" srcOrd="0" destOrd="0" presId="urn:microsoft.com/office/officeart/2005/8/layout/vProcess5"/>
    <dgm:cxn modelId="{45D61703-304E-C043-9B19-C0CC4BF344E1}" type="presOf" srcId="{F5570F25-0847-7D4A-BDB4-AFE4418D4B82}" destId="{97398978-23EC-C444-B666-E0828B5D4E52}" srcOrd="0" destOrd="0" presId="urn:microsoft.com/office/officeart/2005/8/layout/vProcess5"/>
    <dgm:cxn modelId="{C13FFC27-9147-6D4F-B9AB-BBFEAE626537}" srcId="{3F8F98EF-9E54-524B-A5D2-B9F7793E37CA}" destId="{084CD6DB-83A2-144B-8549-1DBEEF4C76AC}" srcOrd="1" destOrd="0" parTransId="{7C97BC1C-DBAD-3F4F-8932-1F2369A88DFE}" sibTransId="{5DDB8064-CAFC-E449-A29F-5028E9683F58}"/>
    <dgm:cxn modelId="{B6AB8EA2-F7CA-474C-B26B-F37A5532102A}" type="presOf" srcId="{5DDB8064-CAFC-E449-A29F-5028E9683F58}" destId="{67CF37F8-D340-544B-AFEA-534AFEDC5A7E}" srcOrd="0" destOrd="0" presId="urn:microsoft.com/office/officeart/2005/8/layout/vProcess5"/>
    <dgm:cxn modelId="{ECA3284F-D04D-5242-BF09-81C7C418F0EC}" type="presOf" srcId="{084CD6DB-83A2-144B-8549-1DBEEF4C76AC}" destId="{52AC3D05-92B4-C841-A7F8-4FF1CEACB256}" srcOrd="0" destOrd="0" presId="urn:microsoft.com/office/officeart/2005/8/layout/vProcess5"/>
    <dgm:cxn modelId="{191E394D-F828-7F42-9466-D749660EAA91}" type="presOf" srcId="{3F8F98EF-9E54-524B-A5D2-B9F7793E37CA}" destId="{ED5007C0-63F3-C041-8AB2-CF2B92D8AA3A}" srcOrd="0" destOrd="0" presId="urn:microsoft.com/office/officeart/2005/8/layout/vProcess5"/>
    <dgm:cxn modelId="{DEABC24A-437E-8247-A879-0508469C1B75}" type="presOf" srcId="{084CD6DB-83A2-144B-8549-1DBEEF4C76AC}" destId="{1CF211BB-19C1-534C-B4D8-5BD8088108BF}" srcOrd="1" destOrd="0" presId="urn:microsoft.com/office/officeart/2005/8/layout/vProcess5"/>
    <dgm:cxn modelId="{707319F2-FB7A-CA4D-8010-F290375AB320}" type="presOf" srcId="{472385F0-26DE-2C43-B5BE-B0A77C4B0A6F}" destId="{A68DA68F-5530-D14A-B9D9-ECF26666FEFE}" srcOrd="0" destOrd="0" presId="urn:microsoft.com/office/officeart/2005/8/layout/vProcess5"/>
    <dgm:cxn modelId="{C0BC33AA-D7A9-9C40-9839-B81FE9E7DB3C}" type="presOf" srcId="{BB20FF9C-ACB4-C949-9FF2-B1F92D293EFC}" destId="{40F6702E-3C5E-FE4D-A729-4E1F07CEB782}" srcOrd="0" destOrd="0" presId="urn:microsoft.com/office/officeart/2005/8/layout/vProcess5"/>
    <dgm:cxn modelId="{E523D673-8BF8-D441-89A7-5582B73844EA}" srcId="{3F8F98EF-9E54-524B-A5D2-B9F7793E37CA}" destId="{AB6041B5-BA6C-0F47-A841-385380F05D49}" srcOrd="3" destOrd="0" parTransId="{D0EBDC42-150B-2F41-8447-F8ACD1DA5D69}" sibTransId="{B278A3ED-A668-8B40-AED6-C79D054400B3}"/>
    <dgm:cxn modelId="{62F48F74-8DCB-1B48-BBE5-C1F81A3E89A6}" type="presOf" srcId="{472385F0-26DE-2C43-B5BE-B0A77C4B0A6F}" destId="{7F5BD92C-6116-F64D-AB5A-7B95C4481B45}" srcOrd="1" destOrd="0" presId="urn:microsoft.com/office/officeart/2005/8/layout/vProcess5"/>
    <dgm:cxn modelId="{62CD79E5-7243-524D-9D91-952BD7D2DF61}" srcId="{3F8F98EF-9E54-524B-A5D2-B9F7793E37CA}" destId="{472385F0-26DE-2C43-B5BE-B0A77C4B0A6F}" srcOrd="2" destOrd="0" parTransId="{34292002-5C36-2841-9A7E-7AEFB55294F4}" sibTransId="{9A27AEF4-56EA-1145-B409-CB735B0E3D52}"/>
    <dgm:cxn modelId="{95340343-6955-5944-8314-5F05F631C04F}" type="presOf" srcId="{F5570F25-0847-7D4A-BDB4-AFE4418D4B82}" destId="{F2B88C5C-09F7-2A4F-A50F-9F421948F518}" srcOrd="1" destOrd="0" presId="urn:microsoft.com/office/officeart/2005/8/layout/vProcess5"/>
    <dgm:cxn modelId="{EE1267AA-9C22-CD47-85E0-DD44A194281F}" type="presOf" srcId="{B278A3ED-A668-8B40-AED6-C79D054400B3}" destId="{DAE6775E-D6D3-9244-82C2-8FC12D002C1A}" srcOrd="0" destOrd="0" presId="urn:microsoft.com/office/officeart/2005/8/layout/vProcess5"/>
    <dgm:cxn modelId="{292A58BF-1083-E141-B498-917473BBD9E0}" type="presOf" srcId="{AB6041B5-BA6C-0F47-A841-385380F05D49}" destId="{F5FB3982-8E01-1146-9D5D-36402AE74BD4}" srcOrd="1" destOrd="0" presId="urn:microsoft.com/office/officeart/2005/8/layout/vProcess5"/>
    <dgm:cxn modelId="{09E2A85D-9343-174C-9DB6-F782C6E9BF08}" srcId="{3F8F98EF-9E54-524B-A5D2-B9F7793E37CA}" destId="{F5570F25-0847-7D4A-BDB4-AFE4418D4B82}" srcOrd="4" destOrd="0" parTransId="{B025754F-87DA-074D-AC1D-3B03340D0256}" sibTransId="{168CB971-2944-0E47-B942-2F9BDA5363FD}"/>
    <dgm:cxn modelId="{9FBBFF4D-77BD-8547-92F5-CD7B3FEE8551}" type="presOf" srcId="{AB6041B5-BA6C-0F47-A841-385380F05D49}" destId="{F806BD1D-FE49-FD4B-B339-106DFAA09A3C}" srcOrd="0" destOrd="0" presId="urn:microsoft.com/office/officeart/2005/8/layout/vProcess5"/>
    <dgm:cxn modelId="{3E031E9A-D232-5743-AEC3-6C7E502BFD68}" srcId="{3F8F98EF-9E54-524B-A5D2-B9F7793E37CA}" destId="{BB20FF9C-ACB4-C949-9FF2-B1F92D293EFC}" srcOrd="0" destOrd="0" parTransId="{3ED38F2A-5780-0A4B-BE13-7428E09AA6CC}" sibTransId="{39560970-3673-314C-8ABC-66F736E47842}"/>
    <dgm:cxn modelId="{D32B4ECF-D620-6542-B8D3-43516BA1424A}" type="presOf" srcId="{BB20FF9C-ACB4-C949-9FF2-B1F92D293EFC}" destId="{199156A3-4F49-B544-B7AF-7CA3C0EEA252}" srcOrd="1" destOrd="0" presId="urn:microsoft.com/office/officeart/2005/8/layout/vProcess5"/>
    <dgm:cxn modelId="{3B7E19A6-FF47-D94B-BF08-E5574A6E1C02}" type="presParOf" srcId="{ED5007C0-63F3-C041-8AB2-CF2B92D8AA3A}" destId="{2481CD4B-F678-8F4F-949B-00C9F60E4B9F}" srcOrd="0" destOrd="0" presId="urn:microsoft.com/office/officeart/2005/8/layout/vProcess5"/>
    <dgm:cxn modelId="{8167FFDD-8013-F34F-AB15-6EB56D514601}" type="presParOf" srcId="{ED5007C0-63F3-C041-8AB2-CF2B92D8AA3A}" destId="{40F6702E-3C5E-FE4D-A729-4E1F07CEB782}" srcOrd="1" destOrd="0" presId="urn:microsoft.com/office/officeart/2005/8/layout/vProcess5"/>
    <dgm:cxn modelId="{F84B6EB0-36AB-0046-97AB-F2C3F7066CEB}" type="presParOf" srcId="{ED5007C0-63F3-C041-8AB2-CF2B92D8AA3A}" destId="{52AC3D05-92B4-C841-A7F8-4FF1CEACB256}" srcOrd="2" destOrd="0" presId="urn:microsoft.com/office/officeart/2005/8/layout/vProcess5"/>
    <dgm:cxn modelId="{E4661D11-CA77-8049-AF2D-8293B28A25E1}" type="presParOf" srcId="{ED5007C0-63F3-C041-8AB2-CF2B92D8AA3A}" destId="{A68DA68F-5530-D14A-B9D9-ECF26666FEFE}" srcOrd="3" destOrd="0" presId="urn:microsoft.com/office/officeart/2005/8/layout/vProcess5"/>
    <dgm:cxn modelId="{FD7E97B2-E096-E543-A166-C292CC43F08E}" type="presParOf" srcId="{ED5007C0-63F3-C041-8AB2-CF2B92D8AA3A}" destId="{F806BD1D-FE49-FD4B-B339-106DFAA09A3C}" srcOrd="4" destOrd="0" presId="urn:microsoft.com/office/officeart/2005/8/layout/vProcess5"/>
    <dgm:cxn modelId="{1661DF60-BE87-5F42-997D-64390A02A3F4}" type="presParOf" srcId="{ED5007C0-63F3-C041-8AB2-CF2B92D8AA3A}" destId="{97398978-23EC-C444-B666-E0828B5D4E52}" srcOrd="5" destOrd="0" presId="urn:microsoft.com/office/officeart/2005/8/layout/vProcess5"/>
    <dgm:cxn modelId="{F2012E19-905A-FE4F-AF73-6DE5D01ABFCD}" type="presParOf" srcId="{ED5007C0-63F3-C041-8AB2-CF2B92D8AA3A}" destId="{A92E0B5E-2011-4B47-A422-A582C607BA40}" srcOrd="6" destOrd="0" presId="urn:microsoft.com/office/officeart/2005/8/layout/vProcess5"/>
    <dgm:cxn modelId="{86C49417-8BD0-2946-A1CB-428AC3EA1CC0}" type="presParOf" srcId="{ED5007C0-63F3-C041-8AB2-CF2B92D8AA3A}" destId="{67CF37F8-D340-544B-AFEA-534AFEDC5A7E}" srcOrd="7" destOrd="0" presId="urn:microsoft.com/office/officeart/2005/8/layout/vProcess5"/>
    <dgm:cxn modelId="{D89B35DA-4260-014A-9A83-06DB0A15F64E}" type="presParOf" srcId="{ED5007C0-63F3-C041-8AB2-CF2B92D8AA3A}" destId="{1EEF2C79-2830-594A-AA7D-36BFCB384278}" srcOrd="8" destOrd="0" presId="urn:microsoft.com/office/officeart/2005/8/layout/vProcess5"/>
    <dgm:cxn modelId="{37B52548-7B4D-314F-9856-6ADB30AD04BB}" type="presParOf" srcId="{ED5007C0-63F3-C041-8AB2-CF2B92D8AA3A}" destId="{DAE6775E-D6D3-9244-82C2-8FC12D002C1A}" srcOrd="9" destOrd="0" presId="urn:microsoft.com/office/officeart/2005/8/layout/vProcess5"/>
    <dgm:cxn modelId="{2F3531EE-3789-7B4A-B4B0-5D4072F97DCB}" type="presParOf" srcId="{ED5007C0-63F3-C041-8AB2-CF2B92D8AA3A}" destId="{199156A3-4F49-B544-B7AF-7CA3C0EEA252}" srcOrd="10" destOrd="0" presId="urn:microsoft.com/office/officeart/2005/8/layout/vProcess5"/>
    <dgm:cxn modelId="{28F2D27B-C09E-A741-827D-6E6D1E587C9B}" type="presParOf" srcId="{ED5007C0-63F3-C041-8AB2-CF2B92D8AA3A}" destId="{1CF211BB-19C1-534C-B4D8-5BD8088108BF}" srcOrd="11" destOrd="0" presId="urn:microsoft.com/office/officeart/2005/8/layout/vProcess5"/>
    <dgm:cxn modelId="{6E316FA4-498E-DD48-8EBD-7B55DE677563}" type="presParOf" srcId="{ED5007C0-63F3-C041-8AB2-CF2B92D8AA3A}" destId="{7F5BD92C-6116-F64D-AB5A-7B95C4481B45}" srcOrd="12" destOrd="0" presId="urn:microsoft.com/office/officeart/2005/8/layout/vProcess5"/>
    <dgm:cxn modelId="{349B66AA-081C-B24B-A0E7-321F5F894F0E}" type="presParOf" srcId="{ED5007C0-63F3-C041-8AB2-CF2B92D8AA3A}" destId="{F5FB3982-8E01-1146-9D5D-36402AE74BD4}" srcOrd="13" destOrd="0" presId="urn:microsoft.com/office/officeart/2005/8/layout/vProcess5"/>
    <dgm:cxn modelId="{8AEA848C-6EBB-6844-B349-6DC572D78058}" type="presParOf" srcId="{ED5007C0-63F3-C041-8AB2-CF2B92D8AA3A}" destId="{F2B88C5C-09F7-2A4F-A50F-9F421948F51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010A11-3A11-674D-85D2-8F5317FB0096}" type="doc">
      <dgm:prSet loTypeId="urn:microsoft.com/office/officeart/2005/8/layout/process1" loCatId="" qsTypeId="urn:microsoft.com/office/officeart/2005/8/quickstyle/simple3" qsCatId="simple" csTypeId="urn:microsoft.com/office/officeart/2005/8/colors/accent3_2" csCatId="accent3" phldr="1"/>
      <dgm:spPr/>
    </dgm:pt>
    <dgm:pt modelId="{1BCD6081-30C9-964A-A374-34E4583A6AFC}">
      <dgm:prSet phldrT="[Текст]"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Первичный учетный документ</a:t>
          </a:r>
        </a:p>
      </dgm:t>
    </dgm:pt>
    <dgm:pt modelId="{30D3814A-34DA-3745-B91C-8EF2F2949991}" type="parTrans" cxnId="{9BC57FE1-F67E-2646-993D-3E6626210809}">
      <dgm:prSet/>
      <dgm:spPr/>
      <dgm:t>
        <a:bodyPr/>
        <a:lstStyle/>
        <a:p>
          <a:endParaRPr lang="ru-RU"/>
        </a:p>
      </dgm:t>
    </dgm:pt>
    <dgm:pt modelId="{DE0E8041-7FE6-D148-8C1D-525E6B507A0C}" type="sibTrans" cxnId="{9BC57FE1-F67E-2646-993D-3E6626210809}">
      <dgm:prSet/>
      <dgm:spPr/>
      <dgm:t>
        <a:bodyPr/>
        <a:lstStyle/>
        <a:p>
          <a:endParaRPr lang="ru-RU"/>
        </a:p>
      </dgm:t>
    </dgm:pt>
    <dgm:pt modelId="{E321CD7C-19B5-1F42-B5EA-CD73913491D7}">
      <dgm:prSet phldrT="[Текст]"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 учета</a:t>
          </a:r>
        </a:p>
      </dgm:t>
    </dgm:pt>
    <dgm:pt modelId="{A3BB9BB5-D847-B440-BEB0-8145348A242C}" type="parTrans" cxnId="{1437D340-67B2-A946-A3AB-375F1BDB9511}">
      <dgm:prSet/>
      <dgm:spPr/>
      <dgm:t>
        <a:bodyPr/>
        <a:lstStyle/>
        <a:p>
          <a:endParaRPr lang="ru-RU"/>
        </a:p>
      </dgm:t>
    </dgm:pt>
    <dgm:pt modelId="{D44ED457-1283-D141-BD48-0A7627917437}" type="sibTrans" cxnId="{1437D340-67B2-A946-A3AB-375F1BDB9511}">
      <dgm:prSet/>
      <dgm:spPr/>
      <dgm:t>
        <a:bodyPr/>
        <a:lstStyle/>
        <a:p>
          <a:endParaRPr lang="ru-RU"/>
        </a:p>
      </dgm:t>
    </dgm:pt>
    <dgm:pt modelId="{A2B219E9-DCBF-D543-86CB-1353F04A84DA}">
      <dgm:prSet phldrT="[Текст]"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Извещение</a:t>
          </a:r>
        </a:p>
      </dgm:t>
    </dgm:pt>
    <dgm:pt modelId="{BA528E39-CFAD-8A41-B78A-4E17CC1884A6}" type="parTrans" cxnId="{56F835F4-DC98-1745-BE7E-CFE122F6634F}">
      <dgm:prSet/>
      <dgm:spPr/>
      <dgm:t>
        <a:bodyPr/>
        <a:lstStyle/>
        <a:p>
          <a:endParaRPr lang="ru-RU"/>
        </a:p>
      </dgm:t>
    </dgm:pt>
    <dgm:pt modelId="{0B152607-2E93-1448-B68A-EC7B02C87A26}" type="sibTrans" cxnId="{56F835F4-DC98-1745-BE7E-CFE122F6634F}">
      <dgm:prSet/>
      <dgm:spPr/>
      <dgm:t>
        <a:bodyPr/>
        <a:lstStyle/>
        <a:p>
          <a:endParaRPr lang="ru-RU"/>
        </a:p>
      </dgm:t>
    </dgm:pt>
    <dgm:pt modelId="{B3B87529-4002-3A42-A631-D203C43F7DCA}">
      <dgm:prSet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Справка 0503125</a:t>
          </a:r>
        </a:p>
      </dgm:t>
    </dgm:pt>
    <dgm:pt modelId="{E0A7BC7A-0D4C-4545-AB6F-56104382C262}" type="parTrans" cxnId="{60BC250D-15BD-5148-9D86-DD5F8FE7CEB2}">
      <dgm:prSet/>
      <dgm:spPr/>
      <dgm:t>
        <a:bodyPr/>
        <a:lstStyle/>
        <a:p>
          <a:endParaRPr lang="ru-RU"/>
        </a:p>
      </dgm:t>
    </dgm:pt>
    <dgm:pt modelId="{A91214C2-D952-9144-A751-42089DDAFA08}" type="sibTrans" cxnId="{60BC250D-15BD-5148-9D86-DD5F8FE7CEB2}">
      <dgm:prSet/>
      <dgm:spPr/>
      <dgm:t>
        <a:bodyPr/>
        <a:lstStyle/>
        <a:p>
          <a:endParaRPr lang="ru-RU"/>
        </a:p>
      </dgm:t>
    </dgm:pt>
    <dgm:pt modelId="{47D70C48-51D4-C040-A4CA-AB9A54B80788}">
      <dgm:prSet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</a:p>
      </dgm:t>
    </dgm:pt>
    <dgm:pt modelId="{75EC1C80-56D4-6647-B041-7600FFA73E69}" type="parTrans" cxnId="{7F4BF06A-260E-0743-8EE2-AA74B17E271E}">
      <dgm:prSet/>
      <dgm:spPr/>
      <dgm:t>
        <a:bodyPr/>
        <a:lstStyle/>
        <a:p>
          <a:endParaRPr lang="ru-RU"/>
        </a:p>
      </dgm:t>
    </dgm:pt>
    <dgm:pt modelId="{87FFAF71-4D64-CA4D-AE52-4CB59EB82055}" type="sibTrans" cxnId="{7F4BF06A-260E-0743-8EE2-AA74B17E271E}">
      <dgm:prSet/>
      <dgm:spPr/>
      <dgm:t>
        <a:bodyPr/>
        <a:lstStyle/>
        <a:p>
          <a:endParaRPr lang="ru-RU"/>
        </a:p>
      </dgm:t>
    </dgm:pt>
    <dgm:pt modelId="{602EED28-1697-B14D-B70C-0B16A01AC3D3}" type="pres">
      <dgm:prSet presAssocID="{6C010A11-3A11-674D-85D2-8F5317FB0096}" presName="Name0" presStyleCnt="0">
        <dgm:presLayoutVars>
          <dgm:dir/>
          <dgm:resizeHandles val="exact"/>
        </dgm:presLayoutVars>
      </dgm:prSet>
      <dgm:spPr/>
    </dgm:pt>
    <dgm:pt modelId="{5EB238CB-A68D-2E4E-82E6-B9259529A8F1}" type="pres">
      <dgm:prSet presAssocID="{1BCD6081-30C9-964A-A374-34E4583A6A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273F2-500F-5A43-9A44-20D01B308FF5}" type="pres">
      <dgm:prSet presAssocID="{DE0E8041-7FE6-D148-8C1D-525E6B507A0C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EA94722-CF2F-8F41-B43C-46132B7764E3}" type="pres">
      <dgm:prSet presAssocID="{DE0E8041-7FE6-D148-8C1D-525E6B507A0C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87D77DB-FE29-134D-B909-CA761809CEB7}" type="pres">
      <dgm:prSet presAssocID="{E321CD7C-19B5-1F42-B5EA-CD73913491D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29EC5-EDE5-B040-84E2-33A1FD15893A}" type="pres">
      <dgm:prSet presAssocID="{D44ED457-1283-D141-BD48-0A762791743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7734B57-0AC5-8D4F-B3D9-29058248F8F5}" type="pres">
      <dgm:prSet presAssocID="{D44ED457-1283-D141-BD48-0A7627917437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742EEA1-B059-0E47-989B-3714C94B1450}" type="pres">
      <dgm:prSet presAssocID="{A2B219E9-DCBF-D543-86CB-1353F04A84D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F2207-2F6F-684D-A743-77BAFE525386}" type="pres">
      <dgm:prSet presAssocID="{0B152607-2E93-1448-B68A-EC7B02C87A26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789D8B6-C81D-7B47-93A7-EC6E3DB85D5E}" type="pres">
      <dgm:prSet presAssocID="{0B152607-2E93-1448-B68A-EC7B02C87A26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E1C5ECF8-EC8A-3E47-AE04-906D09D3AB26}" type="pres">
      <dgm:prSet presAssocID="{B3B87529-4002-3A42-A631-D203C43F7DC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D3997-0A9D-764F-82A9-B29BC6EBEDB1}" type="pres">
      <dgm:prSet presAssocID="{A91214C2-D952-9144-A751-42089DDAFA08}" presName="sibTrans" presStyleLbl="sibTrans2D1" presStyleIdx="3" presStyleCnt="4"/>
      <dgm:spPr/>
      <dgm:t>
        <a:bodyPr/>
        <a:lstStyle/>
        <a:p>
          <a:endParaRPr lang="ru-RU"/>
        </a:p>
      </dgm:t>
    </dgm:pt>
    <dgm:pt modelId="{AC8ECC17-440B-304D-BBA5-DC67122BA11F}" type="pres">
      <dgm:prSet presAssocID="{A91214C2-D952-9144-A751-42089DDAFA0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DE31A155-3201-A94F-8684-810E4B757F9C}" type="pres">
      <dgm:prSet presAssocID="{47D70C48-51D4-C040-A4CA-AB9A54B8078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37D340-67B2-A946-A3AB-375F1BDB9511}" srcId="{6C010A11-3A11-674D-85D2-8F5317FB0096}" destId="{E321CD7C-19B5-1F42-B5EA-CD73913491D7}" srcOrd="1" destOrd="0" parTransId="{A3BB9BB5-D847-B440-BEB0-8145348A242C}" sibTransId="{D44ED457-1283-D141-BD48-0A7627917437}"/>
    <dgm:cxn modelId="{31ED8A99-D942-F94E-82CB-6F0E4389FCC0}" type="presOf" srcId="{47D70C48-51D4-C040-A4CA-AB9A54B80788}" destId="{DE31A155-3201-A94F-8684-810E4B757F9C}" srcOrd="0" destOrd="0" presId="urn:microsoft.com/office/officeart/2005/8/layout/process1"/>
    <dgm:cxn modelId="{60BC250D-15BD-5148-9D86-DD5F8FE7CEB2}" srcId="{6C010A11-3A11-674D-85D2-8F5317FB0096}" destId="{B3B87529-4002-3A42-A631-D203C43F7DCA}" srcOrd="3" destOrd="0" parTransId="{E0A7BC7A-0D4C-4545-AB6F-56104382C262}" sibTransId="{A91214C2-D952-9144-A751-42089DDAFA08}"/>
    <dgm:cxn modelId="{C0784C8F-C49B-434E-8A6D-DDEB5F0728A2}" type="presOf" srcId="{D44ED457-1283-D141-BD48-0A7627917437}" destId="{3B629EC5-EDE5-B040-84E2-33A1FD15893A}" srcOrd="0" destOrd="0" presId="urn:microsoft.com/office/officeart/2005/8/layout/process1"/>
    <dgm:cxn modelId="{9274BCE7-9762-E04D-AA6E-0E36C62A0971}" type="presOf" srcId="{D44ED457-1283-D141-BD48-0A7627917437}" destId="{17734B57-0AC5-8D4F-B3D9-29058248F8F5}" srcOrd="1" destOrd="0" presId="urn:microsoft.com/office/officeart/2005/8/layout/process1"/>
    <dgm:cxn modelId="{56F835F4-DC98-1745-BE7E-CFE122F6634F}" srcId="{6C010A11-3A11-674D-85D2-8F5317FB0096}" destId="{A2B219E9-DCBF-D543-86CB-1353F04A84DA}" srcOrd="2" destOrd="0" parTransId="{BA528E39-CFAD-8A41-B78A-4E17CC1884A6}" sibTransId="{0B152607-2E93-1448-B68A-EC7B02C87A26}"/>
    <dgm:cxn modelId="{4EF5C7E6-9594-0641-9E5C-A5FFCFCC518A}" type="presOf" srcId="{A2B219E9-DCBF-D543-86CB-1353F04A84DA}" destId="{1742EEA1-B059-0E47-989B-3714C94B1450}" srcOrd="0" destOrd="0" presId="urn:microsoft.com/office/officeart/2005/8/layout/process1"/>
    <dgm:cxn modelId="{DE7F885F-CC21-F342-B757-307750DA44FA}" type="presOf" srcId="{1BCD6081-30C9-964A-A374-34E4583A6AFC}" destId="{5EB238CB-A68D-2E4E-82E6-B9259529A8F1}" srcOrd="0" destOrd="0" presId="urn:microsoft.com/office/officeart/2005/8/layout/process1"/>
    <dgm:cxn modelId="{53F1EC6B-381F-7443-B09E-7F0D62F350E5}" type="presOf" srcId="{0B152607-2E93-1448-B68A-EC7B02C87A26}" destId="{F789D8B6-C81D-7B47-93A7-EC6E3DB85D5E}" srcOrd="1" destOrd="0" presId="urn:microsoft.com/office/officeart/2005/8/layout/process1"/>
    <dgm:cxn modelId="{2EF39CF8-5F96-E74F-9CB1-8118C38405D2}" type="presOf" srcId="{0B152607-2E93-1448-B68A-EC7B02C87A26}" destId="{5BFF2207-2F6F-684D-A743-77BAFE525386}" srcOrd="0" destOrd="0" presId="urn:microsoft.com/office/officeart/2005/8/layout/process1"/>
    <dgm:cxn modelId="{7F4BF06A-260E-0743-8EE2-AA74B17E271E}" srcId="{6C010A11-3A11-674D-85D2-8F5317FB0096}" destId="{47D70C48-51D4-C040-A4CA-AB9A54B80788}" srcOrd="4" destOrd="0" parTransId="{75EC1C80-56D4-6647-B041-7600FFA73E69}" sibTransId="{87FFAF71-4D64-CA4D-AE52-4CB59EB82055}"/>
    <dgm:cxn modelId="{C6DBBD2A-306E-D741-B38D-2FEF3DC197C3}" type="presOf" srcId="{A91214C2-D952-9144-A751-42089DDAFA08}" destId="{DE8D3997-0A9D-764F-82A9-B29BC6EBEDB1}" srcOrd="0" destOrd="0" presId="urn:microsoft.com/office/officeart/2005/8/layout/process1"/>
    <dgm:cxn modelId="{2A4ACF0C-05C5-E346-9A27-08EDF43BACBA}" type="presOf" srcId="{B3B87529-4002-3A42-A631-D203C43F7DCA}" destId="{E1C5ECF8-EC8A-3E47-AE04-906D09D3AB26}" srcOrd="0" destOrd="0" presId="urn:microsoft.com/office/officeart/2005/8/layout/process1"/>
    <dgm:cxn modelId="{44134D8B-1F0C-A048-A389-D641464F84C4}" type="presOf" srcId="{6C010A11-3A11-674D-85D2-8F5317FB0096}" destId="{602EED28-1697-B14D-B70C-0B16A01AC3D3}" srcOrd="0" destOrd="0" presId="urn:microsoft.com/office/officeart/2005/8/layout/process1"/>
    <dgm:cxn modelId="{92C843EB-8500-2D45-AD28-FFCFB65815A3}" type="presOf" srcId="{DE0E8041-7FE6-D148-8C1D-525E6B507A0C}" destId="{0FB273F2-500F-5A43-9A44-20D01B308FF5}" srcOrd="0" destOrd="0" presId="urn:microsoft.com/office/officeart/2005/8/layout/process1"/>
    <dgm:cxn modelId="{9BC57FE1-F67E-2646-993D-3E6626210809}" srcId="{6C010A11-3A11-674D-85D2-8F5317FB0096}" destId="{1BCD6081-30C9-964A-A374-34E4583A6AFC}" srcOrd="0" destOrd="0" parTransId="{30D3814A-34DA-3745-B91C-8EF2F2949991}" sibTransId="{DE0E8041-7FE6-D148-8C1D-525E6B507A0C}"/>
    <dgm:cxn modelId="{EF4F5986-D908-0E4F-9559-3DFB3A2694C5}" type="presOf" srcId="{DE0E8041-7FE6-D148-8C1D-525E6B507A0C}" destId="{4EA94722-CF2F-8F41-B43C-46132B7764E3}" srcOrd="1" destOrd="0" presId="urn:microsoft.com/office/officeart/2005/8/layout/process1"/>
    <dgm:cxn modelId="{2CBBA6BC-3E00-004B-AFA5-06B75291D6CB}" type="presOf" srcId="{A91214C2-D952-9144-A751-42089DDAFA08}" destId="{AC8ECC17-440B-304D-BBA5-DC67122BA11F}" srcOrd="1" destOrd="0" presId="urn:microsoft.com/office/officeart/2005/8/layout/process1"/>
    <dgm:cxn modelId="{442DBCB4-0446-7045-903C-20F02C895E01}" type="presOf" srcId="{E321CD7C-19B5-1F42-B5EA-CD73913491D7}" destId="{687D77DB-FE29-134D-B909-CA761809CEB7}" srcOrd="0" destOrd="0" presId="urn:microsoft.com/office/officeart/2005/8/layout/process1"/>
    <dgm:cxn modelId="{FE345CCF-6518-1D43-B41F-83D4AC255F03}" type="presParOf" srcId="{602EED28-1697-B14D-B70C-0B16A01AC3D3}" destId="{5EB238CB-A68D-2E4E-82E6-B9259529A8F1}" srcOrd="0" destOrd="0" presId="urn:microsoft.com/office/officeart/2005/8/layout/process1"/>
    <dgm:cxn modelId="{271FA919-DB6B-2147-A9C2-74E079BCCC1E}" type="presParOf" srcId="{602EED28-1697-B14D-B70C-0B16A01AC3D3}" destId="{0FB273F2-500F-5A43-9A44-20D01B308FF5}" srcOrd="1" destOrd="0" presId="urn:microsoft.com/office/officeart/2005/8/layout/process1"/>
    <dgm:cxn modelId="{E96CB6DF-0366-0943-A791-A1C1D9414123}" type="presParOf" srcId="{0FB273F2-500F-5A43-9A44-20D01B308FF5}" destId="{4EA94722-CF2F-8F41-B43C-46132B7764E3}" srcOrd="0" destOrd="0" presId="urn:microsoft.com/office/officeart/2005/8/layout/process1"/>
    <dgm:cxn modelId="{9FD1EC20-F76D-3646-BE10-0E3ED765D1EB}" type="presParOf" srcId="{602EED28-1697-B14D-B70C-0B16A01AC3D3}" destId="{687D77DB-FE29-134D-B909-CA761809CEB7}" srcOrd="2" destOrd="0" presId="urn:microsoft.com/office/officeart/2005/8/layout/process1"/>
    <dgm:cxn modelId="{65B40248-1851-C046-9386-511710FCEE7F}" type="presParOf" srcId="{602EED28-1697-B14D-B70C-0B16A01AC3D3}" destId="{3B629EC5-EDE5-B040-84E2-33A1FD15893A}" srcOrd="3" destOrd="0" presId="urn:microsoft.com/office/officeart/2005/8/layout/process1"/>
    <dgm:cxn modelId="{E9A2EDD6-8F44-864E-A674-B7D87E411DF7}" type="presParOf" srcId="{3B629EC5-EDE5-B040-84E2-33A1FD15893A}" destId="{17734B57-0AC5-8D4F-B3D9-29058248F8F5}" srcOrd="0" destOrd="0" presId="urn:microsoft.com/office/officeart/2005/8/layout/process1"/>
    <dgm:cxn modelId="{AC509377-1B70-5049-83A9-477695F9C9B0}" type="presParOf" srcId="{602EED28-1697-B14D-B70C-0B16A01AC3D3}" destId="{1742EEA1-B059-0E47-989B-3714C94B1450}" srcOrd="4" destOrd="0" presId="urn:microsoft.com/office/officeart/2005/8/layout/process1"/>
    <dgm:cxn modelId="{EC771FF4-101A-C749-9161-79D551B26725}" type="presParOf" srcId="{602EED28-1697-B14D-B70C-0B16A01AC3D3}" destId="{5BFF2207-2F6F-684D-A743-77BAFE525386}" srcOrd="5" destOrd="0" presId="urn:microsoft.com/office/officeart/2005/8/layout/process1"/>
    <dgm:cxn modelId="{BE213E5C-0D3E-2C4A-9A30-4190A7FE6F67}" type="presParOf" srcId="{5BFF2207-2F6F-684D-A743-77BAFE525386}" destId="{F789D8B6-C81D-7B47-93A7-EC6E3DB85D5E}" srcOrd="0" destOrd="0" presId="urn:microsoft.com/office/officeart/2005/8/layout/process1"/>
    <dgm:cxn modelId="{8048E393-43CB-B041-BE41-9BEEAD774C0B}" type="presParOf" srcId="{602EED28-1697-B14D-B70C-0B16A01AC3D3}" destId="{E1C5ECF8-EC8A-3E47-AE04-906D09D3AB26}" srcOrd="6" destOrd="0" presId="urn:microsoft.com/office/officeart/2005/8/layout/process1"/>
    <dgm:cxn modelId="{6B4FA919-0BD9-DC4D-A740-154C558A62CD}" type="presParOf" srcId="{602EED28-1697-B14D-B70C-0B16A01AC3D3}" destId="{DE8D3997-0A9D-764F-82A9-B29BC6EBEDB1}" srcOrd="7" destOrd="0" presId="urn:microsoft.com/office/officeart/2005/8/layout/process1"/>
    <dgm:cxn modelId="{9B51D2CB-E2C1-A342-8A8D-1D1E3CE20766}" type="presParOf" srcId="{DE8D3997-0A9D-764F-82A9-B29BC6EBEDB1}" destId="{AC8ECC17-440B-304D-BBA5-DC67122BA11F}" srcOrd="0" destOrd="0" presId="urn:microsoft.com/office/officeart/2005/8/layout/process1"/>
    <dgm:cxn modelId="{A34E0C7D-0A98-7643-9D7A-619D8D4853C1}" type="presParOf" srcId="{602EED28-1697-B14D-B70C-0B16A01AC3D3}" destId="{DE31A155-3201-A94F-8684-810E4B757F9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6702E-3C5E-FE4D-A729-4E1F07CEB782}">
      <dsp:nvSpPr>
        <dsp:cNvPr id="0" name=""/>
        <dsp:cNvSpPr/>
      </dsp:nvSpPr>
      <dsp:spPr>
        <a:xfrm>
          <a:off x="0" y="-34359"/>
          <a:ext cx="6525767" cy="11515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извещений (актов сверок) в одностороннем порядке и направление их контрагентам по консолидируемым расчетам (ЦБ) (допускается для оперативности направление по ведомственной электронной почте с последующим направлением оригиналов, если нет электронного документооборота)</a:t>
          </a:r>
        </a:p>
      </dsp:txBody>
      <dsp:txXfrm>
        <a:off x="33727" y="-632"/>
        <a:ext cx="5304804" cy="1084057"/>
      </dsp:txXfrm>
    </dsp:sp>
    <dsp:sp modelId="{52AC3D05-92B4-C841-A7F8-4FF1CEACB256}">
      <dsp:nvSpPr>
        <dsp:cNvPr id="0" name=""/>
        <dsp:cNvSpPr/>
      </dsp:nvSpPr>
      <dsp:spPr>
        <a:xfrm>
          <a:off x="487313" y="1189277"/>
          <a:ext cx="6525767" cy="1014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-1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выверки информации, полученной в извещениях (актах сверки), направление копий первичных учетных документов (при расхождениях)</a:t>
          </a:r>
        </a:p>
      </dsp:txBody>
      <dsp:txXfrm>
        <a:off x="517014" y="1218978"/>
        <a:ext cx="5319903" cy="954672"/>
      </dsp:txXfrm>
    </dsp:sp>
    <dsp:sp modelId="{A68DA68F-5530-D14A-B9D9-ECF26666FEFE}">
      <dsp:nvSpPr>
        <dsp:cNvPr id="0" name=""/>
        <dsp:cNvSpPr/>
      </dsp:nvSpPr>
      <dsp:spPr>
        <a:xfrm>
          <a:off x="974627" y="2344195"/>
          <a:ext cx="6525767" cy="1014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-2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Урегулирование взаимосвязанных показателей с контрагентами по консолидируемым расчетам</a:t>
          </a:r>
        </a:p>
      </dsp:txBody>
      <dsp:txXfrm>
        <a:off x="1004328" y="2373896"/>
        <a:ext cx="5319903" cy="954672"/>
      </dsp:txXfrm>
    </dsp:sp>
    <dsp:sp modelId="{F806BD1D-FE49-FD4B-B339-106DFAA09A3C}">
      <dsp:nvSpPr>
        <dsp:cNvPr id="0" name=""/>
        <dsp:cNvSpPr/>
      </dsp:nvSpPr>
      <dsp:spPr>
        <a:xfrm>
          <a:off x="1461941" y="3499113"/>
          <a:ext cx="6525767" cy="1014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-3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информации по неурегулированым расчетам вышестоящему субъекту консолидированной отчетности (ГРБС, финорган) для их урегулирования</a:t>
          </a:r>
        </a:p>
      </dsp:txBody>
      <dsp:txXfrm>
        <a:off x="1491642" y="3528814"/>
        <a:ext cx="5319903" cy="954672"/>
      </dsp:txXfrm>
    </dsp:sp>
    <dsp:sp modelId="{97398978-23EC-C444-B666-E0828B5D4E52}">
      <dsp:nvSpPr>
        <dsp:cNvPr id="0" name=""/>
        <dsp:cNvSpPr/>
      </dsp:nvSpPr>
      <dsp:spPr>
        <a:xfrm>
          <a:off x="1949255" y="4654031"/>
          <a:ext cx="6525767" cy="10140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65000"/>
                <a:lumMod val="110000"/>
              </a:schemeClr>
            </a:gs>
            <a:gs pos="88000">
              <a:schemeClr val="accent3">
                <a:alpha val="90000"/>
                <a:hueOff val="0"/>
                <a:satOff val="0"/>
                <a:lumOff val="0"/>
                <a:alphaOff val="-4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информации федеральным ГРБС, финорганом, ОУГВФ об неурегулированных расчетах в Минфин России в определенные сроки</a:t>
          </a:r>
        </a:p>
      </dsp:txBody>
      <dsp:txXfrm>
        <a:off x="1978956" y="4683732"/>
        <a:ext cx="5319903" cy="954672"/>
      </dsp:txXfrm>
    </dsp:sp>
    <dsp:sp modelId="{A92E0B5E-2011-4B47-A422-A582C607BA40}">
      <dsp:nvSpPr>
        <dsp:cNvPr id="0" name=""/>
        <dsp:cNvSpPr/>
      </dsp:nvSpPr>
      <dsp:spPr>
        <a:xfrm>
          <a:off x="5866619" y="775197"/>
          <a:ext cx="659148" cy="659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rgbClr val="077A3E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14927" y="775197"/>
        <a:ext cx="362532" cy="496009"/>
      </dsp:txXfrm>
    </dsp:sp>
    <dsp:sp modelId="{67CF37F8-D340-544B-AFEA-534AFEDC5A7E}">
      <dsp:nvSpPr>
        <dsp:cNvPr id="0" name=""/>
        <dsp:cNvSpPr/>
      </dsp:nvSpPr>
      <dsp:spPr>
        <a:xfrm>
          <a:off x="6353933" y="1930115"/>
          <a:ext cx="659148" cy="659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-13333"/>
          </a:schemeClr>
        </a:solidFill>
        <a:ln w="12700" cap="rnd" cmpd="sng" algn="ctr">
          <a:solidFill>
            <a:srgbClr val="077A3E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02241" y="1930115"/>
        <a:ext cx="362532" cy="496009"/>
      </dsp:txXfrm>
    </dsp:sp>
    <dsp:sp modelId="{1EEF2C79-2830-594A-AA7D-36BFCB384278}">
      <dsp:nvSpPr>
        <dsp:cNvPr id="0" name=""/>
        <dsp:cNvSpPr/>
      </dsp:nvSpPr>
      <dsp:spPr>
        <a:xfrm>
          <a:off x="6841246" y="3068132"/>
          <a:ext cx="659148" cy="659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-26667"/>
          </a:schemeClr>
        </a:solidFill>
        <a:ln w="12700" cap="rnd" cmpd="sng" algn="ctr">
          <a:solidFill>
            <a:srgbClr val="077A3E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89554" y="3068132"/>
        <a:ext cx="362532" cy="496009"/>
      </dsp:txXfrm>
    </dsp:sp>
    <dsp:sp modelId="{DAE6775E-D6D3-9244-82C2-8FC12D002C1A}">
      <dsp:nvSpPr>
        <dsp:cNvPr id="0" name=""/>
        <dsp:cNvSpPr/>
      </dsp:nvSpPr>
      <dsp:spPr>
        <a:xfrm>
          <a:off x="7328560" y="4234317"/>
          <a:ext cx="659148" cy="65914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rnd" cmpd="sng" algn="ctr">
          <a:solidFill>
            <a:srgbClr val="077A3E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76868" y="4234317"/>
        <a:ext cx="362532" cy="4960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238CB-A68D-2E4E-82E6-B9259529A8F1}">
      <dsp:nvSpPr>
        <dsp:cNvPr id="0" name=""/>
        <dsp:cNvSpPr/>
      </dsp:nvSpPr>
      <dsp:spPr>
        <a:xfrm>
          <a:off x="4269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Первичный учетный документ</a:t>
          </a:r>
        </a:p>
      </dsp:txBody>
      <dsp:txXfrm>
        <a:off x="28616" y="610874"/>
        <a:ext cx="1274738" cy="782587"/>
      </dsp:txXfrm>
    </dsp:sp>
    <dsp:sp modelId="{0FB273F2-500F-5A43-9A44-20D01B308FF5}">
      <dsp:nvSpPr>
        <dsp:cNvPr id="0" name=""/>
        <dsp:cNvSpPr/>
      </dsp:nvSpPr>
      <dsp:spPr>
        <a:xfrm>
          <a:off x="1460044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460044" y="903704"/>
        <a:ext cx="196397" cy="196927"/>
      </dsp:txXfrm>
    </dsp:sp>
    <dsp:sp modelId="{687D77DB-FE29-134D-B909-CA761809CEB7}">
      <dsp:nvSpPr>
        <dsp:cNvPr id="0" name=""/>
        <dsp:cNvSpPr/>
      </dsp:nvSpPr>
      <dsp:spPr>
        <a:xfrm>
          <a:off x="1857074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 учета</a:t>
          </a:r>
        </a:p>
      </dsp:txBody>
      <dsp:txXfrm>
        <a:off x="1881421" y="610874"/>
        <a:ext cx="1274738" cy="782587"/>
      </dsp:txXfrm>
    </dsp:sp>
    <dsp:sp modelId="{3B629EC5-EDE5-B040-84E2-33A1FD15893A}">
      <dsp:nvSpPr>
        <dsp:cNvPr id="0" name=""/>
        <dsp:cNvSpPr/>
      </dsp:nvSpPr>
      <dsp:spPr>
        <a:xfrm>
          <a:off x="3312850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3312850" y="903704"/>
        <a:ext cx="196397" cy="196927"/>
      </dsp:txXfrm>
    </dsp:sp>
    <dsp:sp modelId="{1742EEA1-B059-0E47-989B-3714C94B1450}">
      <dsp:nvSpPr>
        <dsp:cNvPr id="0" name=""/>
        <dsp:cNvSpPr/>
      </dsp:nvSpPr>
      <dsp:spPr>
        <a:xfrm>
          <a:off x="3709880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Извещение</a:t>
          </a:r>
        </a:p>
      </dsp:txBody>
      <dsp:txXfrm>
        <a:off x="3734227" y="610874"/>
        <a:ext cx="1274738" cy="782587"/>
      </dsp:txXfrm>
    </dsp:sp>
    <dsp:sp modelId="{5BFF2207-2F6F-684D-A743-77BAFE525386}">
      <dsp:nvSpPr>
        <dsp:cNvPr id="0" name=""/>
        <dsp:cNvSpPr/>
      </dsp:nvSpPr>
      <dsp:spPr>
        <a:xfrm>
          <a:off x="5165656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165656" y="903704"/>
        <a:ext cx="196397" cy="196927"/>
      </dsp:txXfrm>
    </dsp:sp>
    <dsp:sp modelId="{E1C5ECF8-EC8A-3E47-AE04-906D09D3AB26}">
      <dsp:nvSpPr>
        <dsp:cNvPr id="0" name=""/>
        <dsp:cNvSpPr/>
      </dsp:nvSpPr>
      <dsp:spPr>
        <a:xfrm>
          <a:off x="5562685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Справка 0503125</a:t>
          </a:r>
        </a:p>
      </dsp:txBody>
      <dsp:txXfrm>
        <a:off x="5587032" y="610874"/>
        <a:ext cx="1274738" cy="782587"/>
      </dsp:txXfrm>
    </dsp:sp>
    <dsp:sp modelId="{DE8D3997-0A9D-764F-82A9-B29BC6EBEDB1}">
      <dsp:nvSpPr>
        <dsp:cNvPr id="0" name=""/>
        <dsp:cNvSpPr/>
      </dsp:nvSpPr>
      <dsp:spPr>
        <a:xfrm>
          <a:off x="7018461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7018461" y="903704"/>
        <a:ext cx="196397" cy="196927"/>
      </dsp:txXfrm>
    </dsp:sp>
    <dsp:sp modelId="{DE31A155-3201-A94F-8684-810E4B757F9C}">
      <dsp:nvSpPr>
        <dsp:cNvPr id="0" name=""/>
        <dsp:cNvSpPr/>
      </dsp:nvSpPr>
      <dsp:spPr>
        <a:xfrm>
          <a:off x="7415491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</a:p>
      </dsp:txBody>
      <dsp:txXfrm>
        <a:off x="7439838" y="610874"/>
        <a:ext cx="1274738" cy="782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50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487D5-B714-7E4A-B570-3D34B091A04A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5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AF29-335D-A348-BBFE-1B6F99F3EC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437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A8CF0-9288-6E43-8350-3311193DC481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2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209D-CC24-404D-BA45-4E524A1169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83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24163" y="49213"/>
            <a:ext cx="4275137" cy="32083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0960" y="3297854"/>
            <a:ext cx="9657173" cy="35009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357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734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60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188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8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972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515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277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896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060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176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056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0365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1516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523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8981F-6AAF-46F8-B4B3-8B7354F9398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00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2893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b="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986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388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678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05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784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910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0234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5664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090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661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83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4336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47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46119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2247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3880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3349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265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62795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84163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1854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5283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3797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911685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3758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297501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62089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85163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63060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790620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2898845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4109688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749376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4054267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11/29/2022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4114585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543041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3699128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2195398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2" y="6377945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2425314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3" y="6377946"/>
            <a:ext cx="2103121" cy="585439"/>
          </a:xfrm>
        </p:spPr>
        <p:txBody>
          <a:bodyPr/>
          <a:lstStyle/>
          <a:p>
            <a:fld id="{DCF62467-51A0-4331-81DA-2BBFEC3C67EF}" type="datetime1">
              <a:rPr lang="en-US" smtClean="0"/>
              <a:t>11/29/2022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49"/>
            <a:ext cx="2926080" cy="5854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8" y="6394480"/>
            <a:ext cx="210312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0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5153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4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8" r:id="rId23"/>
    <p:sldLayoutId id="2147483719" r:id="rId24"/>
    <p:sldLayoutId id="2147483720" r:id="rId25"/>
    <p:sldLayoutId id="2147483721" r:id="rId26"/>
    <p:sldLayoutId id="2147483650" r:id="rId27"/>
    <p:sldLayoutId id="2147483651" r:id="rId28"/>
    <p:sldLayoutId id="2147483663" r:id="rId2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9745" y="881206"/>
            <a:ext cx="820368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charset="0"/>
                <a:ea typeface="Times New Roman" charset="0"/>
                <a:cs typeface="Times New Roman" charset="0"/>
              </a:rPr>
              <a:t>Составление и представление отчетности за 2022 год;</a:t>
            </a:r>
          </a:p>
          <a:p>
            <a:pPr algn="ctr"/>
            <a:endParaRPr lang="ru-RU" sz="3000" b="1" dirty="0">
              <a:solidFill>
                <a:srgbClr val="077A3E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0"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отражения в учете безвозмездных неденежных поступлений и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передач;</a:t>
            </a:r>
          </a:p>
          <a:p>
            <a:pPr lvl="0"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стандарт бухучета «Консолидированная (финансовая) отчетность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500" b="1" dirty="0">
              <a:solidFill>
                <a:srgbClr val="077A3E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63085" y="124846"/>
            <a:ext cx="498232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r>
              <a:rPr lang="ru-RU" b="1" dirty="0" smtClean="0">
                <a:solidFill>
                  <a:srgbClr val="C79023"/>
                </a:solidFill>
              </a:rPr>
              <a:t>2</a:t>
            </a:r>
          </a:p>
          <a:p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581751" y="243354"/>
            <a:ext cx="79813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Сроки предоставления годовой отчетности</a:t>
            </a:r>
          </a:p>
          <a:p>
            <a:pPr algn="ctr"/>
            <a:endParaRPr lang="ru-RU" sz="3000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446" y="944840"/>
            <a:ext cx="8704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финансовых органов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Республики Алтай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МФ РА находится на подписании)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626" y="5021571"/>
            <a:ext cx="8704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предоставления Справок (ф. 0503125)  -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позднее 6 февраля 2023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855060"/>
              </p:ext>
            </p:extLst>
          </p:nvPr>
        </p:nvGraphicFramePr>
        <p:xfrm>
          <a:off x="489786" y="2054513"/>
          <a:ext cx="8163896" cy="2682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59581">
                  <a:extLst>
                    <a:ext uri="{9D8B030D-6E8A-4147-A177-3AD203B41FA5}">
                      <a16:colId xmlns:a16="http://schemas.microsoft.com/office/drawing/2014/main" val="1109087960"/>
                    </a:ext>
                  </a:extLst>
                </a:gridCol>
                <a:gridCol w="2404315">
                  <a:extLst>
                    <a:ext uri="{9D8B030D-6E8A-4147-A177-3AD203B41FA5}">
                      <a16:colId xmlns:a16="http://schemas.microsoft.com/office/drawing/2014/main" val="4056479127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Чойский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61509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Турачакский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8007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Улаганский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7158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Чемальский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32741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Шебалинский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00933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«Кош-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Агачский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 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15184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Онгудайский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0402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</a:t>
                      </a:r>
                      <a:r>
                        <a:rPr lang="ru-RU" sz="1600" b="0" u="non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Майминский</a:t>
                      </a: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6204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«Город Горно-Алтайск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42019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«Усть-Канский район»</a:t>
                      </a:r>
                      <a:endParaRPr lang="ru-RU" sz="1600" b="0" u="non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11469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u="non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«Усть-Коксинский район»</a:t>
                      </a:r>
                      <a:endParaRPr lang="ru-RU" sz="1600" b="0" u="non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февраля 2023 года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65575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9445" y="5873195"/>
            <a:ext cx="8704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отчетности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декабрь)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 2023года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января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отчета 0501117-НП)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26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54" y="371192"/>
            <a:ext cx="7772400" cy="986828"/>
          </a:xfrm>
        </p:spPr>
        <p:txBody>
          <a:bodyPr/>
          <a:lstStyle/>
          <a:p>
            <a:pPr lvl="0" algn="ctr"/>
            <a:r>
              <a:rPr lang="ru-RU" sz="3000" dirty="0">
                <a:ln w="0"/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Отчетность 2022 год – </a:t>
            </a:r>
            <a:r>
              <a:rPr lang="ru-RU" sz="3000" dirty="0" smtClean="0">
                <a:ln w="0"/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письма</a:t>
            </a:r>
            <a:endParaRPr lang="ru-RU" sz="3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0368" y="2082297"/>
            <a:ext cx="8066637" cy="3775295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Совместное письмо МФ РФ и ФК 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от 10.11.2022 </a:t>
            </a:r>
            <a:r>
              <a:rPr lang="ru-RU" sz="28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№ 02-06-07/109442 </a:t>
            </a:r>
            <a:r>
              <a:rPr lang="ru-RU" sz="28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/ </a:t>
            </a:r>
            <a:r>
              <a:rPr lang="ru-RU" sz="28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07-04-05/02-27817</a:t>
            </a:r>
          </a:p>
          <a:p>
            <a:pPr algn="l"/>
            <a:r>
              <a:rPr lang="ru-RU" sz="28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(составление и представление справки </a:t>
            </a:r>
            <a:r>
              <a:rPr lang="ru-RU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0503125 на </a:t>
            </a:r>
            <a:r>
              <a:rPr lang="ru-RU" sz="28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01.11.2022г. и форм 0503173, 373, 773)</a:t>
            </a:r>
          </a:p>
          <a:p>
            <a:pPr algn="l"/>
            <a:endParaRPr lang="ru-RU" sz="1400" dirty="0" smtClean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0" algn="l"/>
            <a:r>
              <a:rPr lang="ru-RU" sz="2800" dirty="0" smtClean="0">
                <a:solidFill>
                  <a:prstClr val="black"/>
                </a:solidFill>
                <a:latin typeface="Times New Roman" charset="0"/>
                <a:cs typeface="Times New Roman" charset="0"/>
              </a:rPr>
              <a:t>2. Письмо МФ РФ </a:t>
            </a:r>
            <a:r>
              <a:rPr lang="ru-RU" sz="28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от 11.11.2022 </a:t>
            </a:r>
            <a:r>
              <a:rPr lang="ru-RU" sz="28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№ 02-06-07/110261 </a:t>
            </a:r>
            <a:r>
              <a:rPr lang="ru-RU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(выверка консолидируемых показателей)</a:t>
            </a:r>
            <a:r>
              <a:rPr lang="ru-RU" sz="28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marL="342900" indent="-342900" algn="l">
              <a:buAutoNum type="arabicPeriod"/>
            </a:pPr>
            <a:endParaRPr lang="ru-RU" sz="2800" dirty="0"/>
          </a:p>
          <a:p>
            <a:pPr lvl="0" algn="l"/>
            <a:endParaRPr lang="ru-RU" sz="28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charset="0"/>
              <a:ea typeface="Times New Roman" charset="0"/>
              <a:cs typeface="Times New Roman" charset="0"/>
            </a:endParaRPr>
          </a:p>
          <a:p>
            <a:pPr algn="l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76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133350" y="318448"/>
            <a:ext cx="866626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Выверка консолидируемых показателей (02-06-07/110261)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50498" y="191850"/>
            <a:ext cx="498232" cy="365125"/>
          </a:xfrm>
        </p:spPr>
        <p:txBody>
          <a:bodyPr/>
          <a:lstStyle/>
          <a:p>
            <a:r>
              <a:rPr lang="ru-RU" b="1" dirty="0" smtClean="0">
                <a:solidFill>
                  <a:srgbClr val="C79023"/>
                </a:solidFill>
              </a:rPr>
              <a:t>3</a:t>
            </a:r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5325352-C43C-7842-B413-11DE88B83A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3060204"/>
              </p:ext>
            </p:extLst>
          </p:nvPr>
        </p:nvGraphicFramePr>
        <p:xfrm>
          <a:off x="324591" y="945182"/>
          <a:ext cx="8475023" cy="5633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28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2EE5011-B577-E243-9B4C-F3967DD2182E}"/>
              </a:ext>
            </a:extLst>
          </p:cNvPr>
          <p:cNvSpPr/>
          <p:nvPr/>
        </p:nvSpPr>
        <p:spPr>
          <a:xfrm>
            <a:off x="1836431" y="192189"/>
            <a:ext cx="54791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Консолидируемые расчеты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1166AC0-5C50-B446-AD29-B44900F6A0D0}"/>
              </a:ext>
            </a:extLst>
          </p:cNvPr>
          <p:cNvGraphicFramePr/>
          <p:nvPr>
            <p:extLst/>
          </p:nvPr>
        </p:nvGraphicFramePr>
        <p:xfrm>
          <a:off x="241299" y="776964"/>
          <a:ext cx="8743193" cy="200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Стрелка влево 2">
            <a:extLst>
              <a:ext uri="{FF2B5EF4-FFF2-40B4-BE49-F238E27FC236}">
                <a16:creationId xmlns:a16="http://schemas.microsoft.com/office/drawing/2014/main" id="{C76434B4-AC02-9D46-854B-C0CD63BAD028}"/>
              </a:ext>
            </a:extLst>
          </p:cNvPr>
          <p:cNvSpPr/>
          <p:nvPr/>
        </p:nvSpPr>
        <p:spPr>
          <a:xfrm>
            <a:off x="4432300" y="2476500"/>
            <a:ext cx="2362200" cy="3048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06CAE0-21AD-6C40-A33D-2999C1CE198C}"/>
              </a:ext>
            </a:extLst>
          </p:cNvPr>
          <p:cNvSpPr txBox="1"/>
          <p:nvPr/>
        </p:nvSpPr>
        <p:spPr>
          <a:xfrm>
            <a:off x="1836431" y="2882900"/>
            <a:ext cx="563135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процедуры сверки консолидируемых расчетов, запрет на редактирование консолидируемых показателей после проведенной сверки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3BCB94-8D2F-0F41-88D6-C89F56ABEA9C}"/>
              </a:ext>
            </a:extLst>
          </p:cNvPr>
          <p:cNvSpPr txBox="1"/>
          <p:nvPr/>
        </p:nvSpPr>
        <p:spPr>
          <a:xfrm>
            <a:off x="3233037" y="5229514"/>
            <a:ext cx="4234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годовой отчетности за 2022 год – до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2023 года</a:t>
            </a:r>
          </a:p>
        </p:txBody>
      </p:sp>
    </p:spTree>
    <p:extLst>
      <p:ext uri="{BB962C8B-B14F-4D97-AF65-F5344CB8AC3E}">
        <p14:creationId xmlns:p14="http://schemas.microsoft.com/office/powerpoint/2010/main" val="76263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307" y="101713"/>
            <a:ext cx="75759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Изменения </a:t>
            </a:r>
            <a:r>
              <a:rPr lang="ru-RU" sz="3000" dirty="0" smtClean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в отчетности </a:t>
            </a: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за </a:t>
            </a:r>
            <a:r>
              <a:rPr lang="ru-RU" sz="3000" dirty="0" smtClean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2022-2023 </a:t>
            </a:r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6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16994B4-5B2B-D444-9B68-8C5581A36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995363"/>
              </p:ext>
            </p:extLst>
          </p:nvPr>
        </p:nvGraphicFramePr>
        <p:xfrm>
          <a:off x="272935" y="766910"/>
          <a:ext cx="8309353" cy="540762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89596">
                  <a:extLst>
                    <a:ext uri="{9D8B030D-6E8A-4147-A177-3AD203B41FA5}">
                      <a16:colId xmlns:a16="http://schemas.microsoft.com/office/drawing/2014/main" val="556968812"/>
                    </a:ext>
                  </a:extLst>
                </a:gridCol>
                <a:gridCol w="4819757">
                  <a:extLst>
                    <a:ext uri="{9D8B030D-6E8A-4147-A177-3AD203B41FA5}">
                      <a16:colId xmlns:a16="http://schemas.microsoft.com/office/drawing/2014/main" val="1035327936"/>
                    </a:ext>
                  </a:extLst>
                </a:gridCol>
              </a:tblGrid>
              <a:tr h="2706151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Пояснительная записка</a:t>
                      </a:r>
                    </a:p>
                    <a:p>
                      <a:pPr algn="ctr"/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Раскрытие информации по факторам возникновения ошибок прошлых лет</a:t>
                      </a:r>
                    </a:p>
                    <a:p>
                      <a:pPr algn="ctr"/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Раскрытие информации по сегментам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802589"/>
                  </a:ext>
                </a:extLst>
              </a:tr>
              <a:tr h="984963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4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Сведения</a:t>
                      </a:r>
                    </a:p>
                    <a:p>
                      <a:pPr marL="0" algn="ctr" defTabSz="457200" rtl="0" eaLnBrk="1" latinLnBrk="0" hangingPunct="1"/>
                      <a:r>
                        <a:rPr lang="ru-RU" sz="24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(ф. 0503190, 0503790)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ОКС, перечень целевых функций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7710963"/>
                  </a:ext>
                </a:extLst>
              </a:tr>
              <a:tr h="8582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(ф. 0503125)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Раскрытие информации по МБТ капитального характера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776576"/>
                  </a:ext>
                </a:extLst>
              </a:tr>
              <a:tr h="8582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СГС «Консолидированная отчетность»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Раскрытие информации Федеральным казначейством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75602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DC885F5-89A1-EF43-9CBB-0832CD9DDD0F}"/>
              </a:ext>
            </a:extLst>
          </p:cNvPr>
          <p:cNvSpPr txBox="1"/>
          <p:nvPr/>
        </p:nvSpPr>
        <p:spPr>
          <a:xfrm>
            <a:off x="2534771" y="6174539"/>
            <a:ext cx="468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изменения форм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399508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904" y="211248"/>
            <a:ext cx="6347713" cy="628201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по сегментам: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814" y="832266"/>
            <a:ext cx="7357451" cy="60257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Приказ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29.09.2020 N 223н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федерального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 бухгалтерского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государственных финансов «Сведения о показателях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бухгалтерской (финансовой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отчетности по сегментам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чем: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раскрытия сведений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показателях бухгалтерской (финансовой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отчетности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сегментам в составе годовой консолидированной бухгалтерской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финансовой) отчетности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государственных внебюджетных фондов, бюджетных и (или) автономных учреждений;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муниципальных образований, формируемой финансовыми органами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субъектов РФ, формируемой финансовыми органами субъектов РФ;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сектора государственного управления РФ, формируемой Федеральным казначейством;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Российской Федерации, формируемой Федеральным казначейством.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33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91904" y="211248"/>
            <a:ext cx="6958207" cy="63977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по сегментам: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811846"/>
              </p:ext>
            </p:extLst>
          </p:nvPr>
        </p:nvGraphicFramePr>
        <p:xfrm>
          <a:off x="-2" y="1667867"/>
          <a:ext cx="9017252" cy="4860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8626">
                  <a:extLst>
                    <a:ext uri="{9D8B030D-6E8A-4147-A177-3AD203B41FA5}">
                      <a16:colId xmlns:a16="http://schemas.microsoft.com/office/drawing/2014/main" val="3605471096"/>
                    </a:ext>
                  </a:extLst>
                </a:gridCol>
                <a:gridCol w="4508626">
                  <a:extLst>
                    <a:ext uri="{9D8B030D-6E8A-4147-A177-3AD203B41FA5}">
                      <a16:colId xmlns:a16="http://schemas.microsoft.com/office/drawing/2014/main" val="2734713"/>
                    </a:ext>
                  </a:extLst>
                </a:gridCol>
              </a:tblGrid>
              <a:tr h="41822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сегмента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сегмента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6541"/>
                  </a:ext>
                </a:extLst>
              </a:tr>
              <a:tr h="215997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Бюджетные единицы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ФОГВ, ОГВ субъектов РФ, Органы местного самоуправления, КУ (федеральные субъектов РФ и муниципальные),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Гос.корпорации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ГУПы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МУПы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иные организации с переданными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полномочиями по ведению бюджетного учета, ГВБФ РФ и ТВБФ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803820"/>
                  </a:ext>
                </a:extLst>
              </a:tr>
              <a:tr h="94156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Бюджетные (автономные) учреждения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 и БУ (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федеральные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субъектовые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муниципальные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75732"/>
                  </a:ext>
                </a:extLst>
              </a:tr>
              <a:tr h="134062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Внебюджетные государственные единицы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Гос.корпорации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государственные (муниципальные) унитарные предприятия, публично-правовые компании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392054"/>
                  </a:ext>
                </a:extLst>
              </a:tr>
            </a:tbl>
          </a:graphicData>
        </a:graphic>
      </p:graphicFrame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-63375" y="753468"/>
            <a:ext cx="8243063" cy="90534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Терминология: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понимаются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организаций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сведения по которым обособленно раскрываются в составе годовой консолидированной бухгалтерской (финансовой) отчетности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8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 smtClean="0"/>
          </a:p>
          <a:p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048" y="36711"/>
            <a:ext cx="64521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каждому сегменту раскрываются показатели: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7048" y="1219030"/>
            <a:ext cx="6347714" cy="1343102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величина признанных доходов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величина признанных расходов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величина активов на конец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величина обязательств на конец периода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225101" y="3841307"/>
            <a:ext cx="7751002" cy="2650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итоговых (консолидированных) величин доходов и расходов всех сегментов с итоговыми (консолидированными) величинами доходов и расходов, отраженными в годовом консолидированном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Отчете о финансовых результатах;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итоговых (консолидированных) величин активов и обязательств всех сегментов с итоговыми (консолидированными) величинами активов и обязательств, отраженными в годовом консолидированном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 балансе.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7048" y="2818429"/>
            <a:ext cx="78191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 консолидированной отчетности раскрывает в Пояснениях к годовой консолидированной бухгалтерской (финансовой) отчетности сверку следующих показателей: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9478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86800" y="51439"/>
            <a:ext cx="457200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AA3E82-7513-1B4C-9712-3A9188EB14E5}"/>
              </a:ext>
            </a:extLst>
          </p:cNvPr>
          <p:cNvSpPr txBox="1"/>
          <p:nvPr/>
        </p:nvSpPr>
        <p:spPr>
          <a:xfrm>
            <a:off x="419725" y="111536"/>
            <a:ext cx="7286994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информации в 0503173/0503773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5F445A8-A42D-7147-BFBC-97DE150B3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047320"/>
              </p:ext>
            </p:extLst>
          </p:nvPr>
        </p:nvGraphicFramePr>
        <p:xfrm>
          <a:off x="313363" y="729838"/>
          <a:ext cx="8373437" cy="40053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061356">
                  <a:extLst>
                    <a:ext uri="{9D8B030D-6E8A-4147-A177-3AD203B41FA5}">
                      <a16:colId xmlns:a16="http://schemas.microsoft.com/office/drawing/2014/main" val="1622277012"/>
                    </a:ext>
                  </a:extLst>
                </a:gridCol>
                <a:gridCol w="818956">
                  <a:extLst>
                    <a:ext uri="{9D8B030D-6E8A-4147-A177-3AD203B41FA5}">
                      <a16:colId xmlns:a16="http://schemas.microsoft.com/office/drawing/2014/main" val="153491791"/>
                    </a:ext>
                  </a:extLst>
                </a:gridCol>
                <a:gridCol w="1581026">
                  <a:extLst>
                    <a:ext uri="{9D8B030D-6E8A-4147-A177-3AD203B41FA5}">
                      <a16:colId xmlns:a16="http://schemas.microsoft.com/office/drawing/2014/main" val="2378677102"/>
                    </a:ext>
                  </a:extLst>
                </a:gridCol>
                <a:gridCol w="558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66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9236">
                  <a:extLst>
                    <a:ext uri="{9D8B030D-6E8A-4147-A177-3AD203B41FA5}">
                      <a16:colId xmlns:a16="http://schemas.microsoft.com/office/drawing/2014/main" val="915769647"/>
                    </a:ext>
                  </a:extLst>
                </a:gridCol>
                <a:gridCol w="5877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0327">
                  <a:extLst>
                    <a:ext uri="{9D8B030D-6E8A-4147-A177-3AD203B41FA5}">
                      <a16:colId xmlns:a16="http://schemas.microsoft.com/office/drawing/2014/main" val="3203904499"/>
                    </a:ext>
                  </a:extLst>
                </a:gridCol>
                <a:gridCol w="5203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0337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Актив / Пассив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Код</a:t>
                      </a:r>
                      <a:r>
                        <a:rPr lang="ru-RU" baseline="0" dirty="0"/>
                        <a:t> строки</a:t>
                      </a:r>
                      <a:endParaRPr lang="ru-RU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Сумма</a:t>
                      </a:r>
                      <a:r>
                        <a:rPr lang="ru-RU" baseline="0" dirty="0"/>
                        <a:t> изменений, руб.</a:t>
                      </a:r>
                      <a:endParaRPr lang="ru-RU" dirty="0"/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 том числе по кодам причин (руб.)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23403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03</a:t>
                      </a:r>
                    </a:p>
                  </a:txBody>
                  <a:tcPr anchor="ctr">
                    <a:solidFill>
                      <a:schemeClr val="accen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07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8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>
                    <a:solidFill>
                      <a:schemeClr val="accen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  <a:r>
                        <a:rPr lang="ru-RU" dirty="0"/>
                        <a:t>.</a:t>
                      </a:r>
                      <a:r>
                        <a:rPr lang="ru-RU" baseline="0" dirty="0"/>
                        <a:t> Нефинансовые активы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13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II</a:t>
                      </a:r>
                      <a:r>
                        <a:rPr lang="ru-RU" dirty="0"/>
                        <a:t>. Финансовые активы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E9EDF4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78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III</a:t>
                      </a:r>
                      <a:r>
                        <a:rPr lang="ru-RU" dirty="0"/>
                        <a:t>.</a:t>
                      </a:r>
                      <a:r>
                        <a:rPr lang="ru-RU" baseline="0" dirty="0"/>
                        <a:t> Обязательства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17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IV.</a:t>
                      </a:r>
                      <a:r>
                        <a:rPr lang="en-US" baseline="0" dirty="0"/>
                        <a:t> </a:t>
                      </a:r>
                      <a:r>
                        <a:rPr lang="ru-RU" baseline="0" dirty="0"/>
                        <a:t>Финансовый результат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E9EDF4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1847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1C5F99D-C5DC-7E4B-B9B0-8F0556FC657B}"/>
              </a:ext>
            </a:extLst>
          </p:cNvPr>
          <p:cNvSpPr txBox="1"/>
          <p:nvPr/>
        </p:nvSpPr>
        <p:spPr>
          <a:xfrm>
            <a:off x="2701718" y="2749158"/>
            <a:ext cx="5985082" cy="3098721"/>
          </a:xfrm>
          <a:prstGeom prst="wedgeRoundRectCallout">
            <a:avLst>
              <a:gd name="adj1" fmla="val 8951"/>
              <a:gd name="adj2" fmla="val -66616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детализация по коду причины 03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несвоевременное поступление первичных учетных документов;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несвоевременное отражение фактов хозяйственной жизни в регистрах бухгалтерского учета;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ошибки в применении счетов бухгалтерского учета;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ошибки, допущенные при отражении бухгалтерских записей на основании первичного учетного документа (за исключением ошибок в применении счетов бухгалтерского учета);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иные причины.</a:t>
            </a:r>
          </a:p>
        </p:txBody>
      </p:sp>
    </p:spTree>
    <p:extLst>
      <p:ext uri="{BB962C8B-B14F-4D97-AF65-F5344CB8AC3E}">
        <p14:creationId xmlns:p14="http://schemas.microsoft.com/office/powerpoint/2010/main" val="3285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707987" y="324910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11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0390" y="468704"/>
            <a:ext cx="7108405" cy="715520"/>
          </a:xfrm>
        </p:spPr>
        <p:txBody>
          <a:bodyPr>
            <a:noAutofit/>
          </a:bodyPr>
          <a:lstStyle/>
          <a:p>
            <a:pPr algn="ctr"/>
            <a:r>
              <a:rPr lang="ru-RU" sz="2500" b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заполнения в ф.0503190, ф.0503790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0" y="1341190"/>
            <a:ext cx="791480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Aft>
                <a:spcPts val="1200"/>
              </a:spcAft>
              <a:buFont typeface="Arial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1 требуется указывать корректное и полное наименование объекта с указанием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</a:t>
            </a:r>
          </a:p>
          <a:p>
            <a:pPr algn="just">
              <a:spcAft>
                <a:spcPts val="1200"/>
              </a:spcAft>
              <a:buFont typeface="Arial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3 «Код объекта» - указывается код объекта капитальных вложений в соответствии со справочником «Объекты капитального вложения». </a:t>
            </a:r>
          </a:p>
          <a:p>
            <a:pPr algn="just">
              <a:spcAft>
                <a:spcPts val="1200"/>
              </a:spcAft>
              <a:buFont typeface="Arial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формировании сведений за 2022 год планируется изменение статусной модели для графы 8 «Статус объекта на отчетную дату». При этом графа 7 «Статус объекта на начало года» будет заполняться по статусной модели, действующей в 2021 году.</a:t>
            </a:r>
            <a:endParaRPr lang="ru-RU" sz="1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  <a:buFont typeface="Arial" charset="0"/>
              <a:buChar char="•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вложения, с даты начала формирования которых истекло более 10 лет (сформированные до 2012 года), требуют детального анализа, с обособленным раскрытием в тексте ПЗ информации о предполагаемых сроках завершения капитальных вложений и (или) иных мерах по завершению бюджетных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</a:t>
            </a:r>
            <a:endParaRPr lang="ru-RU" sz="1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285104" y="114818"/>
            <a:ext cx="75997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Изменения в методологии отчетности за 2022 год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5134" y="179386"/>
            <a:ext cx="659359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3245D0-B675-D542-A49D-01FA24A73DA7}"/>
              </a:ext>
            </a:extLst>
          </p:cNvPr>
          <p:cNvSpPr txBox="1"/>
          <p:nvPr/>
        </p:nvSpPr>
        <p:spPr>
          <a:xfrm>
            <a:off x="678847" y="723824"/>
            <a:ext cx="63971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200" b="1" i="1" dirty="0">
                <a:solidFill>
                  <a:srgbClr val="077A3E"/>
                </a:solidFill>
                <a:latin typeface="Times New Roman" charset="0"/>
                <a:ea typeface="Times New Roman" charset="0"/>
                <a:cs typeface="Times New Roman" charset="0"/>
              </a:rPr>
              <a:t>Изменения формы отчетности 0503790, 0503190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2E140E-F9C5-C645-984F-57DAE3792F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15" t="42001" r="70983" b="33238"/>
          <a:stretch/>
        </p:blipFill>
        <p:spPr>
          <a:xfrm>
            <a:off x="362575" y="1371301"/>
            <a:ext cx="4367002" cy="26110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4D1A7B-8A82-9644-B847-2C482E6C6B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750" t="41249" r="51759" b="32953"/>
          <a:stretch/>
        </p:blipFill>
        <p:spPr>
          <a:xfrm>
            <a:off x="4305119" y="3084047"/>
            <a:ext cx="4838881" cy="37739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63D67F9-CD2E-EE4F-B480-EAC23D2CE710}"/>
              </a:ext>
            </a:extLst>
          </p:cNvPr>
          <p:cNvSpPr txBox="1"/>
          <p:nvPr/>
        </p:nvSpPr>
        <p:spPr>
          <a:xfrm>
            <a:off x="362575" y="4417025"/>
            <a:ext cx="35148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200" i="1" kern="0" dirty="0">
                <a:latin typeface="Times New Roman" charset="0"/>
                <a:ea typeface="Times New Roman" charset="0"/>
                <a:cs typeface="Times New Roman" charset="0"/>
              </a:rPr>
              <a:t>Код по ОКС (из документа по распределению БА</a:t>
            </a:r>
          </a:p>
          <a:p>
            <a:pPr lvl="0" algn="ctr"/>
            <a:r>
              <a:rPr lang="ru-RU" sz="2200" i="1" kern="0" dirty="0">
                <a:latin typeface="Times New Roman" charset="0"/>
                <a:ea typeface="Times New Roman" charset="0"/>
                <a:cs typeface="Times New Roman" charset="0"/>
              </a:rPr>
              <a:t>(без ФАИП)</a:t>
            </a:r>
            <a:endParaRPr lang="ru-RU" sz="2200" b="1" i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2CF55D-427F-F245-A89E-6F36753D8D27}"/>
              </a:ext>
            </a:extLst>
          </p:cNvPr>
          <p:cNvSpPr txBox="1"/>
          <p:nvPr/>
        </p:nvSpPr>
        <p:spPr>
          <a:xfrm>
            <a:off x="6578930" y="1408579"/>
            <a:ext cx="2230262" cy="1697355"/>
          </a:xfrm>
          <a:prstGeom prst="downArrowCallou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200" i="1" kern="0" dirty="0">
                <a:latin typeface="Times New Roman" charset="0"/>
                <a:ea typeface="Times New Roman" charset="0"/>
                <a:cs typeface="Times New Roman" charset="0"/>
              </a:rPr>
              <a:t>Уточнение перечня статусов</a:t>
            </a:r>
            <a:endParaRPr lang="ru-RU" sz="2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40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1080967" y="89719"/>
            <a:ext cx="64277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Бюджетная классификация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52885" y="168767"/>
            <a:ext cx="498232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13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11502F6-2025-9B43-A2B5-80A0ACD4C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349441"/>
              </p:ext>
            </p:extLst>
          </p:nvPr>
        </p:nvGraphicFramePr>
        <p:xfrm>
          <a:off x="0" y="695257"/>
          <a:ext cx="9143999" cy="56074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172631">
                  <a:extLst>
                    <a:ext uri="{9D8B030D-6E8A-4147-A177-3AD203B41FA5}">
                      <a16:colId xmlns:a16="http://schemas.microsoft.com/office/drawing/2014/main" val="3315544017"/>
                    </a:ext>
                  </a:extLst>
                </a:gridCol>
                <a:gridCol w="3280434">
                  <a:extLst>
                    <a:ext uri="{9D8B030D-6E8A-4147-A177-3AD203B41FA5}">
                      <a16:colId xmlns:a16="http://schemas.microsoft.com/office/drawing/2014/main" val="4065034801"/>
                    </a:ext>
                  </a:extLst>
                </a:gridCol>
                <a:gridCol w="3690934">
                  <a:extLst>
                    <a:ext uri="{9D8B030D-6E8A-4147-A177-3AD203B41FA5}">
                      <a16:colId xmlns:a16="http://schemas.microsoft.com/office/drawing/2014/main" val="1146134053"/>
                    </a:ext>
                  </a:extLst>
                </a:gridCol>
              </a:tblGrid>
              <a:tr h="1363754">
                <a:tc>
                  <a:txBody>
                    <a:bodyPr/>
                    <a:lstStyle/>
                    <a:p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 2022 – 2024</a:t>
                      </a:r>
                    </a:p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(390-ФЗ)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 2023 – 2025</a:t>
                      </a:r>
                    </a:p>
                    <a:p>
                      <a:pPr algn="ctr"/>
                      <a:r>
                        <a:rPr lang="ru-RU" sz="2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(___-ФЗ)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  <a:alpha val="4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488713"/>
                  </a:ext>
                </a:extLst>
              </a:tr>
              <a:tr h="1405591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0503128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0503738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(раздел 3: ЛБО и БО)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85н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75н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209н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82н</a:t>
                      </a:r>
                    </a:p>
                    <a:p>
                      <a:pPr algn="ctr"/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75н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209н (</a:t>
                      </a:r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137н</a:t>
                      </a:r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041239"/>
                  </a:ext>
                </a:extLst>
              </a:tr>
              <a:tr h="1405591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0503169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85н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75н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209н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82н</a:t>
                      </a:r>
                    </a:p>
                    <a:p>
                      <a:pPr algn="ctr"/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75н</a:t>
                      </a:r>
                    </a:p>
                    <a:p>
                      <a:pPr algn="ctr"/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209н (</a:t>
                      </a:r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2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2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2198963"/>
                  </a:ext>
                </a:extLst>
              </a:tr>
              <a:tr h="1405591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Принятые БО и ДБП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24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24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4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– 202</a:t>
                      </a:r>
                      <a:r>
                        <a:rPr lang="en-US" sz="24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400" b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- 202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уточняются при заключении нового соглашения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3308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8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160483" y="168767"/>
            <a:ext cx="78396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Справка по консолидируемым расчетам (ф. 0503125)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52885" y="168767"/>
            <a:ext cx="498232" cy="365125"/>
          </a:xfrm>
        </p:spPr>
        <p:txBody>
          <a:bodyPr/>
          <a:lstStyle/>
          <a:p>
            <a:r>
              <a:rPr lang="ru-RU" b="1" dirty="0" smtClean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B26491-A323-AE41-94DA-47A4BA548D95}"/>
              </a:ext>
            </a:extLst>
          </p:cNvPr>
          <p:cNvSpPr txBox="1"/>
          <p:nvPr/>
        </p:nvSpPr>
        <p:spPr>
          <a:xfrm>
            <a:off x="309283" y="739589"/>
            <a:ext cx="827169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 Капитального характера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 МБТ капитального характера осуществляется по кодам счетов 1 206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561, 1 206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661, 1 302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831 с отражением в графе 9 «Код корреспондирующего счета бюджетного учета» соответствующего счета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1 304 05 254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признанные (начисленные) расходы по МБТ капитального характера осуществляется в Справке (ф. 0503125 по коду счета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1 401 20 254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формируемой в порядке, предусмотренном для составления Справки (ф. 0503125 по коду счета 1 401 20 251), с отражением в графе 9 «Код корреспондирующего счета бюджетного учета» соответствующего счета 1 302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73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расчетов по возврату неиспользованного остатка МБТ капитального характера осуществляется в Справке (ф. 0503125 по коду счета 1 206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661) с отражением в графе 9 «Код корреспондирующего счета бюджетного учета» соответствующего счета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1 205 61 561 </a:t>
            </a:r>
          </a:p>
        </p:txBody>
      </p:sp>
    </p:spTree>
    <p:extLst>
      <p:ext uri="{BB962C8B-B14F-4D97-AF65-F5344CB8AC3E}">
        <p14:creationId xmlns:p14="http://schemas.microsoft.com/office/powerpoint/2010/main" val="261655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430306" y="78292"/>
            <a:ext cx="7839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Справка по </a:t>
            </a:r>
            <a:r>
              <a:rPr lang="ru-RU" sz="2400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консолидируемым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расчетам (ф. 0503125)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52885" y="168767"/>
            <a:ext cx="498232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B26491-A323-AE41-94DA-47A4BA548D95}"/>
              </a:ext>
            </a:extLst>
          </p:cNvPr>
          <p:cNvSpPr txBox="1"/>
          <p:nvPr/>
        </p:nvSpPr>
        <p:spPr>
          <a:xfrm>
            <a:off x="309283" y="582161"/>
            <a:ext cx="864183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неденежные поступления / передачи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неденежные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передачи между ПБС субъекта Российской Федерации и органами управления территориальными государственными внебюджетными фондами, между ПБС федерального бюджета и органами управления государственными внебюджетными фондами Российской Федерации отражаются как межбюджетные расчеты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Минфина России от 27.09.2022 № 02-07-07/93188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соответствия аналитической группы подвида доходов бюджетов и статей (подстатей) классификации операций сектора государственного управления, применяемая в 2022 году в целях бухгалтерского (бюджетного) учета при безвозмездных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передачах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соответствия видов расходов классификации расходов бюджетов и статей (подстатей) классификации операций сектора государственного управления, применяемая в 2022 году в целях бухгалтерского (бюджетного) учета при безвозмездных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неденежных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передачах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ОКТМО: Донецкая Народная Республика - 21 000 000; Запорожская область 23 000 000; Луганская область - 43 000 000; Херсонская область - 74 000 000 </a:t>
            </a:r>
          </a:p>
        </p:txBody>
      </p:sp>
    </p:spTree>
    <p:extLst>
      <p:ext uri="{BB962C8B-B14F-4D97-AF65-F5344CB8AC3E}">
        <p14:creationId xmlns:p14="http://schemas.microsoft.com/office/powerpoint/2010/main" val="9693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161364" y="153240"/>
            <a:ext cx="85388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АПД - КОСГУ, ПРИМЕНЯЕМАЯ В 2022 ГОДУ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БУХГАЛТЕРСКОГО (БЮДЖЕТНОГО) УЧЕТА ПРИ БЕЗВОЗМЕДНЫХ НЕДЕНЕЖНЫХ ПЕРЕДАЧАХ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5134" y="179386"/>
            <a:ext cx="659359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16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22BF682-6DFB-9C45-83A7-8CB1F8FDF14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7589" y="918050"/>
          <a:ext cx="8726904" cy="570235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43559">
                  <a:extLst>
                    <a:ext uri="{9D8B030D-6E8A-4147-A177-3AD203B41FA5}">
                      <a16:colId xmlns:a16="http://schemas.microsoft.com/office/drawing/2014/main" val="2574166937"/>
                    </a:ext>
                  </a:extLst>
                </a:gridCol>
                <a:gridCol w="2135809">
                  <a:extLst>
                    <a:ext uri="{9D8B030D-6E8A-4147-A177-3AD203B41FA5}">
                      <a16:colId xmlns:a16="http://schemas.microsoft.com/office/drawing/2014/main" val="2789367935"/>
                    </a:ext>
                  </a:extLst>
                </a:gridCol>
                <a:gridCol w="1323008">
                  <a:extLst>
                    <a:ext uri="{9D8B030D-6E8A-4147-A177-3AD203B41FA5}">
                      <a16:colId xmlns:a16="http://schemas.microsoft.com/office/drawing/2014/main" val="4126215116"/>
                    </a:ext>
                  </a:extLst>
                </a:gridCol>
                <a:gridCol w="4624528">
                  <a:extLst>
                    <a:ext uri="{9D8B030D-6E8A-4147-A177-3AD203B41FA5}">
                      <a16:colId xmlns:a16="http://schemas.microsoft.com/office/drawing/2014/main" val="3525293989"/>
                    </a:ext>
                  </a:extLst>
                </a:gridCol>
              </a:tblGrid>
              <a:tr h="3231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АнГПД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КОСГУ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3663271456"/>
                  </a:ext>
                </a:extLst>
              </a:tr>
              <a:tr h="67956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Неденежные поступления внутри юридического лица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indent="0" algn="l" fontAlgn="b">
                        <a:tabLst/>
                      </a:pP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(При передаче расчетов в случае распределения полномочий администратора доходов бюджета между структурными подразделениями, осуществляющими полномочия получателей бюджетных средств)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b"/>
                </a:tc>
                <a:extLst>
                  <a:ext uri="{0D108BD9-81ED-4DB2-BD59-A6C34878D82A}">
                    <a16:rowId xmlns:a16="http://schemas.microsoft.com/office/drawing/2014/main" val="1547250277"/>
                  </a:ext>
                </a:extLst>
              </a:tr>
              <a:tr h="356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расчетов по налогу на добавленную стоимость, налогу на прибыль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b"/>
                </a:tc>
                <a:extLst>
                  <a:ext uri="{0D108BD9-81ED-4DB2-BD59-A6C34878D82A}">
                    <a16:rowId xmlns:a16="http://schemas.microsoft.com/office/drawing/2014/main" val="1873029119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денежных документов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b"/>
                </a:tc>
                <a:extLst>
                  <a:ext uri="{0D108BD9-81ED-4DB2-BD59-A6C34878D82A}">
                    <a16:rowId xmlns:a16="http://schemas.microsoft.com/office/drawing/2014/main" val="2715882995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нефинансовых активов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83199074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500**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финансовых активов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572130548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обязательств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1195429342"/>
                  </a:ext>
                </a:extLst>
              </a:tr>
              <a:tr h="67956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внутриведомственные неденежные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(При передаче расчетов в случае распределения полномочий администратора доходов бюджета между казенными учреждениями одного главного администратора)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1395915484"/>
                  </a:ext>
                </a:extLst>
              </a:tr>
              <a:tr h="511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неденежные поступления текущего характера от сектора государственного управления и организаций государственного сектора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4218174579"/>
                  </a:ext>
                </a:extLst>
              </a:tr>
              <a:tr h="511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неденежные поступления капитального характера от сектора государственного управления и организаций государственного сектора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1654282912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нефинансовых активов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2949189291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500**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финансовых активов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2688821221"/>
                  </a:ext>
                </a:extLst>
              </a:tr>
              <a:tr h="17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обязательств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1869651479"/>
                  </a:ext>
                </a:extLst>
              </a:tr>
              <a:tr h="5117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внутриведомственные неденежные поступления от бюджетных (автономных) учреждений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неденежные поступления текущего характера от сектора государственного управления и организаций государственного сектора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2729384622"/>
                  </a:ext>
                </a:extLst>
              </a:tr>
              <a:tr h="511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неденежные поступления капитального характера от сектора государственного управления и организаций государственного сектора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" marR="6073" marT="6073" marB="0" anchor="ctr"/>
                </a:tc>
                <a:extLst>
                  <a:ext uri="{0D108BD9-81ED-4DB2-BD59-A6C34878D82A}">
                    <a16:rowId xmlns:a16="http://schemas.microsoft.com/office/drawing/2014/main" val="2628274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43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161364" y="153240"/>
            <a:ext cx="85388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КВР - КОСГУ, ПРИМЕНЯЕМАЯ В 2022 ГОДУ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БУХГАЛТЕРСКОГО (БЮДЖЕТНОГО) УЧЕТА ПРИ БЕЗВОЗМЕДНЫХ НЕДЕНЕЖНЫХ ПЕРЕДАЧАХ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(14.11.2022)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5134" y="179386"/>
            <a:ext cx="659359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17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9CBBC945-9D16-DC45-B93A-90D7AC942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803986"/>
              </p:ext>
            </p:extLst>
          </p:nvPr>
        </p:nvGraphicFramePr>
        <p:xfrm>
          <a:off x="161364" y="1034471"/>
          <a:ext cx="8685752" cy="550089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20211">
                  <a:extLst>
                    <a:ext uri="{9D8B030D-6E8A-4147-A177-3AD203B41FA5}">
                      <a16:colId xmlns:a16="http://schemas.microsoft.com/office/drawing/2014/main" val="2819432938"/>
                    </a:ext>
                  </a:extLst>
                </a:gridCol>
                <a:gridCol w="1916763">
                  <a:extLst>
                    <a:ext uri="{9D8B030D-6E8A-4147-A177-3AD203B41FA5}">
                      <a16:colId xmlns:a16="http://schemas.microsoft.com/office/drawing/2014/main" val="2035230422"/>
                    </a:ext>
                  </a:extLst>
                </a:gridCol>
                <a:gridCol w="1023088">
                  <a:extLst>
                    <a:ext uri="{9D8B030D-6E8A-4147-A177-3AD203B41FA5}">
                      <a16:colId xmlns:a16="http://schemas.microsoft.com/office/drawing/2014/main" val="3602744485"/>
                    </a:ext>
                  </a:extLst>
                </a:gridCol>
                <a:gridCol w="1895061">
                  <a:extLst>
                    <a:ext uri="{9D8B030D-6E8A-4147-A177-3AD203B41FA5}">
                      <a16:colId xmlns:a16="http://schemas.microsoft.com/office/drawing/2014/main" val="3377268393"/>
                    </a:ext>
                  </a:extLst>
                </a:gridCol>
                <a:gridCol w="2830629">
                  <a:extLst>
                    <a:ext uri="{9D8B030D-6E8A-4147-A177-3AD203B41FA5}">
                      <a16:colId xmlns:a16="http://schemas.microsoft.com/office/drawing/2014/main" val="192817352"/>
                    </a:ext>
                  </a:extLst>
                </a:gridCol>
              </a:tblGrid>
              <a:tr h="226388">
                <a:tc gridSpan="3"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расходов</a:t>
                      </a:r>
                    </a:p>
                  </a:txBody>
                  <a:tcPr marL="3858" marR="385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КОСГУ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210081530"/>
                  </a:ext>
                </a:extLst>
              </a:tr>
              <a:tr h="226388"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273033156"/>
                  </a:ext>
                </a:extLst>
              </a:tr>
              <a:tr h="2195001">
                <a:tc rowSpan="6">
                  <a:txBody>
                    <a:bodyPr/>
                    <a:lstStyle/>
                    <a:p>
                      <a:pPr indent="3778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801</a:t>
                      </a:r>
                    </a:p>
                  </a:txBody>
                  <a:tcPr marL="3858" marR="3858" marT="0" marB="0" anchor="ctr"/>
                </a:tc>
                <a:tc rowSpan="6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Неденежные передачи внутри юридического лица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100*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50800" indent="261938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расчетов в случае распределения полномочий администратора доходов бюджета между структурными подразделениями, осуществляющими полномочия получателей бюджетных средств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975247770"/>
                  </a:ext>
                </a:extLst>
              </a:tr>
              <a:tr h="964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доходы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50800" indent="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расчетов по налогу на добавленную стоимость, налогу на прибыль организаций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058679309"/>
                  </a:ext>
                </a:extLst>
              </a:tr>
              <a:tr h="472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200*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50800" indent="131763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 денежных документов 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751956213"/>
                  </a:ext>
                </a:extLst>
              </a:tr>
              <a:tr h="472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нефинансовых активов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021484649"/>
                  </a:ext>
                </a:extLst>
              </a:tr>
              <a:tr h="472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финансовых активов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1899676874"/>
                  </a:ext>
                </a:extLst>
              </a:tr>
              <a:tr h="226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обязательств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2353567769"/>
                  </a:ext>
                </a:extLst>
              </a:tr>
            </a:tbl>
          </a:graphicData>
        </a:graphic>
      </p:graphicFrame>
      <p:sp>
        <p:nvSpPr>
          <p:cNvPr id="10" name="Rectangle 4">
            <a:extLst>
              <a:ext uri="{FF2B5EF4-FFF2-40B4-BE49-F238E27FC236}">
                <a16:creationId xmlns:a16="http://schemas.microsoft.com/office/drawing/2014/main" id="{2A576AA5-5CEF-AD4C-A65A-1F833B73A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7848370" y="760665"/>
            <a:ext cx="1416843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22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161364" y="153240"/>
            <a:ext cx="85388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КВР - КОСГУ, ПРИМЕНЯЕМАЯ В 2022 ГОДУ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БУХГАЛТЕРСКОГО (БЮДЖЕТНОГО) УЧЕТА ПРИ БЕЗВОЗМЕДНЫХ НЕДЕНЕЖНЫХ ПЕРЕДАЧАХ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(14.11.2022)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5134" y="179386"/>
            <a:ext cx="659359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18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9CBBC945-9D16-DC45-B93A-90D7AC942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341383"/>
              </p:ext>
            </p:extLst>
          </p:nvPr>
        </p:nvGraphicFramePr>
        <p:xfrm>
          <a:off x="161364" y="1108058"/>
          <a:ext cx="8823129" cy="5628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36347">
                  <a:extLst>
                    <a:ext uri="{9D8B030D-6E8A-4147-A177-3AD203B41FA5}">
                      <a16:colId xmlns:a16="http://schemas.microsoft.com/office/drawing/2014/main" val="2819432938"/>
                    </a:ext>
                  </a:extLst>
                </a:gridCol>
                <a:gridCol w="1492092">
                  <a:extLst>
                    <a:ext uri="{9D8B030D-6E8A-4147-A177-3AD203B41FA5}">
                      <a16:colId xmlns:a16="http://schemas.microsoft.com/office/drawing/2014/main" val="2035230422"/>
                    </a:ext>
                  </a:extLst>
                </a:gridCol>
                <a:gridCol w="848092">
                  <a:extLst>
                    <a:ext uri="{9D8B030D-6E8A-4147-A177-3AD203B41FA5}">
                      <a16:colId xmlns:a16="http://schemas.microsoft.com/office/drawing/2014/main" val="3602744485"/>
                    </a:ext>
                  </a:extLst>
                </a:gridCol>
                <a:gridCol w="2584660">
                  <a:extLst>
                    <a:ext uri="{9D8B030D-6E8A-4147-A177-3AD203B41FA5}">
                      <a16:colId xmlns:a16="http://schemas.microsoft.com/office/drawing/2014/main" val="3377268393"/>
                    </a:ext>
                  </a:extLst>
                </a:gridCol>
                <a:gridCol w="2861938">
                  <a:extLst>
                    <a:ext uri="{9D8B030D-6E8A-4147-A177-3AD203B41FA5}">
                      <a16:colId xmlns:a16="http://schemas.microsoft.com/office/drawing/2014/main" val="192817352"/>
                    </a:ext>
                  </a:extLst>
                </a:gridCol>
              </a:tblGrid>
              <a:tr h="223214">
                <a:tc gridSpan="3"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расходов</a:t>
                      </a:r>
                    </a:p>
                  </a:txBody>
                  <a:tcPr marL="3858" marR="385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КОСГУ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Примечания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210081530"/>
                  </a:ext>
                </a:extLst>
              </a:tr>
              <a:tr h="223214"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273033156"/>
                  </a:ext>
                </a:extLst>
              </a:tr>
              <a:tr h="1193722">
                <a:tc rowSpan="7">
                  <a:txBody>
                    <a:bodyPr/>
                    <a:lstStyle/>
                    <a:p>
                      <a:pPr indent="3778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</a:t>
                      </a:r>
                    </a:p>
                  </a:txBody>
                  <a:tcPr marL="3858" marR="3858" marT="0" marB="0" anchor="ctr"/>
                </a:tc>
                <a:tc rowSpan="7"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внутриведомственные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неденежные передачи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100*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расчетов в случае распределения полномочий администратора доходов бюджета между казенными учреждениями одного главного администратора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846253580"/>
                  </a:ext>
                </a:extLst>
              </a:tr>
              <a:tr h="465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200*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передаче денежных документов</a:t>
                      </a:r>
                    </a:p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2128547690"/>
                  </a:ext>
                </a:extLst>
              </a:tr>
              <a:tr h="465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4287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перечисления (передачи) текущего характера СГУ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975719696"/>
                  </a:ext>
                </a:extLst>
              </a:tr>
              <a:tr h="951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перечисления капитального характера государственным (муниципальным) учреждениям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indent="3778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356689725"/>
                  </a:ext>
                </a:extLst>
              </a:tr>
              <a:tr h="223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нефинансовых активов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82563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получателей бюджетных средств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868600531"/>
                  </a:ext>
                </a:extLst>
              </a:tr>
              <a:tr h="223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финансовых активов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82563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получателей бюджетных средств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1119884461"/>
                  </a:ext>
                </a:extLst>
              </a:tr>
              <a:tr h="223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обязательств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22225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получателей бюджетных средств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2111778321"/>
                  </a:ext>
                </a:extLst>
              </a:tr>
              <a:tr h="465842">
                <a:tc rowSpan="2">
                  <a:txBody>
                    <a:bodyPr/>
                    <a:lstStyle/>
                    <a:p>
                      <a:pPr indent="3778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803</a:t>
                      </a:r>
                    </a:p>
                  </a:txBody>
                  <a:tcPr marL="3858" marR="3858" marT="0" marB="0" anchor="ctr"/>
                </a:tc>
                <a:tc rowSpan="2">
                  <a:txBody>
                    <a:bodyPr/>
                    <a:lstStyle/>
                    <a:p>
                      <a:pPr marL="0" indent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внутриведомственные неденежные передачи бюджетным (автономным) учреждениям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508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перечисления (передачи) текущего характера СГУ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22225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Бюджетным и автономным учреждениям 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3798101331"/>
                  </a:ext>
                </a:extLst>
              </a:tr>
              <a:tr h="970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2563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перечисления капитального характера государственным (муниципальным) учреждениям</a:t>
                      </a:r>
                    </a:p>
                  </a:txBody>
                  <a:tcPr marL="3858" marR="3858" marT="0" marB="0" anchor="ctr"/>
                </a:tc>
                <a:tc>
                  <a:txBody>
                    <a:bodyPr/>
                    <a:lstStyle/>
                    <a:p>
                      <a:pPr marL="0" indent="142875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Бюджетным и автономным учреждениям </a:t>
                      </a:r>
                    </a:p>
                  </a:txBody>
                  <a:tcPr marL="3858" marR="3858" marT="0" marB="0" anchor="ctr"/>
                </a:tc>
                <a:extLst>
                  <a:ext uri="{0D108BD9-81ED-4DB2-BD59-A6C34878D82A}">
                    <a16:rowId xmlns:a16="http://schemas.microsoft.com/office/drawing/2014/main" val="1980541578"/>
                  </a:ext>
                </a:extLst>
              </a:tr>
            </a:tbl>
          </a:graphicData>
        </a:graphic>
      </p:graphicFrame>
      <p:sp>
        <p:nvSpPr>
          <p:cNvPr id="10" name="Rectangle 4">
            <a:extLst>
              <a:ext uri="{FF2B5EF4-FFF2-40B4-BE49-F238E27FC236}">
                <a16:creationId xmlns:a16="http://schemas.microsoft.com/office/drawing/2014/main" id="{2A576AA5-5CEF-AD4C-A65A-1F833B73A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7848370" y="760665"/>
            <a:ext cx="1416843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55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317" y="183584"/>
            <a:ext cx="9057184" cy="480735"/>
          </a:xfrm>
        </p:spPr>
        <p:txBody>
          <a:bodyPr>
            <a:noAutofit/>
          </a:bodyPr>
          <a:lstStyle/>
          <a:p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неденежные передачи/поступления с 2022 года</a:t>
            </a:r>
            <a:b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8377518" y="116632"/>
            <a:ext cx="632338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91366C-C707-45FC-9663-1DE7BB98C4B2}" type="slidenum">
              <a:rPr lang="ru-RU" b="1">
                <a:solidFill>
                  <a:srgbClr val="C79023"/>
                </a:solidFill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lang="ru-RU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5AFD75D-884B-3D49-9A29-09C8F8E44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40726"/>
              </p:ext>
            </p:extLst>
          </p:nvPr>
        </p:nvGraphicFramePr>
        <p:xfrm>
          <a:off x="300317" y="846881"/>
          <a:ext cx="8601636" cy="570807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300818">
                  <a:extLst>
                    <a:ext uri="{9D8B030D-6E8A-4147-A177-3AD203B41FA5}">
                      <a16:colId xmlns:a16="http://schemas.microsoft.com/office/drawing/2014/main" val="2635697349"/>
                    </a:ext>
                  </a:extLst>
                </a:gridCol>
                <a:gridCol w="4300818">
                  <a:extLst>
                    <a:ext uri="{9D8B030D-6E8A-4147-A177-3AD203B41FA5}">
                      <a16:colId xmlns:a16="http://schemas.microsoft.com/office/drawing/2014/main" val="2718454855"/>
                    </a:ext>
                  </a:extLst>
                </a:gridCol>
              </a:tblGrid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 ПЕРЕДАЕТ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КОГО ПОЛУЧАЕТ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16939"/>
                  </a:ext>
                </a:extLst>
              </a:tr>
              <a:tr h="47567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 юридического лица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07635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16472"/>
                  </a:ext>
                </a:extLst>
              </a:tr>
              <a:tr h="47567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Внутриведомственные расчеты (внутри одного ГРБС)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86329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 (для КУ)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 (от КУ)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7160421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803 (для БУ-АУ)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 (от БУ-АУ)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1918504"/>
                  </a:ext>
                </a:extLst>
              </a:tr>
              <a:tr h="47567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Межведомственные расчеты внутри одного бюджета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044826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 (для КУ другого ГРБС)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(от КУ другого ГРБС)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9961166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 (для БУ-АУ другого ГРБС)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(от БУ-АУ другого ГРБС)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491129"/>
                  </a:ext>
                </a:extLst>
              </a:tr>
              <a:tr h="475673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расчеты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098183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806 (для КУ другого бюджета)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(от КУ другого бюджета)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9025880"/>
                  </a:ext>
                </a:extLst>
              </a:tr>
              <a:tr h="4756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807 (для БУ-АУ другого бюджета)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 (от БУ-АУ другого бюджета)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0372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63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837"/>
            <a:ext cx="774271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500" dirty="0"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Безвозмездная передача (02-07-07/93188) 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20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2840B21-04E6-8246-A0CC-E1EDA613D21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8967" y="542757"/>
          <a:ext cx="8407698" cy="3197972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603584">
                  <a:extLst>
                    <a:ext uri="{9D8B030D-6E8A-4147-A177-3AD203B41FA5}">
                      <a16:colId xmlns:a16="http://schemas.microsoft.com/office/drawing/2014/main" val="3811693306"/>
                    </a:ext>
                  </a:extLst>
                </a:gridCol>
                <a:gridCol w="1831677">
                  <a:extLst>
                    <a:ext uri="{9D8B030D-6E8A-4147-A177-3AD203B41FA5}">
                      <a16:colId xmlns:a16="http://schemas.microsoft.com/office/drawing/2014/main" val="2573891687"/>
                    </a:ext>
                  </a:extLst>
                </a:gridCol>
                <a:gridCol w="1555077">
                  <a:extLst>
                    <a:ext uri="{9D8B030D-6E8A-4147-A177-3AD203B41FA5}">
                      <a16:colId xmlns:a16="http://schemas.microsoft.com/office/drawing/2014/main" val="4190305907"/>
                    </a:ext>
                  </a:extLst>
                </a:gridCol>
                <a:gridCol w="1866902">
                  <a:extLst>
                    <a:ext uri="{9D8B030D-6E8A-4147-A177-3AD203B41FA5}">
                      <a16:colId xmlns:a16="http://schemas.microsoft.com/office/drawing/2014/main" val="1080081246"/>
                    </a:ext>
                  </a:extLst>
                </a:gridCol>
                <a:gridCol w="1550458">
                  <a:extLst>
                    <a:ext uri="{9D8B030D-6E8A-4147-A177-3AD203B41FA5}">
                      <a16:colId xmlns:a16="http://schemas.microsoft.com/office/drawing/2014/main" val="1662935817"/>
                    </a:ext>
                  </a:extLst>
                </a:gridCol>
              </a:tblGrid>
              <a:tr h="17902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КОГО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УЧРЕДИТЕЛЯ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ВНУТРИ-ВЕДОМСТВЕННЫЕ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11427"/>
                  </a:ext>
                </a:extLst>
              </a:tr>
              <a:tr h="3182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88931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593464449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192 0 401 10 191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000 00000000000 192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1 304 04 3ХХ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0000 0000000000 802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1 304 04 3ХХ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0 401 20 241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1156263673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192 0 401 10 195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000 00000000000 192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1 304 04 5ХХ (БЕЗ 510)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0000 0000000000 802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1 304 04 5ХХ (БЕЗ 510)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0 401 20 281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2772457465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000 00000000000 192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1 304 04 7ХХ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0000 0000000000 802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1 304 04 7ХХ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1674414285"/>
                  </a:ext>
                </a:extLst>
              </a:tr>
              <a:tr h="15506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КОГО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56135"/>
                  </a:ext>
                </a:extLst>
              </a:tr>
              <a:tr h="3182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971469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1422123966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193 0 401 10 191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000 00000000000 193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401 10 191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0000 0000000000 803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401 20 241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803</a:t>
                      </a:r>
                      <a:b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0 401 20 241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2311968059"/>
                  </a:ext>
                </a:extLst>
              </a:tr>
              <a:tr h="318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193 0 401 10 195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000 00000000000 193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1 401 10 195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0000 0000000000 803</a:t>
                      </a:r>
                      <a:b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401 20 281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803</a:t>
                      </a:r>
                      <a:b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0 401 20 281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2195395392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E96BFF5-E37A-EB4A-A5DE-08AB54046D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8967" y="3879810"/>
          <a:ext cx="8407697" cy="284162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695398">
                  <a:extLst>
                    <a:ext uri="{9D8B030D-6E8A-4147-A177-3AD203B41FA5}">
                      <a16:colId xmlns:a16="http://schemas.microsoft.com/office/drawing/2014/main" val="1110907758"/>
                    </a:ext>
                  </a:extLst>
                </a:gridCol>
                <a:gridCol w="1709257">
                  <a:extLst>
                    <a:ext uri="{9D8B030D-6E8A-4147-A177-3AD203B41FA5}">
                      <a16:colId xmlns:a16="http://schemas.microsoft.com/office/drawing/2014/main" val="1738787342"/>
                    </a:ext>
                  </a:extLst>
                </a:gridCol>
                <a:gridCol w="1683850">
                  <a:extLst>
                    <a:ext uri="{9D8B030D-6E8A-4147-A177-3AD203B41FA5}">
                      <a16:colId xmlns:a16="http://schemas.microsoft.com/office/drawing/2014/main" val="2874927602"/>
                    </a:ext>
                  </a:extLst>
                </a:gridCol>
                <a:gridCol w="1695398">
                  <a:extLst>
                    <a:ext uri="{9D8B030D-6E8A-4147-A177-3AD203B41FA5}">
                      <a16:colId xmlns:a16="http://schemas.microsoft.com/office/drawing/2014/main" val="1477846328"/>
                    </a:ext>
                  </a:extLst>
                </a:gridCol>
                <a:gridCol w="1623794">
                  <a:extLst>
                    <a:ext uri="{9D8B030D-6E8A-4147-A177-3AD203B41FA5}">
                      <a16:colId xmlns:a16="http://schemas.microsoft.com/office/drawing/2014/main" val="3850542053"/>
                    </a:ext>
                  </a:extLst>
                </a:gridCol>
              </a:tblGrid>
              <a:tr h="17344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КОГО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БЮДЖЕТ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(ОДНО ППО)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УЧРЕДИТЕЛЯМИ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МЕЖВЕДОМСТВЕННЫЕ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771590"/>
                  </a:ext>
                </a:extLst>
              </a:tr>
              <a:tr h="31437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116896"/>
                  </a:ext>
                </a:extLst>
              </a:tr>
              <a:tr h="314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641830528"/>
                  </a:ext>
                </a:extLst>
              </a:tr>
              <a:tr h="314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194 0 401 10 191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 10ХХХ ХХ 0000 194 1 401 10 191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804 1 401 20 241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804 0 401 20 241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1594783290"/>
                  </a:ext>
                </a:extLst>
              </a:tr>
              <a:tr h="314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194 0 401 10 195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 10ХХХ ХХ 0000 194 1 401 10 195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804 1 401 20 281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804 0 401 20 281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1206870722"/>
                  </a:ext>
                </a:extLst>
              </a:tr>
              <a:tr h="1531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КОГО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5910"/>
                  </a:ext>
                </a:extLst>
              </a:tr>
              <a:tr h="31437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04687"/>
                  </a:ext>
                </a:extLst>
              </a:tr>
              <a:tr h="314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ОТПРАВИТЕЛЬ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БУ-АУ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4004844105"/>
                  </a:ext>
                </a:extLst>
              </a:tr>
              <a:tr h="314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195 0 401 10 191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 10ХХХ ХХ 0000 195 1 401 10 191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805 1 401 20 241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805 0 401 20 241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2225012717"/>
                  </a:ext>
                </a:extLst>
              </a:tr>
              <a:tr h="3143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195 0 401 10 195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 10ХХХ ХХ 0000 195 1 401 10 195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805 1 401 20 281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 0000000000 805 0 401 20 281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500" marR="58500" marT="0" marB="0" anchor="ctr"/>
                </a:tc>
                <a:extLst>
                  <a:ext uri="{0D108BD9-81ED-4DB2-BD59-A6C34878D82A}">
                    <a16:rowId xmlns:a16="http://schemas.microsoft.com/office/drawing/2014/main" val="1629969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81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8443471" y="326216"/>
            <a:ext cx="487773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21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7965" y="460633"/>
            <a:ext cx="6867750" cy="888482"/>
          </a:xfrm>
        </p:spPr>
        <p:txBody>
          <a:bodyPr>
            <a:noAutofit/>
          </a:bodyPr>
          <a:lstStyle/>
          <a:p>
            <a:pPr algn="l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№ </a:t>
            </a:r>
            <a:r>
              <a:rPr lang="ru-RU" sz="25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Сведения </a:t>
            </a: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инвентаризаций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99576"/>
              </p:ext>
            </p:extLst>
          </p:nvPr>
        </p:nvGraphicFramePr>
        <p:xfrm>
          <a:off x="3886200" y="1139252"/>
          <a:ext cx="4298430" cy="55163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8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18082"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Таблице №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 отражается информация о результатах инвентаризаций </a:t>
                      </a: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имущества и обязательств субъекта бюджетной отчетности </a:t>
                      </a: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целях составления годовой отчетности, </a:t>
                      </a: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проведенные как ГРБС, так и его подведомственными ПБС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040">
                <a:tc>
                  <a:txBody>
                    <a:bodyPr/>
                    <a:lstStyle/>
                    <a:p>
                      <a:pPr algn="just"/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Гр. 5 «Код счета бюджетного учета» обязателен</a:t>
                      </a:r>
                      <a:r>
                        <a:rPr lang="ru-RU" sz="15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заполнению и не может быть равен нулям</a:t>
                      </a:r>
                      <a:endParaRPr lang="ru-RU" sz="15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847"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гр. 7 отражается наименование субъекта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отчетности, у которого при инвентаризации выявлены расхождения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8412"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ф</a:t>
                      </a:r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 проведения годовой инвентаризации отражается в текстовой части раздела 5 «Прочие вопросы деятельности субъекта бюджетной отчетности» Пояснительной записки (ф. 0503160).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666" t="30741" r="70369" b="15185"/>
          <a:stretch/>
        </p:blipFill>
        <p:spPr>
          <a:xfrm>
            <a:off x="152401" y="1743914"/>
            <a:ext cx="3589439" cy="390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4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812279" y="317529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22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040" y="386591"/>
            <a:ext cx="7164229" cy="553998"/>
          </a:xfrm>
        </p:spPr>
        <p:txBody>
          <a:bodyPr>
            <a:noAutofit/>
          </a:bodyPr>
          <a:lstStyle/>
          <a:p>
            <a:pPr algn="ctr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исполнении </a:t>
            </a:r>
            <a:r>
              <a:rPr lang="ru-RU" sz="25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(ф</a:t>
            </a: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0503164)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12285"/>
              </p:ext>
            </p:extLst>
          </p:nvPr>
        </p:nvGraphicFramePr>
        <p:xfrm>
          <a:off x="4572000" y="940589"/>
          <a:ext cx="4062334" cy="56395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2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62768">
                <a:tc>
                  <a:txBody>
                    <a:bodyPr/>
                    <a:lstStyle/>
                    <a:p>
                      <a:pPr algn="just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Графа 9 должна содержать факторный анализ отклонений фактического исполнения доходов бюджета от прогнозных показателей, а также анализ исполнения доходов в части непрогнозируемых ГАДом, кассовое исполнение по которым осуществлялось в отчетном году.</a:t>
                      </a:r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459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гр. 8 «Код причины» должны соответствовать показателю гр. 9 «Пояснения причины отклонений от планового процента»</a:t>
                      </a:r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404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наличии нескольких причин, повлиявших на наличие отклонений, в Сведениях (ф. 0503164) указывается код и наименование причины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оказавшей наибольшее влияние. Подробный анализ отражается в тексте Пояснительной записки (ф. 0503160).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880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причины 99 «Иные причины» используется только в случае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отсутствия «типовых» кодов и наименований причин,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установленных пунктом 163 Инструкции № 191н</a:t>
                      </a:r>
                    </a:p>
                    <a:p>
                      <a:pPr algn="just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Гр. 9 «Пояснения 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 от планового процента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содержит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некорректное заполнение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b="10526"/>
          <a:stretch/>
        </p:blipFill>
        <p:spPr>
          <a:xfrm>
            <a:off x="46041" y="1752601"/>
            <a:ext cx="4556976" cy="3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768161" y="280622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23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4968" y="138040"/>
            <a:ext cx="6867750" cy="821330"/>
          </a:xfrm>
        </p:spPr>
        <p:txBody>
          <a:bodyPr>
            <a:noAutofit/>
          </a:bodyPr>
          <a:lstStyle/>
          <a:p>
            <a:pPr algn="ctr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исполнении мероприятий</a:t>
            </a:r>
            <a:b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целевых программ (ф. 0503166)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504293"/>
              </p:ext>
            </p:extLst>
          </p:nvPr>
        </p:nvGraphicFramePr>
        <p:xfrm>
          <a:off x="4419600" y="1101952"/>
          <a:ext cx="3345305" cy="5677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5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6782"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гр. 1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наименование программы,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подпрограммы. Не допускается указание общих наименований, например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«Федеральный проект».</a:t>
                      </a:r>
                      <a:endParaRPr lang="ru-RU" sz="16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114"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гр. 3 указывается наименование мероприятия. При этом не допускается дублирование графы 1 или указание общего наименования, например «Федеральная целевая статья»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913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Гр. 7 «Причины отклонений» обязательна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заполнения при наличии неисполненных бюджетных назначений</a:t>
                      </a:r>
                    </a:p>
                    <a:p>
                      <a:pPr algn="just"/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Наиболее часто встречается у ГРБС:</a:t>
                      </a:r>
                    </a:p>
                    <a:p>
                      <a:pPr algn="just"/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020,022,069,073,075,082,103,107,110,139,322,498</a:t>
                      </a:r>
                    </a:p>
                    <a:p>
                      <a:pPr algn="just"/>
                      <a:endParaRPr lang="ru-RU" sz="16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26" t="24814" r="71250" b="32963"/>
          <a:stretch/>
        </p:blipFill>
        <p:spPr>
          <a:xfrm>
            <a:off x="152400" y="1394086"/>
            <a:ext cx="4104986" cy="460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5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699308" y="285645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24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166" y="418652"/>
            <a:ext cx="7408807" cy="1096708"/>
          </a:xfrm>
        </p:spPr>
        <p:txBody>
          <a:bodyPr>
            <a:noAutofit/>
          </a:bodyPr>
          <a:lstStyle/>
          <a:p>
            <a:pPr algn="ctr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сведений по дебиторской и кредиторской задолженности </a:t>
            </a:r>
            <a:r>
              <a:rPr lang="en-US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0503169, 0503769) за 202</a:t>
            </a:r>
            <a:r>
              <a:rPr lang="en-US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5FFE9B5A-E47C-4CC1-8FB6-B47A1173E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21" y="1688650"/>
            <a:ext cx="540544" cy="53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24">
            <a:extLst>
              <a:ext uri="{FF2B5EF4-FFF2-40B4-BE49-F238E27FC236}">
                <a16:creationId xmlns:a16="http://schemas.microsoft.com/office/drawing/2014/main" id="{5DBDDD40-854D-4046-9D9F-3A58FE923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265" y="1665939"/>
            <a:ext cx="72999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Справочник кодов аналитических счетов бюджетного учета и видов расходов (аналитических </a:t>
            </a:r>
            <a:r>
              <a:rPr lang="ru-RU" altLang="ru-RU" sz="1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кодов</a:t>
            </a:r>
            <a:r>
              <a:rPr lang="ru-RU" alt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видов поступлений и выбытий) бюджетной классификации РФ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28B76FE-6275-499C-B6DC-A45D41D05636}"/>
              </a:ext>
            </a:extLst>
          </p:cNvPr>
          <p:cNvCxnSpPr>
            <a:cxnSpLocks/>
          </p:cNvCxnSpPr>
          <p:nvPr/>
        </p:nvCxnSpPr>
        <p:spPr>
          <a:xfrm>
            <a:off x="624132" y="2321303"/>
            <a:ext cx="8305800" cy="4951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46992" y="2363502"/>
            <a:ext cx="5685228" cy="369332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Сопоставительные таблицы Минфина России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646993" y="2667001"/>
            <a:ext cx="4598205" cy="2585323"/>
            <a:chOff x="646992" y="1962150"/>
            <a:chExt cx="4598205" cy="2585323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646992" y="1962150"/>
              <a:ext cx="4249881" cy="25853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ХХ ХХ ХХХХХХХХХХ121 </a:t>
              </a: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1 206 13 000</a:t>
              </a:r>
            </a:p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ХХ ХХ ХХХХХХХХХХ119 </a:t>
              </a: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1 206 13 000</a:t>
              </a:r>
            </a:p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ХХ ХХ ХХХХХХХХХХ121 </a:t>
              </a: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1 206 26 000</a:t>
              </a:r>
            </a:p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ХХ ХХ ХХХХХХХХХХ244 </a:t>
              </a: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1 206 26 000</a:t>
              </a:r>
            </a:p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 ХХ ХХХХХХХХХХХ180 </a:t>
              </a: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1 209 43 000</a:t>
              </a:r>
            </a:p>
            <a:p>
              <a:pPr>
                <a:lnSpc>
                  <a:spcPct val="150000"/>
                </a:lnSpc>
              </a:pPr>
              <a:r>
                <a:rPr lang="ru-RU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 ХХ ХХХХХХХХХХХ140 </a:t>
              </a:r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1 209 71 000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346" y="2115893"/>
              <a:ext cx="234000" cy="234000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8371" y="3372680"/>
              <a:ext cx="234000" cy="234000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346" y="2550821"/>
              <a:ext cx="233025" cy="233025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1197" y="2944324"/>
              <a:ext cx="234000" cy="234000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8371" y="3772755"/>
              <a:ext cx="234000" cy="234000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8371" y="4198961"/>
              <a:ext cx="234000" cy="234000"/>
            </a:xfrm>
            <a:prstGeom prst="rect">
              <a:avLst/>
            </a:prstGeom>
          </p:spPr>
        </p:pic>
      </p:grpSp>
      <p:sp>
        <p:nvSpPr>
          <p:cNvPr id="21" name="Скругленный прямоугольник 29">
            <a:extLst>
              <a:ext uri="{FF2B5EF4-FFF2-40B4-BE49-F238E27FC236}">
                <a16:creationId xmlns:a16="http://schemas.microsoft.com/office/drawing/2014/main" id="{DE03094E-E92A-42FC-8F39-746DA786FD60}"/>
              </a:ext>
            </a:extLst>
          </p:cNvPr>
          <p:cNvSpPr/>
          <p:nvPr/>
        </p:nvSpPr>
        <p:spPr>
          <a:xfrm>
            <a:off x="624132" y="5412801"/>
            <a:ext cx="6075176" cy="862309"/>
          </a:xfrm>
          <a:prstGeom prst="round2DiagRect">
            <a:avLst>
              <a:gd name="adj1" fmla="val 1022"/>
              <a:gd name="adj2" fmla="val 0"/>
            </a:avLst>
          </a:prstGeom>
          <a:ln w="952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Предупреждающий контроль: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«связка» обусловлена особенностями учета, информация раскрывается в ПЗ</a:t>
            </a:r>
          </a:p>
        </p:txBody>
      </p:sp>
    </p:spTree>
    <p:extLst>
      <p:ext uri="{BB962C8B-B14F-4D97-AF65-F5344CB8AC3E}">
        <p14:creationId xmlns:p14="http://schemas.microsoft.com/office/powerpoint/2010/main" val="391018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083" t="41110" r="55000" b="25065"/>
          <a:stretch/>
        </p:blipFill>
        <p:spPr>
          <a:xfrm>
            <a:off x="228600" y="2490464"/>
            <a:ext cx="7656226" cy="376043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777214" y="22019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25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41900"/>
            <a:ext cx="7685314" cy="769441"/>
          </a:xfr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сдаче сведений по дебиторской и кредиторской задолженности </a:t>
            </a:r>
            <a:r>
              <a:rPr lang="en-US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0503169) за 2022 год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C98BC3-F50C-4EB4-8BE3-4C01F7ABA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31678"/>
            <a:ext cx="7924800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ru-RU" alt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текстовой части Пояснительной записки (ф. 0503160) необходимо раскрыть </a:t>
            </a: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образования кредиторской задолженности по доходам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ru-RU" altLang="ru-RU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счетам 1 205 40 000, 1 209 40 000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20862" y="3022767"/>
            <a:ext cx="1365624" cy="32281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ru-RU" sz="500" b="1" dirty="0"/>
          </a:p>
        </p:txBody>
      </p:sp>
    </p:spTree>
    <p:extLst>
      <p:ext uri="{BB962C8B-B14F-4D97-AF65-F5344CB8AC3E}">
        <p14:creationId xmlns:p14="http://schemas.microsoft.com/office/powerpoint/2010/main" val="152860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083" t="41852" r="55000" b="22592"/>
          <a:stretch/>
        </p:blipFill>
        <p:spPr>
          <a:xfrm>
            <a:off x="215462" y="2607079"/>
            <a:ext cx="7848600" cy="36576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759108" y="24370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26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0675" y="112829"/>
            <a:ext cx="7629993" cy="769441"/>
          </a:xfr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сдаче сведений по дебиторской и кредиторской задолженности </a:t>
            </a:r>
            <a:r>
              <a:rPr lang="en-US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0503169) за 2022 год </a:t>
            </a: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280921" y="1281990"/>
            <a:ext cx="7429500" cy="947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defTabSz="9144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ru-RU" altLang="ru-RU" sz="1800" b="0" kern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остатков </a:t>
            </a:r>
            <a:r>
              <a:rPr lang="ru-RU" altLang="ru-RU" sz="1800" b="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</a:t>
            </a:r>
            <a:r>
              <a:rPr lang="ru-RU" altLang="ru-RU" sz="1800" b="0" kern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 </a:t>
            </a:r>
            <a:r>
              <a:rPr lang="ru-RU" altLang="ru-RU" sz="1800" b="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доходам </a:t>
            </a:r>
            <a:r>
              <a:rPr lang="ru-RU" altLang="ru-RU" sz="1800" b="0" kern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счетам 1 205 53 000, 1 205 55 </a:t>
            </a:r>
            <a:r>
              <a:rPr lang="ru-RU" altLang="ru-RU" sz="1800" b="0" kern="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000, </a:t>
            </a:r>
            <a:r>
              <a:rPr lang="ru-RU" altLang="ru-RU" sz="1800" b="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</a:t>
            </a:r>
            <a:r>
              <a:rPr lang="ru-RU" altLang="ru-RU" sz="1800" b="0" kern="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1 302 41 000 на конец года   </a:t>
            </a:r>
            <a:r>
              <a:rPr lang="ru-RU" altLang="ru-RU" sz="1800" b="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допустимо</a:t>
            </a:r>
            <a:endParaRPr lang="ru-RU" altLang="ru-RU" sz="1800" b="0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5462" y="3779577"/>
            <a:ext cx="2171700" cy="533400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ru-RU" sz="5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5462" y="4508845"/>
            <a:ext cx="2171700" cy="1559966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ru-RU" sz="5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84989" y="2687806"/>
            <a:ext cx="1375242" cy="3496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62527" y="2916871"/>
            <a:ext cx="1062273" cy="3067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6824875" y="2850722"/>
            <a:ext cx="1095469" cy="32180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3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099" y="205742"/>
            <a:ext cx="6757298" cy="847423"/>
          </a:xfrm>
        </p:spPr>
        <p:txBody>
          <a:bodyPr/>
          <a:lstStyle/>
          <a:p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сведения о дебиторской задолженности (ф. 0503191, 0503192, 0503193)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70484" y="629454"/>
            <a:ext cx="2133600" cy="276999"/>
          </a:xfrm>
        </p:spPr>
        <p:txBody>
          <a:bodyPr wrap="square" lIns="0" tIns="0" rIns="0" bIns="0">
            <a:spAutoFit/>
          </a:bodyPr>
          <a:lstStyle/>
          <a:p>
            <a:pPr algn="r"/>
            <a:fld id="{B6F15528-21DE-4FAA-801E-634DDDAF4B2B}" type="slidenum">
              <a:rPr lang="ru-RU">
                <a:solidFill>
                  <a:schemeClr val="accent3">
                    <a:lumMod val="50000"/>
                  </a:schemeClr>
                </a:solidFill>
              </a:rPr>
              <a:pPr algn="r"/>
              <a:t>27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54126"/>
              </p:ext>
            </p:extLst>
          </p:nvPr>
        </p:nvGraphicFramePr>
        <p:xfrm>
          <a:off x="381002" y="1676401"/>
          <a:ext cx="7983509" cy="4413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7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689"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020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 Минпромторг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России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171 - Росрезерв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054 – Минкультуры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177 – МЧС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056 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Минздрав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180 –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Росгвардия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069 – Минстрой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34747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 – Минобороны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071 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Минцифры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34747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189 – ФСБ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773"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073 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Минпросвещения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 – ФСО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075 – Минобрнауки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303 –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Управделами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Президента РФ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823"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092 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Минфин России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320 –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ФСИН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России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103 –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Минтранс России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388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ФМБА России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107 –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Росавиация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34747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725 – ГК «Росатом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0" marR="0" indent="-34747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727 – ППК «Единый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заказчик»</a:t>
                      </a:r>
                      <a:endParaRPr lang="ru-RU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4893">
                <a:tc>
                  <a:txBody>
                    <a:bodyPr/>
                    <a:lstStyle/>
                    <a:p>
                      <a:pPr marL="0" marR="0" indent="-347472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108 – Росавтодор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/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-347472" algn="l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730 – ГК «Роскосмос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342900" marR="9525" marT="9525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63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7521" y="224854"/>
            <a:ext cx="7581900" cy="1211624"/>
          </a:xfrm>
        </p:spPr>
        <p:txBody>
          <a:bodyPr/>
          <a:lstStyle/>
          <a:p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финансовых вложениях получателя бюджетных средств, администратора источников финансирования дефицита бюджета (ф. 0503171)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76999"/>
          </a:xfrm>
        </p:spPr>
        <p:txBody>
          <a:bodyPr wrap="square" lIns="0" tIns="0" rIns="0" bIns="0">
            <a:spAutoFit/>
          </a:bodyPr>
          <a:lstStyle/>
          <a:p>
            <a:fld id="{B6F15528-21DE-4FAA-801E-634DDDAF4B2B}" type="slidenum">
              <a:rPr lang="ru-RU">
                <a:solidFill>
                  <a:schemeClr val="accent3">
                    <a:lumMod val="50000"/>
                  </a:schemeClr>
                </a:solidFill>
              </a:rPr>
              <a:pPr/>
              <a:t>28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572620"/>
            <a:ext cx="731520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000" b="1" i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указание контрагентов, исключенных из ЕГРЮЛ на отчетную дату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347504"/>
              </p:ext>
            </p:extLst>
          </p:nvPr>
        </p:nvGraphicFramePr>
        <p:xfrm>
          <a:off x="234846" y="2788169"/>
          <a:ext cx="7560039" cy="3447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6309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финансовых вложениях получателя бюджетных средств, администратора источников финансирования дефицита бюджета 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(ф. 0503171)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6309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государственном (муниципальном) долге, предоставленных бюджетных кредитах 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(ф. 0503172)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5120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доходах бюджета от перечисления части прибыли (дивидендов) государственных (муниципальных) унитарных предприятий, иных организаций с государственным участием в капитале 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(ф. 0503174)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80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754" y="0"/>
            <a:ext cx="6888572" cy="1266723"/>
          </a:xfrm>
        </p:spPr>
        <p:txBody>
          <a:bodyPr/>
          <a:lstStyle/>
          <a:p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финансовых вложениях получателя бюджетных средств, администратора источников финансирования дефицита бюджета (ф. 0503171)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276999"/>
          </a:xfrm>
        </p:spPr>
        <p:txBody>
          <a:bodyPr wrap="square" lIns="0" tIns="0" rIns="0" bIns="0">
            <a:spAutoFit/>
          </a:bodyPr>
          <a:lstStyle/>
          <a:p>
            <a:fld id="{B6F15528-21DE-4FAA-801E-634DDDAF4B2B}" type="slidenum">
              <a:rPr lang="ru-RU">
                <a:solidFill>
                  <a:schemeClr val="accent3">
                    <a:lumMod val="50000"/>
                  </a:schemeClr>
                </a:solidFill>
              </a:rPr>
              <a:pPr/>
              <a:t>29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50" t="27037" r="33750" b="18889"/>
          <a:stretch/>
        </p:blipFill>
        <p:spPr>
          <a:xfrm>
            <a:off x="253103" y="1738858"/>
            <a:ext cx="8217625" cy="46174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3103" y="1302284"/>
            <a:ext cx="843369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000" b="1" i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по счетам 1 20433 000 и 1 21533 000 отражаются в разрезе учреждений</a:t>
            </a:r>
          </a:p>
          <a:p>
            <a:pPr algn="l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6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840589" y="298028"/>
            <a:ext cx="2103121" cy="35844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30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66" y="67192"/>
            <a:ext cx="6520723" cy="1837808"/>
          </a:xfrm>
        </p:spPr>
        <p:txBody>
          <a:bodyPr>
            <a:noAutofit/>
          </a:bodyPr>
          <a:lstStyle/>
          <a:p>
            <a:pPr algn="ctr"/>
            <a:r>
              <a:rPr lang="ru-RU" sz="25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сведений о дебиторской и кредиторской задолженности в Пояснительной записке (ф. 0503160, 0503760)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E071FB-4248-4597-944D-62E699719B79}"/>
              </a:ext>
            </a:extLst>
          </p:cNvPr>
          <p:cNvSpPr txBox="1"/>
          <p:nvPr/>
        </p:nvSpPr>
        <p:spPr>
          <a:xfrm>
            <a:off x="381000" y="1333565"/>
            <a:ext cx="8153400" cy="502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Сведения, </a:t>
            </a:r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оказавшие существенное влияние и характеризующие показатели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дебиторской и кредиторской задолженности, а также факторный анализ изменений задолженности. Раскрываются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причины увеличения просроченной дебиторской, кредиторской задолженности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 сравнению с аналогичным периодом прошлого года и причины образования существенных остатков.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Информация о принимаемых </a:t>
            </a:r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мерах по сокращению дебиторской задолженности по расходам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и результаты принятых мер.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Причины изменений входящих остатков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Цифровые значения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тексте Пояснительной записки должны соответствовать данным бюджетной (бухгалтерской) отчетности.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Пояснения по контрольным соотношениям.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Каждый контроль должен быть пояснен отдельно, кроме случаев, когда суммы взаимосвязаны. Если это разные факты хозяйственной жизни, объединение не допускается.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06" y="1333565"/>
            <a:ext cx="381000" cy="3480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05" y="3253603"/>
            <a:ext cx="381000" cy="381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05" y="3982623"/>
            <a:ext cx="381000" cy="381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05" y="4521143"/>
            <a:ext cx="381000" cy="381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05" y="5284388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7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E:\shutterstock_6546712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675" y="5174309"/>
            <a:ext cx="1441450" cy="163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726094" y="28051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31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94281" y="280516"/>
            <a:ext cx="4778739" cy="846413"/>
          </a:xfrm>
        </p:spPr>
        <p:txBody>
          <a:bodyPr>
            <a:normAutofit/>
          </a:bodyPr>
          <a:lstStyle/>
          <a:p>
            <a:r>
              <a:rPr lang="ru-RU" sz="3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ф.0503190</a:t>
            </a:r>
          </a:p>
        </p:txBody>
      </p:sp>
      <p:sp>
        <p:nvSpPr>
          <p:cNvPr id="22" name="Прямоугольник 5">
            <a:extLst>
              <a:ext uri="{FF2B5EF4-FFF2-40B4-BE49-F238E27FC236}">
                <a16:creationId xmlns:a16="http://schemas.microsoft.com/office/drawing/2014/main" id="{6F7FE1FA-48AD-467D-92A0-6D1B41A28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432" y="1235425"/>
            <a:ext cx="7669616" cy="398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Обращаем внимание, что в соответствии с п. 130 Инструкции 157н на счетах 1 106 11 000, 1 106 51 000, 1 106 91 000  подлежат отражению фактически произведенные затраты в объекты нефинансовых активов,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связанные с приобретением, строительством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(изготовлением),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реконструкцией,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в том числе с элементами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реставрации,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техническим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перевооружением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модернизацией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достройкой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дооборудованием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зданий и сооружений и иных объектов основных средств – недвижимого имущества.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чем, например, такие расходы, как расходы на монтаж охранно-пожарной сигнализации, создание систем телекоммуникаций и локальных вычислительных сетей, систем передачи и отображения информации, защиты информации, информационно-вычислительных систем и т.п., не подлежат отражению в 0503190 / 0503790 форме.</a:t>
            </a:r>
            <a:endParaRPr lang="ru-RU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0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E:\shutterstock_6546712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958" y="4836726"/>
            <a:ext cx="1441450" cy="163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771362" y="279312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32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2851" y="877263"/>
            <a:ext cx="6629400" cy="1053524"/>
          </a:xfrm>
        </p:spPr>
        <p:txBody>
          <a:bodyPr>
            <a:noAutofit/>
          </a:bodyPr>
          <a:lstStyle/>
          <a:p>
            <a:pPr algn="ctr"/>
            <a:r>
              <a:rPr lang="ru-RU" sz="3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Дублирование объектов в ф.0503190 и ф.0503790</a:t>
            </a:r>
          </a:p>
        </p:txBody>
      </p:sp>
      <p:sp>
        <p:nvSpPr>
          <p:cNvPr id="22" name="Прямоугольник 5">
            <a:extLst>
              <a:ext uri="{FF2B5EF4-FFF2-40B4-BE49-F238E27FC236}">
                <a16:creationId xmlns:a16="http://schemas.microsoft.com/office/drawing/2014/main" id="{6F7FE1FA-48AD-467D-92A0-6D1B41A28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06" y="2414164"/>
            <a:ext cx="7669616" cy="193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Сведениях (ф. 0503190) объекта капитального вложения, указанного в Сведениях (ф. 0503790), допустимо только в случае, когда бюджетное (автономное) учреждение в соответствии с переданными ему полномочиями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 бюджетные инвестиции в объект строительства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средств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федерального, республиканского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условии софинансирования таких инвестиций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(капитальных вложений) </a:t>
            </a:r>
            <a:endParaRPr lang="ru-RU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41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96454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184753" y="2138911"/>
            <a:ext cx="7772400" cy="15786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GB" sz="5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4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31089</TotalTime>
  <Words>3081</Words>
  <Application>Microsoft Office PowerPoint</Application>
  <PresentationFormat>Экран (4:3)</PresentationFormat>
  <Paragraphs>539</Paragraphs>
  <Slides>33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Bookman Old Style</vt:lpstr>
      <vt:lpstr>Calibri</vt:lpstr>
      <vt:lpstr>Cambria</vt:lpstr>
      <vt:lpstr>DINPro-Light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Отчетность 2022 год – письма</vt:lpstr>
      <vt:lpstr>Презентация PowerPoint</vt:lpstr>
      <vt:lpstr>Презентация PowerPoint</vt:lpstr>
      <vt:lpstr>Презентация PowerPoint</vt:lpstr>
      <vt:lpstr>Отчетность по сегментам:</vt:lpstr>
      <vt:lpstr>Презентация PowerPoint</vt:lpstr>
      <vt:lpstr>Презентация PowerPoint</vt:lpstr>
      <vt:lpstr>Презентация PowerPoint</vt:lpstr>
      <vt:lpstr>Особенности заполнения в ф.0503190, ф.0503790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Безвозмездные неденежные передачи/поступления с 2022 года </vt:lpstr>
      <vt:lpstr>Презентация PowerPoint</vt:lpstr>
      <vt:lpstr>Таблица № 6  Сведения о проведении инвентаризаций</vt:lpstr>
      <vt:lpstr>Сведений об исполнении бюджета (ф. 0503164) </vt:lpstr>
      <vt:lpstr>Сведений об исполнении мероприятий в рамках целевых программ (ф. 0503166) </vt:lpstr>
      <vt:lpstr>Формирование сведений по дебиторской и кредиторской задолженности (ф. 0503169, 0503769) за 2022 год</vt:lpstr>
      <vt:lpstr>Подготовка к сдаче сведений по дебиторской и кредиторской задолженности (ф. 0503169) за 2022 год </vt:lpstr>
      <vt:lpstr>Подготовка к сдаче сведений по дебиторской и кредиторской задолженности (ф. 0503169) за 2022 год </vt:lpstr>
      <vt:lpstr>Дополнительные сведения о дебиторской задолженности (ф. 0503191, 0503192, 0503193)</vt:lpstr>
      <vt:lpstr>Сведения о финансовых вложениях получателя бюджетных средств, администратора источников финансирования дефицита бюджета (ф. 0503171)</vt:lpstr>
      <vt:lpstr>Сведения о финансовых вложениях получателя бюджетных средств, администратора источников финансирования дефицита бюджета (ф. 0503171)</vt:lpstr>
      <vt:lpstr>Отражение сведений о дебиторской и кредиторской задолженности в Пояснительной записке (ф. 0503160, 0503760)</vt:lpstr>
      <vt:lpstr>Формирование ф.0503190</vt:lpstr>
      <vt:lpstr>Дублирование объектов в ф.0503190 и ф.0503790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ОБЗ</dc:creator>
  <cp:lastModifiedBy>Ivanova</cp:lastModifiedBy>
  <cp:revision>1838</cp:revision>
  <cp:lastPrinted>2022-11-29T09:57:42Z</cp:lastPrinted>
  <dcterms:created xsi:type="dcterms:W3CDTF">2014-05-13T07:16:38Z</dcterms:created>
  <dcterms:modified xsi:type="dcterms:W3CDTF">2022-11-29T10:02:29Z</dcterms:modified>
</cp:coreProperties>
</file>