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7" r:id="rId1"/>
  </p:sldMasterIdLst>
  <p:notesMasterIdLst>
    <p:notesMasterId r:id="rId27"/>
  </p:notesMasterIdLst>
  <p:handoutMasterIdLst>
    <p:handoutMasterId r:id="rId28"/>
  </p:handoutMasterIdLst>
  <p:sldIdLst>
    <p:sldId id="603" r:id="rId2"/>
    <p:sldId id="616" r:id="rId3"/>
    <p:sldId id="613" r:id="rId4"/>
    <p:sldId id="443" r:id="rId5"/>
    <p:sldId id="502" r:id="rId6"/>
    <p:sldId id="614" r:id="rId7"/>
    <p:sldId id="619" r:id="rId8"/>
    <p:sldId id="593" r:id="rId9"/>
    <p:sldId id="618" r:id="rId10"/>
    <p:sldId id="597" r:id="rId11"/>
    <p:sldId id="620" r:id="rId12"/>
    <p:sldId id="565" r:id="rId13"/>
    <p:sldId id="609" r:id="rId14"/>
    <p:sldId id="621" r:id="rId15"/>
    <p:sldId id="622" r:id="rId16"/>
    <p:sldId id="625" r:id="rId17"/>
    <p:sldId id="626" r:id="rId18"/>
    <p:sldId id="627" r:id="rId19"/>
    <p:sldId id="628" r:id="rId20"/>
    <p:sldId id="629" r:id="rId21"/>
    <p:sldId id="617" r:id="rId22"/>
    <p:sldId id="623" r:id="rId23"/>
    <p:sldId id="633" r:id="rId24"/>
    <p:sldId id="631" r:id="rId25"/>
    <p:sldId id="540" r:id="rId26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9E"/>
    <a:srgbClr val="00BCB8"/>
    <a:srgbClr val="B686DA"/>
    <a:srgbClr val="51E9F9"/>
    <a:srgbClr val="00FFCC"/>
    <a:srgbClr val="E4FBFE"/>
    <a:srgbClr val="81DEFF"/>
    <a:srgbClr val="FFB9B9"/>
    <a:srgbClr val="66FFFF"/>
    <a:srgbClr val="AAF4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2367" autoAdjust="0"/>
  </p:normalViewPr>
  <p:slideViewPr>
    <p:cSldViewPr snapToGrid="0">
      <p:cViewPr varScale="1">
        <p:scale>
          <a:sx n="91" d="100"/>
          <a:sy n="91" d="100"/>
        </p:scale>
        <p:origin x="4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56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2.1\&#1084;&#1080;&#1085;&#1092;&#1080;&#1085;$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2%20&#1075;&#1086;&#1076;\&#1048;&#1085;&#1092;&#1072;%20&#1086;&#1090;%20&#1048;&#1074;&#1072;&#1085;&#1086;&#1074;&#1086;&#1081;\&#1054;&#1089;&#1085;&#1086;&#1074;&#1085;&#1099;&#1077;%20&#1093;&#1072;&#1088;&#1072;&#1082;&#1090;&#1077;&#1088;&#1080;&#1089;&#1090;&#1080;&#1082;&#1080;%20&#1088;&#1077;&#1089;%20&#1073;&#1102;&#1076;&#1078;%20&#1079;&#1072;%202020-2022&#1075;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2.1\&#1084;&#1080;&#1085;&#1092;&#1080;&#1085;$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2%20&#1075;&#1086;&#1076;\&#1048;&#1085;&#1092;&#1072;%20&#1086;&#1090;%20&#1048;&#1074;&#1072;&#1085;&#1086;&#1074;&#1086;&#1081;\&#1054;&#1089;&#1085;&#1086;&#1074;&#1085;&#1099;&#1077;%20&#1093;&#1072;&#1088;&#1072;&#1082;&#1090;&#1077;&#1088;&#1080;&#1089;&#1090;&#1080;&#1082;&#1080;%20&#1088;&#1077;&#1089;%20&#1073;&#1102;&#1076;&#1078;%20&#1079;&#1072;%202020-2022&#1075;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2.1\&#1084;&#1080;&#1085;&#1092;&#1080;&#1085;$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2%20&#1075;&#1086;&#1076;\&#1048;&#1085;&#1092;&#1072;%20&#1086;&#1090;%20&#1048;&#1074;&#1072;&#1085;&#1086;&#1074;&#1086;&#1081;\&#1072;&#1085;&#1072;&#1083;&#1080;&#1079;%20&#1085;&#1072;%2001.01.2023%20&#1087;&#1086;%20&#1088;&#1072;&#1079;&#1076;&#1077;&#1083;&#1072;&#1084;%20(2021-2022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2.1\&#1084;&#1080;&#1085;&#1092;&#1080;&#1085;$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2%20&#1075;&#1086;&#1076;\&#1048;&#1085;&#1092;&#1072;%20&#1086;&#1090;%20&#1048;&#1074;&#1072;&#1085;&#1086;&#1074;&#1086;&#1081;\&#1072;&#1085;&#1072;&#1083;&#1080;&#1079;%20&#1085;&#1072;%2001.01.2023%20&#1087;&#1086;%20&#1088;&#1072;&#1079;&#1076;&#1077;&#1083;&#1072;&#1084;%20(2021-2022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2.1\&#1084;&#1080;&#1085;&#1092;&#1080;&#1085;$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2%20&#1075;&#1086;&#1076;\&#1048;&#1085;&#1092;&#1072;%20&#1086;&#1090;%20&#1048;&#1074;&#1072;&#1085;&#1086;&#1074;&#1086;&#1081;\&#1043;&#1055;%202019-2022&#1075;&#1075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2.1\&#1084;&#1080;&#1085;&#1092;&#1080;&#1085;$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2%20&#1075;&#1086;&#1076;\&#1048;&#1085;&#1092;&#1072;%20&#1086;&#1090;%20&#1048;&#1074;&#1072;&#1085;&#1086;&#1074;&#1086;&#1081;\&#1053;&#1072;&#1094;&#1087;&#1088;&#1086;&#1077;&#1082;&#1090;&#1099;%20&#1079;&#1072;%202022&#1075;.xls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Подушевые!$C$2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00BCB8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1.89798268352334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A89-48DB-8732-D874C537AD94}"/>
                </c:ext>
              </c:extLst>
            </c:dLbl>
            <c:dLbl>
              <c:idx val="8"/>
              <c:layout>
                <c:manualLayout>
                  <c:x val="0"/>
                  <c:y val="1.26532178901556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A89-48DB-8732-D874C537AD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Подушевые!$B$3:$B$12</c:f>
              <c:strCache>
                <c:ptCount val="10"/>
                <c:pt idx="0">
                  <c:v>Республика Алтай</c:v>
                </c:pt>
                <c:pt idx="1">
                  <c:v>Алтайский край</c:v>
                </c:pt>
                <c:pt idx="2">
                  <c:v>Иркутская область</c:v>
                </c:pt>
                <c:pt idx="3">
                  <c:v>Кемеровская область</c:v>
                </c:pt>
                <c:pt idx="4">
                  <c:v>Красноярский край</c:v>
                </c:pt>
                <c:pt idx="5">
                  <c:v>Новосибирская область</c:v>
                </c:pt>
                <c:pt idx="6">
                  <c:v>Омская область</c:v>
                </c:pt>
                <c:pt idx="7">
                  <c:v>Томская область</c:v>
                </c:pt>
                <c:pt idx="8">
                  <c:v>Республика Тыва</c:v>
                </c:pt>
                <c:pt idx="9">
                  <c:v>Республика Хакасия</c:v>
                </c:pt>
              </c:strCache>
            </c:strRef>
          </c:cat>
          <c:val>
            <c:numRef>
              <c:f>Подушевые!$C$3:$C$12</c:f>
              <c:numCache>
                <c:formatCode>0.0</c:formatCode>
                <c:ptCount val="10"/>
                <c:pt idx="0">
                  <c:v>130.01250493028468</c:v>
                </c:pt>
                <c:pt idx="1">
                  <c:v>66.097181381184299</c:v>
                </c:pt>
                <c:pt idx="2">
                  <c:v>106.95740374989751</c:v>
                </c:pt>
                <c:pt idx="3">
                  <c:v>90.532565212342462</c:v>
                </c:pt>
                <c:pt idx="4">
                  <c:v>138.7466721029688</c:v>
                </c:pt>
                <c:pt idx="5">
                  <c:v>85.420242717828273</c:v>
                </c:pt>
                <c:pt idx="6">
                  <c:v>67.010745368384221</c:v>
                </c:pt>
                <c:pt idx="7">
                  <c:v>80.772316202431256</c:v>
                </c:pt>
                <c:pt idx="8">
                  <c:v>153.30760961440535</c:v>
                </c:pt>
                <c:pt idx="9">
                  <c:v>88.512446907694823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89-48DB-8732-D874C537AD94}"/>
            </c:ext>
          </c:extLst>
        </c:ser>
        <c:ser>
          <c:idx val="1"/>
          <c:order val="1"/>
          <c:tx>
            <c:strRef>
              <c:f>Подушевые!$D$2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B686DA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8.5171280809982609E-17"/>
                  <c:y val="-9.48991341761671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A89-48DB-8732-D874C537AD94}"/>
                </c:ext>
              </c:extLst>
            </c:dLbl>
            <c:dLbl>
              <c:idx val="3"/>
              <c:layout>
                <c:manualLayout>
                  <c:x val="0"/>
                  <c:y val="-9.48991341761671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A89-48DB-8732-D874C537AD94}"/>
                </c:ext>
              </c:extLst>
            </c:dLbl>
            <c:dLbl>
              <c:idx val="4"/>
              <c:layout>
                <c:manualLayout>
                  <c:x val="-8.5171280809982609E-17"/>
                  <c:y val="-1.89798268352334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A89-48DB-8732-D874C537AD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Подушевые!$B$3:$B$12</c:f>
              <c:strCache>
                <c:ptCount val="10"/>
                <c:pt idx="0">
                  <c:v>Республика Алтай</c:v>
                </c:pt>
                <c:pt idx="1">
                  <c:v>Алтайский край</c:v>
                </c:pt>
                <c:pt idx="2">
                  <c:v>Иркутская область</c:v>
                </c:pt>
                <c:pt idx="3">
                  <c:v>Кемеровская область</c:v>
                </c:pt>
                <c:pt idx="4">
                  <c:v>Красноярский край</c:v>
                </c:pt>
                <c:pt idx="5">
                  <c:v>Новосибирская область</c:v>
                </c:pt>
                <c:pt idx="6">
                  <c:v>Омская область</c:v>
                </c:pt>
                <c:pt idx="7">
                  <c:v>Томская область</c:v>
                </c:pt>
                <c:pt idx="8">
                  <c:v>Республика Тыва</c:v>
                </c:pt>
                <c:pt idx="9">
                  <c:v>Республика Хакасия</c:v>
                </c:pt>
              </c:strCache>
            </c:strRef>
          </c:cat>
          <c:val>
            <c:numRef>
              <c:f>Подушевые!$D$3:$D$12</c:f>
              <c:numCache>
                <c:formatCode>0.0</c:formatCode>
                <c:ptCount val="10"/>
                <c:pt idx="0">
                  <c:v>128.73610727922733</c:v>
                </c:pt>
                <c:pt idx="1">
                  <c:v>62.769347547437505</c:v>
                </c:pt>
                <c:pt idx="2">
                  <c:v>99.555490456481138</c:v>
                </c:pt>
                <c:pt idx="3">
                  <c:v>77.352891262183263</c:v>
                </c:pt>
                <c:pt idx="4">
                  <c:v>108.30134496276996</c:v>
                </c:pt>
                <c:pt idx="5">
                  <c:v>79.868749886438124</c:v>
                </c:pt>
                <c:pt idx="6">
                  <c:v>68.308490981030985</c:v>
                </c:pt>
                <c:pt idx="7">
                  <c:v>84.889154662360511</c:v>
                </c:pt>
                <c:pt idx="8">
                  <c:v>154.31869397697653</c:v>
                </c:pt>
                <c:pt idx="9">
                  <c:v>84.644376795998383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A89-48DB-8732-D874C537AD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90348048"/>
        <c:axId val="990348464"/>
      </c:barChart>
      <c:catAx>
        <c:axId val="99034804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90348464"/>
        <c:crosses val="autoZero"/>
        <c:auto val="1"/>
        <c:lblAlgn val="ctr"/>
        <c:lblOffset val="100"/>
        <c:noMultiLvlLbl val="0"/>
      </c:catAx>
      <c:valAx>
        <c:axId val="990348464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90348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'[Основные характеристики рес бюдж за 2020-2022г.xls]Лист1'!$A$5</c:f>
              <c:strCache>
                <c:ptCount val="1"/>
                <c:pt idx="0">
                  <c:v>налоговые доходы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6.9444444444444441E-3"/>
                  <c:y val="-3.49576001469871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68E-4382-A85E-0D832591BBBF}"/>
                </c:ext>
              </c:extLst>
            </c:dLbl>
            <c:dLbl>
              <c:idx val="1"/>
              <c:layout>
                <c:manualLayout>
                  <c:x val="-5.5555555555555558E-3"/>
                  <c:y val="-3.49576001469870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68E-4382-A85E-0D832591BBBF}"/>
                </c:ext>
              </c:extLst>
            </c:dLbl>
            <c:dLbl>
              <c:idx val="2"/>
              <c:layout>
                <c:manualLayout>
                  <c:x val="-1.0185067526415994E-16"/>
                  <c:y val="-3.49576001469870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68E-4382-A85E-0D832591BB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'[Основные характеристики рес бюдж за 2020-2022г.xls]Лист1'!$B$4:$D$4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'[Основные характеристики рес бюдж за 2020-2022г.xls]Лист1'!$B$5:$D$5</c:f>
              <c:numCache>
                <c:formatCode>_-* #\ ##0.0_р_._-;\-* #\ ##0.0_р_._-;_-* "-"??_р_._-;_-@_-</c:formatCode>
                <c:ptCount val="3"/>
                <c:pt idx="0">
                  <c:v>5555.6</c:v>
                </c:pt>
                <c:pt idx="1">
                  <c:v>7557.9</c:v>
                </c:pt>
                <c:pt idx="2">
                  <c:v>7966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8E-4382-A85E-0D832591BBBF}"/>
            </c:ext>
          </c:extLst>
        </c:ser>
        <c:ser>
          <c:idx val="1"/>
          <c:order val="1"/>
          <c:tx>
            <c:strRef>
              <c:f>'[Основные характеристики рес бюдж за 2020-2022г.xls]Лист1'!$A$6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rgbClr val="FF66CC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1111111111111112E-2"/>
                  <c:y val="-5.2035372347578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68E-4382-A85E-0D832591BBBF}"/>
                </c:ext>
              </c:extLst>
            </c:dLbl>
            <c:dLbl>
              <c:idx val="1"/>
              <c:layout>
                <c:manualLayout>
                  <c:x val="1.1111111111111009E-2"/>
                  <c:y val="-4.54807976763576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868E-4382-A85E-0D832591BBBF}"/>
                </c:ext>
              </c:extLst>
            </c:dLbl>
            <c:dLbl>
              <c:idx val="2"/>
              <c:layout>
                <c:manualLayout>
                  <c:x val="1.8055555555555554E-2"/>
                  <c:y val="-3.7042129467767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868E-4382-A85E-0D832591BB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'[Основные характеристики рес бюдж за 2020-2022г.xls]Лист1'!$B$4:$D$4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'[Основные характеристики рес бюдж за 2020-2022г.xls]Лист1'!$B$6:$D$6</c:f>
              <c:numCache>
                <c:formatCode>_-* #\ ##0.0_р_._-;\-* #\ ##0.0_р_._-;_-* "-"??_р_._-;_-@_-</c:formatCode>
                <c:ptCount val="3"/>
                <c:pt idx="0">
                  <c:v>341.6</c:v>
                </c:pt>
                <c:pt idx="1">
                  <c:v>532</c:v>
                </c:pt>
                <c:pt idx="2">
                  <c:v>832.7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8E-4382-A85E-0D832591BBBF}"/>
            </c:ext>
          </c:extLst>
        </c:ser>
        <c:ser>
          <c:idx val="2"/>
          <c:order val="2"/>
          <c:tx>
            <c:strRef>
              <c:f>'[Основные характеристики рес бюдж за 2020-2022г.xls]Лист1'!$A$7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rgbClr val="00FFCC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3888888888888889E-3"/>
                  <c:y val="-4.3697000183733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868E-4382-A85E-0D832591BBBF}"/>
                </c:ext>
              </c:extLst>
            </c:dLbl>
            <c:dLbl>
              <c:idx val="1"/>
              <c:layout>
                <c:manualLayout>
                  <c:x val="0"/>
                  <c:y val="-6.11758002572273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868E-4382-A85E-0D832591BBBF}"/>
                </c:ext>
              </c:extLst>
            </c:dLbl>
            <c:dLbl>
              <c:idx val="2"/>
              <c:layout>
                <c:manualLayout>
                  <c:x val="1.5277777777777677E-2"/>
                  <c:y val="-3.058790012861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68E-4382-A85E-0D832591BB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'[Основные характеристики рес бюдж за 2020-2022г.xls]Лист1'!$B$4:$D$4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'[Основные характеристики рес бюдж за 2020-2022г.xls]Лист1'!$B$7:$D$7</c:f>
              <c:numCache>
                <c:formatCode>_-* #\ ##0.0_р_._-;\-* #\ ##0.0_р_._-;_-* "-"??_р_._-;_-@_-</c:formatCode>
                <c:ptCount val="3"/>
                <c:pt idx="0">
                  <c:v>21289.7</c:v>
                </c:pt>
                <c:pt idx="1">
                  <c:v>20676.3</c:v>
                </c:pt>
                <c:pt idx="2">
                  <c:v>22928.2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8E-4382-A85E-0D832591BB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gapDepth val="170"/>
        <c:shape val="box"/>
        <c:axId val="198223712"/>
        <c:axId val="192348800"/>
        <c:axId val="0"/>
      </c:bar3DChart>
      <c:catAx>
        <c:axId val="19822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2348800"/>
        <c:crosses val="autoZero"/>
        <c:auto val="1"/>
        <c:lblAlgn val="ctr"/>
        <c:lblOffset val="100"/>
        <c:noMultiLvlLbl val="0"/>
      </c:catAx>
      <c:valAx>
        <c:axId val="192348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_р_._-;\-* #\ ##0.0_р_._-;_-* &quot;-&quot;??_р_.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822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428822060538658"/>
          <c:y val="6.2050907608348811E-2"/>
          <c:w val="0.78540685234405838"/>
          <c:h val="0.737519533907312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'объем доходов не берем'!$A$5</c:f>
              <c:strCache>
                <c:ptCount val="1"/>
                <c:pt idx="0">
                  <c:v>Налоговые и неналоговые доходы (с учетом акцизов на нефтепродукты), млн. руб.</c:v>
                </c:pt>
              </c:strCache>
            </c:strRef>
          </c:tx>
          <c:spPr>
            <a:solidFill>
              <a:srgbClr val="51E9F9"/>
            </a:solidFill>
          </c:spPr>
          <c:invertIfNegative val="0"/>
          <c:dLbls>
            <c:dLbl>
              <c:idx val="0"/>
              <c:layout>
                <c:manualLayout>
                  <c:x val="4.1718809703887118E-2"/>
                  <c:y val="4.3646223178769182E-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D92-4752-92F7-1C1DC7CCDE21}"/>
                </c:ext>
              </c:extLst>
            </c:dLbl>
            <c:dLbl>
              <c:idx val="1"/>
              <c:layout>
                <c:manualLayout>
                  <c:x val="6.5081343138063893E-2"/>
                  <c:y val="1.78912651668782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D92-4752-92F7-1C1DC7CCDE21}"/>
                </c:ext>
              </c:extLst>
            </c:dLbl>
            <c:dLbl>
              <c:idx val="2"/>
              <c:layout>
                <c:manualLayout>
                  <c:x val="4.5056183082372248E-2"/>
                  <c:y val="7.39243159744734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D92-4752-92F7-1C1DC7CCDE21}"/>
                </c:ext>
              </c:extLst>
            </c:dLbl>
            <c:dLbl>
              <c:idx val="3"/>
              <c:layout>
                <c:manualLayout>
                  <c:x val="4.0050057315731628E-2"/>
                  <c:y val="3.8600365891007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D92-4752-92F7-1C1DC7CCDE21}"/>
                </c:ext>
              </c:extLst>
            </c:dLbl>
            <c:dLbl>
              <c:idx val="4"/>
              <c:layout>
                <c:manualLayout>
                  <c:x val="2.6700038210487755E-2"/>
                  <c:y val="1.91630512307867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D92-4752-92F7-1C1DC7CCDE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'объем доходов не берем'!$B$4:$F$4</c:f>
              <c:strCache>
                <c:ptCount val="5"/>
                <c:pt idx="0">
                  <c:v>2020 г. (факт)</c:v>
                </c:pt>
                <c:pt idx="1">
                  <c:v>2021 г. (факт)</c:v>
                </c:pt>
                <c:pt idx="2">
                  <c:v>2022 г. (факт)</c:v>
                </c:pt>
                <c:pt idx="3">
                  <c:v>2023 г. (прогноз)</c:v>
                </c:pt>
                <c:pt idx="4">
                  <c:v>2024 г. (прогноз)</c:v>
                </c:pt>
              </c:strCache>
            </c:strRef>
          </c:cat>
          <c:val>
            <c:numRef>
              <c:f>'объем доходов не берем'!$B$5:$F$5</c:f>
              <c:numCache>
                <c:formatCode>_-* #,##0.0\ _₽_-;\-* #,##0.0\ _₽_-;_-* "-"??\ _₽_-;_-@_-</c:formatCode>
                <c:ptCount val="5"/>
                <c:pt idx="0">
                  <c:v>5897.2</c:v>
                </c:pt>
                <c:pt idx="1">
                  <c:v>8089.9</c:v>
                </c:pt>
                <c:pt idx="2">
                  <c:v>8798.7000000000007</c:v>
                </c:pt>
                <c:pt idx="3">
                  <c:v>9375</c:v>
                </c:pt>
                <c:pt idx="4">
                  <c:v>9822.2999999999993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D92-4752-92F7-1C1DC7CCDE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6123264"/>
        <c:axId val="86134144"/>
      </c:barChart>
      <c:lineChart>
        <c:grouping val="standard"/>
        <c:varyColors val="0"/>
        <c:ser>
          <c:idx val="1"/>
          <c:order val="1"/>
          <c:tx>
            <c:strRef>
              <c:f>'объем доходов не берем'!$A$6</c:f>
              <c:strCache>
                <c:ptCount val="1"/>
                <c:pt idx="0">
                  <c:v>Прирост доходов, млн. руб.</c:v>
                </c:pt>
              </c:strCache>
            </c:strRef>
          </c:tx>
          <c:spPr>
            <a:ln w="47625"/>
          </c:spPr>
          <c:dLbls>
            <c:dLbl>
              <c:idx val="0"/>
              <c:layout>
                <c:manualLayout>
                  <c:x val="2.0025028657865845E-2"/>
                  <c:y val="-4.86891313973972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0D92-4752-92F7-1C1DC7CCDE21}"/>
                </c:ext>
              </c:extLst>
            </c:dLbl>
            <c:dLbl>
              <c:idx val="1"/>
              <c:layout>
                <c:manualLayout>
                  <c:x val="2.6700038210487755E-2"/>
                  <c:y val="1.31086122992992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0D92-4752-92F7-1C1DC7CCDE21}"/>
                </c:ext>
              </c:extLst>
            </c:dLbl>
            <c:dLbl>
              <c:idx val="2"/>
              <c:layout>
                <c:manualLayout>
                  <c:x val="2.8368790598643178E-2"/>
                  <c:y val="-5.05617902972971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0D92-4752-92F7-1C1DC7CCDE21}"/>
                </c:ext>
              </c:extLst>
            </c:dLbl>
            <c:dLbl>
              <c:idx val="3"/>
              <c:layout>
                <c:manualLayout>
                  <c:x val="2.6700038210487755E-2"/>
                  <c:y val="-3.37078601981980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0D92-4752-92F7-1C1DC7CCDE21}"/>
                </c:ext>
              </c:extLst>
            </c:dLbl>
            <c:dLbl>
              <c:idx val="4"/>
              <c:layout>
                <c:manualLayout>
                  <c:x val="1.3350019105243877E-2"/>
                  <c:y val="-3.74531779979978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0D92-4752-92F7-1C1DC7CCDE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'объем доходов не берем'!$B$4:$F$4</c:f>
              <c:strCache>
                <c:ptCount val="5"/>
                <c:pt idx="0">
                  <c:v>2020 г. (факт)</c:v>
                </c:pt>
                <c:pt idx="1">
                  <c:v>2021 г. (факт)</c:v>
                </c:pt>
                <c:pt idx="2">
                  <c:v>2022 г. (факт)</c:v>
                </c:pt>
                <c:pt idx="3">
                  <c:v>2023 г. (прогноз)</c:v>
                </c:pt>
                <c:pt idx="4">
                  <c:v>2024 г. (прогноз)</c:v>
                </c:pt>
              </c:strCache>
            </c:strRef>
          </c:cat>
          <c:val>
            <c:numRef>
              <c:f>'объем доходов не берем'!$B$6:$F$6</c:f>
              <c:numCache>
                <c:formatCode>#,##0.0</c:formatCode>
                <c:ptCount val="5"/>
                <c:pt idx="0">
                  <c:v>1380.9</c:v>
                </c:pt>
                <c:pt idx="1">
                  <c:v>2192.6999999999998</c:v>
                </c:pt>
                <c:pt idx="2">
                  <c:v>708.80000000000109</c:v>
                </c:pt>
                <c:pt idx="3">
                  <c:v>576.29999999999927</c:v>
                </c:pt>
                <c:pt idx="4">
                  <c:v>447.29999999999927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0D92-4752-92F7-1C1DC7CCDE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6123264"/>
        <c:axId val="86134144"/>
      </c:lineChart>
      <c:lineChart>
        <c:grouping val="standard"/>
        <c:varyColors val="0"/>
        <c:ser>
          <c:idx val="2"/>
          <c:order val="2"/>
          <c:tx>
            <c:strRef>
              <c:f>'объем доходов не берем'!$A$7</c:f>
              <c:strCache>
                <c:ptCount val="1"/>
                <c:pt idx="0">
                  <c:v>Темп роста доходов, в %</c:v>
                </c:pt>
              </c:strCache>
            </c:strRef>
          </c:tx>
          <c:spPr>
            <a:ln w="47625">
              <a:solidFill>
                <a:srgbClr val="00B050"/>
              </a:solidFill>
            </a:ln>
          </c:spPr>
          <c:dLbls>
            <c:dLbl>
              <c:idx val="0"/>
              <c:layout>
                <c:manualLayout>
                  <c:x val="-6.0075085973597432E-2"/>
                  <c:y val="-1.68539300990990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0D92-4752-92F7-1C1DC7CCDE21}"/>
                </c:ext>
              </c:extLst>
            </c:dLbl>
            <c:dLbl>
              <c:idx val="1"/>
              <c:layout>
                <c:manualLayout>
                  <c:x val="-4.33875620920426E-2"/>
                  <c:y val="-2.05992478988988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0D92-4752-92F7-1C1DC7CCDE21}"/>
                </c:ext>
              </c:extLst>
            </c:dLbl>
            <c:dLbl>
              <c:idx val="2"/>
              <c:layout>
                <c:manualLayout>
                  <c:x val="-0.1051314004537956"/>
                  <c:y val="5.61797669969968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0D92-4752-92F7-1C1DC7CCDE21}"/>
                </c:ext>
              </c:extLst>
            </c:dLbl>
            <c:dLbl>
              <c:idx val="3"/>
              <c:layout>
                <c:manualLayout>
                  <c:x val="-0.10846890523010649"/>
                  <c:y val="-3.74531779979975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0D92-4752-92F7-1C1DC7CCDE21}"/>
                </c:ext>
              </c:extLst>
            </c:dLbl>
            <c:dLbl>
              <c:idx val="4"/>
              <c:layout>
                <c:manualLayout>
                  <c:x val="-0.11013765761826198"/>
                  <c:y val="-1.49812711991991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0D92-4752-92F7-1C1DC7CCDE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'объем доходов не берем'!$B$4:$F$4</c:f>
              <c:strCache>
                <c:ptCount val="5"/>
                <c:pt idx="0">
                  <c:v>2020 г. (факт)</c:v>
                </c:pt>
                <c:pt idx="1">
                  <c:v>2021 г. (факт)</c:v>
                </c:pt>
                <c:pt idx="2">
                  <c:v>2022 г. (факт)</c:v>
                </c:pt>
                <c:pt idx="3">
                  <c:v>2023 г. (прогноз)</c:v>
                </c:pt>
                <c:pt idx="4">
                  <c:v>2024 г. (прогноз)</c:v>
                </c:pt>
              </c:strCache>
            </c:strRef>
          </c:cat>
          <c:val>
            <c:numRef>
              <c:f>'объем доходов не берем'!$B$7:$F$7</c:f>
              <c:numCache>
                <c:formatCode>0.0%</c:formatCode>
                <c:ptCount val="5"/>
                <c:pt idx="0">
                  <c:v>1.306</c:v>
                </c:pt>
                <c:pt idx="1">
                  <c:v>1.3718205249949129</c:v>
                </c:pt>
                <c:pt idx="2">
                  <c:v>1.0876154216986613</c:v>
                </c:pt>
                <c:pt idx="3">
                  <c:v>1.0654983122506734</c:v>
                </c:pt>
                <c:pt idx="4">
                  <c:v>1.047712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0D92-4752-92F7-1C1DC7CCDE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0767232"/>
        <c:axId val="100750080"/>
      </c:lineChart>
      <c:catAx>
        <c:axId val="86123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6134144"/>
        <c:crosses val="autoZero"/>
        <c:auto val="1"/>
        <c:lblAlgn val="ctr"/>
        <c:lblOffset val="100"/>
        <c:noMultiLvlLbl val="0"/>
      </c:catAx>
      <c:valAx>
        <c:axId val="86134144"/>
        <c:scaling>
          <c:orientation val="minMax"/>
          <c:max val="9000"/>
          <c:min val="0"/>
        </c:scaling>
        <c:delete val="0"/>
        <c:axPos val="l"/>
        <c:majorGridlines/>
        <c:numFmt formatCode="_-* #,##0.0\ _₽_-;\-* #,##0.0\ _₽_-;_-* &quot;-&quot;??\ _₽_-;_-@_-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6123264"/>
        <c:crosses val="autoZero"/>
        <c:crossBetween val="between"/>
        <c:majorUnit val="1000"/>
      </c:valAx>
      <c:valAx>
        <c:axId val="100750080"/>
        <c:scaling>
          <c:orientation val="minMax"/>
          <c:max val="1.4"/>
          <c:min val="0.2"/>
        </c:scaling>
        <c:delete val="0"/>
        <c:axPos val="r"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0767232"/>
        <c:crosses val="max"/>
        <c:crossBetween val="between"/>
        <c:majorUnit val="0.2"/>
      </c:valAx>
      <c:catAx>
        <c:axId val="1007672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00750080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1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T w="139700" h="139700" prst="divot"/>
        </a:sp3d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T w="139700" h="139700" prst="divot"/>
        </a:sp3d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'[Основные характеристики рес бюдж за 2020-2022г.xls]диаграмма по поступленияи из ФБ'!$A$4</c:f>
              <c:strCache>
                <c:ptCount val="1"/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cat>
            <c:strRef>
              <c:f>'[Основные характеристики рес бюдж за 2020-2022г.xls]диаграмма по поступленияи из ФБ'!$B$3:$F$3</c:f>
              <c:strCache>
                <c:ptCount val="5"/>
                <c:pt idx="0">
                  <c:v>2020 год факт</c:v>
                </c:pt>
                <c:pt idx="1">
                  <c:v>2021 год факт</c:v>
                </c:pt>
                <c:pt idx="2">
                  <c:v>2022 год факт</c:v>
                </c:pt>
                <c:pt idx="3">
                  <c:v>2023 год план</c:v>
                </c:pt>
                <c:pt idx="4">
                  <c:v>2024 год план</c:v>
                </c:pt>
              </c:strCache>
            </c:strRef>
          </c:cat>
          <c:val>
            <c:numRef>
              <c:f>'[Основные характеристики рес бюдж за 2020-2022г.xls]диаграмма по поступленияи из ФБ'!$B$4:$F$4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0-40C4-4B4E-9365-035AF9BEA983}"/>
            </c:ext>
          </c:extLst>
        </c:ser>
        <c:ser>
          <c:idx val="1"/>
          <c:order val="1"/>
          <c:tx>
            <c:strRef>
              <c:f>'[Основные характеристики рес бюдж за 2020-2022г.xls]диаграмма по поступленияи из ФБ'!$A$5</c:f>
              <c:strCache>
                <c:ptCount val="1"/>
                <c:pt idx="0">
                  <c:v>Дотации 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hardEdge"/>
            </a:sp3d>
          </c:spPr>
          <c:invertIfNegative val="0"/>
          <c:dLbls>
            <c:dLbl>
              <c:idx val="0"/>
              <c:layout>
                <c:manualLayout>
                  <c:x val="8.055555555555553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40C4-4B4E-9365-035AF9BEA983}"/>
                </c:ext>
              </c:extLst>
            </c:dLbl>
            <c:dLbl>
              <c:idx val="1"/>
              <c:layout>
                <c:manualLayout>
                  <c:x val="7.7777777777777779E-2"/>
                  <c:y val="-7.20720720720720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40C4-4B4E-9365-035AF9BEA983}"/>
                </c:ext>
              </c:extLst>
            </c:dLbl>
            <c:dLbl>
              <c:idx val="2"/>
              <c:layout>
                <c:manualLayout>
                  <c:x val="8.3333333333333329E-2"/>
                  <c:y val="-2.40240240240240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40C4-4B4E-9365-035AF9BEA983}"/>
                </c:ext>
              </c:extLst>
            </c:dLbl>
            <c:dLbl>
              <c:idx val="3"/>
              <c:layout>
                <c:manualLayout>
                  <c:x val="7.7777777777777779E-2"/>
                  <c:y val="-4.0840840840840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40C4-4B4E-9365-035AF9BEA983}"/>
                </c:ext>
              </c:extLst>
            </c:dLbl>
            <c:dLbl>
              <c:idx val="4"/>
              <c:layout>
                <c:manualLayout>
                  <c:x val="9.3055555555555558E-2"/>
                  <c:y val="-2.40240240240231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40C4-4B4E-9365-035AF9BEA983}"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'[Основные характеристики рес бюдж за 2020-2022г.xls]диаграмма по поступленияи из ФБ'!$B$3:$F$3</c:f>
              <c:strCache>
                <c:ptCount val="5"/>
                <c:pt idx="0">
                  <c:v>2020 год факт</c:v>
                </c:pt>
                <c:pt idx="1">
                  <c:v>2021 год факт</c:v>
                </c:pt>
                <c:pt idx="2">
                  <c:v>2022 год факт</c:v>
                </c:pt>
                <c:pt idx="3">
                  <c:v>2023 год план</c:v>
                </c:pt>
                <c:pt idx="4">
                  <c:v>2024 год план</c:v>
                </c:pt>
              </c:strCache>
            </c:strRef>
          </c:cat>
          <c:val>
            <c:numRef>
              <c:f>'[Основные характеристики рес бюдж за 2020-2022г.xls]диаграмма по поступленияи из ФБ'!$B$5:$F$5</c:f>
              <c:numCache>
                <c:formatCode>#\ ##0.0</c:formatCode>
                <c:ptCount val="5"/>
                <c:pt idx="0">
                  <c:v>10964.1</c:v>
                </c:pt>
                <c:pt idx="1">
                  <c:v>10575.4</c:v>
                </c:pt>
                <c:pt idx="2">
                  <c:v>10843.5</c:v>
                </c:pt>
                <c:pt idx="3">
                  <c:v>7509.3</c:v>
                </c:pt>
                <c:pt idx="4">
                  <c:v>10000.700000000001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C4-4B4E-9365-035AF9BEA983}"/>
            </c:ext>
          </c:extLst>
        </c:ser>
        <c:ser>
          <c:idx val="2"/>
          <c:order val="2"/>
          <c:tx>
            <c:strRef>
              <c:f>'[Основные характеристики рес бюдж за 2020-2022г.xls]диаграмма по поступленияи из ФБ'!$A$6</c:f>
              <c:strCache>
                <c:ptCount val="1"/>
                <c:pt idx="0">
                  <c:v>Субсидии </c:v>
                </c:pt>
              </c:strCache>
            </c:strRef>
          </c:tx>
          <c:spPr>
            <a:solidFill>
              <a:srgbClr val="00FFCC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7.7777777777777779E-2"/>
                  <c:y val="-4.80480480480480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40C4-4B4E-9365-035AF9BEA983}"/>
                </c:ext>
              </c:extLst>
            </c:dLbl>
            <c:dLbl>
              <c:idx val="1"/>
              <c:layout>
                <c:manualLayout>
                  <c:x val="7.4999999999999997E-2"/>
                  <c:y val="-2.8828828828828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40C4-4B4E-9365-035AF9BEA983}"/>
                </c:ext>
              </c:extLst>
            </c:dLbl>
            <c:dLbl>
              <c:idx val="2"/>
              <c:layout>
                <c:manualLayout>
                  <c:x val="8.0555555555555561E-2"/>
                  <c:y val="-1.44144144144144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40C4-4B4E-9365-035AF9BEA983}"/>
                </c:ext>
              </c:extLst>
            </c:dLbl>
            <c:dLbl>
              <c:idx val="3"/>
              <c:layout>
                <c:manualLayout>
                  <c:x val="7.7777777777777779E-2"/>
                  <c:y val="1.92192192192192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40C4-4B4E-9365-035AF9BEA983}"/>
                </c:ext>
              </c:extLst>
            </c:dLbl>
            <c:dLbl>
              <c:idx val="4"/>
              <c:layout>
                <c:manualLayout>
                  <c:x val="8.055555555555556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40C4-4B4E-9365-035AF9BEA983}"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'[Основные характеристики рес бюдж за 2020-2022г.xls]диаграмма по поступленияи из ФБ'!$B$3:$F$3</c:f>
              <c:strCache>
                <c:ptCount val="5"/>
                <c:pt idx="0">
                  <c:v>2020 год факт</c:v>
                </c:pt>
                <c:pt idx="1">
                  <c:v>2021 год факт</c:v>
                </c:pt>
                <c:pt idx="2">
                  <c:v>2022 год факт</c:v>
                </c:pt>
                <c:pt idx="3">
                  <c:v>2023 год план</c:v>
                </c:pt>
                <c:pt idx="4">
                  <c:v>2024 год план</c:v>
                </c:pt>
              </c:strCache>
            </c:strRef>
          </c:cat>
          <c:val>
            <c:numRef>
              <c:f>'[Основные характеристики рес бюдж за 2020-2022г.xls]диаграмма по поступленияи из ФБ'!$B$6:$F$6</c:f>
              <c:numCache>
                <c:formatCode>#\ ##0.0</c:formatCode>
                <c:ptCount val="5"/>
                <c:pt idx="0">
                  <c:v>5345.3</c:v>
                </c:pt>
                <c:pt idx="1">
                  <c:v>4575.7</c:v>
                </c:pt>
                <c:pt idx="2">
                  <c:v>7540.8</c:v>
                </c:pt>
                <c:pt idx="3">
                  <c:v>7826.2</c:v>
                </c:pt>
                <c:pt idx="4">
                  <c:v>10193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C4-4B4E-9365-035AF9BEA983}"/>
            </c:ext>
          </c:extLst>
        </c:ser>
        <c:ser>
          <c:idx val="3"/>
          <c:order val="3"/>
          <c:tx>
            <c:strRef>
              <c:f>'[Основные характеристики рес бюдж за 2020-2022г.xls]диаграмма по поступленияи из ФБ'!$A$7</c:f>
              <c:strCache>
                <c:ptCount val="1"/>
                <c:pt idx="0">
                  <c:v>Субвенции </c:v>
                </c:pt>
              </c:strCache>
            </c:strRef>
          </c:tx>
          <c:spPr>
            <a:solidFill>
              <a:srgbClr val="FF66CC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7.7777777777777779E-2"/>
                  <c:y val="-1.44144144144144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40C4-4B4E-9365-035AF9BEA983}"/>
                </c:ext>
              </c:extLst>
            </c:dLbl>
            <c:dLbl>
              <c:idx val="1"/>
              <c:layout>
                <c:manualLayout>
                  <c:x val="8.3333333333333287E-2"/>
                  <c:y val="-4.80480480480489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40C4-4B4E-9365-035AF9BEA983}"/>
                </c:ext>
              </c:extLst>
            </c:dLbl>
            <c:dLbl>
              <c:idx val="2"/>
              <c:layout>
                <c:manualLayout>
                  <c:x val="8.0555555555555561E-2"/>
                  <c:y val="-1.44144144144144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40C4-4B4E-9365-035AF9BEA983}"/>
                </c:ext>
              </c:extLst>
            </c:dLbl>
            <c:dLbl>
              <c:idx val="3"/>
              <c:layout>
                <c:manualLayout>
                  <c:x val="7.7777777777777779E-2"/>
                  <c:y val="-1.20120120120120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40C4-4B4E-9365-035AF9BEA983}"/>
                </c:ext>
              </c:extLst>
            </c:dLbl>
            <c:dLbl>
              <c:idx val="4"/>
              <c:layout>
                <c:manualLayout>
                  <c:x val="8.333333333333323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40C4-4B4E-9365-035AF9BEA983}"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'[Основные характеристики рес бюдж за 2020-2022г.xls]диаграмма по поступленияи из ФБ'!$B$3:$F$3</c:f>
              <c:strCache>
                <c:ptCount val="5"/>
                <c:pt idx="0">
                  <c:v>2020 год факт</c:v>
                </c:pt>
                <c:pt idx="1">
                  <c:v>2021 год факт</c:v>
                </c:pt>
                <c:pt idx="2">
                  <c:v>2022 год факт</c:v>
                </c:pt>
                <c:pt idx="3">
                  <c:v>2023 год план</c:v>
                </c:pt>
                <c:pt idx="4">
                  <c:v>2024 год план</c:v>
                </c:pt>
              </c:strCache>
            </c:strRef>
          </c:cat>
          <c:val>
            <c:numRef>
              <c:f>'[Основные характеристики рес бюдж за 2020-2022г.xls]диаграмма по поступленияи из ФБ'!$B$7:$F$7</c:f>
              <c:numCache>
                <c:formatCode>#\ ##0.0</c:formatCode>
                <c:ptCount val="5"/>
                <c:pt idx="0">
                  <c:v>1894.4</c:v>
                </c:pt>
                <c:pt idx="1">
                  <c:v>1486.3</c:v>
                </c:pt>
                <c:pt idx="2">
                  <c:v>1237.2</c:v>
                </c:pt>
                <c:pt idx="3">
                  <c:v>1298.5</c:v>
                </c:pt>
                <c:pt idx="4">
                  <c:v>1355.1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C4-4B4E-9365-035AF9BEA983}"/>
            </c:ext>
          </c:extLst>
        </c:ser>
        <c:ser>
          <c:idx val="4"/>
          <c:order val="4"/>
          <c:tx>
            <c:strRef>
              <c:f>'[Основные характеристики рес бюдж за 2020-2022г.xls]диаграмма по поступленияи из ФБ'!$A$8</c:f>
              <c:strCache>
                <c:ptCount val="1"/>
                <c:pt idx="0">
                  <c:v>Иные МБТ</c:v>
                </c:pt>
              </c:strCache>
            </c:strRef>
          </c:tx>
          <c:spPr>
            <a:solidFill>
              <a:srgbClr val="92D050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7.9166666666666635E-2"/>
                  <c:y val="-2.8828828828828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0C4-4B4E-9365-035AF9BEA983}"/>
                </c:ext>
              </c:extLst>
            </c:dLbl>
            <c:dLbl>
              <c:idx val="1"/>
              <c:layout>
                <c:manualLayout>
                  <c:x val="8.3333333333333384E-2"/>
                  <c:y val="-2.1621621621621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40C4-4B4E-9365-035AF9BEA983}"/>
                </c:ext>
              </c:extLst>
            </c:dLbl>
            <c:dLbl>
              <c:idx val="2"/>
              <c:layout>
                <c:manualLayout>
                  <c:x val="8.0555555555555561E-2"/>
                  <c:y val="-4.80480480480480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40C4-4B4E-9365-035AF9BEA983}"/>
                </c:ext>
              </c:extLst>
            </c:dLbl>
            <c:dLbl>
              <c:idx val="3"/>
              <c:layout>
                <c:manualLayout>
                  <c:x val="7.7777777777777779E-2"/>
                  <c:y val="-1.92192192192192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40C4-4B4E-9365-035AF9BEA983}"/>
                </c:ext>
              </c:extLst>
            </c:dLbl>
            <c:dLbl>
              <c:idx val="4"/>
              <c:layout>
                <c:manualLayout>
                  <c:x val="8.0555555555555561E-2"/>
                  <c:y val="-3.8438438438438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40C4-4B4E-9365-035AF9BEA983}"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'[Основные характеристики рес бюдж за 2020-2022г.xls]диаграмма по поступленияи из ФБ'!$B$3:$F$3</c:f>
              <c:strCache>
                <c:ptCount val="5"/>
                <c:pt idx="0">
                  <c:v>2020 год факт</c:v>
                </c:pt>
                <c:pt idx="1">
                  <c:v>2021 год факт</c:v>
                </c:pt>
                <c:pt idx="2">
                  <c:v>2022 год факт</c:v>
                </c:pt>
                <c:pt idx="3">
                  <c:v>2023 год план</c:v>
                </c:pt>
                <c:pt idx="4">
                  <c:v>2024 год план</c:v>
                </c:pt>
              </c:strCache>
            </c:strRef>
          </c:cat>
          <c:val>
            <c:numRef>
              <c:f>'[Основные характеристики рес бюдж за 2020-2022г.xls]диаграмма по поступленияи из ФБ'!$B$8:$F$8</c:f>
              <c:numCache>
                <c:formatCode>#\ ##0.0</c:formatCode>
                <c:ptCount val="5"/>
                <c:pt idx="0">
                  <c:v>2413.9</c:v>
                </c:pt>
                <c:pt idx="1">
                  <c:v>3321.4</c:v>
                </c:pt>
                <c:pt idx="2">
                  <c:v>2869.3</c:v>
                </c:pt>
                <c:pt idx="3">
                  <c:v>1807.8</c:v>
                </c:pt>
                <c:pt idx="4">
                  <c:v>356.5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C4-4B4E-9365-035AF9BEA9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90211920"/>
        <c:axId val="1"/>
        <c:axId val="0"/>
      </c:bar3DChart>
      <c:catAx>
        <c:axId val="29021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021192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egendEntry>
        <c:idx val="0"/>
        <c:delete val="1"/>
      </c:legendEntry>
      <c:layout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'госдолг с расходами на обслуж'!$A$6</c:f>
              <c:strCache>
                <c:ptCount val="1"/>
                <c:pt idx="0">
                  <c:v>Государственный долг Республики Алтай, млн. руб.</c:v>
                </c:pt>
              </c:strCache>
            </c:strRef>
          </c:tx>
          <c:spPr>
            <a:solidFill>
              <a:srgbClr val="81DE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'госдолг с расходами на обслуж'!$B$5:$D$5</c:f>
              <c:strCache>
                <c:ptCount val="3"/>
                <c:pt idx="0">
                  <c:v>2020 г. (факт)</c:v>
                </c:pt>
                <c:pt idx="1">
                  <c:v>2021 г. (факт)</c:v>
                </c:pt>
                <c:pt idx="2">
                  <c:v>2022 г. (факт)</c:v>
                </c:pt>
              </c:strCache>
            </c:strRef>
          </c:cat>
          <c:val>
            <c:numRef>
              <c:f>'госдолг с расходами на обслуж'!$B$6:$D$6</c:f>
              <c:numCache>
                <c:formatCode>_-* #,##0.0\ _₽_-;\-* #,##0.0\ _₽_-;_-* "-"??\ _₽_-;_-@_-</c:formatCode>
                <c:ptCount val="3"/>
                <c:pt idx="0">
                  <c:v>1721.1</c:v>
                </c:pt>
                <c:pt idx="1">
                  <c:v>1721.1</c:v>
                </c:pt>
                <c:pt idx="2">
                  <c:v>2523.6999999999998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9F-4842-B134-CBBB521DBF86}"/>
            </c:ext>
          </c:extLst>
        </c:ser>
        <c:ser>
          <c:idx val="1"/>
          <c:order val="1"/>
          <c:tx>
            <c:strRef>
              <c:f>'госдолг с расходами на обслуж'!$A$7</c:f>
              <c:strCache>
                <c:ptCount val="1"/>
                <c:pt idx="0">
                  <c:v>Кредиты от кредитных организаций, млн. руб.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'госдолг с расходами на обслуж'!$B$5:$D$5</c:f>
              <c:strCache>
                <c:ptCount val="3"/>
                <c:pt idx="0">
                  <c:v>2020 г. (факт)</c:v>
                </c:pt>
                <c:pt idx="1">
                  <c:v>2021 г. (факт)</c:v>
                </c:pt>
                <c:pt idx="2">
                  <c:v>2022 г. (факт)</c:v>
                </c:pt>
              </c:strCache>
            </c:strRef>
          </c:cat>
          <c:val>
            <c:numRef>
              <c:f>'госдолг с расходами на обслуж'!$B$7:$D$7</c:f>
              <c:numCache>
                <c:formatCode>#,##0.0</c:formatCode>
                <c:ptCount val="3"/>
                <c:pt idx="0">
                  <c:v>397.6</c:v>
                </c:pt>
                <c:pt idx="1">
                  <c:v>446.6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9F-4842-B134-CBBB521DBF86}"/>
            </c:ext>
          </c:extLst>
        </c:ser>
        <c:ser>
          <c:idx val="2"/>
          <c:order val="2"/>
          <c:tx>
            <c:strRef>
              <c:f>'госдолг с расходами на обслуж'!$A$8</c:f>
              <c:strCache>
                <c:ptCount val="1"/>
                <c:pt idx="0">
                  <c:v>Бюджетные кредиты, млн. руб.</c:v>
                </c:pt>
              </c:strCache>
            </c:strRef>
          </c:tx>
          <c:spPr>
            <a:solidFill>
              <a:srgbClr val="00BC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'госдолг с расходами на обслуж'!$B$5:$D$5</c:f>
              <c:strCache>
                <c:ptCount val="3"/>
                <c:pt idx="0">
                  <c:v>2020 г. (факт)</c:v>
                </c:pt>
                <c:pt idx="1">
                  <c:v>2021 г. (факт)</c:v>
                </c:pt>
                <c:pt idx="2">
                  <c:v>2022 г. (факт)</c:v>
                </c:pt>
              </c:strCache>
            </c:strRef>
          </c:cat>
          <c:val>
            <c:numRef>
              <c:f>'госдолг с расходами на обслуж'!$B$8:$D$8</c:f>
              <c:numCache>
                <c:formatCode>0.0</c:formatCode>
                <c:ptCount val="3"/>
                <c:pt idx="0">
                  <c:v>1323.5</c:v>
                </c:pt>
                <c:pt idx="1">
                  <c:v>1274.5</c:v>
                </c:pt>
                <c:pt idx="2">
                  <c:v>2523.6999999999998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9F-4842-B134-CBBB521DBF86}"/>
            </c:ext>
          </c:extLst>
        </c:ser>
        <c:ser>
          <c:idx val="3"/>
          <c:order val="3"/>
          <c:tx>
            <c:strRef>
              <c:f>'госдолг с расходами на обслуж'!$A$9</c:f>
              <c:strCache>
                <c:ptCount val="1"/>
                <c:pt idx="0">
                  <c:v>Обслуживание долга, млн. руб.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'госдолг с расходами на обслуж'!$B$5:$D$5</c:f>
              <c:strCache>
                <c:ptCount val="3"/>
                <c:pt idx="0">
                  <c:v>2020 г. (факт)</c:v>
                </c:pt>
                <c:pt idx="1">
                  <c:v>2021 г. (факт)</c:v>
                </c:pt>
                <c:pt idx="2">
                  <c:v>2022 г. (факт)</c:v>
                </c:pt>
              </c:strCache>
            </c:strRef>
          </c:cat>
          <c:val>
            <c:numRef>
              <c:f>'госдолг с расходами на обслуж'!$B$9:$D$9</c:f>
              <c:numCache>
                <c:formatCode>0.0</c:formatCode>
                <c:ptCount val="3"/>
                <c:pt idx="0">
                  <c:v>2.2000000000000002</c:v>
                </c:pt>
                <c:pt idx="1">
                  <c:v>3</c:v>
                </c:pt>
                <c:pt idx="2">
                  <c:v>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29F-4842-B134-CBBB521DBF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0337008"/>
        <c:axId val="914812560"/>
      </c:barChart>
      <c:lineChart>
        <c:grouping val="standard"/>
        <c:varyColors val="0"/>
        <c:ser>
          <c:idx val="4"/>
          <c:order val="4"/>
          <c:tx>
            <c:strRef>
              <c:f>'госдолг с расходами на обслуж'!$A$10</c:f>
              <c:strCache>
                <c:ptCount val="1"/>
                <c:pt idx="0">
                  <c:v>Доля государственного долга в собственных доходах, %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6.6856544129646561E-2"/>
                  <c:y val="-4.60239067345461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4612775872469869E-2"/>
                      <c:h val="5.039617787432804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329F-4842-B134-CBBB521DBF86}"/>
                </c:ext>
              </c:extLst>
            </c:dLbl>
            <c:dLbl>
              <c:idx val="1"/>
              <c:layout>
                <c:manualLayout>
                  <c:x val="-1.1331617649092636E-2"/>
                  <c:y val="-6.0667877059174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329F-4842-B134-CBBB521DBF86}"/>
                </c:ext>
              </c:extLst>
            </c:dLbl>
            <c:dLbl>
              <c:idx val="2"/>
              <c:layout>
                <c:manualLayout>
                  <c:x val="-2.9462205887640855E-2"/>
                  <c:y val="6.9035860101819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329F-4842-B134-CBBB521DBF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'госдолг с расходами на обслуж'!$B$5:$D$5</c:f>
              <c:strCache>
                <c:ptCount val="3"/>
                <c:pt idx="0">
                  <c:v>2020 г. (факт)</c:v>
                </c:pt>
                <c:pt idx="1">
                  <c:v>2021 г. (факт)</c:v>
                </c:pt>
                <c:pt idx="2">
                  <c:v>2022 г. (факт)</c:v>
                </c:pt>
              </c:strCache>
            </c:strRef>
          </c:cat>
          <c:val>
            <c:numRef>
              <c:f>'госдолг с расходами на обслуж'!$B$10:$D$10</c:f>
              <c:numCache>
                <c:formatCode>0.00%</c:formatCode>
                <c:ptCount val="3"/>
                <c:pt idx="0">
                  <c:v>0.29199999999999998</c:v>
                </c:pt>
                <c:pt idx="1">
                  <c:v>0.21274675830356371</c:v>
                </c:pt>
                <c:pt idx="2">
                  <c:v>0.26919466666666664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29F-4842-B134-CBBB521DBF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7832176"/>
        <c:axId val="677835504"/>
      </c:lineChart>
      <c:catAx>
        <c:axId val="94033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14812560"/>
        <c:crosses val="autoZero"/>
        <c:auto val="1"/>
        <c:lblAlgn val="ctr"/>
        <c:lblOffset val="100"/>
        <c:noMultiLvlLbl val="0"/>
      </c:catAx>
      <c:valAx>
        <c:axId val="91481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\ _₽_-;\-* #,##0.0\ _₽_-;_-* &quot;-&quot;??\ _₽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40337008"/>
        <c:crosses val="autoZero"/>
        <c:crossBetween val="between"/>
      </c:valAx>
      <c:valAx>
        <c:axId val="677835504"/>
        <c:scaling>
          <c:orientation val="minMax"/>
        </c:scaling>
        <c:delete val="0"/>
        <c:axPos val="r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7832176"/>
        <c:crosses val="max"/>
        <c:crossBetween val="between"/>
      </c:valAx>
      <c:catAx>
        <c:axId val="6778321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7783550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642619496506598"/>
          <c:y val="2.8670833186210467E-2"/>
          <c:w val="0.79357380503493402"/>
          <c:h val="0.9500780008901624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convex"/>
              <a:bevelB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FF00FF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convex"/>
                <a:bevelB/>
              </a:sp3d>
            </c:spPr>
            <c:extLst>
              <c:ext xmlns:c16="http://schemas.microsoft.com/office/drawing/2014/chart" uri="{C3380CC4-5D6E-409C-BE32-E72D297353CC}">
                <c16:uniqueId val="{00000001-595B-43DC-B108-1732EF71D95A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convex"/>
                <a:bevelB/>
              </a:sp3d>
            </c:spPr>
            <c:extLst>
              <c:ext xmlns:c16="http://schemas.microsoft.com/office/drawing/2014/chart" uri="{C3380CC4-5D6E-409C-BE32-E72D297353CC}">
                <c16:uniqueId val="{00000003-595B-43DC-B108-1732EF71D95A}"/>
              </c:ext>
            </c:extLst>
          </c:dPt>
          <c:dPt>
            <c:idx val="4"/>
            <c:invertIfNegative val="0"/>
            <c:bubble3D val="0"/>
            <c:spPr>
              <a:solidFill>
                <a:srgbClr val="FF6699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convex"/>
                <a:bevelB/>
              </a:sp3d>
            </c:spPr>
            <c:extLst>
              <c:ext xmlns:c16="http://schemas.microsoft.com/office/drawing/2014/chart" uri="{C3380CC4-5D6E-409C-BE32-E72D297353CC}">
                <c16:uniqueId val="{00000005-595B-43DC-B108-1732EF71D95A}"/>
              </c:ext>
            </c:extLst>
          </c:dPt>
          <c:dPt>
            <c:idx val="5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convex"/>
                <a:bevelB/>
              </a:sp3d>
            </c:spPr>
            <c:extLst>
              <c:ext xmlns:c16="http://schemas.microsoft.com/office/drawing/2014/chart" uri="{C3380CC4-5D6E-409C-BE32-E72D297353CC}">
                <c16:uniqueId val="{00000007-595B-43DC-B108-1732EF71D95A}"/>
              </c:ext>
            </c:extLst>
          </c:dPt>
          <c:dPt>
            <c:idx val="6"/>
            <c:invertIfNegative val="0"/>
            <c:bubble3D val="0"/>
            <c:spPr>
              <a:solidFill>
                <a:srgbClr val="81DEFF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convex"/>
                <a:bevelB/>
              </a:sp3d>
            </c:spPr>
            <c:extLst>
              <c:ext xmlns:c16="http://schemas.microsoft.com/office/drawing/2014/chart" uri="{C3380CC4-5D6E-409C-BE32-E72D297353CC}">
                <c16:uniqueId val="{00000009-595B-43DC-B108-1732EF71D95A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convex"/>
                <a:bevelB/>
              </a:sp3d>
            </c:spPr>
            <c:extLst>
              <c:ext xmlns:c16="http://schemas.microsoft.com/office/drawing/2014/chart" uri="{C3380CC4-5D6E-409C-BE32-E72D297353CC}">
                <c16:uniqueId val="{0000000B-595B-43DC-B108-1732EF71D95A}"/>
              </c:ext>
            </c:extLst>
          </c:dPt>
          <c:dPt>
            <c:idx val="9"/>
            <c:invertIfNegative val="0"/>
            <c:bubble3D val="0"/>
            <c:spPr>
              <a:solidFill>
                <a:srgbClr val="B686DA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convex"/>
                <a:bevelB/>
              </a:sp3d>
            </c:spPr>
            <c:extLst>
              <c:ext xmlns:c16="http://schemas.microsoft.com/office/drawing/2014/chart" uri="{C3380CC4-5D6E-409C-BE32-E72D297353CC}">
                <c16:uniqueId val="{0000000D-595B-43DC-B108-1732EF71D95A}"/>
              </c:ext>
            </c:extLst>
          </c:dPt>
          <c:dPt>
            <c:idx val="10"/>
            <c:invertIfNegative val="0"/>
            <c:bubble3D val="0"/>
            <c:spPr>
              <a:solidFill>
                <a:srgbClr val="00FFC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convex"/>
                <a:bevelB/>
              </a:sp3d>
            </c:spPr>
            <c:extLst>
              <c:ext xmlns:c16="http://schemas.microsoft.com/office/drawing/2014/chart" uri="{C3380CC4-5D6E-409C-BE32-E72D297353CC}">
                <c16:uniqueId val="{0000000F-595B-43DC-B108-1732EF71D95A}"/>
              </c:ext>
            </c:extLst>
          </c:dPt>
          <c:dPt>
            <c:idx val="1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convex"/>
                <a:bevelB/>
              </a:sp3d>
            </c:spPr>
            <c:extLst>
              <c:ext xmlns:c16="http://schemas.microsoft.com/office/drawing/2014/chart" uri="{C3380CC4-5D6E-409C-BE32-E72D297353CC}">
                <c16:uniqueId val="{00000011-595B-43DC-B108-1732EF71D95A}"/>
              </c:ext>
            </c:extLst>
          </c:dPt>
          <c:dPt>
            <c:idx val="12"/>
            <c:invertIfNegative val="0"/>
            <c:bubble3D val="0"/>
            <c:spPr>
              <a:solidFill>
                <a:srgbClr val="00A29E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convex"/>
                <a:bevelB/>
              </a:sp3d>
            </c:spPr>
            <c:extLst>
              <c:ext xmlns:c16="http://schemas.microsoft.com/office/drawing/2014/chart" uri="{C3380CC4-5D6E-409C-BE32-E72D297353CC}">
                <c16:uniqueId val="{00000013-595B-43DC-B108-1732EF71D95A}"/>
              </c:ext>
            </c:extLst>
          </c:dPt>
          <c:dPt>
            <c:idx val="1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convex"/>
                <a:bevelB/>
              </a:sp3d>
            </c:spPr>
            <c:extLst>
              <c:ext xmlns:c16="http://schemas.microsoft.com/office/drawing/2014/chart" uri="{C3380CC4-5D6E-409C-BE32-E72D297353CC}">
                <c16:uniqueId val="{00000015-595B-43DC-B108-1732EF71D95A}"/>
              </c:ext>
            </c:extLst>
          </c:dPt>
          <c:dLbls>
            <c:dLbl>
              <c:idx val="0"/>
              <c:layout>
                <c:manualLayout>
                  <c:x val="-7.3799039752463456E-3"/>
                  <c:y val="-1.99577461512979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595B-43DC-B108-1732EF71D95A}"/>
                </c:ext>
              </c:extLst>
            </c:dLbl>
            <c:dLbl>
              <c:idx val="12"/>
              <c:layout>
                <c:manualLayout>
                  <c:x val="-5.9039231801970328E-3"/>
                  <c:y val="4.5902816147985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595B-43DC-B108-1732EF71D95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'M:\Бухгалтерского учета и отчетности\ОТДЕЛ\!Отчет по Закону о бюджете\Отчет за 2022 год\Инфа от Ивановой\[анализ на 01.01.2022 по наибольшим разделам.xlsx]Лист1'!$A$3:$A$15</c:f>
              <c:strCache>
                <c:ptCount val="13"/>
                <c:pt idx="0">
                  <c:v>Национальная оборона</c:v>
                </c:pt>
                <c:pt idx="1">
                  <c:v>Средства массовой информации</c:v>
                </c:pt>
                <c:pt idx="2">
                  <c:v>Охрана окружающей среды</c:v>
                </c:pt>
                <c:pt idx="3">
                  <c:v>Национальная безопасность и правоохранительная деятельность</c:v>
                </c:pt>
                <c:pt idx="4">
                  <c:v>Культура, кинематография</c:v>
                </c:pt>
                <c:pt idx="5">
                  <c:v>Физическая культура и спорт</c:v>
                </c:pt>
                <c:pt idx="6">
                  <c:v>Общегосударственные вопросы</c:v>
                </c:pt>
                <c:pt idx="7">
                  <c:v>Жилищно-коммунальное хозяйство</c:v>
                </c:pt>
                <c:pt idx="8">
                  <c:v>Здравоохранение</c:v>
                </c:pt>
                <c:pt idx="9">
                  <c:v>Межбюджетные трансферты общего характера бюджетам бюджетной системы РФ</c:v>
                </c:pt>
                <c:pt idx="10">
                  <c:v>Социальная политика</c:v>
                </c:pt>
                <c:pt idx="11">
                  <c:v>Образование</c:v>
                </c:pt>
                <c:pt idx="12">
                  <c:v>Национальная экономика</c:v>
                </c:pt>
              </c:strCache>
            </c:strRef>
          </c:cat>
          <c:val>
            <c:numRef>
              <c:f>'M:\Бухгалтерского учета и отчетности\ОТДЕЛ\!Отчет по Закону о бюджете\Отчет за 2022 год\Инфа от Ивановой\[анализ на 01.01.2022 по наибольшим разделам.xlsx]Лист1'!$B$3:$B$15</c:f>
              <c:numCache>
                <c:formatCode>General</c:formatCode>
                <c:ptCount val="13"/>
                <c:pt idx="0">
                  <c:v>26756.85</c:v>
                </c:pt>
                <c:pt idx="1">
                  <c:v>38020.29</c:v>
                </c:pt>
                <c:pt idx="2">
                  <c:v>59458.74</c:v>
                </c:pt>
                <c:pt idx="3">
                  <c:v>227180.15</c:v>
                </c:pt>
                <c:pt idx="4">
                  <c:v>435396.02</c:v>
                </c:pt>
                <c:pt idx="5">
                  <c:v>526652.22</c:v>
                </c:pt>
                <c:pt idx="6">
                  <c:v>1183037.67</c:v>
                </c:pt>
                <c:pt idx="7">
                  <c:v>1371720.99</c:v>
                </c:pt>
                <c:pt idx="8">
                  <c:v>1853963.26</c:v>
                </c:pt>
                <c:pt idx="9">
                  <c:v>2791065.6000000001</c:v>
                </c:pt>
                <c:pt idx="10">
                  <c:v>6800440.4100000001</c:v>
                </c:pt>
                <c:pt idx="11">
                  <c:v>7806717.46</c:v>
                </c:pt>
                <c:pt idx="12">
                  <c:v>9517297.1199999992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595B-43DC-B108-1732EF71D9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84"/>
        <c:axId val="552227952"/>
        <c:axId val="552228784"/>
      </c:barChart>
      <c:catAx>
        <c:axId val="552227952"/>
        <c:scaling>
          <c:orientation val="minMax"/>
        </c:scaling>
        <c:delete val="0"/>
        <c:axPos val="l"/>
        <c:numFmt formatCode="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52228784"/>
        <c:crosses val="autoZero"/>
        <c:auto val="1"/>
        <c:lblAlgn val="ctr"/>
        <c:lblOffset val="100"/>
        <c:tickLblSkip val="1"/>
        <c:noMultiLvlLbl val="0"/>
      </c:catAx>
      <c:valAx>
        <c:axId val="55222878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52227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rgbClr val="66FF99"/>
            </a:solidFill>
            <a:scene3d>
              <a:camera prst="orthographicFront"/>
              <a:lightRig rig="threePt" dir="t"/>
            </a:scene3d>
            <a:sp3d>
              <a:bevelT w="146050" h="120650" prst="convex"/>
            </a:sp3d>
          </c:spPr>
          <c:explosion val="13"/>
          <c:dPt>
            <c:idx val="0"/>
            <c:bubble3D val="0"/>
            <c:spPr>
              <a:solidFill>
                <a:srgbClr val="66FF99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46050" h="120650" prst="convex"/>
              </a:sp3d>
            </c:spPr>
            <c:extLst>
              <c:ext xmlns:c16="http://schemas.microsoft.com/office/drawing/2014/chart" uri="{C3380CC4-5D6E-409C-BE32-E72D297353CC}">
                <c16:uniqueId val="{00000001-66A7-4C82-B244-184E2161C603}"/>
              </c:ext>
            </c:extLst>
          </c:dPt>
          <c:dPt>
            <c:idx val="1"/>
            <c:bubble3D val="0"/>
            <c:spPr>
              <a:solidFill>
                <a:srgbClr val="66FF99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46050" h="120650" prst="convex"/>
              </a:sp3d>
            </c:spPr>
            <c:extLst>
              <c:ext xmlns:c16="http://schemas.microsoft.com/office/drawing/2014/chart" uri="{C3380CC4-5D6E-409C-BE32-E72D297353CC}">
                <c16:uniqueId val="{00000003-66A7-4C82-B244-184E2161C603}"/>
              </c:ext>
            </c:extLst>
          </c:dPt>
          <c:dPt>
            <c:idx val="2"/>
            <c:bubble3D val="0"/>
            <c:spPr>
              <a:solidFill>
                <a:srgbClr val="66FF99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46050" h="120650" prst="convex"/>
              </a:sp3d>
            </c:spPr>
            <c:extLst>
              <c:ext xmlns:c16="http://schemas.microsoft.com/office/drawing/2014/chart" uri="{C3380CC4-5D6E-409C-BE32-E72D297353CC}">
                <c16:uniqueId val="{00000005-66A7-4C82-B244-184E2161C603}"/>
              </c:ext>
            </c:extLst>
          </c:dPt>
          <c:dPt>
            <c:idx val="3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46050" h="120650" prst="convex"/>
              </a:sp3d>
            </c:spPr>
            <c:extLst>
              <c:ext xmlns:c16="http://schemas.microsoft.com/office/drawing/2014/chart" uri="{C3380CC4-5D6E-409C-BE32-E72D297353CC}">
                <c16:uniqueId val="{00000007-66A7-4C82-B244-184E2161C603}"/>
              </c:ext>
            </c:extLst>
          </c:dPt>
          <c:dPt>
            <c:idx val="4"/>
            <c:bubble3D val="0"/>
            <c:spPr>
              <a:solidFill>
                <a:srgbClr val="F27486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46050" h="120650" prst="convex"/>
              </a:sp3d>
            </c:spPr>
            <c:extLst>
              <c:ext xmlns:c16="http://schemas.microsoft.com/office/drawing/2014/chart" uri="{C3380CC4-5D6E-409C-BE32-E72D297353CC}">
                <c16:uniqueId val="{00000009-66A7-4C82-B244-184E2161C603}"/>
              </c:ext>
            </c:extLst>
          </c:dPt>
          <c:dPt>
            <c:idx val="5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46050" h="120650" prst="convex"/>
              </a:sp3d>
            </c:spPr>
            <c:extLst>
              <c:ext xmlns:c16="http://schemas.microsoft.com/office/drawing/2014/chart" uri="{C3380CC4-5D6E-409C-BE32-E72D297353CC}">
                <c16:uniqueId val="{0000000B-66A7-4C82-B244-184E2161C603}"/>
              </c:ext>
            </c:extLst>
          </c:dPt>
          <c:dPt>
            <c:idx val="6"/>
            <c:bubble3D val="0"/>
            <c:spPr>
              <a:solidFill>
                <a:srgbClr val="81DEFF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46050" h="120650" prst="convex"/>
              </a:sp3d>
            </c:spPr>
            <c:extLst>
              <c:ext xmlns:c16="http://schemas.microsoft.com/office/drawing/2014/chart" uri="{C3380CC4-5D6E-409C-BE32-E72D297353CC}">
                <c16:uniqueId val="{0000000D-66A7-4C82-B244-184E2161C603}"/>
              </c:ext>
            </c:extLst>
          </c:dPt>
          <c:dPt>
            <c:idx val="7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46050" h="120650" prst="convex"/>
              </a:sp3d>
            </c:spPr>
            <c:extLst>
              <c:ext xmlns:c16="http://schemas.microsoft.com/office/drawing/2014/chart" uri="{C3380CC4-5D6E-409C-BE32-E72D297353CC}">
                <c16:uniqueId val="{0000000F-66A7-4C82-B244-184E2161C603}"/>
              </c:ext>
            </c:extLst>
          </c:dPt>
          <c:dPt>
            <c:idx val="8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46050" h="120650" prst="convex"/>
              </a:sp3d>
            </c:spPr>
            <c:extLst>
              <c:ext xmlns:c16="http://schemas.microsoft.com/office/drawing/2014/chart" uri="{C3380CC4-5D6E-409C-BE32-E72D297353CC}">
                <c16:uniqueId val="{00000011-66A7-4C82-B244-184E2161C603}"/>
              </c:ext>
            </c:extLst>
          </c:dPt>
          <c:dPt>
            <c:idx val="9"/>
            <c:bubble3D val="0"/>
            <c:spPr>
              <a:solidFill>
                <a:srgbClr val="B686DA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46050" h="120650" prst="convex"/>
              </a:sp3d>
            </c:spPr>
            <c:extLst>
              <c:ext xmlns:c16="http://schemas.microsoft.com/office/drawing/2014/chart" uri="{C3380CC4-5D6E-409C-BE32-E72D297353CC}">
                <c16:uniqueId val="{00000013-66A7-4C82-B244-184E2161C603}"/>
              </c:ext>
            </c:extLst>
          </c:dPt>
          <c:dPt>
            <c:idx val="10"/>
            <c:bubble3D val="0"/>
            <c:spPr>
              <a:solidFill>
                <a:srgbClr val="00FFCC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46050" h="120650" prst="convex"/>
              </a:sp3d>
            </c:spPr>
            <c:extLst>
              <c:ext xmlns:c16="http://schemas.microsoft.com/office/drawing/2014/chart" uri="{C3380CC4-5D6E-409C-BE32-E72D297353CC}">
                <c16:uniqueId val="{00000015-66A7-4C82-B244-184E2161C603}"/>
              </c:ext>
            </c:extLst>
          </c:dPt>
          <c:dPt>
            <c:idx val="1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46050" h="120650" prst="convex"/>
              </a:sp3d>
            </c:spPr>
            <c:extLst>
              <c:ext xmlns:c16="http://schemas.microsoft.com/office/drawing/2014/chart" uri="{C3380CC4-5D6E-409C-BE32-E72D297353CC}">
                <c16:uniqueId val="{00000017-66A7-4C82-B244-184E2161C603}"/>
              </c:ext>
            </c:extLst>
          </c:dPt>
          <c:dPt>
            <c:idx val="12"/>
            <c:bubble3D val="0"/>
            <c:spPr>
              <a:solidFill>
                <a:srgbClr val="00A29E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46050" h="120650" prst="convex"/>
              </a:sp3d>
            </c:spPr>
            <c:extLst>
              <c:ext xmlns:c16="http://schemas.microsoft.com/office/drawing/2014/chart" uri="{C3380CC4-5D6E-409C-BE32-E72D297353CC}">
                <c16:uniqueId val="{00000019-66A7-4C82-B244-184E2161C603}"/>
              </c:ext>
            </c:extLst>
          </c:dPt>
          <c:dLbls>
            <c:dLbl>
              <c:idx val="4"/>
              <c:layout>
                <c:manualLayout>
                  <c:x val="0.1015282448954907"/>
                  <c:y val="-2.94226666764411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66A7-4C82-B244-184E2161C603}"/>
                </c:ext>
              </c:extLst>
            </c:dLbl>
            <c:dLbl>
              <c:idx val="6"/>
              <c:layout>
                <c:manualLayout>
                  <c:x val="1.8237680131976387E-2"/>
                  <c:y val="1.8775726763898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66A7-4C82-B244-184E2161C603}"/>
                </c:ext>
              </c:extLst>
            </c:dLbl>
            <c:dLbl>
              <c:idx val="7"/>
              <c:layout>
                <c:manualLayout>
                  <c:x val="1.7736636886862504E-2"/>
                  <c:y val="8.88042988208299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66A7-4C82-B244-184E2161C603}"/>
                </c:ext>
              </c:extLst>
            </c:dLbl>
            <c:dLbl>
              <c:idx val="8"/>
              <c:layout>
                <c:manualLayout>
                  <c:x val="2.0208254235978253E-2"/>
                  <c:y val="6.07270754602868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66A7-4C82-B244-184E2161C603}"/>
                </c:ext>
              </c:extLst>
            </c:dLbl>
            <c:dLbl>
              <c:idx val="9"/>
              <c:layout>
                <c:manualLayout>
                  <c:x val="-4.8646973245214681E-3"/>
                  <c:y val="2.405257698327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66A7-4C82-B244-184E2161C603}"/>
                </c:ext>
              </c:extLst>
            </c:dLbl>
            <c:dLbl>
              <c:idx val="10"/>
              <c:layout>
                <c:manualLayout>
                  <c:x val="1.521336126519939E-2"/>
                  <c:y val="8.80483030873949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66A7-4C82-B244-184E2161C603}"/>
                </c:ext>
              </c:extLst>
            </c:dLbl>
            <c:dLbl>
              <c:idx val="11"/>
              <c:layout>
                <c:manualLayout>
                  <c:x val="2.4307947142247564E-2"/>
                  <c:y val="1.94219885711772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66A7-4C82-B244-184E2161C603}"/>
                </c:ext>
              </c:extLst>
            </c:dLbl>
            <c:dLbl>
              <c:idx val="12"/>
              <c:layout>
                <c:manualLayout>
                  <c:x val="-1.5247170134630698E-2"/>
                  <c:y val="2.18757674502142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66A7-4C82-B244-184E2161C6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'M:\Бухгалтерского учета и отчетности\ОТДЕЛ\!Отчет по Закону о бюджете\Отчет за 2022 год\Инфа от Ивановой\[анализ на 01.01.2022 по наибольшим разделам.xlsx]Лист1'!$A$3:$A$15</c:f>
              <c:strCache>
                <c:ptCount val="13"/>
                <c:pt idx="0">
                  <c:v>Национальная оборона</c:v>
                </c:pt>
                <c:pt idx="1">
                  <c:v>Средства массовой информации</c:v>
                </c:pt>
                <c:pt idx="2">
                  <c:v>Охрана окружающей среды</c:v>
                </c:pt>
                <c:pt idx="3">
                  <c:v>Национальная безопасность и правоохранительная деятельность</c:v>
                </c:pt>
                <c:pt idx="4">
                  <c:v>Культура, кинематография</c:v>
                </c:pt>
                <c:pt idx="5">
                  <c:v>Физическая культура и спорт</c:v>
                </c:pt>
                <c:pt idx="6">
                  <c:v>Общегосударственные вопросы</c:v>
                </c:pt>
                <c:pt idx="7">
                  <c:v>Жилищно-коммунальное хозяйство</c:v>
                </c:pt>
                <c:pt idx="8">
                  <c:v>Здравоохранение</c:v>
                </c:pt>
                <c:pt idx="9">
                  <c:v>Межбюджетные трансферты общего характера бюджетам бюджетной системы РФ</c:v>
                </c:pt>
                <c:pt idx="10">
                  <c:v>Социальная политика</c:v>
                </c:pt>
                <c:pt idx="11">
                  <c:v>Образование</c:v>
                </c:pt>
                <c:pt idx="12">
                  <c:v>Национальная экономика</c:v>
                </c:pt>
              </c:strCache>
            </c:strRef>
          </c:cat>
          <c:val>
            <c:numRef>
              <c:f>'M:\Бухгалтерского учета и отчетности\ОТДЕЛ\!Отчет по Закону о бюджете\Отчет за 2022 год\Инфа от Ивановой\[анализ на 01.01.2022 по наибольшим разделам.xlsx]Лист1'!$C$3:$C$15</c:f>
              <c:numCache>
                <c:formatCode>General</c:formatCode>
                <c:ptCount val="13"/>
                <c:pt idx="0">
                  <c:v>0.08</c:v>
                </c:pt>
                <c:pt idx="1">
                  <c:v>0.12</c:v>
                </c:pt>
                <c:pt idx="2">
                  <c:v>0.18</c:v>
                </c:pt>
                <c:pt idx="3">
                  <c:v>0.7</c:v>
                </c:pt>
                <c:pt idx="4">
                  <c:v>1.33</c:v>
                </c:pt>
                <c:pt idx="5">
                  <c:v>1.61</c:v>
                </c:pt>
                <c:pt idx="6">
                  <c:v>3.62</c:v>
                </c:pt>
                <c:pt idx="7">
                  <c:v>4.2</c:v>
                </c:pt>
                <c:pt idx="8">
                  <c:v>5.68</c:v>
                </c:pt>
                <c:pt idx="9">
                  <c:v>8.5500000000000007</c:v>
                </c:pt>
                <c:pt idx="10">
                  <c:v>20.84</c:v>
                </c:pt>
                <c:pt idx="11">
                  <c:v>23.92</c:v>
                </c:pt>
                <c:pt idx="12">
                  <c:v>29.16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66A7-4C82-B244-184E2161C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56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7019903762029749E-2"/>
          <c:y val="2.3769535214557914E-2"/>
          <c:w val="0.89966841644794404"/>
          <c:h val="0.6706054561717504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'[анализ на 01.01.2023 по разделам (2021-2022).xlsx]диаграмма'!$B$30</c:f>
              <c:strCache>
                <c:ptCount val="1"/>
                <c:pt idx="0">
                  <c:v>2021 г</c:v>
                </c:pt>
              </c:strCache>
            </c:strRef>
          </c:tx>
          <c:spPr>
            <a:solidFill>
              <a:srgbClr val="3366FF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4.1928721174004325E-3"/>
                  <c:y val="-1.8086759121574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834-4440-BCB0-88E25110D82E}"/>
                </c:ext>
              </c:extLst>
            </c:dLbl>
            <c:dLbl>
              <c:idx val="3"/>
              <c:layout>
                <c:manualLayout>
                  <c:x val="-1.677148846960173E-2"/>
                  <c:y val="-1.1304224450984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834-4440-BCB0-88E25110D82E}"/>
                </c:ext>
              </c:extLst>
            </c:dLbl>
            <c:dLbl>
              <c:idx val="4"/>
              <c:layout>
                <c:manualLayout>
                  <c:x val="-8.385744234800839E-3"/>
                  <c:y val="-4.521689780393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834-4440-BCB0-88E25110D82E}"/>
                </c:ext>
              </c:extLst>
            </c:dLbl>
            <c:dLbl>
              <c:idx val="6"/>
              <c:layout>
                <c:manualLayout>
                  <c:x val="-2.236198462613562E-2"/>
                  <c:y val="-2.03476040117713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834-4440-BCB0-88E25110D82E}"/>
                </c:ext>
              </c:extLst>
            </c:dLbl>
            <c:dLbl>
              <c:idx val="7"/>
              <c:layout>
                <c:manualLayout>
                  <c:x val="-6.9881201956674679E-3"/>
                  <c:y val="-3.39126733529522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834-4440-BCB0-88E25110D82E}"/>
                </c:ext>
              </c:extLst>
            </c:dLbl>
            <c:dLbl>
              <c:idx val="8"/>
              <c:layout>
                <c:manualLayout>
                  <c:x val="0"/>
                  <c:y val="-2.71301386823617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834-4440-BCB0-88E25110D82E}"/>
                </c:ext>
              </c:extLst>
            </c:dLbl>
            <c:dLbl>
              <c:idx val="9"/>
              <c:layout>
                <c:manualLayout>
                  <c:x val="-1.9566736547868623E-2"/>
                  <c:y val="-6.78253467059044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A834-4440-BCB0-88E25110D82E}"/>
                </c:ext>
              </c:extLst>
            </c:dLbl>
            <c:dLbl>
              <c:idx val="13"/>
              <c:layout>
                <c:manualLayout>
                  <c:x val="-9.783368273934414E-3"/>
                  <c:y val="-6.78253467059044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A834-4440-BCB0-88E25110D8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'[анализ на 01.01.2023 по разделам (2021-2022).xlsx]диаграмма'!$A$31:$A$44</c:f>
              <c:strCache>
                <c:ptCount val="14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Культура, кинематография</c:v>
                </c:pt>
                <c:pt idx="8">
                  <c:v>Здравоохранение</c:v>
                </c:pt>
                <c:pt idx="9">
                  <c:v>Социальная политика</c:v>
                </c:pt>
                <c:pt idx="10">
                  <c:v>Физическая культура и спорт</c:v>
                </c:pt>
                <c:pt idx="11">
                  <c:v>Средства массовой информации</c:v>
                </c:pt>
                <c:pt idx="12">
                  <c:v>Обслуживание гос. долга</c:v>
                </c:pt>
                <c:pt idx="13">
                  <c:v>Межбюджетные трансферты</c:v>
                </c:pt>
              </c:strCache>
            </c:strRef>
          </c:cat>
          <c:val>
            <c:numRef>
              <c:f>'[анализ на 01.01.2023 по разделам (2021-2022).xlsx]диаграмма'!$B$31:$B$44</c:f>
              <c:numCache>
                <c:formatCode>_-* #\ ##0.0_р_._-;\-* #\ ##0.0_р_._-;_-* "-"??_р_._-;_-@_-</c:formatCode>
                <c:ptCount val="14"/>
                <c:pt idx="0">
                  <c:v>1039.7</c:v>
                </c:pt>
                <c:pt idx="1">
                  <c:v>18.2</c:v>
                </c:pt>
                <c:pt idx="2">
                  <c:v>242</c:v>
                </c:pt>
                <c:pt idx="3">
                  <c:v>7035</c:v>
                </c:pt>
                <c:pt idx="4">
                  <c:v>808</c:v>
                </c:pt>
                <c:pt idx="5">
                  <c:v>52.6</c:v>
                </c:pt>
                <c:pt idx="6">
                  <c:v>6865.4</c:v>
                </c:pt>
                <c:pt idx="7">
                  <c:v>536.20000000000005</c:v>
                </c:pt>
                <c:pt idx="8">
                  <c:v>2693</c:v>
                </c:pt>
                <c:pt idx="9">
                  <c:v>5978.4</c:v>
                </c:pt>
                <c:pt idx="10">
                  <c:v>379.8</c:v>
                </c:pt>
                <c:pt idx="11">
                  <c:v>28.7</c:v>
                </c:pt>
                <c:pt idx="12">
                  <c:v>3</c:v>
                </c:pt>
                <c:pt idx="13">
                  <c:v>2803.7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834-4440-BCB0-88E25110D82E}"/>
            </c:ext>
          </c:extLst>
        </c:ser>
        <c:ser>
          <c:idx val="1"/>
          <c:order val="1"/>
          <c:tx>
            <c:strRef>
              <c:f>'[анализ на 01.01.2023 по разделам (2021-2022).xlsx]диаграмма'!$C$30</c:f>
              <c:strCache>
                <c:ptCount val="1"/>
                <c:pt idx="0">
                  <c:v>2022 г</c:v>
                </c:pt>
              </c:strCache>
            </c:strRef>
          </c:tx>
          <c:spPr>
            <a:solidFill>
              <a:srgbClr val="00FFCC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8169112508735149E-2"/>
                  <c:y val="-4.74777426941331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A834-4440-BCB0-88E25110D82E}"/>
                </c:ext>
              </c:extLst>
            </c:dLbl>
            <c:dLbl>
              <c:idx val="1"/>
              <c:layout>
                <c:manualLayout>
                  <c:x val="6.9881201956673395E-3"/>
                  <c:y val="-2.26084489019681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A834-4440-BCB0-88E25110D82E}"/>
                </c:ext>
              </c:extLst>
            </c:dLbl>
            <c:dLbl>
              <c:idx val="2"/>
              <c:layout>
                <c:manualLayout>
                  <c:x val="5.5904961565338409E-3"/>
                  <c:y val="-3.84343631333458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A834-4440-BCB0-88E25110D82E}"/>
                </c:ext>
              </c:extLst>
            </c:dLbl>
            <c:dLbl>
              <c:idx val="4"/>
              <c:layout>
                <c:manualLayout>
                  <c:x val="6.9881201956673144E-3"/>
                  <c:y val="-1.13042244509840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A834-4440-BCB0-88E25110D82E}"/>
                </c:ext>
              </c:extLst>
            </c:dLbl>
            <c:dLbl>
              <c:idx val="5"/>
              <c:layout>
                <c:manualLayout>
                  <c:x val="4.1928721174003683E-3"/>
                  <c:y val="-3.39126733529522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A834-4440-BCB0-88E25110D82E}"/>
                </c:ext>
              </c:extLst>
            </c:dLbl>
            <c:dLbl>
              <c:idx val="6"/>
              <c:layout>
                <c:manualLayout>
                  <c:x val="8.3857442348007367E-3"/>
                  <c:y val="-1.8086759121574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A834-4440-BCB0-88E25110D82E}"/>
                </c:ext>
              </c:extLst>
            </c:dLbl>
            <c:dLbl>
              <c:idx val="7"/>
              <c:layout>
                <c:manualLayout>
                  <c:x val="8.385744234800839E-3"/>
                  <c:y val="-1.5825914231377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A834-4440-BCB0-88E25110D82E}"/>
                </c:ext>
              </c:extLst>
            </c:dLbl>
            <c:dLbl>
              <c:idx val="8"/>
              <c:layout>
                <c:manualLayout>
                  <c:x val="1.3976240391334731E-2"/>
                  <c:y val="-3.61735182431490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A834-4440-BCB0-88E25110D82E}"/>
                </c:ext>
              </c:extLst>
            </c:dLbl>
            <c:dLbl>
              <c:idx val="9"/>
              <c:layout>
                <c:manualLayout>
                  <c:x val="1.3976240391333707E-3"/>
                  <c:y val="-1.13042244509840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A834-4440-BCB0-88E25110D82E}"/>
                </c:ext>
              </c:extLst>
            </c:dLbl>
            <c:dLbl>
              <c:idx val="10"/>
              <c:layout>
                <c:manualLayout>
                  <c:x val="9.783368273934414E-3"/>
                  <c:y val="-3.39126733529523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A834-4440-BCB0-88E25110D82E}"/>
                </c:ext>
              </c:extLst>
            </c:dLbl>
            <c:dLbl>
              <c:idx val="11"/>
              <c:layout>
                <c:manualLayout>
                  <c:x val="2.7952480782669461E-3"/>
                  <c:y val="-3.8434274123704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668763102725367E-2"/>
                      <c:h val="2.791021917912103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A834-4440-BCB0-88E25110D82E}"/>
                </c:ext>
              </c:extLst>
            </c:dLbl>
            <c:dLbl>
              <c:idx val="12"/>
              <c:layout>
                <c:manualLayout>
                  <c:x val="1.397624039133473E-3"/>
                  <c:y val="-3.61735182431490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A834-4440-BCB0-88E25110D82E}"/>
                </c:ext>
              </c:extLst>
            </c:dLbl>
            <c:dLbl>
              <c:idx val="13"/>
              <c:layout>
                <c:manualLayout>
                  <c:x val="2.0964360587002098E-2"/>
                  <c:y val="-3.39126733529523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A834-4440-BCB0-88E25110D8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'[анализ на 01.01.2023 по разделам (2021-2022).xlsx]диаграмма'!$A$31:$A$44</c:f>
              <c:strCache>
                <c:ptCount val="14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Культура, кинематография</c:v>
                </c:pt>
                <c:pt idx="8">
                  <c:v>Здравоохранение</c:v>
                </c:pt>
                <c:pt idx="9">
                  <c:v>Социальная политика</c:v>
                </c:pt>
                <c:pt idx="10">
                  <c:v>Физическая культура и спорт</c:v>
                </c:pt>
                <c:pt idx="11">
                  <c:v>Средства массовой информации</c:v>
                </c:pt>
                <c:pt idx="12">
                  <c:v>Обслуживание гос. долга</c:v>
                </c:pt>
                <c:pt idx="13">
                  <c:v>Межбюджетные трансферты</c:v>
                </c:pt>
              </c:strCache>
            </c:strRef>
          </c:cat>
          <c:val>
            <c:numRef>
              <c:f>'[анализ на 01.01.2023 по разделам (2021-2022).xlsx]диаграмма'!$C$31:$C$44</c:f>
              <c:numCache>
                <c:formatCode>_-* #\ ##0.0_р_._-;\-* #\ ##0.0_р_._-;_-* "-"??_р_._-;_-@_-</c:formatCode>
                <c:ptCount val="14"/>
                <c:pt idx="0">
                  <c:v>1183</c:v>
                </c:pt>
                <c:pt idx="1">
                  <c:v>26.8</c:v>
                </c:pt>
                <c:pt idx="2">
                  <c:v>227.2</c:v>
                </c:pt>
                <c:pt idx="3">
                  <c:v>9517.2999999999993</c:v>
                </c:pt>
                <c:pt idx="4">
                  <c:v>1371.7</c:v>
                </c:pt>
                <c:pt idx="5">
                  <c:v>59.5</c:v>
                </c:pt>
                <c:pt idx="6">
                  <c:v>7806.7</c:v>
                </c:pt>
                <c:pt idx="7">
                  <c:v>435.4</c:v>
                </c:pt>
                <c:pt idx="8">
                  <c:v>1854</c:v>
                </c:pt>
                <c:pt idx="9">
                  <c:v>6800.4</c:v>
                </c:pt>
                <c:pt idx="10">
                  <c:v>526.70000000000005</c:v>
                </c:pt>
                <c:pt idx="11">
                  <c:v>38</c:v>
                </c:pt>
                <c:pt idx="12">
                  <c:v>5.9</c:v>
                </c:pt>
                <c:pt idx="13">
                  <c:v>2791.1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A834-4440-BCB0-88E25110D8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29557296"/>
        <c:axId val="629558960"/>
        <c:axId val="0"/>
      </c:bar3DChart>
      <c:catAx>
        <c:axId val="62955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29558960"/>
        <c:crosses val="autoZero"/>
        <c:auto val="1"/>
        <c:lblAlgn val="ctr"/>
        <c:lblOffset val="100"/>
        <c:noMultiLvlLbl val="0"/>
      </c:catAx>
      <c:valAx>
        <c:axId val="62955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_р_._-;\-* #\ ##0.0_р_._-;_-* &quot;-&quot;??_р_.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2955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'[ГП 2019-2022гг.xlsx]Лист2'!$B$22</c:f>
              <c:strCache>
                <c:ptCount val="1"/>
                <c:pt idx="0">
                  <c:v>2020 год</c:v>
                </c:pt>
              </c:strCache>
            </c:strRef>
          </c:tx>
          <c:spPr>
            <a:solidFill>
              <a:srgbClr val="00BC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'[ГП 2019-2022гг.xlsx]Лист2'!$A$23:$A$39</c:f>
              <c:strCache>
                <c:ptCount val="17"/>
                <c:pt idx="0">
                  <c:v>01</c:v>
                </c:pt>
                <c:pt idx="1">
                  <c:v>02</c:v>
                </c:pt>
                <c:pt idx="2">
                  <c:v>03</c:v>
                </c:pt>
                <c:pt idx="3">
                  <c:v>04</c:v>
                </c:pt>
                <c:pt idx="4">
                  <c:v>05</c:v>
                </c:pt>
                <c:pt idx="5">
                  <c:v>06</c:v>
                </c:pt>
                <c:pt idx="6">
                  <c:v>07</c:v>
                </c:pt>
                <c:pt idx="7">
                  <c:v>08</c:v>
                </c:pt>
                <c:pt idx="8">
                  <c:v>09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</c:strCache>
            </c:strRef>
          </c:cat>
          <c:val>
            <c:numRef>
              <c:f>'[ГП 2019-2022гг.xlsx]Лист2'!$B$23:$B$39</c:f>
              <c:numCache>
                <c:formatCode>_-* #\ ##0.0\ _₽_-;\-* #\ ##0.0\ _₽_-;_-* "-"??\ _₽_-;_-@_-</c:formatCode>
                <c:ptCount val="17"/>
                <c:pt idx="0">
                  <c:v>902.7</c:v>
                </c:pt>
                <c:pt idx="1">
                  <c:v>3944.9</c:v>
                </c:pt>
                <c:pt idx="2">
                  <c:v>217.3</c:v>
                </c:pt>
                <c:pt idx="3">
                  <c:v>1013.2</c:v>
                </c:pt>
                <c:pt idx="4">
                  <c:v>4437.6000000000004</c:v>
                </c:pt>
                <c:pt idx="5">
                  <c:v>693.5</c:v>
                </c:pt>
                <c:pt idx="6">
                  <c:v>6061.3</c:v>
                </c:pt>
                <c:pt idx="7">
                  <c:v>487.7</c:v>
                </c:pt>
                <c:pt idx="8">
                  <c:v>258.39999999999998</c:v>
                </c:pt>
                <c:pt idx="9">
                  <c:v>4810.8</c:v>
                </c:pt>
                <c:pt idx="10">
                  <c:v>3171.9</c:v>
                </c:pt>
                <c:pt idx="11">
                  <c:v>0</c:v>
                </c:pt>
                <c:pt idx="12">
                  <c:v>64.8</c:v>
                </c:pt>
                <c:pt idx="13">
                  <c:v>336.6</c:v>
                </c:pt>
                <c:pt idx="14">
                  <c:v>814.4</c:v>
                </c:pt>
                <c:pt idx="15">
                  <c:v>43.6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3D-4C3B-A3E9-38F55209469B}"/>
            </c:ext>
          </c:extLst>
        </c:ser>
        <c:ser>
          <c:idx val="1"/>
          <c:order val="1"/>
          <c:tx>
            <c:strRef>
              <c:f>'[ГП 2019-2022гг.xlsx]Лист2'!$C$22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rgbClr val="66FF9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'[ГП 2019-2022гг.xlsx]Лист2'!$A$23:$A$39</c:f>
              <c:strCache>
                <c:ptCount val="17"/>
                <c:pt idx="0">
                  <c:v>01</c:v>
                </c:pt>
                <c:pt idx="1">
                  <c:v>02</c:v>
                </c:pt>
                <c:pt idx="2">
                  <c:v>03</c:v>
                </c:pt>
                <c:pt idx="3">
                  <c:v>04</c:v>
                </c:pt>
                <c:pt idx="4">
                  <c:v>05</c:v>
                </c:pt>
                <c:pt idx="5">
                  <c:v>06</c:v>
                </c:pt>
                <c:pt idx="6">
                  <c:v>07</c:v>
                </c:pt>
                <c:pt idx="7">
                  <c:v>08</c:v>
                </c:pt>
                <c:pt idx="8">
                  <c:v>09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</c:strCache>
            </c:strRef>
          </c:cat>
          <c:val>
            <c:numRef>
              <c:f>'[ГП 2019-2022гг.xlsx]Лист2'!$C$23:$C$39</c:f>
              <c:numCache>
                <c:formatCode>_-* #\ ##0.0\ _₽_-;\-* #\ ##0.0\ _₽_-;_-* "-"??\ _₽_-;_-@_-</c:formatCode>
                <c:ptCount val="17"/>
                <c:pt idx="0">
                  <c:v>943</c:v>
                </c:pt>
                <c:pt idx="1">
                  <c:v>5244.2</c:v>
                </c:pt>
                <c:pt idx="2">
                  <c:v>81.3</c:v>
                </c:pt>
                <c:pt idx="3">
                  <c:v>404.4</c:v>
                </c:pt>
                <c:pt idx="4">
                  <c:v>4537.8</c:v>
                </c:pt>
                <c:pt idx="5">
                  <c:v>716.7</c:v>
                </c:pt>
                <c:pt idx="6">
                  <c:v>6690.9</c:v>
                </c:pt>
                <c:pt idx="7">
                  <c:v>552.9</c:v>
                </c:pt>
                <c:pt idx="8">
                  <c:v>411.8</c:v>
                </c:pt>
                <c:pt idx="9">
                  <c:v>4235.7</c:v>
                </c:pt>
                <c:pt idx="10">
                  <c:v>2988</c:v>
                </c:pt>
                <c:pt idx="11">
                  <c:v>36.4</c:v>
                </c:pt>
                <c:pt idx="12">
                  <c:v>81.099999999999994</c:v>
                </c:pt>
                <c:pt idx="13">
                  <c:v>354.2</c:v>
                </c:pt>
                <c:pt idx="14">
                  <c:v>490</c:v>
                </c:pt>
                <c:pt idx="15">
                  <c:v>144.30000000000001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3D-4C3B-A3E9-38F55209469B}"/>
            </c:ext>
          </c:extLst>
        </c:ser>
        <c:ser>
          <c:idx val="2"/>
          <c:order val="2"/>
          <c:tx>
            <c:strRef>
              <c:f>'[ГП 2019-2022гг.xlsx]Лист2'!$D$22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'[ГП 2019-2022гг.xlsx]Лист2'!$A$23:$A$39</c:f>
              <c:strCache>
                <c:ptCount val="17"/>
                <c:pt idx="0">
                  <c:v>01</c:v>
                </c:pt>
                <c:pt idx="1">
                  <c:v>02</c:v>
                </c:pt>
                <c:pt idx="2">
                  <c:v>03</c:v>
                </c:pt>
                <c:pt idx="3">
                  <c:v>04</c:v>
                </c:pt>
                <c:pt idx="4">
                  <c:v>05</c:v>
                </c:pt>
                <c:pt idx="5">
                  <c:v>06</c:v>
                </c:pt>
                <c:pt idx="6">
                  <c:v>07</c:v>
                </c:pt>
                <c:pt idx="7">
                  <c:v>08</c:v>
                </c:pt>
                <c:pt idx="8">
                  <c:v>09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</c:strCache>
            </c:strRef>
          </c:cat>
          <c:val>
            <c:numRef>
              <c:f>'[ГП 2019-2022гг.xlsx]Лист2'!$D$23:$D$39</c:f>
              <c:numCache>
                <c:formatCode>_-* #\ ##0.0\ _₽_-;\-* #\ ##0.0\ _₽_-;_-* "-"??\ _₽_-;_-@_-</c:formatCode>
                <c:ptCount val="17"/>
                <c:pt idx="0">
                  <c:v>842.8</c:v>
                </c:pt>
                <c:pt idx="1">
                  <c:v>6774.1</c:v>
                </c:pt>
                <c:pt idx="2">
                  <c:v>36.299999999999997</c:v>
                </c:pt>
                <c:pt idx="3">
                  <c:v>940.4</c:v>
                </c:pt>
                <c:pt idx="4">
                  <c:v>5001.7</c:v>
                </c:pt>
                <c:pt idx="5">
                  <c:v>699.6</c:v>
                </c:pt>
                <c:pt idx="6">
                  <c:v>7691.3</c:v>
                </c:pt>
                <c:pt idx="7">
                  <c:v>495.2</c:v>
                </c:pt>
                <c:pt idx="8">
                  <c:v>558.6</c:v>
                </c:pt>
                <c:pt idx="9">
                  <c:v>3626.3</c:v>
                </c:pt>
                <c:pt idx="10">
                  <c:v>2998.3</c:v>
                </c:pt>
                <c:pt idx="11">
                  <c:v>0</c:v>
                </c:pt>
                <c:pt idx="12">
                  <c:v>62.6</c:v>
                </c:pt>
                <c:pt idx="13">
                  <c:v>322.60000000000002</c:v>
                </c:pt>
                <c:pt idx="14">
                  <c:v>1797.5</c:v>
                </c:pt>
                <c:pt idx="15">
                  <c:v>97</c:v>
                </c:pt>
                <c:pt idx="16">
                  <c:v>16.7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3D-4C3B-A3E9-38F5520946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2467584"/>
        <c:axId val="291223440"/>
      </c:barChart>
      <c:catAx>
        <c:axId val="55246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1223440"/>
        <c:crosses val="autoZero"/>
        <c:auto val="1"/>
        <c:lblAlgn val="ctr"/>
        <c:lblOffset val="100"/>
        <c:noMultiLvlLbl val="0"/>
      </c:catAx>
      <c:valAx>
        <c:axId val="2912234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55246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106790942642516"/>
          <c:y val="0.13792597780140833"/>
          <c:w val="0.81388888888888888"/>
          <c:h val="0.71574948940984662"/>
        </c:manualLayout>
      </c:layout>
      <c:pieChart>
        <c:varyColors val="1"/>
        <c:ser>
          <c:idx val="0"/>
          <c:order val="0"/>
          <c:explosion val="7"/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BD9-4272-BEE5-B1D7AA193349}"/>
              </c:ext>
            </c:extLst>
          </c:dPt>
          <c:dPt>
            <c:idx val="1"/>
            <c:bubble3D val="0"/>
            <c:spPr>
              <a:solidFill>
                <a:srgbClr val="66FF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BD9-4272-BEE5-B1D7AA193349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BD9-4272-BEE5-B1D7AA193349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BD9-4272-BEE5-B1D7AA193349}"/>
              </c:ext>
            </c:extLst>
          </c:dPt>
          <c:dLbls>
            <c:dLbl>
              <c:idx val="2"/>
              <c:layout>
                <c:manualLayout>
                  <c:x val="0.21607360017497812"/>
                  <c:y val="-0.20647019380690401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BD9-4272-BEE5-B1D7AA1933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'[ГП 2019-2022гг.xlsx]Диаграмма'!$B$27:$B$30</c:f>
              <c:strCache>
                <c:ptCount val="4"/>
                <c:pt idx="0">
                  <c:v>Результативное управление территориями с учетом принципов "зеленой" экономики</c:v>
                </c:pt>
                <c:pt idx="1">
                  <c:v>Развитие и модернизация транспортной и инженерной инфраструктуры</c:v>
                </c:pt>
                <c:pt idx="2">
                  <c:v>Развитие человеческого капитала</c:v>
                </c:pt>
                <c:pt idx="3">
                  <c:v>Совершенствование государственных механизмов управления экономикой, экологией и социальной сферой Республики Алтай</c:v>
                </c:pt>
              </c:strCache>
            </c:strRef>
          </c:cat>
          <c:val>
            <c:numRef>
              <c:f>'[ГП 2019-2022гг.xlsx]Диаграмма'!$C$27:$C$30</c:f>
              <c:numCache>
                <c:formatCode>#\ ##0.0</c:formatCode>
                <c:ptCount val="4"/>
                <c:pt idx="0">
                  <c:v>3617</c:v>
                </c:pt>
                <c:pt idx="1">
                  <c:v>6836.7</c:v>
                </c:pt>
                <c:pt idx="2">
                  <c:v>17486.7</c:v>
                </c:pt>
                <c:pt idx="3">
                  <c:v>4020.5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BD9-4272-BEE5-B1D7AA1933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2D0-461E-95A5-02CB6898D7A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2D0-461E-95A5-02CB6898D7A2}"/>
              </c:ext>
            </c:extLst>
          </c:dPt>
          <c:dPt>
            <c:idx val="2"/>
            <c:bubble3D val="0"/>
            <c:spPr>
              <a:solidFill>
                <a:srgbClr val="FFB9B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2D0-461E-95A5-02CB6898D7A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2D0-461E-95A5-02CB6898D7A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2D0-461E-95A5-02CB6898D7A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2D0-461E-95A5-02CB6898D7A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A2D0-461E-95A5-02CB6898D7A2}"/>
              </c:ext>
            </c:extLst>
          </c:dPt>
          <c:dPt>
            <c:idx val="7"/>
            <c:bubble3D val="0"/>
            <c:spPr>
              <a:solidFill>
                <a:srgbClr val="81DE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A2D0-461E-95A5-02CB6898D7A2}"/>
              </c:ext>
            </c:extLst>
          </c:dPt>
          <c:dPt>
            <c:idx val="8"/>
            <c:bubble3D val="0"/>
            <c:spPr>
              <a:solidFill>
                <a:srgbClr val="00FFC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A2D0-461E-95A5-02CB6898D7A2}"/>
              </c:ext>
            </c:extLst>
          </c:dPt>
          <c:dPt>
            <c:idx val="9"/>
            <c:bubble3D val="0"/>
            <c:spPr>
              <a:solidFill>
                <a:srgbClr val="00BCB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A2D0-461E-95A5-02CB6898D7A2}"/>
              </c:ext>
            </c:extLst>
          </c:dPt>
          <c:dLbls>
            <c:dLbl>
              <c:idx val="0"/>
              <c:layout>
                <c:manualLayout>
                  <c:x val="-3.8888888888888841E-2"/>
                  <c:y val="-8.2997314023931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2D0-461E-95A5-02CB6898D7A2}"/>
                </c:ext>
              </c:extLst>
            </c:dLbl>
            <c:dLbl>
              <c:idx val="1"/>
              <c:layout>
                <c:manualLayout>
                  <c:x val="4.7222222222222221E-2"/>
                  <c:y val="-8.507224687453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2D0-461E-95A5-02CB6898D7A2}"/>
                </c:ext>
              </c:extLst>
            </c:dLbl>
            <c:dLbl>
              <c:idx val="2"/>
              <c:layout>
                <c:manualLayout>
                  <c:x val="8.611111111111111E-2"/>
                  <c:y val="-6.43229183685473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2D0-461E-95A5-02CB6898D7A2}"/>
                </c:ext>
              </c:extLst>
            </c:dLbl>
            <c:dLbl>
              <c:idx val="3"/>
              <c:layout>
                <c:manualLayout>
                  <c:x val="9.4444444444444553E-2"/>
                  <c:y val="-8.92221125757268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A2D0-461E-95A5-02CB6898D7A2}"/>
                </c:ext>
              </c:extLst>
            </c:dLbl>
            <c:dLbl>
              <c:idx val="4"/>
              <c:layout>
                <c:manualLayout>
                  <c:x val="0.10277777777777768"/>
                  <c:y val="-2.90490599083762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A2D0-461E-95A5-02CB6898D7A2}"/>
                </c:ext>
              </c:extLst>
            </c:dLbl>
            <c:dLbl>
              <c:idx val="5"/>
              <c:layout>
                <c:manualLayout>
                  <c:x val="8.8888888888888892E-2"/>
                  <c:y val="-2.69741270577778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A2D0-461E-95A5-02CB6898D7A2}"/>
                </c:ext>
              </c:extLst>
            </c:dLbl>
            <c:dLbl>
              <c:idx val="6"/>
              <c:layout>
                <c:manualLayout>
                  <c:x val="7.7777777777777779E-2"/>
                  <c:y val="0.10167170967931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A2D0-461E-95A5-02CB6898D7A2}"/>
                </c:ext>
              </c:extLst>
            </c:dLbl>
            <c:dLbl>
              <c:idx val="7"/>
              <c:layout>
                <c:manualLayout>
                  <c:x val="0.1"/>
                  <c:y val="7.46975826215387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A2D0-461E-95A5-02CB6898D7A2}"/>
                </c:ext>
              </c:extLst>
            </c:dLbl>
            <c:dLbl>
              <c:idx val="8"/>
              <c:layout>
                <c:manualLayout>
                  <c:x val="-4.7222222222222221E-2"/>
                  <c:y val="9.12970454263251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A2D0-461E-95A5-02CB6898D7A2}"/>
                </c:ext>
              </c:extLst>
            </c:dLbl>
            <c:dLbl>
              <c:idx val="9"/>
              <c:layout>
                <c:manualLayout>
                  <c:x val="-8.0555555555555561E-2"/>
                  <c:y val="-7.2622649770940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A2D0-461E-95A5-02CB6898D7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'[Нацпроекты за 2022г.xls]Лист1'!$A$2:$A$11</c:f>
              <c:strCache>
                <c:ptCount val="10"/>
                <c:pt idx="0">
                  <c:v> Культура</c:v>
                </c:pt>
                <c:pt idx="1">
                  <c:v> Цифровая экономика</c:v>
                </c:pt>
                <c:pt idx="2">
                  <c:v> Образование</c:v>
                </c:pt>
                <c:pt idx="3">
                  <c:v> Жилье и городская среда</c:v>
                </c:pt>
                <c:pt idx="4">
                  <c:v> Экология</c:v>
                </c:pt>
                <c:pt idx="5">
                  <c:v> Малое и среднее предпринимательство и поддержка ИПИ</c:v>
                </c:pt>
                <c:pt idx="6">
                  <c:v>Здравоохранение</c:v>
                </c:pt>
                <c:pt idx="7">
                  <c:v> Демография</c:v>
                </c:pt>
                <c:pt idx="8">
                  <c:v> Безопасные и качественные автодороги</c:v>
                </c:pt>
                <c:pt idx="9">
                  <c:v> Туризм и индустрия гостеприимства</c:v>
                </c:pt>
              </c:strCache>
            </c:strRef>
          </c:cat>
          <c:val>
            <c:numRef>
              <c:f>'[Нацпроекты за 2022г.xls]Лист1'!$D$2:$D$11</c:f>
              <c:numCache>
                <c:formatCode>#\ ##0.0</c:formatCode>
                <c:ptCount val="10"/>
                <c:pt idx="0">
                  <c:v>88.79807000000001</c:v>
                </c:pt>
                <c:pt idx="1">
                  <c:v>2.2164999999999999</c:v>
                </c:pt>
                <c:pt idx="2">
                  <c:v>1444.1725700000002</c:v>
                </c:pt>
                <c:pt idx="3">
                  <c:v>219.08881</c:v>
                </c:pt>
                <c:pt idx="4">
                  <c:v>53.4771</c:v>
                </c:pt>
                <c:pt idx="5">
                  <c:v>352.19475</c:v>
                </c:pt>
                <c:pt idx="6">
                  <c:v>422.05101999999999</c:v>
                </c:pt>
                <c:pt idx="7">
                  <c:v>1161.0846100000001</c:v>
                </c:pt>
                <c:pt idx="8">
                  <c:v>4346.3067999999994</c:v>
                </c:pt>
                <c:pt idx="9">
                  <c:v>1283.84617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A2D0-461E-95A5-02CB6898D7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59D19D-C774-449B-B1DD-422E3BB12268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A9AD327-F8A6-4326-A2CC-A0FF6018346A}">
      <dgm:prSet phldrT="[Текст]"/>
      <dgm:spPr>
        <a:solidFill>
          <a:srgbClr val="00BCB8"/>
        </a:solidFill>
      </dgm:spPr>
      <dgm:t>
        <a:bodyPr/>
        <a:lstStyle/>
        <a:p>
          <a:r>
            <a:rPr lang="ru-RU" b="1" dirty="0" smtClean="0"/>
            <a:t>538,0</a:t>
          </a:r>
          <a:endParaRPr lang="ru-RU" b="1" dirty="0"/>
        </a:p>
      </dgm:t>
    </dgm:pt>
    <dgm:pt modelId="{3A23D981-D8FD-45CB-91B3-1A79B2BA9315}" type="parTrans" cxnId="{40BE9CC3-D6F0-4E96-8175-A17322009CA7}">
      <dgm:prSet/>
      <dgm:spPr/>
      <dgm:t>
        <a:bodyPr/>
        <a:lstStyle/>
        <a:p>
          <a:endParaRPr lang="ru-RU" b="1"/>
        </a:p>
      </dgm:t>
    </dgm:pt>
    <dgm:pt modelId="{BA7E08C1-3DDA-41FA-A07A-38012EB560FF}" type="sibTrans" cxnId="{40BE9CC3-D6F0-4E96-8175-A17322009CA7}">
      <dgm:prSet/>
      <dgm:spPr/>
      <dgm:t>
        <a:bodyPr/>
        <a:lstStyle/>
        <a:p>
          <a:endParaRPr lang="ru-RU" b="1"/>
        </a:p>
      </dgm:t>
    </dgm:pt>
    <dgm:pt modelId="{17D2E445-37E2-4FCA-A3D2-2B3D99321D6A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2 304,2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3E7494-58D1-48B8-99BE-F8CF3525497C}" type="parTrans" cxnId="{B2F2ED0D-5FB5-4145-88B5-42C29C850BB3}">
      <dgm:prSet/>
      <dgm:spPr/>
      <dgm:t>
        <a:bodyPr/>
        <a:lstStyle/>
        <a:p>
          <a:endParaRPr lang="ru-RU" b="1"/>
        </a:p>
      </dgm:t>
    </dgm:pt>
    <dgm:pt modelId="{55BC9CE4-8213-411F-B6CF-AA16BDE33AC8}" type="sibTrans" cxnId="{B2F2ED0D-5FB5-4145-88B5-42C29C850BB3}">
      <dgm:prSet/>
      <dgm:spPr/>
      <dgm:t>
        <a:bodyPr/>
        <a:lstStyle/>
        <a:p>
          <a:endParaRPr lang="ru-RU" b="1"/>
        </a:p>
      </dgm:t>
    </dgm:pt>
    <dgm:pt modelId="{381BAFC0-A78E-4324-86D9-C26D9C4529AB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детей-сирот 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763DB1-D20A-40F7-8911-FE787031296B}" type="parTrans" cxnId="{F10E7D1B-22CB-4FD7-A750-3569F079D1CA}">
      <dgm:prSet/>
      <dgm:spPr/>
      <dgm:t>
        <a:bodyPr/>
        <a:lstStyle/>
        <a:p>
          <a:endParaRPr lang="ru-RU" b="1"/>
        </a:p>
      </dgm:t>
    </dgm:pt>
    <dgm:pt modelId="{62F047E5-B3A1-4BDA-A2FF-71021FF86D0F}" type="sibTrans" cxnId="{F10E7D1B-22CB-4FD7-A750-3569F079D1CA}">
      <dgm:prSet/>
      <dgm:spPr/>
      <dgm:t>
        <a:bodyPr/>
        <a:lstStyle/>
        <a:p>
          <a:endParaRPr lang="ru-RU" b="1"/>
        </a:p>
      </dgm:t>
    </dgm:pt>
    <dgm:pt modelId="{50E39EE9-272D-4178-8C39-3118C8B5719E}">
      <dgm:prSet/>
      <dgm:spPr/>
      <dgm:t>
        <a:bodyPr/>
        <a:lstStyle/>
        <a:p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5271EB-CFCB-417D-9F62-6EF826187EAC}" type="parTrans" cxnId="{60328255-0799-4619-85A7-8A69AC152144}">
      <dgm:prSet/>
      <dgm:spPr/>
      <dgm:t>
        <a:bodyPr/>
        <a:lstStyle/>
        <a:p>
          <a:endParaRPr lang="ru-RU" b="1"/>
        </a:p>
      </dgm:t>
    </dgm:pt>
    <dgm:pt modelId="{28EF5354-A2EB-44CF-8FB7-F99D025F1998}" type="sibTrans" cxnId="{60328255-0799-4619-85A7-8A69AC152144}">
      <dgm:prSet/>
      <dgm:spPr/>
      <dgm:t>
        <a:bodyPr/>
        <a:lstStyle/>
        <a:p>
          <a:endParaRPr lang="ru-RU" b="1"/>
        </a:p>
      </dgm:t>
    </dgm:pt>
    <dgm:pt modelId="{0E5DCC7D-0EB4-47B6-8F02-65899949A6BE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40,9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44DB89-DEFA-4968-8128-6BB40B084910}" type="parTrans" cxnId="{872ED369-C1BC-45FB-8365-EE72B25EF601}">
      <dgm:prSet/>
      <dgm:spPr/>
      <dgm:t>
        <a:bodyPr/>
        <a:lstStyle/>
        <a:p>
          <a:endParaRPr lang="ru-RU" b="1"/>
        </a:p>
      </dgm:t>
    </dgm:pt>
    <dgm:pt modelId="{F84F266B-8798-451F-B1F8-FFEE7C8FBFDC}" type="sibTrans" cxnId="{872ED369-C1BC-45FB-8365-EE72B25EF601}">
      <dgm:prSet/>
      <dgm:spPr/>
      <dgm:t>
        <a:bodyPr/>
        <a:lstStyle/>
        <a:p>
          <a:endParaRPr lang="ru-RU" b="1"/>
        </a:p>
      </dgm:t>
    </dgm:pt>
    <dgm:pt modelId="{E1517208-A7CB-4C72-9F72-8EEA00E394A0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3,2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47F6B5-FA3E-47ED-9AAA-525A59EC8F61}" type="parTrans" cxnId="{280E9FA3-343A-4043-B339-C26AD4C51A77}">
      <dgm:prSet/>
      <dgm:spPr/>
      <dgm:t>
        <a:bodyPr/>
        <a:lstStyle/>
        <a:p>
          <a:endParaRPr lang="ru-RU" b="1"/>
        </a:p>
      </dgm:t>
    </dgm:pt>
    <dgm:pt modelId="{D414F3C1-BFEA-48BA-BF85-719A87163FFA}" type="sibTrans" cxnId="{280E9FA3-343A-4043-B339-C26AD4C51A77}">
      <dgm:prSet/>
      <dgm:spPr/>
      <dgm:t>
        <a:bodyPr/>
        <a:lstStyle/>
        <a:p>
          <a:endParaRPr lang="ru-RU" b="1"/>
        </a:p>
      </dgm:t>
    </dgm:pt>
    <dgm:pt modelId="{352C93AC-6A06-423E-AC88-D07E7890E654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108,8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57AE94-DA3E-4367-B70D-D16A917AD55B}" type="parTrans" cxnId="{F8D84226-8509-47D1-8C63-D03FCE7C81A6}">
      <dgm:prSet/>
      <dgm:spPr/>
      <dgm:t>
        <a:bodyPr/>
        <a:lstStyle/>
        <a:p>
          <a:endParaRPr lang="ru-RU" b="1"/>
        </a:p>
      </dgm:t>
    </dgm:pt>
    <dgm:pt modelId="{7E2E2687-81F5-4F9F-A787-8A3468F39BFE}" type="sibTrans" cxnId="{F8D84226-8509-47D1-8C63-D03FCE7C81A6}">
      <dgm:prSet/>
      <dgm:spPr/>
      <dgm:t>
        <a:bodyPr/>
        <a:lstStyle/>
        <a:p>
          <a:endParaRPr lang="ru-RU" b="1"/>
        </a:p>
      </dgm:t>
    </dgm:pt>
    <dgm:pt modelId="{EC8FF09E-1AE3-4819-95F2-5C763F06C49B}">
      <dgm:prSet phldrT="[Текст]"/>
      <dgm:spPr>
        <a:solidFill>
          <a:srgbClr val="51E9F9"/>
        </a:solidFill>
      </dgm:spPr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262,0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781E6F-86E2-45B1-AD96-5552212ED404}" type="parTrans" cxnId="{63ABF581-C781-4A00-A4D4-6A047886D8D3}">
      <dgm:prSet/>
      <dgm:spPr/>
      <dgm:t>
        <a:bodyPr/>
        <a:lstStyle/>
        <a:p>
          <a:endParaRPr lang="ru-RU" b="1"/>
        </a:p>
      </dgm:t>
    </dgm:pt>
    <dgm:pt modelId="{4036847E-C76D-4CC7-A618-AC05E24C5FEA}" type="sibTrans" cxnId="{63ABF581-C781-4A00-A4D4-6A047886D8D3}">
      <dgm:prSet/>
      <dgm:spPr/>
      <dgm:t>
        <a:bodyPr/>
        <a:lstStyle/>
        <a:p>
          <a:endParaRPr lang="ru-RU" b="1"/>
        </a:p>
      </dgm:t>
    </dgm:pt>
    <dgm:pt modelId="{2215AE3F-60E5-4017-91B3-00A8970D6230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семей с детьми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DAE525-A10D-4467-A826-3FA08C773A7F}" type="parTrans" cxnId="{F74B00E3-AB04-401D-8C2D-086015A0337A}">
      <dgm:prSet/>
      <dgm:spPr/>
      <dgm:t>
        <a:bodyPr/>
        <a:lstStyle/>
        <a:p>
          <a:endParaRPr lang="ru-RU" b="1"/>
        </a:p>
      </dgm:t>
    </dgm:pt>
    <dgm:pt modelId="{7A3BE9E0-4ED0-4622-A546-6FD015D0C14A}" type="sibTrans" cxnId="{F74B00E3-AB04-401D-8C2D-086015A0337A}">
      <dgm:prSet/>
      <dgm:spPr/>
      <dgm:t>
        <a:bodyPr/>
        <a:lstStyle/>
        <a:p>
          <a:endParaRPr lang="ru-RU" b="1"/>
        </a:p>
      </dgm:t>
    </dgm:pt>
    <dgm:pt modelId="{A5E6342C-044A-4E10-BFFC-963C6517EC9F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ветеранов труда РА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5CCF42-86C1-46FF-B0FF-2B56B9D82D56}" type="parTrans" cxnId="{F81B1C19-9F67-4A72-BF25-69317D72CB84}">
      <dgm:prSet/>
      <dgm:spPr/>
      <dgm:t>
        <a:bodyPr/>
        <a:lstStyle/>
        <a:p>
          <a:endParaRPr lang="ru-RU" b="1"/>
        </a:p>
      </dgm:t>
    </dgm:pt>
    <dgm:pt modelId="{62BA1F5C-95BD-4141-8964-6D3186C00776}" type="sibTrans" cxnId="{F81B1C19-9F67-4A72-BF25-69317D72CB84}">
      <dgm:prSet/>
      <dgm:spPr/>
      <dgm:t>
        <a:bodyPr/>
        <a:lstStyle/>
        <a:p>
          <a:endParaRPr lang="ru-RU" b="1"/>
        </a:p>
      </dgm:t>
    </dgm:pt>
    <dgm:pt modelId="{0C271B8D-4CA9-45F0-BE63-13A2A03470B9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реабилитированных лиц и лиц, признанных пострадавшими от политических репрессий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D37C38-2C55-4932-B7E4-7523E666330C}" type="parTrans" cxnId="{16639572-12C1-4500-BCD1-00D77479B18B}">
      <dgm:prSet/>
      <dgm:spPr/>
      <dgm:t>
        <a:bodyPr/>
        <a:lstStyle/>
        <a:p>
          <a:endParaRPr lang="ru-RU" b="1"/>
        </a:p>
      </dgm:t>
    </dgm:pt>
    <dgm:pt modelId="{0EF95A2D-3B58-40AD-A7F1-F56F1CF3A241}" type="sibTrans" cxnId="{16639572-12C1-4500-BCD1-00D77479B18B}">
      <dgm:prSet/>
      <dgm:spPr/>
      <dgm:t>
        <a:bodyPr/>
        <a:lstStyle/>
        <a:p>
          <a:endParaRPr lang="ru-RU" b="1"/>
        </a:p>
      </dgm:t>
    </dgm:pt>
    <dgm:pt modelId="{7EE18EC0-AD54-47D3-B8C6-76557807EC95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ветеранов труда и тружеников тыла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E88328-A90C-4F00-8496-48D9447942D2}" type="parTrans" cxnId="{AD981A08-C2FA-4F70-8B0C-67EA76C10565}">
      <dgm:prSet/>
      <dgm:spPr/>
      <dgm:t>
        <a:bodyPr/>
        <a:lstStyle/>
        <a:p>
          <a:endParaRPr lang="ru-RU" b="1"/>
        </a:p>
      </dgm:t>
    </dgm:pt>
    <dgm:pt modelId="{03622A32-1B36-453A-BBE1-2E6CDE3C3D70}" type="sibTrans" cxnId="{AD981A08-C2FA-4F70-8B0C-67EA76C10565}">
      <dgm:prSet/>
      <dgm:spPr/>
      <dgm:t>
        <a:bodyPr/>
        <a:lstStyle/>
        <a:p>
          <a:endParaRPr lang="ru-RU" b="1"/>
        </a:p>
      </dgm:t>
    </dgm:pt>
    <dgm:pt modelId="{1AC7984B-747D-4B5A-B3EC-E77A9AB36E8D}">
      <dgm:prSet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специалистов в сельской местности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73AD0A-E75F-40C3-A7DA-128BF9174F08}" type="parTrans" cxnId="{2595993A-5C18-49B8-9732-A20DD4A83ED6}">
      <dgm:prSet/>
      <dgm:spPr/>
      <dgm:t>
        <a:bodyPr/>
        <a:lstStyle/>
        <a:p>
          <a:endParaRPr lang="ru-RU" b="1"/>
        </a:p>
      </dgm:t>
    </dgm:pt>
    <dgm:pt modelId="{5E8DFE5C-F7C7-4FF9-BD8D-71122DA43D89}" type="sibTrans" cxnId="{2595993A-5C18-49B8-9732-A20DD4A83ED6}">
      <dgm:prSet/>
      <dgm:spPr/>
      <dgm:t>
        <a:bodyPr/>
        <a:lstStyle/>
        <a:p>
          <a:endParaRPr lang="ru-RU" b="1"/>
        </a:p>
      </dgm:t>
    </dgm:pt>
    <dgm:pt modelId="{2BEC6FC0-98E1-4D25-BA99-3B81BDBCC328}" type="pres">
      <dgm:prSet presAssocID="{6659D19D-C774-449B-B1DD-422E3BB1226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268EAC-9572-4A29-885B-8B3EACE0C47B}" type="pres">
      <dgm:prSet presAssocID="{CA9AD327-F8A6-4326-A2CC-A0FF6018346A}" presName="composite" presStyleCnt="0"/>
      <dgm:spPr/>
    </dgm:pt>
    <dgm:pt modelId="{78F4A6C3-C886-4A3C-9110-D7FB5FFB1E15}" type="pres">
      <dgm:prSet presAssocID="{CA9AD327-F8A6-4326-A2CC-A0FF6018346A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2D1B6D-DE2A-4FAD-93B4-13264345E1A4}" type="pres">
      <dgm:prSet presAssocID="{CA9AD327-F8A6-4326-A2CC-A0FF6018346A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AF2436-85A0-464C-82EC-FD6F459E133D}" type="pres">
      <dgm:prSet presAssocID="{BA7E08C1-3DDA-41FA-A07A-38012EB560FF}" presName="sp" presStyleCnt="0"/>
      <dgm:spPr/>
    </dgm:pt>
    <dgm:pt modelId="{7720FA87-A765-4AE8-9CDA-E184BBCCA330}" type="pres">
      <dgm:prSet presAssocID="{17D2E445-37E2-4FCA-A3D2-2B3D99321D6A}" presName="composite" presStyleCnt="0"/>
      <dgm:spPr/>
    </dgm:pt>
    <dgm:pt modelId="{BF28056F-20F2-4AF3-AA93-E7D9EC6BD6E8}" type="pres">
      <dgm:prSet presAssocID="{17D2E445-37E2-4FCA-A3D2-2B3D99321D6A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AAB12F-D37A-482A-BA64-B071813DF206}" type="pres">
      <dgm:prSet presAssocID="{17D2E445-37E2-4FCA-A3D2-2B3D99321D6A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DEF310-0FA7-4897-98C9-B23ADAFEAAAD}" type="pres">
      <dgm:prSet presAssocID="{55BC9CE4-8213-411F-B6CF-AA16BDE33AC8}" presName="sp" presStyleCnt="0"/>
      <dgm:spPr/>
    </dgm:pt>
    <dgm:pt modelId="{68052871-C530-487F-885F-B0D70EC8022A}" type="pres">
      <dgm:prSet presAssocID="{0E5DCC7D-0EB4-47B6-8F02-65899949A6BE}" presName="composite" presStyleCnt="0"/>
      <dgm:spPr/>
    </dgm:pt>
    <dgm:pt modelId="{F9D5BBD1-D176-4CAE-90AF-BF10527C25FD}" type="pres">
      <dgm:prSet presAssocID="{0E5DCC7D-0EB4-47B6-8F02-65899949A6BE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C6C2EC-3D99-4EA5-A57F-A575171B2AC2}" type="pres">
      <dgm:prSet presAssocID="{0E5DCC7D-0EB4-47B6-8F02-65899949A6BE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C0902B-FAEE-44E1-86E4-56D8E5ABD926}" type="pres">
      <dgm:prSet presAssocID="{F84F266B-8798-451F-B1F8-FFEE7C8FBFDC}" presName="sp" presStyleCnt="0"/>
      <dgm:spPr/>
    </dgm:pt>
    <dgm:pt modelId="{7D19DCC4-DA50-4FE5-9557-14B180220812}" type="pres">
      <dgm:prSet presAssocID="{E1517208-A7CB-4C72-9F72-8EEA00E394A0}" presName="composite" presStyleCnt="0"/>
      <dgm:spPr/>
    </dgm:pt>
    <dgm:pt modelId="{63A18757-BFCE-41C4-8816-9E8E71006A42}" type="pres">
      <dgm:prSet presAssocID="{E1517208-A7CB-4C72-9F72-8EEA00E394A0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DCFE48-428D-4A91-A9EF-8C5A079D0A32}" type="pres">
      <dgm:prSet presAssocID="{E1517208-A7CB-4C72-9F72-8EEA00E394A0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64B148-70F4-4028-A656-5A01EB46E133}" type="pres">
      <dgm:prSet presAssocID="{D414F3C1-BFEA-48BA-BF85-719A87163FFA}" presName="sp" presStyleCnt="0"/>
      <dgm:spPr/>
    </dgm:pt>
    <dgm:pt modelId="{202223CE-AC6E-4863-BDD4-4B95BE2C3DA7}" type="pres">
      <dgm:prSet presAssocID="{352C93AC-6A06-423E-AC88-D07E7890E654}" presName="composite" presStyleCnt="0"/>
      <dgm:spPr/>
    </dgm:pt>
    <dgm:pt modelId="{CFFF6C25-F0CA-4A03-9567-361C5A0A3AED}" type="pres">
      <dgm:prSet presAssocID="{352C93AC-6A06-423E-AC88-D07E7890E654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B4C53B-4120-4F7C-BA8C-0A1DDB0B57A4}" type="pres">
      <dgm:prSet presAssocID="{352C93AC-6A06-423E-AC88-D07E7890E654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8BA42C-836C-4B39-A0A2-BB43D845A2FC}" type="pres">
      <dgm:prSet presAssocID="{7E2E2687-81F5-4F9F-A787-8A3468F39BFE}" presName="sp" presStyleCnt="0"/>
      <dgm:spPr/>
    </dgm:pt>
    <dgm:pt modelId="{01A39BF0-8BB2-4AE2-AA76-06780EE4E0B7}" type="pres">
      <dgm:prSet presAssocID="{EC8FF09E-1AE3-4819-95F2-5C763F06C49B}" presName="composite" presStyleCnt="0"/>
      <dgm:spPr/>
    </dgm:pt>
    <dgm:pt modelId="{7EF20A05-5FA3-4C18-8DE8-65AB61BCBA20}" type="pres">
      <dgm:prSet presAssocID="{EC8FF09E-1AE3-4819-95F2-5C763F06C49B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36368B-6D9E-463C-A109-1986E56EC128}" type="pres">
      <dgm:prSet presAssocID="{EC8FF09E-1AE3-4819-95F2-5C763F06C49B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E51D109-63C2-4444-9EB1-C2376F5FFA12}" type="presOf" srcId="{2215AE3F-60E5-4017-91B3-00A8970D6230}" destId="{22AAB12F-D37A-482A-BA64-B071813DF206}" srcOrd="0" destOrd="0" presId="urn:microsoft.com/office/officeart/2005/8/layout/chevron2"/>
    <dgm:cxn modelId="{1C1377CA-D642-48E2-994C-41A769C02139}" type="presOf" srcId="{1AC7984B-747D-4B5A-B3EC-E77A9AB36E8D}" destId="{8936368B-6D9E-463C-A109-1986E56EC128}" srcOrd="0" destOrd="1" presId="urn:microsoft.com/office/officeart/2005/8/layout/chevron2"/>
    <dgm:cxn modelId="{8CB68A00-9AAA-4F9B-B3DD-DFCFC9450645}" type="presOf" srcId="{0C271B8D-4CA9-45F0-BE63-13A2A03470B9}" destId="{5ADCFE48-428D-4A91-A9EF-8C5A079D0A32}" srcOrd="0" destOrd="0" presId="urn:microsoft.com/office/officeart/2005/8/layout/chevron2"/>
    <dgm:cxn modelId="{EC48B832-CAAE-4C48-993D-34D3F99294C3}" type="presOf" srcId="{352C93AC-6A06-423E-AC88-D07E7890E654}" destId="{CFFF6C25-F0CA-4A03-9567-361C5A0A3AED}" srcOrd="0" destOrd="0" presId="urn:microsoft.com/office/officeart/2005/8/layout/chevron2"/>
    <dgm:cxn modelId="{280E9FA3-343A-4043-B339-C26AD4C51A77}" srcId="{6659D19D-C774-449B-B1DD-422E3BB12268}" destId="{E1517208-A7CB-4C72-9F72-8EEA00E394A0}" srcOrd="3" destOrd="0" parTransId="{CE47F6B5-FA3E-47ED-9AAA-525A59EC8F61}" sibTransId="{D414F3C1-BFEA-48BA-BF85-719A87163FFA}"/>
    <dgm:cxn modelId="{AD981A08-C2FA-4F70-8B0C-67EA76C10565}" srcId="{352C93AC-6A06-423E-AC88-D07E7890E654}" destId="{7EE18EC0-AD54-47D3-B8C6-76557807EC95}" srcOrd="0" destOrd="0" parTransId="{1FE88328-A90C-4F00-8496-48D9447942D2}" sibTransId="{03622A32-1B36-453A-BBE1-2E6CDE3C3D70}"/>
    <dgm:cxn modelId="{872ED369-C1BC-45FB-8365-EE72B25EF601}" srcId="{6659D19D-C774-449B-B1DD-422E3BB12268}" destId="{0E5DCC7D-0EB4-47B6-8F02-65899949A6BE}" srcOrd="2" destOrd="0" parTransId="{8E44DB89-DEFA-4968-8128-6BB40B084910}" sibTransId="{F84F266B-8798-451F-B1F8-FFEE7C8FBFDC}"/>
    <dgm:cxn modelId="{7402E628-A58D-4CDE-B1BC-D9B4CC293423}" type="presOf" srcId="{EC8FF09E-1AE3-4819-95F2-5C763F06C49B}" destId="{7EF20A05-5FA3-4C18-8DE8-65AB61BCBA20}" srcOrd="0" destOrd="0" presId="urn:microsoft.com/office/officeart/2005/8/layout/chevron2"/>
    <dgm:cxn modelId="{63ABF581-C781-4A00-A4D4-6A047886D8D3}" srcId="{6659D19D-C774-449B-B1DD-422E3BB12268}" destId="{EC8FF09E-1AE3-4819-95F2-5C763F06C49B}" srcOrd="5" destOrd="0" parTransId="{19781E6F-86E2-45B1-AD96-5552212ED404}" sibTransId="{4036847E-C76D-4CC7-A618-AC05E24C5FEA}"/>
    <dgm:cxn modelId="{F8D84226-8509-47D1-8C63-D03FCE7C81A6}" srcId="{6659D19D-C774-449B-B1DD-422E3BB12268}" destId="{352C93AC-6A06-423E-AC88-D07E7890E654}" srcOrd="4" destOrd="0" parTransId="{0D57AE94-DA3E-4367-B70D-D16A917AD55B}" sibTransId="{7E2E2687-81F5-4F9F-A787-8A3468F39BFE}"/>
    <dgm:cxn modelId="{9DC95880-0739-42B0-AC31-F15A81B06562}" type="presOf" srcId="{CA9AD327-F8A6-4326-A2CC-A0FF6018346A}" destId="{78F4A6C3-C886-4A3C-9110-D7FB5FFB1E15}" srcOrd="0" destOrd="0" presId="urn:microsoft.com/office/officeart/2005/8/layout/chevron2"/>
    <dgm:cxn modelId="{6E95D67F-5CD4-4EAD-8F0C-65C1843C2266}" type="presOf" srcId="{A5E6342C-044A-4E10-BFFC-963C6517EC9F}" destId="{18C6C2EC-3D99-4EA5-A57F-A575171B2AC2}" srcOrd="0" destOrd="0" presId="urn:microsoft.com/office/officeart/2005/8/layout/chevron2"/>
    <dgm:cxn modelId="{B1C0A9DF-DA5B-4B56-BCD1-77DA04AA60F1}" type="presOf" srcId="{50E39EE9-272D-4178-8C39-3118C8B5719E}" destId="{8936368B-6D9E-463C-A109-1986E56EC128}" srcOrd="0" destOrd="0" presId="urn:microsoft.com/office/officeart/2005/8/layout/chevron2"/>
    <dgm:cxn modelId="{B2F2ED0D-5FB5-4145-88B5-42C29C850BB3}" srcId="{6659D19D-C774-449B-B1DD-422E3BB12268}" destId="{17D2E445-37E2-4FCA-A3D2-2B3D99321D6A}" srcOrd="1" destOrd="0" parTransId="{213E7494-58D1-48B8-99BE-F8CF3525497C}" sibTransId="{55BC9CE4-8213-411F-B6CF-AA16BDE33AC8}"/>
    <dgm:cxn modelId="{DB3ABAC7-20EF-4264-BC8A-507B667D5D69}" type="presOf" srcId="{E1517208-A7CB-4C72-9F72-8EEA00E394A0}" destId="{63A18757-BFCE-41C4-8816-9E8E71006A42}" srcOrd="0" destOrd="0" presId="urn:microsoft.com/office/officeart/2005/8/layout/chevron2"/>
    <dgm:cxn modelId="{F81B1C19-9F67-4A72-BF25-69317D72CB84}" srcId="{0E5DCC7D-0EB4-47B6-8F02-65899949A6BE}" destId="{A5E6342C-044A-4E10-BFFC-963C6517EC9F}" srcOrd="0" destOrd="0" parTransId="{4A5CCF42-86C1-46FF-B0FF-2B56B9D82D56}" sibTransId="{62BA1F5C-95BD-4141-8964-6D3186C00776}"/>
    <dgm:cxn modelId="{5ECF5942-E76E-4845-A0B1-4BCD1C94EC67}" type="presOf" srcId="{381BAFC0-A78E-4324-86D9-C26D9C4529AB}" destId="{012D1B6D-DE2A-4FAD-93B4-13264345E1A4}" srcOrd="0" destOrd="0" presId="urn:microsoft.com/office/officeart/2005/8/layout/chevron2"/>
    <dgm:cxn modelId="{F10E7D1B-22CB-4FD7-A750-3569F079D1CA}" srcId="{CA9AD327-F8A6-4326-A2CC-A0FF6018346A}" destId="{381BAFC0-A78E-4324-86D9-C26D9C4529AB}" srcOrd="0" destOrd="0" parTransId="{5C763DB1-D20A-40F7-8911-FE787031296B}" sibTransId="{62F047E5-B3A1-4BDA-A2FF-71021FF86D0F}"/>
    <dgm:cxn modelId="{0EA2516F-BBAA-4C76-995E-3B004BF0242B}" type="presOf" srcId="{17D2E445-37E2-4FCA-A3D2-2B3D99321D6A}" destId="{BF28056F-20F2-4AF3-AA93-E7D9EC6BD6E8}" srcOrd="0" destOrd="0" presId="urn:microsoft.com/office/officeart/2005/8/layout/chevron2"/>
    <dgm:cxn modelId="{4053D52B-566C-4101-BBCA-169C8D11B06C}" type="presOf" srcId="{7EE18EC0-AD54-47D3-B8C6-76557807EC95}" destId="{55B4C53B-4120-4F7C-BA8C-0A1DDB0B57A4}" srcOrd="0" destOrd="0" presId="urn:microsoft.com/office/officeart/2005/8/layout/chevron2"/>
    <dgm:cxn modelId="{BCC461A6-06E5-485D-8DE6-279485813FC4}" type="presOf" srcId="{0E5DCC7D-0EB4-47B6-8F02-65899949A6BE}" destId="{F9D5BBD1-D176-4CAE-90AF-BF10527C25FD}" srcOrd="0" destOrd="0" presId="urn:microsoft.com/office/officeart/2005/8/layout/chevron2"/>
    <dgm:cxn modelId="{16639572-12C1-4500-BCD1-00D77479B18B}" srcId="{E1517208-A7CB-4C72-9F72-8EEA00E394A0}" destId="{0C271B8D-4CA9-45F0-BE63-13A2A03470B9}" srcOrd="0" destOrd="0" parTransId="{06D37C38-2C55-4932-B7E4-7523E666330C}" sibTransId="{0EF95A2D-3B58-40AD-A7F1-F56F1CF3A241}"/>
    <dgm:cxn modelId="{60328255-0799-4619-85A7-8A69AC152144}" srcId="{EC8FF09E-1AE3-4819-95F2-5C763F06C49B}" destId="{50E39EE9-272D-4178-8C39-3118C8B5719E}" srcOrd="0" destOrd="0" parTransId="{BE5271EB-CFCB-417D-9F62-6EF826187EAC}" sibTransId="{28EF5354-A2EB-44CF-8FB7-F99D025F1998}"/>
    <dgm:cxn modelId="{F74B00E3-AB04-401D-8C2D-086015A0337A}" srcId="{17D2E445-37E2-4FCA-A3D2-2B3D99321D6A}" destId="{2215AE3F-60E5-4017-91B3-00A8970D6230}" srcOrd="0" destOrd="0" parTransId="{7BDAE525-A10D-4467-A826-3FA08C773A7F}" sibTransId="{7A3BE9E0-4ED0-4622-A546-6FD015D0C14A}"/>
    <dgm:cxn modelId="{2595993A-5C18-49B8-9732-A20DD4A83ED6}" srcId="{EC8FF09E-1AE3-4819-95F2-5C763F06C49B}" destId="{1AC7984B-747D-4B5A-B3EC-E77A9AB36E8D}" srcOrd="1" destOrd="0" parTransId="{C073AD0A-E75F-40C3-A7DA-128BF9174F08}" sibTransId="{5E8DFE5C-F7C7-4FF9-BD8D-71122DA43D89}"/>
    <dgm:cxn modelId="{32E193FD-C889-42B2-86A7-21F9FB088383}" type="presOf" srcId="{6659D19D-C774-449B-B1DD-422E3BB12268}" destId="{2BEC6FC0-98E1-4D25-BA99-3B81BDBCC328}" srcOrd="0" destOrd="0" presId="urn:microsoft.com/office/officeart/2005/8/layout/chevron2"/>
    <dgm:cxn modelId="{40BE9CC3-D6F0-4E96-8175-A17322009CA7}" srcId="{6659D19D-C774-449B-B1DD-422E3BB12268}" destId="{CA9AD327-F8A6-4326-A2CC-A0FF6018346A}" srcOrd="0" destOrd="0" parTransId="{3A23D981-D8FD-45CB-91B3-1A79B2BA9315}" sibTransId="{BA7E08C1-3DDA-41FA-A07A-38012EB560FF}"/>
    <dgm:cxn modelId="{8B6B7995-7054-4601-BD0A-D08635B630AF}" type="presParOf" srcId="{2BEC6FC0-98E1-4D25-BA99-3B81BDBCC328}" destId="{D4268EAC-9572-4A29-885B-8B3EACE0C47B}" srcOrd="0" destOrd="0" presId="urn:microsoft.com/office/officeart/2005/8/layout/chevron2"/>
    <dgm:cxn modelId="{356170AF-EEDF-4489-A119-435B24AFB5B4}" type="presParOf" srcId="{D4268EAC-9572-4A29-885B-8B3EACE0C47B}" destId="{78F4A6C3-C886-4A3C-9110-D7FB5FFB1E15}" srcOrd="0" destOrd="0" presId="urn:microsoft.com/office/officeart/2005/8/layout/chevron2"/>
    <dgm:cxn modelId="{706AA401-5225-4D60-9A6C-DE1129B4F34F}" type="presParOf" srcId="{D4268EAC-9572-4A29-885B-8B3EACE0C47B}" destId="{012D1B6D-DE2A-4FAD-93B4-13264345E1A4}" srcOrd="1" destOrd="0" presId="urn:microsoft.com/office/officeart/2005/8/layout/chevron2"/>
    <dgm:cxn modelId="{343ECBF7-3545-4128-BF00-53B6FBCB275F}" type="presParOf" srcId="{2BEC6FC0-98E1-4D25-BA99-3B81BDBCC328}" destId="{60AF2436-85A0-464C-82EC-FD6F459E133D}" srcOrd="1" destOrd="0" presId="urn:microsoft.com/office/officeart/2005/8/layout/chevron2"/>
    <dgm:cxn modelId="{17C9A4D6-A489-4A77-8A5C-784D17B99BE9}" type="presParOf" srcId="{2BEC6FC0-98E1-4D25-BA99-3B81BDBCC328}" destId="{7720FA87-A765-4AE8-9CDA-E184BBCCA330}" srcOrd="2" destOrd="0" presId="urn:microsoft.com/office/officeart/2005/8/layout/chevron2"/>
    <dgm:cxn modelId="{132E3111-A462-40C4-86AA-124D05A9AF4B}" type="presParOf" srcId="{7720FA87-A765-4AE8-9CDA-E184BBCCA330}" destId="{BF28056F-20F2-4AF3-AA93-E7D9EC6BD6E8}" srcOrd="0" destOrd="0" presId="urn:microsoft.com/office/officeart/2005/8/layout/chevron2"/>
    <dgm:cxn modelId="{D2423A4F-8DCF-4486-AB71-2BC774D238F8}" type="presParOf" srcId="{7720FA87-A765-4AE8-9CDA-E184BBCCA330}" destId="{22AAB12F-D37A-482A-BA64-B071813DF206}" srcOrd="1" destOrd="0" presId="urn:microsoft.com/office/officeart/2005/8/layout/chevron2"/>
    <dgm:cxn modelId="{7CBDEE34-CDC8-4950-9042-E99A077ECDC6}" type="presParOf" srcId="{2BEC6FC0-98E1-4D25-BA99-3B81BDBCC328}" destId="{35DEF310-0FA7-4897-98C9-B23ADAFEAAAD}" srcOrd="3" destOrd="0" presId="urn:microsoft.com/office/officeart/2005/8/layout/chevron2"/>
    <dgm:cxn modelId="{DEC07735-08C7-4972-9A5E-CD6BEC9CBBD8}" type="presParOf" srcId="{2BEC6FC0-98E1-4D25-BA99-3B81BDBCC328}" destId="{68052871-C530-487F-885F-B0D70EC8022A}" srcOrd="4" destOrd="0" presId="urn:microsoft.com/office/officeart/2005/8/layout/chevron2"/>
    <dgm:cxn modelId="{114E828E-9108-4727-ABCD-3762D7D2D4BF}" type="presParOf" srcId="{68052871-C530-487F-885F-B0D70EC8022A}" destId="{F9D5BBD1-D176-4CAE-90AF-BF10527C25FD}" srcOrd="0" destOrd="0" presId="urn:microsoft.com/office/officeart/2005/8/layout/chevron2"/>
    <dgm:cxn modelId="{C7FB1903-F63F-4655-9BF6-6D4BCA2074D3}" type="presParOf" srcId="{68052871-C530-487F-885F-B0D70EC8022A}" destId="{18C6C2EC-3D99-4EA5-A57F-A575171B2AC2}" srcOrd="1" destOrd="0" presId="urn:microsoft.com/office/officeart/2005/8/layout/chevron2"/>
    <dgm:cxn modelId="{9D2A4B7E-04F0-44A8-8208-41812408DD6D}" type="presParOf" srcId="{2BEC6FC0-98E1-4D25-BA99-3B81BDBCC328}" destId="{31C0902B-FAEE-44E1-86E4-56D8E5ABD926}" srcOrd="5" destOrd="0" presId="urn:microsoft.com/office/officeart/2005/8/layout/chevron2"/>
    <dgm:cxn modelId="{475693E8-400E-479E-B31B-EDE3EAA07A70}" type="presParOf" srcId="{2BEC6FC0-98E1-4D25-BA99-3B81BDBCC328}" destId="{7D19DCC4-DA50-4FE5-9557-14B180220812}" srcOrd="6" destOrd="0" presId="urn:microsoft.com/office/officeart/2005/8/layout/chevron2"/>
    <dgm:cxn modelId="{24D2A0EE-7ECB-418D-8DB0-FE7E6D4E3024}" type="presParOf" srcId="{7D19DCC4-DA50-4FE5-9557-14B180220812}" destId="{63A18757-BFCE-41C4-8816-9E8E71006A42}" srcOrd="0" destOrd="0" presId="urn:microsoft.com/office/officeart/2005/8/layout/chevron2"/>
    <dgm:cxn modelId="{20682798-EE6E-4D56-8849-7046EFDEF4BE}" type="presParOf" srcId="{7D19DCC4-DA50-4FE5-9557-14B180220812}" destId="{5ADCFE48-428D-4A91-A9EF-8C5A079D0A32}" srcOrd="1" destOrd="0" presId="urn:microsoft.com/office/officeart/2005/8/layout/chevron2"/>
    <dgm:cxn modelId="{4E113FEA-80E8-4088-AD39-8A68F0741479}" type="presParOf" srcId="{2BEC6FC0-98E1-4D25-BA99-3B81BDBCC328}" destId="{A764B148-70F4-4028-A656-5A01EB46E133}" srcOrd="7" destOrd="0" presId="urn:microsoft.com/office/officeart/2005/8/layout/chevron2"/>
    <dgm:cxn modelId="{C9B4EB58-2C7C-4950-AFFB-9592E189B8CD}" type="presParOf" srcId="{2BEC6FC0-98E1-4D25-BA99-3B81BDBCC328}" destId="{202223CE-AC6E-4863-BDD4-4B95BE2C3DA7}" srcOrd="8" destOrd="0" presId="urn:microsoft.com/office/officeart/2005/8/layout/chevron2"/>
    <dgm:cxn modelId="{120A24AF-D575-4048-ABFD-CD9E2CE8200C}" type="presParOf" srcId="{202223CE-AC6E-4863-BDD4-4B95BE2C3DA7}" destId="{CFFF6C25-F0CA-4A03-9567-361C5A0A3AED}" srcOrd="0" destOrd="0" presId="urn:microsoft.com/office/officeart/2005/8/layout/chevron2"/>
    <dgm:cxn modelId="{7BAFD09A-D420-4A83-AA75-A3198CD3E444}" type="presParOf" srcId="{202223CE-AC6E-4863-BDD4-4B95BE2C3DA7}" destId="{55B4C53B-4120-4F7C-BA8C-0A1DDB0B57A4}" srcOrd="1" destOrd="0" presId="urn:microsoft.com/office/officeart/2005/8/layout/chevron2"/>
    <dgm:cxn modelId="{30490F8E-6B78-4D91-ABB9-72742FDA7F47}" type="presParOf" srcId="{2BEC6FC0-98E1-4D25-BA99-3B81BDBCC328}" destId="{588BA42C-836C-4B39-A0A2-BB43D845A2FC}" srcOrd="9" destOrd="0" presId="urn:microsoft.com/office/officeart/2005/8/layout/chevron2"/>
    <dgm:cxn modelId="{87BA8339-AA3C-4DE3-AFC3-A726CBD4AC2E}" type="presParOf" srcId="{2BEC6FC0-98E1-4D25-BA99-3B81BDBCC328}" destId="{01A39BF0-8BB2-4AE2-AA76-06780EE4E0B7}" srcOrd="10" destOrd="0" presId="urn:microsoft.com/office/officeart/2005/8/layout/chevron2"/>
    <dgm:cxn modelId="{7D608716-035D-4FE1-BDBA-9EC4C081864F}" type="presParOf" srcId="{01A39BF0-8BB2-4AE2-AA76-06780EE4E0B7}" destId="{7EF20A05-5FA3-4C18-8DE8-65AB61BCBA20}" srcOrd="0" destOrd="0" presId="urn:microsoft.com/office/officeart/2005/8/layout/chevron2"/>
    <dgm:cxn modelId="{E211DF60-9D88-4628-9462-6C7B2D2245CF}" type="presParOf" srcId="{01A39BF0-8BB2-4AE2-AA76-06780EE4E0B7}" destId="{8936368B-6D9E-463C-A109-1986E56EC12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6A0F8D-692C-41CB-9671-8B9F3CF3041C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5F869944-8EAB-4021-A66E-DED005DCCB7F}">
      <dgm:prSet phldrT="[Текст]" custT="1"/>
      <dgm:spPr>
        <a:solidFill>
          <a:srgbClr val="00BCB8"/>
        </a:solidFill>
      </dgm:spPr>
      <dgm:t>
        <a:bodyPr/>
        <a:lstStyle/>
        <a:p>
          <a:r>
            <a:rPr lang="ru-RU" sz="1600" b="1" dirty="0" smtClean="0"/>
            <a:t>222,9</a:t>
          </a:r>
          <a:endParaRPr lang="ru-RU" sz="1600" b="1" dirty="0"/>
        </a:p>
      </dgm:t>
    </dgm:pt>
    <dgm:pt modelId="{85996273-671A-405A-99CF-1909409715B1}" type="parTrans" cxnId="{06843F4F-5160-4302-A587-07C6D6366DDF}">
      <dgm:prSet/>
      <dgm:spPr/>
      <dgm:t>
        <a:bodyPr/>
        <a:lstStyle/>
        <a:p>
          <a:endParaRPr lang="ru-RU" sz="1500" b="1"/>
        </a:p>
      </dgm:t>
    </dgm:pt>
    <dgm:pt modelId="{1F07F744-4FDB-4C1F-AAD8-B686EB9842B3}" type="sibTrans" cxnId="{06843F4F-5160-4302-A587-07C6D6366DDF}">
      <dgm:prSet/>
      <dgm:spPr/>
      <dgm:t>
        <a:bodyPr/>
        <a:lstStyle/>
        <a:p>
          <a:endParaRPr lang="ru-RU" sz="1500" b="1"/>
        </a:p>
      </dgm:t>
    </dgm:pt>
    <dgm:pt modelId="{46E51096-F56D-4CC5-9285-61F38927F96D}">
      <dgm:prSet phldrT="[Текст]" custT="1"/>
      <dgm:spPr/>
      <dgm:t>
        <a:bodyPr/>
        <a:lstStyle/>
        <a:p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безработных граждан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BD8B30-6266-45B4-A0C1-768723359832}" type="parTrans" cxnId="{22F0B0E4-ABF7-453F-B82E-5E70C8C28012}">
      <dgm:prSet/>
      <dgm:spPr/>
      <dgm:t>
        <a:bodyPr/>
        <a:lstStyle/>
        <a:p>
          <a:endParaRPr lang="ru-RU" sz="1500" b="1"/>
        </a:p>
      </dgm:t>
    </dgm:pt>
    <dgm:pt modelId="{681720A7-A9B2-40E3-B2D2-ECE1B97471A2}" type="sibTrans" cxnId="{22F0B0E4-ABF7-453F-B82E-5E70C8C28012}">
      <dgm:prSet/>
      <dgm:spPr/>
      <dgm:t>
        <a:bodyPr/>
        <a:lstStyle/>
        <a:p>
          <a:endParaRPr lang="ru-RU" sz="1500" b="1"/>
        </a:p>
      </dgm:t>
    </dgm:pt>
    <dgm:pt modelId="{A232FB84-903C-4F7F-8B80-0F6AE6EDDA71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33,7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FC294C-C717-46AE-BEF8-97902CD62257}" type="parTrans" cxnId="{FBDDF9AD-199E-4561-9667-B09002B711C1}">
      <dgm:prSet/>
      <dgm:spPr/>
      <dgm:t>
        <a:bodyPr/>
        <a:lstStyle/>
        <a:p>
          <a:endParaRPr lang="ru-RU" sz="1500" b="1"/>
        </a:p>
      </dgm:t>
    </dgm:pt>
    <dgm:pt modelId="{C8E9E1D6-C204-4190-A1CA-1084BB21DDB6}" type="sibTrans" cxnId="{FBDDF9AD-199E-4561-9667-B09002B711C1}">
      <dgm:prSet/>
      <dgm:spPr/>
      <dgm:t>
        <a:bodyPr/>
        <a:lstStyle/>
        <a:p>
          <a:endParaRPr lang="ru-RU" sz="1500" b="1"/>
        </a:p>
      </dgm:t>
    </dgm:pt>
    <dgm:pt modelId="{7F5F1C57-F677-4771-9B6E-27E0A74DE399}">
      <dgm:prSet phldrT="[Текст]" custT="1"/>
      <dgm:spPr/>
      <dgm:t>
        <a:bodyPr/>
        <a:lstStyle/>
        <a:p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жильем ветеранов, инвалидов, молодых семей и специалистов на селе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20FC55-1F26-47BE-84D3-2599E776C111}" type="parTrans" cxnId="{6D8F488B-DE67-4033-AC68-C2A8FBB86463}">
      <dgm:prSet/>
      <dgm:spPr/>
      <dgm:t>
        <a:bodyPr/>
        <a:lstStyle/>
        <a:p>
          <a:endParaRPr lang="ru-RU" sz="1500" b="1"/>
        </a:p>
      </dgm:t>
    </dgm:pt>
    <dgm:pt modelId="{44D63F11-8AB0-429C-A9F6-7C5C61DA7C25}" type="sibTrans" cxnId="{6D8F488B-DE67-4033-AC68-C2A8FBB86463}">
      <dgm:prSet/>
      <dgm:spPr/>
      <dgm:t>
        <a:bodyPr/>
        <a:lstStyle/>
        <a:p>
          <a:endParaRPr lang="ru-RU" sz="1500" b="1"/>
        </a:p>
      </dgm:t>
    </dgm:pt>
    <dgm:pt modelId="{DC6581D0-D995-4722-BCFB-B9D7B54392F2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247,7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6EA708-1EDD-4C7B-BBD0-D1D257BC4EDA}" type="parTrans" cxnId="{D4F238D9-C864-4D68-92F1-43570BB84B14}">
      <dgm:prSet/>
      <dgm:spPr/>
      <dgm:t>
        <a:bodyPr/>
        <a:lstStyle/>
        <a:p>
          <a:endParaRPr lang="ru-RU" sz="1500" b="1"/>
        </a:p>
      </dgm:t>
    </dgm:pt>
    <dgm:pt modelId="{19714F40-F896-40AF-9084-AB3F89643707}" type="sibTrans" cxnId="{D4F238D9-C864-4D68-92F1-43570BB84B14}">
      <dgm:prSet/>
      <dgm:spPr/>
      <dgm:t>
        <a:bodyPr/>
        <a:lstStyle/>
        <a:p>
          <a:endParaRPr lang="ru-RU" sz="1500" b="1"/>
        </a:p>
      </dgm:t>
    </dgm:pt>
    <dgm:pt modelId="{5EA91D55-0787-4F99-8445-D905FD74CCF1}">
      <dgm:prSet phldrT="[Текст]" custT="1"/>
      <dgm:spPr>
        <a:solidFill>
          <a:srgbClr val="51E9F9"/>
        </a:solidFill>
      </dgm:spPr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83,4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94C43A-9709-48F1-A8E7-BDD13E1A22CE}" type="parTrans" cxnId="{105145BA-C26A-44A0-811E-6143581BBDB8}">
      <dgm:prSet/>
      <dgm:spPr/>
      <dgm:t>
        <a:bodyPr/>
        <a:lstStyle/>
        <a:p>
          <a:endParaRPr lang="ru-RU" sz="1500" b="1"/>
        </a:p>
      </dgm:t>
    </dgm:pt>
    <dgm:pt modelId="{0A41BFD8-5891-4A6B-981E-AE302E0472A0}" type="sibTrans" cxnId="{105145BA-C26A-44A0-811E-6143581BBDB8}">
      <dgm:prSet/>
      <dgm:spPr/>
      <dgm:t>
        <a:bodyPr/>
        <a:lstStyle/>
        <a:p>
          <a:endParaRPr lang="ru-RU" sz="1500" b="1"/>
        </a:p>
      </dgm:t>
    </dgm:pt>
    <dgm:pt modelId="{85AA5B51-7BBD-4435-9151-55AE8EEF78A1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227,1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571FE6-F0F9-467B-8CDA-04DAA05134F1}" type="parTrans" cxnId="{4AB0B7A9-E76E-4A00-A1CD-EAFF1F3985BE}">
      <dgm:prSet/>
      <dgm:spPr/>
      <dgm:t>
        <a:bodyPr/>
        <a:lstStyle/>
        <a:p>
          <a:endParaRPr lang="ru-RU" sz="1500" b="1"/>
        </a:p>
      </dgm:t>
    </dgm:pt>
    <dgm:pt modelId="{D7CF8C21-FCE4-435A-9BEF-302EE0E9226D}" type="sibTrans" cxnId="{4AB0B7A9-E76E-4A00-A1CD-EAFF1F3985BE}">
      <dgm:prSet/>
      <dgm:spPr/>
      <dgm:t>
        <a:bodyPr/>
        <a:lstStyle/>
        <a:p>
          <a:endParaRPr lang="ru-RU" sz="1500" b="1"/>
        </a:p>
      </dgm:t>
    </dgm:pt>
    <dgm:pt modelId="{2DE93142-41EB-41DA-AD4A-013EF103791F}">
      <dgm:prSet custT="1"/>
      <dgm:spPr/>
      <dgm:t>
        <a:bodyPr/>
        <a:lstStyle/>
        <a:p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лекарственными препаратами отдельных категорий граждан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B4515F-D563-4C5D-A70B-D2D59DDAF1D3}" type="parTrans" cxnId="{B7C6EB45-A7B2-4FE6-BE33-CCC7F0B9CE23}">
      <dgm:prSet/>
      <dgm:spPr/>
      <dgm:t>
        <a:bodyPr/>
        <a:lstStyle/>
        <a:p>
          <a:endParaRPr lang="ru-RU" sz="1500" b="1"/>
        </a:p>
      </dgm:t>
    </dgm:pt>
    <dgm:pt modelId="{DE7552D8-D537-4691-AABF-02E7D50CC6D8}" type="sibTrans" cxnId="{B7C6EB45-A7B2-4FE6-BE33-CCC7F0B9CE23}">
      <dgm:prSet/>
      <dgm:spPr/>
      <dgm:t>
        <a:bodyPr/>
        <a:lstStyle/>
        <a:p>
          <a:endParaRPr lang="ru-RU" sz="1500" b="1"/>
        </a:p>
      </dgm:t>
    </dgm:pt>
    <dgm:pt modelId="{68CF6C33-0A1F-4858-AFF4-C48CF8994840}">
      <dgm:prSet custT="1"/>
      <dgm:spPr/>
      <dgm:t>
        <a:bodyPr/>
        <a:lstStyle/>
        <a:p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ЖКУ отдельным категориям граждан 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8B620F-875C-4CD1-B91F-A5EEB5EFA113}" type="parTrans" cxnId="{2129A337-A43A-4F6A-BB4F-E7290925259D}">
      <dgm:prSet/>
      <dgm:spPr/>
      <dgm:t>
        <a:bodyPr/>
        <a:lstStyle/>
        <a:p>
          <a:endParaRPr lang="ru-RU" sz="1500" b="1"/>
        </a:p>
      </dgm:t>
    </dgm:pt>
    <dgm:pt modelId="{E76E7A04-5A83-4531-BF46-65A859663E44}" type="sibTrans" cxnId="{2129A337-A43A-4F6A-BB4F-E7290925259D}">
      <dgm:prSet/>
      <dgm:spPr/>
      <dgm:t>
        <a:bodyPr/>
        <a:lstStyle/>
        <a:p>
          <a:endParaRPr lang="ru-RU" sz="1500" b="1"/>
        </a:p>
      </dgm:t>
    </dgm:pt>
    <dgm:pt modelId="{3DA774B3-2C73-440E-B4DB-DEAAB27F5356}">
      <dgm:prSet custT="1"/>
      <dgm:spPr/>
      <dgm:t>
        <a:bodyPr/>
        <a:lstStyle/>
        <a:p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других категорий граждан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E832E8-7BB4-431B-961F-6D1F392AE31F}" type="parTrans" cxnId="{FF261CC0-1AEB-44EB-AFDE-D2CB6BFE1443}">
      <dgm:prSet/>
      <dgm:spPr/>
      <dgm:t>
        <a:bodyPr/>
        <a:lstStyle/>
        <a:p>
          <a:endParaRPr lang="ru-RU" sz="1500" b="1"/>
        </a:p>
      </dgm:t>
    </dgm:pt>
    <dgm:pt modelId="{B0CA1A87-9F4B-478A-BD34-E8DC301BD484}" type="sibTrans" cxnId="{FF261CC0-1AEB-44EB-AFDE-D2CB6BFE1443}">
      <dgm:prSet/>
      <dgm:spPr/>
      <dgm:t>
        <a:bodyPr/>
        <a:lstStyle/>
        <a:p>
          <a:endParaRPr lang="ru-RU" sz="1500" b="1"/>
        </a:p>
      </dgm:t>
    </dgm:pt>
    <dgm:pt modelId="{C0DA826C-B5FC-4025-B2AA-5E432F00C91F}">
      <dgm:prSet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340,7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05C0F8-561F-497F-8F1D-47A706AEF908}" type="parTrans" cxnId="{E6B29274-D599-4B15-9802-525E5158A78B}">
      <dgm:prSet/>
      <dgm:spPr/>
      <dgm:t>
        <a:bodyPr/>
        <a:lstStyle/>
        <a:p>
          <a:endParaRPr lang="ru-RU"/>
        </a:p>
      </dgm:t>
    </dgm:pt>
    <dgm:pt modelId="{EC735DEF-8CE9-4AB9-AA13-C64A4180D841}" type="sibTrans" cxnId="{E6B29274-D599-4B15-9802-525E5158A78B}">
      <dgm:prSet/>
      <dgm:spPr/>
      <dgm:t>
        <a:bodyPr/>
        <a:lstStyle/>
        <a:p>
          <a:endParaRPr lang="ru-RU"/>
        </a:p>
      </dgm:t>
    </dgm:pt>
    <dgm:pt modelId="{8E5006D2-DF06-413E-8E69-B33FF8F55474}">
      <dgm:prSet custT="1"/>
      <dgm:spPr/>
      <dgm:t>
        <a:bodyPr/>
        <a:lstStyle/>
        <a:p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Государственная поддержка граждан на основании социального контракта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D322DE-59BB-4B11-AA19-406CAB25A772}" type="parTrans" cxnId="{9E4BBDB5-54F2-46C0-87F8-61C83AF207CB}">
      <dgm:prSet/>
      <dgm:spPr/>
      <dgm:t>
        <a:bodyPr/>
        <a:lstStyle/>
        <a:p>
          <a:endParaRPr lang="ru-RU"/>
        </a:p>
      </dgm:t>
    </dgm:pt>
    <dgm:pt modelId="{39D7B076-E97D-4A2A-B2DD-AF88B8866360}" type="sibTrans" cxnId="{9E4BBDB5-54F2-46C0-87F8-61C83AF207CB}">
      <dgm:prSet/>
      <dgm:spPr/>
      <dgm:t>
        <a:bodyPr/>
        <a:lstStyle/>
        <a:p>
          <a:endParaRPr lang="ru-RU"/>
        </a:p>
      </dgm:t>
    </dgm:pt>
    <dgm:pt modelId="{C7ECDE74-0865-49F4-BD6F-56B1D817A905}">
      <dgm:prSet custT="1"/>
      <dgm:spPr/>
      <dgm:t>
        <a:bodyPr/>
        <a:lstStyle/>
        <a:p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граждан участвующих в проведении специальной военной операции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A002AE-41E3-4C56-B8BC-F0BC640C94AB}" type="parTrans" cxnId="{1E935B84-78C0-424D-AA50-5E26FD6C331E}">
      <dgm:prSet/>
      <dgm:spPr/>
      <dgm:t>
        <a:bodyPr/>
        <a:lstStyle/>
        <a:p>
          <a:endParaRPr lang="ru-RU"/>
        </a:p>
      </dgm:t>
    </dgm:pt>
    <dgm:pt modelId="{E57DB22E-EDBB-4A2E-8E1F-9B484E3D2805}" type="sibTrans" cxnId="{1E935B84-78C0-424D-AA50-5E26FD6C331E}">
      <dgm:prSet/>
      <dgm:spPr/>
      <dgm:t>
        <a:bodyPr/>
        <a:lstStyle/>
        <a:p>
          <a:endParaRPr lang="ru-RU"/>
        </a:p>
      </dgm:t>
    </dgm:pt>
    <dgm:pt modelId="{041409A3-A0CB-4E98-BB45-C1722451C11E}">
      <dgm:prSet custT="1"/>
      <dgm:spPr/>
      <dgm:t>
        <a:bodyPr/>
        <a:lstStyle/>
        <a:p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97,9 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FBB3E6-B11E-4782-B5C4-B4D9FF073CCE}" type="parTrans" cxnId="{278C9260-8965-4979-82EF-EEF07D8D47A3}">
      <dgm:prSet/>
      <dgm:spPr/>
      <dgm:t>
        <a:bodyPr/>
        <a:lstStyle/>
        <a:p>
          <a:endParaRPr lang="ru-RU"/>
        </a:p>
      </dgm:t>
    </dgm:pt>
    <dgm:pt modelId="{BE5CE89D-4F90-4154-9347-1F08312A0415}" type="sibTrans" cxnId="{278C9260-8965-4979-82EF-EEF07D8D47A3}">
      <dgm:prSet/>
      <dgm:spPr/>
      <dgm:t>
        <a:bodyPr/>
        <a:lstStyle/>
        <a:p>
          <a:endParaRPr lang="ru-RU"/>
        </a:p>
      </dgm:t>
    </dgm:pt>
    <dgm:pt modelId="{DFB3317A-8C46-482A-A4C6-E1FCC84AA8C7}" type="pres">
      <dgm:prSet presAssocID="{B06A0F8D-692C-41CB-9671-8B9F3CF3041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EA02D2-5865-4A8A-B83E-BFEB2435B4B6}" type="pres">
      <dgm:prSet presAssocID="{5F869944-8EAB-4021-A66E-DED005DCCB7F}" presName="composite" presStyleCnt="0"/>
      <dgm:spPr/>
    </dgm:pt>
    <dgm:pt modelId="{16DF7F3C-324B-4089-89F4-591A55C0B055}" type="pres">
      <dgm:prSet presAssocID="{5F869944-8EAB-4021-A66E-DED005DCCB7F}" presName="parentText" presStyleLbl="alignNode1" presStyleIdx="0" presStyleCnt="7" custLinFactNeighborX="-252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02387C-B0A1-4F1E-B0B2-400BB1D2CBB3}" type="pres">
      <dgm:prSet presAssocID="{5F869944-8EAB-4021-A66E-DED005DCCB7F}" presName="descendantText" presStyleLbl="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B0C3D0-B2D1-4AB6-93C3-02D36FC6F323}" type="pres">
      <dgm:prSet presAssocID="{1F07F744-4FDB-4C1F-AAD8-B686EB9842B3}" presName="sp" presStyleCnt="0"/>
      <dgm:spPr/>
    </dgm:pt>
    <dgm:pt modelId="{28424694-6508-4F6C-A763-9707966A77B7}" type="pres">
      <dgm:prSet presAssocID="{A232FB84-903C-4F7F-8B80-0F6AE6EDDA71}" presName="composite" presStyleCnt="0"/>
      <dgm:spPr/>
    </dgm:pt>
    <dgm:pt modelId="{21FEA350-07EB-4B1E-A55A-3CD0BE3387D2}" type="pres">
      <dgm:prSet presAssocID="{A232FB84-903C-4F7F-8B80-0F6AE6EDDA71}" presName="parentText" presStyleLbl="alignNode1" presStyleIdx="1" presStyleCnt="7" custLinFactNeighborX="-252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7BFF48-9A21-4729-9DB0-35338CCBDE40}" type="pres">
      <dgm:prSet presAssocID="{A232FB84-903C-4F7F-8B80-0F6AE6EDDA71}" presName="descendantText" presStyleLbl="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D4CD77-CD16-43B9-A5A0-7E88E68D657B}" type="pres">
      <dgm:prSet presAssocID="{C8E9E1D6-C204-4190-A1CA-1084BB21DDB6}" presName="sp" presStyleCnt="0"/>
      <dgm:spPr/>
    </dgm:pt>
    <dgm:pt modelId="{06C64EED-5655-4062-AA58-4D3C20B950C6}" type="pres">
      <dgm:prSet presAssocID="{85AA5B51-7BBD-4435-9151-55AE8EEF78A1}" presName="composite" presStyleCnt="0"/>
      <dgm:spPr/>
    </dgm:pt>
    <dgm:pt modelId="{D127A23A-1A42-4F81-8DEE-F34D7717F9F1}" type="pres">
      <dgm:prSet presAssocID="{85AA5B51-7BBD-4435-9151-55AE8EEF78A1}" presName="parentText" presStyleLbl="alignNode1" presStyleIdx="2" presStyleCnt="7" custLinFactNeighborX="-252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AEB487-0B59-4B51-92C3-55A4F10A4BB4}" type="pres">
      <dgm:prSet presAssocID="{85AA5B51-7BBD-4435-9151-55AE8EEF78A1}" presName="descendantText" presStyleLbl="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92A799-1F2E-440A-A7C5-24BC3917C206}" type="pres">
      <dgm:prSet presAssocID="{D7CF8C21-FCE4-435A-9BEF-302EE0E9226D}" presName="sp" presStyleCnt="0"/>
      <dgm:spPr/>
    </dgm:pt>
    <dgm:pt modelId="{568D93B4-D7A5-4709-AC39-D9C5989E420E}" type="pres">
      <dgm:prSet presAssocID="{C0DA826C-B5FC-4025-B2AA-5E432F00C91F}" presName="composite" presStyleCnt="0"/>
      <dgm:spPr/>
    </dgm:pt>
    <dgm:pt modelId="{84E61023-0F49-46F8-AB14-DF89BB4A3601}" type="pres">
      <dgm:prSet presAssocID="{C0DA826C-B5FC-4025-B2AA-5E432F00C91F}" presName="parentText" presStyleLbl="alignNode1" presStyleIdx="3" presStyleCnt="7" custLinFactNeighborX="-252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AE862A-E610-4F75-9318-5C257192CF89}" type="pres">
      <dgm:prSet presAssocID="{C0DA826C-B5FC-4025-B2AA-5E432F00C91F}" presName="descendantText" presStyleLbl="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02EBD2-3029-4DC6-9867-B31161D53DE3}" type="pres">
      <dgm:prSet presAssocID="{EC735DEF-8CE9-4AB9-AA13-C64A4180D841}" presName="sp" presStyleCnt="0"/>
      <dgm:spPr/>
    </dgm:pt>
    <dgm:pt modelId="{9E874884-C648-44AE-911C-740A96406D70}" type="pres">
      <dgm:prSet presAssocID="{DC6581D0-D995-4722-BCFB-B9D7B54392F2}" presName="composite" presStyleCnt="0"/>
      <dgm:spPr/>
    </dgm:pt>
    <dgm:pt modelId="{2AB12C2F-6BF4-4AC4-B5CA-6BDC8BCFF2EF}" type="pres">
      <dgm:prSet presAssocID="{DC6581D0-D995-4722-BCFB-B9D7B54392F2}" presName="parentText" presStyleLbl="align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B7B642-F284-4D01-9952-A02BAC58D4EE}" type="pres">
      <dgm:prSet presAssocID="{DC6581D0-D995-4722-BCFB-B9D7B54392F2}" presName="descendantText" presStyleLbl="alignAcc1" presStyleIdx="4" presStyleCnt="7" custLinFactNeighborX="1020" custLinFactNeighborY="113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4E92A1-3D87-44A9-85F2-B3820A2BF7F9}" type="pres">
      <dgm:prSet presAssocID="{19714F40-F896-40AF-9084-AB3F89643707}" presName="sp" presStyleCnt="0"/>
      <dgm:spPr/>
    </dgm:pt>
    <dgm:pt modelId="{0B087EE5-72BF-4D24-B087-7D44847738D8}" type="pres">
      <dgm:prSet presAssocID="{041409A3-A0CB-4E98-BB45-C1722451C11E}" presName="composite" presStyleCnt="0"/>
      <dgm:spPr/>
    </dgm:pt>
    <dgm:pt modelId="{F8A81FB1-0019-4D35-9108-4D8DBAA3C8C7}" type="pres">
      <dgm:prSet presAssocID="{041409A3-A0CB-4E98-BB45-C1722451C11E}" presName="parentText" presStyleLbl="align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E26371-CD61-432D-AB3E-1875A18A29E7}" type="pres">
      <dgm:prSet presAssocID="{041409A3-A0CB-4E98-BB45-C1722451C11E}" presName="descendantText" presStyleLbl="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75F1C7-39AD-4020-ACF9-53ABF6CA3C56}" type="pres">
      <dgm:prSet presAssocID="{BE5CE89D-4F90-4154-9347-1F08312A0415}" presName="sp" presStyleCnt="0"/>
      <dgm:spPr/>
    </dgm:pt>
    <dgm:pt modelId="{6D3A5100-FA90-4BF4-8AB9-93C8813DFE49}" type="pres">
      <dgm:prSet presAssocID="{5EA91D55-0787-4F99-8445-D905FD74CCF1}" presName="composite" presStyleCnt="0"/>
      <dgm:spPr/>
    </dgm:pt>
    <dgm:pt modelId="{1BEF68D1-9454-48B9-B5DA-74FDDF8C2A3E}" type="pres">
      <dgm:prSet presAssocID="{5EA91D55-0787-4F99-8445-D905FD74CCF1}" presName="parentText" presStyleLbl="align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94FA56-71B6-4413-A9CE-2000EBBA9708}" type="pres">
      <dgm:prSet presAssocID="{5EA91D55-0787-4F99-8445-D905FD74CCF1}" presName="descendantText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2F685D-4DC3-4939-B3B7-5E2DE7B78E7C}" type="presOf" srcId="{A232FB84-903C-4F7F-8B80-0F6AE6EDDA71}" destId="{21FEA350-07EB-4B1E-A55A-3CD0BE3387D2}" srcOrd="0" destOrd="0" presId="urn:microsoft.com/office/officeart/2005/8/layout/chevron2"/>
    <dgm:cxn modelId="{852DF2CF-9FA4-4C48-B3A0-D592D6E7427E}" type="presOf" srcId="{5F869944-8EAB-4021-A66E-DED005DCCB7F}" destId="{16DF7F3C-324B-4089-89F4-591A55C0B055}" srcOrd="0" destOrd="0" presId="urn:microsoft.com/office/officeart/2005/8/layout/chevron2"/>
    <dgm:cxn modelId="{8274D735-456E-4547-8354-518837C5959C}" type="presOf" srcId="{3DA774B3-2C73-440E-B4DB-DEAAB27F5356}" destId="{8E94FA56-71B6-4413-A9CE-2000EBBA9708}" srcOrd="0" destOrd="0" presId="urn:microsoft.com/office/officeart/2005/8/layout/chevron2"/>
    <dgm:cxn modelId="{4AB0B7A9-E76E-4A00-A1CD-EAFF1F3985BE}" srcId="{B06A0F8D-692C-41CB-9671-8B9F3CF3041C}" destId="{85AA5B51-7BBD-4435-9151-55AE8EEF78A1}" srcOrd="2" destOrd="0" parTransId="{30571FE6-F0F9-467B-8CDA-04DAA05134F1}" sibTransId="{D7CF8C21-FCE4-435A-9BEF-302EE0E9226D}"/>
    <dgm:cxn modelId="{BCEE15C5-7B4A-4F19-A406-C9B88B24AC14}" type="presOf" srcId="{C0DA826C-B5FC-4025-B2AA-5E432F00C91F}" destId="{84E61023-0F49-46F8-AB14-DF89BB4A3601}" srcOrd="0" destOrd="0" presId="urn:microsoft.com/office/officeart/2005/8/layout/chevron2"/>
    <dgm:cxn modelId="{B7C6EB45-A7B2-4FE6-BE33-CCC7F0B9CE23}" srcId="{85AA5B51-7BBD-4435-9151-55AE8EEF78A1}" destId="{2DE93142-41EB-41DA-AD4A-013EF103791F}" srcOrd="0" destOrd="0" parTransId="{6EB4515F-D563-4C5D-A70B-D2D59DDAF1D3}" sibTransId="{DE7552D8-D537-4691-AABF-02E7D50CC6D8}"/>
    <dgm:cxn modelId="{5C0B955D-4219-46D3-A9AA-1806BFDA8CCF}" type="presOf" srcId="{B06A0F8D-692C-41CB-9671-8B9F3CF3041C}" destId="{DFB3317A-8C46-482A-A4C6-E1FCC84AA8C7}" srcOrd="0" destOrd="0" presId="urn:microsoft.com/office/officeart/2005/8/layout/chevron2"/>
    <dgm:cxn modelId="{2129A337-A43A-4F6A-BB4F-E7290925259D}" srcId="{DC6581D0-D995-4722-BCFB-B9D7B54392F2}" destId="{68CF6C33-0A1F-4858-AFF4-C48CF8994840}" srcOrd="0" destOrd="0" parTransId="{498B620F-875C-4CD1-B91F-A5EEB5EFA113}" sibTransId="{E76E7A04-5A83-4531-BF46-65A859663E44}"/>
    <dgm:cxn modelId="{9E4BBDB5-54F2-46C0-87F8-61C83AF207CB}" srcId="{C0DA826C-B5FC-4025-B2AA-5E432F00C91F}" destId="{8E5006D2-DF06-413E-8E69-B33FF8F55474}" srcOrd="0" destOrd="0" parTransId="{A6D322DE-59BB-4B11-AA19-406CAB25A772}" sibTransId="{39D7B076-E97D-4A2A-B2DD-AF88B8866360}"/>
    <dgm:cxn modelId="{D972F849-1907-453C-9B5E-89668173C400}" type="presOf" srcId="{041409A3-A0CB-4E98-BB45-C1722451C11E}" destId="{F8A81FB1-0019-4D35-9108-4D8DBAA3C8C7}" srcOrd="0" destOrd="0" presId="urn:microsoft.com/office/officeart/2005/8/layout/chevron2"/>
    <dgm:cxn modelId="{D4F238D9-C864-4D68-92F1-43570BB84B14}" srcId="{B06A0F8D-692C-41CB-9671-8B9F3CF3041C}" destId="{DC6581D0-D995-4722-BCFB-B9D7B54392F2}" srcOrd="4" destOrd="0" parTransId="{EE6EA708-1EDD-4C7B-BBD0-D1D257BC4EDA}" sibTransId="{19714F40-F896-40AF-9084-AB3F89643707}"/>
    <dgm:cxn modelId="{A2C065C9-8732-4015-88D9-9A9C585D0DF4}" type="presOf" srcId="{7F5F1C57-F677-4771-9B6E-27E0A74DE399}" destId="{5A7BFF48-9A21-4729-9DB0-35338CCBDE40}" srcOrd="0" destOrd="0" presId="urn:microsoft.com/office/officeart/2005/8/layout/chevron2"/>
    <dgm:cxn modelId="{E6B29274-D599-4B15-9802-525E5158A78B}" srcId="{B06A0F8D-692C-41CB-9671-8B9F3CF3041C}" destId="{C0DA826C-B5FC-4025-B2AA-5E432F00C91F}" srcOrd="3" destOrd="0" parTransId="{6905C0F8-561F-497F-8F1D-47A706AEF908}" sibTransId="{EC735DEF-8CE9-4AB9-AA13-C64A4180D841}"/>
    <dgm:cxn modelId="{278C9260-8965-4979-82EF-EEF07D8D47A3}" srcId="{B06A0F8D-692C-41CB-9671-8B9F3CF3041C}" destId="{041409A3-A0CB-4E98-BB45-C1722451C11E}" srcOrd="5" destOrd="0" parTransId="{B7FBB3E6-B11E-4782-B5C4-B4D9FF073CCE}" sibTransId="{BE5CE89D-4F90-4154-9347-1F08312A0415}"/>
    <dgm:cxn modelId="{D39E4B4D-A5DA-4160-A720-A4A913B8DACE}" type="presOf" srcId="{C7ECDE74-0865-49F4-BD6F-56B1D817A905}" destId="{63E26371-CD61-432D-AB3E-1875A18A29E7}" srcOrd="0" destOrd="0" presId="urn:microsoft.com/office/officeart/2005/8/layout/chevron2"/>
    <dgm:cxn modelId="{FF261CC0-1AEB-44EB-AFDE-D2CB6BFE1443}" srcId="{5EA91D55-0787-4F99-8445-D905FD74CCF1}" destId="{3DA774B3-2C73-440E-B4DB-DEAAB27F5356}" srcOrd="0" destOrd="0" parTransId="{B9E832E8-7BB4-431B-961F-6D1F392AE31F}" sibTransId="{B0CA1A87-9F4B-478A-BD34-E8DC301BD484}"/>
    <dgm:cxn modelId="{36F95AAD-CFD0-4474-AD7A-3CA8F504D722}" type="presOf" srcId="{85AA5B51-7BBD-4435-9151-55AE8EEF78A1}" destId="{D127A23A-1A42-4F81-8DEE-F34D7717F9F1}" srcOrd="0" destOrd="0" presId="urn:microsoft.com/office/officeart/2005/8/layout/chevron2"/>
    <dgm:cxn modelId="{C3C16164-4268-4DCB-B2B9-20DCAED430AB}" type="presOf" srcId="{2DE93142-41EB-41DA-AD4A-013EF103791F}" destId="{A9AEB487-0B59-4B51-92C3-55A4F10A4BB4}" srcOrd="0" destOrd="0" presId="urn:microsoft.com/office/officeart/2005/8/layout/chevron2"/>
    <dgm:cxn modelId="{FBDDF9AD-199E-4561-9667-B09002B711C1}" srcId="{B06A0F8D-692C-41CB-9671-8B9F3CF3041C}" destId="{A232FB84-903C-4F7F-8B80-0F6AE6EDDA71}" srcOrd="1" destOrd="0" parTransId="{84FC294C-C717-46AE-BEF8-97902CD62257}" sibTransId="{C8E9E1D6-C204-4190-A1CA-1084BB21DDB6}"/>
    <dgm:cxn modelId="{6D8F488B-DE67-4033-AC68-C2A8FBB86463}" srcId="{A232FB84-903C-4F7F-8B80-0F6AE6EDDA71}" destId="{7F5F1C57-F677-4771-9B6E-27E0A74DE399}" srcOrd="0" destOrd="0" parTransId="{B820FC55-1F26-47BE-84D3-2599E776C111}" sibTransId="{44D63F11-8AB0-429C-A9F6-7C5C61DA7C25}"/>
    <dgm:cxn modelId="{1E935B84-78C0-424D-AA50-5E26FD6C331E}" srcId="{041409A3-A0CB-4E98-BB45-C1722451C11E}" destId="{C7ECDE74-0865-49F4-BD6F-56B1D817A905}" srcOrd="0" destOrd="0" parTransId="{58A002AE-41E3-4C56-B8BC-F0BC640C94AB}" sibTransId="{E57DB22E-EDBB-4A2E-8E1F-9B484E3D2805}"/>
    <dgm:cxn modelId="{22F0B0E4-ABF7-453F-B82E-5E70C8C28012}" srcId="{5F869944-8EAB-4021-A66E-DED005DCCB7F}" destId="{46E51096-F56D-4CC5-9285-61F38927F96D}" srcOrd="0" destOrd="0" parTransId="{2DBD8B30-6266-45B4-A0C1-768723359832}" sibTransId="{681720A7-A9B2-40E3-B2D2-ECE1B97471A2}"/>
    <dgm:cxn modelId="{6CBEDED6-7C62-4751-BC12-111988ECCC31}" type="presOf" srcId="{5EA91D55-0787-4F99-8445-D905FD74CCF1}" destId="{1BEF68D1-9454-48B9-B5DA-74FDDF8C2A3E}" srcOrd="0" destOrd="0" presId="urn:microsoft.com/office/officeart/2005/8/layout/chevron2"/>
    <dgm:cxn modelId="{38B72965-995B-4C14-86B9-9C426B66F298}" type="presOf" srcId="{46E51096-F56D-4CC5-9285-61F38927F96D}" destId="{5202387C-B0A1-4F1E-B0B2-400BB1D2CBB3}" srcOrd="0" destOrd="0" presId="urn:microsoft.com/office/officeart/2005/8/layout/chevron2"/>
    <dgm:cxn modelId="{06843F4F-5160-4302-A587-07C6D6366DDF}" srcId="{B06A0F8D-692C-41CB-9671-8B9F3CF3041C}" destId="{5F869944-8EAB-4021-A66E-DED005DCCB7F}" srcOrd="0" destOrd="0" parTransId="{85996273-671A-405A-99CF-1909409715B1}" sibTransId="{1F07F744-4FDB-4C1F-AAD8-B686EB9842B3}"/>
    <dgm:cxn modelId="{CF451BF1-B1EA-4688-A42A-BBBBF66F42B4}" type="presOf" srcId="{8E5006D2-DF06-413E-8E69-B33FF8F55474}" destId="{D8AE862A-E610-4F75-9318-5C257192CF89}" srcOrd="0" destOrd="0" presId="urn:microsoft.com/office/officeart/2005/8/layout/chevron2"/>
    <dgm:cxn modelId="{77F8FC6F-7B75-49D3-8189-DA8162E1C310}" type="presOf" srcId="{DC6581D0-D995-4722-BCFB-B9D7B54392F2}" destId="{2AB12C2F-6BF4-4AC4-B5CA-6BDC8BCFF2EF}" srcOrd="0" destOrd="0" presId="urn:microsoft.com/office/officeart/2005/8/layout/chevron2"/>
    <dgm:cxn modelId="{105145BA-C26A-44A0-811E-6143581BBDB8}" srcId="{B06A0F8D-692C-41CB-9671-8B9F3CF3041C}" destId="{5EA91D55-0787-4F99-8445-D905FD74CCF1}" srcOrd="6" destOrd="0" parTransId="{7394C43A-9709-48F1-A8E7-BDD13E1A22CE}" sibTransId="{0A41BFD8-5891-4A6B-981E-AE302E0472A0}"/>
    <dgm:cxn modelId="{62189CF2-F607-40E5-B25F-C1FF611AACC6}" type="presOf" srcId="{68CF6C33-0A1F-4858-AFF4-C48CF8994840}" destId="{D7B7B642-F284-4D01-9952-A02BAC58D4EE}" srcOrd="0" destOrd="0" presId="urn:microsoft.com/office/officeart/2005/8/layout/chevron2"/>
    <dgm:cxn modelId="{4997A91A-D673-40A4-AF2A-F2F35CC58D29}" type="presParOf" srcId="{DFB3317A-8C46-482A-A4C6-E1FCC84AA8C7}" destId="{83EA02D2-5865-4A8A-B83E-BFEB2435B4B6}" srcOrd="0" destOrd="0" presId="urn:microsoft.com/office/officeart/2005/8/layout/chevron2"/>
    <dgm:cxn modelId="{2560315B-96CD-46D6-9668-5281C9278574}" type="presParOf" srcId="{83EA02D2-5865-4A8A-B83E-BFEB2435B4B6}" destId="{16DF7F3C-324B-4089-89F4-591A55C0B055}" srcOrd="0" destOrd="0" presId="urn:microsoft.com/office/officeart/2005/8/layout/chevron2"/>
    <dgm:cxn modelId="{0AA6D2FC-D445-402D-B589-3DC0E5017085}" type="presParOf" srcId="{83EA02D2-5865-4A8A-B83E-BFEB2435B4B6}" destId="{5202387C-B0A1-4F1E-B0B2-400BB1D2CBB3}" srcOrd="1" destOrd="0" presId="urn:microsoft.com/office/officeart/2005/8/layout/chevron2"/>
    <dgm:cxn modelId="{BBB418DB-4631-4614-9231-25E83902FF63}" type="presParOf" srcId="{DFB3317A-8C46-482A-A4C6-E1FCC84AA8C7}" destId="{F6B0C3D0-B2D1-4AB6-93C3-02D36FC6F323}" srcOrd="1" destOrd="0" presId="urn:microsoft.com/office/officeart/2005/8/layout/chevron2"/>
    <dgm:cxn modelId="{E09D0DFE-79E4-42CA-8CE9-6C87CC4CE2AF}" type="presParOf" srcId="{DFB3317A-8C46-482A-A4C6-E1FCC84AA8C7}" destId="{28424694-6508-4F6C-A763-9707966A77B7}" srcOrd="2" destOrd="0" presId="urn:microsoft.com/office/officeart/2005/8/layout/chevron2"/>
    <dgm:cxn modelId="{D26796BD-5622-4008-8E31-EF37E5A89881}" type="presParOf" srcId="{28424694-6508-4F6C-A763-9707966A77B7}" destId="{21FEA350-07EB-4B1E-A55A-3CD0BE3387D2}" srcOrd="0" destOrd="0" presId="urn:microsoft.com/office/officeart/2005/8/layout/chevron2"/>
    <dgm:cxn modelId="{C7370B8E-F425-40AD-991D-F305F9DB827C}" type="presParOf" srcId="{28424694-6508-4F6C-A763-9707966A77B7}" destId="{5A7BFF48-9A21-4729-9DB0-35338CCBDE40}" srcOrd="1" destOrd="0" presId="urn:microsoft.com/office/officeart/2005/8/layout/chevron2"/>
    <dgm:cxn modelId="{15C1A466-0AC5-4BDF-9174-5011918CB4F3}" type="presParOf" srcId="{DFB3317A-8C46-482A-A4C6-E1FCC84AA8C7}" destId="{2FD4CD77-CD16-43B9-A5A0-7E88E68D657B}" srcOrd="3" destOrd="0" presId="urn:microsoft.com/office/officeart/2005/8/layout/chevron2"/>
    <dgm:cxn modelId="{982C5484-9E31-4354-B65A-BBF737501C83}" type="presParOf" srcId="{DFB3317A-8C46-482A-A4C6-E1FCC84AA8C7}" destId="{06C64EED-5655-4062-AA58-4D3C20B950C6}" srcOrd="4" destOrd="0" presId="urn:microsoft.com/office/officeart/2005/8/layout/chevron2"/>
    <dgm:cxn modelId="{C2C0C06B-95D6-492A-841A-715F699F387C}" type="presParOf" srcId="{06C64EED-5655-4062-AA58-4D3C20B950C6}" destId="{D127A23A-1A42-4F81-8DEE-F34D7717F9F1}" srcOrd="0" destOrd="0" presId="urn:microsoft.com/office/officeart/2005/8/layout/chevron2"/>
    <dgm:cxn modelId="{67130A9D-2783-46A6-86DD-C6E07426D89F}" type="presParOf" srcId="{06C64EED-5655-4062-AA58-4D3C20B950C6}" destId="{A9AEB487-0B59-4B51-92C3-55A4F10A4BB4}" srcOrd="1" destOrd="0" presId="urn:microsoft.com/office/officeart/2005/8/layout/chevron2"/>
    <dgm:cxn modelId="{DCD3F25D-C6DB-428B-BD0C-E545D7E0B6CD}" type="presParOf" srcId="{DFB3317A-8C46-482A-A4C6-E1FCC84AA8C7}" destId="{3E92A799-1F2E-440A-A7C5-24BC3917C206}" srcOrd="5" destOrd="0" presId="urn:microsoft.com/office/officeart/2005/8/layout/chevron2"/>
    <dgm:cxn modelId="{735977D2-C80B-48B2-902D-AF552179D8AF}" type="presParOf" srcId="{DFB3317A-8C46-482A-A4C6-E1FCC84AA8C7}" destId="{568D93B4-D7A5-4709-AC39-D9C5989E420E}" srcOrd="6" destOrd="0" presId="urn:microsoft.com/office/officeart/2005/8/layout/chevron2"/>
    <dgm:cxn modelId="{10A4FB8D-5DD4-49E3-9A71-BE257DA31101}" type="presParOf" srcId="{568D93B4-D7A5-4709-AC39-D9C5989E420E}" destId="{84E61023-0F49-46F8-AB14-DF89BB4A3601}" srcOrd="0" destOrd="0" presId="urn:microsoft.com/office/officeart/2005/8/layout/chevron2"/>
    <dgm:cxn modelId="{46F695E7-BBA8-4813-BB85-7F838CE6C863}" type="presParOf" srcId="{568D93B4-D7A5-4709-AC39-D9C5989E420E}" destId="{D8AE862A-E610-4F75-9318-5C257192CF89}" srcOrd="1" destOrd="0" presId="urn:microsoft.com/office/officeart/2005/8/layout/chevron2"/>
    <dgm:cxn modelId="{8300A484-C3EE-4A32-82C2-BC881BE42410}" type="presParOf" srcId="{DFB3317A-8C46-482A-A4C6-E1FCC84AA8C7}" destId="{8402EBD2-3029-4DC6-9867-B31161D53DE3}" srcOrd="7" destOrd="0" presId="urn:microsoft.com/office/officeart/2005/8/layout/chevron2"/>
    <dgm:cxn modelId="{D2F6DF4E-4FAE-498F-9565-230002CE355D}" type="presParOf" srcId="{DFB3317A-8C46-482A-A4C6-E1FCC84AA8C7}" destId="{9E874884-C648-44AE-911C-740A96406D70}" srcOrd="8" destOrd="0" presId="urn:microsoft.com/office/officeart/2005/8/layout/chevron2"/>
    <dgm:cxn modelId="{53CCEF08-C896-4FE3-8B4A-854792C01807}" type="presParOf" srcId="{9E874884-C648-44AE-911C-740A96406D70}" destId="{2AB12C2F-6BF4-4AC4-B5CA-6BDC8BCFF2EF}" srcOrd="0" destOrd="0" presId="urn:microsoft.com/office/officeart/2005/8/layout/chevron2"/>
    <dgm:cxn modelId="{120B82A2-2AE3-44C5-8BC6-6B41010BF997}" type="presParOf" srcId="{9E874884-C648-44AE-911C-740A96406D70}" destId="{D7B7B642-F284-4D01-9952-A02BAC58D4EE}" srcOrd="1" destOrd="0" presId="urn:microsoft.com/office/officeart/2005/8/layout/chevron2"/>
    <dgm:cxn modelId="{68ACB4BD-F34C-42F3-B14C-6B384DB6816B}" type="presParOf" srcId="{DFB3317A-8C46-482A-A4C6-E1FCC84AA8C7}" destId="{154E92A1-3D87-44A9-85F2-B3820A2BF7F9}" srcOrd="9" destOrd="0" presId="urn:microsoft.com/office/officeart/2005/8/layout/chevron2"/>
    <dgm:cxn modelId="{5F0D0800-F29E-4E14-ADF6-F828213180C4}" type="presParOf" srcId="{DFB3317A-8C46-482A-A4C6-E1FCC84AA8C7}" destId="{0B087EE5-72BF-4D24-B087-7D44847738D8}" srcOrd="10" destOrd="0" presId="urn:microsoft.com/office/officeart/2005/8/layout/chevron2"/>
    <dgm:cxn modelId="{FF0CCD90-EEEC-4546-A49C-E594C00BA2F4}" type="presParOf" srcId="{0B087EE5-72BF-4D24-B087-7D44847738D8}" destId="{F8A81FB1-0019-4D35-9108-4D8DBAA3C8C7}" srcOrd="0" destOrd="0" presId="urn:microsoft.com/office/officeart/2005/8/layout/chevron2"/>
    <dgm:cxn modelId="{4D53575C-7C8D-4F21-B25B-FFCFAFCB4A76}" type="presParOf" srcId="{0B087EE5-72BF-4D24-B087-7D44847738D8}" destId="{63E26371-CD61-432D-AB3E-1875A18A29E7}" srcOrd="1" destOrd="0" presId="urn:microsoft.com/office/officeart/2005/8/layout/chevron2"/>
    <dgm:cxn modelId="{103A3953-DCD1-4999-ACFD-4FA1A25CB97E}" type="presParOf" srcId="{DFB3317A-8C46-482A-A4C6-E1FCC84AA8C7}" destId="{0F75F1C7-39AD-4020-ACF9-53ABF6CA3C56}" srcOrd="11" destOrd="0" presId="urn:microsoft.com/office/officeart/2005/8/layout/chevron2"/>
    <dgm:cxn modelId="{D870909F-3B6A-4CBC-A454-A56DF8604141}" type="presParOf" srcId="{DFB3317A-8C46-482A-A4C6-E1FCC84AA8C7}" destId="{6D3A5100-FA90-4BF4-8AB9-93C8813DFE49}" srcOrd="12" destOrd="0" presId="urn:microsoft.com/office/officeart/2005/8/layout/chevron2"/>
    <dgm:cxn modelId="{54B22C16-D8A2-4526-936C-D62BCFEBC46B}" type="presParOf" srcId="{6D3A5100-FA90-4BF4-8AB9-93C8813DFE49}" destId="{1BEF68D1-9454-48B9-B5DA-74FDDF8C2A3E}" srcOrd="0" destOrd="0" presId="urn:microsoft.com/office/officeart/2005/8/layout/chevron2"/>
    <dgm:cxn modelId="{9B7F25C3-840C-4DD1-B9E1-7BF61F2998B1}" type="presParOf" srcId="{6D3A5100-FA90-4BF4-8AB9-93C8813DFE49}" destId="{8E94FA56-71B6-4413-A9CE-2000EBBA970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F4A6C3-C886-4A3C-9110-D7FB5FFB1E15}">
      <dsp:nvSpPr>
        <dsp:cNvPr id="0" name=""/>
        <dsp:cNvSpPr/>
      </dsp:nvSpPr>
      <dsp:spPr>
        <a:xfrm rot="5400000">
          <a:off x="-151562" y="151770"/>
          <a:ext cx="1010415" cy="707291"/>
        </a:xfrm>
        <a:prstGeom prst="chevron">
          <a:avLst/>
        </a:prstGeom>
        <a:solidFill>
          <a:srgbClr val="00BCB8"/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538,0</a:t>
          </a:r>
          <a:endParaRPr lang="ru-RU" sz="1700" b="1" kern="1200" dirty="0"/>
        </a:p>
      </dsp:txBody>
      <dsp:txXfrm rot="-5400000">
        <a:off x="1" y="353854"/>
        <a:ext cx="707291" cy="303124"/>
      </dsp:txXfrm>
    </dsp:sp>
    <dsp:sp modelId="{012D1B6D-DE2A-4FAD-93B4-13264345E1A4}">
      <dsp:nvSpPr>
        <dsp:cNvPr id="0" name=""/>
        <dsp:cNvSpPr/>
      </dsp:nvSpPr>
      <dsp:spPr>
        <a:xfrm rot="5400000">
          <a:off x="2548886" y="-1841386"/>
          <a:ext cx="656770" cy="43399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детей-сирот 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07292" y="32269"/>
        <a:ext cx="4307899" cy="592648"/>
      </dsp:txXfrm>
    </dsp:sp>
    <dsp:sp modelId="{BF28056F-20F2-4AF3-AA93-E7D9EC6BD6E8}">
      <dsp:nvSpPr>
        <dsp:cNvPr id="0" name=""/>
        <dsp:cNvSpPr/>
      </dsp:nvSpPr>
      <dsp:spPr>
        <a:xfrm rot="5400000">
          <a:off x="-151562" y="1065146"/>
          <a:ext cx="1010415" cy="70729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2 304,2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1267230"/>
        <a:ext cx="707291" cy="303124"/>
      </dsp:txXfrm>
    </dsp:sp>
    <dsp:sp modelId="{22AAB12F-D37A-482A-BA64-B071813DF206}">
      <dsp:nvSpPr>
        <dsp:cNvPr id="0" name=""/>
        <dsp:cNvSpPr/>
      </dsp:nvSpPr>
      <dsp:spPr>
        <a:xfrm rot="5400000">
          <a:off x="2548886" y="-928010"/>
          <a:ext cx="656770" cy="43399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семей с детьми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07292" y="945645"/>
        <a:ext cx="4307899" cy="592648"/>
      </dsp:txXfrm>
    </dsp:sp>
    <dsp:sp modelId="{F9D5BBD1-D176-4CAE-90AF-BF10527C25FD}">
      <dsp:nvSpPr>
        <dsp:cNvPr id="0" name=""/>
        <dsp:cNvSpPr/>
      </dsp:nvSpPr>
      <dsp:spPr>
        <a:xfrm rot="5400000">
          <a:off x="-151562" y="1978523"/>
          <a:ext cx="1010415" cy="707291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40,9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2180607"/>
        <a:ext cx="707291" cy="303124"/>
      </dsp:txXfrm>
    </dsp:sp>
    <dsp:sp modelId="{18C6C2EC-3D99-4EA5-A57F-A575171B2AC2}">
      <dsp:nvSpPr>
        <dsp:cNvPr id="0" name=""/>
        <dsp:cNvSpPr/>
      </dsp:nvSpPr>
      <dsp:spPr>
        <a:xfrm rot="5400000">
          <a:off x="2548886" y="-14634"/>
          <a:ext cx="656770" cy="43399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ветеранов труда РА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07292" y="1859022"/>
        <a:ext cx="4307899" cy="592648"/>
      </dsp:txXfrm>
    </dsp:sp>
    <dsp:sp modelId="{63A18757-BFCE-41C4-8816-9E8E71006A42}">
      <dsp:nvSpPr>
        <dsp:cNvPr id="0" name=""/>
        <dsp:cNvSpPr/>
      </dsp:nvSpPr>
      <dsp:spPr>
        <a:xfrm rot="5400000">
          <a:off x="-151562" y="2891899"/>
          <a:ext cx="1010415" cy="707291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3,2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3093983"/>
        <a:ext cx="707291" cy="303124"/>
      </dsp:txXfrm>
    </dsp:sp>
    <dsp:sp modelId="{5ADCFE48-428D-4A91-A9EF-8C5A079D0A32}">
      <dsp:nvSpPr>
        <dsp:cNvPr id="0" name=""/>
        <dsp:cNvSpPr/>
      </dsp:nvSpPr>
      <dsp:spPr>
        <a:xfrm rot="5400000">
          <a:off x="2548886" y="898741"/>
          <a:ext cx="656770" cy="43399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реабилитированных лиц и лиц, признанных пострадавшими от политических репрессий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07292" y="2772397"/>
        <a:ext cx="4307899" cy="592648"/>
      </dsp:txXfrm>
    </dsp:sp>
    <dsp:sp modelId="{CFFF6C25-F0CA-4A03-9567-361C5A0A3AED}">
      <dsp:nvSpPr>
        <dsp:cNvPr id="0" name=""/>
        <dsp:cNvSpPr/>
      </dsp:nvSpPr>
      <dsp:spPr>
        <a:xfrm rot="5400000">
          <a:off x="-151562" y="3805275"/>
          <a:ext cx="1010415" cy="707291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108,8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4007359"/>
        <a:ext cx="707291" cy="303124"/>
      </dsp:txXfrm>
    </dsp:sp>
    <dsp:sp modelId="{55B4C53B-4120-4F7C-BA8C-0A1DDB0B57A4}">
      <dsp:nvSpPr>
        <dsp:cNvPr id="0" name=""/>
        <dsp:cNvSpPr/>
      </dsp:nvSpPr>
      <dsp:spPr>
        <a:xfrm rot="5400000">
          <a:off x="2548886" y="1812118"/>
          <a:ext cx="656770" cy="43399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ветеранов труда и тружеников тыла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07292" y="3685774"/>
        <a:ext cx="4307899" cy="592648"/>
      </dsp:txXfrm>
    </dsp:sp>
    <dsp:sp modelId="{7EF20A05-5FA3-4C18-8DE8-65AB61BCBA20}">
      <dsp:nvSpPr>
        <dsp:cNvPr id="0" name=""/>
        <dsp:cNvSpPr/>
      </dsp:nvSpPr>
      <dsp:spPr>
        <a:xfrm rot="5400000">
          <a:off x="-151562" y="4718652"/>
          <a:ext cx="1010415" cy="707291"/>
        </a:xfrm>
        <a:prstGeom prst="chevron">
          <a:avLst/>
        </a:prstGeom>
        <a:solidFill>
          <a:srgbClr val="51E9F9"/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262,0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4920736"/>
        <a:ext cx="707291" cy="303124"/>
      </dsp:txXfrm>
    </dsp:sp>
    <dsp:sp modelId="{8936368B-6D9E-463C-A109-1986E56EC128}">
      <dsp:nvSpPr>
        <dsp:cNvPr id="0" name=""/>
        <dsp:cNvSpPr/>
      </dsp:nvSpPr>
      <dsp:spPr>
        <a:xfrm rot="5400000">
          <a:off x="2548886" y="2725494"/>
          <a:ext cx="656770" cy="43399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специалистов в сельской местности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07292" y="4599150"/>
        <a:ext cx="4307899" cy="5926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DF7F3C-324B-4089-89F4-591A55C0B055}">
      <dsp:nvSpPr>
        <dsp:cNvPr id="0" name=""/>
        <dsp:cNvSpPr/>
      </dsp:nvSpPr>
      <dsp:spPr>
        <a:xfrm rot="5400000">
          <a:off x="-130114" y="132880"/>
          <a:ext cx="867432" cy="607202"/>
        </a:xfrm>
        <a:prstGeom prst="chevron">
          <a:avLst/>
        </a:prstGeom>
        <a:solidFill>
          <a:srgbClr val="00BCB8"/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222,9</a:t>
          </a:r>
          <a:endParaRPr lang="ru-RU" sz="1600" b="1" kern="1200" dirty="0"/>
        </a:p>
      </dsp:txBody>
      <dsp:txXfrm rot="-5400000">
        <a:off x="1" y="306366"/>
        <a:ext cx="607202" cy="260230"/>
      </dsp:txXfrm>
    </dsp:sp>
    <dsp:sp modelId="{5202387C-B0A1-4F1E-B0B2-400BB1D2CBB3}">
      <dsp:nvSpPr>
        <dsp:cNvPr id="0" name=""/>
        <dsp:cNvSpPr/>
      </dsp:nvSpPr>
      <dsp:spPr>
        <a:xfrm rot="5400000">
          <a:off x="2542913" y="-1932944"/>
          <a:ext cx="563831" cy="44352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безработных граждан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07203" y="30290"/>
        <a:ext cx="4407728" cy="508783"/>
      </dsp:txXfrm>
    </dsp:sp>
    <dsp:sp modelId="{21FEA350-07EB-4B1E-A55A-3CD0BE3387D2}">
      <dsp:nvSpPr>
        <dsp:cNvPr id="0" name=""/>
        <dsp:cNvSpPr/>
      </dsp:nvSpPr>
      <dsp:spPr>
        <a:xfrm rot="5400000">
          <a:off x="-130114" y="917005"/>
          <a:ext cx="867432" cy="60720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33,7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1090491"/>
        <a:ext cx="607202" cy="260230"/>
      </dsp:txXfrm>
    </dsp:sp>
    <dsp:sp modelId="{5A7BFF48-9A21-4729-9DB0-35338CCBDE40}">
      <dsp:nvSpPr>
        <dsp:cNvPr id="0" name=""/>
        <dsp:cNvSpPr/>
      </dsp:nvSpPr>
      <dsp:spPr>
        <a:xfrm rot="5400000">
          <a:off x="2542913" y="-1148819"/>
          <a:ext cx="563831" cy="44352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жильем ветеранов, инвалидов, молодых семей и специалистов на селе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07203" y="814415"/>
        <a:ext cx="4407728" cy="508783"/>
      </dsp:txXfrm>
    </dsp:sp>
    <dsp:sp modelId="{D127A23A-1A42-4F81-8DEE-F34D7717F9F1}">
      <dsp:nvSpPr>
        <dsp:cNvPr id="0" name=""/>
        <dsp:cNvSpPr/>
      </dsp:nvSpPr>
      <dsp:spPr>
        <a:xfrm rot="5400000">
          <a:off x="-130114" y="1701130"/>
          <a:ext cx="867432" cy="607202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227,1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1874616"/>
        <a:ext cx="607202" cy="260230"/>
      </dsp:txXfrm>
    </dsp:sp>
    <dsp:sp modelId="{A9AEB487-0B59-4B51-92C3-55A4F10A4BB4}">
      <dsp:nvSpPr>
        <dsp:cNvPr id="0" name=""/>
        <dsp:cNvSpPr/>
      </dsp:nvSpPr>
      <dsp:spPr>
        <a:xfrm rot="5400000">
          <a:off x="2542913" y="-364694"/>
          <a:ext cx="563831" cy="44352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лекарственными препаратами отдельных категорий граждан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07203" y="1598540"/>
        <a:ext cx="4407728" cy="508783"/>
      </dsp:txXfrm>
    </dsp:sp>
    <dsp:sp modelId="{84E61023-0F49-46F8-AB14-DF89BB4A3601}">
      <dsp:nvSpPr>
        <dsp:cNvPr id="0" name=""/>
        <dsp:cNvSpPr/>
      </dsp:nvSpPr>
      <dsp:spPr>
        <a:xfrm rot="5400000">
          <a:off x="-130114" y="2485255"/>
          <a:ext cx="867432" cy="607202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340,7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2658741"/>
        <a:ext cx="607202" cy="260230"/>
      </dsp:txXfrm>
    </dsp:sp>
    <dsp:sp modelId="{D8AE862A-E610-4F75-9318-5C257192CF89}">
      <dsp:nvSpPr>
        <dsp:cNvPr id="0" name=""/>
        <dsp:cNvSpPr/>
      </dsp:nvSpPr>
      <dsp:spPr>
        <a:xfrm rot="5400000">
          <a:off x="2542913" y="419430"/>
          <a:ext cx="563831" cy="44352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Государственная поддержка граждан на основании социального контракта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07203" y="2382664"/>
        <a:ext cx="4407728" cy="508783"/>
      </dsp:txXfrm>
    </dsp:sp>
    <dsp:sp modelId="{2AB12C2F-6BF4-4AC4-B5CA-6BDC8BCFF2EF}">
      <dsp:nvSpPr>
        <dsp:cNvPr id="0" name=""/>
        <dsp:cNvSpPr/>
      </dsp:nvSpPr>
      <dsp:spPr>
        <a:xfrm rot="5400000">
          <a:off x="-130114" y="3269380"/>
          <a:ext cx="867432" cy="607202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247,7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3442866"/>
        <a:ext cx="607202" cy="260230"/>
      </dsp:txXfrm>
    </dsp:sp>
    <dsp:sp modelId="{D7B7B642-F284-4D01-9952-A02BAC58D4EE}">
      <dsp:nvSpPr>
        <dsp:cNvPr id="0" name=""/>
        <dsp:cNvSpPr/>
      </dsp:nvSpPr>
      <dsp:spPr>
        <a:xfrm rot="5400000">
          <a:off x="2542913" y="1267549"/>
          <a:ext cx="563831" cy="44352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ЖКУ отдельным категориям граждан 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07203" y="3230783"/>
        <a:ext cx="4407728" cy="508783"/>
      </dsp:txXfrm>
    </dsp:sp>
    <dsp:sp modelId="{F8A81FB1-0019-4D35-9108-4D8DBAA3C8C7}">
      <dsp:nvSpPr>
        <dsp:cNvPr id="0" name=""/>
        <dsp:cNvSpPr/>
      </dsp:nvSpPr>
      <dsp:spPr>
        <a:xfrm rot="5400000">
          <a:off x="-130114" y="4053505"/>
          <a:ext cx="867432" cy="60720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97,9 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4226991"/>
        <a:ext cx="607202" cy="260230"/>
      </dsp:txXfrm>
    </dsp:sp>
    <dsp:sp modelId="{63E26371-CD61-432D-AB3E-1875A18A29E7}">
      <dsp:nvSpPr>
        <dsp:cNvPr id="0" name=""/>
        <dsp:cNvSpPr/>
      </dsp:nvSpPr>
      <dsp:spPr>
        <a:xfrm rot="5400000">
          <a:off x="2542913" y="1987680"/>
          <a:ext cx="563831" cy="44352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граждан участвующих в проведении специальной военной операции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07203" y="3950914"/>
        <a:ext cx="4407728" cy="508783"/>
      </dsp:txXfrm>
    </dsp:sp>
    <dsp:sp modelId="{1BEF68D1-9454-48B9-B5DA-74FDDF8C2A3E}">
      <dsp:nvSpPr>
        <dsp:cNvPr id="0" name=""/>
        <dsp:cNvSpPr/>
      </dsp:nvSpPr>
      <dsp:spPr>
        <a:xfrm rot="5400000">
          <a:off x="-130114" y="4837630"/>
          <a:ext cx="867432" cy="607202"/>
        </a:xfrm>
        <a:prstGeom prst="chevron">
          <a:avLst/>
        </a:prstGeom>
        <a:solidFill>
          <a:srgbClr val="51E9F9"/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83,4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5011116"/>
        <a:ext cx="607202" cy="260230"/>
      </dsp:txXfrm>
    </dsp:sp>
    <dsp:sp modelId="{8E94FA56-71B6-4413-A9CE-2000EBBA9708}">
      <dsp:nvSpPr>
        <dsp:cNvPr id="0" name=""/>
        <dsp:cNvSpPr/>
      </dsp:nvSpPr>
      <dsp:spPr>
        <a:xfrm rot="5400000">
          <a:off x="2542913" y="2771804"/>
          <a:ext cx="563831" cy="44352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других категорий граждан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07203" y="4735038"/>
        <a:ext cx="4407728" cy="5087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0.29525</cdr:x>
      <cdr:y>0.36471</cdr:y>
    </cdr:from>
    <cdr:to>
      <cdr:x>0.70475</cdr:x>
      <cdr:y>0.63529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349896" y="2232248"/>
          <a:ext cx="1872208" cy="165618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ru-RU" sz="2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9 373,2 млн. рублей</a:t>
          </a:r>
          <a:endParaRPr lang="ru-RU" sz="2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C9AD7-58C7-4360-A70B-A247827EF3A4}" type="datetimeFigureOut">
              <a:rPr lang="ru-RU" smtClean="0"/>
              <a:t>05.05.2023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1A092-77FB-4EDE-8D70-1B43F387E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0995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6E18A-6CDD-4A37-B19F-05F11699308E}" type="datetimeFigureOut">
              <a:rPr lang="ru-RU" smtClean="0"/>
              <a:t>05.05.2023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ADC5E-B046-4614-B63B-D85AE02B95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56277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3159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 В бюджет для граждан рекомендуется включать: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основные характеристики бюджета (в абсолютных и относительных величинах), в том числе сведения о доходах и расходах, межбюджетных трансфертах, планируемых к получению из федерального бюджета (бюджета субъекта Российской Федерации, местного бюджета), а также дефицит/профицит бюджета;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уровень долговой нагрузки на бюджет публично-правового образования, в том числе с отражением структуры долга публично-правового образования по видам долговых обязательств;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0594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20. В целях дополнительного информирования граждан финансовым органам публично-правового образования рекомендуется при составлении бюджета для граждан использовать по выбору удельные и </a:t>
            </a:r>
            <a:r>
              <a:rPr lang="ru-RU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подушевые</a:t>
            </a: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показатели доходов и расходов бюджета, в том числе в сравнении с аналогичными показателями других субъектов Российской Федерации (муниципальных образований) за год, предшествующий составлению бюджета для граждан.</a:t>
            </a:r>
          </a:p>
        </p:txBody>
      </p:sp>
    </p:spTree>
    <p:extLst>
      <p:ext uri="{BB962C8B-B14F-4D97-AF65-F5344CB8AC3E}">
        <p14:creationId xmlns:p14="http://schemas.microsoft.com/office/powerpoint/2010/main" val="3470875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06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6. В состав информации о доходах бюджета публично-правового образования рекомендуется включать:</a:t>
            </a:r>
          </a:p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информацию о планируемых поступлениях в бюджет публично-правового образования на очередной финансовый год и плановый период, в том числе в сравнении с предыдущими годами;</a:t>
            </a:r>
          </a:p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информацию об объеме и структуре налоговых и неналоговых доходов, а также межбюджетных трансфертов, поступающих в бюджет публично-правового образования в динамике (фактические значения в отчетном году, плановые значения в текущем году, прогноз на очередной год и плановый период).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3178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476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5410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6008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12. Сведения о расходах бюджета могут быть дополнительно представлены по разделам и подразделам классификации расходов бюджета и в разрезе видов расходов.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9961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925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44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E6C6EB-847F-4E42-8194-E65E63226343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7233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41363"/>
            <a:ext cx="6572250" cy="36972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п. 5-6 приказа 145н информацию об</a:t>
            </a:r>
          </a:p>
          <a:p>
            <a:r>
              <a:rPr lang="ru-RU" dirty="0" smtClean="0"/>
              <a:t>межбюджетных трансфертов, поступающих в бюджет публично-правового образования в динамике (фактические значения в отчетном году, плановые значения в текущем году, прогноз на очередной год и плановый период).</a:t>
            </a:r>
            <a:endParaRPr lang="ru-RU" dirty="0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1352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08733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19. В бюджеты для граждан рекомендуется включать контактную информацию для граждан, в том числе сведения о местонахождении, контактных телефонах, адресах электронной почты, графике работы финансового органа публично-правового образования, графике личного приема граждан руководством финансового органа, а также описание дополнительных способов участия граждан в публичных слушаниях по проекту бюджета и отчету о его исполнении в данном публично-правовом образовании, в том числе описание механизмов взаимодействия с депутатами законодательного (представительного) органа публично-правового образования.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3567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3AD999-3141-4E1A-86EE-D506228137E7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05.05.2023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3818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A25425-87C8-448A-974A-3A2C043EEBA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05.05.2023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1412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F925D5-B31C-4F63-8A86-17DD36458D31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05.05.2023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3227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C43F5C-9D96-409E-8DAD-0A09FDE9EE86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05.05.2023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093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F65BAC-4007-472E-B89E-6BF80D3A1969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05.05.2023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1637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2FF51E-EC1D-4409-9C10-244B015E83F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05.05.2023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7616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2483CB-C6B3-4370-AD54-AA3617A46389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05.05.2023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438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C096F3-86DA-49F5-B804-619D75B801C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05.05.2023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4943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419978-9E98-4318-B08E-848EC2B12483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05.05.2023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27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631D99-D7B9-4085-81E6-FC338D58366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05.05.2023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591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645F9F-DB28-428C-8064-A4881F420C8E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05.05.2023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2355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491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D6CA6-C32C-428A-8639-3F490318C2DC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05.05.2023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82B09-D545-4C8E-8147-3124702805A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284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nfin-altai.ru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56"/>
          <p:cNvSpPr txBox="1"/>
          <p:nvPr/>
        </p:nvSpPr>
        <p:spPr>
          <a:xfrm>
            <a:off x="4732638" y="1611854"/>
            <a:ext cx="7459362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4800" b="1" dirty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БЮДЖЕТ ДЛЯ ГРАЖДАН</a:t>
            </a:r>
            <a:endParaRPr lang="en-US" sz="4800" b="1" dirty="0">
              <a:solidFill>
                <a:srgbClr val="00BCB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559643" y="2684538"/>
            <a:ext cx="752526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630">
              <a:lnSpc>
                <a:spcPts val="2239"/>
              </a:lnSpc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к общественным обсуждениям по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проекту закона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Республики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Алтай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«Об исполнении республиканского бюджета Республики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Алтай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за 2022 год»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AutoShape 23"/>
          <p:cNvSpPr/>
          <p:nvPr/>
        </p:nvSpPr>
        <p:spPr>
          <a:xfrm>
            <a:off x="0" y="0"/>
            <a:ext cx="654033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РЕСПУБЛИКА АЛТАЙ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33" y="314110"/>
            <a:ext cx="4020852" cy="376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20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2788382"/>
              </p:ext>
            </p:extLst>
          </p:nvPr>
        </p:nvGraphicFramePr>
        <p:xfrm>
          <a:off x="852346" y="3516097"/>
          <a:ext cx="11209835" cy="3008271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3290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7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40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40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52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1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36486">
                  <a:extLst>
                    <a:ext uri="{9D8B030D-6E8A-4147-A177-3AD203B41FA5}">
                      <a16:colId xmlns:a16="http://schemas.microsoft.com/office/drawing/2014/main" val="982837341"/>
                    </a:ext>
                  </a:extLst>
                </a:gridCol>
                <a:gridCol w="34168">
                  <a:extLst>
                    <a:ext uri="{9D8B030D-6E8A-4147-A177-3AD203B41FA5}">
                      <a16:colId xmlns:a16="http://schemas.microsoft.com/office/drawing/2014/main" val="713045670"/>
                    </a:ext>
                  </a:extLst>
                </a:gridCol>
                <a:gridCol w="12140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04807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>
                    <a:solidFill>
                      <a:srgbClr val="5CE0D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Единица</a:t>
                      </a:r>
                    </a:p>
                    <a:p>
                      <a:pPr algn="ctr" fontAlgn="t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измерения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>
                    <a:solidFill>
                      <a:srgbClr val="4BCF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 год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 год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 год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 год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 год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893">
                <a:tc vMerge="1"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latin typeface="Times New Roman Cyr"/>
                      </a:endParaRPr>
                    </a:p>
                  </a:txBody>
                  <a:tcPr marL="5960" marR="5960" marT="5960" marB="0" anchor="b"/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800" b="0" i="0" u="none" strike="noStrike" dirty="0">
                        <a:latin typeface="Times New Roman Cyr"/>
                      </a:endParaRPr>
                    </a:p>
                  </a:txBody>
                  <a:tcPr marL="5960" marR="5960" marT="5960" marB="0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отчет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latin typeface="Century" pitchFamily="18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Оценка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latin typeface="Century" pitchFamily="18" charset="0"/>
                      </a:endParaRPr>
                    </a:p>
                  </a:txBody>
                  <a:tcPr marL="5502" marR="5502" marT="596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9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Численность </a:t>
                      </a:r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населения </a:t>
                      </a:r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региона </a:t>
                      </a:r>
                    </a:p>
                    <a:p>
                      <a:pPr algn="ctr" fontAlgn="t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(на начало</a:t>
                      </a:r>
                      <a:r>
                        <a:rPr lang="ru-RU" sz="1100" u="none" strike="noStrik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года)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тыс.человек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218,1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218,9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9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Валовой региональный продукт 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млрд. рублей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1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Индекс  потребительских цен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к декабрю пред</a:t>
                      </a:r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года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  <a:endParaRPr lang="ru-RU" sz="1100" b="0" i="0" u="none" strike="noStrike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429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Номинально</a:t>
                      </a:r>
                      <a:r>
                        <a:rPr lang="ru-RU" sz="1100" u="none" strike="noStrik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начисленная с</a:t>
                      </a:r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реднемесячная </a:t>
                      </a:r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заработная </a:t>
                      </a:r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плата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 рублей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30,95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32,85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34,76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39,7</a:t>
                      </a:r>
                      <a:endParaRPr lang="ru-RU" sz="1100" b="0" i="0" u="none" strike="noStrike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429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Прожиточный минимум </a:t>
                      </a:r>
                      <a:endParaRPr lang="ru-RU" sz="1100" u="none" strike="noStrike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t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(в </a:t>
                      </a:r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среднем на душу </a:t>
                      </a:r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населения)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руб./мес.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9 581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10 300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10663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11035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11477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78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Ввод жилья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 кв. м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172,0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2" marR="5502" marT="596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8" name="TextBox 39"/>
          <p:cNvSpPr txBox="1"/>
          <p:nvPr/>
        </p:nvSpPr>
        <p:spPr>
          <a:xfrm>
            <a:off x="9935379" y="261395"/>
            <a:ext cx="2126803" cy="1938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b="1" i="1" spc="14" dirty="0">
                <a:solidFill>
                  <a:srgbClr val="002060"/>
                </a:solidFill>
                <a:latin typeface="Maven Pro Bold"/>
              </a:rPr>
              <a:t>Республика Алтай</a:t>
            </a:r>
          </a:p>
          <a:p>
            <a:pPr algn="ctr">
              <a:lnSpc>
                <a:spcPts val="2800"/>
              </a:lnSpc>
            </a:pPr>
            <a:endParaRPr lang="ru-RU" sz="2500" b="1" i="1" spc="14" dirty="0">
              <a:solidFill>
                <a:srgbClr val="002060"/>
              </a:solidFill>
              <a:latin typeface="Maven Pro Bold"/>
            </a:endParaRPr>
          </a:p>
          <a:p>
            <a:pPr algn="ctr">
              <a:lnSpc>
                <a:spcPts val="2800"/>
              </a:lnSpc>
            </a:pPr>
            <a:r>
              <a:rPr lang="ru-RU" b="1" i="1" spc="14" dirty="0">
                <a:solidFill>
                  <a:srgbClr val="002060"/>
                </a:solidFill>
                <a:latin typeface="Maven Pro Bold"/>
              </a:rPr>
              <a:t>характеристика </a:t>
            </a:r>
            <a:endParaRPr lang="ru-RU" b="1" i="1" spc="14" dirty="0" smtClean="0">
              <a:solidFill>
                <a:srgbClr val="002060"/>
              </a:solidFill>
              <a:latin typeface="Maven Pro Bold"/>
            </a:endParaRPr>
          </a:p>
          <a:p>
            <a:pPr algn="ctr">
              <a:lnSpc>
                <a:spcPts val="2800"/>
              </a:lnSpc>
            </a:pPr>
            <a:r>
              <a:rPr lang="ru-RU" b="1" i="1" spc="14" dirty="0" smtClean="0">
                <a:solidFill>
                  <a:srgbClr val="002060"/>
                </a:solidFill>
                <a:latin typeface="Maven Pro Bold"/>
              </a:rPr>
              <a:t>региона</a:t>
            </a:r>
            <a:endParaRPr lang="en-US" b="1" i="1" spc="14" dirty="0">
              <a:solidFill>
                <a:srgbClr val="002060"/>
              </a:solidFill>
              <a:latin typeface="Maven Pro Bold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852346" y="102021"/>
            <a:ext cx="9083033" cy="3414076"/>
            <a:chOff x="685800" y="2339229"/>
            <a:chExt cx="10898249" cy="3853772"/>
          </a:xfrm>
        </p:grpSpPr>
        <p:grpSp>
          <p:nvGrpSpPr>
            <p:cNvPr id="20" name="Группа 19"/>
            <p:cNvGrpSpPr/>
            <p:nvPr/>
          </p:nvGrpSpPr>
          <p:grpSpPr>
            <a:xfrm>
              <a:off x="685800" y="2352675"/>
              <a:ext cx="2590800" cy="3819525"/>
              <a:chOff x="685800" y="2352675"/>
              <a:chExt cx="2590800" cy="3819525"/>
            </a:xfrm>
          </p:grpSpPr>
          <p:grpSp>
            <p:nvGrpSpPr>
              <p:cNvPr id="56" name="Group 2"/>
              <p:cNvGrpSpPr/>
              <p:nvPr/>
            </p:nvGrpSpPr>
            <p:grpSpPr>
              <a:xfrm>
                <a:off x="685800" y="2352675"/>
                <a:ext cx="2590800" cy="3819525"/>
                <a:chOff x="0" y="0"/>
                <a:chExt cx="5181600" cy="7639050"/>
              </a:xfrm>
            </p:grpSpPr>
            <p:sp>
              <p:nvSpPr>
                <p:cNvPr id="61" name="AutoShape 3"/>
                <p:cNvSpPr/>
                <p:nvPr/>
              </p:nvSpPr>
              <p:spPr>
                <a:xfrm>
                  <a:off x="0" y="1413345"/>
                  <a:ext cx="5181600" cy="6225705"/>
                </a:xfrm>
                <a:prstGeom prst="rect">
                  <a:avLst/>
                </a:prstGeom>
                <a:solidFill>
                  <a:srgbClr val="3EDAD8"/>
                </a:solidFill>
              </p:spPr>
            </p:sp>
            <p:grpSp>
              <p:nvGrpSpPr>
                <p:cNvPr id="62" name="Group 4"/>
                <p:cNvGrpSpPr/>
                <p:nvPr/>
              </p:nvGrpSpPr>
              <p:grpSpPr>
                <a:xfrm>
                  <a:off x="1150562" y="0"/>
                  <a:ext cx="2880475" cy="2880475"/>
                  <a:chOff x="0" y="0"/>
                  <a:chExt cx="6350000" cy="6350000"/>
                </a:xfrm>
              </p:grpSpPr>
              <p:sp>
                <p:nvSpPr>
                  <p:cNvPr id="63" name="Freeform 5"/>
                  <p:cNvSpPr/>
                  <p:nvPr/>
                </p:nvSpPr>
                <p:spPr>
                  <a:xfrm>
                    <a:off x="14167" y="0"/>
                    <a:ext cx="6321665" cy="63500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21665" h="6350000">
                        <a:moveTo>
                          <a:pt x="3160833" y="0"/>
                        </a:moveTo>
                        <a:lnTo>
                          <a:pt x="3160833" y="0"/>
                        </a:lnTo>
                        <a:cubicBezTo>
                          <a:pt x="4908795" y="7817"/>
                          <a:pt x="6321666" y="1427021"/>
                          <a:pt x="6321666" y="3175000"/>
                        </a:cubicBezTo>
                        <a:cubicBezTo>
                          <a:pt x="6321666" y="4922979"/>
                          <a:pt x="4908795" y="6342183"/>
                          <a:pt x="3160833" y="6350000"/>
                        </a:cubicBezTo>
                        <a:cubicBezTo>
                          <a:pt x="1412871" y="6342183"/>
                          <a:pt x="0" y="4922979"/>
                          <a:pt x="0" y="3175000"/>
                        </a:cubicBezTo>
                        <a:cubicBezTo>
                          <a:pt x="0" y="1427021"/>
                          <a:pt x="1412871" y="7817"/>
                          <a:pt x="3160833" y="0"/>
                        </a:cubicBezTo>
                        <a:close/>
                      </a:path>
                    </a:pathLst>
                  </a:custGeom>
                  <a:solidFill>
                    <a:srgbClr val="3EDAD8"/>
                  </a:solidFill>
                </p:spPr>
              </p:sp>
            </p:grpSp>
          </p:grpSp>
          <p:sp>
            <p:nvSpPr>
              <p:cNvPr id="60" name="TextBox 9"/>
              <p:cNvSpPr txBox="1"/>
              <p:nvPr/>
            </p:nvSpPr>
            <p:spPr>
              <a:xfrm>
                <a:off x="941295" y="3306557"/>
                <a:ext cx="1993333" cy="250138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/>
                <a:r>
                  <a:rPr lang="ru-RU" sz="1600" b="1" dirty="0">
                    <a:solidFill>
                      <a:schemeClr val="bg1"/>
                    </a:solidFill>
                    <a:latin typeface="Aileron Heavy"/>
                  </a:rPr>
                  <a:t>Республика Алтай входит в Сибирский федеральный округ, является частью Западно-Сибирского экономического </a:t>
                </a:r>
              </a:p>
              <a:p>
                <a:pPr algn="ctr"/>
                <a:r>
                  <a:rPr lang="ru-RU" sz="1600" b="1" dirty="0">
                    <a:solidFill>
                      <a:schemeClr val="bg1"/>
                    </a:solidFill>
                    <a:latin typeface="Aileron Heavy"/>
                  </a:rPr>
                  <a:t>района</a:t>
                </a:r>
              </a:p>
            </p:txBody>
          </p:sp>
          <p:pic>
            <p:nvPicPr>
              <p:cNvPr id="58" name="Picture 31"/>
              <p:cNvPicPr>
                <a:picLocks noChangeAspect="1"/>
              </p:cNvPicPr>
              <p:nvPr/>
            </p:nvPicPr>
            <p:blipFill>
              <a:blip r:embed="rId2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>
              <a:xfrm>
                <a:off x="1591506" y="2606476"/>
                <a:ext cx="779389" cy="518294"/>
              </a:xfrm>
              <a:prstGeom prst="rect">
                <a:avLst/>
              </a:prstGeom>
            </p:spPr>
          </p:pic>
        </p:grpSp>
        <p:grpSp>
          <p:nvGrpSpPr>
            <p:cNvPr id="22" name="Группа 21"/>
            <p:cNvGrpSpPr/>
            <p:nvPr/>
          </p:nvGrpSpPr>
          <p:grpSpPr>
            <a:xfrm>
              <a:off x="3429000" y="2339229"/>
              <a:ext cx="2590800" cy="3832971"/>
              <a:chOff x="3429000" y="2339229"/>
              <a:chExt cx="2590800" cy="3832971"/>
            </a:xfrm>
          </p:grpSpPr>
          <p:grpSp>
            <p:nvGrpSpPr>
              <p:cNvPr id="48" name="Group 17"/>
              <p:cNvGrpSpPr/>
              <p:nvPr/>
            </p:nvGrpSpPr>
            <p:grpSpPr>
              <a:xfrm>
                <a:off x="3429000" y="2339229"/>
                <a:ext cx="2590800" cy="3832971"/>
                <a:chOff x="0" y="0"/>
                <a:chExt cx="5181600" cy="7665942"/>
              </a:xfrm>
            </p:grpSpPr>
            <p:grpSp>
              <p:nvGrpSpPr>
                <p:cNvPr id="53" name="Group 18"/>
                <p:cNvGrpSpPr/>
                <p:nvPr/>
              </p:nvGrpSpPr>
              <p:grpSpPr>
                <a:xfrm>
                  <a:off x="1150562" y="0"/>
                  <a:ext cx="2880475" cy="2880475"/>
                  <a:chOff x="0" y="0"/>
                  <a:chExt cx="6350000" cy="6350000"/>
                </a:xfrm>
              </p:grpSpPr>
              <p:sp>
                <p:nvSpPr>
                  <p:cNvPr id="55" name="Freeform 19"/>
                  <p:cNvSpPr/>
                  <p:nvPr/>
                </p:nvSpPr>
                <p:spPr>
                  <a:xfrm>
                    <a:off x="14167" y="0"/>
                    <a:ext cx="6321665" cy="63500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21665" h="6350000">
                        <a:moveTo>
                          <a:pt x="3160833" y="0"/>
                        </a:moveTo>
                        <a:lnTo>
                          <a:pt x="3160833" y="0"/>
                        </a:lnTo>
                        <a:cubicBezTo>
                          <a:pt x="4908795" y="7817"/>
                          <a:pt x="6321666" y="1427021"/>
                          <a:pt x="6321666" y="3175000"/>
                        </a:cubicBezTo>
                        <a:cubicBezTo>
                          <a:pt x="6321666" y="4922979"/>
                          <a:pt x="4908795" y="6342183"/>
                          <a:pt x="3160833" y="6350000"/>
                        </a:cubicBezTo>
                        <a:cubicBezTo>
                          <a:pt x="1412871" y="6342183"/>
                          <a:pt x="0" y="4922979"/>
                          <a:pt x="0" y="3175000"/>
                        </a:cubicBezTo>
                        <a:cubicBezTo>
                          <a:pt x="0" y="1427021"/>
                          <a:pt x="1412871" y="7817"/>
                          <a:pt x="3160833" y="0"/>
                        </a:cubicBezTo>
                        <a:close/>
                      </a:path>
                    </a:pathLst>
                  </a:custGeom>
                  <a:solidFill>
                    <a:srgbClr val="3EDAD8"/>
                  </a:solidFill>
                </p:spPr>
              </p:sp>
            </p:grpSp>
            <p:sp>
              <p:nvSpPr>
                <p:cNvPr id="54" name="AutoShape 20"/>
                <p:cNvSpPr/>
                <p:nvPr/>
              </p:nvSpPr>
              <p:spPr>
                <a:xfrm>
                  <a:off x="0" y="1440238"/>
                  <a:ext cx="5181600" cy="6225705"/>
                </a:xfrm>
                <a:prstGeom prst="rect">
                  <a:avLst/>
                </a:prstGeom>
                <a:solidFill>
                  <a:srgbClr val="3EDAD8"/>
                </a:solidFill>
              </p:spPr>
            </p:sp>
          </p:grpSp>
          <p:grpSp>
            <p:nvGrpSpPr>
              <p:cNvPr id="49" name="Group 25"/>
              <p:cNvGrpSpPr/>
              <p:nvPr/>
            </p:nvGrpSpPr>
            <p:grpSpPr>
              <a:xfrm>
                <a:off x="3599599" y="3306557"/>
                <a:ext cx="2292839" cy="2779320"/>
                <a:chOff x="-256270" y="-244887"/>
                <a:chExt cx="4585677" cy="5558640"/>
              </a:xfrm>
            </p:grpSpPr>
            <p:sp>
              <p:nvSpPr>
                <p:cNvPr id="51" name="TextBox 26"/>
                <p:cNvSpPr txBox="1"/>
                <p:nvPr/>
              </p:nvSpPr>
              <p:spPr>
                <a:xfrm>
                  <a:off x="0" y="-28575"/>
                  <a:ext cx="3986665" cy="795090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3120"/>
                    </a:lnSpc>
                  </a:pPr>
                  <a:endParaRPr lang="en-US" sz="1600" b="1" spc="119" dirty="0">
                    <a:solidFill>
                      <a:srgbClr val="FFFFFF"/>
                    </a:solidFill>
                    <a:latin typeface="League Spartan"/>
                  </a:endParaRPr>
                </a:p>
              </p:txBody>
            </p:sp>
            <p:sp>
              <p:nvSpPr>
                <p:cNvPr id="52" name="TextBox 27"/>
                <p:cNvSpPr txBox="1"/>
                <p:nvPr/>
              </p:nvSpPr>
              <p:spPr>
                <a:xfrm>
                  <a:off x="-256270" y="-244887"/>
                  <a:ext cx="4585677" cy="5558640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/>
                  <a:r>
                    <a:rPr lang="ru-RU" sz="1600" b="1" dirty="0">
                      <a:solidFill>
                        <a:schemeClr val="bg1"/>
                      </a:solidFill>
                      <a:latin typeface="Aileron Heavy"/>
                    </a:rPr>
                    <a:t>Площадь </a:t>
                  </a:r>
                </a:p>
                <a:p>
                  <a:pPr algn="ctr"/>
                  <a:r>
                    <a:rPr lang="ru-RU" sz="1600" b="1" dirty="0">
                      <a:solidFill>
                        <a:schemeClr val="bg1"/>
                      </a:solidFill>
                      <a:latin typeface="Aileron Heavy"/>
                    </a:rPr>
                    <a:t>92,9 тыс. км².</a:t>
                  </a:r>
                </a:p>
                <a:p>
                  <a:pPr algn="ctr" fontAlgn="t">
                    <a:spcBef>
                      <a:spcPct val="0"/>
                    </a:spcBef>
                  </a:pPr>
                  <a:r>
                    <a:rPr lang="ru-RU" sz="1600" b="1" dirty="0">
                      <a:solidFill>
                        <a:schemeClr val="bg1"/>
                      </a:solidFill>
                      <a:latin typeface="Aileron Heavy"/>
                    </a:rPr>
                    <a:t>Расстояние от Горно-Алтайска </a:t>
                  </a:r>
                </a:p>
                <a:p>
                  <a:pPr algn="ctr" fontAlgn="t">
                    <a:spcBef>
                      <a:spcPct val="0"/>
                    </a:spcBef>
                  </a:pPr>
                  <a:r>
                    <a:rPr lang="ru-RU" sz="1600" b="1" dirty="0">
                      <a:solidFill>
                        <a:schemeClr val="bg1"/>
                      </a:solidFill>
                      <a:latin typeface="Aileron Heavy"/>
                    </a:rPr>
                    <a:t>до Москвы </a:t>
                  </a:r>
                </a:p>
                <a:p>
                  <a:pPr algn="ctr" fontAlgn="t">
                    <a:spcBef>
                      <a:spcPct val="0"/>
                    </a:spcBef>
                  </a:pPr>
                  <a:r>
                    <a:rPr lang="ru-RU" sz="1600" b="1" dirty="0">
                      <a:solidFill>
                        <a:schemeClr val="bg1"/>
                      </a:solidFill>
                      <a:latin typeface="Aileron Heavy"/>
                    </a:rPr>
                    <a:t>3 641 км.</a:t>
                  </a:r>
                </a:p>
                <a:p>
                  <a:pPr algn="ctr"/>
                  <a:r>
                    <a:rPr lang="ru-RU" sz="1600" b="1" dirty="0">
                      <a:solidFill>
                        <a:schemeClr val="bg1"/>
                      </a:solidFill>
                      <a:latin typeface="Aileron Heavy"/>
                    </a:rPr>
                    <a:t>Государственные языки: </a:t>
                  </a:r>
                </a:p>
                <a:p>
                  <a:pPr algn="ctr"/>
                  <a:r>
                    <a:rPr lang="ru-RU" sz="1600" b="1" dirty="0">
                      <a:solidFill>
                        <a:schemeClr val="bg1"/>
                      </a:solidFill>
                      <a:latin typeface="Aileron Heavy"/>
                    </a:rPr>
                    <a:t>алтайский, русский </a:t>
                  </a:r>
                  <a:endParaRPr lang="en-US" sz="1600" b="1" dirty="0">
                    <a:solidFill>
                      <a:schemeClr val="bg1"/>
                    </a:solidFill>
                    <a:latin typeface="Aileron Heavy"/>
                  </a:endParaRPr>
                </a:p>
              </p:txBody>
            </p:sp>
          </p:grpSp>
          <p:pic>
            <p:nvPicPr>
              <p:cNvPr id="50" name="Picture 32"/>
              <p:cNvPicPr>
                <a:picLocks noChangeAspect="1"/>
              </p:cNvPicPr>
              <p:nvPr/>
            </p:nvPicPr>
            <p:blipFill>
              <a:blip r:embed="rId2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>
              <a:xfrm>
                <a:off x="4334706" y="2606476"/>
                <a:ext cx="779389" cy="518294"/>
              </a:xfrm>
              <a:prstGeom prst="rect">
                <a:avLst/>
              </a:prstGeom>
            </p:spPr>
          </p:pic>
        </p:grpSp>
        <p:grpSp>
          <p:nvGrpSpPr>
            <p:cNvPr id="23" name="Группа 22"/>
            <p:cNvGrpSpPr/>
            <p:nvPr/>
          </p:nvGrpSpPr>
          <p:grpSpPr>
            <a:xfrm>
              <a:off x="6172200" y="2352675"/>
              <a:ext cx="2590800" cy="3819525"/>
              <a:chOff x="6172200" y="2352675"/>
              <a:chExt cx="2590800" cy="3819525"/>
            </a:xfrm>
          </p:grpSpPr>
          <p:grpSp>
            <p:nvGrpSpPr>
              <p:cNvPr id="34" name="Group 21"/>
              <p:cNvGrpSpPr/>
              <p:nvPr/>
            </p:nvGrpSpPr>
            <p:grpSpPr>
              <a:xfrm>
                <a:off x="6172200" y="2352675"/>
                <a:ext cx="2590800" cy="3819525"/>
                <a:chOff x="0" y="0"/>
                <a:chExt cx="5181600" cy="7639050"/>
              </a:xfrm>
            </p:grpSpPr>
            <p:grpSp>
              <p:nvGrpSpPr>
                <p:cNvPr id="45" name="Group 22"/>
                <p:cNvGrpSpPr/>
                <p:nvPr/>
              </p:nvGrpSpPr>
              <p:grpSpPr>
                <a:xfrm>
                  <a:off x="1150562" y="0"/>
                  <a:ext cx="2880475" cy="2880475"/>
                  <a:chOff x="0" y="0"/>
                  <a:chExt cx="6350000" cy="6350000"/>
                </a:xfrm>
              </p:grpSpPr>
              <p:sp>
                <p:nvSpPr>
                  <p:cNvPr id="47" name="Freeform 23"/>
                  <p:cNvSpPr/>
                  <p:nvPr/>
                </p:nvSpPr>
                <p:spPr>
                  <a:xfrm>
                    <a:off x="14167" y="0"/>
                    <a:ext cx="6321665" cy="63500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21665" h="6350000">
                        <a:moveTo>
                          <a:pt x="3160833" y="0"/>
                        </a:moveTo>
                        <a:lnTo>
                          <a:pt x="3160833" y="0"/>
                        </a:lnTo>
                        <a:cubicBezTo>
                          <a:pt x="4908795" y="7817"/>
                          <a:pt x="6321666" y="1427021"/>
                          <a:pt x="6321666" y="3175000"/>
                        </a:cubicBezTo>
                        <a:cubicBezTo>
                          <a:pt x="6321666" y="4922979"/>
                          <a:pt x="4908795" y="6342183"/>
                          <a:pt x="3160833" y="6350000"/>
                        </a:cubicBezTo>
                        <a:cubicBezTo>
                          <a:pt x="1412871" y="6342183"/>
                          <a:pt x="0" y="4922979"/>
                          <a:pt x="0" y="3175000"/>
                        </a:cubicBezTo>
                        <a:cubicBezTo>
                          <a:pt x="0" y="1427021"/>
                          <a:pt x="1412871" y="7817"/>
                          <a:pt x="3160833" y="0"/>
                        </a:cubicBezTo>
                        <a:close/>
                      </a:path>
                    </a:pathLst>
                  </a:custGeom>
                  <a:solidFill>
                    <a:srgbClr val="3EDAD8"/>
                  </a:solidFill>
                </p:spPr>
              </p:sp>
            </p:grpSp>
            <p:sp>
              <p:nvSpPr>
                <p:cNvPr id="46" name="AutoShape 24"/>
                <p:cNvSpPr/>
                <p:nvPr/>
              </p:nvSpPr>
              <p:spPr>
                <a:xfrm>
                  <a:off x="0" y="1413345"/>
                  <a:ext cx="5181600" cy="6225705"/>
                </a:xfrm>
                <a:prstGeom prst="rect">
                  <a:avLst/>
                </a:prstGeom>
                <a:solidFill>
                  <a:srgbClr val="3EDAD8"/>
                </a:solidFill>
              </p:spPr>
            </p:sp>
          </p:grpSp>
          <p:sp>
            <p:nvSpPr>
              <p:cNvPr id="44" name="TextBox 30"/>
              <p:cNvSpPr txBox="1"/>
              <p:nvPr/>
            </p:nvSpPr>
            <p:spPr>
              <a:xfrm>
                <a:off x="6238878" y="3130269"/>
                <a:ext cx="2415988" cy="221599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fontAlgn="t">
                  <a:spcBef>
                    <a:spcPct val="0"/>
                  </a:spcBef>
                </a:pPr>
                <a:r>
                  <a:rPr lang="ru-RU" sz="1600" b="1" dirty="0">
                    <a:solidFill>
                      <a:schemeClr val="bg1"/>
                    </a:solidFill>
                    <a:latin typeface="Aileron Heavy"/>
                  </a:rPr>
                  <a:t>1 городской округ </a:t>
                </a:r>
              </a:p>
              <a:p>
                <a:pPr algn="ctr" fontAlgn="t">
                  <a:spcBef>
                    <a:spcPct val="0"/>
                  </a:spcBef>
                </a:pPr>
                <a:r>
                  <a:rPr lang="ru-RU" sz="1600" b="1" dirty="0">
                    <a:solidFill>
                      <a:schemeClr val="bg1"/>
                    </a:solidFill>
                    <a:latin typeface="Aileron Heavy"/>
                  </a:rPr>
                  <a:t>г. Горно-Алтайск - столица </a:t>
                </a:r>
              </a:p>
              <a:p>
                <a:pPr algn="ctr" fontAlgn="t">
                  <a:spcBef>
                    <a:spcPct val="0"/>
                  </a:spcBef>
                </a:pPr>
                <a:r>
                  <a:rPr lang="ru-RU" sz="1600" b="1" dirty="0">
                    <a:solidFill>
                      <a:schemeClr val="bg1"/>
                    </a:solidFill>
                    <a:latin typeface="Aileron Heavy"/>
                  </a:rPr>
                  <a:t>Республики Алтай;</a:t>
                </a:r>
              </a:p>
              <a:p>
                <a:pPr algn="ctr" fontAlgn="t">
                  <a:spcBef>
                    <a:spcPct val="0"/>
                  </a:spcBef>
                </a:pPr>
                <a:r>
                  <a:rPr lang="ru-RU" sz="1600" b="1" dirty="0">
                    <a:solidFill>
                      <a:schemeClr val="bg1"/>
                    </a:solidFill>
                    <a:latin typeface="Aileron Heavy"/>
                  </a:rPr>
                  <a:t>10 муниципальных районов; </a:t>
                </a:r>
              </a:p>
              <a:p>
                <a:pPr algn="ctr" fontAlgn="t">
                  <a:spcBef>
                    <a:spcPct val="0"/>
                  </a:spcBef>
                </a:pPr>
                <a:r>
                  <a:rPr lang="ru-RU" sz="1600" b="1" dirty="0">
                    <a:solidFill>
                      <a:schemeClr val="bg1"/>
                    </a:solidFill>
                    <a:latin typeface="Aileron Heavy"/>
                  </a:rPr>
                  <a:t>91 сельское поселение;</a:t>
                </a:r>
              </a:p>
              <a:p>
                <a:pPr algn="ctr" fontAlgn="t">
                  <a:spcBef>
                    <a:spcPct val="0"/>
                  </a:spcBef>
                </a:pPr>
                <a:r>
                  <a:rPr lang="ru-RU" sz="1600" b="1" dirty="0">
                    <a:solidFill>
                      <a:schemeClr val="bg1"/>
                    </a:solidFill>
                    <a:latin typeface="Aileron Heavy"/>
                  </a:rPr>
                  <a:t>246  сельских населенных пунктов </a:t>
                </a:r>
              </a:p>
            </p:txBody>
          </p:sp>
          <p:pic>
            <p:nvPicPr>
              <p:cNvPr id="42" name="Picture 33"/>
              <p:cNvPicPr>
                <a:picLocks noChangeAspect="1"/>
              </p:cNvPicPr>
              <p:nvPr/>
            </p:nvPicPr>
            <p:blipFill>
              <a:blip r:embed="rId2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>
              <a:xfrm>
                <a:off x="7077906" y="2606476"/>
                <a:ext cx="779389" cy="518294"/>
              </a:xfrm>
              <a:prstGeom prst="rect">
                <a:avLst/>
              </a:prstGeom>
            </p:spPr>
          </p:pic>
        </p:grpSp>
        <p:grpSp>
          <p:nvGrpSpPr>
            <p:cNvPr id="24" name="Группа 23"/>
            <p:cNvGrpSpPr/>
            <p:nvPr/>
          </p:nvGrpSpPr>
          <p:grpSpPr>
            <a:xfrm>
              <a:off x="8916041" y="2352675"/>
              <a:ext cx="2668008" cy="3840326"/>
              <a:chOff x="8916041" y="2352675"/>
              <a:chExt cx="2668008" cy="3840326"/>
            </a:xfrm>
          </p:grpSpPr>
          <p:grpSp>
            <p:nvGrpSpPr>
              <p:cNvPr id="26" name="Group 10"/>
              <p:cNvGrpSpPr/>
              <p:nvPr/>
            </p:nvGrpSpPr>
            <p:grpSpPr>
              <a:xfrm>
                <a:off x="8916041" y="2352675"/>
                <a:ext cx="2668008" cy="3840326"/>
                <a:chOff x="1281" y="0"/>
                <a:chExt cx="5336016" cy="7680652"/>
              </a:xfrm>
            </p:grpSpPr>
            <p:grpSp>
              <p:nvGrpSpPr>
                <p:cNvPr id="31" name="Group 11"/>
                <p:cNvGrpSpPr/>
                <p:nvPr/>
              </p:nvGrpSpPr>
              <p:grpSpPr>
                <a:xfrm>
                  <a:off x="1150562" y="0"/>
                  <a:ext cx="2880475" cy="2880475"/>
                  <a:chOff x="0" y="0"/>
                  <a:chExt cx="6350000" cy="6350000"/>
                </a:xfrm>
              </p:grpSpPr>
              <p:sp>
                <p:nvSpPr>
                  <p:cNvPr id="33" name="Freeform 12"/>
                  <p:cNvSpPr/>
                  <p:nvPr/>
                </p:nvSpPr>
                <p:spPr>
                  <a:xfrm>
                    <a:off x="14167" y="0"/>
                    <a:ext cx="6321665" cy="63500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21665" h="6350000">
                        <a:moveTo>
                          <a:pt x="3160833" y="0"/>
                        </a:moveTo>
                        <a:lnTo>
                          <a:pt x="3160833" y="0"/>
                        </a:lnTo>
                        <a:cubicBezTo>
                          <a:pt x="4908795" y="7817"/>
                          <a:pt x="6321666" y="1427021"/>
                          <a:pt x="6321666" y="3175000"/>
                        </a:cubicBezTo>
                        <a:cubicBezTo>
                          <a:pt x="6321666" y="4922979"/>
                          <a:pt x="4908795" y="6342183"/>
                          <a:pt x="3160833" y="6350000"/>
                        </a:cubicBezTo>
                        <a:cubicBezTo>
                          <a:pt x="1412871" y="6342183"/>
                          <a:pt x="0" y="4922979"/>
                          <a:pt x="0" y="3175000"/>
                        </a:cubicBezTo>
                        <a:cubicBezTo>
                          <a:pt x="0" y="1427021"/>
                          <a:pt x="1412871" y="7817"/>
                          <a:pt x="3160833" y="0"/>
                        </a:cubicBezTo>
                        <a:close/>
                      </a:path>
                    </a:pathLst>
                  </a:custGeom>
                  <a:solidFill>
                    <a:srgbClr val="3EDAD8"/>
                  </a:solidFill>
                </p:spPr>
              </p:sp>
            </p:grpSp>
            <p:sp>
              <p:nvSpPr>
                <p:cNvPr id="32" name="AutoShape 13"/>
                <p:cNvSpPr/>
                <p:nvPr/>
              </p:nvSpPr>
              <p:spPr>
                <a:xfrm>
                  <a:off x="1281" y="1454948"/>
                  <a:ext cx="5336016" cy="6225704"/>
                </a:xfrm>
                <a:prstGeom prst="rect">
                  <a:avLst/>
                </a:prstGeom>
                <a:solidFill>
                  <a:srgbClr val="3EDAD8"/>
                </a:solidFill>
              </p:spPr>
            </p:sp>
          </p:grpSp>
          <p:sp>
            <p:nvSpPr>
              <p:cNvPr id="30" name="TextBox 16"/>
              <p:cNvSpPr txBox="1"/>
              <p:nvPr/>
            </p:nvSpPr>
            <p:spPr>
              <a:xfrm>
                <a:off x="9040197" y="3124769"/>
                <a:ext cx="2470744" cy="303568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1500"/>
                  </a:lnSpc>
                </a:pPr>
                <a:r>
                  <a:rPr lang="ru-RU" sz="1400" b="1" dirty="0">
                    <a:solidFill>
                      <a:schemeClr val="bg1"/>
                    </a:solidFill>
                    <a:latin typeface="Aileron Heavy"/>
                  </a:rPr>
                  <a:t>На северо-западе</a:t>
                </a:r>
              </a:p>
              <a:p>
                <a:pPr algn="ctr">
                  <a:lnSpc>
                    <a:spcPts val="1500"/>
                  </a:lnSpc>
                </a:pPr>
                <a:r>
                  <a:rPr lang="ru-RU" sz="1400" b="1" dirty="0">
                    <a:solidFill>
                      <a:schemeClr val="bg1"/>
                    </a:solidFill>
                    <a:latin typeface="Aileron Heavy"/>
                  </a:rPr>
                  <a:t> граничит с Алтайским краем, на северо-востоке — с Кемеровской областью, на востоке — с республиками Хакасия и </a:t>
                </a:r>
              </a:p>
              <a:p>
                <a:pPr algn="ctr">
                  <a:lnSpc>
                    <a:spcPts val="1500"/>
                  </a:lnSpc>
                </a:pPr>
                <a:r>
                  <a:rPr lang="ru-RU" sz="1400" b="1" dirty="0">
                    <a:solidFill>
                      <a:schemeClr val="bg1"/>
                    </a:solidFill>
                    <a:latin typeface="Aileron Heavy"/>
                  </a:rPr>
                  <a:t>Тыва, на юге — с Монголией и</a:t>
                </a:r>
              </a:p>
              <a:p>
                <a:pPr algn="ctr">
                  <a:lnSpc>
                    <a:spcPts val="1500"/>
                  </a:lnSpc>
                </a:pPr>
                <a:r>
                  <a:rPr lang="ru-RU" sz="1400" b="1" dirty="0">
                    <a:solidFill>
                      <a:schemeClr val="bg1"/>
                    </a:solidFill>
                    <a:latin typeface="Aileron Heavy"/>
                  </a:rPr>
                  <a:t>Китаем, на юго-западе — </a:t>
                </a:r>
              </a:p>
              <a:p>
                <a:pPr algn="ctr">
                  <a:lnSpc>
                    <a:spcPts val="1500"/>
                  </a:lnSpc>
                </a:pPr>
                <a:r>
                  <a:rPr lang="ru-RU" sz="1400" b="1" dirty="0">
                    <a:solidFill>
                      <a:schemeClr val="bg1"/>
                    </a:solidFill>
                    <a:latin typeface="Aileron Heavy"/>
                  </a:rPr>
                  <a:t>с Казахстаном</a:t>
                </a:r>
                <a:endParaRPr lang="en-US" sz="1400" b="1" dirty="0">
                  <a:solidFill>
                    <a:schemeClr val="bg1"/>
                  </a:solidFill>
                  <a:latin typeface="Aileron Heavy"/>
                </a:endParaRPr>
              </a:p>
            </p:txBody>
          </p:sp>
          <p:pic>
            <p:nvPicPr>
              <p:cNvPr id="28" name="Picture 34"/>
              <p:cNvPicPr>
                <a:picLocks noChangeAspect="1"/>
              </p:cNvPicPr>
              <p:nvPr/>
            </p:nvPicPr>
            <p:blipFill>
              <a:blip r:embed="rId2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p:blipFill>
            <p:spPr>
              <a:xfrm>
                <a:off x="9821106" y="2606476"/>
                <a:ext cx="779389" cy="518294"/>
              </a:xfrm>
              <a:prstGeom prst="rect">
                <a:avLst/>
              </a:prstGeom>
            </p:spPr>
          </p:pic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2B977-4FCD-45DA-808D-D5B5FD9D27D3}" type="slidenum">
              <a:rPr lang="ru-RU" smtClean="0"/>
              <a:t>2</a:t>
            </a:fld>
            <a:endParaRPr lang="ru-RU"/>
          </a:p>
        </p:txBody>
      </p:sp>
      <p:sp>
        <p:nvSpPr>
          <p:cNvPr id="39" name="AutoShape 23"/>
          <p:cNvSpPr/>
          <p:nvPr/>
        </p:nvSpPr>
        <p:spPr>
          <a:xfrm>
            <a:off x="1" y="0"/>
            <a:ext cx="654033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Общие сведения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230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612508" y="43774"/>
            <a:ext cx="10158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b="1" spc="14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ГЛОССАРИЙ</a:t>
            </a:r>
            <a:endParaRPr lang="ru-RU" b="1" spc="14" dirty="0">
              <a:solidFill>
                <a:srgbClr val="00BCB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9457" y="413106"/>
            <a:ext cx="5863701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участников бюджетного процесса  по планированию, утверждению и исполнению бюджета, по контролю за его исполнением, осуществлению бюджетного учета,  ведению бюджетной отчетности и внешней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</a:p>
          <a:p>
            <a:pPr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buFont typeface="Arial" pitchFamily="34" charset="0"/>
              <a:buChar char="•"/>
            </a:pP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Консолидированный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свод бюджетов бюджетной системы Российской Федерации на соответствующей территории (за исключением бюджетов государственных внебюджетных фондов) без учета межбюджетных трансфертов между этими бюджетами</a:t>
            </a: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поступающие в бюджет денежные средства, за исключением  источников финансирования дефицита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выплачиваемые из бюджета денежные средства, за исключением источников финансирования дефицита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 бюджета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превышение доходов бюджета над его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расходами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бюджета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превышение расходов бюджета над его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доходами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бюджета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привлекаемые в бюджет для покрытия дефицита (кредиты банков, кредиты от других уровней бюджетов, ценные бумаги, иные источники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96682" y="324339"/>
            <a:ext cx="570058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трансферты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средства, предоставляемые одним бюджетом бюджетной системы Российской Федерации другому бюджету бюджетной системы Российской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предоставляемые на безвозмездной и безвозвратной основе без установления направлений их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Wingdings" pitchFamily="2" charset="2"/>
              <a:buChar char="ü"/>
            </a:pPr>
            <a:endParaRPr lang="ru-RU" sz="9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предоставляемые на софинансирование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расходов. Могут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предоставляться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бюджету,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 же физическим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лицам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</a:t>
            </a:r>
            <a:r>
              <a:rPr lang="ru-RU" sz="1400" b="1" dirty="0">
                <a:solidFill>
                  <a:srgbClr val="CE1A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средства, предоставляемые на реализацию переданных полномочий (когда полномочие передается с одного уровня бюджета на другой, то финансирование всегда осуществляется за счет бюджета, который передал полномочие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мероприятий, реализация которых обеспечивает достижение приоритетов и целей государственной политики в сфере социально-экономического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buFont typeface="Arial" pitchFamily="34" charset="0"/>
              <a:buChar char="•"/>
            </a:pPr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проект, обеспечивающий достижение целей, выполнение задач, определенных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Указами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7 мая 2018 года № 204 «О национальных целях и стратегических задачах развития РФ на период до 2024 года», от  21 июля 2020 года № 474 «О национальных целях развития Российской Федерации на период до 2030 года».</a:t>
            </a:r>
          </a:p>
          <a:p>
            <a:pPr marL="252000" lvl="0" indent="-252000" algn="just">
              <a:buFont typeface="Arial" pitchFamily="34" charset="0"/>
              <a:buChar char="•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buFont typeface="Arial" pitchFamily="34" charset="0"/>
              <a:buChar char="•"/>
            </a:pPr>
            <a:r>
              <a:rPr lang="ru-RU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проект, обеспечивающий достижение целей, показателей и результатов федерального проекта в рамках реализации национального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2000" indent="-252000" algn="just">
              <a:spcBef>
                <a:spcPts val="0"/>
              </a:spcBef>
              <a:buFont typeface="Arial" pitchFamily="34" charset="0"/>
              <a:buChar char="•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ОСНОВНЫЕ ТЕРМИНЫ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90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323976" y="4122662"/>
            <a:ext cx="5017358" cy="2277526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461040" y="4122662"/>
            <a:ext cx="4943475" cy="2277526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461040" y="1742024"/>
            <a:ext cx="4943475" cy="2277526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23975" y="1742024"/>
            <a:ext cx="4943475" cy="2277526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4" name="Group 2"/>
          <p:cNvGrpSpPr/>
          <p:nvPr/>
        </p:nvGrpSpPr>
        <p:grpSpPr>
          <a:xfrm>
            <a:off x="1066800" y="374333"/>
            <a:ext cx="10745276" cy="1233030"/>
            <a:chOff x="-3382380" y="-47625"/>
            <a:chExt cx="18359140" cy="2287795"/>
          </a:xfrm>
        </p:grpSpPr>
        <p:sp>
          <p:nvSpPr>
            <p:cNvPr id="5" name="TextBox 3"/>
            <p:cNvSpPr txBox="1"/>
            <p:nvPr/>
          </p:nvSpPr>
          <p:spPr>
            <a:xfrm>
              <a:off x="-3382380" y="817272"/>
              <a:ext cx="18359140" cy="14228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ru-RU" sz="1600" b="1" spc="14" dirty="0">
                  <a:latin typeface="Aileron Heavy"/>
                </a:rPr>
                <a:t>Закон Республики Алтай от 27 ноября 2007 года № 66-РЗ </a:t>
              </a:r>
            </a:p>
            <a:p>
              <a:pPr algn="ctr"/>
              <a:r>
                <a:rPr lang="ru-RU" sz="1600" b="1" spc="14" dirty="0">
                  <a:latin typeface="Aileron Heavy"/>
                </a:rPr>
                <a:t>«О бюджетном процессе в Республике Алтай» регулирует бюджетные правоотношения </a:t>
              </a:r>
              <a:r>
                <a:rPr lang="ru-RU" sz="1600" b="1" spc="14" dirty="0" smtClean="0">
                  <a:latin typeface="Aileron Heavy"/>
                </a:rPr>
                <a:t>в </a:t>
              </a:r>
              <a:r>
                <a:rPr lang="ru-RU" sz="1600" b="1" spc="14" dirty="0">
                  <a:latin typeface="Aileron Heavy"/>
                </a:rPr>
                <a:t>пределах полномочий, установленных Бюджетным кодексом Российской </a:t>
              </a:r>
              <a:r>
                <a:rPr lang="ru-RU" sz="1600" b="1" spc="14" dirty="0" smtClean="0">
                  <a:latin typeface="Aileron Heavy"/>
                </a:rPr>
                <a:t>Федерации</a:t>
              </a:r>
              <a:endParaRPr lang="en-US" sz="2000" b="1" spc="14" dirty="0">
                <a:latin typeface="Aileron Heavy"/>
              </a:endParaRPr>
            </a:p>
          </p:txBody>
        </p:sp>
        <p:sp>
          <p:nvSpPr>
            <p:cNvPr id="6" name="TextBox 4"/>
            <p:cNvSpPr txBox="1"/>
            <p:nvPr/>
          </p:nvSpPr>
          <p:spPr>
            <a:xfrm>
              <a:off x="-3382377" y="-47625"/>
              <a:ext cx="18258423" cy="68526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lvl="0" algn="ctr"/>
              <a:r>
                <a:rPr lang="ru-RU" sz="2400" b="1" spc="14" dirty="0">
                  <a:solidFill>
                    <a:srgbClr val="00BCB8"/>
                  </a:solidFill>
                  <a:latin typeface="Aileron Heavy"/>
                </a:rPr>
                <a:t>ЭТАПЫ БЮДЖЕТНОГО ПРОЦЕССА В РЕСПУБЛИКЕ АЛТАЙ </a:t>
              </a:r>
            </a:p>
          </p:txBody>
        </p:sp>
      </p:grpSp>
      <p:sp>
        <p:nvSpPr>
          <p:cNvPr id="7" name="TextBox 18"/>
          <p:cNvSpPr txBox="1"/>
          <p:nvPr/>
        </p:nvSpPr>
        <p:spPr>
          <a:xfrm>
            <a:off x="1409700" y="1831237"/>
            <a:ext cx="4781550" cy="1754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06"/>
              </a:lnSpc>
              <a:spcBef>
                <a:spcPct val="0"/>
              </a:spcBef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1. СОСТАВЛЕНИЕ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ПРОЕКТА БЮДЖЕТА</a:t>
            </a:r>
          </a:p>
          <a:p>
            <a:pPr algn="ctr">
              <a:spcBef>
                <a:spcPct val="0"/>
              </a:spcBef>
            </a:pPr>
            <a:endParaRPr lang="en-US" sz="1100" b="1" spc="14" dirty="0">
              <a:solidFill>
                <a:schemeClr val="accent1">
                  <a:lumMod val="50000"/>
                </a:schemeClr>
              </a:solidFill>
              <a:latin typeface="Aileron Heavy"/>
            </a:endParaRPr>
          </a:p>
          <a:p>
            <a:pPr algn="ctr">
              <a:spcBef>
                <a:spcPct val="0"/>
              </a:spcBef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Осуществляется в Порядке, </a:t>
            </a:r>
          </a:p>
          <a:p>
            <a:pPr algn="ctr">
              <a:spcBef>
                <a:spcPct val="0"/>
              </a:spcBef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установленном в соответствии с Бюджетным кодексом РФ Правительством РА </a:t>
            </a:r>
          </a:p>
          <a:p>
            <a:pPr algn="ctr">
              <a:spcBef>
                <a:spcPct val="0"/>
              </a:spcBef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(постановление от 31.07.2012 г. № 201 «Об организации работы по составлению проекта республиканского бюджета Республики Алтай и проекта бюджета Территориального фонда обязательного  медицинского страхования Республики Алтай на очередной финансовый  год и плановый период»).</a:t>
            </a:r>
            <a:endParaRPr lang="en-US" sz="1100" b="1" spc="14" dirty="0">
              <a:solidFill>
                <a:schemeClr val="accent1">
                  <a:lumMod val="50000"/>
                </a:schemeClr>
              </a:solidFill>
              <a:latin typeface="Aileron Heavy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6686299" y="1859340"/>
            <a:ext cx="4591302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2. РАССМОТРЕНИЕ И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УТВЕРЖДЕНИЕ </a:t>
            </a:r>
          </a:p>
          <a:p>
            <a:pPr algn="ctr">
              <a:spcBef>
                <a:spcPct val="0"/>
              </a:spcBef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ПРОЕКТА БЮДЖЕТА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latin typeface="Aileron Regular"/>
              <a:cs typeface="Courier New" panose="02070309020205020404" pitchFamily="49" charset="0"/>
            </a:endParaRPr>
          </a:p>
          <a:p>
            <a:pPr algn="ctr"/>
            <a:endParaRPr lang="ru-RU" sz="1100" b="1" spc="14" dirty="0" smtClean="0">
              <a:solidFill>
                <a:schemeClr val="accent1">
                  <a:lumMod val="50000"/>
                </a:schemeClr>
              </a:solidFill>
              <a:latin typeface="Aileron Heavy"/>
            </a:endParaRPr>
          </a:p>
          <a:p>
            <a:pPr algn="ctr"/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Проект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бюджета 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вносится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Правительством РА на рассмотрение 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Государственное Собрание – Эл Курултай РА не позднее 25 октября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. 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Государственное Собрание – Эл Курултай РА проводит публичные слушания </a:t>
            </a:r>
          </a:p>
          <a:p>
            <a:pPr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и рассматривает проект закона о бюджете в</a:t>
            </a:r>
          </a:p>
          <a:p>
            <a:pPr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 первом чтении - в течение 25 календарных дней со дня внесения, 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во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втором чтении - в течение 35 календарных дней со дня принятия проекта закона </a:t>
            </a:r>
          </a:p>
          <a:p>
            <a:pPr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в первом чтении, но не позднее 22 декабря текущего года.</a:t>
            </a:r>
          </a:p>
        </p:txBody>
      </p:sp>
      <p:sp>
        <p:nvSpPr>
          <p:cNvPr id="9" name="TextBox 21"/>
          <p:cNvSpPr txBox="1"/>
          <p:nvPr/>
        </p:nvSpPr>
        <p:spPr>
          <a:xfrm>
            <a:off x="6686298" y="4245762"/>
            <a:ext cx="4591302" cy="1930552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4. СОСТАВЛЕНИЕ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, 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РАССМОТРЕНИЕ 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Aileron Regular"/>
              <a:cs typeface="Courier New" panose="02070309020205020404" pitchFamily="49" charset="0"/>
            </a:endParaRPr>
          </a:p>
          <a:p>
            <a:pPr algn="ctr">
              <a:spcBef>
                <a:spcPct val="0"/>
              </a:spcBef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И УТВЕРЖДЕНИЕ БЮДЖЕТНОЙ ОТЧЕТНОСТИ </a:t>
            </a:r>
          </a:p>
          <a:p>
            <a:pPr algn="ctr">
              <a:spcBef>
                <a:spcPct val="0"/>
              </a:spcBef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И ВНЕШНЯЯ ПРОВЕРКА</a:t>
            </a:r>
            <a:endParaRPr lang="en-US" sz="1100" b="1" dirty="0">
              <a:solidFill>
                <a:schemeClr val="accent1">
                  <a:lumMod val="50000"/>
                </a:schemeClr>
              </a:solidFill>
              <a:latin typeface="Aileron Regular"/>
              <a:cs typeface="Courier New" panose="02070309020205020404" pitchFamily="49" charset="0"/>
            </a:endParaRPr>
          </a:p>
          <a:p>
            <a:pPr algn="ctr">
              <a:spcAft>
                <a:spcPts val="0"/>
              </a:spcAft>
            </a:pPr>
            <a:endParaRPr lang="ru-RU" sz="1100" b="1" spc="14" dirty="0" smtClean="0">
              <a:solidFill>
                <a:schemeClr val="accent1">
                  <a:lumMod val="50000"/>
                </a:schemeClr>
              </a:solidFill>
              <a:latin typeface="Aileron Heavy"/>
            </a:endParaRPr>
          </a:p>
          <a:p>
            <a:pPr algn="ctr">
              <a:spcAft>
                <a:spcPts val="0"/>
              </a:spcAft>
            </a:pP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Годовой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отчет </a:t>
            </a:r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об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исполнении республиканского бюджета представляется Главой РА, Председателем Правительства РА в Государственное Собрание – Эл Курултай РА </a:t>
            </a:r>
          </a:p>
          <a:p>
            <a:pPr algn="ctr">
              <a:spcAft>
                <a:spcPts val="0"/>
              </a:spcAft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не позднее 1 июня текущего года.</a:t>
            </a:r>
          </a:p>
          <a:p>
            <a:pPr algn="ctr">
              <a:spcAft>
                <a:spcPts val="0"/>
              </a:spcAft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Государственное Собрание – Эл Курултай РА рассматривает </a:t>
            </a:r>
          </a:p>
          <a:p>
            <a:pPr algn="ctr">
              <a:spcAft>
                <a:spcPts val="0"/>
              </a:spcAft>
            </a:pP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годовой отчет не позднее 1 месяца со дня его внесения в Государственное Собрание – Эл Курултай РА.</a:t>
            </a:r>
          </a:p>
        </p:txBody>
      </p:sp>
      <p:sp>
        <p:nvSpPr>
          <p:cNvPr id="11" name="TextBox 27"/>
          <p:cNvSpPr txBox="1"/>
          <p:nvPr/>
        </p:nvSpPr>
        <p:spPr>
          <a:xfrm>
            <a:off x="1562100" y="4245762"/>
            <a:ext cx="4524375" cy="1815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06"/>
              </a:lnSpc>
              <a:spcBef>
                <a:spcPct val="0"/>
              </a:spcBef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ileron Regular"/>
                <a:cs typeface="Courier New" panose="02070309020205020404" pitchFamily="49" charset="0"/>
              </a:rPr>
              <a:t>3. ИСПОЛНЕНИЕ БЮДЖЕТА И КОНТРОЛЬ</a:t>
            </a:r>
          </a:p>
          <a:p>
            <a:pPr algn="ctr">
              <a:lnSpc>
                <a:spcPts val="1806"/>
              </a:lnSpc>
              <a:spcBef>
                <a:spcPct val="0"/>
              </a:spcBef>
            </a:pPr>
            <a:endParaRPr lang="en-US" sz="1100" b="1" dirty="0">
              <a:solidFill>
                <a:schemeClr val="accent1">
                  <a:lumMod val="50000"/>
                </a:schemeClr>
              </a:solidFill>
              <a:latin typeface="Aileron Heavy" panose="020B0604020202020204"/>
              <a:cs typeface="Courier New" panose="02070309020205020404" pitchFamily="49" charset="0"/>
            </a:endParaRPr>
          </a:p>
          <a:p>
            <a:pPr lvl="0" algn="ctr"/>
            <a:r>
              <a:rPr lang="ru-RU" sz="1100" b="1" spc="14" dirty="0" smtClean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Организация исполнения </a:t>
            </a: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республиканского бюджета </a:t>
            </a:r>
          </a:p>
          <a:p>
            <a:pPr lvl="0"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осуществляется Минфином РА.  </a:t>
            </a:r>
            <a:r>
              <a:rPr lang="en-US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/>
            </a:r>
            <a:br>
              <a:rPr lang="en-US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</a:br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Исполнение республиканского бюджета осуществляется на основе сводной бюджетной росписи и кассового плана, которые утверждаются в соответствии с принятым бюджетом. </a:t>
            </a:r>
          </a:p>
          <a:p>
            <a:pPr lvl="0"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Органами государственного финансового контроля являются: Счетная палата РФ, Федеральное казначейство, Минфин РА,</a:t>
            </a:r>
          </a:p>
          <a:p>
            <a:pPr lvl="0" algn="ctr"/>
            <a:r>
              <a:rPr lang="ru-RU" sz="1100" b="1" spc="14" dirty="0">
                <a:solidFill>
                  <a:schemeClr val="accent1">
                    <a:lumMod val="50000"/>
                  </a:schemeClr>
                </a:solidFill>
                <a:latin typeface="Aileron Heavy"/>
              </a:rPr>
              <a:t>Контрольно-счетная палата РА.</a:t>
            </a:r>
          </a:p>
        </p:txBody>
      </p:sp>
      <p:sp>
        <p:nvSpPr>
          <p:cNvPr id="16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БЮДЖЕТНЫЙ ПРОЦЕСС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71084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4360" y="214378"/>
            <a:ext cx="113347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600" b="1" spc="14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</a:t>
            </a:r>
          </a:p>
          <a:p>
            <a:pPr algn="ctr">
              <a:spcBef>
                <a:spcPct val="0"/>
              </a:spcBef>
            </a:pPr>
            <a:r>
              <a:rPr lang="ru-RU" sz="1600" b="1" spc="14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РЕСПУБЛИКИ АЛТАЙ </a:t>
            </a:r>
            <a:r>
              <a:rPr lang="ru-RU" sz="1600" b="1" spc="14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2021 </a:t>
            </a:r>
            <a:r>
              <a:rPr lang="ru-RU" sz="1600" b="1" spc="14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b="1" spc="14" dirty="0" smtClean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ГОДУ, </a:t>
            </a:r>
            <a:r>
              <a:rPr lang="ru-RU" sz="1600" b="1" spc="14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</a:t>
            </a:r>
          </a:p>
        </p:txBody>
      </p:sp>
      <p:sp>
        <p:nvSpPr>
          <p:cNvPr id="5" name="AutoShape 23"/>
          <p:cNvSpPr/>
          <p:nvPr/>
        </p:nvSpPr>
        <p:spPr>
          <a:xfrm>
            <a:off x="-15097" y="11113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ОСНОВНЫЕ ПОКАЗАТЕЛИ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7971"/>
              </p:ext>
            </p:extLst>
          </p:nvPr>
        </p:nvGraphicFramePr>
        <p:xfrm>
          <a:off x="644360" y="1037968"/>
          <a:ext cx="11547639" cy="5820031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4014302">
                  <a:extLst>
                    <a:ext uri="{9D8B030D-6E8A-4147-A177-3AD203B41FA5}">
                      <a16:colId xmlns:a16="http://schemas.microsoft.com/office/drawing/2014/main" val="664175815"/>
                    </a:ext>
                  </a:extLst>
                </a:gridCol>
                <a:gridCol w="2033217">
                  <a:extLst>
                    <a:ext uri="{9D8B030D-6E8A-4147-A177-3AD203B41FA5}">
                      <a16:colId xmlns:a16="http://schemas.microsoft.com/office/drawing/2014/main" val="3934913873"/>
                    </a:ext>
                  </a:extLst>
                </a:gridCol>
                <a:gridCol w="1433680">
                  <a:extLst>
                    <a:ext uri="{9D8B030D-6E8A-4147-A177-3AD203B41FA5}">
                      <a16:colId xmlns:a16="http://schemas.microsoft.com/office/drawing/2014/main" val="857067432"/>
                    </a:ext>
                  </a:extLst>
                </a:gridCol>
                <a:gridCol w="1427164">
                  <a:extLst>
                    <a:ext uri="{9D8B030D-6E8A-4147-A177-3AD203B41FA5}">
                      <a16:colId xmlns:a16="http://schemas.microsoft.com/office/drawing/2014/main" val="3149414669"/>
                    </a:ext>
                  </a:extLst>
                </a:gridCol>
                <a:gridCol w="1309863">
                  <a:extLst>
                    <a:ext uri="{9D8B030D-6E8A-4147-A177-3AD203B41FA5}">
                      <a16:colId xmlns:a16="http://schemas.microsoft.com/office/drawing/2014/main" val="14146591"/>
                    </a:ext>
                  </a:extLst>
                </a:gridCol>
                <a:gridCol w="1329413">
                  <a:extLst>
                    <a:ext uri="{9D8B030D-6E8A-4147-A177-3AD203B41FA5}">
                      <a16:colId xmlns:a16="http://schemas.microsoft.com/office/drawing/2014/main" val="1200815555"/>
                    </a:ext>
                  </a:extLst>
                </a:gridCol>
              </a:tblGrid>
              <a:tr h="58812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616357"/>
                  </a:ext>
                </a:extLst>
              </a:tr>
              <a:tr h="11150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29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056552"/>
                  </a:ext>
                </a:extLst>
              </a:tr>
              <a:tr h="5881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ДОХОДЫ: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28 766,2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31 764,8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31 726,9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99,9  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110,3  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292568"/>
                  </a:ext>
                </a:extLst>
              </a:tr>
              <a:tr h="11762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8 089,9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9 077,6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8 798,7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96,9  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108,8  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327241"/>
                  </a:ext>
                </a:extLst>
              </a:tr>
              <a:tr h="5881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20 676,3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22 687,2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22 928,2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101,1  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110,9  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9487882"/>
                  </a:ext>
                </a:extLst>
              </a:tr>
              <a:tr h="5881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28 483,8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33 629,2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32 643,6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97,1  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114,6   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06485"/>
                  </a:ext>
                </a:extLst>
              </a:tr>
              <a:tr h="11762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«-» / ПРОФИЦИТ (+)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282,4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- 1 574,97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cap="none" spc="0" dirty="0" smtClean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- 916,7</a:t>
                      </a:r>
                      <a:endParaRPr lang="ru-RU" sz="1800" b="1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u="none" strike="noStrike" cap="none" spc="0" dirty="0">
                          <a:ln>
                            <a:noFill/>
                          </a:ln>
                          <a:solidFill>
                            <a:srgbClr val="00A29E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i="0" u="none" strike="noStrike" cap="none" spc="0" dirty="0">
                        <a:ln>
                          <a:noFill/>
                        </a:ln>
                        <a:solidFill>
                          <a:srgbClr val="00A29E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596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09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4361" y="0"/>
            <a:ext cx="112275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600" b="1" spc="14" dirty="0">
                <a:solidFill>
                  <a:srgbClr val="00BC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ПОДУШЕВЫЕ ПОКАЗАТЕЛИ </a:t>
            </a:r>
            <a:endParaRPr lang="ru-RU" sz="1600" b="1" spc="14" dirty="0" smtClean="0">
              <a:solidFill>
                <a:srgbClr val="00BCB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r>
              <a:rPr lang="ru-RU" sz="1600" b="1" spc="14" dirty="0" smtClean="0">
                <a:solidFill>
                  <a:srgbClr val="00BC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</a:t>
            </a:r>
            <a:r>
              <a:rPr lang="ru-RU" sz="1600" b="1" spc="14" dirty="0">
                <a:solidFill>
                  <a:srgbClr val="00BC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РАСХОДОВ </a:t>
            </a:r>
            <a:r>
              <a:rPr lang="ru-RU" sz="1600" b="1" spc="14" dirty="0" smtClean="0">
                <a:solidFill>
                  <a:srgbClr val="00BC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РЕГИОНОВ СИБИРСКОГО ФЕДЕРАЛЬНОГО ОКРУГА </a:t>
            </a:r>
            <a:r>
              <a:rPr lang="ru-RU" sz="1600" b="1" spc="14" dirty="0">
                <a:solidFill>
                  <a:srgbClr val="00BC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spc="14" dirty="0" smtClean="0">
                <a:solidFill>
                  <a:srgbClr val="00BC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600" b="1" spc="14" dirty="0">
                <a:solidFill>
                  <a:srgbClr val="00BC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ГОДУ*</a:t>
            </a:r>
          </a:p>
        </p:txBody>
      </p:sp>
      <p:sp>
        <p:nvSpPr>
          <p:cNvPr id="8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ПОДУШЕВЫЕ ПОКАЗАТЕЛИ  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14400" y="6405324"/>
            <a:ext cx="104394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i="1" dirty="0" smtClean="0">
                <a:latin typeface="Calibri" panose="020F0502020204030204" pitchFamily="34" charset="0"/>
                <a:ea typeface="Cambria Math" pitchFamily="18" charset="0"/>
                <a:cs typeface="Calibri" pitchFamily="34" charset="0"/>
              </a:rPr>
              <a:t>*Расчет показателей осуществлен по отчетным данным об исполнении соответствующих бюджетов, размещенным </a:t>
            </a:r>
            <a:r>
              <a:rPr lang="ru-RU" sz="1050" i="1" dirty="0">
                <a:latin typeface="Calibri" panose="020F0502020204030204" pitchFamily="34" charset="0"/>
                <a:ea typeface="Cambria Math" pitchFamily="18" charset="0"/>
                <a:cs typeface="Calibri" pitchFamily="34" charset="0"/>
              </a:rPr>
              <a:t>на сайте Управления Федерального казначейства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223099"/>
              </p:ext>
            </p:extLst>
          </p:nvPr>
        </p:nvGraphicFramePr>
        <p:xfrm>
          <a:off x="774566" y="693683"/>
          <a:ext cx="11039062" cy="5570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7678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7936" y="14593"/>
            <a:ext cx="7886700" cy="6156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республиканского бюджета Республики Алтай в 2020-2022 годах , млн. рублей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7541766"/>
              </p:ext>
            </p:extLst>
          </p:nvPr>
        </p:nvGraphicFramePr>
        <p:xfrm>
          <a:off x="644361" y="630195"/>
          <a:ext cx="11452904" cy="6227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ДОХОДЫ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0896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ДОХОДЫ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1073268" y="280563"/>
            <a:ext cx="1101555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600" b="1" spc="14" dirty="0" smtClean="0">
                <a:solidFill>
                  <a:srgbClr val="00BC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ПОСТУПЛЕНИЙ НАЛОГОВЫХ И НЕНАЛОГОВЫХ ДОХОДОВ </a:t>
            </a:r>
          </a:p>
          <a:p>
            <a:pPr algn="ctr">
              <a:spcBef>
                <a:spcPct val="0"/>
              </a:spcBef>
            </a:pPr>
            <a:r>
              <a:rPr lang="ru-RU" sz="1600" b="1" spc="14" dirty="0" smtClean="0">
                <a:solidFill>
                  <a:srgbClr val="00BC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РЕСПУБЛИКИ АЛТАЙ</a:t>
            </a:r>
            <a:endParaRPr lang="en-US" sz="1600" spc="71" dirty="0">
              <a:solidFill>
                <a:srgbClr val="00BCB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4093818"/>
              </p:ext>
            </p:extLst>
          </p:nvPr>
        </p:nvGraphicFramePr>
        <p:xfrm>
          <a:off x="741404" y="679622"/>
          <a:ext cx="11207579" cy="5968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5931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91544" y="260649"/>
            <a:ext cx="8208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BC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безвозмездных поступлений от других бюджетов бюджетной системы РФ в республиканский бюджет </a:t>
            </a:r>
          </a:p>
          <a:p>
            <a:pPr algn="ctr"/>
            <a:r>
              <a:rPr lang="ru-RU" sz="2000" b="1" dirty="0">
                <a:solidFill>
                  <a:srgbClr val="00BC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Алтай  в 2020-2024 годах, млн. рублей</a:t>
            </a:r>
            <a:endParaRPr lang="ru-RU" sz="2000" dirty="0">
              <a:solidFill>
                <a:srgbClr val="00BCB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/>
          </p:nvPr>
        </p:nvGraphicFramePr>
        <p:xfrm>
          <a:off x="1524000" y="1571625"/>
          <a:ext cx="9144000" cy="5286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МЕЖБЮДЖЕТНЫЕ ОТНОШЕНИЯ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6234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ГОСУДАРСТВЕННЫЙ ДОЛГ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0258" y="281986"/>
            <a:ext cx="11207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spc="14" dirty="0">
                <a:solidFill>
                  <a:srgbClr val="00BC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государственного долга Республики </a:t>
            </a:r>
            <a:r>
              <a:rPr lang="ru-RU" b="1" spc="14" dirty="0" smtClean="0">
                <a:solidFill>
                  <a:srgbClr val="00BC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Алтай, млн. рублей</a:t>
            </a:r>
            <a:endParaRPr lang="ru-RU" b="1" spc="14" dirty="0">
              <a:solidFill>
                <a:srgbClr val="00BCB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7195786"/>
              </p:ext>
            </p:extLst>
          </p:nvPr>
        </p:nvGraphicFramePr>
        <p:xfrm>
          <a:off x="840259" y="651318"/>
          <a:ext cx="11207579" cy="6070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5316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162038"/>
              </p:ext>
            </p:extLst>
          </p:nvPr>
        </p:nvGraphicFramePr>
        <p:xfrm>
          <a:off x="753762" y="763872"/>
          <a:ext cx="11269362" cy="6094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0161242"/>
              </p:ext>
            </p:extLst>
          </p:nvPr>
        </p:nvGraphicFramePr>
        <p:xfrm>
          <a:off x="5905936" y="2492896"/>
          <a:ext cx="4762064" cy="4365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РАСХОДЫ ПО ОТРАСЛЯМ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06572" y="55986"/>
            <a:ext cx="99345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spc="10" dirty="0" smtClean="0">
                <a:solidFill>
                  <a:srgbClr val="00BCB8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СТРУКТУРА РАСХОДОВ </a:t>
            </a:r>
          </a:p>
          <a:p>
            <a:pPr algn="ctr"/>
            <a:r>
              <a:rPr lang="ru-RU" sz="2000" b="1" spc="10" dirty="0" smtClean="0">
                <a:solidFill>
                  <a:srgbClr val="00BCB8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ПО </a:t>
            </a:r>
            <a:r>
              <a:rPr lang="ru-RU" sz="2000" b="1" spc="10" dirty="0">
                <a:solidFill>
                  <a:srgbClr val="00BCB8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РАЗДЕЛАМ КЛАССИФИКАЦИИ РАСХОДОВ БЮДЖЕТОВ</a:t>
            </a:r>
          </a:p>
        </p:txBody>
      </p:sp>
    </p:spTree>
    <p:extLst>
      <p:ext uri="{BB962C8B-B14F-4D97-AF65-F5344CB8AC3E}">
        <p14:creationId xmlns:p14="http://schemas.microsoft.com/office/powerpoint/2010/main" val="140338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89686" y="55986"/>
            <a:ext cx="108368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spc="10" dirty="0" smtClean="0">
                <a:solidFill>
                  <a:srgbClr val="00BCB8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РАСХОДЫ ПО ФУНКЦИОНАЛЬНОЙ КЛАССИФИКАЦИИ В 2021-2022 </a:t>
            </a:r>
            <a:r>
              <a:rPr lang="ru-RU" sz="2000" b="1" spc="10" dirty="0" err="1" smtClean="0">
                <a:solidFill>
                  <a:srgbClr val="00BCB8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г.г</a:t>
            </a:r>
            <a:r>
              <a:rPr lang="ru-RU" sz="2000" b="1" spc="10" dirty="0" smtClean="0">
                <a:solidFill>
                  <a:srgbClr val="00BCB8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., </a:t>
            </a:r>
            <a:r>
              <a:rPr lang="ru-RU" sz="2000" b="1" spc="10" dirty="0" err="1" smtClean="0">
                <a:solidFill>
                  <a:srgbClr val="00BCB8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млн.рублей</a:t>
            </a:r>
            <a:r>
              <a:rPr lang="ru-RU" sz="2000" b="1" spc="10" dirty="0" smtClean="0">
                <a:solidFill>
                  <a:srgbClr val="00BCB8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</a:p>
          <a:p>
            <a:pPr algn="ctr"/>
            <a:endParaRPr lang="ru-RU" sz="2000" b="1" spc="10" dirty="0">
              <a:solidFill>
                <a:srgbClr val="00BCB8"/>
              </a:solidFill>
              <a:latin typeface="Courier New" panose="02070309020205020404" pitchFamily="49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</p:txBody>
      </p:sp>
      <p:sp>
        <p:nvSpPr>
          <p:cNvPr id="9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РАСХОДЫ ПО ОТРАСЛЯМ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3539768"/>
              </p:ext>
            </p:extLst>
          </p:nvPr>
        </p:nvGraphicFramePr>
        <p:xfrm>
          <a:off x="1" y="857161"/>
          <a:ext cx="12097264" cy="6000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8507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753762" y="57818"/>
            <a:ext cx="1129407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000" b="1" spc="14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Государственные программы Республики Алтай 2020-2022 </a:t>
            </a:r>
            <a:r>
              <a:rPr lang="ru-RU" sz="2000" b="1" spc="14" dirty="0" err="1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г.г</a:t>
            </a:r>
            <a:r>
              <a:rPr lang="ru-RU" sz="2000" b="1" spc="14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., млн. рублей</a:t>
            </a:r>
            <a:endParaRPr lang="en-US" sz="2000" spc="71" dirty="0">
              <a:solidFill>
                <a:srgbClr val="00BCB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3098430"/>
              </p:ext>
            </p:extLst>
          </p:nvPr>
        </p:nvGraphicFramePr>
        <p:xfrm>
          <a:off x="626980" y="562104"/>
          <a:ext cx="11547639" cy="3894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286632"/>
              </p:ext>
            </p:extLst>
          </p:nvPr>
        </p:nvGraphicFramePr>
        <p:xfrm>
          <a:off x="877330" y="4456672"/>
          <a:ext cx="4195487" cy="22708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3455">
                  <a:extLst>
                    <a:ext uri="{9D8B030D-6E8A-4147-A177-3AD203B41FA5}">
                      <a16:colId xmlns:a16="http://schemas.microsoft.com/office/drawing/2014/main" val="2918501306"/>
                    </a:ext>
                  </a:extLst>
                </a:gridCol>
                <a:gridCol w="3672032">
                  <a:extLst>
                    <a:ext uri="{9D8B030D-6E8A-4147-A177-3AD203B41FA5}">
                      <a16:colId xmlns:a16="http://schemas.microsoft.com/office/drawing/2014/main" val="4173449299"/>
                    </a:ext>
                  </a:extLst>
                </a:gridCol>
              </a:tblGrid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сельского хозяйства и регулирование рынков сельскохозяйственной продукции, сырья и продовольствия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2557300"/>
                  </a:ext>
                </a:extLst>
              </a:tr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жилищно-коммунального и транспортного комплекса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6490305"/>
                  </a:ext>
                </a:extLst>
              </a:tr>
              <a:tr h="193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Комплексное развитие сельских территорий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7258017"/>
                  </a:ext>
                </a:extLst>
              </a:tr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экономического потенциала и предпринимательства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3615873"/>
                  </a:ext>
                </a:extLst>
              </a:tr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социальной защищенности и занятости населения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620144"/>
                  </a:ext>
                </a:extLst>
              </a:tr>
              <a:tr h="337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экологической безопасности и улучшение состояния окружающей среды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7755804"/>
                  </a:ext>
                </a:extLst>
              </a:tr>
              <a:tr h="193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образования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828153"/>
                  </a:ext>
                </a:extLst>
              </a:tr>
              <a:tr h="193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" marR="3777" marT="3777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8115324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203587"/>
              </p:ext>
            </p:extLst>
          </p:nvPr>
        </p:nvGraphicFramePr>
        <p:xfrm>
          <a:off x="7371024" y="4463708"/>
          <a:ext cx="4508784" cy="22638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6049">
                  <a:extLst>
                    <a:ext uri="{9D8B030D-6E8A-4147-A177-3AD203B41FA5}">
                      <a16:colId xmlns:a16="http://schemas.microsoft.com/office/drawing/2014/main" val="3572799745"/>
                    </a:ext>
                  </a:extLst>
                </a:gridCol>
                <a:gridCol w="4012735">
                  <a:extLst>
                    <a:ext uri="{9D8B030D-6E8A-4147-A177-3AD203B41FA5}">
                      <a16:colId xmlns:a16="http://schemas.microsoft.com/office/drawing/2014/main" val="2759904167"/>
                    </a:ext>
                  </a:extLst>
                </a:gridCol>
              </a:tblGrid>
              <a:tr h="2571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 и спорта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036950"/>
                  </a:ext>
                </a:extLst>
              </a:tr>
              <a:tr h="1884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здравоохранения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4938220"/>
                  </a:ext>
                </a:extLst>
              </a:tr>
              <a:tr h="245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государственными финансами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9848217"/>
                  </a:ext>
                </a:extLst>
              </a:tr>
              <a:tr h="260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качества водоснабжения в Республике Алтай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6564430"/>
                  </a:ext>
                </a:extLst>
              </a:tr>
              <a:tr h="1884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современной городской среды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7820870"/>
                  </a:ext>
                </a:extLst>
              </a:tr>
              <a:tr h="4187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Комплексные меры профилактики правонарушений и защита населения и территории Республики Алтай от чрезвычайных ситуаций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189093"/>
                  </a:ext>
                </a:extLst>
              </a:tr>
              <a:tr h="260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внутреннего и въездного туризма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1564902"/>
                  </a:ext>
                </a:extLst>
              </a:tr>
              <a:tr h="1884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государственной национальной политики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829774"/>
                  </a:ext>
                </a:extLst>
              </a:tr>
              <a:tr h="2568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Сохранение и развитие алтайского языка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19" marR="4019" marT="4019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9514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75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571765"/>
              </p:ext>
            </p:extLst>
          </p:nvPr>
        </p:nvGraphicFramePr>
        <p:xfrm>
          <a:off x="644361" y="740716"/>
          <a:ext cx="5474043" cy="61172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01797">
                  <a:extLst>
                    <a:ext uri="{9D8B030D-6E8A-4147-A177-3AD203B41FA5}">
                      <a16:colId xmlns:a16="http://schemas.microsoft.com/office/drawing/2014/main" val="2744621762"/>
                    </a:ext>
                  </a:extLst>
                </a:gridCol>
                <a:gridCol w="1439936">
                  <a:extLst>
                    <a:ext uri="{9D8B030D-6E8A-4147-A177-3AD203B41FA5}">
                      <a16:colId xmlns:a16="http://schemas.microsoft.com/office/drawing/2014/main" val="1621033485"/>
                    </a:ext>
                  </a:extLst>
                </a:gridCol>
                <a:gridCol w="1132310">
                  <a:extLst>
                    <a:ext uri="{9D8B030D-6E8A-4147-A177-3AD203B41FA5}">
                      <a16:colId xmlns:a16="http://schemas.microsoft.com/office/drawing/2014/main" val="3216559201"/>
                    </a:ext>
                  </a:extLst>
                </a:gridCol>
              </a:tblGrid>
              <a:tr h="9097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группы ГП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расходов по ГП, млн. рублей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Доля ГП в расходах бюджета, % </a:t>
                      </a:r>
                    </a:p>
                  </a:txBody>
                  <a:tcPr marL="9525" marR="9525" marT="9525" marB="0" anchor="ctr"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796584"/>
                  </a:ext>
                </a:extLst>
              </a:tr>
              <a:tr h="11949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Результативное управление территориями с учетом принципов "зеленой" экономики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3 617,0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658243"/>
                  </a:ext>
                </a:extLst>
              </a:tr>
              <a:tr h="11949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и модернизация транспортной и инженерной инфраструктуры</a:t>
                      </a:r>
                    </a:p>
                  </a:txBody>
                  <a:tcPr marL="9525" marR="9525" marT="9525" marB="0" anchor="ctr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6 836,7</a:t>
                      </a:r>
                    </a:p>
                  </a:txBody>
                  <a:tcPr marL="9525" marR="9525" marT="9525" marB="0" anchor="ctr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20,9</a:t>
                      </a:r>
                    </a:p>
                  </a:txBody>
                  <a:tcPr marL="9525" marR="9525" marT="9525" marB="0" anchor="ctr"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7441517"/>
                  </a:ext>
                </a:extLst>
              </a:tr>
              <a:tr h="8931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человеческого капитала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17 486,7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53,6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144498"/>
                  </a:ext>
                </a:extLst>
              </a:tr>
              <a:tr h="172746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Совершенствование государственных механизмов управления экономикой, экологией и социальной сферой Республики Алтай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4 020,5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547327"/>
                  </a:ext>
                </a:extLst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0367801"/>
              </p:ext>
            </p:extLst>
          </p:nvPr>
        </p:nvGraphicFramePr>
        <p:xfrm>
          <a:off x="5360176" y="740716"/>
          <a:ext cx="6552728" cy="6109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23"/>
          <p:cNvSpPr txBox="1"/>
          <p:nvPr/>
        </p:nvSpPr>
        <p:spPr>
          <a:xfrm>
            <a:off x="644361" y="57818"/>
            <a:ext cx="11432025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000" b="1" spc="14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Структура государственных программ Республики Алтай в 2022 </a:t>
            </a:r>
            <a:r>
              <a:rPr lang="ru-RU" sz="2000" b="1" spc="14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году, млн</a:t>
            </a:r>
            <a:r>
              <a:rPr lang="ru-RU" sz="2000" b="1" spc="14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r>
              <a:rPr lang="ru-RU" sz="2000" b="1" spc="14" dirty="0" smtClean="0">
                <a:solidFill>
                  <a:srgbClr val="00A29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руб.</a:t>
            </a:r>
            <a:endParaRPr lang="en-US" sz="2000" spc="71" dirty="0">
              <a:solidFill>
                <a:srgbClr val="00A29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ГОСУДАРСТВЕННЫЕ ПРОГРАММЫ 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81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14729" y="79721"/>
            <a:ext cx="89289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spc="71" dirty="0">
                <a:solidFill>
                  <a:srgbClr val="00A2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 Республики Алтай на реализацию национальных проектов в 2020 - 2022 годах, млн. рублей</a:t>
            </a:r>
            <a:endParaRPr lang="ru-RU" sz="2000" dirty="0">
              <a:solidFill>
                <a:srgbClr val="00A2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511928"/>
              </p:ext>
            </p:extLst>
          </p:nvPr>
        </p:nvGraphicFramePr>
        <p:xfrm>
          <a:off x="803188" y="787607"/>
          <a:ext cx="6301946" cy="59875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6628">
                  <a:extLst>
                    <a:ext uri="{9D8B030D-6E8A-4147-A177-3AD203B41FA5}">
                      <a16:colId xmlns:a16="http://schemas.microsoft.com/office/drawing/2014/main" val="877925095"/>
                    </a:ext>
                  </a:extLst>
                </a:gridCol>
                <a:gridCol w="2631989">
                  <a:extLst>
                    <a:ext uri="{9D8B030D-6E8A-4147-A177-3AD203B41FA5}">
                      <a16:colId xmlns:a16="http://schemas.microsoft.com/office/drawing/2014/main" val="4133912257"/>
                    </a:ext>
                  </a:extLst>
                </a:gridCol>
                <a:gridCol w="790833">
                  <a:extLst>
                    <a:ext uri="{9D8B030D-6E8A-4147-A177-3AD203B41FA5}">
                      <a16:colId xmlns:a16="http://schemas.microsoft.com/office/drawing/2014/main" val="3118058508"/>
                    </a:ext>
                  </a:extLst>
                </a:gridCol>
                <a:gridCol w="741405">
                  <a:extLst>
                    <a:ext uri="{9D8B030D-6E8A-4147-A177-3AD203B41FA5}">
                      <a16:colId xmlns:a16="http://schemas.microsoft.com/office/drawing/2014/main" val="2988759557"/>
                    </a:ext>
                  </a:extLst>
                </a:gridCol>
                <a:gridCol w="729049">
                  <a:extLst>
                    <a:ext uri="{9D8B030D-6E8A-4147-A177-3AD203B41FA5}">
                      <a16:colId xmlns:a16="http://schemas.microsoft.com/office/drawing/2014/main" val="3818299585"/>
                    </a:ext>
                  </a:extLst>
                </a:gridCol>
                <a:gridCol w="902042">
                  <a:extLst>
                    <a:ext uri="{9D8B030D-6E8A-4147-A177-3AD203B41FA5}">
                      <a16:colId xmlns:a16="http://schemas.microsoft.com/office/drawing/2014/main" val="2874286352"/>
                    </a:ext>
                  </a:extLst>
                </a:gridCol>
              </a:tblGrid>
              <a:tr h="9438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нац. проекта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 к 2021 году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257534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Культура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71,5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847262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Цифровая экономика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31,0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5076662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Образование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453,4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486,0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1 444,2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B9B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297,2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FFB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51423"/>
                  </a:ext>
                </a:extLst>
              </a:tr>
              <a:tr h="4388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Жилье и городская среда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187,7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951929"/>
                  </a:ext>
                </a:extLst>
              </a:tr>
              <a:tr h="3161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Экология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81,0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64292"/>
                  </a:ext>
                </a:extLst>
              </a:tr>
              <a:tr h="78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Малое и среднее предпринимательство и поддержка ИПИ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697,1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352,2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339,3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608142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881,2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483,1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422,1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87,4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235361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Демография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914,1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927,0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1 161,1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125,3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602413"/>
                  </a:ext>
                </a:extLst>
              </a:tr>
              <a:tr h="653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Безопасные и качественные автодороги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1 688,6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2 778,3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4 346,3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156,4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617618"/>
                  </a:ext>
                </a:extLst>
              </a:tr>
              <a:tr h="4388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Туризм и индустрия гостеприимства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381,8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1 283,8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336,3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00B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886744"/>
                  </a:ext>
                </a:extLst>
              </a:tr>
              <a:tr h="401769"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4 875,9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5 474,1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9 373,2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171,2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48" marR="8548" marT="8548" marB="0" anchor="ctr"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137479"/>
                  </a:ext>
                </a:extLst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6608310"/>
              </p:ext>
            </p:extLst>
          </p:nvPr>
        </p:nvGraphicFramePr>
        <p:xfrm>
          <a:off x="6833286" y="513982"/>
          <a:ext cx="4721975" cy="6261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НАЦИОНАЛЬНЫЕ ПРОЕКТЫ 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08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AutoShape 5"/>
          <p:cNvSpPr/>
          <p:nvPr/>
        </p:nvSpPr>
        <p:spPr>
          <a:xfrm>
            <a:off x="4749403" y="967250"/>
            <a:ext cx="5382363" cy="576551"/>
          </a:xfrm>
          <a:prstGeom prst="rect">
            <a:avLst/>
          </a:prstGeom>
          <a:solidFill>
            <a:srgbClr val="C5F4F3"/>
          </a:solidFill>
        </p:spPr>
      </p:sp>
      <p:sp>
        <p:nvSpPr>
          <p:cNvPr id="3" name="TextBox 3"/>
          <p:cNvSpPr txBox="1"/>
          <p:nvPr/>
        </p:nvSpPr>
        <p:spPr>
          <a:xfrm>
            <a:off x="2103176" y="1459162"/>
            <a:ext cx="2628979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200" b="1" spc="11" dirty="0">
                <a:solidFill>
                  <a:srgbClr val="002060"/>
                </a:solidFill>
                <a:latin typeface="Aileron Heavy"/>
              </a:rPr>
              <a:t>«А» </a:t>
            </a:r>
          </a:p>
          <a:p>
            <a:pPr>
              <a:spcBef>
                <a:spcPct val="0"/>
              </a:spcBef>
            </a:pPr>
            <a:endParaRPr lang="ru-RU" sz="1200" b="1" spc="11" dirty="0">
              <a:solidFill>
                <a:srgbClr val="002060"/>
              </a:solidFill>
              <a:latin typeface="Aileron Heavy"/>
            </a:endParaRPr>
          </a:p>
          <a:p>
            <a:pPr>
              <a:spcBef>
                <a:spcPct val="0"/>
              </a:spcBef>
            </a:pPr>
            <a:r>
              <a:rPr lang="ru-RU" sz="1200" b="1" spc="11" dirty="0">
                <a:solidFill>
                  <a:srgbClr val="002060"/>
                </a:solidFill>
                <a:latin typeface="Aileron Heavy"/>
              </a:rPr>
              <a:t>НАЦИОНАЛЬНЫЙ ПРОЕКТ «КУЛЬТУРА» </a:t>
            </a:r>
          </a:p>
        </p:txBody>
      </p:sp>
      <p:sp>
        <p:nvSpPr>
          <p:cNvPr id="5" name="AutoShape 5"/>
          <p:cNvSpPr/>
          <p:nvPr/>
        </p:nvSpPr>
        <p:spPr>
          <a:xfrm>
            <a:off x="4771288" y="1660327"/>
            <a:ext cx="5382363" cy="576551"/>
          </a:xfrm>
          <a:prstGeom prst="rect">
            <a:avLst/>
          </a:prstGeom>
          <a:solidFill>
            <a:srgbClr val="C5F4F3"/>
          </a:solidFill>
        </p:spPr>
      </p:sp>
      <p:sp>
        <p:nvSpPr>
          <p:cNvPr id="6" name="TextBox 6"/>
          <p:cNvSpPr txBox="1"/>
          <p:nvPr/>
        </p:nvSpPr>
        <p:spPr>
          <a:xfrm>
            <a:off x="7657283" y="952133"/>
            <a:ext cx="2706735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00"/>
              </a:lnSpc>
            </a:pP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2021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исполнено – 123,3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</a:p>
          <a:p>
            <a:pPr>
              <a:lnSpc>
                <a:spcPts val="1500"/>
              </a:lnSpc>
            </a:pP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2022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исполнено – 87,0 млн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. рублей</a:t>
            </a:r>
          </a:p>
          <a:p>
            <a:pPr>
              <a:lnSpc>
                <a:spcPts val="1500"/>
              </a:lnSpc>
            </a:pP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2023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план – 223,3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</a:p>
        </p:txBody>
      </p:sp>
      <p:sp>
        <p:nvSpPr>
          <p:cNvPr id="7" name="AutoShape 7"/>
          <p:cNvSpPr/>
          <p:nvPr/>
        </p:nvSpPr>
        <p:spPr>
          <a:xfrm>
            <a:off x="4768634" y="952133"/>
            <a:ext cx="2850098" cy="576551"/>
          </a:xfrm>
          <a:prstGeom prst="rect">
            <a:avLst/>
          </a:prstGeom>
          <a:solidFill>
            <a:srgbClr val="86EAE9"/>
          </a:solidFill>
        </p:spPr>
      </p:sp>
      <p:sp>
        <p:nvSpPr>
          <p:cNvPr id="8" name="TextBox 8"/>
          <p:cNvSpPr txBox="1"/>
          <p:nvPr/>
        </p:nvSpPr>
        <p:spPr>
          <a:xfrm>
            <a:off x="5453752" y="1086267"/>
            <a:ext cx="1900598" cy="3231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Heavy"/>
              </a:rPr>
              <a:t>РЕГИОНАЛЬНЫЙ ПРОЕКТ </a:t>
            </a:r>
          </a:p>
          <a:p>
            <a:pPr>
              <a:spcBef>
                <a:spcPct val="0"/>
              </a:spcBef>
            </a:pPr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Heavy"/>
              </a:rPr>
              <a:t>«КУЛЬТУРНАЯ СРЕДА»</a:t>
            </a:r>
            <a:endParaRPr lang="en-US" sz="1050" b="1" spc="50" dirty="0">
              <a:solidFill>
                <a:schemeClr val="tx1">
                  <a:lumMod val="95000"/>
                  <a:lumOff val="5000"/>
                </a:schemeClr>
              </a:solidFill>
              <a:latin typeface="Aileron Heavy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851160" y="2283700"/>
            <a:ext cx="5302491" cy="535532"/>
          </a:xfrm>
          <a:prstGeom prst="rect">
            <a:avLst/>
          </a:prstGeom>
          <a:solidFill>
            <a:srgbClr val="C0DFF2"/>
          </a:solidFill>
        </p:spPr>
      </p:sp>
      <p:sp>
        <p:nvSpPr>
          <p:cNvPr id="12" name="TextBox 12"/>
          <p:cNvSpPr txBox="1"/>
          <p:nvPr/>
        </p:nvSpPr>
        <p:spPr>
          <a:xfrm>
            <a:off x="7675521" y="2443854"/>
            <a:ext cx="2406964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00"/>
              </a:lnSpc>
            </a:pP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2022 исполнено –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1,0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млн.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рублей</a:t>
            </a:r>
            <a:endParaRPr lang="ru-RU" sz="1000" b="1" spc="50" dirty="0">
              <a:solidFill>
                <a:srgbClr val="191919"/>
              </a:solidFill>
              <a:latin typeface="Aileron Heavy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771288" y="2283701"/>
            <a:ext cx="2850098" cy="531539"/>
          </a:xfrm>
          <a:prstGeom prst="rect">
            <a:avLst/>
          </a:prstGeom>
          <a:solidFill>
            <a:srgbClr val="2C92D5"/>
          </a:solidFill>
        </p:spPr>
      </p:sp>
      <p:grpSp>
        <p:nvGrpSpPr>
          <p:cNvPr id="31" name="Group 31"/>
          <p:cNvGrpSpPr/>
          <p:nvPr/>
        </p:nvGrpSpPr>
        <p:grpSpPr>
          <a:xfrm>
            <a:off x="4894379" y="978088"/>
            <a:ext cx="391546" cy="539520"/>
            <a:chOff x="0" y="0"/>
            <a:chExt cx="1044123" cy="2052334"/>
          </a:xfrm>
        </p:grpSpPr>
        <p:pic>
          <p:nvPicPr>
            <p:cNvPr id="32" name="Picture 32"/>
            <p:cNvPicPr>
              <a:picLocks noChangeAspect="1"/>
            </p:cNvPicPr>
            <p:nvPr/>
          </p:nvPicPr>
          <p:blipFill>
            <a:blip r:embed="rId2"/>
            <a:srcRect l="24562" r="24562"/>
            <a:stretch>
              <a:fillRect/>
            </a:stretch>
          </p:blipFill>
          <p:spPr>
            <a:xfrm>
              <a:off x="0" y="0"/>
              <a:ext cx="1044123" cy="2052334"/>
            </a:xfrm>
            <a:prstGeom prst="rect">
              <a:avLst/>
            </a:prstGeom>
          </p:spPr>
        </p:pic>
        <p:sp>
          <p:nvSpPr>
            <p:cNvPr id="33" name="TextBox 33"/>
            <p:cNvSpPr txBox="1"/>
            <p:nvPr/>
          </p:nvSpPr>
          <p:spPr>
            <a:xfrm>
              <a:off x="102419" y="224672"/>
              <a:ext cx="908451" cy="11707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358"/>
                </a:lnSpc>
              </a:pPr>
              <a:r>
                <a:rPr lang="ru-RU" dirty="0">
                  <a:solidFill>
                    <a:srgbClr val="86EAE9"/>
                  </a:solidFill>
                  <a:latin typeface="Aileron Heavy"/>
                </a:rPr>
                <a:t>А1</a:t>
              </a:r>
              <a:endParaRPr lang="en-US" dirty="0">
                <a:solidFill>
                  <a:srgbClr val="86EAE9"/>
                </a:solidFill>
                <a:latin typeface="Aileron Heavy"/>
              </a:endParaRP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5539986" y="2390047"/>
            <a:ext cx="1900598" cy="3231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Heavy"/>
              </a:rPr>
              <a:t>РЕГИОНАЛЬНЫЙ ПРОЕКТ </a:t>
            </a:r>
          </a:p>
          <a:p>
            <a:pPr>
              <a:spcBef>
                <a:spcPct val="0"/>
              </a:spcBef>
            </a:pPr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Heavy"/>
              </a:rPr>
              <a:t>«ЦИФРОВАЯ КУЛЬТУРА»</a:t>
            </a:r>
            <a:endParaRPr lang="en-US" sz="1050" b="1" spc="50" dirty="0">
              <a:solidFill>
                <a:schemeClr val="tx1">
                  <a:lumMod val="95000"/>
                  <a:lumOff val="5000"/>
                </a:schemeClr>
              </a:solidFill>
              <a:latin typeface="Aileron Heavy"/>
            </a:endParaRPr>
          </a:p>
        </p:txBody>
      </p:sp>
      <p:grpSp>
        <p:nvGrpSpPr>
          <p:cNvPr id="35" name="Group 35"/>
          <p:cNvGrpSpPr/>
          <p:nvPr/>
        </p:nvGrpSpPr>
        <p:grpSpPr>
          <a:xfrm>
            <a:off x="4891640" y="2313014"/>
            <a:ext cx="422961" cy="575839"/>
            <a:chOff x="0" y="0"/>
            <a:chExt cx="1044123" cy="2052334"/>
          </a:xfrm>
        </p:grpSpPr>
        <p:pic>
          <p:nvPicPr>
            <p:cNvPr id="36" name="Picture 36"/>
            <p:cNvPicPr>
              <a:picLocks noChangeAspect="1"/>
            </p:cNvPicPr>
            <p:nvPr/>
          </p:nvPicPr>
          <p:blipFill>
            <a:blip r:embed="rId2"/>
            <a:srcRect l="24562" r="24562"/>
            <a:stretch>
              <a:fillRect/>
            </a:stretch>
          </p:blipFill>
          <p:spPr>
            <a:xfrm>
              <a:off x="0" y="0"/>
              <a:ext cx="1044123" cy="2052334"/>
            </a:xfrm>
            <a:prstGeom prst="rect">
              <a:avLst/>
            </a:prstGeom>
          </p:spPr>
        </p:pic>
        <p:sp>
          <p:nvSpPr>
            <p:cNvPr id="37" name="TextBox 37"/>
            <p:cNvSpPr txBox="1"/>
            <p:nvPr/>
          </p:nvSpPr>
          <p:spPr>
            <a:xfrm>
              <a:off x="69168" y="224669"/>
              <a:ext cx="908451" cy="109694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358"/>
                </a:lnSpc>
              </a:pPr>
              <a:r>
                <a:rPr lang="ru-RU" dirty="0">
                  <a:solidFill>
                    <a:srgbClr val="2C92D5"/>
                  </a:solidFill>
                  <a:latin typeface="Aileron Heavy"/>
                </a:rPr>
                <a:t>А3</a:t>
              </a:r>
              <a:endParaRPr lang="en-US" dirty="0">
                <a:solidFill>
                  <a:srgbClr val="2C92D5"/>
                </a:solidFill>
                <a:latin typeface="Aileron Heavy"/>
              </a:endParaRPr>
            </a:p>
          </p:txBody>
        </p:sp>
      </p:grpSp>
      <p:sp>
        <p:nvSpPr>
          <p:cNvPr id="53" name="TextBox 3"/>
          <p:cNvSpPr txBox="1"/>
          <p:nvPr/>
        </p:nvSpPr>
        <p:spPr>
          <a:xfrm>
            <a:off x="1884921" y="1344454"/>
            <a:ext cx="50574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58"/>
              </a:lnSpc>
            </a:pPr>
            <a:r>
              <a:rPr lang="ru-RU" b="1" spc="53" dirty="0">
                <a:latin typeface="Aileron Heavy"/>
              </a:rPr>
              <a:t> </a:t>
            </a:r>
          </a:p>
        </p:txBody>
      </p:sp>
      <p:sp>
        <p:nvSpPr>
          <p:cNvPr id="51" name="TextBox 3"/>
          <p:cNvSpPr txBox="1"/>
          <p:nvPr/>
        </p:nvSpPr>
        <p:spPr>
          <a:xfrm>
            <a:off x="7326201" y="4135684"/>
            <a:ext cx="85476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58"/>
              </a:lnSpc>
            </a:pPr>
            <a:r>
              <a:rPr lang="ru-RU" b="1" spc="53" dirty="0">
                <a:latin typeface="Aileron Heavy"/>
              </a:rPr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2B09-D545-4C8E-8147-3124702805AF}" type="slidenum">
              <a:rPr lang="ru-RU" smtClean="0"/>
              <a:t>16</a:t>
            </a:fld>
            <a:endParaRPr lang="ru-RU"/>
          </a:p>
        </p:txBody>
      </p:sp>
      <p:sp>
        <p:nvSpPr>
          <p:cNvPr id="40" name="TextBox 3"/>
          <p:cNvSpPr txBox="1"/>
          <p:nvPr/>
        </p:nvSpPr>
        <p:spPr>
          <a:xfrm>
            <a:off x="7941859" y="3381939"/>
            <a:ext cx="2628979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200" b="1" spc="11" dirty="0">
                <a:solidFill>
                  <a:srgbClr val="002060"/>
                </a:solidFill>
                <a:latin typeface="Aileron Heavy"/>
              </a:rPr>
              <a:t>«</a:t>
            </a:r>
            <a:r>
              <a:rPr lang="en-US" sz="1200" b="1" spc="11" dirty="0">
                <a:solidFill>
                  <a:srgbClr val="002060"/>
                </a:solidFill>
                <a:latin typeface="Aileron Heavy"/>
              </a:rPr>
              <a:t>D</a:t>
            </a:r>
            <a:r>
              <a:rPr lang="ru-RU" sz="1200" b="1" spc="11" dirty="0">
                <a:solidFill>
                  <a:srgbClr val="002060"/>
                </a:solidFill>
                <a:latin typeface="Aileron Heavy"/>
              </a:rPr>
              <a:t>» </a:t>
            </a:r>
          </a:p>
          <a:p>
            <a:pPr>
              <a:spcBef>
                <a:spcPct val="0"/>
              </a:spcBef>
            </a:pPr>
            <a:endParaRPr lang="ru-RU" sz="1200" b="1" spc="11" dirty="0">
              <a:solidFill>
                <a:srgbClr val="002060"/>
              </a:solidFill>
              <a:latin typeface="Aileron Heavy"/>
            </a:endParaRPr>
          </a:p>
          <a:p>
            <a:pPr>
              <a:spcBef>
                <a:spcPct val="0"/>
              </a:spcBef>
            </a:pPr>
            <a:r>
              <a:rPr lang="ru-RU" sz="1200" b="1" spc="11" dirty="0">
                <a:solidFill>
                  <a:srgbClr val="002060"/>
                </a:solidFill>
                <a:latin typeface="Aileron Heavy"/>
              </a:rPr>
              <a:t>НАЦИОНАЛЬНАЯ ПРОГРАММА «ЦИФРОВАЯ ЭКОНОМИКА  РОССИЙСКОЙ ФЕДЕРАЦИИ» </a:t>
            </a:r>
          </a:p>
        </p:txBody>
      </p:sp>
      <p:sp>
        <p:nvSpPr>
          <p:cNvPr id="41" name="AutoShape 5"/>
          <p:cNvSpPr/>
          <p:nvPr/>
        </p:nvSpPr>
        <p:spPr>
          <a:xfrm>
            <a:off x="2479179" y="3370354"/>
            <a:ext cx="5382363" cy="576551"/>
          </a:xfrm>
          <a:prstGeom prst="rect">
            <a:avLst/>
          </a:prstGeom>
          <a:solidFill>
            <a:srgbClr val="C5F4F3"/>
          </a:solidFill>
        </p:spPr>
      </p:sp>
      <p:sp>
        <p:nvSpPr>
          <p:cNvPr id="52" name="TextBox 6"/>
          <p:cNvSpPr txBox="1"/>
          <p:nvPr/>
        </p:nvSpPr>
        <p:spPr>
          <a:xfrm>
            <a:off x="5409593" y="3374347"/>
            <a:ext cx="2451949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00"/>
              </a:lnSpc>
            </a:pP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2021 исполнено – 4,6 млн. рублей</a:t>
            </a:r>
            <a:endParaRPr lang="ru-RU" sz="1000" b="1" spc="50" dirty="0">
              <a:solidFill>
                <a:srgbClr val="191919"/>
              </a:solidFill>
              <a:latin typeface="Aileron Heavy"/>
            </a:endParaRPr>
          </a:p>
          <a:p>
            <a:pPr>
              <a:lnSpc>
                <a:spcPts val="1500"/>
              </a:lnSpc>
            </a:pP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2022 исполнено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–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0,4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</a:p>
          <a:p>
            <a:pPr>
              <a:lnSpc>
                <a:spcPts val="1500"/>
              </a:lnSpc>
            </a:pP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2023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план – 0,4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</a:p>
          <a:p>
            <a:pPr>
              <a:lnSpc>
                <a:spcPts val="1500"/>
              </a:lnSpc>
            </a:pPr>
            <a:endParaRPr lang="ru-RU" sz="1000" b="1" spc="50" dirty="0">
              <a:solidFill>
                <a:srgbClr val="191919"/>
              </a:solidFill>
              <a:latin typeface="Aileron Heavy"/>
            </a:endParaRPr>
          </a:p>
        </p:txBody>
      </p:sp>
      <p:sp>
        <p:nvSpPr>
          <p:cNvPr id="54" name="AutoShape 7"/>
          <p:cNvSpPr/>
          <p:nvPr/>
        </p:nvSpPr>
        <p:spPr>
          <a:xfrm>
            <a:off x="2479179" y="3370354"/>
            <a:ext cx="2850098" cy="576551"/>
          </a:xfrm>
          <a:prstGeom prst="rect">
            <a:avLst/>
          </a:prstGeom>
          <a:solidFill>
            <a:srgbClr val="86EAE9"/>
          </a:solidFill>
        </p:spPr>
      </p:sp>
      <p:sp>
        <p:nvSpPr>
          <p:cNvPr id="55" name="TextBox 8"/>
          <p:cNvSpPr txBox="1"/>
          <p:nvPr/>
        </p:nvSpPr>
        <p:spPr>
          <a:xfrm>
            <a:off x="3163920" y="3416252"/>
            <a:ext cx="1900598" cy="4847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Heavy"/>
              </a:rPr>
              <a:t>РЕГИОНАЛЬНЫЙ ПРОЕКТ </a:t>
            </a:r>
          </a:p>
          <a:p>
            <a:pPr>
              <a:spcBef>
                <a:spcPct val="0"/>
              </a:spcBef>
            </a:pPr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Heavy"/>
              </a:rPr>
              <a:t>«ИНФОРМАЦИОННАЯ ИНФРАСТРУКТУРА»</a:t>
            </a:r>
            <a:endParaRPr lang="en-US" sz="1050" b="1" spc="50" dirty="0">
              <a:solidFill>
                <a:schemeClr val="tx1">
                  <a:lumMod val="95000"/>
                  <a:lumOff val="5000"/>
                </a:schemeClr>
              </a:solidFill>
              <a:latin typeface="Aileron Heavy"/>
            </a:endParaRPr>
          </a:p>
        </p:txBody>
      </p:sp>
      <p:sp>
        <p:nvSpPr>
          <p:cNvPr id="56" name="AutoShape 11"/>
          <p:cNvSpPr/>
          <p:nvPr/>
        </p:nvSpPr>
        <p:spPr>
          <a:xfrm>
            <a:off x="2479179" y="4079610"/>
            <a:ext cx="5382363" cy="535532"/>
          </a:xfrm>
          <a:prstGeom prst="rect">
            <a:avLst/>
          </a:prstGeom>
          <a:solidFill>
            <a:srgbClr val="C0DFF2"/>
          </a:solidFill>
        </p:spPr>
      </p:sp>
      <p:sp>
        <p:nvSpPr>
          <p:cNvPr id="57" name="TextBox 12"/>
          <p:cNvSpPr txBox="1"/>
          <p:nvPr/>
        </p:nvSpPr>
        <p:spPr>
          <a:xfrm>
            <a:off x="5396501" y="4024390"/>
            <a:ext cx="2397817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00"/>
              </a:lnSpc>
            </a:pP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2021 исполнено –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0,4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</a:p>
          <a:p>
            <a:pPr>
              <a:lnSpc>
                <a:spcPts val="1500"/>
              </a:lnSpc>
            </a:pP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2022 исполнено –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1,5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</a:p>
          <a:p>
            <a:pPr>
              <a:lnSpc>
                <a:spcPts val="1500"/>
              </a:lnSpc>
            </a:pP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2023 план –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0,6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</a:p>
        </p:txBody>
      </p:sp>
      <p:sp>
        <p:nvSpPr>
          <p:cNvPr id="58" name="AutoShape 13"/>
          <p:cNvSpPr/>
          <p:nvPr/>
        </p:nvSpPr>
        <p:spPr>
          <a:xfrm>
            <a:off x="2479179" y="4041509"/>
            <a:ext cx="2850098" cy="580418"/>
          </a:xfrm>
          <a:prstGeom prst="rect">
            <a:avLst/>
          </a:prstGeom>
          <a:solidFill>
            <a:srgbClr val="2C92D5"/>
          </a:solidFill>
        </p:spPr>
      </p:sp>
      <p:grpSp>
        <p:nvGrpSpPr>
          <p:cNvPr id="59" name="Group 31"/>
          <p:cNvGrpSpPr/>
          <p:nvPr/>
        </p:nvGrpSpPr>
        <p:grpSpPr>
          <a:xfrm>
            <a:off x="2692059" y="3396765"/>
            <a:ext cx="391546" cy="539520"/>
            <a:chOff x="0" y="0"/>
            <a:chExt cx="1044123" cy="2052334"/>
          </a:xfrm>
        </p:grpSpPr>
        <p:pic>
          <p:nvPicPr>
            <p:cNvPr id="60" name="Picture 32"/>
            <p:cNvPicPr>
              <a:picLocks noChangeAspect="1"/>
            </p:cNvPicPr>
            <p:nvPr/>
          </p:nvPicPr>
          <p:blipFill>
            <a:blip r:embed="rId2"/>
            <a:srcRect l="24562" r="24562"/>
            <a:stretch>
              <a:fillRect/>
            </a:stretch>
          </p:blipFill>
          <p:spPr>
            <a:xfrm>
              <a:off x="0" y="0"/>
              <a:ext cx="1044123" cy="2052334"/>
            </a:xfrm>
            <a:prstGeom prst="rect">
              <a:avLst/>
            </a:prstGeom>
          </p:spPr>
        </p:pic>
        <p:sp>
          <p:nvSpPr>
            <p:cNvPr id="61" name="TextBox 33"/>
            <p:cNvSpPr txBox="1"/>
            <p:nvPr/>
          </p:nvSpPr>
          <p:spPr>
            <a:xfrm>
              <a:off x="102419" y="224672"/>
              <a:ext cx="908451" cy="11707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358"/>
                </a:lnSpc>
              </a:pPr>
              <a:r>
                <a:rPr lang="en-US" dirty="0">
                  <a:solidFill>
                    <a:srgbClr val="86EAE9"/>
                  </a:solidFill>
                  <a:latin typeface="Aileron Heavy"/>
                </a:rPr>
                <a:t>D2</a:t>
              </a:r>
            </a:p>
          </p:txBody>
        </p:sp>
      </p:grpSp>
      <p:sp>
        <p:nvSpPr>
          <p:cNvPr id="62" name="TextBox 34"/>
          <p:cNvSpPr txBox="1"/>
          <p:nvPr/>
        </p:nvSpPr>
        <p:spPr>
          <a:xfrm>
            <a:off x="3189554" y="4105002"/>
            <a:ext cx="1900598" cy="4847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Heavy"/>
              </a:rPr>
              <a:t>РЕГИОНАЛЬНЫЙ ПРОЕКТ </a:t>
            </a:r>
          </a:p>
          <a:p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Heavy"/>
              </a:rPr>
              <a:t>«ИНФОРМАЦИОННАЯ БЕЗОПАСНОСТЬ»</a:t>
            </a:r>
            <a:endParaRPr lang="en-US" sz="1050" b="1" spc="50" dirty="0">
              <a:solidFill>
                <a:schemeClr val="tx1">
                  <a:lumMod val="95000"/>
                  <a:lumOff val="5000"/>
                </a:schemeClr>
              </a:solidFill>
              <a:latin typeface="Aileron Heavy"/>
            </a:endParaRPr>
          </a:p>
        </p:txBody>
      </p:sp>
      <p:grpSp>
        <p:nvGrpSpPr>
          <p:cNvPr id="63" name="Group 35"/>
          <p:cNvGrpSpPr/>
          <p:nvPr/>
        </p:nvGrpSpPr>
        <p:grpSpPr>
          <a:xfrm>
            <a:off x="2692059" y="4094034"/>
            <a:ext cx="391546" cy="473087"/>
            <a:chOff x="0" y="0"/>
            <a:chExt cx="1044123" cy="2052334"/>
          </a:xfrm>
        </p:grpSpPr>
        <p:pic>
          <p:nvPicPr>
            <p:cNvPr id="64" name="Picture 36"/>
            <p:cNvPicPr>
              <a:picLocks noChangeAspect="1"/>
            </p:cNvPicPr>
            <p:nvPr/>
          </p:nvPicPr>
          <p:blipFill>
            <a:blip r:embed="rId2"/>
            <a:srcRect l="24562" r="24562"/>
            <a:stretch>
              <a:fillRect/>
            </a:stretch>
          </p:blipFill>
          <p:spPr>
            <a:xfrm>
              <a:off x="0" y="0"/>
              <a:ext cx="1044123" cy="2052334"/>
            </a:xfrm>
            <a:prstGeom prst="rect">
              <a:avLst/>
            </a:prstGeom>
          </p:spPr>
        </p:pic>
        <p:sp>
          <p:nvSpPr>
            <p:cNvPr id="65" name="TextBox 37"/>
            <p:cNvSpPr txBox="1"/>
            <p:nvPr/>
          </p:nvSpPr>
          <p:spPr>
            <a:xfrm>
              <a:off x="69168" y="224670"/>
              <a:ext cx="908451" cy="13351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358"/>
                </a:lnSpc>
              </a:pPr>
              <a:r>
                <a:rPr lang="en-US" dirty="0">
                  <a:solidFill>
                    <a:srgbClr val="2C92D5"/>
                  </a:solidFill>
                  <a:latin typeface="Aileron Heavy"/>
                </a:rPr>
                <a:t>D</a:t>
              </a:r>
              <a:r>
                <a:rPr lang="ru-RU" dirty="0">
                  <a:solidFill>
                    <a:srgbClr val="2C92D5"/>
                  </a:solidFill>
                  <a:latin typeface="Aileron Heavy"/>
                </a:rPr>
                <a:t>4</a:t>
              </a:r>
              <a:endParaRPr lang="en-US" dirty="0">
                <a:solidFill>
                  <a:srgbClr val="2C92D5"/>
                </a:solidFill>
                <a:latin typeface="Aileron Heavy"/>
              </a:endParaRPr>
            </a:p>
          </p:txBody>
        </p:sp>
      </p:grpSp>
      <p:sp>
        <p:nvSpPr>
          <p:cNvPr id="66" name="AutoShape 21"/>
          <p:cNvSpPr/>
          <p:nvPr/>
        </p:nvSpPr>
        <p:spPr>
          <a:xfrm>
            <a:off x="2492490" y="4759480"/>
            <a:ext cx="5382363" cy="592706"/>
          </a:xfrm>
          <a:prstGeom prst="rect">
            <a:avLst/>
          </a:prstGeom>
          <a:solidFill>
            <a:srgbClr val="C5F4F3"/>
          </a:solidFill>
        </p:spPr>
      </p:sp>
      <p:sp>
        <p:nvSpPr>
          <p:cNvPr id="67" name="TextBox 22"/>
          <p:cNvSpPr txBox="1"/>
          <p:nvPr/>
        </p:nvSpPr>
        <p:spPr>
          <a:xfrm>
            <a:off x="5351411" y="4763474"/>
            <a:ext cx="2442906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00"/>
              </a:lnSpc>
            </a:pP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2021 исполнено –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2,2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</a:p>
          <a:p>
            <a:pPr>
              <a:lnSpc>
                <a:spcPts val="1500"/>
              </a:lnSpc>
            </a:pP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2022 исполнено –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0,4 млн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. рублей</a:t>
            </a:r>
          </a:p>
          <a:p>
            <a:pPr>
              <a:lnSpc>
                <a:spcPts val="1500"/>
              </a:lnSpc>
            </a:pP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2023 план –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0,8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</a:p>
        </p:txBody>
      </p:sp>
      <p:sp>
        <p:nvSpPr>
          <p:cNvPr id="68" name="AutoShape 23"/>
          <p:cNvSpPr/>
          <p:nvPr/>
        </p:nvSpPr>
        <p:spPr>
          <a:xfrm>
            <a:off x="2452013" y="4747848"/>
            <a:ext cx="2833912" cy="592706"/>
          </a:xfrm>
          <a:prstGeom prst="rect">
            <a:avLst/>
          </a:prstGeom>
          <a:solidFill>
            <a:srgbClr val="3EDAD8"/>
          </a:solidFill>
        </p:spPr>
      </p:sp>
      <p:sp>
        <p:nvSpPr>
          <p:cNvPr id="72" name="TextBox 42"/>
          <p:cNvSpPr txBox="1"/>
          <p:nvPr/>
        </p:nvSpPr>
        <p:spPr>
          <a:xfrm>
            <a:off x="3158706" y="4748872"/>
            <a:ext cx="1898778" cy="5773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938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Heavy"/>
              </a:rPr>
              <a:t>РЕГИОНАЛЬНЫЙ ПРОЕКТ </a:t>
            </a:r>
          </a:p>
          <a:p>
            <a:pPr>
              <a:spcBef>
                <a:spcPct val="0"/>
              </a:spcBef>
            </a:pPr>
            <a:r>
              <a:rPr lang="ru-RU" sz="938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Heavy"/>
              </a:rPr>
              <a:t>«ЦИФРОВОЕ ГОСУДАРСТВЕННОЕ УПРАЛЕНИЕ</a:t>
            </a:r>
            <a:endParaRPr lang="en-US" sz="938" b="1" spc="50" dirty="0">
              <a:solidFill>
                <a:schemeClr val="tx1">
                  <a:lumMod val="95000"/>
                  <a:lumOff val="5000"/>
                </a:schemeClr>
              </a:solidFill>
              <a:latin typeface="Aileron Heavy"/>
            </a:endParaRPr>
          </a:p>
        </p:txBody>
      </p:sp>
      <p:grpSp>
        <p:nvGrpSpPr>
          <p:cNvPr id="73" name="Group 43"/>
          <p:cNvGrpSpPr/>
          <p:nvPr/>
        </p:nvGrpSpPr>
        <p:grpSpPr>
          <a:xfrm>
            <a:off x="2674044" y="4759480"/>
            <a:ext cx="391546" cy="554636"/>
            <a:chOff x="0" y="0"/>
            <a:chExt cx="1044123" cy="2052334"/>
          </a:xfrm>
        </p:grpSpPr>
        <p:pic>
          <p:nvPicPr>
            <p:cNvPr id="74" name="Picture 44"/>
            <p:cNvPicPr>
              <a:picLocks noChangeAspect="1"/>
            </p:cNvPicPr>
            <p:nvPr/>
          </p:nvPicPr>
          <p:blipFill>
            <a:blip r:embed="rId2"/>
            <a:srcRect l="24562" r="24562"/>
            <a:stretch>
              <a:fillRect/>
            </a:stretch>
          </p:blipFill>
          <p:spPr>
            <a:xfrm>
              <a:off x="0" y="0"/>
              <a:ext cx="1044123" cy="2052334"/>
            </a:xfrm>
            <a:prstGeom prst="rect">
              <a:avLst/>
            </a:prstGeom>
          </p:spPr>
        </p:pic>
        <p:sp>
          <p:nvSpPr>
            <p:cNvPr id="75" name="TextBox 45"/>
            <p:cNvSpPr txBox="1"/>
            <p:nvPr/>
          </p:nvSpPr>
          <p:spPr>
            <a:xfrm>
              <a:off x="94299" y="317821"/>
              <a:ext cx="881059" cy="11388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358"/>
                </a:lnSpc>
              </a:pPr>
              <a:r>
                <a:rPr lang="en-US" dirty="0">
                  <a:solidFill>
                    <a:srgbClr val="3EDAD8"/>
                  </a:solidFill>
                  <a:latin typeface="Aileron Heavy"/>
                </a:rPr>
                <a:t>D</a:t>
              </a:r>
              <a:r>
                <a:rPr lang="ru-RU" dirty="0">
                  <a:solidFill>
                    <a:srgbClr val="3EDAD8"/>
                  </a:solidFill>
                  <a:latin typeface="Aileron Heavy"/>
                </a:rPr>
                <a:t>6</a:t>
              </a:r>
              <a:endParaRPr lang="en-US" dirty="0">
                <a:solidFill>
                  <a:srgbClr val="3EDAD8"/>
                </a:solidFill>
                <a:latin typeface="Aileron Heavy"/>
              </a:endParaRPr>
            </a:p>
          </p:txBody>
        </p:sp>
      </p:grpSp>
      <p:sp>
        <p:nvSpPr>
          <p:cNvPr id="82" name="TextBox 8"/>
          <p:cNvSpPr txBox="1"/>
          <p:nvPr/>
        </p:nvSpPr>
        <p:spPr>
          <a:xfrm>
            <a:off x="5510674" y="1745406"/>
            <a:ext cx="1900598" cy="3231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Heavy"/>
              </a:rPr>
              <a:t>РЕГИОНАЛЬНЫЙ ПРОЕКТ </a:t>
            </a:r>
          </a:p>
          <a:p>
            <a:pPr>
              <a:spcBef>
                <a:spcPct val="0"/>
              </a:spcBef>
            </a:pPr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Heavy"/>
              </a:rPr>
              <a:t>«ТВОРЧЕСКИЕ ЛЮДИ»</a:t>
            </a:r>
            <a:endParaRPr lang="en-US" sz="1050" b="1" spc="50" dirty="0">
              <a:solidFill>
                <a:schemeClr val="tx1">
                  <a:lumMod val="95000"/>
                  <a:lumOff val="5000"/>
                </a:schemeClr>
              </a:solidFill>
              <a:latin typeface="Aileron Heavy"/>
            </a:endParaRPr>
          </a:p>
        </p:txBody>
      </p:sp>
      <p:grpSp>
        <p:nvGrpSpPr>
          <p:cNvPr id="83" name="Group 31"/>
          <p:cNvGrpSpPr/>
          <p:nvPr/>
        </p:nvGrpSpPr>
        <p:grpSpPr>
          <a:xfrm>
            <a:off x="4914345" y="1680877"/>
            <a:ext cx="391546" cy="539520"/>
            <a:chOff x="0" y="0"/>
            <a:chExt cx="1044123" cy="2052334"/>
          </a:xfrm>
        </p:grpSpPr>
        <p:pic>
          <p:nvPicPr>
            <p:cNvPr id="84" name="Picture 32"/>
            <p:cNvPicPr>
              <a:picLocks noChangeAspect="1"/>
            </p:cNvPicPr>
            <p:nvPr/>
          </p:nvPicPr>
          <p:blipFill>
            <a:blip r:embed="rId2"/>
            <a:srcRect l="24562" r="24562"/>
            <a:stretch>
              <a:fillRect/>
            </a:stretch>
          </p:blipFill>
          <p:spPr>
            <a:xfrm>
              <a:off x="0" y="0"/>
              <a:ext cx="1044123" cy="2052334"/>
            </a:xfrm>
            <a:prstGeom prst="rect">
              <a:avLst/>
            </a:prstGeom>
          </p:spPr>
        </p:pic>
        <p:sp>
          <p:nvSpPr>
            <p:cNvPr id="85" name="TextBox 33"/>
            <p:cNvSpPr txBox="1"/>
            <p:nvPr/>
          </p:nvSpPr>
          <p:spPr>
            <a:xfrm>
              <a:off x="102419" y="224672"/>
              <a:ext cx="908451" cy="11707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358"/>
                </a:lnSpc>
              </a:pPr>
              <a:r>
                <a:rPr lang="ru-RU" dirty="0">
                  <a:solidFill>
                    <a:srgbClr val="86EAE9"/>
                  </a:solidFill>
                  <a:latin typeface="Aileron Heavy"/>
                </a:rPr>
                <a:t>А2</a:t>
              </a:r>
              <a:endParaRPr lang="en-US" dirty="0">
                <a:solidFill>
                  <a:srgbClr val="86EAE9"/>
                </a:solidFill>
                <a:latin typeface="Aileron Heavy"/>
              </a:endParaRPr>
            </a:p>
          </p:txBody>
        </p:sp>
      </p:grpSp>
      <p:sp>
        <p:nvSpPr>
          <p:cNvPr id="86" name="TextBox 6"/>
          <p:cNvSpPr txBox="1"/>
          <p:nvPr/>
        </p:nvSpPr>
        <p:spPr>
          <a:xfrm>
            <a:off x="7657282" y="1620745"/>
            <a:ext cx="2706735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00"/>
              </a:lnSpc>
            </a:pP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2021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исполнено – 0,8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</a:p>
          <a:p>
            <a:pPr>
              <a:lnSpc>
                <a:spcPts val="1500"/>
              </a:lnSpc>
            </a:pP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2022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исполнено – 0,8 млн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. рублей</a:t>
            </a:r>
          </a:p>
          <a:p>
            <a:pPr>
              <a:lnSpc>
                <a:spcPts val="1500"/>
              </a:lnSpc>
            </a:pP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2023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план – 0,9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</a:p>
        </p:txBody>
      </p:sp>
      <p:sp>
        <p:nvSpPr>
          <p:cNvPr id="50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НАЦИОНАЛЬНЫЕ ПРОЕКТЫ 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604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utoShape 26"/>
          <p:cNvSpPr/>
          <p:nvPr/>
        </p:nvSpPr>
        <p:spPr>
          <a:xfrm>
            <a:off x="4805516" y="3381049"/>
            <a:ext cx="5443679" cy="605792"/>
          </a:xfrm>
          <a:prstGeom prst="rect">
            <a:avLst/>
          </a:prstGeom>
          <a:solidFill>
            <a:srgbClr val="C5F4F3"/>
          </a:solidFill>
        </p:spPr>
      </p:sp>
      <p:sp>
        <p:nvSpPr>
          <p:cNvPr id="55" name="AutoShape 16"/>
          <p:cNvSpPr/>
          <p:nvPr/>
        </p:nvSpPr>
        <p:spPr>
          <a:xfrm>
            <a:off x="4793529" y="5153653"/>
            <a:ext cx="5443679" cy="588241"/>
          </a:xfrm>
          <a:prstGeom prst="rect">
            <a:avLst/>
          </a:prstGeom>
          <a:solidFill>
            <a:srgbClr val="C3EFFA"/>
          </a:solidFill>
        </p:spPr>
      </p:sp>
      <p:sp>
        <p:nvSpPr>
          <p:cNvPr id="57" name="AutoShape 18"/>
          <p:cNvSpPr/>
          <p:nvPr/>
        </p:nvSpPr>
        <p:spPr>
          <a:xfrm>
            <a:off x="4802419" y="3232516"/>
            <a:ext cx="2712949" cy="586493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5" name="AutoShape 5"/>
          <p:cNvSpPr/>
          <p:nvPr/>
        </p:nvSpPr>
        <p:spPr>
          <a:xfrm>
            <a:off x="4802451" y="1343262"/>
            <a:ext cx="5443679" cy="520239"/>
          </a:xfrm>
          <a:prstGeom prst="rect">
            <a:avLst/>
          </a:prstGeom>
          <a:solidFill>
            <a:srgbClr val="DBF9F8"/>
          </a:solidFill>
        </p:spPr>
      </p:sp>
      <p:sp>
        <p:nvSpPr>
          <p:cNvPr id="6" name="TextBox 6"/>
          <p:cNvSpPr txBox="1"/>
          <p:nvPr/>
        </p:nvSpPr>
        <p:spPr>
          <a:xfrm>
            <a:off x="7609740" y="1365370"/>
            <a:ext cx="2636390" cy="4847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2021 исполнено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–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357,8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</a:p>
          <a:p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2022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исполнено – 1296,6млн.рублей </a:t>
            </a:r>
            <a:endParaRPr lang="ru-RU" sz="1050" b="1" spc="50" dirty="0">
              <a:solidFill>
                <a:srgbClr val="191919"/>
              </a:solidFill>
              <a:latin typeface="Aileron Heavy"/>
            </a:endParaRPr>
          </a:p>
          <a:p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2023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план – 824,4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  <a:endParaRPr lang="en-US" sz="1050" b="1" spc="50" dirty="0">
              <a:solidFill>
                <a:srgbClr val="191919"/>
              </a:solidFill>
              <a:latin typeface="Aileron Heavy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802451" y="1343261"/>
            <a:ext cx="2712949" cy="520240"/>
          </a:xfrm>
          <a:prstGeom prst="rect">
            <a:avLst/>
          </a:prstGeom>
          <a:solidFill>
            <a:srgbClr val="86EAE9"/>
          </a:solidFill>
        </p:spPr>
      </p:sp>
      <p:sp>
        <p:nvSpPr>
          <p:cNvPr id="8" name="TextBox 8"/>
          <p:cNvSpPr txBox="1"/>
          <p:nvPr/>
        </p:nvSpPr>
        <p:spPr>
          <a:xfrm>
            <a:off x="5571014" y="1453947"/>
            <a:ext cx="1881473" cy="3231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rPr>
              <a:t>РЕГИОНАЛЬНЫЙ ПРОЕКТ «СОВРЕМЕННАЯ ШКОЛА»</a:t>
            </a:r>
            <a:endParaRPr lang="en-US" sz="1050" b="1" spc="50" dirty="0">
              <a:solidFill>
                <a:schemeClr val="tx1">
                  <a:lumMod val="95000"/>
                  <a:lumOff val="5000"/>
                </a:schemeClr>
              </a:solidFill>
              <a:latin typeface="Aileron Regular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802451" y="1901963"/>
            <a:ext cx="5443679" cy="525074"/>
          </a:xfrm>
          <a:prstGeom prst="rect">
            <a:avLst/>
          </a:prstGeom>
          <a:solidFill>
            <a:srgbClr val="C5F4F3"/>
          </a:solidFill>
        </p:spPr>
      </p:sp>
      <p:sp>
        <p:nvSpPr>
          <p:cNvPr id="12" name="TextBox 12"/>
          <p:cNvSpPr txBox="1"/>
          <p:nvPr/>
        </p:nvSpPr>
        <p:spPr>
          <a:xfrm>
            <a:off x="7618633" y="1910538"/>
            <a:ext cx="2618605" cy="4847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2021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исполнено – 66,4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</a:p>
          <a:p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2022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исполнено – 63,3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млн. рублей </a:t>
            </a:r>
          </a:p>
          <a:p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2023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план – 258,6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  <a:endParaRPr lang="en-US" sz="1050" b="1" spc="50" dirty="0">
              <a:solidFill>
                <a:srgbClr val="191919"/>
              </a:solidFill>
              <a:latin typeface="Aileron Heavy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802451" y="1901963"/>
            <a:ext cx="2712949" cy="525074"/>
          </a:xfrm>
          <a:prstGeom prst="rect">
            <a:avLst/>
          </a:prstGeom>
          <a:solidFill>
            <a:srgbClr val="3EDAD8"/>
          </a:solidFill>
        </p:spPr>
      </p:sp>
      <p:sp>
        <p:nvSpPr>
          <p:cNvPr id="16" name="AutoShape 16"/>
          <p:cNvSpPr/>
          <p:nvPr/>
        </p:nvSpPr>
        <p:spPr>
          <a:xfrm>
            <a:off x="4819392" y="2507482"/>
            <a:ext cx="5434788" cy="688412"/>
          </a:xfrm>
          <a:prstGeom prst="rect">
            <a:avLst/>
          </a:prstGeom>
          <a:solidFill>
            <a:srgbClr val="C0DFF2"/>
          </a:solidFill>
        </p:spPr>
      </p:sp>
      <p:sp>
        <p:nvSpPr>
          <p:cNvPr id="17" name="TextBox 17"/>
          <p:cNvSpPr txBox="1"/>
          <p:nvPr/>
        </p:nvSpPr>
        <p:spPr>
          <a:xfrm>
            <a:off x="7627105" y="2593207"/>
            <a:ext cx="2618604" cy="4847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2021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исполнено – 31,9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</a:p>
          <a:p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2022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исполнено – 15,2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млн. рублей </a:t>
            </a:r>
          </a:p>
          <a:p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2023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план – 23,3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  <a:endParaRPr lang="en-US" sz="1050" b="1" spc="50" dirty="0">
              <a:solidFill>
                <a:srgbClr val="191919"/>
              </a:solidFill>
              <a:latin typeface="Aileron Heavy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4802449" y="2507482"/>
            <a:ext cx="2704898" cy="688412"/>
          </a:xfrm>
          <a:prstGeom prst="rect">
            <a:avLst/>
          </a:prstGeom>
          <a:solidFill>
            <a:srgbClr val="2C92D5"/>
          </a:solidFill>
        </p:spPr>
      </p:sp>
      <p:sp>
        <p:nvSpPr>
          <p:cNvPr id="21" name="AutoShape 21"/>
          <p:cNvSpPr/>
          <p:nvPr/>
        </p:nvSpPr>
        <p:spPr>
          <a:xfrm>
            <a:off x="4828342" y="4474553"/>
            <a:ext cx="5425838" cy="586510"/>
          </a:xfrm>
          <a:prstGeom prst="rect">
            <a:avLst/>
          </a:prstGeom>
          <a:solidFill>
            <a:srgbClr val="C3EFFA"/>
          </a:solidFill>
        </p:spPr>
      </p:sp>
      <p:sp>
        <p:nvSpPr>
          <p:cNvPr id="23" name="AutoShape 23"/>
          <p:cNvSpPr/>
          <p:nvPr/>
        </p:nvSpPr>
        <p:spPr>
          <a:xfrm>
            <a:off x="4802450" y="4499002"/>
            <a:ext cx="2712949" cy="586510"/>
          </a:xfrm>
          <a:prstGeom prst="rect">
            <a:avLst/>
          </a:prstGeom>
          <a:solidFill>
            <a:srgbClr val="37C9EF"/>
          </a:solidFill>
        </p:spPr>
      </p:sp>
      <p:sp>
        <p:nvSpPr>
          <p:cNvPr id="27" name="TextBox 27"/>
          <p:cNvSpPr txBox="1"/>
          <p:nvPr/>
        </p:nvSpPr>
        <p:spPr>
          <a:xfrm>
            <a:off x="7618631" y="3329555"/>
            <a:ext cx="2618604" cy="3231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2021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исполнено – 25,9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млн. рублей </a:t>
            </a:r>
          </a:p>
          <a:p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2022 исполнено – 54,6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млн. рублей </a:t>
            </a:r>
          </a:p>
        </p:txBody>
      </p:sp>
      <p:sp>
        <p:nvSpPr>
          <p:cNvPr id="28" name="AutoShape 28"/>
          <p:cNvSpPr/>
          <p:nvPr/>
        </p:nvSpPr>
        <p:spPr>
          <a:xfrm>
            <a:off x="4802449" y="5150919"/>
            <a:ext cx="2712948" cy="605792"/>
          </a:xfrm>
          <a:prstGeom prst="rect">
            <a:avLst/>
          </a:prstGeom>
          <a:solidFill>
            <a:srgbClr val="3EDAD8"/>
          </a:solidFill>
        </p:spPr>
      </p:sp>
      <p:grpSp>
        <p:nvGrpSpPr>
          <p:cNvPr id="31" name="Group 31"/>
          <p:cNvGrpSpPr/>
          <p:nvPr/>
        </p:nvGrpSpPr>
        <p:grpSpPr>
          <a:xfrm>
            <a:off x="5017754" y="1352900"/>
            <a:ext cx="396006" cy="500320"/>
            <a:chOff x="0" y="0"/>
            <a:chExt cx="1044123" cy="2052334"/>
          </a:xfrm>
        </p:grpSpPr>
        <p:pic>
          <p:nvPicPr>
            <p:cNvPr id="32" name="Picture 32"/>
            <p:cNvPicPr>
              <a:picLocks noChangeAspect="1"/>
            </p:cNvPicPr>
            <p:nvPr/>
          </p:nvPicPr>
          <p:blipFill>
            <a:blip r:embed="rId2"/>
            <a:srcRect l="24562" r="24562"/>
            <a:stretch>
              <a:fillRect/>
            </a:stretch>
          </p:blipFill>
          <p:spPr>
            <a:xfrm>
              <a:off x="0" y="0"/>
              <a:ext cx="1044123" cy="2052334"/>
            </a:xfrm>
            <a:prstGeom prst="rect">
              <a:avLst/>
            </a:prstGeom>
          </p:spPr>
        </p:pic>
        <p:sp>
          <p:nvSpPr>
            <p:cNvPr id="33" name="TextBox 33"/>
            <p:cNvSpPr txBox="1"/>
            <p:nvPr/>
          </p:nvSpPr>
          <p:spPr>
            <a:xfrm>
              <a:off x="135673" y="224669"/>
              <a:ext cx="772779" cy="1262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58"/>
                </a:lnSpc>
              </a:pPr>
              <a:r>
                <a:rPr lang="en-US" dirty="0">
                  <a:solidFill>
                    <a:srgbClr val="86EAE9"/>
                  </a:solidFill>
                  <a:latin typeface="Aileron Heavy"/>
                </a:rPr>
                <a:t>E1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5579907" y="2269954"/>
            <a:ext cx="1636369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7"/>
              </a:lnSpc>
            </a:pPr>
            <a:endParaRPr lang="en-US" sz="1300" b="1" spc="50" dirty="0">
              <a:solidFill>
                <a:srgbClr val="FFFFFF"/>
              </a:solidFill>
              <a:latin typeface="Aileron Regular"/>
            </a:endParaRPr>
          </a:p>
        </p:txBody>
      </p:sp>
      <p:grpSp>
        <p:nvGrpSpPr>
          <p:cNvPr id="35" name="Group 35"/>
          <p:cNvGrpSpPr/>
          <p:nvPr/>
        </p:nvGrpSpPr>
        <p:grpSpPr>
          <a:xfrm>
            <a:off x="5017754" y="1920458"/>
            <a:ext cx="396006" cy="491348"/>
            <a:chOff x="0" y="0"/>
            <a:chExt cx="1044123" cy="2052334"/>
          </a:xfrm>
        </p:grpSpPr>
        <p:pic>
          <p:nvPicPr>
            <p:cNvPr id="36" name="Picture 36"/>
            <p:cNvPicPr>
              <a:picLocks noChangeAspect="1"/>
            </p:cNvPicPr>
            <p:nvPr/>
          </p:nvPicPr>
          <p:blipFill>
            <a:blip r:embed="rId2"/>
            <a:srcRect l="24562" r="24562"/>
            <a:stretch>
              <a:fillRect/>
            </a:stretch>
          </p:blipFill>
          <p:spPr>
            <a:xfrm>
              <a:off x="0" y="0"/>
              <a:ext cx="1044123" cy="2052334"/>
            </a:xfrm>
            <a:prstGeom prst="rect">
              <a:avLst/>
            </a:prstGeom>
          </p:spPr>
        </p:pic>
        <p:sp>
          <p:nvSpPr>
            <p:cNvPr id="37" name="TextBox 37"/>
            <p:cNvSpPr txBox="1"/>
            <p:nvPr/>
          </p:nvSpPr>
          <p:spPr>
            <a:xfrm>
              <a:off x="135673" y="224674"/>
              <a:ext cx="772779" cy="12855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58"/>
                </a:lnSpc>
              </a:pPr>
              <a:r>
                <a:rPr lang="en-US" dirty="0">
                  <a:solidFill>
                    <a:srgbClr val="3EDAD8"/>
                  </a:solidFill>
                  <a:latin typeface="Aileron Heavy"/>
                </a:rPr>
                <a:t>E2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5524374" y="2520865"/>
            <a:ext cx="1863469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rPr>
              <a:t>РЕГИОНАЛЬНЫЙ ПРОЕКТ «ЦИФРОВАЯ ОБРАЗОВАТЕЛЬНАЯ СРЕДА»</a:t>
            </a:r>
            <a:endParaRPr lang="en-US" sz="1050" b="1" spc="50" dirty="0">
              <a:solidFill>
                <a:schemeClr val="tx1">
                  <a:lumMod val="95000"/>
                  <a:lumOff val="5000"/>
                </a:schemeClr>
              </a:solidFill>
              <a:latin typeface="Aileron Regular"/>
            </a:endParaRPr>
          </a:p>
        </p:txBody>
      </p:sp>
      <p:grpSp>
        <p:nvGrpSpPr>
          <p:cNvPr id="39" name="Group 39"/>
          <p:cNvGrpSpPr/>
          <p:nvPr/>
        </p:nvGrpSpPr>
        <p:grpSpPr>
          <a:xfrm>
            <a:off x="4999737" y="2529591"/>
            <a:ext cx="396006" cy="644195"/>
            <a:chOff x="0" y="0"/>
            <a:chExt cx="1044123" cy="2052334"/>
          </a:xfrm>
        </p:grpSpPr>
        <p:pic>
          <p:nvPicPr>
            <p:cNvPr id="40" name="Picture 40"/>
            <p:cNvPicPr>
              <a:picLocks noChangeAspect="1"/>
            </p:cNvPicPr>
            <p:nvPr/>
          </p:nvPicPr>
          <p:blipFill>
            <a:blip r:embed="rId2"/>
            <a:srcRect l="24562" r="24562"/>
            <a:stretch>
              <a:fillRect/>
            </a:stretch>
          </p:blipFill>
          <p:spPr>
            <a:xfrm>
              <a:off x="0" y="0"/>
              <a:ext cx="1044123" cy="2052334"/>
            </a:xfrm>
            <a:prstGeom prst="rect">
              <a:avLst/>
            </a:prstGeom>
          </p:spPr>
        </p:pic>
        <p:sp>
          <p:nvSpPr>
            <p:cNvPr id="41" name="TextBox 41"/>
            <p:cNvSpPr txBox="1"/>
            <p:nvPr/>
          </p:nvSpPr>
          <p:spPr>
            <a:xfrm>
              <a:off x="135673" y="224669"/>
              <a:ext cx="772779" cy="9805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58"/>
                </a:lnSpc>
              </a:pPr>
              <a:r>
                <a:rPr lang="en-US" dirty="0">
                  <a:solidFill>
                    <a:srgbClr val="37C9EF"/>
                  </a:solidFill>
                  <a:latin typeface="Aileron Heavy"/>
                </a:rPr>
                <a:t>E4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5413761" y="4570630"/>
            <a:ext cx="2093587" cy="4847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rPr>
              <a:t>РЕГИОНАЛЬНЫЙ ПРОЕКТ </a:t>
            </a:r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rPr>
              <a:t>«РАЗВИТИЕ СИСТЕМЫ ПОДДЕРЖКИ МОЛОДЕЖИ»</a:t>
            </a:r>
            <a:endParaRPr lang="en-US" sz="1050" b="1" spc="50" dirty="0">
              <a:solidFill>
                <a:schemeClr val="tx1">
                  <a:lumMod val="95000"/>
                  <a:lumOff val="5000"/>
                </a:schemeClr>
              </a:solidFill>
              <a:latin typeface="Aileron Regular"/>
            </a:endParaRPr>
          </a:p>
        </p:txBody>
      </p:sp>
      <p:grpSp>
        <p:nvGrpSpPr>
          <p:cNvPr id="43" name="Group 43"/>
          <p:cNvGrpSpPr/>
          <p:nvPr/>
        </p:nvGrpSpPr>
        <p:grpSpPr>
          <a:xfrm>
            <a:off x="4966298" y="4529117"/>
            <a:ext cx="396006" cy="548839"/>
            <a:chOff x="0" y="0"/>
            <a:chExt cx="1044123" cy="2052334"/>
          </a:xfrm>
        </p:grpSpPr>
        <p:pic>
          <p:nvPicPr>
            <p:cNvPr id="44" name="Picture 44"/>
            <p:cNvPicPr>
              <a:picLocks noChangeAspect="1"/>
            </p:cNvPicPr>
            <p:nvPr/>
          </p:nvPicPr>
          <p:blipFill>
            <a:blip r:embed="rId2"/>
            <a:srcRect l="24562" r="24562"/>
            <a:stretch>
              <a:fillRect/>
            </a:stretch>
          </p:blipFill>
          <p:spPr>
            <a:xfrm>
              <a:off x="0" y="0"/>
              <a:ext cx="1044123" cy="2052334"/>
            </a:xfrm>
            <a:prstGeom prst="rect">
              <a:avLst/>
            </a:prstGeom>
          </p:spPr>
        </p:pic>
        <p:sp>
          <p:nvSpPr>
            <p:cNvPr id="45" name="TextBox 45"/>
            <p:cNvSpPr txBox="1"/>
            <p:nvPr/>
          </p:nvSpPr>
          <p:spPr>
            <a:xfrm>
              <a:off x="135673" y="224671"/>
              <a:ext cx="772779" cy="11509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58"/>
                </a:lnSpc>
              </a:pPr>
              <a:r>
                <a:rPr lang="en-US" dirty="0">
                  <a:solidFill>
                    <a:srgbClr val="2C92D5"/>
                  </a:solidFill>
                  <a:latin typeface="Aileron Heavy"/>
                </a:rPr>
                <a:t>E</a:t>
              </a:r>
              <a:r>
                <a:rPr lang="ru-RU" dirty="0">
                  <a:solidFill>
                    <a:srgbClr val="2C92D5"/>
                  </a:solidFill>
                  <a:latin typeface="Aileron Heavy"/>
                </a:rPr>
                <a:t>Г</a:t>
              </a:r>
              <a:endParaRPr lang="en-US" dirty="0">
                <a:solidFill>
                  <a:srgbClr val="2C92D5"/>
                </a:solidFill>
                <a:latin typeface="Aileron Heavy"/>
              </a:endParaRP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5515025" y="3286205"/>
            <a:ext cx="1926603" cy="4847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050" b="1" spc="50" dirty="0">
                <a:latin typeface="Aileron Regular"/>
              </a:rPr>
              <a:t>РЕГИОНАЛЬНЫЙ ПРОЕКТ «МОЛОДЫЕ ПРОФЕССИОНАЛЫ»</a:t>
            </a:r>
            <a:endParaRPr lang="en-US" sz="1050" b="1" spc="50" dirty="0">
              <a:latin typeface="Aileron Regular"/>
            </a:endParaRPr>
          </a:p>
        </p:txBody>
      </p:sp>
      <p:grpSp>
        <p:nvGrpSpPr>
          <p:cNvPr id="47" name="Group 47"/>
          <p:cNvGrpSpPr/>
          <p:nvPr/>
        </p:nvGrpSpPr>
        <p:grpSpPr>
          <a:xfrm>
            <a:off x="4999737" y="3233796"/>
            <a:ext cx="396006" cy="566882"/>
            <a:chOff x="0" y="0"/>
            <a:chExt cx="1044123" cy="2052334"/>
          </a:xfrm>
        </p:grpSpPr>
        <p:pic>
          <p:nvPicPr>
            <p:cNvPr id="48" name="Picture 48"/>
            <p:cNvPicPr>
              <a:picLocks noChangeAspect="1"/>
            </p:cNvPicPr>
            <p:nvPr/>
          </p:nvPicPr>
          <p:blipFill>
            <a:blip r:embed="rId2"/>
            <a:srcRect l="24562" r="24562"/>
            <a:stretch>
              <a:fillRect/>
            </a:stretch>
          </p:blipFill>
          <p:spPr>
            <a:xfrm>
              <a:off x="0" y="0"/>
              <a:ext cx="1044123" cy="2052334"/>
            </a:xfrm>
            <a:prstGeom prst="rect">
              <a:avLst/>
            </a:prstGeom>
          </p:spPr>
        </p:pic>
        <p:sp>
          <p:nvSpPr>
            <p:cNvPr id="49" name="TextBox 49"/>
            <p:cNvSpPr txBox="1"/>
            <p:nvPr/>
          </p:nvSpPr>
          <p:spPr>
            <a:xfrm>
              <a:off x="135673" y="224671"/>
              <a:ext cx="772779" cy="11142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58"/>
                </a:lnSpc>
              </a:pPr>
              <a:r>
                <a:rPr lang="en-US" dirty="0">
                  <a:solidFill>
                    <a:srgbClr val="3EDAD8"/>
                  </a:solidFill>
                  <a:latin typeface="Aileron Heavy"/>
                </a:rPr>
                <a:t>E6</a:t>
              </a:r>
            </a:p>
          </p:txBody>
        </p:sp>
      </p:grpSp>
      <p:sp>
        <p:nvSpPr>
          <p:cNvPr id="50" name="TextBox 3"/>
          <p:cNvSpPr txBox="1"/>
          <p:nvPr/>
        </p:nvSpPr>
        <p:spPr>
          <a:xfrm>
            <a:off x="2346284" y="1338668"/>
            <a:ext cx="2658929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200" b="1" spc="11" dirty="0">
                <a:solidFill>
                  <a:srgbClr val="002060"/>
                </a:solidFill>
                <a:latin typeface="Aileron Heavy"/>
              </a:rPr>
              <a:t>«</a:t>
            </a:r>
            <a:r>
              <a:rPr lang="en-US" sz="1200" b="1" spc="11" dirty="0">
                <a:solidFill>
                  <a:srgbClr val="002060"/>
                </a:solidFill>
                <a:latin typeface="Aileron Heavy"/>
              </a:rPr>
              <a:t>E</a:t>
            </a:r>
            <a:r>
              <a:rPr lang="ru-RU" sz="1200" b="1" spc="11" dirty="0">
                <a:solidFill>
                  <a:srgbClr val="002060"/>
                </a:solidFill>
                <a:latin typeface="Aileron Heavy"/>
              </a:rPr>
              <a:t>» </a:t>
            </a:r>
          </a:p>
          <a:p>
            <a:pPr>
              <a:spcBef>
                <a:spcPct val="0"/>
              </a:spcBef>
            </a:pPr>
            <a:endParaRPr lang="ru-RU" sz="1200" b="1" spc="11" dirty="0">
              <a:solidFill>
                <a:srgbClr val="002060"/>
              </a:solidFill>
              <a:latin typeface="Aileron Heavy"/>
            </a:endParaRPr>
          </a:p>
          <a:p>
            <a:pPr>
              <a:spcBef>
                <a:spcPct val="0"/>
              </a:spcBef>
            </a:pPr>
            <a:r>
              <a:rPr lang="ru-RU" sz="1200" b="1" spc="11" dirty="0">
                <a:solidFill>
                  <a:srgbClr val="002060"/>
                </a:solidFill>
                <a:latin typeface="Aileron Heavy"/>
              </a:rPr>
              <a:t>НАЦИОНАЛЬНЫЙ ПРОЕКТ «ОБРАЗОВАНИЕ» </a:t>
            </a:r>
          </a:p>
        </p:txBody>
      </p:sp>
      <p:sp>
        <p:nvSpPr>
          <p:cNvPr id="52" name="AutoShape 5"/>
          <p:cNvSpPr/>
          <p:nvPr/>
        </p:nvSpPr>
        <p:spPr>
          <a:xfrm>
            <a:off x="4818603" y="3891997"/>
            <a:ext cx="5443680" cy="585824"/>
          </a:xfrm>
          <a:prstGeom prst="rect">
            <a:avLst/>
          </a:prstGeom>
          <a:solidFill>
            <a:srgbClr val="DBF9F8"/>
          </a:solidFill>
        </p:spPr>
      </p:sp>
      <p:sp>
        <p:nvSpPr>
          <p:cNvPr id="53" name="AutoShape 7"/>
          <p:cNvSpPr/>
          <p:nvPr/>
        </p:nvSpPr>
        <p:spPr>
          <a:xfrm>
            <a:off x="4814487" y="3868926"/>
            <a:ext cx="2709803" cy="585824"/>
          </a:xfrm>
          <a:prstGeom prst="rect">
            <a:avLst/>
          </a:prstGeom>
          <a:solidFill>
            <a:srgbClr val="86EAE9"/>
          </a:solidFill>
        </p:spPr>
      </p:sp>
      <p:grpSp>
        <p:nvGrpSpPr>
          <p:cNvPr id="59" name="Group 47"/>
          <p:cNvGrpSpPr/>
          <p:nvPr/>
        </p:nvGrpSpPr>
        <p:grpSpPr>
          <a:xfrm>
            <a:off x="4929308" y="3883541"/>
            <a:ext cx="397891" cy="548197"/>
            <a:chOff x="0" y="0"/>
            <a:chExt cx="1044123" cy="2052334"/>
          </a:xfrm>
        </p:grpSpPr>
        <p:pic>
          <p:nvPicPr>
            <p:cNvPr id="60" name="Picture 48"/>
            <p:cNvPicPr>
              <a:picLocks noChangeAspect="1"/>
            </p:cNvPicPr>
            <p:nvPr/>
          </p:nvPicPr>
          <p:blipFill>
            <a:blip r:embed="rId2"/>
            <a:srcRect l="24562" r="24562"/>
            <a:stretch>
              <a:fillRect/>
            </a:stretch>
          </p:blipFill>
          <p:spPr>
            <a:xfrm>
              <a:off x="0" y="0"/>
              <a:ext cx="1044123" cy="2052334"/>
            </a:xfrm>
            <a:prstGeom prst="rect">
              <a:avLst/>
            </a:prstGeom>
          </p:spPr>
        </p:pic>
        <p:sp>
          <p:nvSpPr>
            <p:cNvPr id="61" name="TextBox 49"/>
            <p:cNvSpPr txBox="1"/>
            <p:nvPr/>
          </p:nvSpPr>
          <p:spPr>
            <a:xfrm>
              <a:off x="135673" y="224669"/>
              <a:ext cx="772779" cy="11522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58"/>
                </a:lnSpc>
              </a:pPr>
              <a:r>
                <a:rPr lang="en-US" dirty="0">
                  <a:solidFill>
                    <a:srgbClr val="C5F4F3"/>
                  </a:solidFill>
                  <a:latin typeface="Aileron Heavy"/>
                </a:rPr>
                <a:t>E8</a:t>
              </a:r>
            </a:p>
          </p:txBody>
        </p:sp>
      </p:grpSp>
      <p:sp>
        <p:nvSpPr>
          <p:cNvPr id="62" name="TextBox 8"/>
          <p:cNvSpPr txBox="1"/>
          <p:nvPr/>
        </p:nvSpPr>
        <p:spPr>
          <a:xfrm>
            <a:off x="5571014" y="1918591"/>
            <a:ext cx="1881473" cy="4847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rPr>
              <a:t>РЕГИОНАЛЬНЫЙ ПРОЕКТ «УСПЕХ КАЖДОГО РЕБЕНКА»</a:t>
            </a:r>
            <a:endParaRPr lang="en-US" sz="1050" b="1" spc="50" dirty="0">
              <a:solidFill>
                <a:schemeClr val="tx1">
                  <a:lumMod val="95000"/>
                  <a:lumOff val="5000"/>
                </a:schemeClr>
              </a:solidFill>
              <a:latin typeface="Aileron Regular"/>
            </a:endParaRPr>
          </a:p>
        </p:txBody>
      </p:sp>
      <p:sp>
        <p:nvSpPr>
          <p:cNvPr id="63" name="TextBox 46"/>
          <p:cNvSpPr txBox="1"/>
          <p:nvPr/>
        </p:nvSpPr>
        <p:spPr>
          <a:xfrm>
            <a:off x="5485904" y="3911705"/>
            <a:ext cx="1944704" cy="4847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rPr>
              <a:t>РЕГИОНАЛЬНЫЙ ПРОЕКТ «СОЦИАЛЬНАЯ АКТИВНОСТЬ»</a:t>
            </a:r>
            <a:endParaRPr lang="en-US" sz="1050" b="1" spc="50" dirty="0">
              <a:solidFill>
                <a:schemeClr val="tx1">
                  <a:lumMod val="95000"/>
                  <a:lumOff val="5000"/>
                </a:schemeClr>
              </a:solidFill>
              <a:latin typeface="Aileron Regular"/>
            </a:endParaRPr>
          </a:p>
        </p:txBody>
      </p:sp>
      <p:sp>
        <p:nvSpPr>
          <p:cNvPr id="64" name="TextBox 27"/>
          <p:cNvSpPr txBox="1"/>
          <p:nvPr/>
        </p:nvSpPr>
        <p:spPr>
          <a:xfrm>
            <a:off x="7601661" y="3912989"/>
            <a:ext cx="2635546" cy="4847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2021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исполнено – 4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</a:p>
          <a:p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2022 исполнено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– 4 млн. рублей </a:t>
            </a:r>
          </a:p>
          <a:p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2023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план – 3,4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  <a:endParaRPr lang="en-US" sz="1050" b="1" spc="50" dirty="0">
              <a:solidFill>
                <a:srgbClr val="191919"/>
              </a:solidFill>
              <a:latin typeface="Aileron Heavy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2B09-D545-4C8E-8147-3124702805AF}" type="slidenum">
              <a:rPr lang="ru-RU" smtClean="0"/>
              <a:t>17</a:t>
            </a:fld>
            <a:endParaRPr lang="ru-RU"/>
          </a:p>
        </p:txBody>
      </p:sp>
      <p:grpSp>
        <p:nvGrpSpPr>
          <p:cNvPr id="65" name="Group 39"/>
          <p:cNvGrpSpPr/>
          <p:nvPr/>
        </p:nvGrpSpPr>
        <p:grpSpPr>
          <a:xfrm>
            <a:off x="4946154" y="5191435"/>
            <a:ext cx="396006" cy="550459"/>
            <a:chOff x="0" y="0"/>
            <a:chExt cx="1044123" cy="2052334"/>
          </a:xfrm>
        </p:grpSpPr>
        <p:pic>
          <p:nvPicPr>
            <p:cNvPr id="66" name="Picture 40"/>
            <p:cNvPicPr>
              <a:picLocks noChangeAspect="1"/>
            </p:cNvPicPr>
            <p:nvPr/>
          </p:nvPicPr>
          <p:blipFill>
            <a:blip r:embed="rId2"/>
            <a:srcRect l="24562" r="24562"/>
            <a:stretch>
              <a:fillRect/>
            </a:stretch>
          </p:blipFill>
          <p:spPr>
            <a:xfrm>
              <a:off x="0" y="0"/>
              <a:ext cx="1044123" cy="2052334"/>
            </a:xfrm>
            <a:prstGeom prst="rect">
              <a:avLst/>
            </a:prstGeom>
          </p:spPr>
        </p:pic>
        <p:sp>
          <p:nvSpPr>
            <p:cNvPr id="67" name="TextBox 41"/>
            <p:cNvSpPr txBox="1"/>
            <p:nvPr/>
          </p:nvSpPr>
          <p:spPr>
            <a:xfrm>
              <a:off x="44085" y="213776"/>
              <a:ext cx="955954" cy="114751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358"/>
                </a:lnSpc>
              </a:pPr>
              <a:r>
                <a:rPr lang="en-US" dirty="0">
                  <a:solidFill>
                    <a:srgbClr val="37C9EF"/>
                  </a:solidFill>
                  <a:latin typeface="Aileron Heavy"/>
                </a:rPr>
                <a:t>E</a:t>
              </a:r>
              <a:r>
                <a:rPr lang="ru-RU" dirty="0">
                  <a:solidFill>
                    <a:srgbClr val="37C9EF"/>
                  </a:solidFill>
                  <a:latin typeface="Aileron Heavy"/>
                </a:rPr>
                <a:t>В</a:t>
              </a:r>
              <a:endParaRPr lang="en-US" dirty="0">
                <a:solidFill>
                  <a:srgbClr val="37C9EF"/>
                </a:solidFill>
                <a:latin typeface="Aileron Heavy"/>
              </a:endParaRPr>
            </a:p>
          </p:txBody>
        </p:sp>
      </p:grpSp>
      <p:sp>
        <p:nvSpPr>
          <p:cNvPr id="68" name="TextBox 42"/>
          <p:cNvSpPr txBox="1"/>
          <p:nvPr/>
        </p:nvSpPr>
        <p:spPr>
          <a:xfrm>
            <a:off x="5375548" y="5191434"/>
            <a:ext cx="2106460" cy="4847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rPr>
              <a:t>РЕГИОНАЛЬНЫЙ ПРОЕКТ </a:t>
            </a:r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rPr>
              <a:t>«ПАТРИОТИЧЕТКОЕ ВОСПИТАНИЕ ГРАЖДАН ВФ</a:t>
            </a:r>
            <a:endParaRPr lang="en-US" sz="1050" b="1" spc="50" dirty="0">
              <a:solidFill>
                <a:schemeClr val="tx1">
                  <a:lumMod val="95000"/>
                  <a:lumOff val="5000"/>
                </a:schemeClr>
              </a:solidFill>
              <a:latin typeface="Aileron Regular"/>
            </a:endParaRPr>
          </a:p>
        </p:txBody>
      </p:sp>
      <p:sp>
        <p:nvSpPr>
          <p:cNvPr id="58" name="TextBox 27"/>
          <p:cNvSpPr txBox="1"/>
          <p:nvPr/>
        </p:nvSpPr>
        <p:spPr>
          <a:xfrm>
            <a:off x="7601661" y="4623716"/>
            <a:ext cx="2635546" cy="3231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2022 исполнено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–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0,2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млн. рублей </a:t>
            </a:r>
          </a:p>
          <a:p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2023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план – 0,6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  <a:endParaRPr lang="en-US" sz="1050" b="1" spc="50" dirty="0">
              <a:solidFill>
                <a:srgbClr val="191919"/>
              </a:solidFill>
              <a:latin typeface="Aileron Heavy"/>
            </a:endParaRPr>
          </a:p>
        </p:txBody>
      </p:sp>
      <p:sp>
        <p:nvSpPr>
          <p:cNvPr id="69" name="TextBox 27"/>
          <p:cNvSpPr txBox="1"/>
          <p:nvPr/>
        </p:nvSpPr>
        <p:spPr>
          <a:xfrm>
            <a:off x="7598864" y="5259400"/>
            <a:ext cx="2635546" cy="3231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2022 исполнено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–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10,5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млн. рублей </a:t>
            </a:r>
          </a:p>
          <a:p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2023 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план – 7,5 млн</a:t>
            </a:r>
            <a:r>
              <a:rPr lang="ru-RU" sz="1050" b="1" spc="50" dirty="0">
                <a:solidFill>
                  <a:srgbClr val="191919"/>
                </a:solidFill>
                <a:latin typeface="Aileron Heavy"/>
              </a:rPr>
              <a:t>. рублей</a:t>
            </a:r>
            <a:endParaRPr lang="en-US" sz="1050" b="1" spc="50" dirty="0">
              <a:solidFill>
                <a:srgbClr val="191919"/>
              </a:solidFill>
              <a:latin typeface="Aileron Heavy"/>
            </a:endParaRPr>
          </a:p>
        </p:txBody>
      </p:sp>
      <p:sp>
        <p:nvSpPr>
          <p:cNvPr id="56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НАЦИОНАЛЬНЫЕ ПРОЕКТЫ 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964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AutoShape 5"/>
          <p:cNvSpPr/>
          <p:nvPr/>
        </p:nvSpPr>
        <p:spPr>
          <a:xfrm>
            <a:off x="1065429" y="5953374"/>
            <a:ext cx="6325282" cy="766309"/>
          </a:xfrm>
          <a:prstGeom prst="rect">
            <a:avLst/>
          </a:prstGeom>
          <a:solidFill>
            <a:srgbClr val="DBF9F8"/>
          </a:solidFill>
        </p:spPr>
      </p:sp>
      <p:pic>
        <p:nvPicPr>
          <p:cNvPr id="73" name="Picture 32"/>
          <p:cNvPicPr>
            <a:picLocks noChangeAspect="1"/>
          </p:cNvPicPr>
          <p:nvPr/>
        </p:nvPicPr>
        <p:blipFill>
          <a:blip r:embed="rId2"/>
          <a:srcRect l="24562" r="24562"/>
          <a:stretch>
            <a:fillRect/>
          </a:stretch>
        </p:blipFill>
        <p:spPr>
          <a:xfrm>
            <a:off x="4287990" y="6093815"/>
            <a:ext cx="394250" cy="511898"/>
          </a:xfrm>
          <a:prstGeom prst="rect">
            <a:avLst/>
          </a:prstGeom>
        </p:spPr>
      </p:pic>
      <p:sp>
        <p:nvSpPr>
          <p:cNvPr id="63" name="AutoShape 5"/>
          <p:cNvSpPr/>
          <p:nvPr/>
        </p:nvSpPr>
        <p:spPr>
          <a:xfrm>
            <a:off x="4905086" y="2323001"/>
            <a:ext cx="5382363" cy="558632"/>
          </a:xfrm>
          <a:prstGeom prst="rect">
            <a:avLst/>
          </a:prstGeom>
          <a:solidFill>
            <a:srgbClr val="DBF9F8"/>
          </a:solidFill>
        </p:spPr>
      </p:sp>
      <p:sp>
        <p:nvSpPr>
          <p:cNvPr id="53" name="TextBox 3"/>
          <p:cNvSpPr txBox="1"/>
          <p:nvPr/>
        </p:nvSpPr>
        <p:spPr>
          <a:xfrm>
            <a:off x="1884921" y="1344454"/>
            <a:ext cx="50574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58"/>
              </a:lnSpc>
            </a:pPr>
            <a:r>
              <a:rPr lang="ru-RU" b="1" spc="53" dirty="0">
                <a:latin typeface="Aileron Heavy"/>
              </a:rPr>
              <a:t> </a:t>
            </a:r>
          </a:p>
        </p:txBody>
      </p:sp>
      <p:sp>
        <p:nvSpPr>
          <p:cNvPr id="51" name="TextBox 3"/>
          <p:cNvSpPr txBox="1"/>
          <p:nvPr/>
        </p:nvSpPr>
        <p:spPr>
          <a:xfrm>
            <a:off x="7326201" y="4135684"/>
            <a:ext cx="85476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58"/>
              </a:lnSpc>
            </a:pPr>
            <a:r>
              <a:rPr lang="ru-RU" b="1" spc="53" dirty="0">
                <a:latin typeface="Aileron Heavy"/>
              </a:rPr>
              <a:t> 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390665" y="250069"/>
            <a:ext cx="7896785" cy="1984155"/>
            <a:chOff x="1009675" y="143900"/>
            <a:chExt cx="10529046" cy="2774317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1009675" y="143900"/>
              <a:ext cx="10529046" cy="2774317"/>
              <a:chOff x="988172" y="560792"/>
              <a:chExt cx="10529046" cy="2774317"/>
            </a:xfrm>
          </p:grpSpPr>
          <p:grpSp>
            <p:nvGrpSpPr>
              <p:cNvPr id="3" name="Группа 2"/>
              <p:cNvGrpSpPr/>
              <p:nvPr/>
            </p:nvGrpSpPr>
            <p:grpSpPr>
              <a:xfrm>
                <a:off x="988172" y="1404776"/>
                <a:ext cx="10529046" cy="1930333"/>
                <a:chOff x="1083344" y="857286"/>
                <a:chExt cx="10529046" cy="1930333"/>
              </a:xfrm>
            </p:grpSpPr>
            <p:sp>
              <p:nvSpPr>
                <p:cNvPr id="87" name="AutoShape 21"/>
                <p:cNvSpPr/>
                <p:nvPr/>
              </p:nvSpPr>
              <p:spPr>
                <a:xfrm>
                  <a:off x="4435906" y="857286"/>
                  <a:ext cx="7176484" cy="877113"/>
                </a:xfrm>
                <a:prstGeom prst="rect">
                  <a:avLst/>
                </a:prstGeom>
                <a:solidFill>
                  <a:srgbClr val="C5F4F3"/>
                </a:solidFill>
              </p:spPr>
            </p:sp>
            <p:sp>
              <p:nvSpPr>
                <p:cNvPr id="88" name="TextBox 22"/>
                <p:cNvSpPr txBox="1"/>
                <p:nvPr/>
              </p:nvSpPr>
              <p:spPr>
                <a:xfrm>
                  <a:off x="8382728" y="919445"/>
                  <a:ext cx="3229662" cy="806895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>
                    <a:lnSpc>
                      <a:spcPts val="1500"/>
                    </a:lnSpc>
                  </a:pPr>
                  <a:r>
                    <a:rPr lang="ru-RU" sz="1000" b="1" spc="50" dirty="0">
                      <a:solidFill>
                        <a:srgbClr val="191919"/>
                      </a:solidFill>
                      <a:latin typeface="Aileron Heavy"/>
                    </a:rPr>
                    <a:t>2021 </a:t>
                  </a:r>
                  <a:r>
                    <a:rPr lang="ru-RU" sz="1000" b="1" spc="50" dirty="0">
                      <a:solidFill>
                        <a:srgbClr val="191919"/>
                      </a:solidFill>
                      <a:latin typeface="Aileron Heavy"/>
                    </a:rPr>
                    <a:t>исполнено – 59,5 </a:t>
                  </a:r>
                  <a:r>
                    <a:rPr lang="ru-RU" sz="1000" b="1" spc="50" dirty="0">
                      <a:solidFill>
                        <a:srgbClr val="191919"/>
                      </a:solidFill>
                      <a:latin typeface="Aileron Heavy"/>
                    </a:rPr>
                    <a:t>млн. рублей</a:t>
                  </a:r>
                </a:p>
                <a:p>
                  <a:pPr>
                    <a:lnSpc>
                      <a:spcPts val="1500"/>
                    </a:lnSpc>
                  </a:pPr>
                  <a:r>
                    <a:rPr lang="ru-RU" sz="1000" b="1" spc="50" dirty="0">
                      <a:solidFill>
                        <a:srgbClr val="191919"/>
                      </a:solidFill>
                      <a:latin typeface="Aileron Heavy"/>
                    </a:rPr>
                    <a:t>2022 </a:t>
                  </a:r>
                  <a:r>
                    <a:rPr lang="ru-RU" sz="1000" b="1" spc="50" dirty="0">
                      <a:solidFill>
                        <a:srgbClr val="191919"/>
                      </a:solidFill>
                      <a:latin typeface="Aileron Heavy"/>
                    </a:rPr>
                    <a:t>исполнено – 60,7 </a:t>
                  </a:r>
                  <a:r>
                    <a:rPr lang="ru-RU" sz="1000" b="1" spc="50" dirty="0">
                      <a:solidFill>
                        <a:srgbClr val="191919"/>
                      </a:solidFill>
                      <a:latin typeface="Aileron Heavy"/>
                    </a:rPr>
                    <a:t>млн. рублей</a:t>
                  </a:r>
                </a:p>
                <a:p>
                  <a:pPr>
                    <a:lnSpc>
                      <a:spcPts val="1500"/>
                    </a:lnSpc>
                  </a:pPr>
                  <a:r>
                    <a:rPr lang="ru-RU" sz="1000" b="1" spc="50" dirty="0">
                      <a:solidFill>
                        <a:srgbClr val="191919"/>
                      </a:solidFill>
                      <a:latin typeface="Aileron Heavy"/>
                    </a:rPr>
                    <a:t>2023 </a:t>
                  </a:r>
                  <a:r>
                    <a:rPr lang="ru-RU" sz="1000" b="1" spc="50" dirty="0">
                      <a:solidFill>
                        <a:srgbClr val="191919"/>
                      </a:solidFill>
                      <a:latin typeface="Aileron Heavy"/>
                    </a:rPr>
                    <a:t>план – 201,3 </a:t>
                  </a:r>
                  <a:r>
                    <a:rPr lang="ru-RU" sz="1000" b="1" spc="50" dirty="0">
                      <a:solidFill>
                        <a:srgbClr val="191919"/>
                      </a:solidFill>
                      <a:latin typeface="Aileron Heavy"/>
                    </a:rPr>
                    <a:t>млн. рублей</a:t>
                  </a:r>
                  <a:endParaRPr lang="en-US" sz="1000" b="1" spc="50" dirty="0">
                    <a:solidFill>
                      <a:srgbClr val="191919"/>
                    </a:solidFill>
                    <a:latin typeface="Aileron Heavy"/>
                  </a:endParaRPr>
                </a:p>
              </p:txBody>
            </p:sp>
            <p:sp>
              <p:nvSpPr>
                <p:cNvPr id="89" name="AutoShape 23"/>
                <p:cNvSpPr/>
                <p:nvPr/>
              </p:nvSpPr>
              <p:spPr>
                <a:xfrm>
                  <a:off x="4435906" y="858363"/>
                  <a:ext cx="3778549" cy="877113"/>
                </a:xfrm>
                <a:prstGeom prst="rect">
                  <a:avLst/>
                </a:prstGeom>
                <a:solidFill>
                  <a:srgbClr val="3EDAD8"/>
                </a:solidFill>
              </p:spPr>
            </p:sp>
            <p:sp>
              <p:nvSpPr>
                <p:cNvPr id="90" name="AutoShape 26"/>
                <p:cNvSpPr/>
                <p:nvPr/>
              </p:nvSpPr>
              <p:spPr>
                <a:xfrm>
                  <a:off x="4435906" y="1795199"/>
                  <a:ext cx="7176484" cy="992420"/>
                </a:xfrm>
                <a:prstGeom prst="rect">
                  <a:avLst/>
                </a:prstGeom>
                <a:solidFill>
                  <a:srgbClr val="B9CCDC"/>
                </a:solidFill>
              </p:spPr>
            </p:sp>
            <p:sp>
              <p:nvSpPr>
                <p:cNvPr id="92" name="AutoShape 28"/>
                <p:cNvSpPr/>
                <p:nvPr/>
              </p:nvSpPr>
              <p:spPr>
                <a:xfrm>
                  <a:off x="4435906" y="1796787"/>
                  <a:ext cx="3778549" cy="987542"/>
                </a:xfrm>
                <a:prstGeom prst="rect">
                  <a:avLst/>
                </a:prstGeom>
                <a:solidFill>
                  <a:srgbClr val="13538A"/>
                </a:solidFill>
              </p:spPr>
            </p:sp>
            <p:sp>
              <p:nvSpPr>
                <p:cNvPr id="93" name="TextBox 42"/>
                <p:cNvSpPr txBox="1"/>
                <p:nvPr/>
              </p:nvSpPr>
              <p:spPr>
                <a:xfrm>
                  <a:off x="5432181" y="901125"/>
                  <a:ext cx="2531704" cy="807255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>
                    <a:spcBef>
                      <a:spcPct val="0"/>
                    </a:spcBef>
                  </a:pPr>
                  <a:r>
                    <a:rPr lang="ru-RU" sz="938" b="1" spc="5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ileron Heavy"/>
                    </a:rPr>
                    <a:t>РЕГИОНАЛЬНЫЙ ПРОЕКТ </a:t>
                  </a:r>
                </a:p>
                <a:p>
                  <a:pPr>
                    <a:spcBef>
                      <a:spcPct val="0"/>
                    </a:spcBef>
                  </a:pPr>
                  <a:r>
                    <a:rPr lang="ru-RU" sz="938" b="1" spc="5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ileron Heavy"/>
                    </a:rPr>
                    <a:t>«ФОРМИРОВАНИЕ КОМФОРТНОЙ ГОРОДСКОЙ СРЕДЫ»</a:t>
                  </a:r>
                  <a:endParaRPr lang="en-US" sz="938" b="1" spc="5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ileron Heavy"/>
                  </a:endParaRPr>
                </a:p>
              </p:txBody>
            </p:sp>
            <p:grpSp>
              <p:nvGrpSpPr>
                <p:cNvPr id="94" name="Group 43"/>
                <p:cNvGrpSpPr/>
                <p:nvPr/>
              </p:nvGrpSpPr>
              <p:grpSpPr>
                <a:xfrm>
                  <a:off x="4732348" y="890601"/>
                  <a:ext cx="522061" cy="820777"/>
                  <a:chOff x="68368" y="0"/>
                  <a:chExt cx="1044123" cy="2052334"/>
                </a:xfrm>
              </p:grpSpPr>
              <p:pic>
                <p:nvPicPr>
                  <p:cNvPr id="95" name="Picture 44"/>
                  <p:cNvPicPr>
                    <a:picLocks noChangeAspect="1"/>
                  </p:cNvPicPr>
                  <p:nvPr/>
                </p:nvPicPr>
                <p:blipFill>
                  <a:blip r:embed="rId2"/>
                  <a:srcRect l="24562" r="24562"/>
                  <a:stretch>
                    <a:fillRect/>
                  </a:stretch>
                </p:blipFill>
                <p:spPr>
                  <a:xfrm>
                    <a:off x="68368" y="0"/>
                    <a:ext cx="1044123" cy="2052334"/>
                  </a:xfrm>
                  <a:prstGeom prst="rect">
                    <a:avLst/>
                  </a:prstGeom>
                </p:spPr>
              </p:pic>
              <p:sp>
                <p:nvSpPr>
                  <p:cNvPr id="96" name="TextBox 45"/>
                  <p:cNvSpPr txBox="1"/>
                  <p:nvPr/>
                </p:nvSpPr>
                <p:spPr>
                  <a:xfrm>
                    <a:off x="204040" y="224669"/>
                    <a:ext cx="772779" cy="1076067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2358"/>
                      </a:lnSpc>
                    </a:pPr>
                    <a:r>
                      <a:rPr lang="en-US" dirty="0">
                        <a:solidFill>
                          <a:srgbClr val="3EDAD8"/>
                        </a:solidFill>
                        <a:latin typeface="Aileron Heavy"/>
                      </a:rPr>
                      <a:t>F2</a:t>
                    </a:r>
                  </a:p>
                </p:txBody>
              </p:sp>
            </p:grpSp>
            <p:sp>
              <p:nvSpPr>
                <p:cNvPr id="97" name="TextBox 46"/>
                <p:cNvSpPr txBox="1"/>
                <p:nvPr/>
              </p:nvSpPr>
              <p:spPr>
                <a:xfrm>
                  <a:off x="5422681" y="1897387"/>
                  <a:ext cx="2541204" cy="806895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>
                    <a:spcBef>
                      <a:spcPct val="0"/>
                    </a:spcBef>
                  </a:pPr>
                  <a:r>
                    <a:rPr lang="ru-RU" sz="750" b="1" spc="50" dirty="0">
                      <a:solidFill>
                        <a:srgbClr val="FFFFFF"/>
                      </a:solidFill>
                      <a:latin typeface="Aileron Heavy"/>
                    </a:rPr>
                    <a:t>РЕГИОНАЛЬНЫЙ ПРОЕКТ </a:t>
                  </a:r>
                </a:p>
                <a:p>
                  <a:pPr>
                    <a:spcBef>
                      <a:spcPct val="0"/>
                    </a:spcBef>
                  </a:pPr>
                  <a:r>
                    <a:rPr lang="ru-RU" sz="750" b="1" spc="50" dirty="0">
                      <a:solidFill>
                        <a:srgbClr val="FFFFFF"/>
                      </a:solidFill>
                      <a:latin typeface="Aileron Heavy"/>
                    </a:rPr>
                    <a:t>«ОБЕСПЕЧЕНИЕ УСТОЙЧИВОГО СОКРАЩЕНИЯ НЕПРИГОДНОГО ДЛЯ ПРОЖИВАНИЯ ЖИЛИЩНОГО ФОНДА»</a:t>
                  </a:r>
                  <a:endParaRPr lang="en-US" sz="750" b="1" spc="50" dirty="0">
                    <a:solidFill>
                      <a:srgbClr val="FFFFFF"/>
                    </a:solidFill>
                    <a:latin typeface="Aileron Heavy"/>
                  </a:endParaRPr>
                </a:p>
              </p:txBody>
            </p:sp>
            <p:grpSp>
              <p:nvGrpSpPr>
                <p:cNvPr id="98" name="Group 47"/>
                <p:cNvGrpSpPr/>
                <p:nvPr/>
              </p:nvGrpSpPr>
              <p:grpSpPr>
                <a:xfrm>
                  <a:off x="4732348" y="1820052"/>
                  <a:ext cx="522061" cy="924113"/>
                  <a:chOff x="68368" y="0"/>
                  <a:chExt cx="1044123" cy="2052334"/>
                </a:xfrm>
              </p:grpSpPr>
              <p:pic>
                <p:nvPicPr>
                  <p:cNvPr id="99" name="Picture 48"/>
                  <p:cNvPicPr>
                    <a:picLocks noChangeAspect="1"/>
                  </p:cNvPicPr>
                  <p:nvPr/>
                </p:nvPicPr>
                <p:blipFill>
                  <a:blip r:embed="rId2"/>
                  <a:srcRect l="24562" r="24562"/>
                  <a:stretch>
                    <a:fillRect/>
                  </a:stretch>
                </p:blipFill>
                <p:spPr>
                  <a:xfrm>
                    <a:off x="68368" y="0"/>
                    <a:ext cx="1044123" cy="2052334"/>
                  </a:xfrm>
                  <a:prstGeom prst="rect">
                    <a:avLst/>
                  </a:prstGeom>
                </p:spPr>
              </p:pic>
              <p:sp>
                <p:nvSpPr>
                  <p:cNvPr id="100" name="TextBox 49"/>
                  <p:cNvSpPr txBox="1"/>
                  <p:nvPr/>
                </p:nvSpPr>
                <p:spPr>
                  <a:xfrm>
                    <a:off x="204040" y="224668"/>
                    <a:ext cx="772779" cy="955739"/>
                  </a:xfrm>
                  <a:prstGeom prst="rect">
                    <a:avLst/>
                  </a:prstGeom>
                </p:spPr>
                <p:txBody>
                  <a:bodyPr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2358"/>
                      </a:lnSpc>
                    </a:pPr>
                    <a:r>
                      <a:rPr lang="en-US" dirty="0">
                        <a:solidFill>
                          <a:srgbClr val="13538A"/>
                        </a:solidFill>
                        <a:latin typeface="Aileron Heavy"/>
                      </a:rPr>
                      <a:t>F3</a:t>
                    </a:r>
                  </a:p>
                </p:txBody>
              </p:sp>
            </p:grpSp>
            <p:sp>
              <p:nvSpPr>
                <p:cNvPr id="101" name="TextBox 3"/>
                <p:cNvSpPr txBox="1"/>
                <p:nvPr/>
              </p:nvSpPr>
              <p:spPr>
                <a:xfrm>
                  <a:off x="1083344" y="890600"/>
                  <a:ext cx="3420697" cy="1032826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>
                    <a:spcBef>
                      <a:spcPct val="0"/>
                    </a:spcBef>
                  </a:pPr>
                  <a:r>
                    <a:rPr lang="ru-RU" sz="1200" b="1" spc="11" dirty="0">
                      <a:solidFill>
                        <a:srgbClr val="002060"/>
                      </a:solidFill>
                      <a:latin typeface="Aileron Heavy"/>
                    </a:rPr>
                    <a:t>«</a:t>
                  </a:r>
                  <a:r>
                    <a:rPr lang="en-US" sz="1200" b="1" spc="11" dirty="0">
                      <a:solidFill>
                        <a:srgbClr val="002060"/>
                      </a:solidFill>
                      <a:latin typeface="Aileron Heavy"/>
                    </a:rPr>
                    <a:t>F</a:t>
                  </a:r>
                  <a:r>
                    <a:rPr lang="ru-RU" sz="1200" b="1" spc="11" dirty="0">
                      <a:solidFill>
                        <a:srgbClr val="002060"/>
                      </a:solidFill>
                      <a:latin typeface="Aileron Heavy"/>
                    </a:rPr>
                    <a:t>» </a:t>
                  </a:r>
                </a:p>
                <a:p>
                  <a:pPr>
                    <a:spcBef>
                      <a:spcPct val="0"/>
                    </a:spcBef>
                  </a:pPr>
                  <a:endParaRPr lang="ru-RU" sz="1200" b="1" spc="11" dirty="0">
                    <a:solidFill>
                      <a:srgbClr val="002060"/>
                    </a:solidFill>
                    <a:latin typeface="Aileron Heavy"/>
                  </a:endParaRPr>
                </a:p>
                <a:p>
                  <a:pPr>
                    <a:spcBef>
                      <a:spcPct val="0"/>
                    </a:spcBef>
                  </a:pPr>
                  <a:r>
                    <a:rPr lang="ru-RU" sz="1200" b="1" spc="11" dirty="0">
                      <a:solidFill>
                        <a:srgbClr val="002060"/>
                      </a:solidFill>
                      <a:latin typeface="Aileron Heavy"/>
                    </a:rPr>
                    <a:t>НАЦИОНАЛЬНЫЙ ПРОЕКТ «ЖИЛЬЕ И ГОРОДСКАЯ СРЕДА» </a:t>
                  </a:r>
                </a:p>
              </p:txBody>
            </p:sp>
          </p:grpSp>
          <p:sp>
            <p:nvSpPr>
              <p:cNvPr id="40" name="AutoShape 5"/>
              <p:cNvSpPr/>
              <p:nvPr/>
            </p:nvSpPr>
            <p:spPr>
              <a:xfrm>
                <a:off x="4340734" y="560792"/>
                <a:ext cx="7176484" cy="781099"/>
              </a:xfrm>
              <a:prstGeom prst="rect">
                <a:avLst/>
              </a:prstGeom>
              <a:solidFill>
                <a:srgbClr val="DBF9F8"/>
              </a:solidFill>
            </p:spPr>
          </p:sp>
          <p:sp>
            <p:nvSpPr>
              <p:cNvPr id="41" name="AutoShape 7"/>
              <p:cNvSpPr/>
              <p:nvPr/>
            </p:nvSpPr>
            <p:spPr>
              <a:xfrm>
                <a:off x="4340734" y="566916"/>
                <a:ext cx="3778549" cy="781099"/>
              </a:xfrm>
              <a:prstGeom prst="rect">
                <a:avLst/>
              </a:prstGeom>
              <a:solidFill>
                <a:srgbClr val="86EAE9"/>
              </a:solidFill>
            </p:spPr>
          </p:sp>
          <p:grpSp>
            <p:nvGrpSpPr>
              <p:cNvPr id="42" name="Group 47"/>
              <p:cNvGrpSpPr/>
              <p:nvPr/>
            </p:nvGrpSpPr>
            <p:grpSpPr>
              <a:xfrm>
                <a:off x="4614468" y="581485"/>
                <a:ext cx="530521" cy="730929"/>
                <a:chOff x="0" y="0"/>
                <a:chExt cx="1044123" cy="2052334"/>
              </a:xfrm>
            </p:grpSpPr>
            <p:pic>
              <p:nvPicPr>
                <p:cNvPr id="43" name="Picture 48"/>
                <p:cNvPicPr>
                  <a:picLocks noChangeAspect="1"/>
                </p:cNvPicPr>
                <p:nvPr/>
              </p:nvPicPr>
              <p:blipFill>
                <a:blip r:embed="rId2"/>
                <a:srcRect l="24562" r="24562"/>
                <a:stretch>
                  <a:fillRect/>
                </a:stretch>
              </p:blipFill>
              <p:spPr>
                <a:xfrm>
                  <a:off x="0" y="0"/>
                  <a:ext cx="1044123" cy="2052334"/>
                </a:xfrm>
                <a:prstGeom prst="rect">
                  <a:avLst/>
                </a:prstGeom>
              </p:spPr>
            </p:pic>
            <p:sp>
              <p:nvSpPr>
                <p:cNvPr id="44" name="TextBox 49"/>
                <p:cNvSpPr txBox="1"/>
                <p:nvPr/>
              </p:nvSpPr>
              <p:spPr>
                <a:xfrm>
                  <a:off x="135673" y="224671"/>
                  <a:ext cx="772779" cy="1208340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2358"/>
                    </a:lnSpc>
                  </a:pPr>
                  <a:r>
                    <a:rPr lang="en-US" dirty="0">
                      <a:solidFill>
                        <a:srgbClr val="C5F4F3"/>
                      </a:solidFill>
                      <a:latin typeface="Aileron Heavy"/>
                    </a:rPr>
                    <a:t>F1</a:t>
                  </a:r>
                </a:p>
              </p:txBody>
            </p:sp>
          </p:grpSp>
          <p:sp>
            <p:nvSpPr>
              <p:cNvPr id="45" name="TextBox 46"/>
              <p:cNvSpPr txBox="1"/>
              <p:nvPr/>
            </p:nvSpPr>
            <p:spPr>
              <a:xfrm>
                <a:off x="5337009" y="736107"/>
                <a:ext cx="2592939" cy="45186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ru-RU" sz="1050" b="1" spc="5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ileron Regular"/>
                  </a:rPr>
                  <a:t>РЕГИОНАЛЬНЫЙ ПРОЕКТ «ЖИЛЬЕ»</a:t>
                </a:r>
                <a:endParaRPr lang="en-US" sz="1050" b="1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Regular"/>
                </a:endParaRPr>
              </a:p>
            </p:txBody>
          </p:sp>
        </p:grpSp>
        <p:sp>
          <p:nvSpPr>
            <p:cNvPr id="52" name="TextBox 27"/>
            <p:cNvSpPr txBox="1"/>
            <p:nvPr/>
          </p:nvSpPr>
          <p:spPr>
            <a:xfrm>
              <a:off x="8298763" y="427679"/>
              <a:ext cx="2935333" cy="2147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2023 план – 20,8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  <a:endParaRPr lang="en-US" sz="998" b="1" spc="50" dirty="0">
                <a:solidFill>
                  <a:srgbClr val="191919"/>
                </a:solidFill>
                <a:latin typeface="Aileron Heavy"/>
              </a:endParaRPr>
            </a:p>
          </p:txBody>
        </p:sp>
      </p:grpSp>
      <p:grpSp>
        <p:nvGrpSpPr>
          <p:cNvPr id="110" name="Группа 109"/>
          <p:cNvGrpSpPr/>
          <p:nvPr/>
        </p:nvGrpSpPr>
        <p:grpSpPr>
          <a:xfrm>
            <a:off x="1082565" y="2868600"/>
            <a:ext cx="9606455" cy="3077244"/>
            <a:chOff x="4371266" y="887923"/>
            <a:chExt cx="11132234" cy="3789600"/>
          </a:xfrm>
        </p:grpSpPr>
        <p:sp>
          <p:nvSpPr>
            <p:cNvPr id="111" name="AutoShape 5"/>
            <p:cNvSpPr/>
            <p:nvPr/>
          </p:nvSpPr>
          <p:spPr>
            <a:xfrm>
              <a:off x="4371266" y="887923"/>
              <a:ext cx="7258239" cy="826088"/>
            </a:xfrm>
            <a:prstGeom prst="rect">
              <a:avLst/>
            </a:prstGeom>
            <a:solidFill>
              <a:srgbClr val="DBF9F8"/>
            </a:solidFill>
          </p:spPr>
        </p:sp>
        <p:sp>
          <p:nvSpPr>
            <p:cNvPr id="112" name="TextBox 6"/>
            <p:cNvSpPr txBox="1"/>
            <p:nvPr/>
          </p:nvSpPr>
          <p:spPr>
            <a:xfrm>
              <a:off x="4388118" y="1033815"/>
              <a:ext cx="3438661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2021 исполнено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– </a:t>
              </a:r>
              <a:r>
                <a:rPr lang="en-US" sz="1000" b="1" spc="50" dirty="0">
                  <a:solidFill>
                    <a:srgbClr val="191919"/>
                  </a:solidFill>
                  <a:latin typeface="Aileron Heavy"/>
                </a:rPr>
                <a:t>3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69,3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</a:p>
            <a:p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2022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исполнено – </a:t>
              </a:r>
              <a:r>
                <a:rPr lang="en-US" sz="1000" b="1" spc="50" dirty="0">
                  <a:solidFill>
                    <a:srgbClr val="191919"/>
                  </a:solidFill>
                  <a:latin typeface="Aileron Heavy"/>
                </a:rPr>
                <a:t>141,4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 млн. рублей</a:t>
              </a:r>
            </a:p>
            <a:p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2023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план –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141,4 млн. рублей</a:t>
              </a:r>
              <a:endParaRPr lang="en-US" sz="1000" b="1" spc="50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113" name="AutoShape 7"/>
            <p:cNvSpPr/>
            <p:nvPr/>
          </p:nvSpPr>
          <p:spPr>
            <a:xfrm>
              <a:off x="7843630" y="887923"/>
              <a:ext cx="3782798" cy="826088"/>
            </a:xfrm>
            <a:prstGeom prst="rect">
              <a:avLst/>
            </a:prstGeom>
            <a:solidFill>
              <a:srgbClr val="86EAE9"/>
            </a:solidFill>
          </p:spPr>
        </p:sp>
        <p:sp>
          <p:nvSpPr>
            <p:cNvPr id="114" name="TextBox 8"/>
            <p:cNvSpPr txBox="1"/>
            <p:nvPr/>
          </p:nvSpPr>
          <p:spPr>
            <a:xfrm>
              <a:off x="8761639" y="962414"/>
              <a:ext cx="2884716" cy="6771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825" b="1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Regular"/>
                </a:rPr>
                <a:t>РЕГИОНАЛЬНЫЙ ПРОЕКТ «РАЗВИТИЕ СИСТЕМЫ ОКАЗАНИЯ ПЕРВИЧНОЙ МЕДИКО-САНИТАРНОЙ ПОМОЩИ»</a:t>
              </a:r>
              <a:endParaRPr lang="en-US" sz="825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endParaRPr>
            </a:p>
          </p:txBody>
        </p:sp>
        <p:sp>
          <p:nvSpPr>
            <p:cNvPr id="115" name="AutoShape 11"/>
            <p:cNvSpPr/>
            <p:nvPr/>
          </p:nvSpPr>
          <p:spPr>
            <a:xfrm>
              <a:off x="4371266" y="1768865"/>
              <a:ext cx="7258239" cy="849038"/>
            </a:xfrm>
            <a:prstGeom prst="rect">
              <a:avLst/>
            </a:prstGeom>
            <a:solidFill>
              <a:srgbClr val="C5F4F3"/>
            </a:solidFill>
          </p:spPr>
        </p:sp>
        <p:sp>
          <p:nvSpPr>
            <p:cNvPr id="116" name="TextBox 12"/>
            <p:cNvSpPr txBox="1"/>
            <p:nvPr/>
          </p:nvSpPr>
          <p:spPr>
            <a:xfrm>
              <a:off x="4388118" y="1940511"/>
              <a:ext cx="3468220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2021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исполнено –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30,3 млн. рублей</a:t>
              </a:r>
            </a:p>
            <a:p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2022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исполнено – 40,8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</a:p>
            <a:p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2023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план – 29,2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  <a:endParaRPr lang="en-US" sz="1000" b="1" spc="50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117" name="AutoShape 13"/>
            <p:cNvSpPr/>
            <p:nvPr/>
          </p:nvSpPr>
          <p:spPr>
            <a:xfrm>
              <a:off x="7863558" y="1768865"/>
              <a:ext cx="3769100" cy="849038"/>
            </a:xfrm>
            <a:prstGeom prst="rect">
              <a:avLst/>
            </a:prstGeom>
            <a:solidFill>
              <a:srgbClr val="3EDAD8"/>
            </a:solidFill>
          </p:spPr>
        </p:sp>
        <p:sp>
          <p:nvSpPr>
            <p:cNvPr id="118" name="AutoShape 16"/>
            <p:cNvSpPr/>
            <p:nvPr/>
          </p:nvSpPr>
          <p:spPr>
            <a:xfrm>
              <a:off x="4371266" y="2680804"/>
              <a:ext cx="7258239" cy="754168"/>
            </a:xfrm>
            <a:prstGeom prst="rect">
              <a:avLst/>
            </a:prstGeom>
            <a:solidFill>
              <a:srgbClr val="C3EFFA"/>
            </a:solidFill>
          </p:spPr>
        </p:sp>
        <p:sp>
          <p:nvSpPr>
            <p:cNvPr id="119" name="TextBox 17"/>
            <p:cNvSpPr txBox="1"/>
            <p:nvPr/>
          </p:nvSpPr>
          <p:spPr>
            <a:xfrm>
              <a:off x="4388118" y="2756331"/>
              <a:ext cx="3455512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2021 исполнено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– 34,3 млн. рублей</a:t>
              </a:r>
            </a:p>
            <a:p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2022 исполнено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–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39,4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</a:p>
            <a:p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2023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план – 11,1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  <a:endParaRPr lang="en-US" sz="1000" b="1" spc="50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120" name="AutoShape 18"/>
            <p:cNvSpPr/>
            <p:nvPr/>
          </p:nvSpPr>
          <p:spPr>
            <a:xfrm>
              <a:off x="7863558" y="2680804"/>
              <a:ext cx="3769100" cy="754168"/>
            </a:xfrm>
            <a:prstGeom prst="rect">
              <a:avLst/>
            </a:prstGeom>
            <a:solidFill>
              <a:srgbClr val="37C9EF"/>
            </a:solidFill>
          </p:spPr>
        </p:sp>
        <p:sp>
          <p:nvSpPr>
            <p:cNvPr id="121" name="AutoShape 21"/>
            <p:cNvSpPr/>
            <p:nvPr/>
          </p:nvSpPr>
          <p:spPr>
            <a:xfrm>
              <a:off x="4388117" y="3504745"/>
              <a:ext cx="7258239" cy="1172776"/>
            </a:xfrm>
            <a:prstGeom prst="rect">
              <a:avLst/>
            </a:prstGeom>
            <a:solidFill>
              <a:srgbClr val="C0DFF2"/>
            </a:solidFill>
          </p:spPr>
        </p:sp>
        <p:sp>
          <p:nvSpPr>
            <p:cNvPr id="122" name="TextBox 22"/>
            <p:cNvSpPr txBox="1"/>
            <p:nvPr/>
          </p:nvSpPr>
          <p:spPr>
            <a:xfrm>
              <a:off x="4388117" y="3719102"/>
              <a:ext cx="3468220" cy="6155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2021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исполнено –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48,4 млн. рублей</a:t>
              </a:r>
            </a:p>
            <a:p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2022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исполнено – 28,2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</a:p>
            <a:p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2023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план – 32,4 млн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. рублей</a:t>
              </a:r>
              <a:endParaRPr lang="en-US" sz="1000" b="1" spc="50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123" name="AutoShape 23"/>
            <p:cNvSpPr/>
            <p:nvPr/>
          </p:nvSpPr>
          <p:spPr>
            <a:xfrm>
              <a:off x="7880408" y="3504747"/>
              <a:ext cx="3752249" cy="1172776"/>
            </a:xfrm>
            <a:prstGeom prst="rect">
              <a:avLst/>
            </a:prstGeom>
            <a:solidFill>
              <a:srgbClr val="2C92D5"/>
            </a:solidFill>
          </p:spPr>
        </p:sp>
        <p:grpSp>
          <p:nvGrpSpPr>
            <p:cNvPr id="124" name="Group 31"/>
            <p:cNvGrpSpPr/>
            <p:nvPr/>
          </p:nvGrpSpPr>
          <p:grpSpPr>
            <a:xfrm>
              <a:off x="8124727" y="960132"/>
              <a:ext cx="528008" cy="682384"/>
              <a:chOff x="6854706" y="2"/>
              <a:chExt cx="1044123" cy="1374811"/>
            </a:xfrm>
          </p:grpSpPr>
          <p:pic>
            <p:nvPicPr>
              <p:cNvPr id="138" name="Picture 32"/>
              <p:cNvPicPr>
                <a:picLocks noChangeAspect="1"/>
              </p:cNvPicPr>
              <p:nvPr/>
            </p:nvPicPr>
            <p:blipFill>
              <a:blip r:embed="rId2"/>
              <a:srcRect l="24562" r="24562"/>
              <a:stretch>
                <a:fillRect/>
              </a:stretch>
            </p:blipFill>
            <p:spPr>
              <a:xfrm>
                <a:off x="6854706" y="2"/>
                <a:ext cx="1044123" cy="1374811"/>
              </a:xfrm>
              <a:prstGeom prst="rect">
                <a:avLst/>
              </a:prstGeom>
            </p:spPr>
          </p:pic>
          <p:sp>
            <p:nvSpPr>
              <p:cNvPr id="139" name="TextBox 33"/>
              <p:cNvSpPr txBox="1"/>
              <p:nvPr/>
            </p:nvSpPr>
            <p:spPr>
              <a:xfrm>
                <a:off x="6956575" y="224670"/>
                <a:ext cx="772779" cy="82677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358"/>
                  </a:lnSpc>
                </a:pPr>
                <a:r>
                  <a:rPr lang="en-US" dirty="0">
                    <a:solidFill>
                      <a:srgbClr val="86EAE9"/>
                    </a:solidFill>
                    <a:latin typeface="Aileron Heavy"/>
                  </a:rPr>
                  <a:t>N1</a:t>
                </a:r>
              </a:p>
            </p:txBody>
          </p:sp>
        </p:grpSp>
        <p:grpSp>
          <p:nvGrpSpPr>
            <p:cNvPr id="125" name="Group 35"/>
            <p:cNvGrpSpPr/>
            <p:nvPr/>
          </p:nvGrpSpPr>
          <p:grpSpPr>
            <a:xfrm>
              <a:off x="8133273" y="1793524"/>
              <a:ext cx="528008" cy="721205"/>
              <a:chOff x="6871606" y="-1082260"/>
              <a:chExt cx="1044123" cy="1723259"/>
            </a:xfrm>
          </p:grpSpPr>
          <p:pic>
            <p:nvPicPr>
              <p:cNvPr id="136" name="Picture 36"/>
              <p:cNvPicPr>
                <a:picLocks noChangeAspect="1"/>
              </p:cNvPicPr>
              <p:nvPr/>
            </p:nvPicPr>
            <p:blipFill>
              <a:blip r:embed="rId2"/>
              <a:srcRect l="24562" r="24562"/>
              <a:stretch>
                <a:fillRect/>
              </a:stretch>
            </p:blipFill>
            <p:spPr>
              <a:xfrm>
                <a:off x="6871606" y="-1082260"/>
                <a:ext cx="1044123" cy="1723259"/>
              </a:xfrm>
              <a:prstGeom prst="rect">
                <a:avLst/>
              </a:prstGeom>
            </p:spPr>
          </p:pic>
          <p:sp>
            <p:nvSpPr>
              <p:cNvPr id="137" name="TextBox 37"/>
              <p:cNvSpPr txBox="1"/>
              <p:nvPr/>
            </p:nvSpPr>
            <p:spPr>
              <a:xfrm>
                <a:off x="7007279" y="-857591"/>
                <a:ext cx="772779" cy="98054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358"/>
                  </a:lnSpc>
                </a:pPr>
                <a:r>
                  <a:rPr lang="en-US" dirty="0">
                    <a:solidFill>
                      <a:srgbClr val="3EDAD8"/>
                    </a:solidFill>
                    <a:latin typeface="Aileron Heavy"/>
                  </a:rPr>
                  <a:t>N2</a:t>
                </a:r>
              </a:p>
            </p:txBody>
          </p:sp>
        </p:grpSp>
        <p:sp>
          <p:nvSpPr>
            <p:cNvPr id="126" name="TextBox 38"/>
            <p:cNvSpPr txBox="1"/>
            <p:nvPr/>
          </p:nvSpPr>
          <p:spPr>
            <a:xfrm>
              <a:off x="8761639" y="2803972"/>
              <a:ext cx="2888359" cy="5078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825" b="1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Regular"/>
                </a:rPr>
                <a:t>РЕГИОНАЛЬНЫЙ ПРОЕКТ «БОРЬБА С ОНКОЛОГИЧЕСКИМИ ЗАБОЛЕВАНИЯМИ»</a:t>
              </a:r>
              <a:endParaRPr lang="en-US" sz="825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endParaRPr>
            </a:p>
          </p:txBody>
        </p:sp>
        <p:grpSp>
          <p:nvGrpSpPr>
            <p:cNvPr id="127" name="Group 39"/>
            <p:cNvGrpSpPr/>
            <p:nvPr/>
          </p:nvGrpSpPr>
          <p:grpSpPr>
            <a:xfrm>
              <a:off x="8133273" y="2710283"/>
              <a:ext cx="528008" cy="671294"/>
              <a:chOff x="6871606" y="-1531498"/>
              <a:chExt cx="1044123" cy="1604001"/>
            </a:xfrm>
          </p:grpSpPr>
          <p:pic>
            <p:nvPicPr>
              <p:cNvPr id="134" name="Picture 40"/>
              <p:cNvPicPr>
                <a:picLocks noChangeAspect="1"/>
              </p:cNvPicPr>
              <p:nvPr/>
            </p:nvPicPr>
            <p:blipFill>
              <a:blip r:embed="rId2"/>
              <a:srcRect l="24562" r="24562"/>
              <a:stretch>
                <a:fillRect/>
              </a:stretch>
            </p:blipFill>
            <p:spPr>
              <a:xfrm>
                <a:off x="6871606" y="-1531498"/>
                <a:ext cx="1044123" cy="1604001"/>
              </a:xfrm>
              <a:prstGeom prst="rect">
                <a:avLst/>
              </a:prstGeom>
            </p:spPr>
          </p:pic>
          <p:sp>
            <p:nvSpPr>
              <p:cNvPr id="135" name="TextBox 41"/>
              <p:cNvSpPr txBox="1"/>
              <p:nvPr/>
            </p:nvSpPr>
            <p:spPr>
              <a:xfrm>
                <a:off x="7041081" y="-1306833"/>
                <a:ext cx="772779" cy="980542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358"/>
                  </a:lnSpc>
                </a:pPr>
                <a:r>
                  <a:rPr lang="en-US" dirty="0">
                    <a:solidFill>
                      <a:srgbClr val="37C9EF"/>
                    </a:solidFill>
                    <a:latin typeface="Aileron Heavy"/>
                  </a:rPr>
                  <a:t>N3</a:t>
                </a:r>
              </a:p>
            </p:txBody>
          </p:sp>
        </p:grpSp>
        <p:sp>
          <p:nvSpPr>
            <p:cNvPr id="128" name="TextBox 42"/>
            <p:cNvSpPr txBox="1"/>
            <p:nvPr/>
          </p:nvSpPr>
          <p:spPr>
            <a:xfrm>
              <a:off x="8761639" y="3575470"/>
              <a:ext cx="2779321" cy="10156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825" b="1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Regular"/>
                </a:rPr>
                <a:t>РЕГИОНАЛЬНЫЙ ПРОЕКТ </a:t>
              </a:r>
            </a:p>
            <a:p>
              <a:pPr>
                <a:spcBef>
                  <a:spcPct val="0"/>
                </a:spcBef>
              </a:pPr>
              <a:r>
                <a:rPr lang="ru-RU" sz="825" b="1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Regular"/>
                </a:rPr>
                <a:t>«СОЗДАНИЕ ЕДИНОГО ЦИФРОВОГО КОНТУРА НА ОСНОВЕ ЕДИНОЙ ГОСУДАРСТВЕННОЙ ИНФОРМАЦИОННОЙ СИСТЕМЫ ЗДРАВООХРАНЕНИЯ (ЕГИСЗ)»</a:t>
              </a:r>
              <a:endParaRPr lang="en-US" sz="825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endParaRPr>
            </a:p>
          </p:txBody>
        </p:sp>
        <p:grpSp>
          <p:nvGrpSpPr>
            <p:cNvPr id="129" name="Group 43"/>
            <p:cNvGrpSpPr/>
            <p:nvPr/>
          </p:nvGrpSpPr>
          <p:grpSpPr>
            <a:xfrm>
              <a:off x="8124486" y="3559163"/>
              <a:ext cx="528008" cy="1056910"/>
              <a:chOff x="6854228" y="-1796703"/>
              <a:chExt cx="1044123" cy="2052334"/>
            </a:xfrm>
          </p:grpSpPr>
          <p:pic>
            <p:nvPicPr>
              <p:cNvPr id="132" name="Picture 44"/>
              <p:cNvPicPr>
                <a:picLocks noChangeAspect="1"/>
              </p:cNvPicPr>
              <p:nvPr/>
            </p:nvPicPr>
            <p:blipFill>
              <a:blip r:embed="rId2"/>
              <a:srcRect l="24562" r="24562"/>
              <a:stretch>
                <a:fillRect/>
              </a:stretch>
            </p:blipFill>
            <p:spPr>
              <a:xfrm>
                <a:off x="6854228" y="-1796703"/>
                <a:ext cx="1044123" cy="2052334"/>
              </a:xfrm>
              <a:prstGeom prst="rect">
                <a:avLst/>
              </a:prstGeom>
            </p:spPr>
          </p:pic>
          <p:sp>
            <p:nvSpPr>
              <p:cNvPr id="133" name="TextBox 45"/>
              <p:cNvSpPr txBox="1"/>
              <p:nvPr/>
            </p:nvSpPr>
            <p:spPr>
              <a:xfrm>
                <a:off x="6989901" y="-1572034"/>
                <a:ext cx="772779" cy="79686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358"/>
                  </a:lnSpc>
                </a:pPr>
                <a:r>
                  <a:rPr lang="en-US" dirty="0">
                    <a:solidFill>
                      <a:srgbClr val="2C92D5"/>
                    </a:solidFill>
                    <a:latin typeface="Aileron Heavy"/>
                  </a:rPr>
                  <a:t>N7</a:t>
                </a:r>
              </a:p>
            </p:txBody>
          </p:sp>
        </p:grpSp>
        <p:sp>
          <p:nvSpPr>
            <p:cNvPr id="130" name="TextBox 3"/>
            <p:cNvSpPr txBox="1"/>
            <p:nvPr/>
          </p:nvSpPr>
          <p:spPr>
            <a:xfrm>
              <a:off x="11958261" y="2106766"/>
              <a:ext cx="3545239" cy="9848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1200" b="1" spc="11" dirty="0">
                  <a:solidFill>
                    <a:srgbClr val="002060"/>
                  </a:solidFill>
                  <a:latin typeface="Aileron Heavy"/>
                </a:rPr>
                <a:t>«</a:t>
              </a:r>
              <a:r>
                <a:rPr lang="en-US" sz="1200" b="1" spc="11" dirty="0">
                  <a:solidFill>
                    <a:srgbClr val="002060"/>
                  </a:solidFill>
                  <a:latin typeface="Aileron Heavy"/>
                </a:rPr>
                <a:t>N</a:t>
              </a:r>
              <a:r>
                <a:rPr lang="ru-RU" sz="1200" b="1" spc="11" dirty="0">
                  <a:solidFill>
                    <a:srgbClr val="002060"/>
                  </a:solidFill>
                  <a:latin typeface="Aileron Heavy"/>
                </a:rPr>
                <a:t>» </a:t>
              </a:r>
            </a:p>
            <a:p>
              <a:pPr>
                <a:spcBef>
                  <a:spcPct val="0"/>
                </a:spcBef>
              </a:pPr>
              <a:endParaRPr lang="ru-RU" sz="1200" b="1" spc="11" dirty="0">
                <a:solidFill>
                  <a:srgbClr val="002060"/>
                </a:solidFill>
                <a:latin typeface="Aileron Heavy"/>
              </a:endParaRPr>
            </a:p>
            <a:p>
              <a:pPr>
                <a:spcBef>
                  <a:spcPct val="0"/>
                </a:spcBef>
              </a:pPr>
              <a:r>
                <a:rPr lang="ru-RU" sz="1200" b="1" spc="11" dirty="0">
                  <a:solidFill>
                    <a:srgbClr val="002060"/>
                  </a:solidFill>
                  <a:latin typeface="Aileron Heavy"/>
                </a:rPr>
                <a:t>НАЦИОНАЛЬНЫЙ ПРОЕКТ «ЗДРАВООХРАНЕНИЕ» </a:t>
              </a:r>
            </a:p>
          </p:txBody>
        </p:sp>
        <p:sp>
          <p:nvSpPr>
            <p:cNvPr id="131" name="TextBox 8"/>
            <p:cNvSpPr txBox="1"/>
            <p:nvPr/>
          </p:nvSpPr>
          <p:spPr>
            <a:xfrm>
              <a:off x="8768960" y="1899351"/>
              <a:ext cx="2912365" cy="5078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825" b="1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Regular"/>
                </a:rPr>
                <a:t>РЕГИОНАЛЬНЫЙ ПРОЕКТ «БОРЬБА С СЕРДЕЧНО-СОСУДИСТЫМИ ЗАБОЛЕВАНИЯМИ»</a:t>
              </a:r>
              <a:endParaRPr lang="en-US" sz="825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endParaRPr>
            </a:p>
          </p:txBody>
        </p:sp>
      </p:grpSp>
      <p:sp>
        <p:nvSpPr>
          <p:cNvPr id="62" name="TextBox 22"/>
          <p:cNvSpPr txBox="1"/>
          <p:nvPr/>
        </p:nvSpPr>
        <p:spPr>
          <a:xfrm>
            <a:off x="7865203" y="1613335"/>
            <a:ext cx="2422247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00"/>
              </a:lnSpc>
            </a:pP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2021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исполнено – 20,4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</a:p>
          <a:p>
            <a:pPr>
              <a:lnSpc>
                <a:spcPts val="1500"/>
              </a:lnSpc>
            </a:pP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2022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исполнено– 158,4млн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. рублей</a:t>
            </a:r>
          </a:p>
          <a:p>
            <a:pPr>
              <a:lnSpc>
                <a:spcPts val="1500"/>
              </a:lnSpc>
            </a:pP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2023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план – 244,0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  <a:endParaRPr lang="en-US" sz="1000" b="1" spc="50" dirty="0">
              <a:solidFill>
                <a:srgbClr val="191919"/>
              </a:solidFill>
              <a:latin typeface="Aileron Heavy"/>
            </a:endParaRPr>
          </a:p>
        </p:txBody>
      </p:sp>
      <p:sp>
        <p:nvSpPr>
          <p:cNvPr id="64" name="AutoShape 7"/>
          <p:cNvSpPr/>
          <p:nvPr/>
        </p:nvSpPr>
        <p:spPr>
          <a:xfrm>
            <a:off x="4919669" y="2292591"/>
            <a:ext cx="2833912" cy="558632"/>
          </a:xfrm>
          <a:prstGeom prst="rect">
            <a:avLst/>
          </a:prstGeom>
          <a:solidFill>
            <a:srgbClr val="86EAE9"/>
          </a:solidFill>
        </p:spPr>
      </p:sp>
      <p:sp>
        <p:nvSpPr>
          <p:cNvPr id="65" name="TextBox 46"/>
          <p:cNvSpPr txBox="1"/>
          <p:nvPr/>
        </p:nvSpPr>
        <p:spPr>
          <a:xfrm>
            <a:off x="5625767" y="2445211"/>
            <a:ext cx="1944704" cy="3231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rPr>
              <a:t>РЕГИОНАЛЬНЫЙ ПРОЕКТ </a:t>
            </a:r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rPr>
              <a:t>«ЧИСТАЯ ВОДА»</a:t>
            </a:r>
            <a:endParaRPr lang="en-US" sz="1050" b="1" spc="50" dirty="0">
              <a:solidFill>
                <a:schemeClr val="tx1">
                  <a:lumMod val="95000"/>
                  <a:lumOff val="5000"/>
                </a:schemeClr>
              </a:solidFill>
              <a:latin typeface="Aileron Regular"/>
            </a:endParaRPr>
          </a:p>
        </p:txBody>
      </p:sp>
      <p:pic>
        <p:nvPicPr>
          <p:cNvPr id="66" name="Picture 48"/>
          <p:cNvPicPr>
            <a:picLocks noChangeAspect="1"/>
          </p:cNvPicPr>
          <p:nvPr/>
        </p:nvPicPr>
        <p:blipFill>
          <a:blip r:embed="rId2"/>
          <a:srcRect l="24562" r="24562"/>
          <a:stretch>
            <a:fillRect/>
          </a:stretch>
        </p:blipFill>
        <p:spPr>
          <a:xfrm>
            <a:off x="5113425" y="2297174"/>
            <a:ext cx="400451" cy="526114"/>
          </a:xfrm>
          <a:prstGeom prst="rect">
            <a:avLst/>
          </a:prstGeom>
        </p:spPr>
      </p:pic>
      <p:sp>
        <p:nvSpPr>
          <p:cNvPr id="67" name="TextBox 49"/>
          <p:cNvSpPr txBox="1"/>
          <p:nvPr/>
        </p:nvSpPr>
        <p:spPr>
          <a:xfrm>
            <a:off x="5159399" y="2330546"/>
            <a:ext cx="294488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8"/>
              </a:lnSpc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ileron Heavy"/>
              </a:rPr>
              <a:t>F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Aileron Heavy"/>
              </a:rPr>
              <a:t>5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ileron Heavy"/>
            </a:endParaRPr>
          </a:p>
        </p:txBody>
      </p:sp>
      <p:sp>
        <p:nvSpPr>
          <p:cNvPr id="68" name="TextBox 22"/>
          <p:cNvSpPr txBox="1"/>
          <p:nvPr/>
        </p:nvSpPr>
        <p:spPr>
          <a:xfrm>
            <a:off x="7865202" y="2431706"/>
            <a:ext cx="242224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00"/>
              </a:lnSpc>
            </a:pP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2021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исполнено – 36,8 млн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. рублей</a:t>
            </a:r>
          </a:p>
          <a:p>
            <a:pPr>
              <a:lnSpc>
                <a:spcPts val="1500"/>
              </a:lnSpc>
            </a:pP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2023 план – 238,2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  <a:endParaRPr lang="en-US" sz="1000" b="1" spc="50" dirty="0">
              <a:solidFill>
                <a:srgbClr val="191919"/>
              </a:solidFill>
              <a:latin typeface="Aileron Heavy"/>
            </a:endParaRPr>
          </a:p>
        </p:txBody>
      </p:sp>
      <p:sp>
        <p:nvSpPr>
          <p:cNvPr id="70" name="TextBox 6"/>
          <p:cNvSpPr txBox="1"/>
          <p:nvPr/>
        </p:nvSpPr>
        <p:spPr>
          <a:xfrm>
            <a:off x="1510977" y="6143026"/>
            <a:ext cx="257899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2022 исполнено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– </a:t>
            </a:r>
            <a:r>
              <a:rPr lang="en-US" sz="1000" b="1" spc="50" dirty="0">
                <a:solidFill>
                  <a:srgbClr val="191919"/>
                </a:solidFill>
                <a:latin typeface="Aileron Heavy"/>
              </a:rPr>
              <a:t>3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6,8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</a:p>
          <a:p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2023 план – 172,2 </a:t>
            </a:r>
            <a:r>
              <a:rPr lang="ru-RU" sz="1000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  <a:endParaRPr lang="en-US" sz="1000" b="1" spc="50" dirty="0">
              <a:solidFill>
                <a:srgbClr val="191919"/>
              </a:solidFill>
              <a:latin typeface="Aileron Heavy"/>
            </a:endParaRPr>
          </a:p>
        </p:txBody>
      </p:sp>
      <p:sp>
        <p:nvSpPr>
          <p:cNvPr id="71" name="TextBox 8"/>
          <p:cNvSpPr txBox="1"/>
          <p:nvPr/>
        </p:nvSpPr>
        <p:spPr>
          <a:xfrm>
            <a:off x="4880257" y="6081865"/>
            <a:ext cx="2163537" cy="507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825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rPr>
              <a:t>РЕГИОНАЛЬНЫЙ ПРОЕКТ </a:t>
            </a:r>
            <a:r>
              <a:rPr lang="ru-RU" sz="825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rPr>
              <a:t>«МОДЕРНИЗАЦИЯ ПЕРВИЧНОГО ЗВЕНА ЗДРАВООХРАНЕНИЯ РЕСПУБЛИКИ АЛТАЙ»</a:t>
            </a:r>
            <a:endParaRPr lang="en-US" sz="825" b="1" spc="50" dirty="0">
              <a:solidFill>
                <a:schemeClr val="tx1">
                  <a:lumMod val="95000"/>
                  <a:lumOff val="5000"/>
                </a:schemeClr>
              </a:solidFill>
              <a:latin typeface="Aileron Regular"/>
            </a:endParaRPr>
          </a:p>
        </p:txBody>
      </p:sp>
      <p:sp>
        <p:nvSpPr>
          <p:cNvPr id="72" name="TextBox 33"/>
          <p:cNvSpPr txBox="1"/>
          <p:nvPr/>
        </p:nvSpPr>
        <p:spPr>
          <a:xfrm flipH="1">
            <a:off x="4338650" y="6181893"/>
            <a:ext cx="343589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58"/>
              </a:lnSpc>
            </a:pPr>
            <a:r>
              <a:rPr lang="en-US" dirty="0">
                <a:solidFill>
                  <a:srgbClr val="86EAE9"/>
                </a:solidFill>
                <a:latin typeface="Aileron Heavy"/>
              </a:rPr>
              <a:t>N</a:t>
            </a:r>
            <a:r>
              <a:rPr lang="ru-RU" dirty="0">
                <a:solidFill>
                  <a:srgbClr val="86EAE9"/>
                </a:solidFill>
                <a:latin typeface="Aileron Heavy"/>
              </a:rPr>
              <a:t>9</a:t>
            </a:r>
            <a:endParaRPr lang="en-US" dirty="0">
              <a:solidFill>
                <a:srgbClr val="86EAE9"/>
              </a:solidFill>
              <a:latin typeface="Aileron Heavy"/>
            </a:endParaRPr>
          </a:p>
        </p:txBody>
      </p:sp>
      <p:sp>
        <p:nvSpPr>
          <p:cNvPr id="74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НАЦИОНАЛЬНЫЕ ПРОЕКТЫ 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005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2B09-D545-4C8E-8147-3124702805AF}" type="slidenum">
              <a:rPr lang="ru-RU" smtClean="0"/>
              <a:t>19</a:t>
            </a:fld>
            <a:endParaRPr lang="ru-RU"/>
          </a:p>
        </p:txBody>
      </p:sp>
      <p:grpSp>
        <p:nvGrpSpPr>
          <p:cNvPr id="48" name="Группа 47"/>
          <p:cNvGrpSpPr/>
          <p:nvPr/>
        </p:nvGrpSpPr>
        <p:grpSpPr>
          <a:xfrm>
            <a:off x="1051034" y="2772475"/>
            <a:ext cx="9537873" cy="3128002"/>
            <a:chOff x="1022477" y="623088"/>
            <a:chExt cx="10620619" cy="4433983"/>
          </a:xfrm>
        </p:grpSpPr>
        <p:sp>
          <p:nvSpPr>
            <p:cNvPr id="49" name="AutoShape 5"/>
            <p:cNvSpPr/>
            <p:nvPr/>
          </p:nvSpPr>
          <p:spPr>
            <a:xfrm>
              <a:off x="4205008" y="631401"/>
              <a:ext cx="7412505" cy="896597"/>
            </a:xfrm>
            <a:prstGeom prst="rect">
              <a:avLst/>
            </a:prstGeom>
            <a:solidFill>
              <a:srgbClr val="DBF9F8"/>
            </a:solidFill>
          </p:spPr>
        </p:sp>
        <p:sp>
          <p:nvSpPr>
            <p:cNvPr id="50" name="TextBox 6"/>
            <p:cNvSpPr txBox="1"/>
            <p:nvPr/>
          </p:nvSpPr>
          <p:spPr>
            <a:xfrm>
              <a:off x="8244569" y="767175"/>
              <a:ext cx="3385522" cy="65013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2021 исполнено – </a:t>
              </a:r>
              <a:r>
                <a:rPr lang="en-US" sz="998" b="1" spc="50" dirty="0">
                  <a:solidFill>
                    <a:srgbClr val="191919"/>
                  </a:solidFill>
                  <a:latin typeface="Aileron Heavy"/>
                </a:rPr>
                <a:t>1,7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 млн. рублей</a:t>
              </a:r>
            </a:p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2022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исполнено – 3,2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</a:p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2023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план – 3,8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  <a:endParaRPr lang="en-US" sz="998" b="1" spc="50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51" name="AutoShape 7"/>
            <p:cNvSpPr/>
            <p:nvPr/>
          </p:nvSpPr>
          <p:spPr>
            <a:xfrm>
              <a:off x="4205007" y="623088"/>
              <a:ext cx="4016276" cy="896597"/>
            </a:xfrm>
            <a:prstGeom prst="rect">
              <a:avLst/>
            </a:prstGeom>
            <a:solidFill>
              <a:srgbClr val="86EAE9"/>
            </a:solidFill>
          </p:spPr>
        </p:sp>
        <p:sp>
          <p:nvSpPr>
            <p:cNvPr id="52" name="TextBox 8"/>
            <p:cNvSpPr txBox="1"/>
            <p:nvPr/>
          </p:nvSpPr>
          <p:spPr>
            <a:xfrm>
              <a:off x="5086587" y="717918"/>
              <a:ext cx="3146234" cy="65972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750" b="1" cap="all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Regular"/>
                </a:rPr>
                <a:t>РЕГИОНАЛЬНЫЙ ПРОЕКТ «Создание благоприятных условий для осуществления деятельности </a:t>
              </a:r>
              <a:r>
                <a:rPr lang="ru-RU" sz="750" b="1" cap="all" spc="5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Regular"/>
                </a:rPr>
                <a:t>самозанятыми</a:t>
              </a:r>
              <a:r>
                <a:rPr lang="ru-RU" sz="750" b="1" cap="all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Regular"/>
                </a:rPr>
                <a:t> гражданами</a:t>
              </a:r>
              <a:r>
                <a:rPr lang="ru-RU" sz="788" b="1" cap="all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Regular"/>
                </a:rPr>
                <a:t>»</a:t>
              </a:r>
              <a:endParaRPr lang="en-US" sz="788" b="1" cap="all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endParaRPr>
            </a:p>
          </p:txBody>
        </p:sp>
        <p:sp>
          <p:nvSpPr>
            <p:cNvPr id="53" name="AutoShape 11"/>
            <p:cNvSpPr/>
            <p:nvPr/>
          </p:nvSpPr>
          <p:spPr>
            <a:xfrm>
              <a:off x="4205008" y="1581240"/>
              <a:ext cx="7412505" cy="1045806"/>
            </a:xfrm>
            <a:prstGeom prst="rect">
              <a:avLst/>
            </a:prstGeom>
            <a:solidFill>
              <a:srgbClr val="C5F4F3"/>
            </a:solidFill>
          </p:spPr>
        </p:sp>
        <p:sp>
          <p:nvSpPr>
            <p:cNvPr id="54" name="TextBox 12"/>
            <p:cNvSpPr txBox="1"/>
            <p:nvPr/>
          </p:nvSpPr>
          <p:spPr>
            <a:xfrm>
              <a:off x="8244572" y="1787473"/>
              <a:ext cx="3372942" cy="65013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2021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исполнено – </a:t>
              </a:r>
              <a:r>
                <a:rPr lang="en-US" sz="998" b="1" spc="50" dirty="0">
                  <a:solidFill>
                    <a:srgbClr val="191919"/>
                  </a:solidFill>
                  <a:latin typeface="Aileron Heavy"/>
                </a:rPr>
                <a:t>10,4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 млн. рублей</a:t>
              </a:r>
            </a:p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2022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исполнено – 15,7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</a:p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2023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план – 22,6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  <a:endParaRPr lang="en-US" sz="998" b="1" spc="50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55" name="AutoShape 13"/>
            <p:cNvSpPr/>
            <p:nvPr/>
          </p:nvSpPr>
          <p:spPr>
            <a:xfrm>
              <a:off x="4205007" y="1589552"/>
              <a:ext cx="4016276" cy="1037267"/>
            </a:xfrm>
            <a:prstGeom prst="rect">
              <a:avLst/>
            </a:prstGeom>
            <a:solidFill>
              <a:srgbClr val="3EDAD8"/>
            </a:solidFill>
          </p:spPr>
        </p:sp>
        <p:sp>
          <p:nvSpPr>
            <p:cNvPr id="56" name="AutoShape 16"/>
            <p:cNvSpPr/>
            <p:nvPr/>
          </p:nvSpPr>
          <p:spPr>
            <a:xfrm>
              <a:off x="4205008" y="2702312"/>
              <a:ext cx="7412505" cy="809635"/>
            </a:xfrm>
            <a:prstGeom prst="rect">
              <a:avLst/>
            </a:prstGeom>
            <a:solidFill>
              <a:srgbClr val="C3EFFA"/>
            </a:solidFill>
          </p:spPr>
        </p:sp>
        <p:sp>
          <p:nvSpPr>
            <p:cNvPr id="57" name="TextBox 17"/>
            <p:cNvSpPr txBox="1"/>
            <p:nvPr/>
          </p:nvSpPr>
          <p:spPr>
            <a:xfrm>
              <a:off x="8232821" y="2769112"/>
              <a:ext cx="3410275" cy="65013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2021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исполнено – 91,7</a:t>
              </a:r>
              <a:r>
                <a:rPr lang="en-US" sz="998" b="1" spc="50" dirty="0">
                  <a:solidFill>
                    <a:srgbClr val="191919"/>
                  </a:solidFill>
                  <a:latin typeface="Aileron Heavy"/>
                </a:rPr>
                <a:t>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</a:p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2022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исполнено –</a:t>
              </a:r>
              <a:r>
                <a:rPr lang="en-US" sz="998" b="1" spc="50" dirty="0">
                  <a:solidFill>
                    <a:srgbClr val="191919"/>
                  </a:solidFill>
                  <a:latin typeface="Aileron Heavy"/>
                </a:rPr>
                <a:t>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333,4млн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. рублей</a:t>
              </a:r>
            </a:p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2023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план – 348,4</a:t>
              </a:r>
              <a:r>
                <a:rPr lang="en-US" sz="998" b="1" spc="50" dirty="0">
                  <a:solidFill>
                    <a:srgbClr val="191919"/>
                  </a:solidFill>
                  <a:latin typeface="Aileron Heavy"/>
                </a:rPr>
                <a:t>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  <a:endParaRPr lang="en-US" sz="998" b="1" spc="50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58" name="AutoShape 18"/>
            <p:cNvSpPr/>
            <p:nvPr/>
          </p:nvSpPr>
          <p:spPr>
            <a:xfrm>
              <a:off x="4205007" y="2692852"/>
              <a:ext cx="4016276" cy="809635"/>
            </a:xfrm>
            <a:prstGeom prst="rect">
              <a:avLst/>
            </a:prstGeom>
            <a:solidFill>
              <a:srgbClr val="37C9EF"/>
            </a:solidFill>
          </p:spPr>
        </p:sp>
        <p:grpSp>
          <p:nvGrpSpPr>
            <p:cNvPr id="62" name="Group 31"/>
            <p:cNvGrpSpPr/>
            <p:nvPr/>
          </p:nvGrpSpPr>
          <p:grpSpPr>
            <a:xfrm>
              <a:off x="4377247" y="660879"/>
              <a:ext cx="528008" cy="844428"/>
              <a:chOff x="-79132" y="0"/>
              <a:chExt cx="1044123" cy="2052334"/>
            </a:xfrm>
          </p:grpSpPr>
          <p:pic>
            <p:nvPicPr>
              <p:cNvPr id="84" name="Picture 32"/>
              <p:cNvPicPr>
                <a:picLocks noChangeAspect="1"/>
              </p:cNvPicPr>
              <p:nvPr/>
            </p:nvPicPr>
            <p:blipFill>
              <a:blip r:embed="rId2"/>
              <a:srcRect l="24562" r="24562"/>
              <a:stretch>
                <a:fillRect/>
              </a:stretch>
            </p:blipFill>
            <p:spPr>
              <a:xfrm>
                <a:off x="-79132" y="0"/>
                <a:ext cx="1044123" cy="2052334"/>
              </a:xfrm>
              <a:prstGeom prst="rect">
                <a:avLst/>
              </a:prstGeom>
            </p:spPr>
          </p:pic>
          <p:sp>
            <p:nvSpPr>
              <p:cNvPr id="85" name="TextBox 33"/>
              <p:cNvSpPr txBox="1"/>
              <p:nvPr/>
            </p:nvSpPr>
            <p:spPr>
              <a:xfrm>
                <a:off x="-39565" y="454218"/>
                <a:ext cx="908455" cy="105561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358"/>
                  </a:lnSpc>
                </a:pPr>
                <a:r>
                  <a:rPr lang="en-US" dirty="0">
                    <a:solidFill>
                      <a:srgbClr val="86EAE9"/>
                    </a:solidFill>
                    <a:latin typeface="Aileron Heavy"/>
                  </a:rPr>
                  <a:t>I2</a:t>
                </a:r>
              </a:p>
            </p:txBody>
          </p:sp>
        </p:grpSp>
        <p:sp>
          <p:nvSpPr>
            <p:cNvPr id="63" name="TextBox 34"/>
            <p:cNvSpPr txBox="1"/>
            <p:nvPr/>
          </p:nvSpPr>
          <p:spPr>
            <a:xfrm>
              <a:off x="5407874" y="1883606"/>
              <a:ext cx="2181825" cy="3076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677"/>
                </a:lnSpc>
              </a:pPr>
              <a:endParaRPr lang="en-US" sz="1300" b="1" spc="50" dirty="0">
                <a:solidFill>
                  <a:srgbClr val="FFFFFF"/>
                </a:solidFill>
                <a:latin typeface="Aileron Regular"/>
              </a:endParaRPr>
            </a:p>
          </p:txBody>
        </p:sp>
        <p:grpSp>
          <p:nvGrpSpPr>
            <p:cNvPr id="64" name="Group 35"/>
            <p:cNvGrpSpPr/>
            <p:nvPr/>
          </p:nvGrpSpPr>
          <p:grpSpPr>
            <a:xfrm>
              <a:off x="4371853" y="1608867"/>
              <a:ext cx="528008" cy="977441"/>
              <a:chOff x="-79132" y="0"/>
              <a:chExt cx="1044123" cy="2052334"/>
            </a:xfrm>
          </p:grpSpPr>
          <p:pic>
            <p:nvPicPr>
              <p:cNvPr id="82" name="Picture 36"/>
              <p:cNvPicPr>
                <a:picLocks noChangeAspect="1"/>
              </p:cNvPicPr>
              <p:nvPr/>
            </p:nvPicPr>
            <p:blipFill>
              <a:blip r:embed="rId2"/>
              <a:srcRect l="24562" r="24562"/>
              <a:stretch>
                <a:fillRect/>
              </a:stretch>
            </p:blipFill>
            <p:spPr>
              <a:xfrm>
                <a:off x="-79132" y="0"/>
                <a:ext cx="1044123" cy="2052334"/>
              </a:xfrm>
              <a:prstGeom prst="rect">
                <a:avLst/>
              </a:prstGeom>
            </p:spPr>
          </p:pic>
          <p:sp>
            <p:nvSpPr>
              <p:cNvPr id="83" name="TextBox 37"/>
              <p:cNvSpPr txBox="1"/>
              <p:nvPr/>
            </p:nvSpPr>
            <p:spPr>
              <a:xfrm>
                <a:off x="-19784" y="497350"/>
                <a:ext cx="908455" cy="91196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358"/>
                  </a:lnSpc>
                </a:pPr>
                <a:r>
                  <a:rPr lang="en-US" dirty="0">
                    <a:solidFill>
                      <a:srgbClr val="3EDAD8"/>
                    </a:solidFill>
                    <a:latin typeface="Aileron Heavy"/>
                  </a:rPr>
                  <a:t>I4</a:t>
                </a:r>
              </a:p>
            </p:txBody>
          </p:sp>
        </p:grpSp>
        <p:sp>
          <p:nvSpPr>
            <p:cNvPr id="65" name="TextBox 38"/>
            <p:cNvSpPr txBox="1"/>
            <p:nvPr/>
          </p:nvSpPr>
          <p:spPr>
            <a:xfrm>
              <a:off x="5113899" y="2690060"/>
              <a:ext cx="2935367" cy="6844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788" b="1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Heavy"/>
                </a:rPr>
                <a:t>РЕГИОНАЛЬНЫЙ ПРОЕКТ </a:t>
              </a:r>
            </a:p>
            <a:p>
              <a:pPr>
                <a:spcBef>
                  <a:spcPct val="0"/>
                </a:spcBef>
              </a:pPr>
              <a:r>
                <a:rPr lang="ru-RU" sz="788" b="1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Heavy"/>
                </a:rPr>
                <a:t>«АКСЕЛЕРАЦИЯ СУБЪЕКТОВ МАЛОГО И СРЕДНЕГО ПРЕДПРИНИМАТЕЛЬСТВА»</a:t>
              </a:r>
              <a:endParaRPr lang="en-US" sz="788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Heavy"/>
              </a:endParaRPr>
            </a:p>
          </p:txBody>
        </p:sp>
        <p:grpSp>
          <p:nvGrpSpPr>
            <p:cNvPr id="66" name="Group 39"/>
            <p:cNvGrpSpPr/>
            <p:nvPr/>
          </p:nvGrpSpPr>
          <p:grpSpPr>
            <a:xfrm>
              <a:off x="4371853" y="2728315"/>
              <a:ext cx="528008" cy="757632"/>
              <a:chOff x="-79132" y="3"/>
              <a:chExt cx="1044123" cy="2052335"/>
            </a:xfrm>
          </p:grpSpPr>
          <p:pic>
            <p:nvPicPr>
              <p:cNvPr id="80" name="Picture 40"/>
              <p:cNvPicPr>
                <a:picLocks noChangeAspect="1"/>
              </p:cNvPicPr>
              <p:nvPr/>
            </p:nvPicPr>
            <p:blipFill>
              <a:blip r:embed="rId2"/>
              <a:srcRect l="24562" r="24562"/>
              <a:stretch>
                <a:fillRect/>
              </a:stretch>
            </p:blipFill>
            <p:spPr>
              <a:xfrm>
                <a:off x="-79132" y="3"/>
                <a:ext cx="1044123" cy="2052335"/>
              </a:xfrm>
              <a:prstGeom prst="rect">
                <a:avLst/>
              </a:prstGeom>
            </p:spPr>
          </p:pic>
          <p:sp>
            <p:nvSpPr>
              <p:cNvPr id="81" name="TextBox 41"/>
              <p:cNvSpPr txBox="1"/>
              <p:nvPr/>
            </p:nvSpPr>
            <p:spPr>
              <a:xfrm>
                <a:off x="30450" y="416553"/>
                <a:ext cx="858221" cy="117654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358"/>
                  </a:lnSpc>
                </a:pPr>
                <a:r>
                  <a:rPr lang="en-US" dirty="0">
                    <a:solidFill>
                      <a:srgbClr val="86EAE9"/>
                    </a:solidFill>
                    <a:latin typeface="Aileron Heavy"/>
                  </a:rPr>
                  <a:t>I5</a:t>
                </a:r>
              </a:p>
            </p:txBody>
          </p:sp>
        </p:grpSp>
        <p:sp>
          <p:nvSpPr>
            <p:cNvPr id="79" name="TextBox 49"/>
            <p:cNvSpPr txBox="1"/>
            <p:nvPr/>
          </p:nvSpPr>
          <p:spPr>
            <a:xfrm>
              <a:off x="4371853" y="4622742"/>
              <a:ext cx="528007" cy="4343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358"/>
                </a:lnSpc>
              </a:pPr>
              <a:endParaRPr lang="en-US" dirty="0">
                <a:solidFill>
                  <a:srgbClr val="13538A"/>
                </a:solidFill>
                <a:latin typeface="Aileron Heavy"/>
              </a:endParaRPr>
            </a:p>
          </p:txBody>
        </p:sp>
        <p:sp>
          <p:nvSpPr>
            <p:cNvPr id="69" name="TextBox 3"/>
            <p:cNvSpPr txBox="1"/>
            <p:nvPr/>
          </p:nvSpPr>
          <p:spPr>
            <a:xfrm>
              <a:off x="1022477" y="629474"/>
              <a:ext cx="3545238" cy="23453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1200" b="1" spc="11" dirty="0">
                  <a:solidFill>
                    <a:srgbClr val="002060"/>
                  </a:solidFill>
                  <a:latin typeface="Aileron Heavy"/>
                </a:rPr>
                <a:t>«</a:t>
              </a:r>
              <a:r>
                <a:rPr lang="en-US" sz="1200" b="1" spc="11" dirty="0">
                  <a:solidFill>
                    <a:srgbClr val="002060"/>
                  </a:solidFill>
                  <a:latin typeface="Aileron Heavy"/>
                </a:rPr>
                <a:t>I</a:t>
              </a:r>
              <a:r>
                <a:rPr lang="ru-RU" sz="1200" b="1" spc="11" dirty="0">
                  <a:solidFill>
                    <a:srgbClr val="002060"/>
                  </a:solidFill>
                  <a:latin typeface="Aileron Heavy"/>
                </a:rPr>
                <a:t>» </a:t>
              </a:r>
            </a:p>
            <a:p>
              <a:pPr>
                <a:spcBef>
                  <a:spcPct val="0"/>
                </a:spcBef>
              </a:pPr>
              <a:endParaRPr lang="ru-RU" sz="1200" b="1" spc="11" dirty="0">
                <a:solidFill>
                  <a:srgbClr val="002060"/>
                </a:solidFill>
                <a:latin typeface="Aileron Heavy"/>
              </a:endParaRPr>
            </a:p>
            <a:p>
              <a:pPr>
                <a:spcBef>
                  <a:spcPct val="0"/>
                </a:spcBef>
              </a:pPr>
              <a:r>
                <a:rPr lang="ru-RU" sz="1200" b="1" spc="11" dirty="0">
                  <a:solidFill>
                    <a:srgbClr val="002060"/>
                  </a:solidFill>
                  <a:latin typeface="Aileron Heavy"/>
                </a:rPr>
                <a:t>НАЦИОНАЛЬНЫЙ ПРОЕКТ «МАЛОЕ И СРЕДНЕЕ ПРЕДПРИНИМАТЕЛЬСТВО И ПОДДЕРЖКА ИНДИВИДУАЛЬНОЙ ПРЕДПРИНИМАТЕЛЬСКОЙ ИНИЦИАТИВЫ» </a:t>
              </a:r>
            </a:p>
          </p:txBody>
        </p:sp>
        <p:sp>
          <p:nvSpPr>
            <p:cNvPr id="70" name="TextBox 8"/>
            <p:cNvSpPr txBox="1"/>
            <p:nvPr/>
          </p:nvSpPr>
          <p:spPr>
            <a:xfrm>
              <a:off x="5093668" y="1688552"/>
              <a:ext cx="3089084" cy="8958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825" b="1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Regular"/>
                </a:rPr>
                <a:t>РЕГИОНАЛЬНЫЙ ПРОЕКТ </a:t>
              </a:r>
              <a:r>
                <a:rPr lang="ru-RU" sz="825" b="1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Regular"/>
                </a:rPr>
                <a:t>«РАСШИРЕНИЕ ДОСТУПА СУБЪЕКТОВ МСП К ФИНАНСОВЫМ РЕСУРСАМ, В ТОМ ЧИСЛЕ ЛЬГОЬНОМУ ФИНАНСИРОВАНИЮ»</a:t>
              </a:r>
              <a:endParaRPr lang="en-US" sz="825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endParaRPr>
            </a:p>
          </p:txBody>
        </p:sp>
        <p:pic>
          <p:nvPicPr>
            <p:cNvPr id="76" name="Picture 48"/>
            <p:cNvPicPr>
              <a:picLocks noChangeAspect="1"/>
            </p:cNvPicPr>
            <p:nvPr/>
          </p:nvPicPr>
          <p:blipFill>
            <a:blip r:embed="rId2"/>
            <a:srcRect l="24562" r="24562"/>
            <a:stretch>
              <a:fillRect/>
            </a:stretch>
          </p:blipFill>
          <p:spPr>
            <a:xfrm>
              <a:off x="4371853" y="3621058"/>
              <a:ext cx="528008" cy="757683"/>
            </a:xfrm>
            <a:prstGeom prst="rect">
              <a:avLst/>
            </a:prstGeom>
          </p:spPr>
        </p:pic>
      </p:grpSp>
      <p:grpSp>
        <p:nvGrpSpPr>
          <p:cNvPr id="86" name="Группа 85"/>
          <p:cNvGrpSpPr/>
          <p:nvPr/>
        </p:nvGrpSpPr>
        <p:grpSpPr>
          <a:xfrm>
            <a:off x="1944414" y="346841"/>
            <a:ext cx="9027404" cy="2251159"/>
            <a:chOff x="914713" y="945324"/>
            <a:chExt cx="11014984" cy="1667451"/>
          </a:xfrm>
        </p:grpSpPr>
        <p:sp>
          <p:nvSpPr>
            <p:cNvPr id="87" name="TextBox 3"/>
            <p:cNvSpPr txBox="1"/>
            <p:nvPr/>
          </p:nvSpPr>
          <p:spPr>
            <a:xfrm>
              <a:off x="8424392" y="1094864"/>
              <a:ext cx="3505305" cy="9848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1200" b="1" spc="11" dirty="0">
                  <a:solidFill>
                    <a:srgbClr val="002060"/>
                  </a:solidFill>
                  <a:latin typeface="Aileron Heavy"/>
                </a:rPr>
                <a:t>«</a:t>
              </a:r>
              <a:r>
                <a:rPr lang="en-US" sz="1200" b="1" spc="11" dirty="0">
                  <a:solidFill>
                    <a:srgbClr val="002060"/>
                  </a:solidFill>
                  <a:latin typeface="Aileron Heavy"/>
                </a:rPr>
                <a:t>G</a:t>
              </a:r>
              <a:r>
                <a:rPr lang="ru-RU" sz="1200" b="1" spc="11" dirty="0">
                  <a:solidFill>
                    <a:srgbClr val="002060"/>
                  </a:solidFill>
                  <a:latin typeface="Aileron Heavy"/>
                </a:rPr>
                <a:t>» </a:t>
              </a:r>
            </a:p>
            <a:p>
              <a:pPr>
                <a:spcBef>
                  <a:spcPct val="0"/>
                </a:spcBef>
              </a:pPr>
              <a:endParaRPr lang="ru-RU" sz="1200" b="1" spc="11" dirty="0">
                <a:solidFill>
                  <a:srgbClr val="002060"/>
                </a:solidFill>
                <a:latin typeface="Aileron Heavy"/>
              </a:endParaRPr>
            </a:p>
            <a:p>
              <a:pPr>
                <a:spcBef>
                  <a:spcPct val="0"/>
                </a:spcBef>
              </a:pPr>
              <a:r>
                <a:rPr lang="ru-RU" sz="1200" b="1" spc="11" dirty="0">
                  <a:solidFill>
                    <a:srgbClr val="002060"/>
                  </a:solidFill>
                  <a:latin typeface="Aileron Heavy"/>
                </a:rPr>
                <a:t>НАЦИОНАЛЬНЫЙ ПРОЕКТ «ЭКОЛОГИЯ» </a:t>
              </a:r>
            </a:p>
          </p:txBody>
        </p:sp>
        <p:sp>
          <p:nvSpPr>
            <p:cNvPr id="88" name="AutoShape 5"/>
            <p:cNvSpPr/>
            <p:nvPr/>
          </p:nvSpPr>
          <p:spPr>
            <a:xfrm>
              <a:off x="914713" y="945324"/>
              <a:ext cx="7176484" cy="817872"/>
            </a:xfrm>
            <a:prstGeom prst="rect">
              <a:avLst/>
            </a:prstGeom>
            <a:solidFill>
              <a:srgbClr val="DBF9F8"/>
            </a:solidFill>
          </p:spPr>
        </p:sp>
        <p:sp>
          <p:nvSpPr>
            <p:cNvPr id="89" name="TextBox 6"/>
            <p:cNvSpPr txBox="1"/>
            <p:nvPr/>
          </p:nvSpPr>
          <p:spPr>
            <a:xfrm>
              <a:off x="930194" y="1243405"/>
              <a:ext cx="3487437" cy="25648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2023 план – 400,0 </a:t>
              </a:r>
              <a:r>
                <a:rPr lang="ru-RU" sz="900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  <a:endParaRPr lang="en-US" sz="1000" b="1" spc="50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90" name="AutoShape 7"/>
            <p:cNvSpPr/>
            <p:nvPr/>
          </p:nvSpPr>
          <p:spPr>
            <a:xfrm>
              <a:off x="4371656" y="945324"/>
              <a:ext cx="3811711" cy="817871"/>
            </a:xfrm>
            <a:prstGeom prst="rect">
              <a:avLst/>
            </a:prstGeom>
            <a:solidFill>
              <a:srgbClr val="86EAE9"/>
            </a:solidFill>
          </p:spPr>
        </p:sp>
        <p:sp>
          <p:nvSpPr>
            <p:cNvPr id="91" name="TextBox 8"/>
            <p:cNvSpPr txBox="1"/>
            <p:nvPr/>
          </p:nvSpPr>
          <p:spPr>
            <a:xfrm>
              <a:off x="5150498" y="1030704"/>
              <a:ext cx="3021680" cy="6463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1050" b="1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Heavy"/>
                </a:rPr>
                <a:t>РЕГИОНАЛЬНЫЙ ПРОЕКТ </a:t>
              </a:r>
            </a:p>
            <a:p>
              <a:pPr>
                <a:spcBef>
                  <a:spcPct val="0"/>
                </a:spcBef>
              </a:pPr>
              <a:r>
                <a:rPr lang="ru-RU" sz="1050" b="1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Heavy"/>
                </a:rPr>
                <a:t>«СОХРАНЕНИЕ УНИКАЛЬНЫХ ВОДНЫХ ОБЪЕКТОВ</a:t>
              </a:r>
              <a:endParaRPr lang="en-US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Heavy"/>
              </a:endParaRPr>
            </a:p>
          </p:txBody>
        </p:sp>
        <p:sp>
          <p:nvSpPr>
            <p:cNvPr id="92" name="AutoShape 11"/>
            <p:cNvSpPr/>
            <p:nvPr/>
          </p:nvSpPr>
          <p:spPr>
            <a:xfrm>
              <a:off x="914713" y="1848321"/>
              <a:ext cx="7176484" cy="743532"/>
            </a:xfrm>
            <a:prstGeom prst="rect">
              <a:avLst/>
            </a:prstGeom>
            <a:solidFill>
              <a:srgbClr val="C5F4F3"/>
            </a:solidFill>
          </p:spPr>
        </p:sp>
        <p:sp>
          <p:nvSpPr>
            <p:cNvPr id="93" name="TextBox 12"/>
            <p:cNvSpPr txBox="1"/>
            <p:nvPr/>
          </p:nvSpPr>
          <p:spPr>
            <a:xfrm>
              <a:off x="914713" y="1843334"/>
              <a:ext cx="3478848" cy="76944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2021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исполнено – 66,1 </a:t>
              </a:r>
              <a:r>
                <a:rPr lang="ru-RU" sz="900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  <a:endParaRPr lang="ru-RU" sz="1000" b="1" spc="50" dirty="0">
                <a:solidFill>
                  <a:srgbClr val="191919"/>
                </a:solidFill>
                <a:latin typeface="Aileron Heavy"/>
              </a:endParaRPr>
            </a:p>
            <a:p>
              <a:pPr>
                <a:lnSpc>
                  <a:spcPts val="1500"/>
                </a:lnSpc>
              </a:pP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2022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исполнено – 53,5 </a:t>
              </a:r>
              <a:r>
                <a:rPr lang="ru-RU" sz="900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  <a:endParaRPr lang="ru-RU" sz="1000" b="1" spc="50" dirty="0">
                <a:solidFill>
                  <a:srgbClr val="191919"/>
                </a:solidFill>
                <a:latin typeface="Aileron Heavy"/>
              </a:endParaRPr>
            </a:p>
            <a:p>
              <a:pPr>
                <a:lnSpc>
                  <a:spcPts val="1500"/>
                </a:lnSpc>
              </a:pP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2023 </a:t>
              </a:r>
              <a:r>
                <a:rPr lang="ru-RU" sz="1000" b="1" spc="50" dirty="0">
                  <a:solidFill>
                    <a:srgbClr val="191919"/>
                  </a:solidFill>
                  <a:latin typeface="Aileron Heavy"/>
                </a:rPr>
                <a:t>план – 23,5 </a:t>
              </a:r>
              <a:r>
                <a:rPr lang="ru-RU" sz="900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  <a:endParaRPr lang="en-US" sz="1000" b="1" spc="50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94" name="AutoShape 13"/>
            <p:cNvSpPr/>
            <p:nvPr/>
          </p:nvSpPr>
          <p:spPr>
            <a:xfrm>
              <a:off x="4371656" y="1848320"/>
              <a:ext cx="3811712" cy="743533"/>
            </a:xfrm>
            <a:prstGeom prst="rect">
              <a:avLst/>
            </a:prstGeom>
            <a:solidFill>
              <a:srgbClr val="3EDAD8"/>
            </a:solidFill>
          </p:spPr>
        </p:sp>
        <p:grpSp>
          <p:nvGrpSpPr>
            <p:cNvPr id="95" name="Group 31"/>
            <p:cNvGrpSpPr/>
            <p:nvPr/>
          </p:nvGrpSpPr>
          <p:grpSpPr>
            <a:xfrm>
              <a:off x="4509801" y="985722"/>
              <a:ext cx="522061" cy="759287"/>
              <a:chOff x="58498" y="145718"/>
              <a:chExt cx="1044123" cy="2052334"/>
            </a:xfrm>
          </p:grpSpPr>
          <p:pic>
            <p:nvPicPr>
              <p:cNvPr id="100" name="Picture 32"/>
              <p:cNvPicPr>
                <a:picLocks noChangeAspect="1"/>
              </p:cNvPicPr>
              <p:nvPr/>
            </p:nvPicPr>
            <p:blipFill>
              <a:blip r:embed="rId2"/>
              <a:srcRect l="24562" r="24562"/>
              <a:stretch>
                <a:fillRect/>
              </a:stretch>
            </p:blipFill>
            <p:spPr>
              <a:xfrm>
                <a:off x="58498" y="145718"/>
                <a:ext cx="1044123" cy="2052334"/>
              </a:xfrm>
              <a:prstGeom prst="rect">
                <a:avLst/>
              </a:prstGeom>
            </p:spPr>
          </p:pic>
          <p:sp>
            <p:nvSpPr>
              <p:cNvPr id="101" name="TextBox 33"/>
              <p:cNvSpPr txBox="1"/>
              <p:nvPr/>
            </p:nvSpPr>
            <p:spPr>
              <a:xfrm>
                <a:off x="126333" y="330540"/>
                <a:ext cx="908451" cy="110921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358"/>
                  </a:lnSpc>
                </a:pPr>
                <a:r>
                  <a:rPr lang="en-US" dirty="0">
                    <a:solidFill>
                      <a:srgbClr val="86EAE9"/>
                    </a:solidFill>
                    <a:latin typeface="Aileron Heavy"/>
                  </a:rPr>
                  <a:t>G</a:t>
                </a:r>
                <a:r>
                  <a:rPr lang="ru-RU" dirty="0">
                    <a:solidFill>
                      <a:srgbClr val="86EAE9"/>
                    </a:solidFill>
                    <a:latin typeface="Aileron Heavy"/>
                  </a:rPr>
                  <a:t>8</a:t>
                </a:r>
                <a:endParaRPr lang="en-US" dirty="0">
                  <a:solidFill>
                    <a:srgbClr val="86EAE9"/>
                  </a:solidFill>
                  <a:latin typeface="Aileron Heavy"/>
                </a:endParaRPr>
              </a:p>
            </p:txBody>
          </p:sp>
        </p:grpSp>
        <p:sp>
          <p:nvSpPr>
            <p:cNvPr id="96" name="TextBox 34"/>
            <p:cNvSpPr txBox="1"/>
            <p:nvPr/>
          </p:nvSpPr>
          <p:spPr>
            <a:xfrm>
              <a:off x="5210626" y="2013531"/>
              <a:ext cx="2749836" cy="43088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1050" b="1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Heavy"/>
                </a:rPr>
                <a:t>РЕГИОНАЛЬНЫЙ ПРОЕКТ </a:t>
              </a:r>
            </a:p>
            <a:p>
              <a:pPr>
                <a:spcBef>
                  <a:spcPct val="0"/>
                </a:spcBef>
              </a:pPr>
              <a:r>
                <a:rPr lang="ru-RU" sz="1050" b="1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Heavy"/>
                </a:rPr>
                <a:t>«СОХРАНЕНИЕ ЛЕСОВ»</a:t>
              </a:r>
              <a:endParaRPr lang="en-US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Heavy"/>
              </a:endParaRPr>
            </a:p>
          </p:txBody>
        </p:sp>
        <p:grpSp>
          <p:nvGrpSpPr>
            <p:cNvPr id="97" name="Group 35"/>
            <p:cNvGrpSpPr/>
            <p:nvPr/>
          </p:nvGrpSpPr>
          <p:grpSpPr>
            <a:xfrm>
              <a:off x="4512310" y="1880402"/>
              <a:ext cx="550283" cy="696398"/>
              <a:chOff x="30272" y="116730"/>
              <a:chExt cx="1100567" cy="2052334"/>
            </a:xfrm>
          </p:grpSpPr>
          <p:pic>
            <p:nvPicPr>
              <p:cNvPr id="98" name="Picture 36"/>
              <p:cNvPicPr>
                <a:picLocks noChangeAspect="1"/>
              </p:cNvPicPr>
              <p:nvPr/>
            </p:nvPicPr>
            <p:blipFill>
              <a:blip r:embed="rId2"/>
              <a:srcRect l="24562" r="24562"/>
              <a:stretch>
                <a:fillRect/>
              </a:stretch>
            </p:blipFill>
            <p:spPr>
              <a:xfrm>
                <a:off x="58498" y="116730"/>
                <a:ext cx="1044123" cy="2052334"/>
              </a:xfrm>
              <a:prstGeom prst="rect">
                <a:avLst/>
              </a:prstGeom>
            </p:spPr>
          </p:pic>
          <p:sp>
            <p:nvSpPr>
              <p:cNvPr id="99" name="TextBox 37"/>
              <p:cNvSpPr txBox="1"/>
              <p:nvPr/>
            </p:nvSpPr>
            <p:spPr>
              <a:xfrm>
                <a:off x="30272" y="357085"/>
                <a:ext cx="1100567" cy="120938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358"/>
                  </a:lnSpc>
                </a:pPr>
                <a:r>
                  <a:rPr lang="en-US" dirty="0">
                    <a:solidFill>
                      <a:srgbClr val="86EAE9"/>
                    </a:solidFill>
                    <a:latin typeface="Aileron Heavy"/>
                  </a:rPr>
                  <a:t>G</a:t>
                </a:r>
                <a:r>
                  <a:rPr lang="ru-RU" dirty="0">
                    <a:solidFill>
                      <a:srgbClr val="86EAE9"/>
                    </a:solidFill>
                    <a:latin typeface="Aileron Heavy"/>
                  </a:rPr>
                  <a:t>А</a:t>
                </a:r>
                <a:endParaRPr lang="en-US" dirty="0">
                  <a:solidFill>
                    <a:srgbClr val="86EAE9"/>
                  </a:solidFill>
                  <a:latin typeface="Aileron Heavy"/>
                </a:endParaRPr>
              </a:p>
            </p:txBody>
          </p:sp>
        </p:grpSp>
      </p:grpSp>
      <p:sp>
        <p:nvSpPr>
          <p:cNvPr id="102" name="AutoShape 21"/>
          <p:cNvSpPr/>
          <p:nvPr/>
        </p:nvSpPr>
        <p:spPr>
          <a:xfrm>
            <a:off x="1225799" y="5582610"/>
            <a:ext cx="5443679" cy="879582"/>
          </a:xfrm>
          <a:prstGeom prst="rect">
            <a:avLst/>
          </a:prstGeom>
          <a:solidFill>
            <a:srgbClr val="E4FBFE"/>
          </a:solidFill>
        </p:spPr>
      </p:sp>
      <p:sp>
        <p:nvSpPr>
          <p:cNvPr id="104" name="AutoShape 23"/>
          <p:cNvSpPr/>
          <p:nvPr/>
        </p:nvSpPr>
        <p:spPr>
          <a:xfrm>
            <a:off x="5210663" y="5571995"/>
            <a:ext cx="2814187" cy="879582"/>
          </a:xfrm>
          <a:prstGeom prst="rect">
            <a:avLst/>
          </a:prstGeom>
          <a:solidFill>
            <a:srgbClr val="51E9F9"/>
          </a:solidFill>
        </p:spPr>
      </p:sp>
      <p:sp>
        <p:nvSpPr>
          <p:cNvPr id="105" name="TextBox 42"/>
          <p:cNvSpPr txBox="1"/>
          <p:nvPr/>
        </p:nvSpPr>
        <p:spPr>
          <a:xfrm>
            <a:off x="5858430" y="5740797"/>
            <a:ext cx="2084491" cy="4847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rPr>
              <a:t>РЕГИОНАЛЬНЫЙ ПРОЕКТ </a:t>
            </a:r>
          </a:p>
          <a:p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rPr>
              <a:t>«</a:t>
            </a:r>
            <a:r>
              <a:rPr lang="ru-RU" sz="1050" b="1" spc="11" dirty="0">
                <a:solidFill>
                  <a:srgbClr val="002060"/>
                </a:solidFill>
                <a:latin typeface="Aileron Heavy"/>
              </a:rPr>
              <a:t>РАЗВИТИУ ТУРИСТИЧЕСКОЙ ИНФРАСТРУКТУРЫ</a:t>
            </a:r>
            <a:r>
              <a:rPr lang="ru-RU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rPr>
              <a:t>»</a:t>
            </a:r>
            <a:endParaRPr lang="en-US" sz="1050" b="1" spc="50" dirty="0">
              <a:solidFill>
                <a:schemeClr val="tx1">
                  <a:lumMod val="95000"/>
                  <a:lumOff val="5000"/>
                </a:schemeClr>
              </a:solidFill>
              <a:latin typeface="Aileron Regular"/>
            </a:endParaRPr>
          </a:p>
        </p:txBody>
      </p:sp>
      <p:pic>
        <p:nvPicPr>
          <p:cNvPr id="106" name="Picture 44"/>
          <p:cNvPicPr>
            <a:picLocks noChangeAspect="1"/>
          </p:cNvPicPr>
          <p:nvPr/>
        </p:nvPicPr>
        <p:blipFill>
          <a:blip r:embed="rId2"/>
          <a:srcRect l="24562" r="24562"/>
          <a:stretch>
            <a:fillRect/>
          </a:stretch>
        </p:blipFill>
        <p:spPr>
          <a:xfrm>
            <a:off x="5309430" y="5615444"/>
            <a:ext cx="396006" cy="792683"/>
          </a:xfrm>
          <a:prstGeom prst="rect">
            <a:avLst/>
          </a:prstGeom>
        </p:spPr>
      </p:pic>
      <p:sp>
        <p:nvSpPr>
          <p:cNvPr id="107" name="TextBox 45"/>
          <p:cNvSpPr txBox="1"/>
          <p:nvPr/>
        </p:nvSpPr>
        <p:spPr>
          <a:xfrm>
            <a:off x="5415880" y="5898463"/>
            <a:ext cx="293093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8"/>
              </a:lnSpc>
            </a:pPr>
            <a:r>
              <a:rPr lang="en-US" dirty="0">
                <a:solidFill>
                  <a:srgbClr val="2C92D5"/>
                </a:solidFill>
                <a:latin typeface="Aileron Heavy"/>
              </a:rPr>
              <a:t>J1</a:t>
            </a:r>
            <a:endParaRPr lang="en-US" dirty="0">
              <a:solidFill>
                <a:srgbClr val="2C92D5"/>
              </a:solidFill>
              <a:latin typeface="Aileron Heavy"/>
            </a:endParaRPr>
          </a:p>
        </p:txBody>
      </p:sp>
      <p:sp>
        <p:nvSpPr>
          <p:cNvPr id="108" name="TextBox 3"/>
          <p:cNvSpPr txBox="1"/>
          <p:nvPr/>
        </p:nvSpPr>
        <p:spPr>
          <a:xfrm>
            <a:off x="8246353" y="5608201"/>
            <a:ext cx="2342554" cy="7963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200" b="1" spc="11" dirty="0">
                <a:solidFill>
                  <a:srgbClr val="002060"/>
                </a:solidFill>
                <a:latin typeface="Aileron Heavy"/>
              </a:rPr>
              <a:t>«</a:t>
            </a:r>
            <a:r>
              <a:rPr lang="en-US" sz="1200" b="1" spc="11" dirty="0">
                <a:solidFill>
                  <a:srgbClr val="002060"/>
                </a:solidFill>
                <a:latin typeface="Aileron Heavy"/>
              </a:rPr>
              <a:t>J</a:t>
            </a:r>
            <a:r>
              <a:rPr lang="ru-RU" sz="1200" b="1" spc="11" dirty="0">
                <a:solidFill>
                  <a:srgbClr val="002060"/>
                </a:solidFill>
                <a:latin typeface="Aileron Heavy"/>
              </a:rPr>
              <a:t>» </a:t>
            </a:r>
            <a:endParaRPr lang="ru-RU" sz="1200" b="1" spc="11" dirty="0">
              <a:solidFill>
                <a:srgbClr val="002060"/>
              </a:solidFill>
              <a:latin typeface="Aileron Heavy"/>
            </a:endParaRPr>
          </a:p>
          <a:p>
            <a:pPr>
              <a:spcBef>
                <a:spcPct val="0"/>
              </a:spcBef>
            </a:pPr>
            <a:endParaRPr lang="ru-RU" sz="375" b="1" spc="11" dirty="0">
              <a:solidFill>
                <a:srgbClr val="002060"/>
              </a:solidFill>
              <a:latin typeface="Aileron Heavy"/>
            </a:endParaRPr>
          </a:p>
          <a:p>
            <a:pPr>
              <a:spcBef>
                <a:spcPct val="0"/>
              </a:spcBef>
            </a:pPr>
            <a:r>
              <a:rPr lang="ru-RU" sz="1200" b="1" spc="11" dirty="0">
                <a:solidFill>
                  <a:srgbClr val="002060"/>
                </a:solidFill>
                <a:latin typeface="Aileron Heavy"/>
              </a:rPr>
              <a:t>НАЦИОНАЛЬНЫЙ ПРОЕКТ </a:t>
            </a:r>
            <a:r>
              <a:rPr lang="ru-RU" sz="1200" b="1" spc="11" dirty="0">
                <a:solidFill>
                  <a:srgbClr val="002060"/>
                </a:solidFill>
                <a:latin typeface="Aileron Heavy"/>
              </a:rPr>
              <a:t>«ТУРИЗМ И ИНДУСТРИЯ ГОСТЕПРИИМСТВА» </a:t>
            </a:r>
            <a:endParaRPr lang="ru-RU" sz="1200" b="1" spc="11" dirty="0">
              <a:solidFill>
                <a:srgbClr val="002060"/>
              </a:solidFill>
              <a:latin typeface="Aileron Heavy"/>
            </a:endParaRPr>
          </a:p>
        </p:txBody>
      </p:sp>
      <p:sp>
        <p:nvSpPr>
          <p:cNvPr id="60" name="TextBox 17"/>
          <p:cNvSpPr txBox="1"/>
          <p:nvPr/>
        </p:nvSpPr>
        <p:spPr>
          <a:xfrm>
            <a:off x="2173309" y="5792049"/>
            <a:ext cx="2533868" cy="460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998" b="1" spc="50" dirty="0">
                <a:solidFill>
                  <a:srgbClr val="191919"/>
                </a:solidFill>
                <a:latin typeface="Aileron Heavy"/>
              </a:rPr>
              <a:t>2021 </a:t>
            </a:r>
            <a:r>
              <a:rPr lang="ru-RU" sz="998" b="1" spc="50" dirty="0">
                <a:solidFill>
                  <a:srgbClr val="191919"/>
                </a:solidFill>
                <a:latin typeface="Aileron Heavy"/>
              </a:rPr>
              <a:t>исполнено – 381,8млн</a:t>
            </a:r>
            <a:r>
              <a:rPr lang="ru-RU" sz="998" b="1" spc="50" dirty="0">
                <a:solidFill>
                  <a:srgbClr val="191919"/>
                </a:solidFill>
                <a:latin typeface="Aileron Heavy"/>
              </a:rPr>
              <a:t>. рублей</a:t>
            </a:r>
          </a:p>
          <a:p>
            <a:r>
              <a:rPr lang="ru-RU" sz="998" b="1" spc="50" dirty="0">
                <a:solidFill>
                  <a:srgbClr val="191919"/>
                </a:solidFill>
                <a:latin typeface="Aileron Heavy"/>
              </a:rPr>
              <a:t>2022 </a:t>
            </a:r>
            <a:r>
              <a:rPr lang="ru-RU" sz="998" b="1" spc="50" dirty="0">
                <a:solidFill>
                  <a:srgbClr val="191919"/>
                </a:solidFill>
                <a:latin typeface="Aileron Heavy"/>
              </a:rPr>
              <a:t>исполнено –1283,8млн</a:t>
            </a:r>
            <a:r>
              <a:rPr lang="ru-RU" sz="998" b="1" spc="50" dirty="0">
                <a:solidFill>
                  <a:srgbClr val="191919"/>
                </a:solidFill>
                <a:latin typeface="Aileron Heavy"/>
              </a:rPr>
              <a:t>. рублей</a:t>
            </a:r>
          </a:p>
          <a:p>
            <a:r>
              <a:rPr lang="ru-RU" sz="998" b="1" spc="50" dirty="0">
                <a:solidFill>
                  <a:srgbClr val="191919"/>
                </a:solidFill>
                <a:latin typeface="Aileron Heavy"/>
              </a:rPr>
              <a:t>2023 </a:t>
            </a:r>
            <a:r>
              <a:rPr lang="ru-RU" sz="998" b="1" spc="50" dirty="0">
                <a:solidFill>
                  <a:srgbClr val="191919"/>
                </a:solidFill>
                <a:latin typeface="Aileron Heavy"/>
              </a:rPr>
              <a:t>план – 110,9</a:t>
            </a:r>
            <a:r>
              <a:rPr lang="en-US" sz="998" b="1" spc="50" dirty="0">
                <a:solidFill>
                  <a:srgbClr val="191919"/>
                </a:solidFill>
                <a:latin typeface="Aileron Heavy"/>
              </a:rPr>
              <a:t> </a:t>
            </a:r>
            <a:r>
              <a:rPr lang="ru-RU" sz="998" b="1" spc="50" dirty="0">
                <a:solidFill>
                  <a:srgbClr val="191919"/>
                </a:solidFill>
                <a:latin typeface="Aileron Heavy"/>
              </a:rPr>
              <a:t>млн. рублей</a:t>
            </a:r>
            <a:endParaRPr lang="en-US" sz="998" b="1" spc="50" dirty="0">
              <a:solidFill>
                <a:srgbClr val="191919"/>
              </a:solidFill>
              <a:latin typeface="Aileron Heavy"/>
            </a:endParaRPr>
          </a:p>
        </p:txBody>
      </p:sp>
      <p:sp>
        <p:nvSpPr>
          <p:cNvPr id="59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НАЦИОНАЛЬНЫЕ ПРОЕКТЫ 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514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2B09-D545-4C8E-8147-3124702805AF}" type="slidenum">
              <a:rPr lang="ru-RU" smtClean="0"/>
              <a:t>20</a:t>
            </a:fld>
            <a:endParaRPr lang="ru-RU"/>
          </a:p>
        </p:txBody>
      </p:sp>
      <p:grpSp>
        <p:nvGrpSpPr>
          <p:cNvPr id="24" name="Группа 23"/>
          <p:cNvGrpSpPr/>
          <p:nvPr/>
        </p:nvGrpSpPr>
        <p:grpSpPr>
          <a:xfrm>
            <a:off x="3090042" y="274221"/>
            <a:ext cx="8379040" cy="3562022"/>
            <a:chOff x="1022477" y="623088"/>
            <a:chExt cx="10768018" cy="4693907"/>
          </a:xfrm>
        </p:grpSpPr>
        <p:sp>
          <p:nvSpPr>
            <p:cNvPr id="5" name="AutoShape 5"/>
            <p:cNvSpPr/>
            <p:nvPr/>
          </p:nvSpPr>
          <p:spPr>
            <a:xfrm>
              <a:off x="4205007" y="631401"/>
              <a:ext cx="7585487" cy="896598"/>
            </a:xfrm>
            <a:prstGeom prst="rect">
              <a:avLst/>
            </a:prstGeom>
            <a:solidFill>
              <a:srgbClr val="DBF9F8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8221283" y="767175"/>
              <a:ext cx="3569211" cy="76138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2021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исполнено – 478,3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</a:p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2022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исполнено – 686,1</a:t>
              </a:r>
              <a:r>
                <a:rPr lang="en-US" sz="998" b="1" spc="50" dirty="0">
                  <a:solidFill>
                    <a:srgbClr val="191919"/>
                  </a:solidFill>
                  <a:latin typeface="Aileron Heavy"/>
                </a:rPr>
                <a:t>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</a:p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2023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план – 368,1</a:t>
              </a:r>
              <a:r>
                <a:rPr lang="en-US" sz="998" b="1" spc="50" dirty="0">
                  <a:solidFill>
                    <a:srgbClr val="191919"/>
                  </a:solidFill>
                  <a:latin typeface="Aileron Heavy"/>
                </a:rPr>
                <a:t>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  <a:endParaRPr lang="en-US" sz="998" b="1" spc="50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7" name="AutoShape 7"/>
            <p:cNvSpPr/>
            <p:nvPr/>
          </p:nvSpPr>
          <p:spPr>
            <a:xfrm>
              <a:off x="4205007" y="623088"/>
              <a:ext cx="4016276" cy="896597"/>
            </a:xfrm>
            <a:prstGeom prst="rect">
              <a:avLst/>
            </a:prstGeom>
            <a:solidFill>
              <a:srgbClr val="86EAE9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5086587" y="717918"/>
              <a:ext cx="3146234" cy="11063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1050" b="1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Regular"/>
                </a:rPr>
                <a:t>РЕГИОНАЛЬНЫЙ ПРОЕКТ «ФИНАНСОВАЯ ПОДДЕРЖКА СЕМЕЙ ПРИ РОЖДЕНИИ ДЕТЕЙ</a:t>
              </a:r>
              <a:r>
                <a:rPr lang="ru-RU" sz="1200" b="1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Regular"/>
                </a:rPr>
                <a:t>»</a:t>
              </a:r>
              <a:endParaRPr lang="en-US" sz="120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endParaRPr>
            </a:p>
          </p:txBody>
        </p:sp>
        <p:sp>
          <p:nvSpPr>
            <p:cNvPr id="11" name="AutoShape 11"/>
            <p:cNvSpPr/>
            <p:nvPr/>
          </p:nvSpPr>
          <p:spPr>
            <a:xfrm>
              <a:off x="4205007" y="1581238"/>
              <a:ext cx="7585487" cy="1045807"/>
            </a:xfrm>
            <a:prstGeom prst="rect">
              <a:avLst/>
            </a:prstGeom>
            <a:solidFill>
              <a:srgbClr val="C5F4F3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8251296" y="1787474"/>
              <a:ext cx="3539199" cy="76138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2021 исполнено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–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207,1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</a:p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2022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исполнено – 191,5 млн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. рублей</a:t>
              </a:r>
            </a:p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2023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план – 61,0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  <a:endParaRPr lang="en-US" sz="998" b="1" spc="50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13" name="AutoShape 13"/>
            <p:cNvSpPr/>
            <p:nvPr/>
          </p:nvSpPr>
          <p:spPr>
            <a:xfrm>
              <a:off x="4205007" y="1589552"/>
              <a:ext cx="4016276" cy="1037267"/>
            </a:xfrm>
            <a:prstGeom prst="rect">
              <a:avLst/>
            </a:prstGeom>
            <a:solidFill>
              <a:srgbClr val="3EDAD8"/>
            </a:solidFill>
          </p:spPr>
        </p:sp>
        <p:sp>
          <p:nvSpPr>
            <p:cNvPr id="16" name="AutoShape 16"/>
            <p:cNvSpPr/>
            <p:nvPr/>
          </p:nvSpPr>
          <p:spPr>
            <a:xfrm>
              <a:off x="4205007" y="2702313"/>
              <a:ext cx="7585487" cy="809635"/>
            </a:xfrm>
            <a:prstGeom prst="rect">
              <a:avLst/>
            </a:prstGeom>
            <a:solidFill>
              <a:srgbClr val="C3EFFA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8251297" y="2769111"/>
              <a:ext cx="3539196" cy="76138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2021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исполнено – 11,4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</a:p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2022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исполнено –</a:t>
              </a:r>
              <a:r>
                <a:rPr lang="en-US" sz="998" b="1" spc="50" dirty="0">
                  <a:solidFill>
                    <a:srgbClr val="191919"/>
                  </a:solidFill>
                  <a:latin typeface="Aileron Heavy"/>
                </a:rPr>
                <a:t>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12,3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</a:p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2023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план – 12,2</a:t>
              </a:r>
              <a:r>
                <a:rPr lang="en-US" sz="998" b="1" spc="50" dirty="0">
                  <a:solidFill>
                    <a:srgbClr val="191919"/>
                  </a:solidFill>
                  <a:latin typeface="Aileron Heavy"/>
                </a:rPr>
                <a:t>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  <a:endParaRPr lang="en-US" sz="998" b="1" spc="50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18" name="AutoShape 18"/>
            <p:cNvSpPr/>
            <p:nvPr/>
          </p:nvSpPr>
          <p:spPr>
            <a:xfrm>
              <a:off x="4205007" y="2692852"/>
              <a:ext cx="4016276" cy="809635"/>
            </a:xfrm>
            <a:prstGeom prst="rect">
              <a:avLst/>
            </a:prstGeom>
            <a:solidFill>
              <a:srgbClr val="37C9EF"/>
            </a:solidFill>
          </p:spPr>
        </p:sp>
        <p:sp>
          <p:nvSpPr>
            <p:cNvPr id="26" name="AutoShape 26"/>
            <p:cNvSpPr/>
            <p:nvPr/>
          </p:nvSpPr>
          <p:spPr>
            <a:xfrm>
              <a:off x="4205007" y="4507307"/>
              <a:ext cx="7585487" cy="809688"/>
            </a:xfrm>
            <a:prstGeom prst="rect">
              <a:avLst/>
            </a:prstGeom>
            <a:solidFill>
              <a:srgbClr val="B9CCDC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8251297" y="4495199"/>
              <a:ext cx="3539196" cy="76138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2021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исполнено – 227,7</a:t>
              </a:r>
              <a:r>
                <a:rPr lang="en-US" sz="998" b="1" spc="50" dirty="0">
                  <a:solidFill>
                    <a:srgbClr val="191919"/>
                  </a:solidFill>
                  <a:latin typeface="Aileron Heavy"/>
                </a:rPr>
                <a:t>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</a:p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2022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исполнено – 268,6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</a:p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2023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план – 26,8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  <a:endParaRPr lang="en-US" sz="998" b="1" spc="50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28" name="AutoShape 28"/>
            <p:cNvSpPr/>
            <p:nvPr/>
          </p:nvSpPr>
          <p:spPr>
            <a:xfrm>
              <a:off x="4205006" y="4506862"/>
              <a:ext cx="4027815" cy="809688"/>
            </a:xfrm>
            <a:prstGeom prst="rect">
              <a:avLst/>
            </a:prstGeom>
            <a:solidFill>
              <a:srgbClr val="13538A"/>
            </a:solidFill>
          </p:spPr>
        </p:sp>
        <p:grpSp>
          <p:nvGrpSpPr>
            <p:cNvPr id="31" name="Group 31"/>
            <p:cNvGrpSpPr/>
            <p:nvPr/>
          </p:nvGrpSpPr>
          <p:grpSpPr>
            <a:xfrm>
              <a:off x="4377247" y="660879"/>
              <a:ext cx="528008" cy="844428"/>
              <a:chOff x="-79132" y="0"/>
              <a:chExt cx="1044123" cy="2052334"/>
            </a:xfrm>
          </p:grpSpPr>
          <p:pic>
            <p:nvPicPr>
              <p:cNvPr id="32" name="Picture 32"/>
              <p:cNvPicPr>
                <a:picLocks noChangeAspect="1"/>
              </p:cNvPicPr>
              <p:nvPr/>
            </p:nvPicPr>
            <p:blipFill>
              <a:blip r:embed="rId2"/>
              <a:srcRect l="24562" r="24562"/>
              <a:stretch>
                <a:fillRect/>
              </a:stretch>
            </p:blipFill>
            <p:spPr>
              <a:xfrm>
                <a:off x="-79132" y="0"/>
                <a:ext cx="1044123" cy="2052334"/>
              </a:xfrm>
              <a:prstGeom prst="rect">
                <a:avLst/>
              </a:prstGeom>
            </p:spPr>
          </p:pic>
          <p:sp>
            <p:nvSpPr>
              <p:cNvPr id="33" name="TextBox 33"/>
              <p:cNvSpPr txBox="1"/>
              <p:nvPr/>
            </p:nvSpPr>
            <p:spPr>
              <a:xfrm>
                <a:off x="-39565" y="454219"/>
                <a:ext cx="908455" cy="123623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358"/>
                  </a:lnSpc>
                </a:pPr>
                <a:r>
                  <a:rPr lang="en-US" dirty="0">
                    <a:solidFill>
                      <a:srgbClr val="86EAE9"/>
                    </a:solidFill>
                    <a:latin typeface="Aileron Heavy"/>
                  </a:rPr>
                  <a:t>P1</a:t>
                </a:r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5407874" y="1883605"/>
              <a:ext cx="2181825" cy="3602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677"/>
                </a:lnSpc>
              </a:pPr>
              <a:endParaRPr lang="en-US" sz="1300" b="1" spc="50" dirty="0">
                <a:solidFill>
                  <a:srgbClr val="FFFFFF"/>
                </a:solidFill>
                <a:latin typeface="Aileron Regular"/>
              </a:endParaRPr>
            </a:p>
          </p:txBody>
        </p:sp>
        <p:grpSp>
          <p:nvGrpSpPr>
            <p:cNvPr id="35" name="Group 35"/>
            <p:cNvGrpSpPr/>
            <p:nvPr/>
          </p:nvGrpSpPr>
          <p:grpSpPr>
            <a:xfrm>
              <a:off x="4371853" y="1608867"/>
              <a:ext cx="528008" cy="977441"/>
              <a:chOff x="-79132" y="0"/>
              <a:chExt cx="1044123" cy="2052334"/>
            </a:xfrm>
          </p:grpSpPr>
          <p:pic>
            <p:nvPicPr>
              <p:cNvPr id="36" name="Picture 36"/>
              <p:cNvPicPr>
                <a:picLocks noChangeAspect="1"/>
              </p:cNvPicPr>
              <p:nvPr/>
            </p:nvPicPr>
            <p:blipFill>
              <a:blip r:embed="rId2"/>
              <a:srcRect l="24562" r="24562"/>
              <a:stretch>
                <a:fillRect/>
              </a:stretch>
            </p:blipFill>
            <p:spPr>
              <a:xfrm>
                <a:off x="-79132" y="0"/>
                <a:ext cx="1044123" cy="2052334"/>
              </a:xfrm>
              <a:prstGeom prst="rect">
                <a:avLst/>
              </a:prstGeom>
            </p:spPr>
          </p:pic>
          <p:sp>
            <p:nvSpPr>
              <p:cNvPr id="37" name="TextBox 37"/>
              <p:cNvSpPr txBox="1"/>
              <p:nvPr/>
            </p:nvSpPr>
            <p:spPr>
              <a:xfrm>
                <a:off x="-19784" y="497353"/>
                <a:ext cx="908455" cy="106800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358"/>
                  </a:lnSpc>
                </a:pPr>
                <a:r>
                  <a:rPr lang="en-US" dirty="0">
                    <a:solidFill>
                      <a:srgbClr val="3EDAD8"/>
                    </a:solidFill>
                    <a:latin typeface="Aileron Heavy"/>
                  </a:rPr>
                  <a:t>P2</a:t>
                </a:r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5075242" y="2796534"/>
              <a:ext cx="2935367" cy="5340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1050" b="1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Regular"/>
                </a:rPr>
                <a:t>РЕГИОНАЛЬНЫЙ ПРОЕКТ «СТАРШЕЕ ПОКОЛЕНИЕ»</a:t>
              </a:r>
              <a:endParaRPr lang="en-US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endParaRP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4371853" y="2728315"/>
              <a:ext cx="528008" cy="757632"/>
              <a:chOff x="-79132" y="3"/>
              <a:chExt cx="1044123" cy="2052335"/>
            </a:xfrm>
          </p:grpSpPr>
          <p:pic>
            <p:nvPicPr>
              <p:cNvPr id="40" name="Picture 40"/>
              <p:cNvPicPr>
                <a:picLocks noChangeAspect="1"/>
              </p:cNvPicPr>
              <p:nvPr/>
            </p:nvPicPr>
            <p:blipFill>
              <a:blip r:embed="rId2"/>
              <a:srcRect l="24562" r="24562"/>
              <a:stretch>
                <a:fillRect/>
              </a:stretch>
            </p:blipFill>
            <p:spPr>
              <a:xfrm>
                <a:off x="-79132" y="3"/>
                <a:ext cx="1044123" cy="2052335"/>
              </a:xfrm>
              <a:prstGeom prst="rect">
                <a:avLst/>
              </a:prstGeom>
            </p:spPr>
          </p:pic>
          <p:sp>
            <p:nvSpPr>
              <p:cNvPr id="41" name="TextBox 41"/>
              <p:cNvSpPr txBox="1"/>
              <p:nvPr/>
            </p:nvSpPr>
            <p:spPr>
              <a:xfrm>
                <a:off x="30450" y="416553"/>
                <a:ext cx="858221" cy="137786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358"/>
                  </a:lnSpc>
                </a:pPr>
                <a:r>
                  <a:rPr lang="en-US" dirty="0">
                    <a:solidFill>
                      <a:srgbClr val="37C9EF"/>
                    </a:solidFill>
                    <a:latin typeface="Aileron Heavy"/>
                  </a:rPr>
                  <a:t>P3</a:t>
                </a:r>
              </a:p>
            </p:txBody>
          </p:sp>
        </p:grpSp>
        <p:sp>
          <p:nvSpPr>
            <p:cNvPr id="46" name="TextBox 46"/>
            <p:cNvSpPr txBox="1"/>
            <p:nvPr/>
          </p:nvSpPr>
          <p:spPr>
            <a:xfrm>
              <a:off x="5099566" y="4622742"/>
              <a:ext cx="2911046" cy="5340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1050" b="1" spc="50" dirty="0">
                  <a:solidFill>
                    <a:srgbClr val="FFFFFF"/>
                  </a:solidFill>
                  <a:latin typeface="Aileron Regular"/>
                </a:rPr>
                <a:t>РЕГИОНАЛЬНЫЙ ПРОЕКТ «СПОРТ – НОРМА ЖИЗНИ»</a:t>
              </a:r>
              <a:endParaRPr lang="en-US" sz="1050" b="1" spc="50" dirty="0">
                <a:solidFill>
                  <a:srgbClr val="FFFFFF"/>
                </a:solidFill>
                <a:latin typeface="Aileron Regular"/>
              </a:endParaRPr>
            </a:p>
          </p:txBody>
        </p:sp>
        <p:grpSp>
          <p:nvGrpSpPr>
            <p:cNvPr id="47" name="Group 47"/>
            <p:cNvGrpSpPr/>
            <p:nvPr/>
          </p:nvGrpSpPr>
          <p:grpSpPr>
            <a:xfrm>
              <a:off x="4371853" y="4539799"/>
              <a:ext cx="528008" cy="757682"/>
              <a:chOff x="-79132" y="0"/>
              <a:chExt cx="1044123" cy="2052334"/>
            </a:xfrm>
          </p:grpSpPr>
          <p:pic>
            <p:nvPicPr>
              <p:cNvPr id="48" name="Picture 48"/>
              <p:cNvPicPr>
                <a:picLocks noChangeAspect="1"/>
              </p:cNvPicPr>
              <p:nvPr/>
            </p:nvPicPr>
            <p:blipFill>
              <a:blip r:embed="rId2"/>
              <a:srcRect l="24562" r="24562"/>
              <a:stretch>
                <a:fillRect/>
              </a:stretch>
            </p:blipFill>
            <p:spPr>
              <a:xfrm>
                <a:off x="-79132" y="0"/>
                <a:ext cx="1044123" cy="2052334"/>
              </a:xfrm>
              <a:prstGeom prst="rect">
                <a:avLst/>
              </a:prstGeom>
            </p:spPr>
          </p:pic>
          <p:sp>
            <p:nvSpPr>
              <p:cNvPr id="49" name="TextBox 49"/>
              <p:cNvSpPr txBox="1"/>
              <p:nvPr/>
            </p:nvSpPr>
            <p:spPr>
              <a:xfrm>
                <a:off x="-79132" y="224668"/>
                <a:ext cx="1044120" cy="137777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358"/>
                  </a:lnSpc>
                </a:pPr>
                <a:r>
                  <a:rPr lang="en-US" dirty="0">
                    <a:solidFill>
                      <a:srgbClr val="13538A"/>
                    </a:solidFill>
                    <a:latin typeface="Aileron Heavy"/>
                  </a:rPr>
                  <a:t>P</a:t>
                </a:r>
                <a:r>
                  <a:rPr lang="ru-RU" dirty="0">
                    <a:solidFill>
                      <a:srgbClr val="13538A"/>
                    </a:solidFill>
                    <a:latin typeface="Aileron Heavy"/>
                  </a:rPr>
                  <a:t>5</a:t>
                </a:r>
                <a:endParaRPr lang="en-US" dirty="0">
                  <a:solidFill>
                    <a:srgbClr val="13538A"/>
                  </a:solidFill>
                  <a:latin typeface="Aileron Heavy"/>
                </a:endParaRPr>
              </a:p>
            </p:txBody>
          </p:sp>
        </p:grpSp>
        <p:sp>
          <p:nvSpPr>
            <p:cNvPr id="50" name="TextBox 3"/>
            <p:cNvSpPr txBox="1"/>
            <p:nvPr/>
          </p:nvSpPr>
          <p:spPr>
            <a:xfrm>
              <a:off x="1022477" y="629474"/>
              <a:ext cx="3545238" cy="122074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1200" b="1" spc="11" dirty="0">
                  <a:solidFill>
                    <a:srgbClr val="002060"/>
                  </a:solidFill>
                  <a:latin typeface="Aileron Heavy"/>
                </a:rPr>
                <a:t>«</a:t>
              </a:r>
              <a:r>
                <a:rPr lang="en-US" sz="1200" b="1" spc="11" dirty="0">
                  <a:solidFill>
                    <a:srgbClr val="002060"/>
                  </a:solidFill>
                  <a:latin typeface="Aileron Heavy"/>
                </a:rPr>
                <a:t>P</a:t>
              </a:r>
              <a:r>
                <a:rPr lang="ru-RU" sz="1200" b="1" spc="11" dirty="0">
                  <a:solidFill>
                    <a:srgbClr val="002060"/>
                  </a:solidFill>
                  <a:latin typeface="Aileron Heavy"/>
                </a:rPr>
                <a:t>» </a:t>
              </a:r>
            </a:p>
            <a:p>
              <a:pPr>
                <a:spcBef>
                  <a:spcPct val="0"/>
                </a:spcBef>
              </a:pPr>
              <a:endParaRPr lang="ru-RU" sz="1200" b="1" spc="11" dirty="0">
                <a:solidFill>
                  <a:srgbClr val="002060"/>
                </a:solidFill>
                <a:latin typeface="Aileron Heavy"/>
              </a:endParaRPr>
            </a:p>
            <a:p>
              <a:pPr>
                <a:spcBef>
                  <a:spcPct val="0"/>
                </a:spcBef>
              </a:pPr>
              <a:r>
                <a:rPr lang="ru-RU" sz="1200" b="1" spc="11" dirty="0">
                  <a:solidFill>
                    <a:srgbClr val="002060"/>
                  </a:solidFill>
                  <a:latin typeface="Aileron Heavy"/>
                </a:rPr>
                <a:t>НАЦИОНАЛЬНЫЙ ПРОЕКТ</a:t>
              </a:r>
              <a:r>
                <a:rPr lang="en-US" sz="1200" b="1" spc="11" dirty="0">
                  <a:solidFill>
                    <a:srgbClr val="002060"/>
                  </a:solidFill>
                  <a:latin typeface="Aileron Heavy"/>
                </a:rPr>
                <a:t> </a:t>
              </a:r>
              <a:r>
                <a:rPr lang="ru-RU" sz="1200" b="1" spc="11" dirty="0">
                  <a:solidFill>
                    <a:srgbClr val="002060"/>
                  </a:solidFill>
                  <a:latin typeface="Aileron Heavy"/>
                </a:rPr>
                <a:t>«ДЕМОГРАФИЯ» </a:t>
              </a:r>
            </a:p>
          </p:txBody>
        </p:sp>
        <p:sp>
          <p:nvSpPr>
            <p:cNvPr id="62" name="TextBox 8"/>
            <p:cNvSpPr txBox="1"/>
            <p:nvPr/>
          </p:nvSpPr>
          <p:spPr>
            <a:xfrm>
              <a:off x="5086587" y="1633478"/>
              <a:ext cx="3089084" cy="100192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788" b="1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Regular"/>
                </a:rPr>
                <a:t>РЕГИОНАЛЬНЫЙ ПРОЕКТ «СОДЕЙСТВИЕ ЗАНЯТОСТИ ЖЕНЩИН, СОЗДАНИЕ УСЛОВИЙ ДОШКОЛЬНОГО ОБРАЗОВАНИЯ ДЛЯ ДЕТЕЙ В ВОЗРАСТЕ ДО ТРЕХ ЛЕТ»</a:t>
              </a:r>
              <a:endParaRPr lang="en-US" sz="788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endParaRPr>
            </a:p>
          </p:txBody>
        </p:sp>
        <p:sp>
          <p:nvSpPr>
            <p:cNvPr id="65" name="AutoShape 26"/>
            <p:cNvSpPr/>
            <p:nvPr/>
          </p:nvSpPr>
          <p:spPr>
            <a:xfrm>
              <a:off x="4290986" y="3574470"/>
              <a:ext cx="7499508" cy="809688"/>
            </a:xfrm>
            <a:prstGeom prst="rect">
              <a:avLst/>
            </a:prstGeom>
            <a:solidFill>
              <a:srgbClr val="C0DFF2"/>
            </a:solidFill>
          </p:spPr>
        </p:sp>
        <p:sp>
          <p:nvSpPr>
            <p:cNvPr id="66" name="TextBox 27"/>
            <p:cNvSpPr txBox="1"/>
            <p:nvPr/>
          </p:nvSpPr>
          <p:spPr>
            <a:xfrm>
              <a:off x="8251297" y="3622778"/>
              <a:ext cx="3539196" cy="76138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2021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исполнено –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2,5 млн. рублей</a:t>
              </a:r>
            </a:p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2022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исполнено –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2,5 млн. рублей</a:t>
              </a:r>
            </a:p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2023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план – 2,4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  <a:endParaRPr lang="en-US" sz="998" b="1" spc="50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67" name="AutoShape 28"/>
            <p:cNvSpPr/>
            <p:nvPr/>
          </p:nvSpPr>
          <p:spPr>
            <a:xfrm>
              <a:off x="4205006" y="3588122"/>
              <a:ext cx="4027815" cy="809688"/>
            </a:xfrm>
            <a:prstGeom prst="rect">
              <a:avLst/>
            </a:prstGeom>
            <a:solidFill>
              <a:srgbClr val="2C92D5"/>
            </a:solidFill>
          </p:spPr>
        </p:sp>
        <p:sp>
          <p:nvSpPr>
            <p:cNvPr id="68" name="TextBox 46"/>
            <p:cNvSpPr txBox="1"/>
            <p:nvPr/>
          </p:nvSpPr>
          <p:spPr>
            <a:xfrm>
              <a:off x="5075245" y="3686223"/>
              <a:ext cx="3146039" cy="6103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600" b="1" spc="50" dirty="0">
                  <a:solidFill>
                    <a:srgbClr val="FFFFFF"/>
                  </a:solidFill>
                  <a:latin typeface="Aileron Regular"/>
                </a:rPr>
                <a:t>РЕГИОНАЛЬНЫЙ ПРОЕКТ «ФОРМИРОВАНИЕ СИСТЕМЫ МОТИВАЦИИ ГРАЖДАН К ЗДОРОВОМУ ОБРАЗУ ЖИЗНИ, ВКЛЮЧАЯ ЗДОРОВОЕ ПИТАНИЕ И ОТКАЗ ОТ ВРЕДНЫХ ПРИВЫЧЕК»</a:t>
              </a:r>
              <a:endParaRPr lang="en-US" sz="600" b="1" spc="50" dirty="0">
                <a:solidFill>
                  <a:srgbClr val="FFFFFF"/>
                </a:solidFill>
                <a:latin typeface="Aileron Regular"/>
              </a:endParaRPr>
            </a:p>
          </p:txBody>
        </p:sp>
        <p:grpSp>
          <p:nvGrpSpPr>
            <p:cNvPr id="69" name="Group 47"/>
            <p:cNvGrpSpPr/>
            <p:nvPr/>
          </p:nvGrpSpPr>
          <p:grpSpPr>
            <a:xfrm>
              <a:off x="4371853" y="3621059"/>
              <a:ext cx="528008" cy="757682"/>
              <a:chOff x="-79132" y="-1"/>
              <a:chExt cx="1044123" cy="2052335"/>
            </a:xfrm>
          </p:grpSpPr>
          <p:pic>
            <p:nvPicPr>
              <p:cNvPr id="70" name="Picture 48"/>
              <p:cNvPicPr>
                <a:picLocks noChangeAspect="1"/>
              </p:cNvPicPr>
              <p:nvPr/>
            </p:nvPicPr>
            <p:blipFill>
              <a:blip r:embed="rId2"/>
              <a:srcRect l="24562" r="24562"/>
              <a:stretch>
                <a:fillRect/>
              </a:stretch>
            </p:blipFill>
            <p:spPr>
              <a:xfrm>
                <a:off x="-79132" y="-1"/>
                <a:ext cx="1044123" cy="2052335"/>
              </a:xfrm>
              <a:prstGeom prst="rect">
                <a:avLst/>
              </a:prstGeom>
            </p:spPr>
          </p:pic>
          <p:sp>
            <p:nvSpPr>
              <p:cNvPr id="71" name="TextBox 49"/>
              <p:cNvSpPr txBox="1"/>
              <p:nvPr/>
            </p:nvSpPr>
            <p:spPr>
              <a:xfrm>
                <a:off x="-79132" y="224667"/>
                <a:ext cx="1044120" cy="137777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2358"/>
                  </a:lnSpc>
                </a:pPr>
                <a:r>
                  <a:rPr lang="en-US" dirty="0">
                    <a:solidFill>
                      <a:srgbClr val="2C92D5"/>
                    </a:solidFill>
                    <a:latin typeface="Aileron Heavy"/>
                  </a:rPr>
                  <a:t>P</a:t>
                </a:r>
                <a:r>
                  <a:rPr lang="ru-RU" dirty="0">
                    <a:solidFill>
                      <a:srgbClr val="2C92D5"/>
                    </a:solidFill>
                    <a:latin typeface="Aileron Heavy"/>
                  </a:rPr>
                  <a:t>4</a:t>
                </a:r>
                <a:endParaRPr lang="en-US" dirty="0">
                  <a:solidFill>
                    <a:srgbClr val="2C92D5"/>
                  </a:solidFill>
                  <a:latin typeface="Aileron Heavy"/>
                </a:endParaRPr>
              </a:p>
            </p:txBody>
          </p:sp>
        </p:grpSp>
      </p:grpSp>
      <p:grpSp>
        <p:nvGrpSpPr>
          <p:cNvPr id="54" name="Группа 53"/>
          <p:cNvGrpSpPr/>
          <p:nvPr/>
        </p:nvGrpSpPr>
        <p:grpSpPr>
          <a:xfrm>
            <a:off x="1040526" y="4093483"/>
            <a:ext cx="8837138" cy="2627992"/>
            <a:chOff x="809303" y="3330778"/>
            <a:chExt cx="10909169" cy="2893183"/>
          </a:xfrm>
        </p:grpSpPr>
        <p:sp>
          <p:nvSpPr>
            <p:cNvPr id="55" name="TextBox 3"/>
            <p:cNvSpPr txBox="1"/>
            <p:nvPr/>
          </p:nvSpPr>
          <p:spPr>
            <a:xfrm>
              <a:off x="7736268" y="4371243"/>
              <a:ext cx="1139680" cy="47410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358"/>
                </a:lnSpc>
              </a:pPr>
              <a:r>
                <a:rPr lang="ru-RU" b="1" spc="53" dirty="0">
                  <a:latin typeface="Aileron Heavy"/>
                </a:rPr>
                <a:t> </a:t>
              </a:r>
            </a:p>
          </p:txBody>
        </p:sp>
        <p:sp>
          <p:nvSpPr>
            <p:cNvPr id="56" name="AutoShape 26"/>
            <p:cNvSpPr/>
            <p:nvPr/>
          </p:nvSpPr>
          <p:spPr>
            <a:xfrm>
              <a:off x="809304" y="4239064"/>
              <a:ext cx="7372408" cy="994599"/>
            </a:xfrm>
            <a:prstGeom prst="rect">
              <a:avLst/>
            </a:prstGeom>
            <a:solidFill>
              <a:srgbClr val="C0DFF2"/>
            </a:solidFill>
          </p:spPr>
        </p:sp>
        <p:sp>
          <p:nvSpPr>
            <p:cNvPr id="57" name="TextBox 27"/>
            <p:cNvSpPr txBox="1"/>
            <p:nvPr/>
          </p:nvSpPr>
          <p:spPr>
            <a:xfrm>
              <a:off x="826575" y="4398090"/>
              <a:ext cx="3521307" cy="7096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2021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исполнено – 79,6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</a:p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2022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исполнено – 108,3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</a:p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2023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план – 64,1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  <a:endParaRPr lang="en-US" sz="998" b="1" spc="50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58" name="AutoShape 28"/>
            <p:cNvSpPr/>
            <p:nvPr/>
          </p:nvSpPr>
          <p:spPr>
            <a:xfrm>
              <a:off x="4329717" y="4239064"/>
              <a:ext cx="3851996" cy="993947"/>
            </a:xfrm>
            <a:prstGeom prst="rect">
              <a:avLst/>
            </a:prstGeom>
            <a:solidFill>
              <a:srgbClr val="2C92D5"/>
            </a:solidFill>
          </p:spPr>
        </p:sp>
        <p:sp>
          <p:nvSpPr>
            <p:cNvPr id="59" name="TextBox 46"/>
            <p:cNvSpPr txBox="1"/>
            <p:nvPr/>
          </p:nvSpPr>
          <p:spPr>
            <a:xfrm>
              <a:off x="5185820" y="4283335"/>
              <a:ext cx="2923387" cy="96045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1013" b="1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Regular"/>
                </a:rPr>
                <a:t>РЕГИОНАЛЬНЫЙ ПРОЕКТ «ОБЩЕСИСТЕМНЫЕ МЕРЫ РАЗВИТИЯ ДОРОЖНОГО ХОЗЯЙСТВА»</a:t>
              </a:r>
              <a:endParaRPr lang="en-US" sz="1013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endParaRPr>
            </a:p>
          </p:txBody>
        </p:sp>
        <p:grpSp>
          <p:nvGrpSpPr>
            <p:cNvPr id="60" name="Group 47"/>
            <p:cNvGrpSpPr/>
            <p:nvPr/>
          </p:nvGrpSpPr>
          <p:grpSpPr>
            <a:xfrm>
              <a:off x="4474605" y="4328935"/>
              <a:ext cx="528008" cy="809782"/>
              <a:chOff x="-44630" y="-151069"/>
              <a:chExt cx="1044123" cy="1742363"/>
            </a:xfrm>
          </p:grpSpPr>
          <p:pic>
            <p:nvPicPr>
              <p:cNvPr id="86" name="Picture 48"/>
              <p:cNvPicPr>
                <a:picLocks noChangeAspect="1"/>
              </p:cNvPicPr>
              <p:nvPr/>
            </p:nvPicPr>
            <p:blipFill>
              <a:blip r:embed="rId2"/>
              <a:srcRect l="24562" r="24562"/>
              <a:stretch>
                <a:fillRect/>
              </a:stretch>
            </p:blipFill>
            <p:spPr>
              <a:xfrm>
                <a:off x="-44630" y="-151069"/>
                <a:ext cx="1044123" cy="1742363"/>
              </a:xfrm>
              <a:prstGeom prst="rect">
                <a:avLst/>
              </a:prstGeom>
            </p:spPr>
          </p:pic>
          <p:sp>
            <p:nvSpPr>
              <p:cNvPr id="87" name="TextBox 49"/>
              <p:cNvSpPr txBox="1"/>
              <p:nvPr/>
            </p:nvSpPr>
            <p:spPr>
              <a:xfrm>
                <a:off x="80431" y="247167"/>
                <a:ext cx="772779" cy="102010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358"/>
                  </a:lnSpc>
                </a:pPr>
                <a:r>
                  <a:rPr lang="en-US" dirty="0">
                    <a:solidFill>
                      <a:srgbClr val="13538A"/>
                    </a:solidFill>
                    <a:latin typeface="Aileron Heavy"/>
                  </a:rPr>
                  <a:t>R2</a:t>
                </a:r>
              </a:p>
            </p:txBody>
          </p:sp>
        </p:grpSp>
        <p:sp>
          <p:nvSpPr>
            <p:cNvPr id="61" name="AutoShape 5"/>
            <p:cNvSpPr/>
            <p:nvPr/>
          </p:nvSpPr>
          <p:spPr>
            <a:xfrm>
              <a:off x="809303" y="5306760"/>
              <a:ext cx="7372409" cy="917199"/>
            </a:xfrm>
            <a:prstGeom prst="rect">
              <a:avLst/>
            </a:prstGeom>
            <a:solidFill>
              <a:srgbClr val="B9CCDC"/>
            </a:solidFill>
          </p:spPr>
        </p:sp>
        <p:sp>
          <p:nvSpPr>
            <p:cNvPr id="72" name="AutoShape 7"/>
            <p:cNvSpPr/>
            <p:nvPr/>
          </p:nvSpPr>
          <p:spPr>
            <a:xfrm>
              <a:off x="4329717" y="5306078"/>
              <a:ext cx="3851996" cy="917883"/>
            </a:xfrm>
            <a:prstGeom prst="rect">
              <a:avLst/>
            </a:prstGeom>
            <a:solidFill>
              <a:srgbClr val="13538A"/>
            </a:solidFill>
          </p:spPr>
        </p:sp>
        <p:grpSp>
          <p:nvGrpSpPr>
            <p:cNvPr id="73" name="Group 47"/>
            <p:cNvGrpSpPr/>
            <p:nvPr/>
          </p:nvGrpSpPr>
          <p:grpSpPr>
            <a:xfrm>
              <a:off x="4474605" y="5335554"/>
              <a:ext cx="528008" cy="858927"/>
              <a:chOff x="0" y="-420704"/>
              <a:chExt cx="1044123" cy="2052334"/>
            </a:xfrm>
          </p:grpSpPr>
          <p:pic>
            <p:nvPicPr>
              <p:cNvPr id="84" name="Picture 48"/>
              <p:cNvPicPr>
                <a:picLocks noChangeAspect="1"/>
              </p:cNvPicPr>
              <p:nvPr/>
            </p:nvPicPr>
            <p:blipFill>
              <a:blip r:embed="rId2"/>
              <a:srcRect l="24562" r="24562"/>
              <a:stretch>
                <a:fillRect/>
              </a:stretch>
            </p:blipFill>
            <p:spPr>
              <a:xfrm>
                <a:off x="0" y="-420704"/>
                <a:ext cx="1044123" cy="2052334"/>
              </a:xfrm>
              <a:prstGeom prst="rect">
                <a:avLst/>
              </a:prstGeom>
            </p:spPr>
          </p:pic>
          <p:sp>
            <p:nvSpPr>
              <p:cNvPr id="85" name="TextBox 49"/>
              <p:cNvSpPr txBox="1"/>
              <p:nvPr/>
            </p:nvSpPr>
            <p:spPr>
              <a:xfrm>
                <a:off x="135673" y="-196034"/>
                <a:ext cx="772779" cy="113283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358"/>
                  </a:lnSpc>
                </a:pPr>
                <a:r>
                  <a:rPr lang="en-US" dirty="0">
                    <a:solidFill>
                      <a:srgbClr val="13538A"/>
                    </a:solidFill>
                    <a:latin typeface="Aileron Heavy"/>
                  </a:rPr>
                  <a:t>R3</a:t>
                </a:r>
              </a:p>
            </p:txBody>
          </p:sp>
        </p:grpSp>
        <p:sp>
          <p:nvSpPr>
            <p:cNvPr id="74" name="TextBox 46"/>
            <p:cNvSpPr txBox="1"/>
            <p:nvPr/>
          </p:nvSpPr>
          <p:spPr>
            <a:xfrm>
              <a:off x="5205018" y="5398056"/>
              <a:ext cx="2749836" cy="74671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1050" b="1" spc="50" dirty="0">
                  <a:solidFill>
                    <a:srgbClr val="FFFFFF"/>
                  </a:solidFill>
                  <a:latin typeface="Aileron Regular"/>
                </a:rPr>
                <a:t>РЕГИОНАЛЬНЫЙ ПРОЕКТ «БЕЗОПАСНОСТЬ ДОРОЖНОГО ДВИЖЕНИЯ»</a:t>
              </a:r>
              <a:endParaRPr lang="en-US" sz="1300" b="1" spc="50" dirty="0">
                <a:solidFill>
                  <a:srgbClr val="FFFFFF"/>
                </a:solidFill>
                <a:latin typeface="Aileron Regular"/>
              </a:endParaRPr>
            </a:p>
          </p:txBody>
        </p:sp>
        <p:sp>
          <p:nvSpPr>
            <p:cNvPr id="75" name="TextBox 27"/>
            <p:cNvSpPr txBox="1"/>
            <p:nvPr/>
          </p:nvSpPr>
          <p:spPr>
            <a:xfrm>
              <a:off x="821207" y="5460155"/>
              <a:ext cx="3526675" cy="7096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2021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исполнено – 9,4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</a:p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2022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исполнено – 1,5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 </a:t>
              </a:r>
            </a:p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2023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план – 3,5 млн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. рублей</a:t>
              </a:r>
              <a:endParaRPr lang="en-US" sz="998" b="1" spc="50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76" name="TextBox 3"/>
            <p:cNvSpPr txBox="1"/>
            <p:nvPr/>
          </p:nvSpPr>
          <p:spPr>
            <a:xfrm>
              <a:off x="8361547" y="3435242"/>
              <a:ext cx="3356925" cy="170678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1200" b="1" spc="11" dirty="0">
                  <a:solidFill>
                    <a:srgbClr val="002060"/>
                  </a:solidFill>
                  <a:latin typeface="Aileron Heavy"/>
                </a:rPr>
                <a:t>«</a:t>
              </a:r>
              <a:r>
                <a:rPr lang="en-US" sz="1200" b="1" spc="11" dirty="0">
                  <a:solidFill>
                    <a:srgbClr val="002060"/>
                  </a:solidFill>
                  <a:latin typeface="Aileron Heavy"/>
                </a:rPr>
                <a:t>R</a:t>
              </a:r>
              <a:r>
                <a:rPr lang="ru-RU" sz="1200" b="1" spc="11" dirty="0">
                  <a:solidFill>
                    <a:srgbClr val="002060"/>
                  </a:solidFill>
                  <a:latin typeface="Aileron Heavy"/>
                </a:rPr>
                <a:t>» </a:t>
              </a:r>
            </a:p>
            <a:p>
              <a:pPr>
                <a:spcBef>
                  <a:spcPct val="0"/>
                </a:spcBef>
              </a:pPr>
              <a:endParaRPr lang="ru-RU" sz="1200" b="1" spc="11" dirty="0">
                <a:solidFill>
                  <a:srgbClr val="002060"/>
                </a:solidFill>
                <a:latin typeface="Aileron Heavy"/>
              </a:endParaRPr>
            </a:p>
            <a:p>
              <a:pPr>
                <a:spcBef>
                  <a:spcPct val="0"/>
                </a:spcBef>
              </a:pPr>
              <a:r>
                <a:rPr lang="ru-RU" sz="1200" b="1" spc="11" dirty="0">
                  <a:solidFill>
                    <a:srgbClr val="002060"/>
                  </a:solidFill>
                  <a:latin typeface="Aileron Heavy"/>
                </a:rPr>
                <a:t>НАЦИОНАЛЬНЫЙ ПРОЕКТ «БЕЗОПАСНЫЕ </a:t>
              </a:r>
            </a:p>
            <a:p>
              <a:pPr>
                <a:spcBef>
                  <a:spcPct val="0"/>
                </a:spcBef>
              </a:pPr>
              <a:r>
                <a:rPr lang="ru-RU" sz="1200" b="1" spc="11" dirty="0">
                  <a:solidFill>
                    <a:srgbClr val="002060"/>
                  </a:solidFill>
                  <a:latin typeface="Aileron Heavy"/>
                </a:rPr>
                <a:t>И КАЧЕСТВЕННЫЕ АВТОМОБИЛЬНЫЕ ДОРОГИ» </a:t>
              </a:r>
            </a:p>
          </p:txBody>
        </p:sp>
        <p:sp>
          <p:nvSpPr>
            <p:cNvPr id="77" name="AutoShape 26"/>
            <p:cNvSpPr/>
            <p:nvPr/>
          </p:nvSpPr>
          <p:spPr>
            <a:xfrm>
              <a:off x="809303" y="3330867"/>
              <a:ext cx="7372408" cy="838851"/>
            </a:xfrm>
            <a:prstGeom prst="rect">
              <a:avLst/>
            </a:prstGeom>
            <a:solidFill>
              <a:srgbClr val="C3EFFA"/>
            </a:solidFill>
          </p:spPr>
        </p:sp>
        <p:sp>
          <p:nvSpPr>
            <p:cNvPr id="78" name="TextBox 27"/>
            <p:cNvSpPr txBox="1"/>
            <p:nvPr/>
          </p:nvSpPr>
          <p:spPr>
            <a:xfrm>
              <a:off x="826575" y="3403283"/>
              <a:ext cx="3521307" cy="7096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2021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исполнено – </a:t>
              </a:r>
              <a:r>
                <a:rPr lang="en-US" sz="998" b="1" spc="50" dirty="0">
                  <a:solidFill>
                    <a:srgbClr val="191919"/>
                  </a:solidFill>
                  <a:latin typeface="Aileron Heavy"/>
                </a:rPr>
                <a:t>2 </a:t>
              </a:r>
              <a:r>
                <a:rPr lang="en-US" sz="998" b="1" spc="50" dirty="0">
                  <a:solidFill>
                    <a:srgbClr val="191919"/>
                  </a:solidFill>
                  <a:latin typeface="Aileron Heavy"/>
                </a:rPr>
                <a:t>6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89,3</a:t>
              </a:r>
              <a:r>
                <a:rPr lang="en-US" sz="998" b="1" spc="50" dirty="0">
                  <a:solidFill>
                    <a:srgbClr val="191919"/>
                  </a:solidFill>
                  <a:latin typeface="Aileron Heavy"/>
                </a:rPr>
                <a:t>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</a:p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2022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исполнено – 4236,5</a:t>
              </a:r>
              <a:r>
                <a:rPr lang="en-US" sz="998" b="1" spc="50" dirty="0">
                  <a:solidFill>
                    <a:srgbClr val="191919"/>
                  </a:solidFill>
                  <a:latin typeface="Aileron Heavy"/>
                </a:rPr>
                <a:t>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рублей</a:t>
              </a:r>
            </a:p>
            <a:p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2023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план – 4 977,7</a:t>
              </a:r>
              <a:r>
                <a:rPr lang="en-US" sz="998" b="1" spc="50" dirty="0">
                  <a:solidFill>
                    <a:srgbClr val="191919"/>
                  </a:solidFill>
                  <a:latin typeface="Aileron Heavy"/>
                </a:rPr>
                <a:t>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млн. </a:t>
              </a:r>
              <a:r>
                <a:rPr lang="ru-RU" sz="998" b="1" spc="50" dirty="0">
                  <a:solidFill>
                    <a:srgbClr val="191919"/>
                  </a:solidFill>
                  <a:latin typeface="Aileron Heavy"/>
                </a:rPr>
                <a:t>рублей</a:t>
              </a:r>
              <a:endParaRPr lang="en-US" sz="998" b="1" spc="50" dirty="0">
                <a:solidFill>
                  <a:srgbClr val="191919"/>
                </a:solidFill>
                <a:latin typeface="Aileron Heavy"/>
              </a:endParaRPr>
            </a:p>
          </p:txBody>
        </p:sp>
        <p:sp>
          <p:nvSpPr>
            <p:cNvPr id="79" name="AutoShape 28"/>
            <p:cNvSpPr/>
            <p:nvPr/>
          </p:nvSpPr>
          <p:spPr>
            <a:xfrm>
              <a:off x="4329716" y="3330778"/>
              <a:ext cx="3851996" cy="838302"/>
            </a:xfrm>
            <a:prstGeom prst="rect">
              <a:avLst/>
            </a:prstGeom>
            <a:solidFill>
              <a:srgbClr val="37C9EF"/>
            </a:solidFill>
          </p:spPr>
        </p:sp>
        <p:sp>
          <p:nvSpPr>
            <p:cNvPr id="80" name="TextBox 46"/>
            <p:cNvSpPr txBox="1"/>
            <p:nvPr/>
          </p:nvSpPr>
          <p:spPr>
            <a:xfrm>
              <a:off x="5205018" y="3494782"/>
              <a:ext cx="2749836" cy="49781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1050" b="1" spc="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ileron Regular"/>
                </a:rPr>
                <a:t>РЕГИОНАЛЬНЫЙ ПРОЕКТ «ДОРОЖНАЯ СЕТЬ»</a:t>
              </a:r>
              <a:endParaRPr lang="en-US" sz="1050" b="1" spc="50" dirty="0">
                <a:solidFill>
                  <a:schemeClr val="tx1">
                    <a:lumMod val="95000"/>
                    <a:lumOff val="5000"/>
                  </a:schemeClr>
                </a:solidFill>
                <a:latin typeface="Aileron Regular"/>
              </a:endParaRPr>
            </a:p>
          </p:txBody>
        </p:sp>
        <p:grpSp>
          <p:nvGrpSpPr>
            <p:cNvPr id="81" name="Group 47"/>
            <p:cNvGrpSpPr/>
            <p:nvPr/>
          </p:nvGrpSpPr>
          <p:grpSpPr>
            <a:xfrm>
              <a:off x="4469238" y="3382296"/>
              <a:ext cx="528008" cy="726334"/>
              <a:chOff x="-55241" y="4418"/>
              <a:chExt cx="1044123" cy="1793101"/>
            </a:xfrm>
          </p:grpSpPr>
          <p:pic>
            <p:nvPicPr>
              <p:cNvPr id="82" name="Picture 48"/>
              <p:cNvPicPr>
                <a:picLocks noChangeAspect="1"/>
              </p:cNvPicPr>
              <p:nvPr/>
            </p:nvPicPr>
            <p:blipFill>
              <a:blip r:embed="rId2"/>
              <a:srcRect l="24562" r="24562"/>
              <a:stretch>
                <a:fillRect/>
              </a:stretch>
            </p:blipFill>
            <p:spPr>
              <a:xfrm>
                <a:off x="-55241" y="4418"/>
                <a:ext cx="1044123" cy="1793101"/>
              </a:xfrm>
              <a:prstGeom prst="rect">
                <a:avLst/>
              </a:prstGeom>
            </p:spPr>
          </p:pic>
          <p:sp>
            <p:nvSpPr>
              <p:cNvPr id="83" name="TextBox 49"/>
              <p:cNvSpPr txBox="1"/>
              <p:nvPr/>
            </p:nvSpPr>
            <p:spPr>
              <a:xfrm>
                <a:off x="112829" y="253812"/>
                <a:ext cx="772779" cy="117042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358"/>
                  </a:lnSpc>
                </a:pPr>
                <a:r>
                  <a:rPr lang="en-US" dirty="0">
                    <a:solidFill>
                      <a:srgbClr val="13538A"/>
                    </a:solidFill>
                    <a:latin typeface="Aileron Heavy"/>
                  </a:rPr>
                  <a:t>R</a:t>
                </a:r>
                <a:r>
                  <a:rPr lang="ru-RU" dirty="0">
                    <a:solidFill>
                      <a:srgbClr val="13538A"/>
                    </a:solidFill>
                    <a:latin typeface="Aileron Heavy"/>
                  </a:rPr>
                  <a:t>1</a:t>
                </a:r>
                <a:endParaRPr lang="en-US" dirty="0">
                  <a:solidFill>
                    <a:srgbClr val="13538A"/>
                  </a:solidFill>
                  <a:latin typeface="Aileron Heavy"/>
                </a:endParaRPr>
              </a:p>
            </p:txBody>
          </p:sp>
        </p:grpSp>
      </p:grpSp>
      <p:sp>
        <p:nvSpPr>
          <p:cNvPr id="90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НАЦИОНАЛЬНЫЕ ПРОЕКТЫ 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716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64484164"/>
              </p:ext>
            </p:extLst>
          </p:nvPr>
        </p:nvGraphicFramePr>
        <p:xfrm>
          <a:off x="1153886" y="1019638"/>
          <a:ext cx="5047252" cy="5577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851935570"/>
              </p:ext>
            </p:extLst>
          </p:nvPr>
        </p:nvGraphicFramePr>
        <p:xfrm>
          <a:off x="6474041" y="1019638"/>
          <a:ext cx="5042455" cy="5577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53886" y="225711"/>
            <a:ext cx="1072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A29E"/>
                </a:solidFill>
                <a:latin typeface="+mj-lt"/>
                <a:cs typeface="Times New Roman" panose="02020603050405020304" pitchFamily="18" charset="0"/>
              </a:rPr>
              <a:t>Расходы бюджета на оказание мер социальной поддержки</a:t>
            </a:r>
          </a:p>
          <a:p>
            <a:pPr algn="ctr"/>
            <a:r>
              <a:rPr lang="ru-RU" b="1" dirty="0">
                <a:solidFill>
                  <a:srgbClr val="00A29E"/>
                </a:solidFill>
                <a:latin typeface="+mj-lt"/>
                <a:cs typeface="Times New Roman" panose="02020603050405020304" pitchFamily="18" charset="0"/>
              </a:rPr>
              <a:t>в Республике Алтай в </a:t>
            </a:r>
            <a:r>
              <a:rPr lang="ru-RU" b="1" dirty="0" smtClean="0">
                <a:solidFill>
                  <a:srgbClr val="00A29E"/>
                </a:solidFill>
                <a:latin typeface="+mj-lt"/>
                <a:cs typeface="Times New Roman" panose="02020603050405020304" pitchFamily="18" charset="0"/>
              </a:rPr>
              <a:t>2022 </a:t>
            </a:r>
            <a:r>
              <a:rPr lang="ru-RU" b="1" dirty="0">
                <a:solidFill>
                  <a:srgbClr val="00A29E"/>
                </a:solidFill>
                <a:latin typeface="+mj-lt"/>
                <a:cs typeface="Times New Roman" panose="02020603050405020304" pitchFamily="18" charset="0"/>
              </a:rPr>
              <a:t>году, млн. рублей</a:t>
            </a:r>
          </a:p>
        </p:txBody>
      </p:sp>
      <p:sp>
        <p:nvSpPr>
          <p:cNvPr id="10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СОЦИАЛЬНАЯ ПОДДЕРЖКА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62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77766" y="188640"/>
            <a:ext cx="113091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A29E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 из республиканского бюджета РА в бюджеты муниципальных образований в Республике Алтай, Пенсионный фонд РФ по РА и ОМС по РА (тыс. рублей)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236247"/>
              </p:ext>
            </p:extLst>
          </p:nvPr>
        </p:nvGraphicFramePr>
        <p:xfrm>
          <a:off x="644361" y="803440"/>
          <a:ext cx="11547639" cy="60276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3228">
                  <a:extLst>
                    <a:ext uri="{9D8B030D-6E8A-4147-A177-3AD203B41FA5}">
                      <a16:colId xmlns:a16="http://schemas.microsoft.com/office/drawing/2014/main" val="3025993967"/>
                    </a:ext>
                  </a:extLst>
                </a:gridCol>
                <a:gridCol w="2232320">
                  <a:extLst>
                    <a:ext uri="{9D8B030D-6E8A-4147-A177-3AD203B41FA5}">
                      <a16:colId xmlns:a16="http://schemas.microsoft.com/office/drawing/2014/main" val="2164308838"/>
                    </a:ext>
                  </a:extLst>
                </a:gridCol>
                <a:gridCol w="1712005">
                  <a:extLst>
                    <a:ext uri="{9D8B030D-6E8A-4147-A177-3AD203B41FA5}">
                      <a16:colId xmlns:a16="http://schemas.microsoft.com/office/drawing/2014/main" val="725831551"/>
                    </a:ext>
                  </a:extLst>
                </a:gridCol>
                <a:gridCol w="1712005">
                  <a:extLst>
                    <a:ext uri="{9D8B030D-6E8A-4147-A177-3AD203B41FA5}">
                      <a16:colId xmlns:a16="http://schemas.microsoft.com/office/drawing/2014/main" val="301422217"/>
                    </a:ext>
                  </a:extLst>
                </a:gridCol>
                <a:gridCol w="1628081">
                  <a:extLst>
                    <a:ext uri="{9D8B030D-6E8A-4147-A177-3AD203B41FA5}">
                      <a16:colId xmlns:a16="http://schemas.microsoft.com/office/drawing/2014/main" val="3520217889"/>
                    </a:ext>
                  </a:extLst>
                </a:gridCol>
              </a:tblGrid>
              <a:tr h="127852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межбюджетного трансферта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>
                    <a:solidFill>
                      <a:srgbClr val="00BCB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>
                    <a:solidFill>
                      <a:srgbClr val="00BCB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Темп роста 2022 к 2021 году,%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>
                    <a:solidFill>
                      <a:srgbClr val="00B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6679586"/>
                  </a:ext>
                </a:extLst>
              </a:tr>
              <a:tr h="428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>
                    <a:solidFill>
                      <a:srgbClr val="00A29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999940"/>
                  </a:ext>
                </a:extLst>
              </a:tr>
              <a:tr h="70416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9 248 300,7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10 762 289,5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10 343 103,3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96,1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2761409332"/>
                  </a:ext>
                </a:extLst>
              </a:tr>
              <a:tr h="4287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3622520145"/>
                  </a:ext>
                </a:extLst>
              </a:tr>
              <a:tr h="4441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МО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3 416 723,5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3 860 238,8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4 253 202,6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110,2   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705801305"/>
                  </a:ext>
                </a:extLst>
              </a:tr>
              <a:tr h="4441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МО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2 809 486,2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2 824 947,3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2 965 135,3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105,0   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3727865106"/>
                  </a:ext>
                </a:extLst>
              </a:tr>
              <a:tr h="4441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МО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2 052 469,7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2 001 607,4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1 965 369,9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98,2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1936032167"/>
                  </a:ext>
                </a:extLst>
              </a:tr>
              <a:tr h="4441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МБТ МО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929 173,3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1 291 523,9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1 121 573,8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86,8   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4180780825"/>
                  </a:ext>
                </a:extLst>
              </a:tr>
              <a:tr h="96688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ГУ- Отделение Пенсионного фонда РФ по РА (на выплату досрочной пенсии безработным гражданам)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9 020 ,3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9 481,9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22 127,2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233,4   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3212584763"/>
                  </a:ext>
                </a:extLst>
              </a:tr>
              <a:tr h="4441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Территориальный фонд ОМС по РА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31 427,7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774 490,2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15 694,5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2,0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97" marR="8597" marT="8597" marB="0" anchor="ctr"/>
                </a:tc>
                <a:extLst>
                  <a:ext uri="{0D108BD9-81ED-4DB2-BD59-A6C34878D82A}">
                    <a16:rowId xmlns:a16="http://schemas.microsoft.com/office/drawing/2014/main" val="1198488062"/>
                  </a:ext>
                </a:extLst>
              </a:tr>
            </a:tbl>
          </a:graphicData>
        </a:graphic>
      </p:graphicFrame>
      <p:sp>
        <p:nvSpPr>
          <p:cNvPr id="5" name="AutoShape 23"/>
          <p:cNvSpPr/>
          <p:nvPr/>
        </p:nvSpPr>
        <p:spPr>
          <a:xfrm>
            <a:off x="-15096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МЕЖБЮДЖЕТНЫЕ ОТНОШЕНИЯ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6670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10"/>
          <p:cNvSpPr txBox="1"/>
          <p:nvPr/>
        </p:nvSpPr>
        <p:spPr>
          <a:xfrm>
            <a:off x="1511282" y="3723292"/>
            <a:ext cx="9936692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792647">
              <a:defRPr/>
            </a:pP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● село </a:t>
            </a: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Новый Бельтир</a:t>
            </a:r>
            <a:r>
              <a:rPr lang="en-US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Аллея матери в парковой зоне</a:t>
            </a:r>
          </a:p>
          <a:p>
            <a:pPr defTabSz="792647">
              <a:defRPr/>
            </a:pP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● село </a:t>
            </a: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Гагарка</a:t>
            </a:r>
            <a:r>
              <a:rPr lang="en-US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Благоустройство детской игровой площадки</a:t>
            </a:r>
          </a:p>
          <a:p>
            <a:pPr defTabSz="792647">
              <a:defRPr/>
            </a:pP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● село </a:t>
            </a: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Яконур</a:t>
            </a:r>
            <a:r>
              <a:rPr lang="en-US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Благоустройство мест массового отдыха населения </a:t>
            </a: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Аллея матери»</a:t>
            </a:r>
          </a:p>
          <a:p>
            <a:pPr defTabSz="792647">
              <a:defRPr/>
            </a:pP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● село </a:t>
            </a: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Кулада</a:t>
            </a:r>
            <a:r>
              <a:rPr lang="en-US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Благоустройство территории памятника ВОВ</a:t>
            </a:r>
            <a:endParaRPr lang="en-US" sz="2400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defTabSz="792647">
              <a:defRPr/>
            </a:pP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● село </a:t>
            </a: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Сейка</a:t>
            </a:r>
            <a:r>
              <a:rPr lang="en-US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Обустройство детской </a:t>
            </a: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площадки</a:t>
            </a:r>
            <a:endParaRPr lang="ru-RU" sz="2400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defTabSz="792647">
              <a:defRPr/>
            </a:pP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● село </a:t>
            </a: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Язула</a:t>
            </a:r>
            <a:r>
              <a:rPr lang="en-US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/</a:t>
            </a:r>
            <a:r>
              <a:rPr lang="en-US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Обустройство зоны отдыха сельского клуба</a:t>
            </a:r>
            <a:endParaRPr lang="en-US" sz="2400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10"/>
          <p:cNvSpPr txBox="1"/>
          <p:nvPr/>
        </p:nvSpPr>
        <p:spPr>
          <a:xfrm>
            <a:off x="2471232" y="817440"/>
            <a:ext cx="2234766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792647">
              <a:defRPr/>
            </a:pPr>
            <a:r>
              <a:rPr lang="ru-RU" sz="4000" dirty="0">
                <a:solidFill>
                  <a:srgbClr val="00A29E"/>
                </a:solidFill>
                <a:latin typeface="Petersburg" panose="020B7200000000000000" pitchFamily="34" charset="0"/>
                <a:ea typeface="Verdana" panose="020B0604030504040204" pitchFamily="34" charset="0"/>
              </a:rPr>
              <a:t>2022 год</a:t>
            </a:r>
            <a:endParaRPr lang="en-US" sz="4000" dirty="0">
              <a:solidFill>
                <a:srgbClr val="00A29E"/>
              </a:solidFill>
              <a:latin typeface="Petersburg" panose="020B7200000000000000" pitchFamily="34" charset="0"/>
              <a:ea typeface="Verdana" panose="020B0604030504040204" pitchFamily="34" charset="0"/>
            </a:endParaRPr>
          </a:p>
        </p:txBody>
      </p:sp>
      <p:sp>
        <p:nvSpPr>
          <p:cNvPr id="28" name="TextBox 12"/>
          <p:cNvSpPr txBox="1"/>
          <p:nvPr/>
        </p:nvSpPr>
        <p:spPr>
          <a:xfrm>
            <a:off x="951542" y="1647726"/>
            <a:ext cx="5475888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792647">
              <a:defRPr/>
            </a:pPr>
            <a:r>
              <a:rPr lang="ru-RU" sz="3600" dirty="0" smtClean="0">
                <a:solidFill>
                  <a:srgbClr val="00A29E"/>
                </a:solidFill>
                <a:latin typeface="Petersburg" panose="020B7200000000000000" pitchFamily="34" charset="0"/>
                <a:ea typeface="Verdana" panose="020B0604030504040204" pitchFamily="34" charset="0"/>
              </a:rPr>
              <a:t>1,8 млн. </a:t>
            </a:r>
            <a:r>
              <a:rPr lang="ru-RU" sz="3200" dirty="0" smtClean="0">
                <a:solidFill>
                  <a:srgbClr val="00A29E"/>
                </a:solidFill>
                <a:latin typeface="Petersburg" panose="020B7200000000000000" pitchFamily="34" charset="0"/>
                <a:ea typeface="Verdana" panose="020B0604030504040204" pitchFamily="34" charset="0"/>
              </a:rPr>
              <a:t>рублей</a:t>
            </a:r>
            <a:endParaRPr lang="en-US" sz="3200" dirty="0">
              <a:solidFill>
                <a:srgbClr val="00A29E"/>
              </a:solidFill>
              <a:latin typeface="Petersburg" panose="020B7200000000000000" pitchFamily="34" charset="0"/>
              <a:ea typeface="Verdana" panose="020B0604030504040204" pitchFamily="34" charset="0"/>
            </a:endParaRPr>
          </a:p>
        </p:txBody>
      </p:sp>
      <p:sp>
        <p:nvSpPr>
          <p:cNvPr id="30" name="TextBox 3"/>
          <p:cNvSpPr txBox="1"/>
          <p:nvPr/>
        </p:nvSpPr>
        <p:spPr>
          <a:xfrm>
            <a:off x="966953" y="180267"/>
            <a:ext cx="11025350" cy="462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792647">
              <a:defRPr/>
            </a:pPr>
            <a:r>
              <a:rPr lang="ru-RU" sz="1504" b="1" dirty="0">
                <a:solidFill>
                  <a:srgbClr val="00A29E"/>
                </a:solidFill>
                <a:latin typeface="Petersburg" panose="020B7200000000000000" pitchFamily="34" charset="0"/>
                <a:ea typeface="Verdana" panose="020B0604030504040204" pitchFamily="34" charset="0"/>
              </a:rPr>
              <a:t>ПРОЕКТ «</a:t>
            </a:r>
            <a:r>
              <a:rPr lang="ru-RU" sz="2000" b="1" dirty="0">
                <a:solidFill>
                  <a:srgbClr val="00A29E"/>
                </a:solidFill>
                <a:latin typeface="Petersburg" panose="020B7200000000000000" pitchFamily="34" charset="0"/>
                <a:ea typeface="Verdana" panose="020B0604030504040204" pitchFamily="34" charset="0"/>
              </a:rPr>
              <a:t>ИНИЦИАТИВЫ</a:t>
            </a:r>
            <a:r>
              <a:rPr lang="ru-RU" sz="1504" b="1" dirty="0">
                <a:solidFill>
                  <a:srgbClr val="00A29E"/>
                </a:solidFill>
                <a:latin typeface="Petersburg" panose="020B7200000000000000" pitchFamily="34" charset="0"/>
                <a:ea typeface="Verdana" panose="020B0604030504040204" pitchFamily="34" charset="0"/>
              </a:rPr>
              <a:t> ГРАЖДАН»</a:t>
            </a:r>
          </a:p>
          <a:p>
            <a:pPr algn="ctr" defTabSz="792647">
              <a:defRPr/>
            </a:pPr>
            <a:r>
              <a:rPr lang="ru-RU" sz="1003" dirty="0">
                <a:solidFill>
                  <a:srgbClr val="00A29E"/>
                </a:solidFill>
                <a:latin typeface="Petersburg" panose="020B7200000000000000" pitchFamily="34" charset="0"/>
                <a:ea typeface="Verdana" panose="020B0604030504040204" pitchFamily="34" charset="0"/>
              </a:rPr>
              <a:t>(Указ Главы Республики Алтай, Председателя Правительства Республики Алтай от </a:t>
            </a:r>
            <a:r>
              <a:rPr lang="ru-RU" sz="1003" dirty="0">
                <a:solidFill>
                  <a:srgbClr val="00A29E"/>
                </a:solidFill>
                <a:latin typeface="Petersburg" panose="020B7200000000000000" pitchFamily="34" charset="0"/>
                <a:ea typeface="Verdana" panose="020B0604030504040204" pitchFamily="34" charset="0"/>
              </a:rPr>
              <a:t>15.02.2018 г. № </a:t>
            </a:r>
            <a:r>
              <a:rPr lang="ru-RU" sz="1003" dirty="0">
                <a:solidFill>
                  <a:srgbClr val="00A29E"/>
                </a:solidFill>
                <a:latin typeface="Petersburg" panose="020B7200000000000000" pitchFamily="34" charset="0"/>
                <a:ea typeface="Verdana" panose="020B0604030504040204" pitchFamily="34" charset="0"/>
              </a:rPr>
              <a:t>51-у)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" t="15241" r="1122" b="13959"/>
          <a:stretch/>
        </p:blipFill>
        <p:spPr>
          <a:xfrm>
            <a:off x="6432792" y="817440"/>
            <a:ext cx="5759208" cy="2691119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0" y="0"/>
            <a:ext cx="744439" cy="6858001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792647">
              <a:defRPr/>
            </a:pPr>
            <a:r>
              <a:rPr lang="ru-RU" sz="1128" dirty="0" smtClean="0">
                <a:solidFill>
                  <a:prstClr val="white"/>
                </a:solidFill>
                <a:latin typeface="Petersburg" panose="020B7200000000000000" pitchFamily="34" charset="0"/>
                <a:ea typeface="Verdana" panose="020B0604030504040204" pitchFamily="34" charset="0"/>
              </a:rPr>
              <a:t>                                                                                            ИНЦИАТИВЫ </a:t>
            </a:r>
            <a:r>
              <a:rPr lang="ru-RU" sz="1128" dirty="0">
                <a:solidFill>
                  <a:prstClr val="white"/>
                </a:solidFill>
                <a:latin typeface="Petersburg" panose="020B7200000000000000" pitchFamily="34" charset="0"/>
                <a:ea typeface="Verdana" panose="020B0604030504040204" pitchFamily="34" charset="0"/>
              </a:rPr>
              <a:t>ГРАЖДАН</a:t>
            </a:r>
            <a:endParaRPr lang="ru-RU" sz="1128" dirty="0">
              <a:solidFill>
                <a:prstClr val="white"/>
              </a:solidFill>
              <a:latin typeface="Petersburg" panose="020B7200000000000000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2757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" t="25251" r="775" b="16861"/>
          <a:stretch/>
        </p:blipFill>
        <p:spPr>
          <a:xfrm>
            <a:off x="744439" y="3142361"/>
            <a:ext cx="7926595" cy="37156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18179" y="1306000"/>
            <a:ext cx="3279228" cy="198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130" indent="-358130" algn="just">
              <a:buFont typeface="Wingdings" panose="05000000000000000000" pitchFamily="2" charset="2"/>
              <a:buChar char="ü"/>
            </a:pPr>
            <a:r>
              <a:rPr lang="ru-RU" sz="1400" b="1" spc="78" dirty="0">
                <a:solidFill>
                  <a:srgbClr val="00A29E"/>
                </a:solidFill>
                <a:latin typeface="Petersburg" panose="020B7200000000000000" pitchFamily="34" charset="0"/>
                <a:ea typeface="Verdana" panose="020B0604030504040204" pitchFamily="34" charset="0"/>
              </a:rPr>
              <a:t>Цель мероприятий: </a:t>
            </a:r>
          </a:p>
          <a:p>
            <a:pPr algn="just"/>
            <a:r>
              <a:rPr lang="ru-RU" sz="1400" dirty="0">
                <a:latin typeface="Petersburg" panose="020B7200000000000000" pitchFamily="34" charset="0"/>
                <a:ea typeface="Verdana" panose="020B0604030504040204" pitchFamily="34" charset="0"/>
              </a:rPr>
              <a:t>формирование сознательного </a:t>
            </a:r>
            <a:r>
              <a:rPr lang="ru-RU" sz="1400" dirty="0">
                <a:latin typeface="Petersburg" panose="020B7200000000000000" pitchFamily="34" charset="0"/>
                <a:ea typeface="Verdana" panose="020B0604030504040204" pitchFamily="34" charset="0"/>
              </a:rPr>
              <a:t>финансового поведения,  ответственного отношения к личным и государственным финансам, повышение эффективности в сфере защиты прав потребителей финансовых услуг. </a:t>
            </a:r>
          </a:p>
          <a:p>
            <a:pPr marL="358130" indent="-358130">
              <a:buFont typeface="Wingdings" panose="05000000000000000000" pitchFamily="2" charset="2"/>
              <a:buChar char="ü"/>
            </a:pPr>
            <a:endParaRPr lang="ru-RU" sz="1128" dirty="0">
              <a:latin typeface="Petersburg" panose="020B7200000000000000" pitchFamily="34" charset="0"/>
              <a:ea typeface="Verdan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4440" y="1580381"/>
            <a:ext cx="79265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Б</a:t>
            </a:r>
            <a:r>
              <a:rPr lang="ru-RU" sz="1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олее 20 мероприятий состоялось в 2022 году в рамках</a:t>
            </a:r>
            <a:r>
              <a:rPr lang="ru-RU" sz="16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Марафона </a:t>
            </a:r>
            <a:r>
              <a:rPr lang="ru-RU" sz="16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финансовой </a:t>
            </a:r>
            <a:r>
              <a:rPr lang="ru-RU" sz="16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грамотности, </a:t>
            </a:r>
            <a:r>
              <a:rPr lang="ru-RU" sz="16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приуроченного к </a:t>
            </a:r>
            <a:r>
              <a:rPr lang="ru-RU" sz="1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100-летию образования финансовой </a:t>
            </a:r>
            <a:r>
              <a:rPr lang="ru-RU" sz="16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системы Горного </a:t>
            </a:r>
            <a:r>
              <a:rPr lang="ru-RU" sz="1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Алтая, </a:t>
            </a:r>
            <a:r>
              <a:rPr lang="ru-RU" sz="1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в котором приняли участие дети, юноши </a:t>
            </a:r>
            <a:r>
              <a:rPr lang="ru-RU" sz="1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и </a:t>
            </a:r>
            <a:r>
              <a:rPr lang="ru-RU" sz="1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девушки </a:t>
            </a:r>
            <a:r>
              <a:rPr lang="ru-RU" sz="1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из всех районов Республики </a:t>
            </a:r>
            <a:r>
              <a:rPr lang="ru-RU" sz="1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Алтай</a:t>
            </a:r>
            <a:r>
              <a:rPr lang="ru-RU" sz="1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319510" y="6295694"/>
            <a:ext cx="463858" cy="323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4" dirty="0">
                <a:solidFill>
                  <a:schemeClr val="bg1"/>
                </a:solidFill>
                <a:latin typeface="Petersburg" panose="020B7200000000000000" pitchFamily="34" charset="0"/>
              </a:rPr>
              <a:t>62</a:t>
            </a:r>
            <a:endParaRPr lang="ru-RU" sz="1504" dirty="0">
              <a:solidFill>
                <a:schemeClr val="bg1"/>
              </a:solidFill>
              <a:latin typeface="Petersburg" panose="020B7200000000000000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744439" cy="6858001"/>
          </a:xfrm>
          <a:prstGeom prst="rect">
            <a:avLst/>
          </a:prstGeom>
          <a:solidFill>
            <a:srgbClr val="00B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128" dirty="0" smtClean="0">
                <a:solidFill>
                  <a:schemeClr val="bg1"/>
                </a:solidFill>
                <a:latin typeface="Petersburg" panose="020B7200000000000000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                                                   ФИНАНСОВАЯ</a:t>
            </a:r>
            <a:r>
              <a:rPr lang="ru-RU" sz="1128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128" dirty="0">
                <a:solidFill>
                  <a:schemeClr val="bg1"/>
                </a:solidFill>
                <a:latin typeface="Petersburg" panose="020B7200000000000000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ГРАМОТНОСТЬ</a:t>
            </a:r>
            <a:endParaRPr lang="ru-RU" sz="1128" dirty="0">
              <a:solidFill>
                <a:schemeClr val="bg1"/>
              </a:solidFill>
              <a:latin typeface="Petersburg" panose="020B7200000000000000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37226" y="0"/>
            <a:ext cx="11320813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Приоритетные </a:t>
            </a:r>
            <a:r>
              <a:rPr lang="ru-RU" sz="1700" b="1" dirty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направления </a:t>
            </a:r>
            <a:r>
              <a:rPr lang="ru-RU" sz="1700" b="1" dirty="0" smtClean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в </a:t>
            </a:r>
            <a:r>
              <a:rPr lang="ru-RU" sz="1700" b="1" dirty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сфере финансовой грамотности </a:t>
            </a:r>
            <a:r>
              <a:rPr lang="ru-RU" sz="1700" b="1" dirty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на </a:t>
            </a:r>
            <a:r>
              <a:rPr lang="ru-RU" sz="1700" b="1" dirty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ближайшие годы</a:t>
            </a:r>
            <a:r>
              <a:rPr lang="ru-RU" sz="1700" dirty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:</a:t>
            </a:r>
            <a:endParaRPr lang="ru-RU" sz="1700" dirty="0">
              <a:solidFill>
                <a:srgbClr val="00A29E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37227" y="281077"/>
            <a:ext cx="11354773" cy="1018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4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1504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актуализация образовательных программ и методических материалов по финграмотности; </a:t>
            </a:r>
          </a:p>
          <a:p>
            <a:r>
              <a:rPr lang="ru-RU" sz="1504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переподготовка профильных педагогов;</a:t>
            </a:r>
          </a:p>
          <a:p>
            <a:r>
              <a:rPr lang="ru-RU" sz="1504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обеспечение доступности информации по финансовой </a:t>
            </a:r>
            <a:r>
              <a:rPr lang="ru-RU" sz="1504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и </a:t>
            </a:r>
            <a:r>
              <a:rPr lang="ru-RU" sz="1504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цифровой безопасности; </a:t>
            </a:r>
          </a:p>
          <a:p>
            <a:r>
              <a:rPr lang="ru-RU" sz="1504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борьба с мошенничеством, что особенно актуально </a:t>
            </a:r>
            <a:r>
              <a:rPr lang="ru-RU" sz="1504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для </a:t>
            </a:r>
            <a:r>
              <a:rPr lang="ru-RU" sz="1504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молодежи </a:t>
            </a:r>
            <a:r>
              <a:rPr lang="ru-RU" sz="1504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и людей старшего поколения. </a:t>
            </a:r>
            <a:endParaRPr lang="ru-RU" sz="1504" spc="4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9"/>
          <p:cNvSpPr txBox="1"/>
          <p:nvPr/>
        </p:nvSpPr>
        <p:spPr>
          <a:xfrm>
            <a:off x="8818179" y="3274519"/>
            <a:ext cx="333986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200" b="1" spc="78" dirty="0" smtClean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Мероприятия</a:t>
            </a:r>
            <a:r>
              <a:rPr lang="ru-RU" sz="1200" b="1" spc="78" dirty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ru-RU" sz="1200" b="1" spc="78" dirty="0" smtClean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содействующие </a:t>
            </a:r>
            <a:r>
              <a:rPr lang="ru-RU" sz="1200" b="1" spc="78" dirty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повышению финансовой грамотности, </a:t>
            </a:r>
            <a:r>
              <a:rPr lang="ru-RU" sz="1200" b="1" spc="78" dirty="0" smtClean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реализуются </a:t>
            </a:r>
            <a:r>
              <a:rPr lang="ru-RU" sz="1200" b="1" spc="78" dirty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при участии Межведомственной рабочей </a:t>
            </a:r>
            <a:r>
              <a:rPr lang="ru-RU" sz="1200" b="1" spc="78" dirty="0" smtClean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группы из </a:t>
            </a:r>
            <a:r>
              <a:rPr lang="ru-RU" sz="1200" b="1" spc="78" dirty="0">
                <a:solidFill>
                  <a:srgbClr val="00A29E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представителей следующих организаций:</a:t>
            </a:r>
            <a:endParaRPr lang="en-US" sz="1200" b="1" spc="30" dirty="0">
              <a:solidFill>
                <a:srgbClr val="00A29E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8818179" y="4285304"/>
            <a:ext cx="3339861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200" spc="78" dirty="0">
                <a:solidFill>
                  <a:srgbClr val="191919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Министерство финансов </a:t>
            </a:r>
            <a:r>
              <a:rPr lang="ru-RU" sz="1200" spc="78" dirty="0">
                <a:solidFill>
                  <a:srgbClr val="191919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Республики Алтай, </a:t>
            </a:r>
            <a:endParaRPr lang="ru-RU" sz="1200" spc="78" dirty="0">
              <a:solidFill>
                <a:srgbClr val="191919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Министерство </a:t>
            </a: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образования </a:t>
            </a: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и науки </a:t>
            </a:r>
            <a:r>
              <a:rPr lang="ru-RU" sz="1200" spc="78" dirty="0">
                <a:solidFill>
                  <a:srgbClr val="191919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Республики </a:t>
            </a:r>
            <a:r>
              <a:rPr lang="ru-RU" sz="1200" spc="78" dirty="0">
                <a:solidFill>
                  <a:srgbClr val="191919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Алтай</a:t>
            </a: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endParaRPr lang="ru-RU" sz="1200" spc="3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Отделение </a:t>
            </a: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национального банка в </a:t>
            </a:r>
            <a:r>
              <a:rPr lang="ru-RU" sz="1200" spc="78" dirty="0">
                <a:solidFill>
                  <a:srgbClr val="191919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Республики Алтай</a:t>
            </a: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endParaRPr lang="ru-RU" sz="1200" spc="3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Управление </a:t>
            </a: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Роспотребназора по </a:t>
            </a:r>
            <a:r>
              <a:rPr lang="ru-RU" sz="1200" spc="78" dirty="0">
                <a:solidFill>
                  <a:srgbClr val="191919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Республики Алтай</a:t>
            </a: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endParaRPr lang="ru-RU" sz="1200" spc="3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Управление </a:t>
            </a: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Федеральной налоговой службы по </a:t>
            </a:r>
            <a:r>
              <a:rPr lang="ru-RU" sz="1200" spc="78" dirty="0">
                <a:solidFill>
                  <a:srgbClr val="191919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Республики Алтай</a:t>
            </a: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</a:t>
            </a:r>
          </a:p>
          <a:p>
            <a:pPr>
              <a:spcBef>
                <a:spcPct val="0"/>
              </a:spcBef>
            </a:pP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Отделение Социального фонда России по Республике </a:t>
            </a:r>
            <a:r>
              <a:rPr lang="ru-RU" sz="11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Алтай</a:t>
            </a: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</a:p>
          <a:p>
            <a:pPr>
              <a:spcBef>
                <a:spcPct val="0"/>
              </a:spcBef>
            </a:pP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Региональный центр </a:t>
            </a:r>
            <a:r>
              <a:rPr lang="ru-RU" sz="1200" spc="3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финансовой грамотности. </a:t>
            </a:r>
            <a:endParaRPr lang="en-US" sz="1200" spc="3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08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3"/>
          <p:cNvSpPr/>
          <p:nvPr/>
        </p:nvSpPr>
        <p:spPr>
          <a:xfrm>
            <a:off x="0" y="0"/>
            <a:ext cx="659457" cy="6858000"/>
          </a:xfrm>
          <a:prstGeom prst="rect">
            <a:avLst/>
          </a:prstGeom>
          <a:solidFill>
            <a:srgbClr val="00BCB8"/>
          </a:solidFill>
        </p:spPr>
        <p:txBody>
          <a:bodyPr vert="vert270"/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КОНТАКТНАЯ ИНФОРМАЦИЯ МИНФИНА РА</a:t>
            </a:r>
            <a:endParaRPr lang="ru-RU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4" name="Group 16"/>
          <p:cNvGrpSpPr/>
          <p:nvPr/>
        </p:nvGrpSpPr>
        <p:grpSpPr>
          <a:xfrm rot="-5400000">
            <a:off x="5007285" y="-1438581"/>
            <a:ext cx="3034617" cy="10362773"/>
            <a:chOff x="0" y="0"/>
            <a:chExt cx="569569" cy="2412817"/>
          </a:xfrm>
          <a:noFill/>
        </p:grpSpPr>
        <p:sp>
          <p:nvSpPr>
            <p:cNvPr id="5" name="Freeform 17"/>
            <p:cNvSpPr/>
            <p:nvPr/>
          </p:nvSpPr>
          <p:spPr>
            <a:xfrm>
              <a:off x="0" y="0"/>
              <a:ext cx="569569" cy="2412817"/>
            </a:xfrm>
            <a:custGeom>
              <a:avLst/>
              <a:gdLst/>
              <a:ahLst/>
              <a:cxnLst/>
              <a:rect l="l" t="t" r="r" b="b"/>
              <a:pathLst>
                <a:path w="569569" h="2412817">
                  <a:moveTo>
                    <a:pt x="0" y="0"/>
                  </a:moveTo>
                  <a:lnTo>
                    <a:pt x="569569" y="0"/>
                  </a:lnTo>
                  <a:lnTo>
                    <a:pt x="569569" y="2412817"/>
                  </a:lnTo>
                  <a:lnTo>
                    <a:pt x="0" y="2412817"/>
                  </a:lnTo>
                  <a:close/>
                </a:path>
              </a:pathLst>
            </a:custGeom>
            <a:grpFill/>
            <a:ln w="28575">
              <a:solidFill>
                <a:srgbClr val="00BCB8"/>
              </a:solidFill>
            </a:ln>
          </p:spPr>
        </p:sp>
      </p:grpSp>
      <p:sp>
        <p:nvSpPr>
          <p:cNvPr id="6" name="TextBox 3"/>
          <p:cNvSpPr txBox="1"/>
          <p:nvPr/>
        </p:nvSpPr>
        <p:spPr>
          <a:xfrm>
            <a:off x="1830068" y="2519951"/>
            <a:ext cx="9695504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Прием обращений граждан (физических лиц</a:t>
            </a:r>
            <a:r>
              <a:rPr lang="ru-RU" b="1" dirty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организаций (юридических лиц), 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общественных объединений, государственных органов, 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органов местного самоуправления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осуществляется  с 9.00 до 18.00, перерыв с 13.00 до 14.00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по адресу:  г. Горно-Алтайск, 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ул. Чаптынова 24, кабинет № 109,</a:t>
            </a: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суббота, воскресенье – выходные дни</a:t>
            </a:r>
            <a:endParaRPr lang="ru-RU" b="1" dirty="0">
              <a:solidFill>
                <a:srgbClr val="00BCB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348457" y="286623"/>
            <a:ext cx="3930425" cy="1784529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</p:sp>
      <p:sp>
        <p:nvSpPr>
          <p:cNvPr id="8" name="TextBox 46"/>
          <p:cNvSpPr txBox="1"/>
          <p:nvPr/>
        </p:nvSpPr>
        <p:spPr>
          <a:xfrm>
            <a:off x="1464172" y="593328"/>
            <a:ext cx="3698994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fontAlgn="ctr">
              <a:spcBef>
                <a:spcPct val="0"/>
              </a:spcBef>
            </a:pPr>
            <a:r>
              <a:rPr lang="ru-RU" b="1" dirty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Телефон</a:t>
            </a: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:(388-22)2-26-24</a:t>
            </a:r>
            <a:endParaRPr lang="ru-RU" b="1" dirty="0">
              <a:solidFill>
                <a:srgbClr val="00BCB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 fontAlgn="ctr">
              <a:spcBef>
                <a:spcPct val="0"/>
              </a:spcBef>
            </a:pPr>
            <a:r>
              <a:rPr lang="ru-RU" b="1" dirty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Факс</a:t>
            </a: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:(388-22)2-32-95</a:t>
            </a:r>
          </a:p>
          <a:p>
            <a:pPr algn="ctr" fontAlgn="ctr">
              <a:spcBef>
                <a:spcPct val="0"/>
              </a:spcBef>
            </a:pPr>
            <a:endParaRPr lang="ru-RU" b="1" dirty="0">
              <a:solidFill>
                <a:srgbClr val="00BCB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 fontAlgn="ctr">
              <a:spcBef>
                <a:spcPct val="0"/>
              </a:spcBef>
            </a:pP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E-</a:t>
            </a:r>
            <a:r>
              <a:rPr lang="ru-RU" b="1" dirty="0" err="1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mail</a:t>
            </a: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ava@minfin.gorny.ru</a:t>
            </a:r>
            <a:endParaRPr lang="en-US" b="1" dirty="0">
              <a:solidFill>
                <a:srgbClr val="00BCB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AutoShape 7"/>
          <p:cNvSpPr/>
          <p:nvPr/>
        </p:nvSpPr>
        <p:spPr>
          <a:xfrm>
            <a:off x="7817154" y="279220"/>
            <a:ext cx="3888827" cy="1784524"/>
          </a:xfrm>
          <a:prstGeom prst="rect">
            <a:avLst/>
          </a:prstGeom>
          <a:noFill/>
          <a:ln w="28575">
            <a:solidFill>
              <a:srgbClr val="00BCB8"/>
            </a:solidFill>
          </a:ln>
        </p:spPr>
      </p:sp>
      <p:sp>
        <p:nvSpPr>
          <p:cNvPr id="10" name="TextBox 27"/>
          <p:cNvSpPr txBox="1"/>
          <p:nvPr/>
        </p:nvSpPr>
        <p:spPr>
          <a:xfrm>
            <a:off x="7941700" y="557317"/>
            <a:ext cx="3323968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fontAlgn="ctr">
              <a:spcBef>
                <a:spcPct val="0"/>
              </a:spcBef>
            </a:pPr>
            <a:r>
              <a:rPr lang="ru-RU" b="1" dirty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Официальный сайт </a:t>
            </a:r>
            <a:br>
              <a:rPr lang="ru-RU" b="1" dirty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b="1" dirty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Министерства финансов </a:t>
            </a:r>
            <a:br>
              <a:rPr lang="ru-RU" b="1" dirty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b="1" dirty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Республики Алтай </a:t>
            </a:r>
            <a:br>
              <a:rPr lang="ru-RU" b="1" dirty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www.minfin-altai.ru</a:t>
            </a:r>
            <a:r>
              <a:rPr lang="ru-RU" b="1" dirty="0" smtClean="0">
                <a:solidFill>
                  <a:srgbClr val="00BCB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ru-RU" b="1" dirty="0">
              <a:solidFill>
                <a:srgbClr val="00BCB8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82035" y="6157712"/>
            <a:ext cx="2399833" cy="265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28" b="1" dirty="0">
                <a:latin typeface="Petersburg" panose="020B7200000000000000" pitchFamily="34" charset="0"/>
                <a:cs typeface="Courier New" panose="02070309020205020404" pitchFamily="49" charset="0"/>
              </a:rPr>
              <a:t>https://</a:t>
            </a:r>
            <a:r>
              <a:rPr lang="ru-RU" sz="1128" b="1" dirty="0">
                <a:latin typeface="Petersburg" panose="020B7200000000000000" pitchFamily="34" charset="0"/>
                <a:cs typeface="Courier New" panose="02070309020205020404" pitchFamily="49" charset="0"/>
              </a:rPr>
              <a:t>vk.com/minfinra</a:t>
            </a:r>
            <a:endParaRPr lang="ru-RU" sz="1128" b="1" dirty="0">
              <a:latin typeface="Petersburg" panose="020B7200000000000000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700" y="5931283"/>
            <a:ext cx="528093" cy="52809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568" y="5931283"/>
            <a:ext cx="539791" cy="53979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406" y="5877369"/>
            <a:ext cx="569637" cy="569637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8406032" y="6172528"/>
            <a:ext cx="1558440" cy="2659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28" b="1" dirty="0">
                <a:latin typeface="Petersburg" panose="020B7200000000000000" pitchFamily="34" charset="0"/>
              </a:rPr>
              <a:t>https://t.me/minfinra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392051" y="6170083"/>
            <a:ext cx="2571538" cy="2659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28" b="1" dirty="0">
                <a:latin typeface="Petersburg" panose="020B7200000000000000" pitchFamily="34" charset="0"/>
              </a:rPr>
              <a:t>https://ok.ru/group/54131809910999</a:t>
            </a:r>
          </a:p>
        </p:txBody>
      </p:sp>
    </p:spTree>
    <p:extLst>
      <p:ext uri="{BB962C8B-B14F-4D97-AF65-F5344CB8AC3E}">
        <p14:creationId xmlns:p14="http://schemas.microsoft.com/office/powerpoint/2010/main" val="861198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13871</TotalTime>
  <Words>3515</Words>
  <Application>Microsoft Office PowerPoint</Application>
  <PresentationFormat>Широкоэкранный</PresentationFormat>
  <Paragraphs>791</Paragraphs>
  <Slides>25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9" baseType="lpstr">
      <vt:lpstr>Aileron Heavy</vt:lpstr>
      <vt:lpstr>Aileron Regular</vt:lpstr>
      <vt:lpstr>Arial</vt:lpstr>
      <vt:lpstr>Calibri</vt:lpstr>
      <vt:lpstr>Calibri Light</vt:lpstr>
      <vt:lpstr>Cambria Math</vt:lpstr>
      <vt:lpstr>Courier New</vt:lpstr>
      <vt:lpstr>League Spartan</vt:lpstr>
      <vt:lpstr>Maven Pro Bold</vt:lpstr>
      <vt:lpstr>Petersburg</vt:lpstr>
      <vt:lpstr>Times New Roman</vt:lpstr>
      <vt:lpstr>Verdana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доходов республиканского бюджета Республики Алтай в 2020-2022 годах , млн. рублей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Туюнчекова К.В.</dc:creator>
  <cp:lastModifiedBy>Мартынова</cp:lastModifiedBy>
  <cp:revision>766</cp:revision>
  <cp:lastPrinted>2023-05-04T06:49:10Z</cp:lastPrinted>
  <dcterms:created xsi:type="dcterms:W3CDTF">2020-10-22T05:35:11Z</dcterms:created>
  <dcterms:modified xsi:type="dcterms:W3CDTF">2023-05-05T07:21:23Z</dcterms:modified>
</cp:coreProperties>
</file>