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76" r:id="rId2"/>
    <p:sldId id="271" r:id="rId3"/>
    <p:sldId id="258" r:id="rId4"/>
    <p:sldId id="259" r:id="rId5"/>
    <p:sldId id="261" r:id="rId6"/>
    <p:sldId id="268" r:id="rId7"/>
    <p:sldId id="269" r:id="rId8"/>
    <p:sldId id="270" r:id="rId9"/>
    <p:sldId id="262" r:id="rId10"/>
    <p:sldId id="267" r:id="rId11"/>
    <p:sldId id="272" r:id="rId12"/>
    <p:sldId id="263" r:id="rId13"/>
    <p:sldId id="273" r:id="rId14"/>
    <p:sldId id="279" r:id="rId15"/>
    <p:sldId id="280" r:id="rId16"/>
    <p:sldId id="281" r:id="rId17"/>
    <p:sldId id="278" r:id="rId18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78" y="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680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77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425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31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363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193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778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977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77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755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47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210E0-224A-4F71-A614-22E4CDF2B734}" type="datetimeFigureOut">
              <a:rPr lang="ru-RU" smtClean="0"/>
              <a:pPr/>
              <a:t>04.12.2023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51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4528" y="2060848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«Бюджетный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48064" y="5157192"/>
            <a:ext cx="3744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 ученик 7 «Г» класса МБОУ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Онгудайская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СОШ им. С.Т.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Пекпеева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Адатов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Алтайчи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Аймергенович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483138"/>
            <a:ext cx="8928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Региональный конкурс проектов по представлению бюджета для граждан в 2023 году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37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.pinimg.com/originals/5e/fe/ff/5efeffd08cb71cee8a2c9162434b5de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44" y="764704"/>
            <a:ext cx="4053908" cy="558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5436096" y="1309409"/>
            <a:ext cx="3096344" cy="967463"/>
          </a:xfrm>
          <a:prstGeom prst="wedgeRoundRectCallout">
            <a:avLst>
              <a:gd name="adj1" fmla="val -63788"/>
              <a:gd name="adj2" fmla="val 4388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508104" y="1309409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 пожаловать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76872"/>
            <a:ext cx="386138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386" y="429541"/>
            <a:ext cx="8258204" cy="796086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1 тур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Вставьте пропущенные слова: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50 баллов за каждый правильный ответ на вопрос)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2289436"/>
          </a:xfrm>
        </p:spPr>
        <p:txBody>
          <a:bodyPr>
            <a:noAutofit/>
          </a:bodyPr>
          <a:lstStyle/>
          <a:p>
            <a:pPr marL="17780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это сводный план сбора _____________ и использования полученных __________ на покрытие расходов федеральных или местных органов власти.</a:t>
            </a:r>
          </a:p>
          <a:p>
            <a:pPr marL="17780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Правительство Российской Федерации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готовит проект бюджета и отвечает за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его______________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780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Трансферт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– перечисление денег из общегосударственного _____________ в _____________ низшего уровня для их пополнения.</a:t>
            </a:r>
          </a:p>
          <a:p>
            <a:pPr marL="177800" indent="0" algn="just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68344" y="642918"/>
            <a:ext cx="95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369352"/>
            <a:ext cx="2448272" cy="213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https://avatars.mds.yandex.net/i?id=4abdc47cc9644a3560ec3e893cae03aa_l-3765781-images-thumbs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381960"/>
            <a:ext cx="3614688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2762" y="1129347"/>
            <a:ext cx="8229600" cy="3076394"/>
          </a:xfrm>
        </p:spPr>
        <p:txBody>
          <a:bodyPr>
            <a:normAutofit/>
          </a:bodyPr>
          <a:lstStyle/>
          <a:p>
            <a:pPr marL="9525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Государственный долг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– сумма ссуд, взятых _________________________ органами и еще не возвращенных кредитором.</a:t>
            </a:r>
          </a:p>
          <a:p>
            <a:pPr marL="9525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Федеральный </a:t>
            </a: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утверждается Государственной _________и Федеральным________________.</a:t>
            </a:r>
          </a:p>
          <a:p>
            <a:pPr marL="9525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____________________ государственного бюджета – финансовая ситуация, возникающая, когда государство намечает осуществить _________ на сумму большую, чем может реально получить ____________ за счет всех видов налогов и платежей.</a:t>
            </a:r>
          </a:p>
          <a:p>
            <a:pPr marL="9525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Государственный долг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зависимости от вида валюты бывает двух видов: ________________и _______________.</a:t>
            </a:r>
          </a:p>
          <a:p>
            <a:pPr marL="95250" indent="0" algn="just">
              <a:buNone/>
            </a:pP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668344" y="458252"/>
            <a:ext cx="1033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181253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Вставьте пропущенные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слова: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баллов за каждый правильный ответ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вопрос)</a:t>
            </a:r>
            <a:endParaRPr lang="ru-RU" dirty="0"/>
          </a:p>
        </p:txBody>
      </p:sp>
      <p:pic>
        <p:nvPicPr>
          <p:cNvPr id="9220" name="Picture 4" descr="https://eos.hmtpk.ru/pluginfile.php/10836/course/overviewfiles/Budget-20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495160"/>
            <a:ext cx="3528392" cy="181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pfr.gov.ru/files/branches/belgorod/2018/2_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4" t="10180" r="11187" b="11323"/>
          <a:stretch/>
        </p:blipFill>
        <p:spPr bwMode="auto">
          <a:xfrm>
            <a:off x="1547664" y="4495161"/>
            <a:ext cx="2304256" cy="174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тур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Определите какие принципы бюджетной системы России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отражают приведенные картинки :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 баллов за каждый правильный ответ)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86766" y="2129064"/>
            <a:ext cx="36433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45 = 45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740352" y="786910"/>
            <a:ext cx="114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68869" y="2390675"/>
            <a:ext cx="5314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1)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28837" y="4550740"/>
            <a:ext cx="5715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78" name="Picture 258" descr="https://u2.9111s.ru/uploads/202212/26/f7fc1d279f7d03907c1c8a4588aba7c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570" y="3839426"/>
            <a:ext cx="3951730" cy="222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2448420"/>
            <a:ext cx="3213098" cy="2772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749472" y="372315"/>
            <a:ext cx="1143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 минут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5705"/>
            <a:ext cx="6480720" cy="1206542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тур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Решите кроссворд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 баллов за каждый правильный ответ на вопрос)</a:t>
            </a:r>
            <a:endParaRPr lang="ru-RU" sz="1800" dirty="0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21" y="1158490"/>
            <a:ext cx="6840758" cy="5464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 descr="https://nakleikashop.ru/images/detailed/30/Smesh-00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1621336" cy="158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https://nakleikashop.ru/images/detailed/30/Smesh-0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510156"/>
            <a:ext cx="1584175" cy="207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716050"/>
            <a:ext cx="3744416" cy="50006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Вопросы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248430" cy="4752528"/>
          </a:xfrm>
        </p:spPr>
        <p:txBody>
          <a:bodyPr>
            <a:noAutofit/>
          </a:bodyPr>
          <a:lstStyle/>
          <a:p>
            <a:pPr marL="177800" indent="-82550" algn="ct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1) Налог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взимаемый непосредственно с доходов и имущества налогоплательщика, называется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177800" indent="-8255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       2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Представляет собой затраты, возникающие в связи с выполнением государством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своих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функций?</a:t>
            </a:r>
          </a:p>
          <a:p>
            <a:pPr marL="177800" indent="-8255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От уровня развития какого показателя страны зависит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величина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бюджета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177800" indent="-8255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Схема доходов и расходов определённого субъекта (семьи, бизнеса,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организации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государства и т. д.), устанавливаемая на определённый период времени, обычно на один год, называется…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77800" indent="-8255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5) Как называется бюджет, представляющий из себя финансовый документ, содержащий совокупные доходы и расходы страны? </a:t>
            </a:r>
          </a:p>
          <a:p>
            <a:pPr marL="177800" indent="-8255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Состоит из двух частей: доходной и расходной. </a:t>
            </a:r>
          </a:p>
          <a:p>
            <a:pPr marL="177800" indent="-8255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Обязательный, индивидуально безвозмездный платёж, принудительно взимаемый органами государственной власти различных уровней с организаций и физических лиц в целях финансового обеспечения деятельности государства и (или) муниципальных образований, называется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00958" y="842328"/>
            <a:ext cx="114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 минут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27" name="Picture 31" descr="https://pbs.twimg.com/media/DoXWwVsX0AAf74S.png:lar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1477573" cy="1894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804500"/>
            <a:ext cx="3538736" cy="64294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Вопросы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628800"/>
            <a:ext cx="6984776" cy="3888432"/>
          </a:xfrm>
        </p:spPr>
        <p:txBody>
          <a:bodyPr>
            <a:noAutofit/>
          </a:bodyPr>
          <a:lstStyle/>
          <a:p>
            <a:pPr marL="95250" indent="-95250">
              <a:lnSpc>
                <a:spcPct val="120000"/>
              </a:lnSpc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7) Если запланированные доходы бюджета превышают расходы бюджета, это называется бюджетный…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Налог на товары и услуги, устанавливаемый в виде надбавки к цене или тарифу, называется…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Денежные средства или материальные ценности, полученные определенным субъектом в результате какой-либо деятельности за определённый период времени.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10)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Если запланированные расходы бюджета превышают доходы бюджета,  это называется бюджетный … 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Как называется бюджет, представляемый в виде росписи денежных доходов и расходов семьи, составляемых обычно на месячный срок ?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95250" indent="-95250">
              <a:lnSpc>
                <a:spcPct val="120000"/>
              </a:lnSpc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00958" y="966083"/>
            <a:ext cx="114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 минут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1080120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тур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Решите анаграммы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 баллов за каждый правильный ответ)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47546" y="1501314"/>
            <a:ext cx="8229600" cy="2647766"/>
          </a:xfrm>
        </p:spPr>
        <p:txBody>
          <a:bodyPr>
            <a:normAutofit fontScale="92500" lnSpcReduction="10000"/>
          </a:bodyPr>
          <a:lstStyle/>
          <a:p>
            <a:pPr marL="514350" indent="-514350" algn="ctr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ОЛГНА 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РТЦПИФИО АЕЮДЖТБ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ТЕЮДЖБ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БЙЕЮДЖЫТН РАНФСТРЕТ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ГОВЫЙННРСТАСУДЕ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ГОЛД</a:t>
            </a: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00958" y="642918"/>
            <a:ext cx="114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 минут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https://thumbs.dreamstime.com/b/%D1%80%D1%83%D0%B1%D0%BB%D0%B5%D0%B2%D0%BA%D0%B0-%D0%B8%D0%BB%D0%BB%D1%8E%D1%81%D1%82%D1%80%D0%B0%D1%86%D0%B8%D0%B8-%D1%80%D0%B5%D0%B1%D1%80%D0%B0-%D0%BC%D0%BE%D0%BD%D0%B5%D1%82%D0%BE%D0%BA-%D0%BA%D1%80%D0%B5%D0%B4%D0%B8%D1%82%D0%BE%D0%BA-221329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4" t="23828" r="8794" b="27445"/>
          <a:stretch/>
        </p:blipFill>
        <p:spPr bwMode="auto">
          <a:xfrm>
            <a:off x="2773376" y="4509119"/>
            <a:ext cx="3597247" cy="181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500958" y="500042"/>
            <a:ext cx="114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4321" y="4312688"/>
            <a:ext cx="428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3845" y="1906510"/>
            <a:ext cx="419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2" descr="https://static.dailymoscow.ru/uploads/saratov/2018/07/C767B57C-9E81-4008-9AF6-52D0B79515B4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4" name="Picture 6" descr="https://ovdi.ru/upload/iblock/d07/d072eb17dee49345d5f47f3bbfb6a84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1" t="6419" r="20170" b="5521"/>
          <a:stretch/>
        </p:blipFill>
        <p:spPr bwMode="auto">
          <a:xfrm>
            <a:off x="1896299" y="1210743"/>
            <a:ext cx="1535566" cy="21301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666" y="1086598"/>
            <a:ext cx="933450" cy="884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 descr="https://ferma-dv.ru/wp-content/uploads/2022/01/klubnika-djem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8" t="13580" r="12613"/>
          <a:stretch/>
        </p:blipFill>
        <p:spPr bwMode="auto">
          <a:xfrm>
            <a:off x="5074116" y="1528717"/>
            <a:ext cx="1286921" cy="14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681951" y="1782086"/>
            <a:ext cx="13019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М=Т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9" name="Picture 11" descr="https://fikiwiki.com/uploads/posts/2022-02/1644978159_39-fikiwiki-com-p-kartinki-pen-4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052" y="3915705"/>
            <a:ext cx="3439627" cy="225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03" y="48326"/>
            <a:ext cx="8607900" cy="903431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5 тур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Отгадайте ребусы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50 баллов за каждый правильный ответ)</a:t>
            </a:r>
            <a:endParaRPr lang="ru-RU" sz="1800" dirty="0"/>
          </a:p>
        </p:txBody>
      </p:sp>
      <p:sp>
        <p:nvSpPr>
          <p:cNvPr id="16" name="TextBox 15"/>
          <p:cNvSpPr txBox="1"/>
          <p:nvPr/>
        </p:nvSpPr>
        <p:spPr>
          <a:xfrm>
            <a:off x="1264495" y="4335103"/>
            <a:ext cx="12250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П=Д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13" descr="https://images.prom.ua/3483572853_w0_h430_girya-chugunnaya-dlya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5" name="Picture 17" descr="https://sportindoor.ru/upload/iblock/343/pm9ch3anh2aj4ntokzhlpmcl1nt3idyz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2" t="7124" r="10259"/>
          <a:stretch/>
        </p:blipFill>
        <p:spPr bwMode="auto">
          <a:xfrm>
            <a:off x="5683878" y="3827205"/>
            <a:ext cx="1694863" cy="2254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41" y="3804809"/>
            <a:ext cx="933450" cy="884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78543" y="4437112"/>
            <a:ext cx="428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8935" y="1594792"/>
            <a:ext cx="428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03096" y="296668"/>
            <a:ext cx="114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https://mitingenus.ru/wp-content/uploads/2021/12/Gogo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" r="8608" b="29031"/>
          <a:stretch/>
        </p:blipFill>
        <p:spPr bwMode="auto">
          <a:xfrm>
            <a:off x="2880733" y="1062155"/>
            <a:ext cx="3720511" cy="191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662" y="895221"/>
            <a:ext cx="933450" cy="884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49379" y="1663619"/>
            <a:ext cx="11416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Р=Д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87980" y="177793"/>
            <a:ext cx="55680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Отгадайте ребусы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баллов за каждый правильный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ответ)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888939" y="4452501"/>
            <a:ext cx="12458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О=А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AutoShape 6" descr="https://walldeco.ua/img/archive/51/2879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00" name="Picture 8" descr="https://walldeco.ua/img/archive/51/2879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6" t="4913" b="4916"/>
          <a:stretch/>
        </p:blipFill>
        <p:spPr bwMode="auto">
          <a:xfrm>
            <a:off x="4529093" y="3857188"/>
            <a:ext cx="2386263" cy="189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497" y="3590706"/>
            <a:ext cx="933450" cy="884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823633" y="3590706"/>
            <a:ext cx="466725" cy="884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7260017" y="4474943"/>
            <a:ext cx="1366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Щ=Г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206" name="Picture 14" descr="https://i.pinimg.com/736x/bd/f1/71/bdf17133e00a305fe868d96e4d77288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2" b="7720"/>
          <a:stretch/>
        </p:blipFill>
        <p:spPr bwMode="auto">
          <a:xfrm>
            <a:off x="1351157" y="4032824"/>
            <a:ext cx="1306956" cy="1556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526868" y="3704106"/>
            <a:ext cx="466725" cy="884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Установите соответствие между терминами и их определениями: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 баллов за каждый правильный ответ)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78703"/>
            <a:ext cx="8329642" cy="5429288"/>
          </a:xfrm>
        </p:spPr>
        <p:txBody>
          <a:bodyPr numCol="2" spcCol="72000">
            <a:noAutofit/>
          </a:bodyPr>
          <a:lstStyle/>
          <a:p>
            <a:pPr lvl="0" algn="ctr">
              <a:buNone/>
            </a:pPr>
            <a:endParaRPr lang="ru-RU" sz="17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Межбюджетные трансферты, предоставляемые на безвозмездной и безвозвратной основе без установления направлений их использования</a:t>
            </a:r>
          </a:p>
          <a:p>
            <a:pPr lvl="0" algn="ctr">
              <a:buNone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    2.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ежбюджетные трансферты, которые предоставляются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целях финансового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 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расходных обязательств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 переданным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полномочиям</a:t>
            </a:r>
          </a:p>
          <a:p>
            <a:pPr lvl="0" algn="ctr">
              <a:buNone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Межбюджетные трансферты, предоставляемые другим бюджетам бюджетной системы в целях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софинансирования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расходных обязательств, возникающих при выполнении полномочий органов публичной власти</a:t>
            </a:r>
          </a:p>
          <a:p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1160463" indent="-260350"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marL="1160463" indent="-260350">
              <a:buNone/>
            </a:pP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marL="1160463" indent="-260350"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  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Субвенция</a:t>
            </a:r>
          </a:p>
          <a:p>
            <a:pPr marL="1160463" indent="-260350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1160463" indent="-260350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1706563" lvl="0" indent="-177800">
              <a:buNone/>
              <a:tabLst>
                <a:tab pos="804863" algn="l"/>
              </a:tabLst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Субсидия</a:t>
            </a:r>
          </a:p>
          <a:p>
            <a:pPr marL="1160463" lvl="0" indent="-260350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1160463" lvl="0" indent="-260350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1528763" lvl="0" indent="-177800"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отация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286380" y="1988840"/>
            <a:ext cx="2928958" cy="78581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596037" y="3036091"/>
            <a:ext cx="2357454" cy="78581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994775" y="3949418"/>
            <a:ext cx="1512168" cy="78581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081064" y="319752"/>
            <a:ext cx="8692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943" y="4342326"/>
            <a:ext cx="1443321" cy="2111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1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0487" y="154658"/>
            <a:ext cx="2952329" cy="78579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Финал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Картинки по запросу смайли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Картинки по запросу смайли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Картинки по запросу смайли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Картинки по запросу смайли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Картинки по запросу смайли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Картинки по запросу смайли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429124" y="4500570"/>
            <a:ext cx="421484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место: __________________________</a:t>
            </a:r>
          </a:p>
          <a:p>
            <a:pPr>
              <a:lnSpc>
                <a:spcPct val="150000"/>
              </a:lnSpc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место: __________________________</a:t>
            </a:r>
          </a:p>
        </p:txBody>
      </p:sp>
      <p:pic>
        <p:nvPicPr>
          <p:cNvPr id="14338" name="Picture 2" descr="https://r4.mt.ru/r32/photo1E1E/20460241995-0/jpeg/bp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806" y="4293096"/>
            <a:ext cx="1978042" cy="208823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460375" y="2101489"/>
            <a:ext cx="2880320" cy="64807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1.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460375" y="2931871"/>
            <a:ext cx="2880320" cy="64807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2.</a:t>
            </a:r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4283968" y="2924944"/>
            <a:ext cx="1848848" cy="64807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4283968" y="2101489"/>
            <a:ext cx="1848848" cy="64807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876256" y="2924944"/>
            <a:ext cx="1767710" cy="64807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876256" y="2101489"/>
            <a:ext cx="1767710" cy="64807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5103" y="1552405"/>
            <a:ext cx="2015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команды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3345" y="1552405"/>
            <a:ext cx="832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56795" y="1576069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Баллы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19695" y="1052736"/>
            <a:ext cx="904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Итоги: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55576" y="188640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тур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(время выполнения 10 минут, максимальное количество баллов - 650)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908218"/>
              </p:ext>
            </p:extLst>
          </p:nvPr>
        </p:nvGraphicFramePr>
        <p:xfrm>
          <a:off x="757001" y="1162464"/>
          <a:ext cx="6079490" cy="2272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8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задания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Ответ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баллов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ДОХОДОВ, СРЕДСТВ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ИСПОЛНЕНИЕ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</a:rPr>
                        <a:t>БЮДЖЕТА, БЮДЖЕТЫ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</a:rPr>
                        <a:t>ГОСУДАРСТВЕННЫМИ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50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</a:rPr>
                        <a:t>ДУМОЙ, СОБРАНИЕМ</a:t>
                      </a:r>
                      <a:endParaRPr lang="ru-RU" sz="11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</a:rPr>
                        <a:t>ДЕФИЦИТ, РАСХОДОВ, ДОХОДОВ</a:t>
                      </a:r>
                      <a:endParaRPr lang="ru-RU" sz="11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150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4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ВНЕШНИЙ, ВНУТРЕННИЙ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38245" y="3613666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тур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(время выполнения 5 минут, максимальное количество баллов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29166"/>
              </p:ext>
            </p:extLst>
          </p:nvPr>
        </p:nvGraphicFramePr>
        <p:xfrm>
          <a:off x="769797" y="4108227"/>
          <a:ext cx="6077585" cy="8083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8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2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6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задания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Ответ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баллов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РАВЕНСТВО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ПРОЗРАЧНОСТЬ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205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3547" y="188640"/>
            <a:ext cx="81369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тур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(время выполнения 20 минут, максимальное количество баллов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220). 20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 за каждый правильный ответ.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7848872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536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26064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4 тур</a:t>
            </a:r>
            <a:r>
              <a:rPr lang="ru-RU" dirty="0" smtClean="0"/>
              <a:t> </a:t>
            </a:r>
            <a:r>
              <a:rPr lang="ru-RU" dirty="0"/>
              <a:t>(время выполнения 10 минут, максимальное количество баллов - 100)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059036"/>
              </p:ext>
            </p:extLst>
          </p:nvPr>
        </p:nvGraphicFramePr>
        <p:xfrm>
          <a:off x="971600" y="908720"/>
          <a:ext cx="6077585" cy="15938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8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2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6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задания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Ответ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баллов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НАЛОГ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ПРОФИЦИТ БЮДЖЕТА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БЮДЖЕТ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</a:rPr>
                        <a:t>БЮДЖЕТНЫЙ ТРАНСФЕРТ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</a:rPr>
                        <a:t>ГОСУДАРСТВЕННЫЙ ДОЛГ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11560" y="46624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6 тур</a:t>
            </a:r>
            <a:r>
              <a:rPr lang="ru-RU" dirty="0" smtClean="0"/>
              <a:t> </a:t>
            </a:r>
            <a:r>
              <a:rPr lang="ru-RU" dirty="0"/>
              <a:t>(время выполнения 5 минут, максимальное количество баллов - 60)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403919"/>
              </p:ext>
            </p:extLst>
          </p:nvPr>
        </p:nvGraphicFramePr>
        <p:xfrm>
          <a:off x="998177" y="5229200"/>
          <a:ext cx="2712720" cy="9654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9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2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задания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Ответ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б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9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баллов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11560" y="2669204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5 тур</a:t>
            </a:r>
            <a:r>
              <a:rPr lang="ru-RU" dirty="0" smtClean="0"/>
              <a:t> </a:t>
            </a:r>
            <a:r>
              <a:rPr lang="ru-RU" dirty="0"/>
              <a:t>(время выполнения 10 минут, максимальное количество баллов - 200)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123867"/>
              </p:ext>
            </p:extLst>
          </p:nvPr>
        </p:nvGraphicFramePr>
        <p:xfrm>
          <a:off x="971600" y="3144262"/>
          <a:ext cx="6077585" cy="1333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8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2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6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0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задания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Ответ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баллов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БЮДЖЕТ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ДЕНЬГИ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ДОХОД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НАЛОГ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568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honoteka.org/uploads/posts/2021-05/1620058663_7-phonoteka_org-p-fon-dlya-prezentatsii-po-fizike-svetlii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.ytimg.com/vi/zcc9Bne_WGI/maxresdefaul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7" t="535" r="21135" b="16130"/>
          <a:stretch/>
        </p:blipFill>
        <p:spPr bwMode="auto">
          <a:xfrm>
            <a:off x="2278397" y="1947655"/>
            <a:ext cx="4625707" cy="3379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04278" y="908720"/>
            <a:ext cx="5313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35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1493</TotalTime>
  <Words>576</Words>
  <Application>Microsoft Office PowerPoint</Application>
  <PresentationFormat>Экран (4:3)</PresentationFormat>
  <Paragraphs>171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«Бюджетный квест»</vt:lpstr>
      <vt:lpstr>Презентация PowerPoint</vt:lpstr>
      <vt:lpstr> 1 тур Вставьте пропущенные слова:  (50 баллов за каждый правильный ответ на вопрос)</vt:lpstr>
      <vt:lpstr>Презентация PowerPoint</vt:lpstr>
      <vt:lpstr>2 тур Определите какие принципы бюджетной системы России  отражают приведенные картинки : (20 баллов за каждый правильный ответ)</vt:lpstr>
      <vt:lpstr>3 тур Решите кроссворд (20 баллов за каждый правильный ответ на вопрос)</vt:lpstr>
      <vt:lpstr>Вопросы </vt:lpstr>
      <vt:lpstr>Вопросы</vt:lpstr>
      <vt:lpstr>4 тур Решите анаграммы (20 баллов за каждый правильный ответ)</vt:lpstr>
      <vt:lpstr> 5 тур Отгадайте ребусы (50 баллов за каждый правильный ответ)</vt:lpstr>
      <vt:lpstr>Презентация PowerPoint</vt:lpstr>
      <vt:lpstr>Задание 6   Установите соответствие между терминами и их определениями: (20 баллов за каждый правильный ответ)</vt:lpstr>
      <vt:lpstr>Финал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Гнездилова</cp:lastModifiedBy>
  <cp:revision>201</cp:revision>
  <cp:lastPrinted>2023-03-28T05:16:52Z</cp:lastPrinted>
  <dcterms:created xsi:type="dcterms:W3CDTF">2019-02-10T14:27:19Z</dcterms:created>
  <dcterms:modified xsi:type="dcterms:W3CDTF">2023-12-04T02:31:08Z</dcterms:modified>
</cp:coreProperties>
</file>