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1" r:id="rId5"/>
    <p:sldId id="263" r:id="rId6"/>
    <p:sldId id="265" r:id="rId7"/>
    <p:sldId id="266" r:id="rId8"/>
    <p:sldId id="267" r:id="rId9"/>
    <p:sldId id="268" r:id="rId10"/>
    <p:sldId id="269" r:id="rId11"/>
    <p:sldId id="271" r:id="rId12"/>
    <p:sldId id="270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52;&#1077;&#1078;&#1073;&#1102;&#1076;&#1078;&#1077;&#1090;&#1085;&#1099;&#1093;%20&#1086;&#1090;&#1085;&#1086;&#1096;&#1077;&#1085;&#1080;&#1081;\&#1054;&#1058;&#1044;&#1045;&#1051;\2024-2026\&#1057;&#1086;&#1074;&#1077;&#1097;&#1072;&#1085;&#1080;&#1077;%20&#1089;%20&#1043;&#1040;&#1044;%205%20&#1084;&#1072;&#1088;&#1090;&#1072;%202024\&#1044;&#1086;&#1082;&#1083;&#1072;&#1076;%20&#1055;&#1088;&#1103;&#1076;&#1082;&#1086;\&#1076;&#1083;&#1103;%20&#1089;&#1083;&#1072;&#1081;&#1076;&#1086;&#107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2.1\&#1084;&#1080;&#1085;&#1092;&#1080;&#1085;$\&#1052;&#1077;&#1078;&#1073;&#1102;&#1076;&#1078;&#1077;&#1090;&#1085;&#1099;&#1093;%20&#1086;&#1090;&#1085;&#1086;&#1096;&#1077;&#1085;&#1080;&#1081;\&#1054;&#1058;&#1044;&#1045;&#1051;\2024-2026\&#1057;&#1086;&#1074;&#1077;&#1097;&#1072;&#1085;&#1080;&#1077;%20&#1089;%20&#1043;&#1040;&#1044;%205%20&#1084;&#1072;&#1088;&#1090;&#1072;%202024\&#1044;&#1086;&#1082;&#1083;&#1072;&#1076;%20&#1055;&#1088;&#1103;&#1076;&#1082;&#1086;\&#1076;&#1083;&#1103;%20&#1089;&#1083;&#1072;&#1081;&#1076;&#1086;&#1074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314039503431735"/>
          <c:y val="3.0749420834548527E-2"/>
          <c:w val="0.54366515993093556"/>
          <c:h val="0.9692505791654514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'[для слайдов.xlsx]3'!$B$4:$B$21</c:f>
              <c:strCache>
                <c:ptCount val="18"/>
                <c:pt idx="0">
                  <c:v>Комитет ветеринарии РА</c:v>
                </c:pt>
                <c:pt idx="1">
                  <c:v>Минцифра РА</c:v>
                </c:pt>
                <c:pt idx="2">
                  <c:v>Комитет ГО (ЧС) РА</c:v>
                </c:pt>
                <c:pt idx="3">
                  <c:v>Минтуризма РА</c:v>
                </c:pt>
                <c:pt idx="4">
                  <c:v>Комитет по тарифам РА</c:v>
                </c:pt>
                <c:pt idx="5">
                  <c:v>Комитет нацполитики РА</c:v>
                </c:pt>
                <c:pt idx="6">
                  <c:v>Комитет молодежной политики РА</c:v>
                </c:pt>
                <c:pt idx="7">
                  <c:v>Правительство РА</c:v>
                </c:pt>
                <c:pt idx="8">
                  <c:v>Комитет спорта РА</c:v>
                </c:pt>
                <c:pt idx="9">
                  <c:v>Минифин РА</c:v>
                </c:pt>
                <c:pt idx="10">
                  <c:v>Минэкономразвития РА</c:v>
                </c:pt>
                <c:pt idx="11">
                  <c:v>Минкультуры РА</c:v>
                </c:pt>
                <c:pt idx="12">
                  <c:v>Минсельхоз РА</c:v>
                </c:pt>
                <c:pt idx="13">
                  <c:v>Минприроды РА</c:v>
                </c:pt>
                <c:pt idx="14">
                  <c:v>Минрег РА</c:v>
                </c:pt>
                <c:pt idx="15">
                  <c:v>Минтруда РА</c:v>
                </c:pt>
                <c:pt idx="16">
                  <c:v>Минздрав РА</c:v>
                </c:pt>
                <c:pt idx="17">
                  <c:v>Минобразования и науки РА</c:v>
                </c:pt>
              </c:strCache>
            </c:strRef>
          </c:cat>
          <c:val>
            <c:numRef>
              <c:f>'[для слайдов.xlsx]3'!$C$4:$C$21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7</c:v>
                </c:pt>
                <c:pt idx="10">
                  <c:v>9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14</c:v>
                </c:pt>
                <c:pt idx="15">
                  <c:v>24</c:v>
                </c:pt>
                <c:pt idx="16">
                  <c:v>25</c:v>
                </c:pt>
                <c:pt idx="17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9-44C8-AB32-AF6606B6C7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12403928"/>
        <c:axId val="512414752"/>
      </c:barChart>
      <c:catAx>
        <c:axId val="512403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2414752"/>
        <c:crosses val="autoZero"/>
        <c:auto val="1"/>
        <c:lblAlgn val="ctr"/>
        <c:lblOffset val="100"/>
        <c:noMultiLvlLbl val="0"/>
      </c:catAx>
      <c:valAx>
        <c:axId val="512414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2403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'[для слайдов.xlsx]3'!$B$4:$B$21</c:f>
              <c:strCache>
                <c:ptCount val="18"/>
                <c:pt idx="0">
                  <c:v>Комитет ГО (ЧС) РА</c:v>
                </c:pt>
                <c:pt idx="1">
                  <c:v>Комитет ветеринарии РА</c:v>
                </c:pt>
                <c:pt idx="2">
                  <c:v>Минцифра РА</c:v>
                </c:pt>
                <c:pt idx="3">
                  <c:v>Комитет нацполитики РА</c:v>
                </c:pt>
                <c:pt idx="4">
                  <c:v>Правительство РА</c:v>
                </c:pt>
                <c:pt idx="5">
                  <c:v>Комитет молодежной политики РА</c:v>
                </c:pt>
                <c:pt idx="6">
                  <c:v>Комитет спорта РА</c:v>
                </c:pt>
                <c:pt idx="7">
                  <c:v>Минтуризма РА</c:v>
                </c:pt>
                <c:pt idx="8">
                  <c:v>Минкультуры РА</c:v>
                </c:pt>
                <c:pt idx="9">
                  <c:v>Комитет по тарифам РА</c:v>
                </c:pt>
                <c:pt idx="10">
                  <c:v>Минприроды РА</c:v>
                </c:pt>
                <c:pt idx="11">
                  <c:v>Минздрав РА</c:v>
                </c:pt>
                <c:pt idx="12">
                  <c:v>Минсельхоз РА</c:v>
                </c:pt>
                <c:pt idx="13">
                  <c:v>Минтруда РА</c:v>
                </c:pt>
                <c:pt idx="14">
                  <c:v>Минэкономразвития РА</c:v>
                </c:pt>
                <c:pt idx="15">
                  <c:v>Минобразования и науки РА</c:v>
                </c:pt>
                <c:pt idx="16">
                  <c:v>Минрег РА</c:v>
                </c:pt>
                <c:pt idx="17">
                  <c:v>Минифин РА</c:v>
                </c:pt>
              </c:strCache>
            </c:strRef>
          </c:cat>
          <c:val>
            <c:numRef>
              <c:f>'[для слайдов.xlsx]3'!$C$4:$C$21</c:f>
            </c:numRef>
          </c:val>
          <c:extLst>
            <c:ext xmlns:c16="http://schemas.microsoft.com/office/drawing/2014/chart" uri="{C3380CC4-5D6E-409C-BE32-E72D297353CC}">
              <c16:uniqueId val="{00000000-F4CD-4160-87FF-F28810C3AEA6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'[для слайдов.xlsx]3'!$B$4:$B$21</c:f>
              <c:strCache>
                <c:ptCount val="18"/>
                <c:pt idx="0">
                  <c:v>Комитет ГО (ЧС) РА</c:v>
                </c:pt>
                <c:pt idx="1">
                  <c:v>Комитет ветеринарии РА</c:v>
                </c:pt>
                <c:pt idx="2">
                  <c:v>Минцифра РА</c:v>
                </c:pt>
                <c:pt idx="3">
                  <c:v>Комитет нацполитики РА</c:v>
                </c:pt>
                <c:pt idx="4">
                  <c:v>Правительство РА</c:v>
                </c:pt>
                <c:pt idx="5">
                  <c:v>Комитет молодежной политики РА</c:v>
                </c:pt>
                <c:pt idx="6">
                  <c:v>Комитет спорта РА</c:v>
                </c:pt>
                <c:pt idx="7">
                  <c:v>Минтуризма РА</c:v>
                </c:pt>
                <c:pt idx="8">
                  <c:v>Минкультуры РА</c:v>
                </c:pt>
                <c:pt idx="9">
                  <c:v>Комитет по тарифам РА</c:v>
                </c:pt>
                <c:pt idx="10">
                  <c:v>Минприроды РА</c:v>
                </c:pt>
                <c:pt idx="11">
                  <c:v>Минздрав РА</c:v>
                </c:pt>
                <c:pt idx="12">
                  <c:v>Минсельхоз РА</c:v>
                </c:pt>
                <c:pt idx="13">
                  <c:v>Минтруда РА</c:v>
                </c:pt>
                <c:pt idx="14">
                  <c:v>Минэкономразвития РА</c:v>
                </c:pt>
                <c:pt idx="15">
                  <c:v>Минобразования и науки РА</c:v>
                </c:pt>
                <c:pt idx="16">
                  <c:v>Минрег РА</c:v>
                </c:pt>
                <c:pt idx="17">
                  <c:v>Минифин РА</c:v>
                </c:pt>
              </c:strCache>
            </c:strRef>
          </c:cat>
          <c:val>
            <c:numRef>
              <c:f>'[для слайдов.xlsx]3'!$D$4:$D$21</c:f>
              <c:numCache>
                <c:formatCode>#\ ##0.0</c:formatCode>
                <c:ptCount val="18"/>
                <c:pt idx="0">
                  <c:v>2.7300000000000001E-2</c:v>
                </c:pt>
                <c:pt idx="1">
                  <c:v>1.0577000000000001</c:v>
                </c:pt>
                <c:pt idx="2">
                  <c:v>4.2738999999999994</c:v>
                </c:pt>
                <c:pt idx="3">
                  <c:v>13.888500000000001</c:v>
                </c:pt>
                <c:pt idx="4">
                  <c:v>24.595200000000002</c:v>
                </c:pt>
                <c:pt idx="5">
                  <c:v>24.930799999999998</c:v>
                </c:pt>
                <c:pt idx="6">
                  <c:v>78.159499999999994</c:v>
                </c:pt>
                <c:pt idx="7">
                  <c:v>86.089799999999997</c:v>
                </c:pt>
                <c:pt idx="8">
                  <c:v>243.51779999999999</c:v>
                </c:pt>
                <c:pt idx="9">
                  <c:v>250.02590000000001</c:v>
                </c:pt>
                <c:pt idx="10">
                  <c:v>625.57069999999999</c:v>
                </c:pt>
                <c:pt idx="11">
                  <c:v>657.61739999999998</c:v>
                </c:pt>
                <c:pt idx="12">
                  <c:v>679.38649999999996</c:v>
                </c:pt>
                <c:pt idx="13">
                  <c:v>913.41160000000002</c:v>
                </c:pt>
                <c:pt idx="14">
                  <c:v>1130.1173000000001</c:v>
                </c:pt>
                <c:pt idx="15">
                  <c:v>1239.1737000000001</c:v>
                </c:pt>
                <c:pt idx="16">
                  <c:v>5268.6284000000005</c:v>
                </c:pt>
                <c:pt idx="17">
                  <c:v>14362.604499999999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CD-4160-87FF-F28810C3AE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16097968"/>
        <c:axId val="516103544"/>
      </c:barChart>
      <c:catAx>
        <c:axId val="516097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16103544"/>
        <c:crosses val="autoZero"/>
        <c:auto val="1"/>
        <c:lblAlgn val="ctr"/>
        <c:lblOffset val="100"/>
        <c:noMultiLvlLbl val="0"/>
      </c:catAx>
      <c:valAx>
        <c:axId val="516103544"/>
        <c:scaling>
          <c:orientation val="minMax"/>
        </c:scaling>
        <c:delete val="1"/>
        <c:axPos val="b"/>
        <c:numFmt formatCode="#\ ##0.0" sourceLinked="1"/>
        <c:majorTickMark val="none"/>
        <c:minorTickMark val="none"/>
        <c:tickLblPos val="nextTo"/>
        <c:crossAx val="516097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DD630-150D-46F5-9D0A-840CDB2E3BB8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D03B3-D422-4B1C-A3C2-B88C1DFCF7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97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CAD6D-4ADD-43C2-80CA-1306AF6BF870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448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721EC-6012-4444-AEE3-8F640AB67656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551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EBB6D-C4A5-4C4F-99DE-8BE6B72550BF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93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54C02-D263-49C9-9F3B-89C3C45F4165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05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2E34-017C-4B0C-9443-3A558BF7160F}" type="datetime1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33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2DB96-12B7-439B-97FD-4D6A3851D89E}" type="datetime1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97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4889-6383-4988-8F79-68E55FA9AF4D}" type="datetime1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193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15CC-5FCB-4E07-8E50-72E874EA7B6F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655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5B374-91A5-408B-A6AC-9019A377642D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08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5335F-8829-429D-8EB3-FEE57273071D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44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267B6-2853-4D5E-8B85-2D55F5D0B49A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42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FB001-EDA1-4AA3-AF9A-37F100573D47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C37A8-394B-4FE1-BD21-7662B7CD7F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87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82759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и исполнения доходов бюджетов бюджетной системы Российской Федерации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9339" y="4843697"/>
            <a:ext cx="8938661" cy="517575"/>
          </a:xfrm>
        </p:spPr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Горно-Алтайск</a:t>
            </a:r>
            <a:r>
              <a:rPr lang="ru-RU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11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2024 г.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865" l="0" r="939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616" y="371733"/>
            <a:ext cx="1409897" cy="1409897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209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486795" y="1705451"/>
            <a:ext cx="10820400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8038" indent="-808038"/>
            <a:r>
              <a:rPr lang="ru-RU" sz="2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поступающие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 денежные средства,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исключением средств,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являющихся источниками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дефицита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00728" y="4476115"/>
            <a:ext cx="927382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93763" indent="-893763">
              <a:lnSpc>
                <a:spcPts val="2497"/>
              </a:lnSpc>
              <a:spcBef>
                <a:spcPct val="0"/>
              </a:spcBef>
            </a:pPr>
            <a:r>
              <a:rPr lang="ru-RU" sz="2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● </a:t>
            </a:r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Доходы бюджетов формируются </a:t>
            </a:r>
            <a:r>
              <a:rPr lang="ru-RU" sz="2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в соответствии с бюджетным законодательством РФ, законодательством о налогах и сборах, </a:t>
            </a:r>
            <a:br>
              <a:rPr lang="ru-RU" sz="2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законодательством об иных обязательных платежах.</a:t>
            </a:r>
            <a:endParaRPr lang="en-US" sz="27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5800" y="1429072"/>
            <a:ext cx="4906478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17"/>
              </a:lnSpc>
              <a:spcBef>
                <a:spcPct val="0"/>
              </a:spcBef>
            </a:pPr>
            <a:r>
              <a:rPr lang="ru-RU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  <a:r>
              <a:rPr lang="en-US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4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юджетного кодекса</a:t>
            </a:r>
            <a:r>
              <a:rPr lang="en-US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4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685800" y="4015069"/>
            <a:ext cx="4906478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17"/>
              </a:lnSpc>
              <a:spcBef>
                <a:spcPct val="0"/>
              </a:spcBef>
            </a:pPr>
            <a:r>
              <a:rPr lang="ru-RU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</a:t>
            </a:r>
            <a:r>
              <a:rPr lang="en-US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n-US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ru-RU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юджетного кодекса</a:t>
            </a:r>
            <a:r>
              <a:rPr lang="en-US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4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21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992314"/>
              </p:ext>
            </p:extLst>
          </p:nvPr>
        </p:nvGraphicFramePr>
        <p:xfrm>
          <a:off x="801642" y="1388831"/>
          <a:ext cx="10937277" cy="3083308"/>
        </p:xfrm>
        <a:graphic>
          <a:graphicData uri="http://schemas.openxmlformats.org/drawingml/2006/table">
            <a:tbl>
              <a:tblPr/>
              <a:tblGrid>
                <a:gridCol w="5133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3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БЮДЖЕТНЫЙ КОДЕКС РФ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ГЛАВЫ 6,8,9</a:t>
                      </a:r>
                      <a:r>
                        <a:rPr lang="en-US" sz="1150" spc="5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15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</a:t>
                      </a:r>
                      <a:r>
                        <a:rPr lang="en-US" sz="115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</a:t>
                      </a:r>
                      <a:r>
                        <a:rPr lang="en-US" sz="1150" spc="5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5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</a:t>
                      </a:r>
                      <a:r>
                        <a:rPr lang="en-US" sz="115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160.1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ЗАКОН О ФЕДЕРАЛЬНОМ БЮДЖЕТЕ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ПРИЛОЖЕНИЯ, КОТОРЫМИ УТВЕРЖДЕН ОБЪЕМ МЕЖБЮДЖЕТНЫХ ТРАНСФЕРТОВ РЕСПУБЛИКЕ АЛТАЙ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084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ПОСТАНОВЛЕНИЯ И РАСПОРЯЖЕНИЯ ПРАВИТЕЛЬСТВА </a:t>
                      </a:r>
                      <a:r>
                        <a:rPr lang="en-US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</a:t>
                      </a:r>
                      <a:r>
                        <a:rPr lang="en-US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50" spc="5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ВЕДОМСТВЕННЫЕ </a:t>
                      </a:r>
                      <a:r>
                        <a:rPr lang="en-US" sz="115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r>
                        <a:rPr lang="ru-RU" sz="115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ФОИВ</a:t>
                      </a:r>
                      <a:r>
                        <a:rPr lang="en-US" sz="115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СОГЛАШЕНИЯ С ФОГВ РФ 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ОБЪЕМА МЕЖБЮДЖЕТНЫХ ТРАНСФЕРТОВ РЕСПУБЛИКЕ АЛТАЙ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084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МИНФИНА РОССИИ ОТ 24.05.2022 № 82Н </a:t>
                      </a:r>
                      <a:r>
                        <a:rPr lang="ru-RU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ПОРЯДКЕ ФОРМИРОВАНИЯ И ПРИМЕНЕНИЯ </a:t>
                      </a:r>
                      <a:r>
                        <a:rPr lang="ru-RU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КОДОВ </a:t>
                      </a: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БЮДЖЕТНОЙ КЛАССИФИКАЦИИ РФ, ИХ СТРУКТУРЕ </a:t>
                      </a:r>
                      <a:r>
                        <a:rPr lang="ru-RU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5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ПРИНЦИПАХ НАЗНАЧЕНИЯ» 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 II. УТВЕРЖДАЮТСЯ КОД ВИДА ДОХОДОВ, КОДЫ ЭЛЕМЕНТОВ ДОХОДОВ, ГРУППИРОВКА ДОХОДОВ ПО ВИДУ ФИНАНСОВЫХ ОПЕРАЦИЙ, ПОРЯДОК ОТРАЖЕНИЯ ОПЕРАЦИЙ НА КОДАХ ДОХОДОВ</a:t>
                      </a:r>
                      <a:endParaRPr lang="en-US" sz="11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7"/>
          <p:cNvSpPr txBox="1"/>
          <p:nvPr/>
        </p:nvSpPr>
        <p:spPr>
          <a:xfrm>
            <a:off x="801642" y="849497"/>
            <a:ext cx="6342321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17"/>
              </a:lnSpc>
              <a:spcBef>
                <a:spcPct val="0"/>
              </a:spcBef>
            </a:pPr>
            <a:r>
              <a:rPr lang="ru-RU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(часть 1)</a:t>
            </a:r>
            <a:endParaRPr lang="en-US" sz="224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99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112540"/>
              </p:ext>
            </p:extLst>
          </p:nvPr>
        </p:nvGraphicFramePr>
        <p:xfrm>
          <a:off x="692209" y="747142"/>
          <a:ext cx="10761853" cy="6008445"/>
        </p:xfrm>
        <a:graphic>
          <a:graphicData uri="http://schemas.openxmlformats.org/drawingml/2006/table">
            <a:tbl>
              <a:tblPr/>
              <a:tblGrid>
                <a:gridCol w="5051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0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343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РА О РЕСПУБЛИКАНСКОМ БЮДЖЕТЕ РА </a:t>
                      </a: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И КОДЫ ГЛАВНЫХ АДМИНИСТРАТОРОВ </a:t>
                      </a:r>
                      <a:r>
                        <a:rPr lang="en-US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r>
                        <a:rPr lang="ru-RU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ЗАКРЕПЛЕННЫ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en-US" sz="1150" b="0" spc="5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НИМИ 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r>
                        <a:rPr lang="ru-RU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ОБЪЕМ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</a:t>
                      </a: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0754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ПРАВИТЕЛЬСТВА РА ОТ 31.07.2012 N </a:t>
                      </a:r>
                      <a:r>
                        <a:rPr lang="en-US" sz="1150" b="0" spc="5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 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 ОРГАНИЗАЦИИ РАБОТЫ ПО СОСТАВЛЕНИЮ ПРОЕКТА РЕСПУБЛИКАНСКОГО БЮДЖЕТА РА </a:t>
                      </a:r>
                      <a:r>
                        <a:rPr lang="ru-RU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</a:t>
                      </a:r>
                      <a:r>
                        <a:rPr lang="en-US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7 ПОРЯДКА, ПУНКТЫ 9,10,11,26,34,37,39,48 ПРИЛОЖЕНИЯ №2</a:t>
                      </a: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6082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ПРАВИТЕЛЬСТВА </a:t>
                      </a:r>
                      <a:r>
                        <a:rPr lang="en-US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 </a:t>
                      </a: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30.12.2021 № </a:t>
                      </a:r>
                      <a:r>
                        <a:rPr lang="en-US" sz="1150" b="0" spc="5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 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 </a:t>
                      </a: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УТВЕРЖДЕНИИ ПЕРЕЧНЯ ГЛАВНЫХ АДМИНИСТРАТОРОВ </a:t>
                      </a:r>
                      <a:r>
                        <a:rPr lang="en-US" sz="1150" b="0" spc="5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ГЛАВНЫХ АДМИНИСТРАТОРОВ ДОХОДОВ РЕСПУБЛИКАНСКОГО БЮДЖЕТА </a:t>
                      </a:r>
                      <a:r>
                        <a:rPr lang="ru-RU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РА,</a:t>
                      </a:r>
                      <a:br>
                        <a:rPr lang="ru-RU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</a:t>
                      </a:r>
                      <a:r>
                        <a:rPr lang="en-US" sz="1150" b="0" spc="5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СРОКИ ВНЕСЕНИЯ ИЗМЕНЕНИЙ В ПЕРЕЧЕНЬ ГЛАВНЫХ АДМИНИСТРАТОРОВ ДОХОДОВ РЕСПУБЛИКАНСКОГО БЮДЖЕТА </a:t>
                      </a:r>
                      <a:r>
                        <a:rPr lang="en-US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en-US" sz="1150" b="0" spc="5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32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ПРАВИТЕЛЬСТВА РЕСПУБЛИКИ АЛТАЙ ОТ 21.03.2008 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65 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ПОРЯДКЕ ОСУЩЕСТВЛЕНИЯ ОРГАНАМИ ГОСУДАРСТВЕННОЙ ВЛАСТИ РА, ОРГАНОМ УПРАВЛЕНИЯ ТФОМС РА И (ИЛИ) НАХОДЯЩИМИСЯ В ИХ ВЕДЕНИИ КАЗЕННЫМИ УЧРЕЖДЕНИЯМИ БЮДЖЕТНЫХ ПОЛНОМОЧИЙ ГЛАВНЫХ АДМИНИСТРАТОРОВ ДОХОДОВ БЮДЖЕТОВ БЮДЖЕТНОЙ СИСТЕМЫ РФ</a:t>
                      </a:r>
                      <a:r>
                        <a:rPr lang="ru-RU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en-US" sz="1150" b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defRPr/>
                      </a:pP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0" spc="5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УСТАНОВЛЕНЫ ПОЛНОМОЧИЯ ОРГАНОВ ГОСВЛАСТИ РА, ОРГАНА УПРАВЛЕНИЯ ТФОМС РА И (ИЛИ) НАХОДЯЩИХСЯ В ИХ ВЕДЕНИИ КАЗЕННЫХ УЧРЕЖДЕНИЙ В КАЧЕСТВЕ ГЛАВНЫХ АДМИНИСТРАТОРОВ ДОХОДОВ БЮДЖЕТОВ БЮДЖЕТНОЙ СИСТЕМЫ РОССИЙСКОЙ ФЕДЕРАЦИИ. В ПРИЛОЖЕНИИ ЗАКРЕПЛЕНЫ ЗА ИСПОЛНИТЕЛЬНЫМИ ОРГАНАМИ ГОСВЛАСТИ РА ИСТОЧНИКИ ДОХОДОВ МЕСТНЫХ БЮДЖЕТОВ   </a:t>
                      </a:r>
                      <a:endParaRPr lang="en-US" sz="1150" b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400"/>
                        </a:lnSpc>
                        <a:defRPr/>
                      </a:pP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24937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ru-RU" sz="115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ДОГОВОРЫ, СОГЛАШЕНИЯ С ЮРИДИЧЕСКИМИ ЛИЦАМИ, ФИЗИЧЕСКИМИ ЛИЦАМИ</a:t>
                      </a:r>
                      <a:endParaRPr lang="en-US" sz="1150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defRPr/>
                      </a:pPr>
                      <a:r>
                        <a:rPr lang="ru-RU" sz="115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НАЗНАЧЕНИЕ ДОХОДА И ЕГО ОБЪЕМ</a:t>
                      </a:r>
                      <a:endParaRPr lang="en-US" sz="11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7"/>
          <p:cNvSpPr txBox="1"/>
          <p:nvPr/>
        </p:nvSpPr>
        <p:spPr>
          <a:xfrm>
            <a:off x="514563" y="307236"/>
            <a:ext cx="6342321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17"/>
              </a:lnSpc>
              <a:spcBef>
                <a:spcPct val="0"/>
              </a:spcBef>
            </a:pPr>
            <a:r>
              <a:rPr lang="ru-RU" sz="224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(часть 2)</a:t>
            </a:r>
            <a:endParaRPr lang="en-US" sz="224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69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7246970" y="1024819"/>
            <a:ext cx="4645771" cy="5362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23285" y="3027971"/>
            <a:ext cx="6830146" cy="3359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3285" y="247292"/>
            <a:ext cx="6830146" cy="2592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7"/>
          <p:cNvSpPr txBox="1"/>
          <p:nvPr/>
        </p:nvSpPr>
        <p:spPr>
          <a:xfrm>
            <a:off x="7162354" y="373002"/>
            <a:ext cx="4906478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7"/>
              </a:lnSpc>
              <a:spcBef>
                <a:spcPct val="0"/>
              </a:spcBef>
            </a:pPr>
            <a:r>
              <a:rPr lang="ru-RU" sz="2241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2241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br>
              <a:rPr lang="ru-RU" sz="2241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41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41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20 и 41 БК РФ)</a:t>
            </a:r>
            <a:endParaRPr lang="en-US" sz="2241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7949206" y="1149828"/>
            <a:ext cx="3241298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17"/>
              </a:lnSpc>
              <a:spcBef>
                <a:spcPct val="0"/>
              </a:spcBef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en-US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2090844" y="435521"/>
            <a:ext cx="520186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defRPr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Налоги на прибыль, доходы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>
              <a:buFont typeface="Wingdings" panose="05000000000000000000" pitchFamily="2" charset="2"/>
              <a:buChar char="ç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Налоги на товары (работы, услуги), </a:t>
            </a:r>
          </a:p>
          <a:p>
            <a:pPr marL="0" lvl="1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реализуемые на территории РФ;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Налоги на товары, ввозимые на территорию РФ;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Налоги на совокупный доход;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Налоги на имущество;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Налоги, сборы и регулярные платежи за пользование природными ресурсами;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Государственная пошлина.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7"/>
          <p:cNvSpPr txBox="1"/>
          <p:nvPr/>
        </p:nvSpPr>
        <p:spPr>
          <a:xfrm>
            <a:off x="612920" y="958866"/>
            <a:ext cx="1502959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17"/>
              </a:lnSpc>
              <a:spcBef>
                <a:spcPct val="0"/>
              </a:spcBef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  <a:endParaRPr lang="en-US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7"/>
          <p:cNvSpPr txBox="1"/>
          <p:nvPr/>
        </p:nvSpPr>
        <p:spPr>
          <a:xfrm>
            <a:off x="2045107" y="3180173"/>
            <a:ext cx="5201863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defRPr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Задолженность и перерасчеты по отмененным налогам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b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сборам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и иным обязательным платежам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>
              <a:buFont typeface="Wingdings" panose="05000000000000000000" pitchFamily="2" charset="2"/>
              <a:buChar char="ç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Страховые взносы на обязательное социальное страхование;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Доходы от внешнеэкономической деятельности;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>
              <a:buFont typeface="Wingdings" panose="05000000000000000000" pitchFamily="2" charset="2"/>
              <a:buChar char="ç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Доходы от использования имущества, 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находящегося </a:t>
            </a:r>
            <a:b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государственной и муниципальной собственности;</a:t>
            </a:r>
          </a:p>
          <a:p>
            <a:pPr marL="0" lvl="1">
              <a:buFont typeface="Wingdings" panose="05000000000000000000" pitchFamily="2" charset="2"/>
              <a:buChar char="ç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Платежи при пользовании природными ресурсами;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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Доходы от оказания платных услуг и компенсации затрат государства;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>
              <a:buFont typeface="Wingdings" panose="05000000000000000000" pitchFamily="2" charset="2"/>
              <a:buChar char="ç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Доходы от продажи материальных и нематериальных активов;</a:t>
            </a:r>
          </a:p>
          <a:p>
            <a:pPr marL="0" lvl="1">
              <a:buFont typeface="Wingdings" panose="05000000000000000000" pitchFamily="2" charset="2"/>
              <a:buChar char="ç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Административные платежи и сборы;</a:t>
            </a:r>
          </a:p>
          <a:p>
            <a:pPr marL="0" lvl="1">
              <a:buFont typeface="Wingdings" panose="05000000000000000000" pitchFamily="2" charset="2"/>
              <a:buChar char="ç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Поступления (перечисления) по урегулированию 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расчетов </a:t>
            </a:r>
            <a:b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между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бюджетами бюджетной системы РФ;</a:t>
            </a:r>
          </a:p>
          <a:p>
            <a:pPr marL="0" lvl="1">
              <a:buFont typeface="Wingdings" panose="05000000000000000000" pitchFamily="2" charset="2"/>
              <a:buChar char="ç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Прочие неналоговые платежи.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379698" y="4823392"/>
            <a:ext cx="1969401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17"/>
              </a:lnSpc>
              <a:spcBef>
                <a:spcPct val="0"/>
              </a:spcBef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  <a:endParaRPr lang="en-US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7636420" y="1471827"/>
            <a:ext cx="3866869" cy="467820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lvl="1">
              <a:defRPr/>
            </a:pP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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от нерезидентов;</a:t>
            </a:r>
          </a:p>
          <a:p>
            <a:pPr marL="0" lvl="1"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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от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других бюджетов бюджетной системы РФ;</a:t>
            </a:r>
          </a:p>
          <a:p>
            <a:pPr marL="0" lvl="1"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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от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государственных (муниципальных) организаций;</a:t>
            </a:r>
          </a:p>
          <a:p>
            <a:pPr marL="0" lvl="1"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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от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негосударственных организаций;</a:t>
            </a:r>
          </a:p>
          <a:p>
            <a:pPr marL="0" lvl="1"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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от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наднациональных организаций;</a:t>
            </a:r>
          </a:p>
          <a:p>
            <a:pPr marL="0" lvl="1"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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от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возврата (зачета) излишне уплаченных или излишне взысканных сумм налогов, сборов и иных платежей, а также сумм процентов за несвоевременное осуществление такого возврата и процентов, начисленных на излишне взысканные суммы;</a:t>
            </a:r>
          </a:p>
          <a:p>
            <a:pPr marL="0" lvl="1"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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от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возврата остатков субсидий, субвенций и иных межбюджетных трансфертов, имеющих целевое назначение, прошлых лет;</a:t>
            </a:r>
          </a:p>
          <a:p>
            <a:pPr marL="0" lvl="1"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 </a:t>
            </a: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прочие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безвозмездные поступления.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83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7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831670" y="1277507"/>
            <a:ext cx="8929018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200" b="1" u="sng" spc="39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АДМИНИСТРАТОР </a:t>
            </a:r>
            <a:r>
              <a:rPr lang="en-US" sz="2200" b="1" u="sng" spc="39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</a:t>
            </a:r>
            <a:r>
              <a:rPr lang="en-US" sz="2200" b="1" spc="39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spc="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ОГВ (ГОСУДАРСТВЕННЫЙ ОРГАН), ОМС</a:t>
            </a:r>
            <a:r>
              <a:rPr lang="en-US" b="1" spc="39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</a:t>
            </a:r>
            <a:r>
              <a:rPr lang="en-US" b="1" spc="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МЕСТНОЙ АДМИНИСТРАЦИИ, ОРГАН УПРАВЛЕНИЯ ГОСУДАРСТВЕННЫМ ВНЕБЮДЖЕТНЫМ ФОНДОМ, ЦБ РФ</a:t>
            </a:r>
            <a:r>
              <a:rPr lang="en-US" b="1" spc="39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ИНАЯ </a:t>
            </a:r>
            <a:r>
              <a:rPr lang="en-US" b="1" spc="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en-US" b="1" spc="39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</a:t>
            </a:r>
            <a:r>
              <a:rPr lang="en-US" b="1" spc="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СВОЕМ ВЕДЕНИИ АДМИНИСТРАТОРОВ ДОХОДОВ И (ИЛИ) ЯВЛЯЮЩИЕСЯ АДМИНИСТРАТОРАМИ ДОХОДОВ</a:t>
            </a:r>
          </a:p>
        </p:txBody>
      </p:sp>
      <p:sp>
        <p:nvSpPr>
          <p:cNvPr id="3" name="TextBox 4"/>
          <p:cNvSpPr txBox="1"/>
          <p:nvPr/>
        </p:nvSpPr>
        <p:spPr>
          <a:xfrm>
            <a:off x="4200513" y="3917064"/>
            <a:ext cx="7470120" cy="1169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200" b="1" u="sng" spc="39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 ДОХОДОВ </a:t>
            </a:r>
            <a:r>
              <a:rPr lang="en-US" sz="2200" b="1" u="sng" spc="39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r>
              <a:rPr lang="en-US" sz="2200" b="1" spc="39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spc="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ОГВ (ГО), ОМС, ОРГАН МЕСТНОЙ АДМИНИСТРАЦИИ</a:t>
            </a:r>
            <a:r>
              <a:rPr lang="en-US" b="1" spc="39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</a:t>
            </a:r>
            <a:r>
              <a:rPr lang="en-US" b="1" spc="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ГОСВНЕБЮДЖЕТНЫМ ФОНДОМ</a:t>
            </a:r>
            <a:r>
              <a:rPr lang="en-US" b="1" spc="39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spc="39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ЦБ </a:t>
            </a:r>
            <a:r>
              <a:rPr lang="en-US" b="1" spc="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РФ, КУ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28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064573"/>
              </p:ext>
            </p:extLst>
          </p:nvPr>
        </p:nvGraphicFramePr>
        <p:xfrm>
          <a:off x="926432" y="927563"/>
          <a:ext cx="10611853" cy="5653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7"/>
          <p:cNvSpPr txBox="1"/>
          <p:nvPr/>
        </p:nvSpPr>
        <p:spPr>
          <a:xfrm>
            <a:off x="673768" y="406587"/>
            <a:ext cx="11117179" cy="520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7"/>
              </a:lnSpc>
              <a:spcBef>
                <a:spcPct val="0"/>
              </a:spcBef>
            </a:pPr>
            <a:r>
              <a:rPr lang="ru-RU" sz="24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доходов республиканского бюджета РА, </a:t>
            </a:r>
            <a:b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администрируемых главными администраторами доходов, 2024 год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242067"/>
              </p:ext>
            </p:extLst>
          </p:nvPr>
        </p:nvGraphicFramePr>
        <p:xfrm>
          <a:off x="1240830" y="1123687"/>
          <a:ext cx="9571623" cy="5843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7"/>
          <p:cNvSpPr txBox="1"/>
          <p:nvPr/>
        </p:nvSpPr>
        <p:spPr>
          <a:xfrm>
            <a:off x="733925" y="346230"/>
            <a:ext cx="11117179" cy="777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7"/>
              </a:lnSpc>
              <a:spcBef>
                <a:spcPct val="0"/>
              </a:spcBef>
            </a:pPr>
            <a:r>
              <a:rPr lang="ru-RU" sz="24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</a:t>
            </a:r>
            <a:r>
              <a:rPr lang="ru-RU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доходов республиканского бюджета РА, </a:t>
            </a:r>
            <a:br>
              <a:rPr lang="ru-RU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администрируемых главными администраторами доходов, </a:t>
            </a: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год, млн рублей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75731" y="6492875"/>
            <a:ext cx="3139155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4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541421" y="1239253"/>
            <a:ext cx="2743199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7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администраторов доходов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160.1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БК РФ)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71800" y="1239253"/>
            <a:ext cx="863867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800"/>
              </a:spcAft>
              <a:tabLst>
                <a:tab pos="914400" algn="l"/>
              </a:tabLst>
            </a:pPr>
            <a:r>
              <a:rPr lang="ru-RU" sz="1600" b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ОПРЕДЕЛЯЮТ 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ПОДВЕДОМСТВЕННЫХ АДМИНИСТРАТОРОВ ДОХОДА.</a:t>
            </a:r>
          </a:p>
          <a:p>
            <a:pPr lvl="1">
              <a:spcAft>
                <a:spcPts val="800"/>
              </a:spcAft>
              <a:tabLst>
                <a:tab pos="914400" algn="l"/>
              </a:tabLst>
            </a:pPr>
            <a:r>
              <a:rPr lang="ru-RU" sz="1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ПРЕДОСТАВЛЯЮТ 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НЕОБХОДИМЫЕ ДАННЫЕ ДЛЯ РАЗРАБОТКИ СРЕДНЕСРОЧНОГО ФИНАНСОВОГО ПЛАНА И (ИЛИ) ПРОЕКТА БЮДЖЕТА.</a:t>
            </a:r>
          </a:p>
          <a:p>
            <a:pPr lvl="1">
              <a:spcAft>
                <a:spcPts val="800"/>
              </a:spcAft>
              <a:tabLst>
                <a:tab pos="914400" algn="l"/>
              </a:tabLst>
            </a:pPr>
            <a:r>
              <a:rPr lang="ru-RU" sz="1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ПРЕДСТАВЛЯЮТ 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ИНФОРМАЦИЮ ДЛЯ РАЗРАБОТКИ И ВЕДЕНИЯ КАССОВОГО ПЛАНА.</a:t>
            </a:r>
          </a:p>
          <a:p>
            <a:pPr lvl="1">
              <a:spcAft>
                <a:spcPts val="800"/>
              </a:spcAft>
              <a:tabLst>
                <a:tab pos="914400" algn="l"/>
              </a:tabLst>
            </a:pPr>
            <a:r>
              <a:rPr lang="ru-RU" sz="1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ФОРМИРУЮТ 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ПРЕДСТАВЛЯЮТ БЮДЖЕТНЫЕ ОТЧЕТЫ ГЛАВНЫХ АДМИНИСТРАТОРОВ ДОХОДА.</a:t>
            </a:r>
          </a:p>
          <a:p>
            <a:pPr lvl="1">
              <a:spcAft>
                <a:spcPts val="800"/>
              </a:spcAft>
              <a:tabLst>
                <a:tab pos="914400" algn="l"/>
              </a:tabLst>
            </a:pPr>
            <a:r>
              <a:rPr lang="ru-RU" sz="1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ПРЕДСТАВЛЯЮТ 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ИНФОРМАЦИЮ О ЗАКРЕПЛЕННЫХ ЗА НИМИ ИСТОЧНИКАХ ДОХОДОВ ДЛЯ ВКЛЮЧЕНИЯ В СПИСОК ИСТОЧНИКОВ ДОХОДОВ РФ И РЕЕСТР ИСТОЧНИКОВ ДОХОДОВ БЮДЖЕТА.</a:t>
            </a:r>
          </a:p>
          <a:p>
            <a:pPr lvl="1">
              <a:spcAft>
                <a:spcPts val="800"/>
              </a:spcAft>
              <a:tabLst>
                <a:tab pos="914400" algn="l"/>
              </a:tabLst>
            </a:pPr>
            <a:r>
              <a:rPr lang="ru-RU" sz="1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УТВЕРЖДАЮТ 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МЕТОДИКУ ПРОГНОЗИРОВАНИЯ ПОСТУПЛЕНИЙ ДОХОДОВ В БЮДЖЕТ В СООТВЕТСТВИИ С ОБЩИМИ ТРЕБОВАНИЯМИ, УСТАНОВЛЕННЫМИ ПРАВИТЕЛЬСТВОМ РФ.</a:t>
            </a:r>
          </a:p>
          <a:p>
            <a:pPr lvl="1">
              <a:spcAft>
                <a:spcPts val="800"/>
              </a:spcAft>
              <a:tabLst>
                <a:tab pos="914400" algn="l"/>
              </a:tabLst>
            </a:pPr>
            <a:r>
              <a:rPr lang="ru-RU" sz="16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ru-RU" sz="16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ОСУЩЕСТВЛЯЮТ </a:t>
            </a:r>
            <a:r>
              <a:rPr lang="ru-RU" sz="16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ИНЫЕ БЮДЖЕТНЫЕ ПОЛНОМОЧИЯ, УСТАНОВЛЕННЫЕ БК РФ И НОРМАТИВНО-ПРАВОВЫМИ АКТАМИ, РЕГУЛИРУЮЩИМИ БЮДЖЕТНЫЕ ОТНОШЕНИЯ.</a:t>
            </a:r>
            <a:endParaRPr lang="ru-RU" sz="1600" b="1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06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541421" y="1239253"/>
            <a:ext cx="2743199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7"/>
              </a:lnSpc>
              <a:spcBef>
                <a:spcPct val="0"/>
              </a:spcBef>
            </a:pP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</a:t>
            </a:r>
            <a:r>
              <a:rPr lang="ru-RU" sz="24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администраторов доходов</a:t>
            </a: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</a:t>
            </a: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160.1 </a:t>
            </a: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БК РФ)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99874" y="631673"/>
            <a:ext cx="8502316" cy="5548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4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 </a:t>
            </a: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НАЧИСЛЕНИЕ, УЧЕТ И КОНТРОЛЬ ЗА ПРАВИЛЬНОСТЬЮ ИСЧИСЛЕНИЯ, ПОЛНОТОЙ И СВОЕВРЕМЕННОСТЬЮ ОСУЩЕСТВЛЕНИЯ ПЛАТЕЖЕЙ В БЮДЖЕТ, ПЕНЕЙ И ШТРАФОВ ПО НИМ;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4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 </a:t>
            </a: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ВЗЫСКАНИЕ ЗАДОЛЖЕННОСТИ ПО ПЛАТЕЖАМ В БЮДЖЕТ, ПЕНЕЙ И ШТРАФОВ;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4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ПРИНИМАЕТ </a:t>
            </a: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О ВОЗВРАТЕ ИЗЛИШНЕ УПЛАЧЕННЫХ (ВЗЫСКАННЫХ) ПЛАТЕЖЕЙ В БЮДЖЕТ, ПЕНЕЙ И ШТРАФОВ, А ТАКЖЕ ПРОЦЕНТОВ ЗА НЕСВОЕВРЕМЕННОЕ ОСУЩЕСТВЛЕНИЕ ТАКОГО ВОЗВРАТА И ПРОЦЕНТОВ, НАЧИСЛЕННЫХ НА ИЗЛИШНЕ ВЗЫСКАННЫЕ СУММЫ;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4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ПРИНИМАЕТ </a:t>
            </a: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О ЗАЧЕТЕ (УТОЧНЕНИИ) ПЛАТЕЖЕЙ В БЮДЖЕТЫ БЮДЖЕТНОЙ СИСТЕМЫ РФ;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4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ПРЕДСТАВЛЯЕТ </a:t>
            </a: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ГЛАВНОМУ АДМИНИСТРАТОРУ ДОХОДОВ БЮДЖЕТА СВЕДЕНИЯ И БЮДЖЕТНУЮ ОТЧЕТНОСТЬ, НЕОБХОДИМЫЕ ДЛЯ ОСУЩЕСТВЛЕНИЯ ПОЛНОМОЧИЙ СООТВЕТСТВУЮЩЕГО ГЛАВНОГО АДМИНИСТРАТОРА ДОХОДОВ БЮДЖЕТА;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4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ПРЕДОСТАВЛЯЕТ </a:t>
            </a: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ИНФОРМАЦИЮ, НЕОБХОДИМУЮ ДЛЯ УПЛАТЫ ДЕНЕЖНЫХ СРЕДСТВ ФИЗИЧЕСКИМИ И ЮРИДИЧЕСКИМИ ЛИЦАМИ ЗА ГОСУДАРСТВЕННЫЕ И МУНИЦИПАЛЬНЫЕ УСЛУГИ, А ТАКЖЕ ИНЫХ ПЛАТЕЖЕЙ, ЯВЛЯЮЩИХСЯ ИСТОЧНИКАМИ ФОРМИРОВАНИЯ ДОХОДОВ БЮДЖЕТОВ БЮДЖЕТНОЙ СИСТЕМЫ РФ, В ГИС О ГОСУДАРСТВЕННЫХ И МУНИЦИПАЛЬНЫХ ПЛАТЕЖАХ;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ru-RU" sz="1400" b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 </a:t>
            </a:r>
            <a:r>
              <a:rPr lang="ru-RU" sz="14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ПРИНИМАЕТ </a:t>
            </a: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О ПРИЗНАНИИ БЕЗНАДЕЖНОЙ К ВЗЫСКАНИЮ ЗАДОЛЖЕННОСТИ ПО ПЛАТЕЖАМ В БЮДЖЕТ.</a:t>
            </a:r>
            <a:endParaRPr lang="ru-RU" sz="1400" b="1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41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2779295" y="552400"/>
            <a:ext cx="7531768" cy="368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u="sng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кода классификации доходов бюджетов </a:t>
            </a:r>
            <a:endParaRPr lang="ru-RU" sz="2400" b="1" u="sng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880219" y="1084191"/>
          <a:ext cx="10826507" cy="2216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8188">
                  <a:extLst>
                    <a:ext uri="{9D8B030D-6E8A-4147-A177-3AD203B41FA5}">
                      <a16:colId xmlns:a16="http://schemas.microsoft.com/office/drawing/2014/main" val="1955715571"/>
                    </a:ext>
                  </a:extLst>
                </a:gridCol>
                <a:gridCol w="598775">
                  <a:extLst>
                    <a:ext uri="{9D8B030D-6E8A-4147-A177-3AD203B41FA5}">
                      <a16:colId xmlns:a16="http://schemas.microsoft.com/office/drawing/2014/main" val="3693568628"/>
                    </a:ext>
                  </a:extLst>
                </a:gridCol>
                <a:gridCol w="457490">
                  <a:extLst>
                    <a:ext uri="{9D8B030D-6E8A-4147-A177-3AD203B41FA5}">
                      <a16:colId xmlns:a16="http://schemas.microsoft.com/office/drawing/2014/main" val="2002755266"/>
                    </a:ext>
                  </a:extLst>
                </a:gridCol>
                <a:gridCol w="1058188">
                  <a:extLst>
                    <a:ext uri="{9D8B030D-6E8A-4147-A177-3AD203B41FA5}">
                      <a16:colId xmlns:a16="http://schemas.microsoft.com/office/drawing/2014/main" val="21494744"/>
                    </a:ext>
                  </a:extLst>
                </a:gridCol>
                <a:gridCol w="475754">
                  <a:extLst>
                    <a:ext uri="{9D8B030D-6E8A-4147-A177-3AD203B41FA5}">
                      <a16:colId xmlns:a16="http://schemas.microsoft.com/office/drawing/2014/main" val="1693153335"/>
                    </a:ext>
                  </a:extLst>
                </a:gridCol>
                <a:gridCol w="612231">
                  <a:extLst>
                    <a:ext uri="{9D8B030D-6E8A-4147-A177-3AD203B41FA5}">
                      <a16:colId xmlns:a16="http://schemas.microsoft.com/office/drawing/2014/main" val="1609393750"/>
                    </a:ext>
                  </a:extLst>
                </a:gridCol>
                <a:gridCol w="584837">
                  <a:extLst>
                    <a:ext uri="{9D8B030D-6E8A-4147-A177-3AD203B41FA5}">
                      <a16:colId xmlns:a16="http://schemas.microsoft.com/office/drawing/2014/main" val="4078529049"/>
                    </a:ext>
                  </a:extLst>
                </a:gridCol>
                <a:gridCol w="504108">
                  <a:extLst>
                    <a:ext uri="{9D8B030D-6E8A-4147-A177-3AD203B41FA5}">
                      <a16:colId xmlns:a16="http://schemas.microsoft.com/office/drawing/2014/main" val="1108440246"/>
                    </a:ext>
                  </a:extLst>
                </a:gridCol>
                <a:gridCol w="380603">
                  <a:extLst>
                    <a:ext uri="{9D8B030D-6E8A-4147-A177-3AD203B41FA5}">
                      <a16:colId xmlns:a16="http://schemas.microsoft.com/office/drawing/2014/main" val="2788891274"/>
                    </a:ext>
                  </a:extLst>
                </a:gridCol>
                <a:gridCol w="398862">
                  <a:extLst>
                    <a:ext uri="{9D8B030D-6E8A-4147-A177-3AD203B41FA5}">
                      <a16:colId xmlns:a16="http://schemas.microsoft.com/office/drawing/2014/main" val="1405546735"/>
                    </a:ext>
                  </a:extLst>
                </a:gridCol>
                <a:gridCol w="393096">
                  <a:extLst>
                    <a:ext uri="{9D8B030D-6E8A-4147-A177-3AD203B41FA5}">
                      <a16:colId xmlns:a16="http://schemas.microsoft.com/office/drawing/2014/main" val="342676227"/>
                    </a:ext>
                  </a:extLst>
                </a:gridCol>
                <a:gridCol w="469986">
                  <a:extLst>
                    <a:ext uri="{9D8B030D-6E8A-4147-A177-3AD203B41FA5}">
                      <a16:colId xmlns:a16="http://schemas.microsoft.com/office/drawing/2014/main" val="249978269"/>
                    </a:ext>
                  </a:extLst>
                </a:gridCol>
                <a:gridCol w="527652">
                  <a:extLst>
                    <a:ext uri="{9D8B030D-6E8A-4147-A177-3AD203B41FA5}">
                      <a16:colId xmlns:a16="http://schemas.microsoft.com/office/drawing/2014/main" val="3160989949"/>
                    </a:ext>
                  </a:extLst>
                </a:gridCol>
                <a:gridCol w="334468">
                  <a:extLst>
                    <a:ext uri="{9D8B030D-6E8A-4147-A177-3AD203B41FA5}">
                      <a16:colId xmlns:a16="http://schemas.microsoft.com/office/drawing/2014/main" val="2168485170"/>
                    </a:ext>
                  </a:extLst>
                </a:gridCol>
                <a:gridCol w="458452">
                  <a:extLst>
                    <a:ext uri="{9D8B030D-6E8A-4147-A177-3AD203B41FA5}">
                      <a16:colId xmlns:a16="http://schemas.microsoft.com/office/drawing/2014/main" val="2741489216"/>
                    </a:ext>
                  </a:extLst>
                </a:gridCol>
                <a:gridCol w="456531">
                  <a:extLst>
                    <a:ext uri="{9D8B030D-6E8A-4147-A177-3AD203B41FA5}">
                      <a16:colId xmlns:a16="http://schemas.microsoft.com/office/drawing/2014/main" val="4263563388"/>
                    </a:ext>
                  </a:extLst>
                </a:gridCol>
                <a:gridCol w="406553">
                  <a:extLst>
                    <a:ext uri="{9D8B030D-6E8A-4147-A177-3AD203B41FA5}">
                      <a16:colId xmlns:a16="http://schemas.microsoft.com/office/drawing/2014/main" val="2589616063"/>
                    </a:ext>
                  </a:extLst>
                </a:gridCol>
                <a:gridCol w="357534">
                  <a:extLst>
                    <a:ext uri="{9D8B030D-6E8A-4147-A177-3AD203B41FA5}">
                      <a16:colId xmlns:a16="http://schemas.microsoft.com/office/drawing/2014/main" val="226740707"/>
                    </a:ext>
                  </a:extLst>
                </a:gridCol>
                <a:gridCol w="609347">
                  <a:extLst>
                    <a:ext uri="{9D8B030D-6E8A-4147-A177-3AD203B41FA5}">
                      <a16:colId xmlns:a16="http://schemas.microsoft.com/office/drawing/2014/main" val="2118834079"/>
                    </a:ext>
                  </a:extLst>
                </a:gridCol>
                <a:gridCol w="619082">
                  <a:extLst>
                    <a:ext uri="{9D8B030D-6E8A-4147-A177-3AD203B41FA5}">
                      <a16:colId xmlns:a16="http://schemas.microsoft.com/office/drawing/2014/main" val="2352488939"/>
                    </a:ext>
                  </a:extLst>
                </a:gridCol>
                <a:gridCol w="64770">
                  <a:extLst>
                    <a:ext uri="{9D8B030D-6E8A-4147-A177-3AD203B41FA5}">
                      <a16:colId xmlns:a16="http://schemas.microsoft.com/office/drawing/2014/main" val="2315289166"/>
                    </a:ext>
                  </a:extLst>
                </a:gridCol>
              </a:tblGrid>
              <a:tr h="521402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главного администратора доходов бюджета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вида доходов бюджетов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подвида доходов бюджетов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12926"/>
                  </a:ext>
                </a:extLst>
              </a:tr>
              <a:tr h="1137606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доходов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подгруппа доходов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статья доходов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подстатья доходов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 доходов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подвида доходов бюджетов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аналитическая группа подвида доходов бюджетов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12115004"/>
                  </a:ext>
                </a:extLst>
              </a:tr>
              <a:tr h="521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3831260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11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98889" y="3977322"/>
            <a:ext cx="11107835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№ 82н, пункт 10.3</a:t>
            </a:r>
            <a:r>
              <a:rPr lang="ru-RU" sz="10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</a:t>
            </a:r>
            <a:br>
              <a:rPr lang="ru-RU" sz="10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0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 </a:t>
            </a: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 доходов бюджетов имеет </a:t>
            </a:r>
            <a:r>
              <a:rPr lang="ru-RU" sz="10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 из следующих кодов элемента доходов</a:t>
            </a: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01 - федеральный бюджет;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02 - бюджет субъекта РФ</a:t>
            </a: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03 - бюджеты внутригородских муниципальных образований городов федерального значения Москвы, Санкт-Петербурга и Севастополя;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04 - бюджет городского округа;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05 - бюджет муниципального района;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06 - бюджет Фонда пенсионного и социального страхования РФ;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08 - бюджет Федерального фонда обязательного медицинского страхования;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09 - бюджет территориального фонда обязательного медицинского страхования;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10 - бюджет сельского поселения;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11 - бюджет городского округа с внутригородским делением;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12 - бюджет внутригородского района;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13 - бюджет городского поселения;</a:t>
            </a: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14 - бюджет муниципального округа.</a:t>
            </a:r>
            <a:endParaRPr lang="ru-RU" sz="10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880218" y="3328383"/>
          <a:ext cx="10826507" cy="521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8188">
                  <a:extLst>
                    <a:ext uri="{9D8B030D-6E8A-4147-A177-3AD203B41FA5}">
                      <a16:colId xmlns:a16="http://schemas.microsoft.com/office/drawing/2014/main" val="1955715571"/>
                    </a:ext>
                  </a:extLst>
                </a:gridCol>
                <a:gridCol w="598775">
                  <a:extLst>
                    <a:ext uri="{9D8B030D-6E8A-4147-A177-3AD203B41FA5}">
                      <a16:colId xmlns:a16="http://schemas.microsoft.com/office/drawing/2014/main" val="3693568628"/>
                    </a:ext>
                  </a:extLst>
                </a:gridCol>
                <a:gridCol w="457490">
                  <a:extLst>
                    <a:ext uri="{9D8B030D-6E8A-4147-A177-3AD203B41FA5}">
                      <a16:colId xmlns:a16="http://schemas.microsoft.com/office/drawing/2014/main" val="2002755266"/>
                    </a:ext>
                  </a:extLst>
                </a:gridCol>
                <a:gridCol w="1058188">
                  <a:extLst>
                    <a:ext uri="{9D8B030D-6E8A-4147-A177-3AD203B41FA5}">
                      <a16:colId xmlns:a16="http://schemas.microsoft.com/office/drawing/2014/main" val="21494744"/>
                    </a:ext>
                  </a:extLst>
                </a:gridCol>
                <a:gridCol w="475754">
                  <a:extLst>
                    <a:ext uri="{9D8B030D-6E8A-4147-A177-3AD203B41FA5}">
                      <a16:colId xmlns:a16="http://schemas.microsoft.com/office/drawing/2014/main" val="1693153335"/>
                    </a:ext>
                  </a:extLst>
                </a:gridCol>
                <a:gridCol w="612231">
                  <a:extLst>
                    <a:ext uri="{9D8B030D-6E8A-4147-A177-3AD203B41FA5}">
                      <a16:colId xmlns:a16="http://schemas.microsoft.com/office/drawing/2014/main" val="1609393750"/>
                    </a:ext>
                  </a:extLst>
                </a:gridCol>
                <a:gridCol w="584837">
                  <a:extLst>
                    <a:ext uri="{9D8B030D-6E8A-4147-A177-3AD203B41FA5}">
                      <a16:colId xmlns:a16="http://schemas.microsoft.com/office/drawing/2014/main" val="4078529049"/>
                    </a:ext>
                  </a:extLst>
                </a:gridCol>
                <a:gridCol w="504108">
                  <a:extLst>
                    <a:ext uri="{9D8B030D-6E8A-4147-A177-3AD203B41FA5}">
                      <a16:colId xmlns:a16="http://schemas.microsoft.com/office/drawing/2014/main" val="1108440246"/>
                    </a:ext>
                  </a:extLst>
                </a:gridCol>
                <a:gridCol w="380603">
                  <a:extLst>
                    <a:ext uri="{9D8B030D-6E8A-4147-A177-3AD203B41FA5}">
                      <a16:colId xmlns:a16="http://schemas.microsoft.com/office/drawing/2014/main" val="2788891274"/>
                    </a:ext>
                  </a:extLst>
                </a:gridCol>
                <a:gridCol w="398862">
                  <a:extLst>
                    <a:ext uri="{9D8B030D-6E8A-4147-A177-3AD203B41FA5}">
                      <a16:colId xmlns:a16="http://schemas.microsoft.com/office/drawing/2014/main" val="1405546735"/>
                    </a:ext>
                  </a:extLst>
                </a:gridCol>
                <a:gridCol w="393096">
                  <a:extLst>
                    <a:ext uri="{9D8B030D-6E8A-4147-A177-3AD203B41FA5}">
                      <a16:colId xmlns:a16="http://schemas.microsoft.com/office/drawing/2014/main" val="342676227"/>
                    </a:ext>
                  </a:extLst>
                </a:gridCol>
                <a:gridCol w="469986">
                  <a:extLst>
                    <a:ext uri="{9D8B030D-6E8A-4147-A177-3AD203B41FA5}">
                      <a16:colId xmlns:a16="http://schemas.microsoft.com/office/drawing/2014/main" val="249978269"/>
                    </a:ext>
                  </a:extLst>
                </a:gridCol>
                <a:gridCol w="527652">
                  <a:extLst>
                    <a:ext uri="{9D8B030D-6E8A-4147-A177-3AD203B41FA5}">
                      <a16:colId xmlns:a16="http://schemas.microsoft.com/office/drawing/2014/main" val="3160989949"/>
                    </a:ext>
                  </a:extLst>
                </a:gridCol>
                <a:gridCol w="334468">
                  <a:extLst>
                    <a:ext uri="{9D8B030D-6E8A-4147-A177-3AD203B41FA5}">
                      <a16:colId xmlns:a16="http://schemas.microsoft.com/office/drawing/2014/main" val="2168485170"/>
                    </a:ext>
                  </a:extLst>
                </a:gridCol>
                <a:gridCol w="458452">
                  <a:extLst>
                    <a:ext uri="{9D8B030D-6E8A-4147-A177-3AD203B41FA5}">
                      <a16:colId xmlns:a16="http://schemas.microsoft.com/office/drawing/2014/main" val="2741489216"/>
                    </a:ext>
                  </a:extLst>
                </a:gridCol>
                <a:gridCol w="456531">
                  <a:extLst>
                    <a:ext uri="{9D8B030D-6E8A-4147-A177-3AD203B41FA5}">
                      <a16:colId xmlns:a16="http://schemas.microsoft.com/office/drawing/2014/main" val="4263563388"/>
                    </a:ext>
                  </a:extLst>
                </a:gridCol>
                <a:gridCol w="406553">
                  <a:extLst>
                    <a:ext uri="{9D8B030D-6E8A-4147-A177-3AD203B41FA5}">
                      <a16:colId xmlns:a16="http://schemas.microsoft.com/office/drawing/2014/main" val="2589616063"/>
                    </a:ext>
                  </a:extLst>
                </a:gridCol>
                <a:gridCol w="357534">
                  <a:extLst>
                    <a:ext uri="{9D8B030D-6E8A-4147-A177-3AD203B41FA5}">
                      <a16:colId xmlns:a16="http://schemas.microsoft.com/office/drawing/2014/main" val="226740707"/>
                    </a:ext>
                  </a:extLst>
                </a:gridCol>
                <a:gridCol w="609347">
                  <a:extLst>
                    <a:ext uri="{9D8B030D-6E8A-4147-A177-3AD203B41FA5}">
                      <a16:colId xmlns:a16="http://schemas.microsoft.com/office/drawing/2014/main" val="2118834079"/>
                    </a:ext>
                  </a:extLst>
                </a:gridCol>
                <a:gridCol w="619082">
                  <a:extLst>
                    <a:ext uri="{9D8B030D-6E8A-4147-A177-3AD203B41FA5}">
                      <a16:colId xmlns:a16="http://schemas.microsoft.com/office/drawing/2014/main" val="2352488939"/>
                    </a:ext>
                  </a:extLst>
                </a:gridCol>
                <a:gridCol w="64770">
                  <a:extLst>
                    <a:ext uri="{9D8B030D-6E8A-4147-A177-3AD203B41FA5}">
                      <a16:colId xmlns:a16="http://schemas.microsoft.com/office/drawing/2014/main" val="2315289166"/>
                    </a:ext>
                  </a:extLst>
                </a:gridCol>
              </a:tblGrid>
              <a:tr h="521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383126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80218" y="3391466"/>
            <a:ext cx="3248688" cy="395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="1" u="sng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отражения </a:t>
            </a:r>
            <a:br>
              <a:rPr lang="ru-RU" sz="1200" b="1" u="sng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u="sng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по кодам классификации доходов  </a:t>
            </a:r>
            <a:endParaRPr lang="ru-RU" sz="1200" b="1" u="sng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9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/>
          <p:nvPr/>
        </p:nvSpPr>
        <p:spPr>
          <a:xfrm>
            <a:off x="970547" y="3140459"/>
            <a:ext cx="10250905" cy="288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7"/>
              </a:lnSpc>
              <a:spcBef>
                <a:spcPct val="0"/>
              </a:spcBef>
            </a:pPr>
            <a:r>
              <a:rPr lang="ru-RU" sz="3200" b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C37A8-394B-4FE1-BD21-7662B7CD7FC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29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767</Words>
  <Application>Microsoft Office PowerPoint</Application>
  <PresentationFormat>Широкоэкранный</PresentationFormat>
  <Paragraphs>153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Verdana</vt:lpstr>
      <vt:lpstr>Wingdings</vt:lpstr>
      <vt:lpstr>Тема Office</vt:lpstr>
      <vt:lpstr>Основы  формирования и исполнения доходов бюджетов бюджетной системы Российской Федерации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формирования и исполнения доходов бюджетов бюджетной системы Российской Федерации</dc:title>
  <dc:creator>metodologia</dc:creator>
  <cp:lastModifiedBy>Героев Сергей Витальевич</cp:lastModifiedBy>
  <cp:revision>38</cp:revision>
  <cp:lastPrinted>2024-03-04T05:43:55Z</cp:lastPrinted>
  <dcterms:created xsi:type="dcterms:W3CDTF">2024-03-01T06:09:46Z</dcterms:created>
  <dcterms:modified xsi:type="dcterms:W3CDTF">2024-03-19T02:21:26Z</dcterms:modified>
</cp:coreProperties>
</file>