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7" r:id="rId7"/>
    <p:sldId id="262" r:id="rId8"/>
    <p:sldId id="266" r:id="rId9"/>
    <p:sldId id="261" r:id="rId10"/>
    <p:sldId id="268" r:id="rId11"/>
    <p:sldId id="269" r:id="rId12"/>
    <p:sldId id="263" r:id="rId13"/>
  </p:sldIdLst>
  <p:sldSz cx="18288000" cy="10287000"/>
  <p:notesSz cx="6858000" cy="9144000"/>
  <p:embeddedFontLst>
    <p:embeddedFont>
      <p:font typeface="Jura Bold" panose="020B060402020202020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3964" autoAdjust="0"/>
  </p:normalViewPr>
  <p:slideViewPr>
    <p:cSldViewPr>
      <p:cViewPr varScale="1">
        <p:scale>
          <a:sx n="71" d="100"/>
          <a:sy n="71" d="100"/>
        </p:scale>
        <p:origin x="54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395604" y="-881624"/>
            <a:ext cx="17012157" cy="17259226"/>
          </a:xfrm>
          <a:custGeom>
            <a:avLst/>
            <a:gdLst/>
            <a:ahLst/>
            <a:cxnLst/>
            <a:rect l="l" t="t" r="r" b="b"/>
            <a:pathLst>
              <a:path w="17012157" h="17259226">
                <a:moveTo>
                  <a:pt x="0" y="0"/>
                </a:moveTo>
                <a:lnTo>
                  <a:pt x="17012157" y="0"/>
                </a:lnTo>
                <a:lnTo>
                  <a:pt x="17012157" y="17259227"/>
                </a:lnTo>
                <a:lnTo>
                  <a:pt x="0" y="172592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569" t="-430" b="-43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47533" y="158132"/>
            <a:ext cx="1362952" cy="1362952"/>
          </a:xfrm>
          <a:custGeom>
            <a:avLst/>
            <a:gdLst/>
            <a:ahLst/>
            <a:cxnLst/>
            <a:rect l="l" t="t" r="r" b="b"/>
            <a:pathLst>
              <a:path w="1362952" h="1362952">
                <a:moveTo>
                  <a:pt x="0" y="0"/>
                </a:moveTo>
                <a:lnTo>
                  <a:pt x="1362952" y="0"/>
                </a:lnTo>
                <a:lnTo>
                  <a:pt x="1362952" y="1362952"/>
                </a:lnTo>
                <a:lnTo>
                  <a:pt x="0" y="13629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3816274"/>
            <a:ext cx="16944167" cy="255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536"/>
              </a:lnSpc>
            </a:pPr>
            <a:r>
              <a:rPr lang="en-US" sz="7262" dirty="0" err="1" smtClean="0">
                <a:solidFill>
                  <a:srgbClr val="FFFFFF"/>
                </a:solidFill>
                <a:latin typeface="Jura Bold"/>
              </a:rPr>
              <a:t>Порядок</a:t>
            </a:r>
            <a:r>
              <a:rPr lang="en-US" sz="7262" dirty="0" smtClean="0">
                <a:solidFill>
                  <a:srgbClr val="FFFFFF"/>
                </a:solidFill>
                <a:latin typeface="Jura Bold"/>
              </a:rPr>
              <a:t> </a:t>
            </a:r>
            <a:r>
              <a:rPr lang="ru-RU" sz="7262" dirty="0" err="1" smtClean="0">
                <a:solidFill>
                  <a:srgbClr val="FFFFFF"/>
                </a:solidFill>
                <a:latin typeface="Jura Bold"/>
              </a:rPr>
              <a:t>формирвания</a:t>
            </a:r>
            <a:r>
              <a:rPr lang="en-US" sz="7262" dirty="0" smtClean="0">
                <a:solidFill>
                  <a:srgbClr val="FFFFFF"/>
                </a:solidFill>
                <a:latin typeface="Jura Bold"/>
              </a:rPr>
              <a:t> и </a:t>
            </a:r>
            <a:r>
              <a:rPr lang="en-US" sz="7262" dirty="0" err="1" smtClean="0">
                <a:solidFill>
                  <a:srgbClr val="FFFFFF"/>
                </a:solidFill>
                <a:latin typeface="Jura Bold"/>
              </a:rPr>
              <a:t>ведения</a:t>
            </a:r>
            <a:r>
              <a:rPr lang="en-US" sz="7262" dirty="0" smtClean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7262" dirty="0" err="1" smtClean="0">
                <a:solidFill>
                  <a:srgbClr val="FFFFFF"/>
                </a:solidFill>
                <a:latin typeface="Jura Bold"/>
              </a:rPr>
              <a:t>кассового</a:t>
            </a:r>
            <a:r>
              <a:rPr lang="en-US" sz="7262" dirty="0" smtClean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7262" dirty="0" err="1" smtClean="0">
                <a:solidFill>
                  <a:srgbClr val="FFFFFF"/>
                </a:solidFill>
                <a:latin typeface="Jura Bold"/>
              </a:rPr>
              <a:t>плана</a:t>
            </a:r>
            <a:r>
              <a:rPr lang="en-US" sz="7262" dirty="0" smtClean="0">
                <a:solidFill>
                  <a:srgbClr val="FFFFFF"/>
                </a:solidFill>
                <a:latin typeface="Jura Bold"/>
              </a:rPr>
              <a:t> по </a:t>
            </a:r>
            <a:r>
              <a:rPr lang="en-US" sz="7262" dirty="0" err="1" smtClean="0">
                <a:solidFill>
                  <a:srgbClr val="FFFFFF"/>
                </a:solidFill>
                <a:latin typeface="Jura Bold"/>
              </a:rPr>
              <a:t>исполнению</a:t>
            </a:r>
            <a:r>
              <a:rPr lang="en-US" sz="7262" dirty="0" smtClean="0">
                <a:solidFill>
                  <a:srgbClr val="FFFFFF"/>
                </a:solidFill>
                <a:latin typeface="Jura Bold"/>
              </a:rPr>
              <a:t>  </a:t>
            </a:r>
            <a:r>
              <a:rPr lang="en-US" sz="7262" dirty="0" err="1" smtClean="0">
                <a:solidFill>
                  <a:srgbClr val="FFFFFF"/>
                </a:solidFill>
                <a:latin typeface="Jura Bold"/>
              </a:rPr>
              <a:t>бюджета</a:t>
            </a:r>
            <a:r>
              <a:rPr lang="en-US" sz="7262" dirty="0" smtClean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7262" dirty="0" err="1" smtClean="0">
                <a:solidFill>
                  <a:srgbClr val="FFFFFF"/>
                </a:solidFill>
                <a:latin typeface="Jura Bold"/>
              </a:rPr>
              <a:t>Республики</a:t>
            </a:r>
            <a:r>
              <a:rPr lang="en-US" sz="7262" dirty="0" smtClean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7262" dirty="0" err="1" smtClean="0">
                <a:solidFill>
                  <a:srgbClr val="FFFFFF"/>
                </a:solidFill>
                <a:latin typeface="Jura Bold"/>
              </a:rPr>
              <a:t>Алтай</a:t>
            </a:r>
            <a:endParaRPr lang="en-US" sz="7262" dirty="0">
              <a:solidFill>
                <a:srgbClr val="FFFFFF"/>
              </a:solidFill>
              <a:latin typeface="Jura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710485" y="575545"/>
            <a:ext cx="4319379" cy="594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47"/>
              </a:lnSpc>
            </a:pPr>
            <a:r>
              <a:rPr lang="en-US" sz="2496" dirty="0" err="1">
                <a:solidFill>
                  <a:srgbClr val="FFFFFF"/>
                </a:solidFill>
                <a:latin typeface="Jura Bold"/>
              </a:rPr>
              <a:t>Министерство</a:t>
            </a:r>
            <a:r>
              <a:rPr lang="en-US" sz="2496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2496" dirty="0" err="1">
                <a:solidFill>
                  <a:srgbClr val="FFFFFF"/>
                </a:solidFill>
                <a:latin typeface="Jura Bold"/>
              </a:rPr>
              <a:t>Финансов</a:t>
            </a:r>
            <a:r>
              <a:rPr lang="en-US" sz="2496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2496" dirty="0" err="1">
                <a:solidFill>
                  <a:srgbClr val="FFFFFF"/>
                </a:solidFill>
                <a:latin typeface="Jura Bold"/>
              </a:rPr>
              <a:t>Республики</a:t>
            </a:r>
            <a:r>
              <a:rPr lang="en-US" sz="2496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2496" dirty="0" err="1">
                <a:solidFill>
                  <a:srgbClr val="FFFFFF"/>
                </a:solidFill>
                <a:latin typeface="Jura Bold"/>
              </a:rPr>
              <a:t>Алтай</a:t>
            </a:r>
            <a:endParaRPr lang="en-US" sz="2496" dirty="0">
              <a:solidFill>
                <a:srgbClr val="FFFFFF"/>
              </a:solidFill>
              <a:latin typeface="Jur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7533" y="158132"/>
            <a:ext cx="1362952" cy="1362952"/>
          </a:xfrm>
          <a:custGeom>
            <a:avLst/>
            <a:gdLst/>
            <a:ahLst/>
            <a:cxnLst/>
            <a:rect l="l" t="t" r="r" b="b"/>
            <a:pathLst>
              <a:path w="1362952" h="1362952">
                <a:moveTo>
                  <a:pt x="0" y="0"/>
                </a:moveTo>
                <a:lnTo>
                  <a:pt x="1362952" y="0"/>
                </a:lnTo>
                <a:lnTo>
                  <a:pt x="1362952" y="1362952"/>
                </a:lnTo>
                <a:lnTo>
                  <a:pt x="0" y="13629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10485" y="575545"/>
            <a:ext cx="4319379" cy="594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47"/>
              </a:lnSpc>
            </a:pPr>
            <a:r>
              <a:rPr lang="en-US" sz="2496">
                <a:solidFill>
                  <a:srgbClr val="FFFFFF"/>
                </a:solidFill>
                <a:latin typeface="Jura Bold"/>
              </a:rPr>
              <a:t>Министерство Финансов Республики Алтай</a:t>
            </a:r>
          </a:p>
        </p:txBody>
      </p:sp>
      <p:sp>
        <p:nvSpPr>
          <p:cNvPr id="4" name="Freeform 4"/>
          <p:cNvSpPr/>
          <p:nvPr/>
        </p:nvSpPr>
        <p:spPr>
          <a:xfrm rot="6817599">
            <a:off x="2809195" y="-7790005"/>
            <a:ext cx="17012157" cy="17259226"/>
          </a:xfrm>
          <a:custGeom>
            <a:avLst/>
            <a:gdLst/>
            <a:ahLst/>
            <a:cxnLst/>
            <a:rect l="l" t="t" r="r" b="b"/>
            <a:pathLst>
              <a:path w="17012157" h="17259226">
                <a:moveTo>
                  <a:pt x="0" y="0"/>
                </a:moveTo>
                <a:lnTo>
                  <a:pt x="17012157" y="0"/>
                </a:lnTo>
                <a:lnTo>
                  <a:pt x="17012157" y="17259226"/>
                </a:lnTo>
                <a:lnTo>
                  <a:pt x="0" y="172592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569" t="-430" b="-430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531967" y="2086539"/>
            <a:ext cx="16344662" cy="639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35"/>
              </a:lnSpc>
            </a:pPr>
            <a:r>
              <a:rPr lang="en-US" sz="4477">
                <a:solidFill>
                  <a:srgbClr val="FFFFFF"/>
                </a:solidFill>
                <a:latin typeface="Jura Bold"/>
              </a:rPr>
              <a:t>Цели составления кассового плана: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31967" y="3282208"/>
            <a:ext cx="16344662" cy="4524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80367" lvl="1" indent="-440183">
              <a:lnSpc>
                <a:spcPts val="4444"/>
              </a:lnSpc>
              <a:buFont typeface="Arial"/>
              <a:buChar char="•"/>
            </a:pPr>
            <a:r>
              <a:rPr lang="en-US" sz="4077" dirty="0" err="1">
                <a:solidFill>
                  <a:srgbClr val="FFFFFF"/>
                </a:solidFill>
                <a:latin typeface="Jura Bold"/>
              </a:rPr>
              <a:t>Поддержание</a:t>
            </a:r>
            <a:r>
              <a:rPr lang="en-US" sz="4077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077" dirty="0" err="1">
                <a:solidFill>
                  <a:srgbClr val="FFFFFF"/>
                </a:solidFill>
                <a:latin typeface="Jura Bold"/>
              </a:rPr>
              <a:t>ликвидности</a:t>
            </a:r>
            <a:r>
              <a:rPr lang="en-US" sz="4077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077" dirty="0" err="1">
                <a:solidFill>
                  <a:srgbClr val="FFFFFF"/>
                </a:solidFill>
                <a:latin typeface="Jura Bold"/>
              </a:rPr>
              <a:t>единого</a:t>
            </a:r>
            <a:r>
              <a:rPr lang="en-US" sz="4077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077" dirty="0" err="1">
                <a:solidFill>
                  <a:srgbClr val="FFFFFF"/>
                </a:solidFill>
                <a:latin typeface="Jura Bold"/>
              </a:rPr>
              <a:t>счета</a:t>
            </a:r>
            <a:endParaRPr lang="en-US" sz="4077" dirty="0">
              <a:solidFill>
                <a:srgbClr val="FFFFFF"/>
              </a:solidFill>
              <a:latin typeface="Jura Bold"/>
            </a:endParaRPr>
          </a:p>
          <a:p>
            <a:pPr>
              <a:lnSpc>
                <a:spcPts val="4444"/>
              </a:lnSpc>
            </a:pPr>
            <a:endParaRPr lang="en-US" sz="4077" dirty="0">
              <a:solidFill>
                <a:srgbClr val="FFFFFF"/>
              </a:solidFill>
              <a:latin typeface="Jura Bold"/>
            </a:endParaRPr>
          </a:p>
          <a:p>
            <a:pPr marL="880367" lvl="1" indent="-440183">
              <a:lnSpc>
                <a:spcPts val="4444"/>
              </a:lnSpc>
              <a:buFont typeface="Arial"/>
              <a:buChar char="•"/>
            </a:pPr>
            <a:r>
              <a:rPr lang="en-US" sz="4077" dirty="0" err="1">
                <a:solidFill>
                  <a:srgbClr val="FFFFFF"/>
                </a:solidFill>
                <a:latin typeface="Jura Bold"/>
              </a:rPr>
              <a:t>Своевременное</a:t>
            </a:r>
            <a:r>
              <a:rPr lang="en-US" sz="4077" dirty="0">
                <a:solidFill>
                  <a:srgbClr val="FFFFFF"/>
                </a:solidFill>
                <a:latin typeface="Jura Bold"/>
              </a:rPr>
              <a:t> и </a:t>
            </a:r>
            <a:r>
              <a:rPr lang="en-US" sz="4077" dirty="0" err="1">
                <a:solidFill>
                  <a:srgbClr val="FFFFFF"/>
                </a:solidFill>
                <a:latin typeface="Jura Bold"/>
              </a:rPr>
              <a:t>полное</a:t>
            </a:r>
            <a:r>
              <a:rPr lang="en-US" sz="4077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077" dirty="0" err="1">
                <a:solidFill>
                  <a:srgbClr val="FFFFFF"/>
                </a:solidFill>
                <a:latin typeface="Jura Bold"/>
              </a:rPr>
              <a:t>исполнение</a:t>
            </a:r>
            <a:r>
              <a:rPr lang="en-US" sz="4077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077" dirty="0" err="1">
                <a:solidFill>
                  <a:srgbClr val="FFFFFF"/>
                </a:solidFill>
                <a:latin typeface="Jura Bold"/>
              </a:rPr>
              <a:t>бюджетных</a:t>
            </a:r>
            <a:r>
              <a:rPr lang="en-US" sz="4077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077" dirty="0" err="1">
                <a:solidFill>
                  <a:srgbClr val="FFFFFF"/>
                </a:solidFill>
                <a:latin typeface="Jura Bold"/>
              </a:rPr>
              <a:t>обязательств</a:t>
            </a:r>
            <a:r>
              <a:rPr lang="en-US" sz="4077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077" dirty="0" err="1">
                <a:solidFill>
                  <a:srgbClr val="FFFFFF"/>
                </a:solidFill>
                <a:latin typeface="Jura Bold"/>
              </a:rPr>
              <a:t>получателями</a:t>
            </a:r>
            <a:r>
              <a:rPr lang="en-US" sz="4077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077" dirty="0" err="1">
                <a:solidFill>
                  <a:srgbClr val="FFFFFF"/>
                </a:solidFill>
                <a:latin typeface="Jura Bold"/>
              </a:rPr>
              <a:t>средств</a:t>
            </a:r>
            <a:r>
              <a:rPr lang="en-US" sz="4077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077" dirty="0" err="1">
                <a:solidFill>
                  <a:srgbClr val="FFFFFF"/>
                </a:solidFill>
                <a:latin typeface="Jura Bold"/>
              </a:rPr>
              <a:t>бюджета</a:t>
            </a:r>
            <a:r>
              <a:rPr lang="en-US" sz="4077" dirty="0">
                <a:solidFill>
                  <a:srgbClr val="FFFFFF"/>
                </a:solidFill>
                <a:latin typeface="Jura Bold"/>
              </a:rPr>
              <a:t> в </a:t>
            </a:r>
            <a:r>
              <a:rPr lang="en-US" sz="4077" dirty="0" err="1">
                <a:solidFill>
                  <a:srgbClr val="FFFFFF"/>
                </a:solidFill>
                <a:latin typeface="Jura Bold"/>
              </a:rPr>
              <a:t>течение</a:t>
            </a:r>
            <a:r>
              <a:rPr lang="en-US" sz="4077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077" dirty="0" err="1">
                <a:solidFill>
                  <a:srgbClr val="FFFFFF"/>
                </a:solidFill>
                <a:latin typeface="Jura Bold"/>
              </a:rPr>
              <a:t>финансового</a:t>
            </a:r>
            <a:r>
              <a:rPr lang="en-US" sz="4077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077" dirty="0" err="1">
                <a:solidFill>
                  <a:srgbClr val="FFFFFF"/>
                </a:solidFill>
                <a:latin typeface="Jura Bold"/>
              </a:rPr>
              <a:t>года</a:t>
            </a:r>
            <a:endParaRPr lang="en-US" sz="4077" dirty="0">
              <a:solidFill>
                <a:srgbClr val="FFFFFF"/>
              </a:solidFill>
              <a:latin typeface="Jura Bold"/>
            </a:endParaRPr>
          </a:p>
          <a:p>
            <a:pPr>
              <a:lnSpc>
                <a:spcPts val="4444"/>
              </a:lnSpc>
            </a:pPr>
            <a:endParaRPr lang="en-US" sz="4077" dirty="0">
              <a:solidFill>
                <a:srgbClr val="FFFFFF"/>
              </a:solidFill>
              <a:latin typeface="Jura Bold"/>
            </a:endParaRPr>
          </a:p>
          <a:p>
            <a:pPr marL="880367" lvl="1" indent="-440183">
              <a:lnSpc>
                <a:spcPts val="4444"/>
              </a:lnSpc>
              <a:buFont typeface="Arial"/>
              <a:buChar char="•"/>
            </a:pPr>
            <a:r>
              <a:rPr lang="en-US" sz="4077" dirty="0" err="1">
                <a:solidFill>
                  <a:srgbClr val="FFFFFF"/>
                </a:solidFill>
                <a:latin typeface="Jura Bold"/>
              </a:rPr>
              <a:t>Отсутствие</a:t>
            </a:r>
            <a:r>
              <a:rPr lang="en-US" sz="4077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077" dirty="0" err="1">
                <a:solidFill>
                  <a:srgbClr val="FFFFFF"/>
                </a:solidFill>
                <a:latin typeface="Jura Bold"/>
              </a:rPr>
              <a:t>кассовых</a:t>
            </a:r>
            <a:r>
              <a:rPr lang="en-US" sz="4077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077" dirty="0" err="1">
                <a:solidFill>
                  <a:srgbClr val="FFFFFF"/>
                </a:solidFill>
                <a:latin typeface="Jura Bold"/>
              </a:rPr>
              <a:t>разрывов</a:t>
            </a:r>
            <a:r>
              <a:rPr lang="en-US" sz="4077" dirty="0">
                <a:solidFill>
                  <a:srgbClr val="FFFFFF"/>
                </a:solidFill>
                <a:latin typeface="Jura Bold"/>
              </a:rPr>
              <a:t> и </a:t>
            </a:r>
            <a:r>
              <a:rPr lang="en-US" sz="4077" dirty="0" err="1">
                <a:solidFill>
                  <a:srgbClr val="FFFFFF"/>
                </a:solidFill>
                <a:latin typeface="Jura Bold"/>
              </a:rPr>
              <a:t>планированию</a:t>
            </a:r>
            <a:r>
              <a:rPr lang="en-US" sz="4077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077" dirty="0" err="1">
                <a:solidFill>
                  <a:srgbClr val="FFFFFF"/>
                </a:solidFill>
                <a:latin typeface="Jura Bold"/>
              </a:rPr>
              <a:t>мероприятий</a:t>
            </a:r>
            <a:r>
              <a:rPr lang="en-US" sz="4077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077" dirty="0" err="1">
                <a:solidFill>
                  <a:srgbClr val="FFFFFF"/>
                </a:solidFill>
                <a:latin typeface="Jura Bold"/>
              </a:rPr>
              <a:t>по</a:t>
            </a:r>
            <a:r>
              <a:rPr lang="en-US" sz="4077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077" dirty="0" err="1">
                <a:solidFill>
                  <a:srgbClr val="FFFFFF"/>
                </a:solidFill>
                <a:latin typeface="Jura Bold"/>
              </a:rPr>
              <a:t>их</a:t>
            </a:r>
            <a:r>
              <a:rPr lang="en-US" sz="4077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077" dirty="0" err="1">
                <a:solidFill>
                  <a:srgbClr val="FFFFFF"/>
                </a:solidFill>
                <a:latin typeface="Jura Bold"/>
              </a:rPr>
              <a:t>предотвращению</a:t>
            </a:r>
            <a:endParaRPr lang="en-US" sz="4077" dirty="0">
              <a:solidFill>
                <a:srgbClr val="FFFFFF"/>
              </a:solidFill>
              <a:latin typeface="Jur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817599">
            <a:off x="4519680" y="-10622917"/>
            <a:ext cx="17012157" cy="17259226"/>
          </a:xfrm>
          <a:custGeom>
            <a:avLst/>
            <a:gdLst/>
            <a:ahLst/>
            <a:cxnLst/>
            <a:rect l="l" t="t" r="r" b="b"/>
            <a:pathLst>
              <a:path w="17012157" h="17259226">
                <a:moveTo>
                  <a:pt x="0" y="0"/>
                </a:moveTo>
                <a:lnTo>
                  <a:pt x="17012157" y="0"/>
                </a:lnTo>
                <a:lnTo>
                  <a:pt x="17012157" y="17259226"/>
                </a:lnTo>
                <a:lnTo>
                  <a:pt x="0" y="172592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569" t="-430" b="-43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47533" y="158132"/>
            <a:ext cx="1362952" cy="1362952"/>
          </a:xfrm>
          <a:custGeom>
            <a:avLst/>
            <a:gdLst/>
            <a:ahLst/>
            <a:cxnLst/>
            <a:rect l="l" t="t" r="r" b="b"/>
            <a:pathLst>
              <a:path w="1362952" h="1362952">
                <a:moveTo>
                  <a:pt x="0" y="0"/>
                </a:moveTo>
                <a:lnTo>
                  <a:pt x="1362952" y="0"/>
                </a:lnTo>
                <a:lnTo>
                  <a:pt x="1362952" y="1362952"/>
                </a:lnTo>
                <a:lnTo>
                  <a:pt x="0" y="13629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710485" y="575545"/>
            <a:ext cx="4319379" cy="594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47"/>
              </a:lnSpc>
            </a:pPr>
            <a:r>
              <a:rPr lang="en-US" sz="2496">
                <a:solidFill>
                  <a:srgbClr val="FFFFFF"/>
                </a:solidFill>
                <a:latin typeface="Jura Bold"/>
              </a:rPr>
              <a:t>Министерство Финансов Республики Алтай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4948921"/>
            <a:ext cx="16230600" cy="2628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5121" lvl="1" indent="-492560">
              <a:lnSpc>
                <a:spcPts val="4106"/>
              </a:lnSpc>
              <a:buFont typeface="Arial"/>
              <a:buChar char="•"/>
            </a:pPr>
            <a:r>
              <a:rPr lang="en-US" sz="4562" dirty="0" err="1">
                <a:solidFill>
                  <a:srgbClr val="FFFFFF"/>
                </a:solidFill>
                <a:latin typeface="Jura Bold"/>
              </a:rPr>
              <a:t>Ст</a:t>
            </a:r>
            <a:r>
              <a:rPr lang="en-US" sz="4562" dirty="0">
                <a:solidFill>
                  <a:srgbClr val="FFFFFF"/>
                </a:solidFill>
                <a:latin typeface="Jura Bold"/>
              </a:rPr>
              <a:t>. 217.1</a:t>
            </a:r>
            <a:r>
              <a:rPr lang="ru-RU" sz="4562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562" dirty="0">
                <a:solidFill>
                  <a:srgbClr val="FFFFFF"/>
                </a:solidFill>
                <a:latin typeface="Jura Bold"/>
              </a:rPr>
              <a:t>БК РФ</a:t>
            </a:r>
          </a:p>
          <a:p>
            <a:pPr marL="492561" lvl="1">
              <a:lnSpc>
                <a:spcPts val="4106"/>
              </a:lnSpc>
            </a:pPr>
            <a:endParaRPr lang="ru-RU" sz="4562" dirty="0">
              <a:solidFill>
                <a:srgbClr val="FFFFFF"/>
              </a:solidFill>
              <a:latin typeface="Jura Bold"/>
            </a:endParaRPr>
          </a:p>
          <a:p>
            <a:pPr marL="985121" lvl="1" indent="-492560">
              <a:lnSpc>
                <a:spcPts val="4106"/>
              </a:lnSpc>
              <a:buFont typeface="Arial"/>
              <a:buChar char="•"/>
            </a:pPr>
            <a:r>
              <a:rPr lang="ru-RU" sz="4562" dirty="0">
                <a:solidFill>
                  <a:srgbClr val="FFFFFF"/>
                </a:solidFill>
                <a:latin typeface="Jura Bold"/>
              </a:rPr>
              <a:t>С</a:t>
            </a:r>
            <a:r>
              <a:rPr lang="ru-RU" sz="4562" dirty="0" smtClean="0">
                <a:solidFill>
                  <a:srgbClr val="FFFFFF"/>
                </a:solidFill>
                <a:latin typeface="Jura Bold"/>
              </a:rPr>
              <a:t>т.</a:t>
            </a:r>
            <a:r>
              <a:rPr lang="en-US" sz="4562" dirty="0" smtClean="0">
                <a:solidFill>
                  <a:srgbClr val="FFFFFF"/>
                </a:solidFill>
                <a:latin typeface="Jura Bold"/>
              </a:rPr>
              <a:t>226.1 </a:t>
            </a:r>
            <a:r>
              <a:rPr lang="en-US" sz="4562" dirty="0">
                <a:solidFill>
                  <a:srgbClr val="FFFFFF"/>
                </a:solidFill>
                <a:latin typeface="Jura Bold"/>
              </a:rPr>
              <a:t>БК РФ</a:t>
            </a:r>
          </a:p>
          <a:p>
            <a:pPr>
              <a:lnSpc>
                <a:spcPts val="4106"/>
              </a:lnSpc>
            </a:pPr>
            <a:endParaRPr lang="en-US" sz="4562" dirty="0">
              <a:solidFill>
                <a:srgbClr val="FFFFFF"/>
              </a:solidFill>
              <a:latin typeface="Jura Bold"/>
            </a:endParaRPr>
          </a:p>
          <a:p>
            <a:pPr marL="985121" lvl="1" indent="-492560" algn="l">
              <a:lnSpc>
                <a:spcPts val="4106"/>
              </a:lnSpc>
              <a:buFont typeface="Arial"/>
              <a:buChar char="•"/>
            </a:pPr>
            <a:r>
              <a:rPr lang="en-US" sz="4562" dirty="0" err="1">
                <a:solidFill>
                  <a:srgbClr val="FFFFFF"/>
                </a:solidFill>
                <a:latin typeface="Jura Bold"/>
              </a:rPr>
              <a:t>Приказ</a:t>
            </a:r>
            <a:r>
              <a:rPr lang="en-US" sz="4562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562" dirty="0" err="1">
                <a:solidFill>
                  <a:srgbClr val="FFFFFF"/>
                </a:solidFill>
                <a:latin typeface="Jura Bold"/>
              </a:rPr>
              <a:t>Минфина</a:t>
            </a:r>
            <a:r>
              <a:rPr lang="en-US" sz="4562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562" dirty="0" err="1">
                <a:solidFill>
                  <a:srgbClr val="FFFFFF"/>
                </a:solidFill>
                <a:latin typeface="Jura Bold"/>
              </a:rPr>
              <a:t>Республики</a:t>
            </a:r>
            <a:r>
              <a:rPr lang="en-US" sz="4562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562" dirty="0" err="1">
                <a:solidFill>
                  <a:srgbClr val="FFFFFF"/>
                </a:solidFill>
                <a:latin typeface="Jura Bold"/>
              </a:rPr>
              <a:t>Алтай</a:t>
            </a:r>
            <a:r>
              <a:rPr lang="en-US" sz="4562" dirty="0">
                <a:solidFill>
                  <a:srgbClr val="FFFFFF"/>
                </a:solidFill>
                <a:latin typeface="Jura Bold"/>
              </a:rPr>
              <a:t> 134-П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9009" y="2573216"/>
            <a:ext cx="16344662" cy="1249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35"/>
              </a:lnSpc>
            </a:pPr>
            <a:r>
              <a:rPr lang="en-US" sz="4477" dirty="0" smtClean="0">
                <a:solidFill>
                  <a:srgbClr val="FFFFFF"/>
                </a:solidFill>
                <a:latin typeface="Jura Bold"/>
              </a:rPr>
              <a:t>НОРМАТИВН</a:t>
            </a:r>
            <a:r>
              <a:rPr lang="ru-RU" sz="4477" dirty="0" smtClean="0">
                <a:solidFill>
                  <a:srgbClr val="FFFFFF"/>
                </a:solidFill>
                <a:latin typeface="Jura Bold"/>
              </a:rPr>
              <a:t>АЯ</a:t>
            </a:r>
            <a:r>
              <a:rPr lang="en-US" sz="4477" dirty="0" smtClean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477" dirty="0">
                <a:solidFill>
                  <a:srgbClr val="FFFFFF"/>
                </a:solidFill>
                <a:latin typeface="Jura Bold"/>
              </a:rPr>
              <a:t>ПРАВОВАЯ БАЗА СОСТАВЛЕНИЯ И ВЕДЕНИЯ КАССОВОГО ПЛАНА: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817599">
            <a:off x="4519680" y="-10622917"/>
            <a:ext cx="17012157" cy="17259226"/>
          </a:xfrm>
          <a:custGeom>
            <a:avLst/>
            <a:gdLst/>
            <a:ahLst/>
            <a:cxnLst/>
            <a:rect l="l" t="t" r="r" b="b"/>
            <a:pathLst>
              <a:path w="17012157" h="17259226">
                <a:moveTo>
                  <a:pt x="0" y="0"/>
                </a:moveTo>
                <a:lnTo>
                  <a:pt x="17012157" y="0"/>
                </a:lnTo>
                <a:lnTo>
                  <a:pt x="17012157" y="17259226"/>
                </a:lnTo>
                <a:lnTo>
                  <a:pt x="0" y="172592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569" t="-430" b="-43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47533" y="158132"/>
            <a:ext cx="1362952" cy="1362952"/>
          </a:xfrm>
          <a:custGeom>
            <a:avLst/>
            <a:gdLst/>
            <a:ahLst/>
            <a:cxnLst/>
            <a:rect l="l" t="t" r="r" b="b"/>
            <a:pathLst>
              <a:path w="1362952" h="1362952">
                <a:moveTo>
                  <a:pt x="0" y="0"/>
                </a:moveTo>
                <a:lnTo>
                  <a:pt x="1362952" y="0"/>
                </a:lnTo>
                <a:lnTo>
                  <a:pt x="1362952" y="1362952"/>
                </a:lnTo>
                <a:lnTo>
                  <a:pt x="0" y="13629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710485" y="575545"/>
            <a:ext cx="4319379" cy="594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47"/>
              </a:lnSpc>
            </a:pPr>
            <a:r>
              <a:rPr lang="en-US" sz="2496">
                <a:solidFill>
                  <a:srgbClr val="FFFFFF"/>
                </a:solidFill>
                <a:latin typeface="Jura Bold"/>
              </a:rPr>
              <a:t>Министерство Финансов Республики Алтай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9009" y="4467080"/>
            <a:ext cx="16648428" cy="4308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5121" lvl="1" indent="-492560">
              <a:lnSpc>
                <a:spcPts val="4197"/>
              </a:lnSpc>
              <a:buFont typeface="Arial"/>
              <a:buChar char="•"/>
            </a:pPr>
            <a:r>
              <a:rPr lang="en-US" sz="4562" dirty="0" err="1">
                <a:solidFill>
                  <a:srgbClr val="FFFFFF"/>
                </a:solidFill>
                <a:latin typeface="Jura Bold"/>
              </a:rPr>
              <a:t>Сведения</a:t>
            </a:r>
            <a:r>
              <a:rPr lang="en-US" sz="4562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562" dirty="0" err="1">
                <a:solidFill>
                  <a:srgbClr val="FFFFFF"/>
                </a:solidFill>
                <a:latin typeface="Jura Bold"/>
              </a:rPr>
              <a:t>по</a:t>
            </a:r>
            <a:r>
              <a:rPr lang="en-US" sz="4562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562" dirty="0" err="1">
                <a:solidFill>
                  <a:srgbClr val="FFFFFF"/>
                </a:solidFill>
                <a:latin typeface="Jura Bold"/>
              </a:rPr>
              <a:t>безвозмездным</a:t>
            </a:r>
            <a:r>
              <a:rPr lang="en-US" sz="4562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562" dirty="0" err="1">
                <a:solidFill>
                  <a:srgbClr val="FFFFFF"/>
                </a:solidFill>
                <a:latin typeface="Jura Bold"/>
              </a:rPr>
              <a:t>поступлениям</a:t>
            </a:r>
            <a:r>
              <a:rPr lang="en-US" sz="4562" dirty="0">
                <a:solidFill>
                  <a:srgbClr val="FFFFFF"/>
                </a:solidFill>
                <a:latin typeface="Jura Bold"/>
              </a:rPr>
              <a:t> (</a:t>
            </a:r>
            <a:r>
              <a:rPr lang="en-US" sz="4562" dirty="0" err="1">
                <a:solidFill>
                  <a:srgbClr val="FFFFFF"/>
                </a:solidFill>
                <a:latin typeface="Jura Bold"/>
              </a:rPr>
              <a:t>приложение</a:t>
            </a:r>
            <a:r>
              <a:rPr lang="en-US" sz="4562" dirty="0">
                <a:solidFill>
                  <a:srgbClr val="FFFFFF"/>
                </a:solidFill>
                <a:latin typeface="Jura Bold"/>
              </a:rPr>
              <a:t> №9)</a:t>
            </a:r>
          </a:p>
          <a:p>
            <a:pPr>
              <a:lnSpc>
                <a:spcPts val="4197"/>
              </a:lnSpc>
            </a:pPr>
            <a:endParaRPr lang="en-US" sz="4562" dirty="0">
              <a:solidFill>
                <a:srgbClr val="FFFFFF"/>
              </a:solidFill>
              <a:latin typeface="Jura Bold"/>
            </a:endParaRPr>
          </a:p>
          <a:p>
            <a:pPr marL="985121" lvl="1" indent="-492560">
              <a:lnSpc>
                <a:spcPts val="4197"/>
              </a:lnSpc>
              <a:buFont typeface="Arial"/>
              <a:buChar char="•"/>
            </a:pPr>
            <a:r>
              <a:rPr lang="en-US" sz="4562" dirty="0" err="1">
                <a:solidFill>
                  <a:srgbClr val="FFFFFF"/>
                </a:solidFill>
                <a:latin typeface="Jura Bold"/>
              </a:rPr>
              <a:t>Уточненные</a:t>
            </a:r>
            <a:r>
              <a:rPr lang="en-US" sz="4562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562" dirty="0" err="1">
                <a:solidFill>
                  <a:srgbClr val="FFFFFF"/>
                </a:solidFill>
                <a:latin typeface="Jura Bold"/>
              </a:rPr>
              <a:t>сведения</a:t>
            </a:r>
            <a:r>
              <a:rPr lang="en-US" sz="4562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562" dirty="0" err="1">
                <a:solidFill>
                  <a:srgbClr val="FFFFFF"/>
                </a:solidFill>
                <a:latin typeface="Jura Bold"/>
              </a:rPr>
              <a:t>по</a:t>
            </a:r>
            <a:r>
              <a:rPr lang="en-US" sz="4562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562" dirty="0" err="1">
                <a:solidFill>
                  <a:srgbClr val="FFFFFF"/>
                </a:solidFill>
                <a:latin typeface="Jura Bold"/>
              </a:rPr>
              <a:t>безвозмездным</a:t>
            </a:r>
            <a:r>
              <a:rPr lang="en-US" sz="4562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562" dirty="0" err="1">
                <a:solidFill>
                  <a:srgbClr val="FFFFFF"/>
                </a:solidFill>
                <a:latin typeface="Jura Bold"/>
              </a:rPr>
              <a:t>поступлениям</a:t>
            </a:r>
            <a:r>
              <a:rPr lang="en-US" sz="4562" dirty="0">
                <a:solidFill>
                  <a:srgbClr val="FFFFFF"/>
                </a:solidFill>
                <a:latin typeface="Jura Bold"/>
              </a:rPr>
              <a:t>, (</a:t>
            </a:r>
            <a:r>
              <a:rPr lang="en-US" sz="4562" dirty="0" err="1">
                <a:solidFill>
                  <a:srgbClr val="FFFFFF"/>
                </a:solidFill>
                <a:latin typeface="Jura Bold"/>
              </a:rPr>
              <a:t>приложение</a:t>
            </a:r>
            <a:r>
              <a:rPr lang="en-US" sz="4562" dirty="0">
                <a:solidFill>
                  <a:srgbClr val="FFFFFF"/>
                </a:solidFill>
                <a:latin typeface="Jura Bold"/>
              </a:rPr>
              <a:t> №10)</a:t>
            </a:r>
          </a:p>
          <a:p>
            <a:pPr>
              <a:lnSpc>
                <a:spcPts val="4197"/>
              </a:lnSpc>
            </a:pPr>
            <a:endParaRPr lang="en-US" sz="4562" dirty="0">
              <a:solidFill>
                <a:srgbClr val="FFFFFF"/>
              </a:solidFill>
              <a:latin typeface="Jura Bold"/>
            </a:endParaRPr>
          </a:p>
          <a:p>
            <a:pPr marL="985121" lvl="1" indent="-492560">
              <a:lnSpc>
                <a:spcPts val="4197"/>
              </a:lnSpc>
              <a:buFont typeface="Arial"/>
              <a:buChar char="•"/>
            </a:pPr>
            <a:r>
              <a:rPr lang="en-US" sz="4562" dirty="0" err="1">
                <a:solidFill>
                  <a:srgbClr val="FFFFFF"/>
                </a:solidFill>
                <a:latin typeface="Jura Bold"/>
              </a:rPr>
              <a:t>Сведения</a:t>
            </a:r>
            <a:r>
              <a:rPr lang="en-US" sz="4562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562" dirty="0" err="1">
                <a:solidFill>
                  <a:srgbClr val="FFFFFF"/>
                </a:solidFill>
                <a:latin typeface="Jura Bold"/>
              </a:rPr>
              <a:t>по</a:t>
            </a:r>
            <a:r>
              <a:rPr lang="en-US" sz="4562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562" dirty="0" err="1">
                <a:solidFill>
                  <a:srgbClr val="FFFFFF"/>
                </a:solidFill>
                <a:latin typeface="Jura Bold"/>
              </a:rPr>
              <a:t>рабочим</a:t>
            </a:r>
            <a:r>
              <a:rPr lang="en-US" sz="4562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4562" dirty="0" err="1">
                <a:solidFill>
                  <a:srgbClr val="FFFFFF"/>
                </a:solidFill>
                <a:latin typeface="Jura Bold"/>
              </a:rPr>
              <a:t>дням</a:t>
            </a:r>
            <a:r>
              <a:rPr lang="en-US" sz="4562" dirty="0">
                <a:solidFill>
                  <a:srgbClr val="FFFFFF"/>
                </a:solidFill>
                <a:latin typeface="Jura Bold"/>
              </a:rPr>
              <a:t> (</a:t>
            </a:r>
            <a:r>
              <a:rPr lang="en-US" sz="4562" dirty="0" err="1">
                <a:solidFill>
                  <a:srgbClr val="FFFFFF"/>
                </a:solidFill>
                <a:latin typeface="Jura Bold"/>
              </a:rPr>
              <a:t>приложение</a:t>
            </a:r>
            <a:r>
              <a:rPr lang="en-US" sz="4562" dirty="0">
                <a:solidFill>
                  <a:srgbClr val="FFFFFF"/>
                </a:solidFill>
                <a:latin typeface="Jura Bold"/>
              </a:rPr>
              <a:t> №11) </a:t>
            </a:r>
          </a:p>
          <a:p>
            <a:pPr algn="l">
              <a:lnSpc>
                <a:spcPts val="4197"/>
              </a:lnSpc>
            </a:pPr>
            <a:endParaRPr lang="en-US" sz="4562" dirty="0">
              <a:solidFill>
                <a:srgbClr val="FFFFFF"/>
              </a:solidFill>
              <a:latin typeface="Jura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710485" y="2027116"/>
            <a:ext cx="16344662" cy="1858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35"/>
              </a:lnSpc>
            </a:pPr>
            <a:r>
              <a:rPr lang="en-US" sz="4477" dirty="0">
                <a:solidFill>
                  <a:srgbClr val="FFFFFF"/>
                </a:solidFill>
                <a:latin typeface="Jura Bold"/>
              </a:rPr>
              <a:t>СПИСОК ПРЕДОСТАВЛЯЕМЫХ ДАННЫХ НА ОСНОВАНИИ ПРИКАЗА МИНФИНА РЕСПУБЛИКИ АЛТАЙ 134-П,</a:t>
            </a:r>
          </a:p>
          <a:p>
            <a:pPr>
              <a:lnSpc>
                <a:spcPts val="4835"/>
              </a:lnSpc>
            </a:pPr>
            <a:r>
              <a:rPr lang="en-US" sz="4477" dirty="0">
                <a:solidFill>
                  <a:srgbClr val="FFFFFF"/>
                </a:solidFill>
                <a:latin typeface="Jura Bold"/>
              </a:rPr>
              <a:t>СТРУКТУРА КАССОВОГО ПЛАНА: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7533" y="158132"/>
            <a:ext cx="1362952" cy="1362952"/>
          </a:xfrm>
          <a:custGeom>
            <a:avLst/>
            <a:gdLst/>
            <a:ahLst/>
            <a:cxnLst/>
            <a:rect l="l" t="t" r="r" b="b"/>
            <a:pathLst>
              <a:path w="1362952" h="1362952">
                <a:moveTo>
                  <a:pt x="0" y="0"/>
                </a:moveTo>
                <a:lnTo>
                  <a:pt x="1362952" y="0"/>
                </a:lnTo>
                <a:lnTo>
                  <a:pt x="1362952" y="1362952"/>
                </a:lnTo>
                <a:lnTo>
                  <a:pt x="0" y="13629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10485" y="575545"/>
            <a:ext cx="4319379" cy="594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47"/>
              </a:lnSpc>
            </a:pPr>
            <a:r>
              <a:rPr lang="en-US" sz="2496">
                <a:solidFill>
                  <a:srgbClr val="FFFFFF"/>
                </a:solidFill>
                <a:latin typeface="Jura Bold"/>
              </a:rPr>
              <a:t>Министерство Финансов Республики Алтай</a:t>
            </a:r>
          </a:p>
        </p:txBody>
      </p:sp>
      <p:sp>
        <p:nvSpPr>
          <p:cNvPr id="4" name="Freeform 4"/>
          <p:cNvSpPr/>
          <p:nvPr/>
        </p:nvSpPr>
        <p:spPr>
          <a:xfrm rot="10256638">
            <a:off x="9102021" y="-640944"/>
            <a:ext cx="17012157" cy="17259226"/>
          </a:xfrm>
          <a:custGeom>
            <a:avLst/>
            <a:gdLst/>
            <a:ahLst/>
            <a:cxnLst/>
            <a:rect l="l" t="t" r="r" b="b"/>
            <a:pathLst>
              <a:path w="17012157" h="17259226">
                <a:moveTo>
                  <a:pt x="0" y="0"/>
                </a:moveTo>
                <a:lnTo>
                  <a:pt x="17012158" y="0"/>
                </a:lnTo>
                <a:lnTo>
                  <a:pt x="17012158" y="17259226"/>
                </a:lnTo>
                <a:lnTo>
                  <a:pt x="0" y="172592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569" t="-430" b="-430"/>
            </a:stretch>
          </a:blipFill>
        </p:spPr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8F4634-E5F6-4186-BFE4-A96480AE6C8B}"/>
              </a:ext>
            </a:extLst>
          </p:cNvPr>
          <p:cNvSpPr txBox="1"/>
          <p:nvPr/>
        </p:nvSpPr>
        <p:spPr>
          <a:xfrm>
            <a:off x="1029009" y="2274101"/>
            <a:ext cx="1485907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35"/>
              </a:lnSpc>
            </a:pPr>
            <a:r>
              <a:rPr lang="en-US" sz="4400" dirty="0">
                <a:solidFill>
                  <a:srgbClr val="FFFFFF"/>
                </a:solidFill>
                <a:latin typeface="Jura Bold"/>
              </a:rPr>
              <a:t>СВЕДЕНИЯ ПО БЕЗВОЗМЕЗДНЫМ ПОСТУПЛЕНИЯМ (ПРИЛОЖЕНИЕ №9)</a:t>
            </a:r>
            <a:r>
              <a:rPr lang="en-US" sz="4477" dirty="0">
                <a:solidFill>
                  <a:srgbClr val="FFFFFF"/>
                </a:solidFill>
                <a:latin typeface="Jura Bold"/>
              </a:rPr>
              <a:t> 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865414DE-4F50-44E8-93D5-AC70821E9192}"/>
              </a:ext>
            </a:extLst>
          </p:cNvPr>
          <p:cNvSpPr txBox="1"/>
          <p:nvPr/>
        </p:nvSpPr>
        <p:spPr>
          <a:xfrm>
            <a:off x="959671" y="4610100"/>
            <a:ext cx="16648428" cy="3231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5121" lvl="1" indent="-492560">
              <a:lnSpc>
                <a:spcPts val="4197"/>
              </a:lnSpc>
              <a:buFont typeface="Arial"/>
              <a:buChar char="•"/>
            </a:pPr>
            <a:r>
              <a:rPr lang="ru-RU" sz="4562" dirty="0">
                <a:solidFill>
                  <a:srgbClr val="FFFFFF"/>
                </a:solidFill>
                <a:latin typeface="Jura Bold"/>
              </a:rPr>
              <a:t>Предоставляются в течение 4 рабочих дней со дня принятия закона о бюджете</a:t>
            </a:r>
          </a:p>
          <a:p>
            <a:pPr marL="492561" lvl="1">
              <a:lnSpc>
                <a:spcPts val="4197"/>
              </a:lnSpc>
            </a:pPr>
            <a:endParaRPr lang="ru-RU" sz="4562" dirty="0">
              <a:solidFill>
                <a:srgbClr val="FFFFFF"/>
              </a:solidFill>
              <a:latin typeface="Jura Bold"/>
            </a:endParaRPr>
          </a:p>
          <a:p>
            <a:pPr marL="985121" lvl="1" indent="-492560">
              <a:lnSpc>
                <a:spcPts val="4197"/>
              </a:lnSpc>
              <a:buFont typeface="Arial"/>
              <a:buChar char="•"/>
            </a:pPr>
            <a:r>
              <a:rPr lang="ru-RU" sz="4562" dirty="0">
                <a:solidFill>
                  <a:srgbClr val="FFFFFF"/>
                </a:solidFill>
                <a:latin typeface="Jura Bold"/>
              </a:rPr>
              <a:t>Соответствуют прогнозируемому объему поступлений доходов в </a:t>
            </a:r>
            <a:r>
              <a:rPr lang="ru-RU" sz="4562" dirty="0" smtClean="0">
                <a:solidFill>
                  <a:srgbClr val="FFFFFF"/>
                </a:solidFill>
                <a:latin typeface="Jura Bold"/>
              </a:rPr>
              <a:t>республиканский </a:t>
            </a:r>
            <a:r>
              <a:rPr lang="ru-RU" sz="4562" dirty="0">
                <a:solidFill>
                  <a:srgbClr val="FFFFFF"/>
                </a:solidFill>
                <a:latin typeface="Jura Bold"/>
              </a:rPr>
              <a:t>бюджет на очередной финансовый год</a:t>
            </a:r>
            <a:endParaRPr lang="en-US" sz="4562" dirty="0">
              <a:solidFill>
                <a:srgbClr val="FFFFFF"/>
              </a:solidFill>
              <a:latin typeface="Jur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7533" y="158132"/>
            <a:ext cx="1362952" cy="1362952"/>
          </a:xfrm>
          <a:custGeom>
            <a:avLst/>
            <a:gdLst/>
            <a:ahLst/>
            <a:cxnLst/>
            <a:rect l="l" t="t" r="r" b="b"/>
            <a:pathLst>
              <a:path w="1362952" h="1362952">
                <a:moveTo>
                  <a:pt x="0" y="0"/>
                </a:moveTo>
                <a:lnTo>
                  <a:pt x="1362952" y="0"/>
                </a:lnTo>
                <a:lnTo>
                  <a:pt x="1362952" y="1362952"/>
                </a:lnTo>
                <a:lnTo>
                  <a:pt x="0" y="13629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10485" y="575545"/>
            <a:ext cx="4319379" cy="594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47"/>
              </a:lnSpc>
            </a:pPr>
            <a:r>
              <a:rPr lang="en-US" sz="2496">
                <a:solidFill>
                  <a:srgbClr val="FFFFFF"/>
                </a:solidFill>
                <a:latin typeface="Jura Bold"/>
              </a:rPr>
              <a:t>Министерство Финансов Республики Алтай</a:t>
            </a:r>
          </a:p>
        </p:txBody>
      </p:sp>
      <p:sp>
        <p:nvSpPr>
          <p:cNvPr id="4" name="Freeform 4"/>
          <p:cNvSpPr/>
          <p:nvPr/>
        </p:nvSpPr>
        <p:spPr>
          <a:xfrm rot="10256638">
            <a:off x="9102021" y="-640944"/>
            <a:ext cx="17012157" cy="17259226"/>
          </a:xfrm>
          <a:custGeom>
            <a:avLst/>
            <a:gdLst/>
            <a:ahLst/>
            <a:cxnLst/>
            <a:rect l="l" t="t" r="r" b="b"/>
            <a:pathLst>
              <a:path w="17012157" h="17259226">
                <a:moveTo>
                  <a:pt x="0" y="0"/>
                </a:moveTo>
                <a:lnTo>
                  <a:pt x="17012158" y="0"/>
                </a:lnTo>
                <a:lnTo>
                  <a:pt x="17012158" y="17259226"/>
                </a:lnTo>
                <a:lnTo>
                  <a:pt x="0" y="172592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569" t="-430" b="-430"/>
            </a:stretch>
          </a:blipFill>
        </p:spPr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8F4634-E5F6-4186-BFE4-A96480AE6C8B}"/>
              </a:ext>
            </a:extLst>
          </p:cNvPr>
          <p:cNvSpPr txBox="1"/>
          <p:nvPr/>
        </p:nvSpPr>
        <p:spPr>
          <a:xfrm>
            <a:off x="1295400" y="2008714"/>
            <a:ext cx="1485907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2561" lvl="1" algn="ctr">
              <a:lnSpc>
                <a:spcPts val="4197"/>
              </a:lnSpc>
            </a:pPr>
            <a:r>
              <a:rPr lang="en-US" sz="4562" dirty="0">
                <a:solidFill>
                  <a:srgbClr val="FFFFFF"/>
                </a:solidFill>
                <a:latin typeface="Jura Bold"/>
              </a:rPr>
              <a:t>УТОЧНЕННЫЕ СВЕДЕНИЯ ПО БЕЗВОЗМЕЗДНЫМ ПОСТУПЛЕНИЯМ, (ПРИЛОЖЕНИЕ №10)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865414DE-4F50-44E8-93D5-AC70821E9192}"/>
              </a:ext>
            </a:extLst>
          </p:cNvPr>
          <p:cNvSpPr txBox="1"/>
          <p:nvPr/>
        </p:nvSpPr>
        <p:spPr>
          <a:xfrm>
            <a:off x="959671" y="4004444"/>
            <a:ext cx="16648428" cy="4308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5121" lvl="1" indent="-492560">
              <a:lnSpc>
                <a:spcPts val="4197"/>
              </a:lnSpc>
              <a:buFont typeface="Arial"/>
              <a:buChar char="•"/>
            </a:pPr>
            <a:r>
              <a:rPr lang="ru-RU" sz="4562" dirty="0">
                <a:solidFill>
                  <a:srgbClr val="FFFFFF"/>
                </a:solidFill>
                <a:latin typeface="Jura Bold"/>
              </a:rPr>
              <a:t>Формируются в течение первых 2 рабочих дней ежемесячно</a:t>
            </a:r>
          </a:p>
          <a:p>
            <a:pPr marL="985121" lvl="1" indent="-492560">
              <a:lnSpc>
                <a:spcPts val="4197"/>
              </a:lnSpc>
              <a:buFont typeface="Arial"/>
              <a:buChar char="•"/>
            </a:pPr>
            <a:endParaRPr lang="ru-RU" sz="4562" dirty="0">
              <a:solidFill>
                <a:srgbClr val="FFFFFF"/>
              </a:solidFill>
              <a:latin typeface="Jura Bold"/>
            </a:endParaRPr>
          </a:p>
          <a:p>
            <a:pPr marL="985121" lvl="1" indent="-492560">
              <a:lnSpc>
                <a:spcPts val="4197"/>
              </a:lnSpc>
              <a:buFont typeface="Arial"/>
              <a:buChar char="•"/>
            </a:pPr>
            <a:r>
              <a:rPr lang="ru-RU" sz="4562" dirty="0">
                <a:solidFill>
                  <a:srgbClr val="FFFFFF"/>
                </a:solidFill>
                <a:latin typeface="Jura Bold"/>
              </a:rPr>
              <a:t>Отражаются фактически сложившиеся поступления за отчетный месяц</a:t>
            </a:r>
          </a:p>
          <a:p>
            <a:pPr marL="985121" lvl="1" indent="-492560">
              <a:lnSpc>
                <a:spcPts val="4197"/>
              </a:lnSpc>
              <a:buFont typeface="Arial"/>
              <a:buChar char="•"/>
            </a:pPr>
            <a:endParaRPr lang="ru-RU" sz="4562" dirty="0">
              <a:solidFill>
                <a:srgbClr val="FFFFFF"/>
              </a:solidFill>
              <a:latin typeface="Jura Bold"/>
            </a:endParaRPr>
          </a:p>
          <a:p>
            <a:pPr marL="985121" lvl="1" indent="-492560">
              <a:lnSpc>
                <a:spcPts val="4197"/>
              </a:lnSpc>
              <a:buFont typeface="Arial"/>
              <a:buChar char="•"/>
            </a:pPr>
            <a:r>
              <a:rPr lang="ru-RU" sz="4562" dirty="0">
                <a:solidFill>
                  <a:srgbClr val="FFFFFF"/>
                </a:solidFill>
                <a:latin typeface="Jura Bold"/>
              </a:rPr>
              <a:t>Формируются плановые значения, согласно ПОФ из ф</a:t>
            </a:r>
            <a:r>
              <a:rPr lang="ru-RU" sz="4562" dirty="0" smtClean="0">
                <a:solidFill>
                  <a:srgbClr val="FFFFFF"/>
                </a:solidFill>
                <a:latin typeface="Jura Bold"/>
              </a:rPr>
              <a:t>едерального </a:t>
            </a:r>
            <a:r>
              <a:rPr lang="ru-RU" sz="4562" dirty="0">
                <a:solidFill>
                  <a:srgbClr val="FFFFFF"/>
                </a:solidFill>
                <a:latin typeface="Jura Bold"/>
              </a:rPr>
              <a:t>бюджета</a:t>
            </a:r>
          </a:p>
        </p:txBody>
      </p:sp>
    </p:spTree>
    <p:extLst>
      <p:ext uri="{BB962C8B-B14F-4D97-AF65-F5344CB8AC3E}">
        <p14:creationId xmlns:p14="http://schemas.microsoft.com/office/powerpoint/2010/main" val="205392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 rot="10256638">
            <a:off x="6814874" y="-1626209"/>
            <a:ext cx="17012157" cy="17259226"/>
          </a:xfrm>
          <a:custGeom>
            <a:avLst/>
            <a:gdLst/>
            <a:ahLst/>
            <a:cxnLst/>
            <a:rect l="l" t="t" r="r" b="b"/>
            <a:pathLst>
              <a:path w="17012157" h="17259226">
                <a:moveTo>
                  <a:pt x="0" y="0"/>
                </a:moveTo>
                <a:lnTo>
                  <a:pt x="17012158" y="0"/>
                </a:lnTo>
                <a:lnTo>
                  <a:pt x="17012158" y="17259226"/>
                </a:lnTo>
                <a:lnTo>
                  <a:pt x="0" y="172592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569" t="-430" b="-430"/>
            </a:stretch>
          </a:blipFill>
        </p:spPr>
      </p:sp>
      <p:sp>
        <p:nvSpPr>
          <p:cNvPr id="2" name="Freeform 2"/>
          <p:cNvSpPr/>
          <p:nvPr/>
        </p:nvSpPr>
        <p:spPr>
          <a:xfrm>
            <a:off x="347533" y="158132"/>
            <a:ext cx="1362952" cy="1362952"/>
          </a:xfrm>
          <a:custGeom>
            <a:avLst/>
            <a:gdLst/>
            <a:ahLst/>
            <a:cxnLst/>
            <a:rect l="l" t="t" r="r" b="b"/>
            <a:pathLst>
              <a:path w="1362952" h="1362952">
                <a:moveTo>
                  <a:pt x="0" y="0"/>
                </a:moveTo>
                <a:lnTo>
                  <a:pt x="1362952" y="0"/>
                </a:lnTo>
                <a:lnTo>
                  <a:pt x="1362952" y="1362952"/>
                </a:lnTo>
                <a:lnTo>
                  <a:pt x="0" y="13629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10485" y="575545"/>
            <a:ext cx="4319379" cy="594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47"/>
              </a:lnSpc>
            </a:pPr>
            <a:r>
              <a:rPr lang="en-US" sz="2496" dirty="0" err="1">
                <a:solidFill>
                  <a:srgbClr val="FFFFFF"/>
                </a:solidFill>
                <a:latin typeface="Jura Bold"/>
              </a:rPr>
              <a:t>Министерство</a:t>
            </a:r>
            <a:r>
              <a:rPr lang="en-US" sz="2496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2496" dirty="0" err="1">
                <a:solidFill>
                  <a:srgbClr val="FFFFFF"/>
                </a:solidFill>
                <a:latin typeface="Jura Bold"/>
              </a:rPr>
              <a:t>Финансов</a:t>
            </a:r>
            <a:r>
              <a:rPr lang="en-US" sz="2496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2496" dirty="0" err="1">
                <a:solidFill>
                  <a:srgbClr val="FFFFFF"/>
                </a:solidFill>
                <a:latin typeface="Jura Bold"/>
              </a:rPr>
              <a:t>Республики</a:t>
            </a:r>
            <a:r>
              <a:rPr lang="en-US" sz="2496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2496" dirty="0" err="1">
                <a:solidFill>
                  <a:srgbClr val="FFFFFF"/>
                </a:solidFill>
                <a:latin typeface="Jura Bold"/>
              </a:rPr>
              <a:t>Алтай</a:t>
            </a:r>
            <a:endParaRPr lang="en-US" sz="2496" dirty="0">
              <a:solidFill>
                <a:srgbClr val="FFFFFF"/>
              </a:solidFill>
              <a:latin typeface="Jura Bold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479C59C-8CEE-48E4-A1AA-FA7482CC21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568" y="1521084"/>
            <a:ext cx="15744864" cy="75848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7533" y="158132"/>
            <a:ext cx="1362952" cy="1362952"/>
          </a:xfrm>
          <a:custGeom>
            <a:avLst/>
            <a:gdLst/>
            <a:ahLst/>
            <a:cxnLst/>
            <a:rect l="l" t="t" r="r" b="b"/>
            <a:pathLst>
              <a:path w="1362952" h="1362952">
                <a:moveTo>
                  <a:pt x="0" y="0"/>
                </a:moveTo>
                <a:lnTo>
                  <a:pt x="1362952" y="0"/>
                </a:lnTo>
                <a:lnTo>
                  <a:pt x="1362952" y="1362952"/>
                </a:lnTo>
                <a:lnTo>
                  <a:pt x="0" y="13629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10485" y="575545"/>
            <a:ext cx="4319379" cy="594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47"/>
              </a:lnSpc>
            </a:pPr>
            <a:r>
              <a:rPr lang="en-US" sz="2496">
                <a:solidFill>
                  <a:srgbClr val="FFFFFF"/>
                </a:solidFill>
                <a:latin typeface="Jura Bold"/>
              </a:rPr>
              <a:t>Министерство Финансов Республики Алтай</a:t>
            </a:r>
          </a:p>
        </p:txBody>
      </p:sp>
      <p:sp>
        <p:nvSpPr>
          <p:cNvPr id="4" name="Freeform 4"/>
          <p:cNvSpPr/>
          <p:nvPr/>
        </p:nvSpPr>
        <p:spPr>
          <a:xfrm rot="10256638">
            <a:off x="9253274" y="-2388209"/>
            <a:ext cx="17012157" cy="17259226"/>
          </a:xfrm>
          <a:custGeom>
            <a:avLst/>
            <a:gdLst/>
            <a:ahLst/>
            <a:cxnLst/>
            <a:rect l="l" t="t" r="r" b="b"/>
            <a:pathLst>
              <a:path w="17012157" h="17259226">
                <a:moveTo>
                  <a:pt x="0" y="0"/>
                </a:moveTo>
                <a:lnTo>
                  <a:pt x="17012158" y="0"/>
                </a:lnTo>
                <a:lnTo>
                  <a:pt x="17012158" y="17259226"/>
                </a:lnTo>
                <a:lnTo>
                  <a:pt x="0" y="172592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569" t="-430" b="-430"/>
            </a:stretch>
          </a:blipFill>
        </p:spPr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EE9D346-41B4-42F1-AFD3-DB070B5049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428" y="1499026"/>
            <a:ext cx="15841144" cy="7186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14693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7533" y="158132"/>
            <a:ext cx="1362952" cy="1362952"/>
          </a:xfrm>
          <a:custGeom>
            <a:avLst/>
            <a:gdLst/>
            <a:ahLst/>
            <a:cxnLst/>
            <a:rect l="l" t="t" r="r" b="b"/>
            <a:pathLst>
              <a:path w="1362952" h="1362952">
                <a:moveTo>
                  <a:pt x="0" y="0"/>
                </a:moveTo>
                <a:lnTo>
                  <a:pt x="1362952" y="0"/>
                </a:lnTo>
                <a:lnTo>
                  <a:pt x="1362952" y="1362952"/>
                </a:lnTo>
                <a:lnTo>
                  <a:pt x="0" y="13629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10485" y="575545"/>
            <a:ext cx="4319379" cy="594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47"/>
              </a:lnSpc>
            </a:pPr>
            <a:r>
              <a:rPr lang="en-US" sz="2496">
                <a:solidFill>
                  <a:srgbClr val="FFFFFF"/>
                </a:solidFill>
                <a:latin typeface="Jura Bold"/>
              </a:rPr>
              <a:t>Министерство Финансов Республики Алтай</a:t>
            </a:r>
          </a:p>
        </p:txBody>
      </p:sp>
      <p:sp>
        <p:nvSpPr>
          <p:cNvPr id="4" name="Freeform 4"/>
          <p:cNvSpPr/>
          <p:nvPr/>
        </p:nvSpPr>
        <p:spPr>
          <a:xfrm rot="10256638">
            <a:off x="9102021" y="-559410"/>
            <a:ext cx="17012157" cy="17259226"/>
          </a:xfrm>
          <a:custGeom>
            <a:avLst/>
            <a:gdLst/>
            <a:ahLst/>
            <a:cxnLst/>
            <a:rect l="l" t="t" r="r" b="b"/>
            <a:pathLst>
              <a:path w="17012157" h="17259226">
                <a:moveTo>
                  <a:pt x="0" y="0"/>
                </a:moveTo>
                <a:lnTo>
                  <a:pt x="17012158" y="0"/>
                </a:lnTo>
                <a:lnTo>
                  <a:pt x="17012158" y="17259226"/>
                </a:lnTo>
                <a:lnTo>
                  <a:pt x="0" y="172592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569" t="-430" b="-430"/>
            </a:stretch>
          </a:blipFill>
        </p:spPr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AAEFCB-8636-4D12-B56F-988C08E329E6}"/>
              </a:ext>
            </a:extLst>
          </p:cNvPr>
          <p:cNvSpPr txBox="1"/>
          <p:nvPr/>
        </p:nvSpPr>
        <p:spPr>
          <a:xfrm>
            <a:off x="1295400" y="2008714"/>
            <a:ext cx="1485907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2561" lvl="1" algn="ctr">
              <a:lnSpc>
                <a:spcPts val="4197"/>
              </a:lnSpc>
            </a:pPr>
            <a:r>
              <a:rPr lang="en-US" sz="4562" dirty="0">
                <a:solidFill>
                  <a:srgbClr val="FFFFFF"/>
                </a:solidFill>
                <a:latin typeface="Jura Bold"/>
              </a:rPr>
              <a:t>СВЕДЕНИЯ ПО РАБОЧИМ ДНЯМ </a:t>
            </a:r>
            <a:endParaRPr lang="ru-RU" sz="4562" dirty="0">
              <a:solidFill>
                <a:srgbClr val="FFFFFF"/>
              </a:solidFill>
              <a:latin typeface="Jura Bold"/>
            </a:endParaRPr>
          </a:p>
          <a:p>
            <a:pPr marL="492561" lvl="1" algn="ctr">
              <a:lnSpc>
                <a:spcPts val="4197"/>
              </a:lnSpc>
            </a:pPr>
            <a:r>
              <a:rPr lang="en-US" sz="4562" dirty="0">
                <a:solidFill>
                  <a:srgbClr val="FFFFFF"/>
                </a:solidFill>
                <a:latin typeface="Jura Bold"/>
              </a:rPr>
              <a:t>(ПРИЛОЖЕНИЕ №11)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4E9CD5-23A6-4884-BC6B-2602CECF4EC3}"/>
              </a:ext>
            </a:extLst>
          </p:cNvPr>
          <p:cNvSpPr txBox="1"/>
          <p:nvPr/>
        </p:nvSpPr>
        <p:spPr>
          <a:xfrm>
            <a:off x="959671" y="4004444"/>
            <a:ext cx="16648428" cy="3231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5121" lvl="1" indent="-492560">
              <a:lnSpc>
                <a:spcPts val="4197"/>
              </a:lnSpc>
              <a:buFont typeface="Arial"/>
              <a:buChar char="•"/>
            </a:pPr>
            <a:r>
              <a:rPr lang="ru-RU" sz="4562" dirty="0">
                <a:solidFill>
                  <a:srgbClr val="FFFFFF"/>
                </a:solidFill>
                <a:latin typeface="Jura Bold"/>
              </a:rPr>
              <a:t>Формируются в течение первых 2 рабочих дней ежемесячно</a:t>
            </a:r>
          </a:p>
          <a:p>
            <a:pPr marL="985121" lvl="1" indent="-492560">
              <a:lnSpc>
                <a:spcPts val="4197"/>
              </a:lnSpc>
              <a:buFont typeface="Arial"/>
              <a:buChar char="•"/>
            </a:pPr>
            <a:endParaRPr lang="ru-RU" sz="4562" dirty="0">
              <a:solidFill>
                <a:srgbClr val="FFFFFF"/>
              </a:solidFill>
              <a:latin typeface="Jura Bold"/>
            </a:endParaRPr>
          </a:p>
          <a:p>
            <a:pPr marL="985121" lvl="1" indent="-492560">
              <a:lnSpc>
                <a:spcPts val="4197"/>
              </a:lnSpc>
              <a:buFont typeface="Arial"/>
              <a:buChar char="•"/>
            </a:pPr>
            <a:r>
              <a:rPr lang="ru-RU" sz="4562" dirty="0">
                <a:solidFill>
                  <a:srgbClr val="FFFFFF"/>
                </a:solidFill>
                <a:latin typeface="Jura Bold"/>
              </a:rPr>
              <a:t>Сумма сведений по рабочим дням равна уточненным сведениям по безвозмездным поступлениям на соответствующий месяц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7533" y="158132"/>
            <a:ext cx="1362952" cy="1362952"/>
          </a:xfrm>
          <a:custGeom>
            <a:avLst/>
            <a:gdLst/>
            <a:ahLst/>
            <a:cxnLst/>
            <a:rect l="l" t="t" r="r" b="b"/>
            <a:pathLst>
              <a:path w="1362952" h="1362952">
                <a:moveTo>
                  <a:pt x="0" y="0"/>
                </a:moveTo>
                <a:lnTo>
                  <a:pt x="1362952" y="0"/>
                </a:lnTo>
                <a:lnTo>
                  <a:pt x="1362952" y="1362952"/>
                </a:lnTo>
                <a:lnTo>
                  <a:pt x="0" y="13629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10485" y="575545"/>
            <a:ext cx="4319379" cy="594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47"/>
              </a:lnSpc>
            </a:pPr>
            <a:r>
              <a:rPr lang="en-US" sz="2496" dirty="0" err="1">
                <a:solidFill>
                  <a:srgbClr val="FFFFFF"/>
                </a:solidFill>
                <a:latin typeface="Jura Bold"/>
              </a:rPr>
              <a:t>Министерство</a:t>
            </a:r>
            <a:r>
              <a:rPr lang="en-US" sz="2496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2496" dirty="0" err="1">
                <a:solidFill>
                  <a:srgbClr val="FFFFFF"/>
                </a:solidFill>
                <a:latin typeface="Jura Bold"/>
              </a:rPr>
              <a:t>Финансов</a:t>
            </a:r>
            <a:r>
              <a:rPr lang="en-US" sz="2496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2496" dirty="0" err="1">
                <a:solidFill>
                  <a:srgbClr val="FFFFFF"/>
                </a:solidFill>
                <a:latin typeface="Jura Bold"/>
              </a:rPr>
              <a:t>Республики</a:t>
            </a:r>
            <a:r>
              <a:rPr lang="en-US" sz="2496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2496" dirty="0" err="1">
                <a:solidFill>
                  <a:srgbClr val="FFFFFF"/>
                </a:solidFill>
                <a:latin typeface="Jura Bold"/>
              </a:rPr>
              <a:t>Алтай</a:t>
            </a:r>
            <a:endParaRPr lang="en-US" sz="2496" dirty="0">
              <a:solidFill>
                <a:srgbClr val="FFFFFF"/>
              </a:solidFill>
              <a:latin typeface="Jura Bold"/>
            </a:endParaRPr>
          </a:p>
        </p:txBody>
      </p:sp>
      <p:sp>
        <p:nvSpPr>
          <p:cNvPr id="4" name="Freeform 4"/>
          <p:cNvSpPr/>
          <p:nvPr/>
        </p:nvSpPr>
        <p:spPr>
          <a:xfrm rot="10256638">
            <a:off x="5900474" y="-2540609"/>
            <a:ext cx="17012157" cy="17259226"/>
          </a:xfrm>
          <a:custGeom>
            <a:avLst/>
            <a:gdLst/>
            <a:ahLst/>
            <a:cxnLst/>
            <a:rect l="l" t="t" r="r" b="b"/>
            <a:pathLst>
              <a:path w="17012157" h="17259226">
                <a:moveTo>
                  <a:pt x="0" y="0"/>
                </a:moveTo>
                <a:lnTo>
                  <a:pt x="17012158" y="0"/>
                </a:lnTo>
                <a:lnTo>
                  <a:pt x="17012158" y="17259226"/>
                </a:lnTo>
                <a:lnTo>
                  <a:pt x="0" y="172592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569" t="-430" b="-430"/>
            </a:stretch>
          </a:blipFill>
        </p:spPr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6C150E5-800C-48F6-BD08-787C15BFD9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10" y="1484690"/>
            <a:ext cx="17060090" cy="82170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50722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7533" y="158132"/>
            <a:ext cx="1362952" cy="1362952"/>
          </a:xfrm>
          <a:custGeom>
            <a:avLst/>
            <a:gdLst/>
            <a:ahLst/>
            <a:cxnLst/>
            <a:rect l="l" t="t" r="r" b="b"/>
            <a:pathLst>
              <a:path w="1362952" h="1362952">
                <a:moveTo>
                  <a:pt x="0" y="0"/>
                </a:moveTo>
                <a:lnTo>
                  <a:pt x="1362952" y="0"/>
                </a:lnTo>
                <a:lnTo>
                  <a:pt x="1362952" y="1362952"/>
                </a:lnTo>
                <a:lnTo>
                  <a:pt x="0" y="13629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10485" y="575545"/>
            <a:ext cx="4319379" cy="594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47"/>
              </a:lnSpc>
            </a:pPr>
            <a:r>
              <a:rPr lang="en-US" sz="2496" dirty="0" err="1">
                <a:solidFill>
                  <a:srgbClr val="FFFFFF"/>
                </a:solidFill>
                <a:latin typeface="Jura Bold"/>
              </a:rPr>
              <a:t>Министерство</a:t>
            </a:r>
            <a:r>
              <a:rPr lang="en-US" sz="2496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2496" dirty="0" err="1">
                <a:solidFill>
                  <a:srgbClr val="FFFFFF"/>
                </a:solidFill>
                <a:latin typeface="Jura Bold"/>
              </a:rPr>
              <a:t>Финансов</a:t>
            </a:r>
            <a:r>
              <a:rPr lang="en-US" sz="2496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2496" dirty="0" err="1">
                <a:solidFill>
                  <a:srgbClr val="FFFFFF"/>
                </a:solidFill>
                <a:latin typeface="Jura Bold"/>
              </a:rPr>
              <a:t>Республики</a:t>
            </a:r>
            <a:r>
              <a:rPr lang="en-US" sz="2496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2496" dirty="0" err="1">
                <a:solidFill>
                  <a:srgbClr val="FFFFFF"/>
                </a:solidFill>
                <a:latin typeface="Jura Bold"/>
              </a:rPr>
              <a:t>Алтай</a:t>
            </a:r>
            <a:endParaRPr lang="en-US" sz="2496" dirty="0">
              <a:solidFill>
                <a:srgbClr val="FFFFFF"/>
              </a:solidFill>
              <a:latin typeface="Jura Bold"/>
            </a:endParaRPr>
          </a:p>
        </p:txBody>
      </p:sp>
      <p:sp>
        <p:nvSpPr>
          <p:cNvPr id="4" name="Freeform 4"/>
          <p:cNvSpPr/>
          <p:nvPr/>
        </p:nvSpPr>
        <p:spPr>
          <a:xfrm rot="10256638">
            <a:off x="5900474" y="-2540609"/>
            <a:ext cx="17012157" cy="17259226"/>
          </a:xfrm>
          <a:custGeom>
            <a:avLst/>
            <a:gdLst/>
            <a:ahLst/>
            <a:cxnLst/>
            <a:rect l="l" t="t" r="r" b="b"/>
            <a:pathLst>
              <a:path w="17012157" h="17259226">
                <a:moveTo>
                  <a:pt x="0" y="0"/>
                </a:moveTo>
                <a:lnTo>
                  <a:pt x="17012158" y="0"/>
                </a:lnTo>
                <a:lnTo>
                  <a:pt x="17012158" y="17259226"/>
                </a:lnTo>
                <a:lnTo>
                  <a:pt x="0" y="172592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569" t="-430" b="-430"/>
            </a:stretch>
          </a:blipFill>
        </p:spPr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9739A19-4338-4CB4-B8FD-951EA80B02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60" y="1587760"/>
            <a:ext cx="16761480" cy="80959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0817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252306">
            <a:off x="6308985" y="-2375985"/>
            <a:ext cx="17012157" cy="17259226"/>
          </a:xfrm>
          <a:custGeom>
            <a:avLst/>
            <a:gdLst/>
            <a:ahLst/>
            <a:cxnLst/>
            <a:rect l="l" t="t" r="r" b="b"/>
            <a:pathLst>
              <a:path w="17012157" h="17259226">
                <a:moveTo>
                  <a:pt x="0" y="0"/>
                </a:moveTo>
                <a:lnTo>
                  <a:pt x="17012158" y="0"/>
                </a:lnTo>
                <a:lnTo>
                  <a:pt x="17012158" y="17259227"/>
                </a:lnTo>
                <a:lnTo>
                  <a:pt x="0" y="172592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569" t="-430" b="-43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374808" y="4538662"/>
            <a:ext cx="13913025" cy="1190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00"/>
              </a:lnSpc>
            </a:pPr>
            <a:r>
              <a:rPr lang="en-US" sz="7750" dirty="0" err="1">
                <a:solidFill>
                  <a:srgbClr val="FFFFFF"/>
                </a:solidFill>
                <a:latin typeface="Jura Bold"/>
              </a:rPr>
              <a:t>Спасибо</a:t>
            </a:r>
            <a:r>
              <a:rPr lang="en-US" sz="7750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7750" dirty="0" err="1">
                <a:solidFill>
                  <a:srgbClr val="FFFFFF"/>
                </a:solidFill>
                <a:latin typeface="Jura Bold"/>
              </a:rPr>
              <a:t>за</a:t>
            </a:r>
            <a:r>
              <a:rPr lang="en-US" sz="7750" dirty="0">
                <a:solidFill>
                  <a:srgbClr val="FFFFFF"/>
                </a:solidFill>
                <a:latin typeface="Jura Bold"/>
              </a:rPr>
              <a:t> </a:t>
            </a:r>
            <a:r>
              <a:rPr lang="en-US" sz="7750" dirty="0" err="1">
                <a:solidFill>
                  <a:srgbClr val="FFFFFF"/>
                </a:solidFill>
                <a:latin typeface="Jura Bold"/>
              </a:rPr>
              <a:t>внимание</a:t>
            </a:r>
            <a:endParaRPr lang="en-US" sz="7750" dirty="0">
              <a:solidFill>
                <a:srgbClr val="FFFFFF"/>
              </a:solidFill>
              <a:latin typeface="Jur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3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256</Words>
  <Application>Microsoft Office PowerPoint</Application>
  <PresentationFormat>Произвольный</PresentationFormat>
  <Paragraphs>47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Jura Bold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Минфин РА Порядок составления и ведения кассового плана по исполнению  бюджета Республики Алтай</dc:title>
  <dc:creator>Turbo 1</dc:creator>
  <cp:lastModifiedBy>Героев Сергей Витальевич</cp:lastModifiedBy>
  <cp:revision>11</cp:revision>
  <dcterms:created xsi:type="dcterms:W3CDTF">2006-08-16T00:00:00Z</dcterms:created>
  <dcterms:modified xsi:type="dcterms:W3CDTF">2024-03-11T06:29:28Z</dcterms:modified>
  <dc:identifier>DAF-dUE5GvA</dc:identifier>
</cp:coreProperties>
</file>