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62" r:id="rId1"/>
    <p:sldMasterId id="2147483675" r:id="rId2"/>
  </p:sldMasterIdLst>
  <p:notesMasterIdLst>
    <p:notesMasterId r:id="rId12"/>
  </p:notesMasterIdLst>
  <p:sldIdLst>
    <p:sldId id="525" r:id="rId3"/>
    <p:sldId id="579" r:id="rId4"/>
    <p:sldId id="561" r:id="rId5"/>
    <p:sldId id="594" r:id="rId6"/>
    <p:sldId id="596" r:id="rId7"/>
    <p:sldId id="597" r:id="rId8"/>
    <p:sldId id="532" r:id="rId9"/>
    <p:sldId id="554" r:id="rId10"/>
    <p:sldId id="565" r:id="rId11"/>
  </p:sldIdLst>
  <p:sldSz cx="10693400" cy="7561263"/>
  <p:notesSz cx="6808788" cy="9940925"/>
  <p:defaultTextStyle>
    <a:defPPr>
      <a:defRPr lang="ru-RU"/>
    </a:defPPr>
    <a:lvl1pPr marL="0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20954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41907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62856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83810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604763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25715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46668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67621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984D7DE-4942-4F9A-907B-4A8508F19EE0}">
          <p14:sldIdLst>
            <p14:sldId id="525"/>
            <p14:sldId id="579"/>
            <p14:sldId id="561"/>
            <p14:sldId id="594"/>
            <p14:sldId id="596"/>
            <p14:sldId id="597"/>
            <p14:sldId id="532"/>
            <p14:sldId id="554"/>
            <p14:sldId id="5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4FA"/>
    <a:srgbClr val="80ABE0"/>
    <a:srgbClr val="B12946"/>
    <a:srgbClr val="C72F50"/>
    <a:srgbClr val="AD5207"/>
    <a:srgbClr val="CA6008"/>
    <a:srgbClr val="3A7DCE"/>
    <a:srgbClr val="6ABAD0"/>
    <a:srgbClr val="BAE6E8"/>
    <a:srgbClr val="72A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94629" autoAdjust="0"/>
  </p:normalViewPr>
  <p:slideViewPr>
    <p:cSldViewPr showGuides="1">
      <p:cViewPr>
        <p:scale>
          <a:sx n="77" d="100"/>
          <a:sy n="77" d="100"/>
        </p:scale>
        <p:origin x="-2298" y="-564"/>
      </p:cViewPr>
      <p:guideLst>
        <p:guide orient="horz" pos="2382"/>
        <p:guide orient="horz" pos="1116"/>
        <p:guide orient="horz" pos="348"/>
        <p:guide orient="horz" pos="4470"/>
        <p:guide pos="3368"/>
        <p:guide pos="828"/>
        <p:guide pos="1824"/>
        <p:guide pos="6011"/>
        <p:guide pos="6457"/>
        <p:guide pos="6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932" y="-96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10"/>
            <a:ext cx="2950477" cy="497046"/>
          </a:xfrm>
          <a:prstGeom prst="rect">
            <a:avLst/>
          </a:prstGeom>
        </p:spPr>
        <p:txBody>
          <a:bodyPr vert="horz" lIns="92086" tIns="46042" rIns="92086" bIns="4604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48" y="10"/>
            <a:ext cx="2950477" cy="497046"/>
          </a:xfrm>
          <a:prstGeom prst="rect">
            <a:avLst/>
          </a:prstGeom>
        </p:spPr>
        <p:txBody>
          <a:bodyPr vert="horz" lIns="92086" tIns="46042" rIns="92086" bIns="46042" rtlCol="0"/>
          <a:lstStyle>
            <a:lvl1pPr algn="r">
              <a:defRPr sz="1200"/>
            </a:lvl1pPr>
          </a:lstStyle>
          <a:p>
            <a:fld id="{54B2CB9A-35A0-44DF-9563-3B4294FF58F5}" type="datetimeFigureOut">
              <a:rPr lang="ru-RU" smtClean="0"/>
              <a:pPr/>
              <a:t>07.03.2024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7713"/>
            <a:ext cx="5275262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6" tIns="46042" rIns="92086" bIns="4604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2" y="4721951"/>
            <a:ext cx="5447030" cy="4473416"/>
          </a:xfrm>
          <a:prstGeom prst="rect">
            <a:avLst/>
          </a:prstGeom>
        </p:spPr>
        <p:txBody>
          <a:bodyPr vert="horz" lIns="92086" tIns="46042" rIns="92086" bIns="4604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" y="9442162"/>
            <a:ext cx="2950477" cy="497046"/>
          </a:xfrm>
          <a:prstGeom prst="rect">
            <a:avLst/>
          </a:prstGeom>
        </p:spPr>
        <p:txBody>
          <a:bodyPr vert="horz" lIns="92086" tIns="46042" rIns="92086" bIns="4604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48" y="9442162"/>
            <a:ext cx="2950477" cy="497046"/>
          </a:xfrm>
          <a:prstGeom prst="rect">
            <a:avLst/>
          </a:prstGeom>
        </p:spPr>
        <p:txBody>
          <a:bodyPr vert="horz" lIns="92086" tIns="46042" rIns="92086" bIns="46042" rtlCol="0" anchor="b"/>
          <a:lstStyle>
            <a:lvl1pPr algn="r">
              <a:defRPr sz="1200"/>
            </a:lvl1pPr>
          </a:lstStyle>
          <a:p>
            <a:fld id="{67CAF5B9-CC1E-4A3E-B04F-728BB30B0B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25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954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1907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2856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3810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4763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5715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6668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67621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Рассылка</a:t>
            </a:r>
            <a:r>
              <a:rPr lang="ru-RU" baseline="0" dirty="0" smtClean="0">
                <a:solidFill>
                  <a:srgbClr val="FF0000"/>
                </a:solidFill>
              </a:rPr>
              <a:t> сообщений об исчисленных суммах имущественных налогов за 2023 год стартует в апреле 2024 года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737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6"/>
            <a:ext cx="10691543" cy="755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3708629"/>
            <a:ext cx="9089390" cy="1620771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5364808"/>
            <a:ext cx="7485380" cy="1932323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3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4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7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8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9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309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4"/>
            <a:ext cx="10691543" cy="755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6930293" y="5652283"/>
            <a:ext cx="1080479" cy="4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4" tIns="45693" rIns="91384" bIns="45693"/>
          <a:lstStyle>
            <a:lvl1pPr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42362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30" y="1771649"/>
            <a:ext cx="8561139" cy="5324476"/>
          </a:xfrm>
        </p:spPr>
        <p:txBody>
          <a:bodyPr/>
          <a:lstStyle>
            <a:lvl1pPr marL="363320" indent="0">
              <a:buFontTx/>
              <a:buNone/>
              <a:defRPr b="1">
                <a:latin typeface="+mj-lt"/>
              </a:defRPr>
            </a:lvl1pPr>
            <a:lvl2pPr marL="360146" indent="3175">
              <a:defRPr>
                <a:latin typeface="+mj-lt"/>
              </a:defRPr>
            </a:lvl2pPr>
            <a:lvl3pPr marL="628271" indent="-260193">
              <a:tabLst/>
              <a:defRPr>
                <a:latin typeface="+mj-lt"/>
              </a:defRPr>
            </a:lvl3pPr>
            <a:lvl4pPr marL="0" indent="360146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962026" y="552452"/>
            <a:ext cx="8580438" cy="1219199"/>
          </a:xfrm>
        </p:spPr>
        <p:txBody>
          <a:bodyPr/>
          <a:lstStyle>
            <a:lvl1pPr marL="0" marR="0" indent="0" defTabSz="10424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3A6B9-B177-4644-BFBC-8DDE28C4B1C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86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2"/>
            <a:ext cx="10691544" cy="755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30" y="1771649"/>
            <a:ext cx="8561139" cy="5324476"/>
          </a:xfrm>
        </p:spPr>
        <p:txBody>
          <a:bodyPr/>
          <a:lstStyle>
            <a:lvl1pPr marL="363320" indent="0">
              <a:buFontTx/>
              <a:buNone/>
              <a:defRPr b="1">
                <a:latin typeface="+mj-lt"/>
              </a:defRPr>
            </a:lvl1pPr>
            <a:lvl2pPr marL="363320" indent="0">
              <a:defRPr>
                <a:latin typeface="+mj-lt"/>
              </a:defRPr>
            </a:lvl2pPr>
            <a:lvl3pPr marL="628271" indent="-260193">
              <a:defRPr>
                <a:latin typeface="+mj-lt"/>
              </a:defRPr>
            </a:lvl3pPr>
            <a:lvl4pPr marL="0" indent="360146">
              <a:defRPr>
                <a:latin typeface="+mj-lt"/>
              </a:defRPr>
            </a:lvl4pPr>
            <a:lvl5pPr marL="1434236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961197" y="552452"/>
            <a:ext cx="8581268" cy="1219199"/>
          </a:xfrm>
        </p:spPr>
        <p:txBody>
          <a:bodyPr/>
          <a:lstStyle>
            <a:lvl1pPr marL="0" marR="0" indent="0" defTabSz="10424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601E3-934E-4DFF-818C-504F3426417B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20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2"/>
            <a:ext cx="10691544" cy="755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30" y="1116335"/>
            <a:ext cx="8561139" cy="223224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30" y="3781427"/>
            <a:ext cx="8561139" cy="3314700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2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4243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364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08485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0607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272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6485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1697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C501B-4E2B-4832-9757-F10EE7719FD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4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4"/>
            <a:ext cx="10691543" cy="755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3"/>
            <a:ext cx="8580438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2026" y="1771650"/>
            <a:ext cx="4234282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9963" y="1771650"/>
            <a:ext cx="4262505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62E8A-D21D-4675-B1D4-BFFDF2E6396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121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0"/>
            <a:ext cx="9196705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9" y="1771651"/>
            <a:ext cx="4297419" cy="62624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16" indent="0">
              <a:buNone/>
              <a:defRPr sz="2300" b="1"/>
            </a:lvl2pPr>
            <a:lvl3pPr marL="1042431" indent="0">
              <a:buNone/>
              <a:defRPr sz="2000" b="1"/>
            </a:lvl3pPr>
            <a:lvl4pPr marL="1563643" indent="0">
              <a:buNone/>
              <a:defRPr sz="1800" b="1"/>
            </a:lvl4pPr>
            <a:lvl5pPr marL="2084859" indent="0">
              <a:buNone/>
              <a:defRPr sz="1800" b="1"/>
            </a:lvl5pPr>
            <a:lvl6pPr marL="2606074" indent="0">
              <a:buNone/>
              <a:defRPr sz="1800" b="1"/>
            </a:lvl6pPr>
            <a:lvl7pPr marL="3127288" indent="0">
              <a:buNone/>
              <a:defRPr sz="1800" b="1"/>
            </a:lvl7pPr>
            <a:lvl8pPr marL="3648504" indent="0">
              <a:buNone/>
              <a:defRPr sz="1800" b="1"/>
            </a:lvl8pPr>
            <a:lvl9pPr marL="4169720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62029" y="2397901"/>
            <a:ext cx="4297419" cy="46982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46704" y="1771651"/>
            <a:ext cx="4195762" cy="62624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16" indent="0">
              <a:buNone/>
              <a:defRPr sz="2300" b="1"/>
            </a:lvl2pPr>
            <a:lvl3pPr marL="1042431" indent="0">
              <a:buNone/>
              <a:defRPr sz="2000" b="1"/>
            </a:lvl3pPr>
            <a:lvl4pPr marL="1563643" indent="0">
              <a:buNone/>
              <a:defRPr sz="1800" b="1"/>
            </a:lvl4pPr>
            <a:lvl5pPr marL="2084859" indent="0">
              <a:buNone/>
              <a:defRPr sz="1800" b="1"/>
            </a:lvl5pPr>
            <a:lvl6pPr marL="2606074" indent="0">
              <a:buNone/>
              <a:defRPr sz="1800" b="1"/>
            </a:lvl6pPr>
            <a:lvl7pPr marL="3127288" indent="0">
              <a:buNone/>
              <a:defRPr sz="1800" b="1"/>
            </a:lvl7pPr>
            <a:lvl8pPr marL="3648504" indent="0">
              <a:buNone/>
              <a:defRPr sz="1800" b="1"/>
            </a:lvl8pPr>
            <a:lvl9pPr marL="4169720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46704" y="2412479"/>
            <a:ext cx="4195762" cy="468364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74243-4183-412B-9ABD-985BC6C790A1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9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4"/>
            <a:ext cx="10691543" cy="755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3"/>
            <a:ext cx="9196705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D36CE-9CA3-4181-827F-8DCD6D84AE88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139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579504" y="6476082"/>
            <a:ext cx="662769" cy="718787"/>
          </a:xfrm>
        </p:spPr>
        <p:txBody>
          <a:bodyPr/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23D28761-045E-41C1-82DC-66E48413865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0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5" y="301056"/>
            <a:ext cx="3518055" cy="128121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7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5" y="1582265"/>
            <a:ext cx="3518055" cy="5172114"/>
          </a:xfrm>
        </p:spPr>
        <p:txBody>
          <a:bodyPr/>
          <a:lstStyle>
            <a:lvl1pPr marL="0" indent="0">
              <a:buNone/>
              <a:defRPr sz="1700"/>
            </a:lvl1pPr>
            <a:lvl2pPr marL="521216" indent="0">
              <a:buNone/>
              <a:defRPr sz="1400"/>
            </a:lvl2pPr>
            <a:lvl3pPr marL="1042431" indent="0">
              <a:buNone/>
              <a:defRPr sz="1100"/>
            </a:lvl3pPr>
            <a:lvl4pPr marL="1563643" indent="0">
              <a:buNone/>
              <a:defRPr sz="1000"/>
            </a:lvl4pPr>
            <a:lvl5pPr marL="2084859" indent="0">
              <a:buNone/>
              <a:defRPr sz="1000"/>
            </a:lvl5pPr>
            <a:lvl6pPr marL="2606074" indent="0">
              <a:buNone/>
              <a:defRPr sz="1000"/>
            </a:lvl6pPr>
            <a:lvl7pPr marL="3127288" indent="0">
              <a:buNone/>
              <a:defRPr sz="1000"/>
            </a:lvl7pPr>
            <a:lvl8pPr marL="3648504" indent="0">
              <a:buNone/>
              <a:defRPr sz="1000"/>
            </a:lvl8pPr>
            <a:lvl9pPr marL="416972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0D88D-23BF-4F6D-9D9E-980C4E6FDBB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70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2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21216" indent="0">
              <a:buNone/>
              <a:defRPr sz="3200"/>
            </a:lvl2pPr>
            <a:lvl3pPr marL="1042431" indent="0">
              <a:buNone/>
              <a:defRPr sz="2700"/>
            </a:lvl3pPr>
            <a:lvl4pPr marL="1563643" indent="0">
              <a:buNone/>
              <a:defRPr sz="2300"/>
            </a:lvl4pPr>
            <a:lvl5pPr marL="2084859" indent="0">
              <a:buNone/>
              <a:defRPr sz="2300"/>
            </a:lvl5pPr>
            <a:lvl6pPr marL="2606074" indent="0">
              <a:buNone/>
              <a:defRPr sz="2300"/>
            </a:lvl6pPr>
            <a:lvl7pPr marL="3127288" indent="0">
              <a:buNone/>
              <a:defRPr sz="2300"/>
            </a:lvl7pPr>
            <a:lvl8pPr marL="3648504" indent="0">
              <a:buNone/>
              <a:defRPr sz="2300"/>
            </a:lvl8pPr>
            <a:lvl9pPr marL="4169720" indent="0">
              <a:buNone/>
              <a:defRPr sz="23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700"/>
            </a:lvl1pPr>
            <a:lvl2pPr marL="521216" indent="0">
              <a:buNone/>
              <a:defRPr sz="1400"/>
            </a:lvl2pPr>
            <a:lvl3pPr marL="1042431" indent="0">
              <a:buNone/>
              <a:defRPr sz="1100"/>
            </a:lvl3pPr>
            <a:lvl4pPr marL="1563643" indent="0">
              <a:buNone/>
              <a:defRPr sz="1000"/>
            </a:lvl4pPr>
            <a:lvl5pPr marL="2084859" indent="0">
              <a:buNone/>
              <a:defRPr sz="1000"/>
            </a:lvl5pPr>
            <a:lvl6pPr marL="2606074" indent="0">
              <a:buNone/>
              <a:defRPr sz="1000"/>
            </a:lvl6pPr>
            <a:lvl7pPr marL="3127288" indent="0">
              <a:buNone/>
              <a:defRPr sz="1000"/>
            </a:lvl7pPr>
            <a:lvl8pPr marL="3648504" indent="0">
              <a:buNone/>
              <a:defRPr sz="1000"/>
            </a:lvl8pPr>
            <a:lvl9pPr marL="416972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C7C95-52F3-43E8-A3F0-A70943C2F73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34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7499B-DCB3-44E4-83E9-C99A354CF2AD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700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5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5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3B969-0D5B-45B2-BCA1-EC4E00536D0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164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5"/>
            <a:ext cx="10691543" cy="755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3708624"/>
            <a:ext cx="9089390" cy="1620771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5364808"/>
            <a:ext cx="7485380" cy="1932323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538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4"/>
            <a:ext cx="10691543" cy="755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6930290" y="5652278"/>
            <a:ext cx="1080479" cy="4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/>
          <a:lstStyle>
            <a:lvl1pPr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4283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7" y="1771649"/>
            <a:ext cx="8561139" cy="5324476"/>
          </a:xfrm>
        </p:spPr>
        <p:txBody>
          <a:bodyPr/>
          <a:lstStyle>
            <a:lvl1pPr marL="363484" indent="0">
              <a:buFontTx/>
              <a:buNone/>
              <a:defRPr b="1">
                <a:latin typeface="+mj-lt"/>
              </a:defRPr>
            </a:lvl1pPr>
            <a:lvl2pPr marL="360309" indent="3175">
              <a:defRPr>
                <a:latin typeface="+mj-lt"/>
              </a:defRPr>
            </a:lvl2pPr>
            <a:lvl3pPr marL="628555" indent="-260311">
              <a:tabLst/>
              <a:defRPr>
                <a:latin typeface="+mj-lt"/>
              </a:defRPr>
            </a:lvl3pPr>
            <a:lvl4pPr marL="0" indent="360309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962026" y="552452"/>
            <a:ext cx="8580438" cy="1219199"/>
          </a:xfrm>
        </p:spPr>
        <p:txBody>
          <a:bodyPr/>
          <a:lstStyle>
            <a:lvl1pPr marL="0" marR="0" indent="0" defTabSz="10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856E9-D54F-41F8-AAD8-110CBD6F8016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216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0691544" cy="755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7" y="1771649"/>
            <a:ext cx="8561139" cy="5324476"/>
          </a:xfrm>
        </p:spPr>
        <p:txBody>
          <a:bodyPr/>
          <a:lstStyle>
            <a:lvl1pPr marL="363484" indent="0">
              <a:buFontTx/>
              <a:buNone/>
              <a:defRPr b="1">
                <a:latin typeface="+mj-lt"/>
              </a:defRPr>
            </a:lvl1pPr>
            <a:lvl2pPr marL="363484" indent="0">
              <a:defRPr>
                <a:latin typeface="+mj-lt"/>
              </a:defRPr>
            </a:lvl2pPr>
            <a:lvl3pPr marL="628555" indent="-260311">
              <a:defRPr>
                <a:latin typeface="+mj-lt"/>
              </a:defRPr>
            </a:lvl3pPr>
            <a:lvl4pPr marL="0" indent="360309">
              <a:defRPr>
                <a:latin typeface="+mj-lt"/>
              </a:defRPr>
            </a:lvl4pPr>
            <a:lvl5pPr marL="1434884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961197" y="552452"/>
            <a:ext cx="8581268" cy="1219199"/>
          </a:xfrm>
        </p:spPr>
        <p:txBody>
          <a:bodyPr/>
          <a:lstStyle>
            <a:lvl1pPr marL="0" marR="0" indent="0" defTabSz="10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3D394-385F-4FC0-BB11-C19BB17F055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15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0691544" cy="755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7" y="1116335"/>
            <a:ext cx="8561139" cy="223224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7" y="3781426"/>
            <a:ext cx="8561139" cy="3314700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5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429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4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0857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0724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286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65014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1715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5F874-2BAB-40A5-A046-BF2360F3A688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240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4"/>
            <a:ext cx="10691543" cy="755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2"/>
            <a:ext cx="8580438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2026" y="1771650"/>
            <a:ext cx="4234282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9959" y="1771650"/>
            <a:ext cx="4262505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0F209-1438-452B-ACB1-4B8EF85CF8E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225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552450"/>
            <a:ext cx="9196705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6" y="1771651"/>
            <a:ext cx="4297419" cy="62624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50" indent="0">
              <a:buNone/>
              <a:defRPr sz="2300" b="1"/>
            </a:lvl2pPr>
            <a:lvl3pPr marL="1042900" indent="0">
              <a:buNone/>
              <a:defRPr sz="2000" b="1"/>
            </a:lvl3pPr>
            <a:lvl4pPr marL="1564348" indent="0">
              <a:buNone/>
              <a:defRPr sz="1800" b="1"/>
            </a:lvl4pPr>
            <a:lvl5pPr marL="2085798" indent="0">
              <a:buNone/>
              <a:defRPr sz="1800" b="1"/>
            </a:lvl5pPr>
            <a:lvl6pPr marL="2607248" indent="0">
              <a:buNone/>
              <a:defRPr sz="1800" b="1"/>
            </a:lvl6pPr>
            <a:lvl7pPr marL="3128698" indent="0">
              <a:buNone/>
              <a:defRPr sz="1800" b="1"/>
            </a:lvl7pPr>
            <a:lvl8pPr marL="3650148" indent="0">
              <a:buNone/>
              <a:defRPr sz="1800" b="1"/>
            </a:lvl8pPr>
            <a:lvl9pPr marL="417159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62026" y="2397901"/>
            <a:ext cx="4297419" cy="46982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46702" y="1771651"/>
            <a:ext cx="4195762" cy="62624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50" indent="0">
              <a:buNone/>
              <a:defRPr sz="2300" b="1"/>
            </a:lvl2pPr>
            <a:lvl3pPr marL="1042900" indent="0">
              <a:buNone/>
              <a:defRPr sz="2000" b="1"/>
            </a:lvl3pPr>
            <a:lvl4pPr marL="1564348" indent="0">
              <a:buNone/>
              <a:defRPr sz="1800" b="1"/>
            </a:lvl4pPr>
            <a:lvl5pPr marL="2085798" indent="0">
              <a:buNone/>
              <a:defRPr sz="1800" b="1"/>
            </a:lvl5pPr>
            <a:lvl6pPr marL="2607248" indent="0">
              <a:buNone/>
              <a:defRPr sz="1800" b="1"/>
            </a:lvl6pPr>
            <a:lvl7pPr marL="3128698" indent="0">
              <a:buNone/>
              <a:defRPr sz="1800" b="1"/>
            </a:lvl7pPr>
            <a:lvl8pPr marL="3650148" indent="0">
              <a:buNone/>
              <a:defRPr sz="1800" b="1"/>
            </a:lvl8pPr>
            <a:lvl9pPr marL="417159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46702" y="2412479"/>
            <a:ext cx="4195762" cy="468364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6D6FC-6235-43BE-95EA-70D39C83007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40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4"/>
            <a:ext cx="10691543" cy="755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2"/>
            <a:ext cx="9196705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55B4C-07DC-4652-8FCB-E1B10776343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876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579504" y="6476082"/>
            <a:ext cx="662769" cy="718787"/>
          </a:xfrm>
        </p:spPr>
        <p:txBody>
          <a:bodyPr/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2B2745A5-23BF-43C0-B796-4FC0FBDBD3DC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875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2" y="301052"/>
            <a:ext cx="3518055" cy="128121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7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2" y="1582265"/>
            <a:ext cx="3518055" cy="5172114"/>
          </a:xfrm>
        </p:spPr>
        <p:txBody>
          <a:bodyPr/>
          <a:lstStyle>
            <a:lvl1pPr marL="0" indent="0">
              <a:buNone/>
              <a:defRPr sz="1700"/>
            </a:lvl1pPr>
            <a:lvl2pPr marL="521450" indent="0">
              <a:buNone/>
              <a:defRPr sz="1400"/>
            </a:lvl2pPr>
            <a:lvl3pPr marL="1042900" indent="0">
              <a:buNone/>
              <a:defRPr sz="1100"/>
            </a:lvl3pPr>
            <a:lvl4pPr marL="1564348" indent="0">
              <a:buNone/>
              <a:defRPr sz="1000"/>
            </a:lvl4pPr>
            <a:lvl5pPr marL="2085798" indent="0">
              <a:buNone/>
              <a:defRPr sz="1000"/>
            </a:lvl5pPr>
            <a:lvl6pPr marL="2607248" indent="0">
              <a:buNone/>
              <a:defRPr sz="1000"/>
            </a:lvl6pPr>
            <a:lvl7pPr marL="3128698" indent="0">
              <a:buNone/>
              <a:defRPr sz="1000"/>
            </a:lvl7pPr>
            <a:lvl8pPr marL="3650148" indent="0">
              <a:buNone/>
              <a:defRPr sz="1000"/>
            </a:lvl8pPr>
            <a:lvl9pPr marL="417159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0024-3827-48A0-B9E0-B33013E36071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442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2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21450" indent="0">
              <a:buNone/>
              <a:defRPr sz="3200"/>
            </a:lvl2pPr>
            <a:lvl3pPr marL="1042900" indent="0">
              <a:buNone/>
              <a:defRPr sz="2700"/>
            </a:lvl3pPr>
            <a:lvl4pPr marL="1564348" indent="0">
              <a:buNone/>
              <a:defRPr sz="2300"/>
            </a:lvl4pPr>
            <a:lvl5pPr marL="2085798" indent="0">
              <a:buNone/>
              <a:defRPr sz="2300"/>
            </a:lvl5pPr>
            <a:lvl6pPr marL="2607248" indent="0">
              <a:buNone/>
              <a:defRPr sz="2300"/>
            </a:lvl6pPr>
            <a:lvl7pPr marL="3128698" indent="0">
              <a:buNone/>
              <a:defRPr sz="2300"/>
            </a:lvl7pPr>
            <a:lvl8pPr marL="3650148" indent="0">
              <a:buNone/>
              <a:defRPr sz="2300"/>
            </a:lvl8pPr>
            <a:lvl9pPr marL="4171598" indent="0">
              <a:buNone/>
              <a:defRPr sz="23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700"/>
            </a:lvl1pPr>
            <a:lvl2pPr marL="521450" indent="0">
              <a:buNone/>
              <a:defRPr sz="1400"/>
            </a:lvl2pPr>
            <a:lvl3pPr marL="1042900" indent="0">
              <a:buNone/>
              <a:defRPr sz="1100"/>
            </a:lvl3pPr>
            <a:lvl4pPr marL="1564348" indent="0">
              <a:buNone/>
              <a:defRPr sz="1000"/>
            </a:lvl4pPr>
            <a:lvl5pPr marL="2085798" indent="0">
              <a:buNone/>
              <a:defRPr sz="1000"/>
            </a:lvl5pPr>
            <a:lvl6pPr marL="2607248" indent="0">
              <a:buNone/>
              <a:defRPr sz="1000"/>
            </a:lvl6pPr>
            <a:lvl7pPr marL="3128698" indent="0">
              <a:buNone/>
              <a:defRPr sz="1000"/>
            </a:lvl7pPr>
            <a:lvl8pPr marL="3650148" indent="0">
              <a:buNone/>
              <a:defRPr sz="1000"/>
            </a:lvl8pPr>
            <a:lvl9pPr marL="417159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66AF8-7242-4A18-A249-9248331998B1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82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32C74-0039-4638-A3F2-6D7E05C586D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755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5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5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747E-48D3-4A27-9D2C-DE98AB4D7DD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47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54241" y="539091"/>
            <a:ext cx="8588137" cy="12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43" tIns="52122" rIns="104243" bIns="521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54241" y="1764295"/>
            <a:ext cx="8588137" cy="533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43" tIns="52122" rIns="104243" bIns="521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1" y="7008172"/>
            <a:ext cx="2495127" cy="401400"/>
          </a:xfrm>
          <a:prstGeom prst="rect">
            <a:avLst/>
          </a:prstGeom>
        </p:spPr>
        <p:txBody>
          <a:bodyPr vert="horz" lIns="104243" tIns="52122" rIns="104243" bIns="52122" rtlCol="0" anchor="ctr"/>
          <a:lstStyle>
            <a:lvl1pPr algn="l" defTabSz="1042431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2" y="7008172"/>
            <a:ext cx="3386243" cy="401400"/>
          </a:xfrm>
          <a:prstGeom prst="rect">
            <a:avLst/>
          </a:prstGeom>
        </p:spPr>
        <p:txBody>
          <a:bodyPr vert="horz" lIns="104243" tIns="52122" rIns="104243" bIns="52122" rtlCol="0" anchor="ctr"/>
          <a:lstStyle>
            <a:lvl1pPr algn="ctr" defTabSz="1042431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35450" y="6660448"/>
            <a:ext cx="724032" cy="697784"/>
          </a:xfrm>
          <a:prstGeom prst="rect">
            <a:avLst/>
          </a:prstGeom>
        </p:spPr>
        <p:txBody>
          <a:bodyPr vert="horz" lIns="104243" tIns="52122" rIns="104243" bIns="52122" rtlCol="0" anchor="ctr">
            <a:normAutofit/>
          </a:bodyPr>
          <a:lstStyle>
            <a:lvl1pPr algn="ctr" defTabSz="1042431" fontAlgn="auto">
              <a:lnSpc>
                <a:spcPts val="2398"/>
              </a:lnSpc>
              <a:spcBef>
                <a:spcPts val="0"/>
              </a:spcBef>
              <a:spcAft>
                <a:spcPts val="0"/>
              </a:spcAft>
              <a:defRPr sz="27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555817-5636-4C3F-BA56-CCD241D2038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03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042022" rtl="0" eaLnBrk="0" fontAlgn="base" hangingPunct="0">
        <a:lnSpc>
          <a:spcPts val="5204"/>
        </a:lnSpc>
        <a:spcBef>
          <a:spcPct val="0"/>
        </a:spcBef>
        <a:spcAft>
          <a:spcPct val="0"/>
        </a:spcAft>
        <a:defRPr sz="42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1042022" rtl="0" eaLnBrk="0" fontAlgn="base" hangingPunct="0">
        <a:lnSpc>
          <a:spcPts val="520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2pPr>
      <a:lvl3pPr algn="l" defTabSz="1042022" rtl="0" eaLnBrk="0" fontAlgn="base" hangingPunct="0">
        <a:lnSpc>
          <a:spcPts val="520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3pPr>
      <a:lvl4pPr algn="l" defTabSz="1042022" rtl="0" eaLnBrk="0" fontAlgn="base" hangingPunct="0">
        <a:lnSpc>
          <a:spcPts val="520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4pPr>
      <a:lvl5pPr algn="l" defTabSz="1042022" rtl="0" eaLnBrk="0" fontAlgn="base" hangingPunct="0">
        <a:lnSpc>
          <a:spcPts val="520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5pPr>
      <a:lvl6pPr marL="456926" algn="l" defTabSz="1042362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6pPr>
      <a:lvl7pPr marL="913848" algn="l" defTabSz="1042362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7pPr>
      <a:lvl8pPr marL="1370777" algn="l" defTabSz="1042362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8pPr>
      <a:lvl9pPr marL="1827701" algn="l" defTabSz="1042362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9pPr>
    </p:titleStyle>
    <p:bodyStyle>
      <a:lvl1pPr marL="362883" indent="-362883" algn="l" defTabSz="1042022" rtl="0" eaLnBrk="0" fontAlgn="base" hangingPunct="0">
        <a:spcBef>
          <a:spcPct val="20000"/>
        </a:spcBef>
        <a:spcAft>
          <a:spcPct val="0"/>
        </a:spcAft>
        <a:buFont typeface="+mj-lt"/>
        <a:defRPr sz="3600" kern="1200">
          <a:solidFill>
            <a:srgbClr val="005AA9"/>
          </a:solidFill>
          <a:latin typeface="+mj-lt"/>
          <a:ea typeface="+mn-ea"/>
          <a:cs typeface="+mn-cs"/>
        </a:defRPr>
      </a:lvl1pPr>
      <a:lvl2pPr marL="362883" indent="93255" algn="l" defTabSz="1042022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400" kern="1200">
          <a:solidFill>
            <a:srgbClr val="504F53"/>
          </a:solidFill>
          <a:latin typeface="+mj-lt"/>
          <a:ea typeface="+mn-ea"/>
          <a:cs typeface="+mn-cs"/>
        </a:defRPr>
      </a:lvl2pPr>
      <a:lvl3pPr marL="711575" indent="-259491" algn="l" defTabSz="1042022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504F53"/>
          </a:solidFill>
          <a:latin typeface="+mj-lt"/>
          <a:ea typeface="+mn-ea"/>
          <a:cs typeface="+mn-cs"/>
        </a:defRPr>
      </a:lvl3pPr>
      <a:lvl4pPr marL="1597493" indent="-1238666" algn="just" defTabSz="1042022" rtl="0" eaLnBrk="0" fontAlgn="base" hangingPunct="0">
        <a:lnSpc>
          <a:spcPts val="1805"/>
        </a:lnSpc>
        <a:spcBef>
          <a:spcPts val="400"/>
        </a:spcBef>
        <a:spcAft>
          <a:spcPct val="0"/>
        </a:spcAft>
        <a:buFont typeface="Arial" pitchFamily="34" charset="0"/>
        <a:defRPr sz="1700" kern="1200">
          <a:solidFill>
            <a:srgbClr val="504F53"/>
          </a:solidFill>
          <a:latin typeface="+mj-lt"/>
          <a:ea typeface="+mn-ea"/>
          <a:cs typeface="+mn-cs"/>
        </a:defRPr>
      </a:lvl4pPr>
      <a:lvl5pPr marL="1433283" indent="393291" algn="l" defTabSz="1042022" rtl="0" eaLnBrk="0" fontAlgn="base" hangingPunct="0">
        <a:lnSpc>
          <a:spcPts val="1805"/>
        </a:lnSpc>
        <a:spcBef>
          <a:spcPts val="400"/>
        </a:spcBef>
        <a:spcAft>
          <a:spcPct val="0"/>
        </a:spcAft>
        <a:buFont typeface="Arial" pitchFamily="34" charset="0"/>
        <a:defRPr sz="1400" kern="1200">
          <a:solidFill>
            <a:srgbClr val="8D8C90"/>
          </a:solidFill>
          <a:latin typeface="+mj-lt"/>
          <a:ea typeface="+mn-ea"/>
          <a:cs typeface="+mn-cs"/>
        </a:defRPr>
      </a:lvl5pPr>
      <a:lvl6pPr marL="2866681" indent="-260607" algn="l" defTabSz="1042431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7894" indent="-260607" algn="l" defTabSz="1042431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110" indent="-260607" algn="l" defTabSz="1042431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323" indent="-260607" algn="l" defTabSz="1042431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43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16" algn="l" defTabSz="104243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431" algn="l" defTabSz="104243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643" algn="l" defTabSz="104243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859" algn="l" defTabSz="104243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074" algn="l" defTabSz="104243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288" algn="l" defTabSz="104243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504" algn="l" defTabSz="104243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69720" algn="l" defTabSz="104243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54238" y="539091"/>
            <a:ext cx="8588137" cy="12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90" tIns="52145" rIns="104290" bIns="521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54238" y="1764295"/>
            <a:ext cx="8588137" cy="533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90" tIns="52145" rIns="104290" bIns="52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1400"/>
          </a:xfrm>
          <a:prstGeom prst="rect">
            <a:avLst/>
          </a:prstGeom>
        </p:spPr>
        <p:txBody>
          <a:bodyPr vert="horz" lIns="104290" tIns="52145" rIns="104290" bIns="52145" rtlCol="0" anchor="ctr"/>
          <a:lstStyle>
            <a:lvl1pPr algn="l" defTabSz="1042900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1400"/>
          </a:xfrm>
          <a:prstGeom prst="rect">
            <a:avLst/>
          </a:prstGeom>
        </p:spPr>
        <p:txBody>
          <a:bodyPr vert="horz" lIns="104290" tIns="52145" rIns="104290" bIns="52145" rtlCol="0" anchor="ctr"/>
          <a:lstStyle>
            <a:lvl1pPr algn="ctr" defTabSz="1042900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35450" y="6660447"/>
            <a:ext cx="724032" cy="697784"/>
          </a:xfrm>
          <a:prstGeom prst="rect">
            <a:avLst/>
          </a:prstGeom>
        </p:spPr>
        <p:txBody>
          <a:bodyPr vert="horz" lIns="104290" tIns="52145" rIns="104290" bIns="52145" rtlCol="0" anchor="ctr">
            <a:normAutofit/>
          </a:bodyPr>
          <a:lstStyle>
            <a:lvl1pPr algn="ctr" defTabSz="1042900" fontAlgn="auto">
              <a:lnSpc>
                <a:spcPts val="2399"/>
              </a:lnSpc>
              <a:spcBef>
                <a:spcPts val="0"/>
              </a:spcBef>
              <a:spcAft>
                <a:spcPts val="0"/>
              </a:spcAft>
              <a:defRPr sz="27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B39213-1FDC-4642-A98D-D168A82D12FB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24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ftr="0" dt="0"/>
  <p:txStyles>
    <p:titleStyle>
      <a:lvl1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2pPr>
      <a:lvl3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3pPr>
      <a:lvl4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4pPr>
      <a:lvl5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5pPr>
      <a:lvl6pPr marL="457132" algn="l" defTabSz="1042831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6pPr>
      <a:lvl7pPr marL="914262" algn="l" defTabSz="1042831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7pPr>
      <a:lvl8pPr marL="1371394" algn="l" defTabSz="1042831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8pPr>
      <a:lvl9pPr marL="1828525" algn="l" defTabSz="1042831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9pPr>
    </p:titleStyle>
    <p:bodyStyle>
      <a:lvl1pPr marL="363047" indent="-363047" algn="l" defTabSz="1042490" rtl="0" eaLnBrk="0" fontAlgn="base" hangingPunct="0">
        <a:spcBef>
          <a:spcPct val="20000"/>
        </a:spcBef>
        <a:spcAft>
          <a:spcPct val="0"/>
        </a:spcAft>
        <a:buFont typeface="+mj-lt"/>
        <a:defRPr sz="3600" kern="1200">
          <a:solidFill>
            <a:srgbClr val="005AA9"/>
          </a:solidFill>
          <a:latin typeface="+mj-lt"/>
          <a:ea typeface="+mn-ea"/>
          <a:cs typeface="+mn-cs"/>
        </a:defRPr>
      </a:lvl1pPr>
      <a:lvl2pPr marL="363047" indent="93297" algn="l" defTabSz="1042490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400" kern="1200">
          <a:solidFill>
            <a:srgbClr val="504F53"/>
          </a:solidFill>
          <a:latin typeface="+mj-lt"/>
          <a:ea typeface="+mn-ea"/>
          <a:cs typeface="+mn-cs"/>
        </a:defRPr>
      </a:lvl2pPr>
      <a:lvl3pPr marL="711895" indent="-259608" algn="l" defTabSz="104249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504F53"/>
          </a:solidFill>
          <a:latin typeface="+mj-lt"/>
          <a:ea typeface="+mn-ea"/>
          <a:cs typeface="+mn-cs"/>
        </a:defRPr>
      </a:lvl3pPr>
      <a:lvl4pPr marL="1598214" indent="-1239225" algn="just" defTabSz="1042490" rtl="0" eaLnBrk="0" fontAlgn="base" hangingPunct="0">
        <a:lnSpc>
          <a:spcPts val="1805"/>
        </a:lnSpc>
        <a:spcBef>
          <a:spcPts val="400"/>
        </a:spcBef>
        <a:spcAft>
          <a:spcPct val="0"/>
        </a:spcAft>
        <a:buFont typeface="Arial" pitchFamily="34" charset="0"/>
        <a:defRPr sz="1700" kern="1200">
          <a:solidFill>
            <a:srgbClr val="504F53"/>
          </a:solidFill>
          <a:latin typeface="+mj-lt"/>
          <a:ea typeface="+mn-ea"/>
          <a:cs typeface="+mn-cs"/>
        </a:defRPr>
      </a:lvl4pPr>
      <a:lvl5pPr marL="1433931" indent="393469" algn="l" defTabSz="1042490" rtl="0" eaLnBrk="0" fontAlgn="base" hangingPunct="0">
        <a:lnSpc>
          <a:spcPts val="1805"/>
        </a:lnSpc>
        <a:spcBef>
          <a:spcPts val="400"/>
        </a:spcBef>
        <a:spcAft>
          <a:spcPct val="0"/>
        </a:spcAft>
        <a:buFont typeface="Arial" pitchFamily="34" charset="0"/>
        <a:defRPr sz="1400" kern="1200">
          <a:solidFill>
            <a:srgbClr val="8D8C90"/>
          </a:solidFill>
          <a:latin typeface="+mj-lt"/>
          <a:ea typeface="+mn-ea"/>
          <a:cs typeface="+mn-cs"/>
        </a:defRPr>
      </a:lvl5pPr>
      <a:lvl6pPr marL="2867973" indent="-260725" algn="l" defTabSz="10429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423" indent="-260725" algn="l" defTabSz="10429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873" indent="-260725" algn="l" defTabSz="10429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321" indent="-260725" algn="l" defTabSz="10429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50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900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4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9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24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9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14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59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>
          <a:xfrm>
            <a:off x="649834" y="3658782"/>
            <a:ext cx="9823631" cy="1427867"/>
          </a:xfrm>
        </p:spPr>
        <p:txBody>
          <a:bodyPr anchor="b" anchorCtr="1"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600" dirty="0"/>
              <a:t>«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предоставления Уведомлений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 исчисленных суммах налогов, авансовых платежей 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имущественным налогам юридических лиц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Заголовок 1"/>
          <p:cNvSpPr txBox="1">
            <a:spLocks/>
          </p:cNvSpPr>
          <p:nvPr/>
        </p:nvSpPr>
        <p:spPr bwMode="auto">
          <a:xfrm>
            <a:off x="314029" y="5086649"/>
            <a:ext cx="10359231" cy="124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6581" tIns="58291" rIns="116581" bIns="58291" anchor="b" anchorCtr="1"/>
          <a:lstStyle>
            <a:lvl1pPr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prstClr val="white"/>
                </a:solidFill>
              </a:rPr>
              <a:t>Начальник отдела камерального контроля имущественных налогов УФНС России по Республике Алтай 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err="1" smtClean="0">
                <a:solidFill>
                  <a:prstClr val="white"/>
                </a:solidFill>
              </a:rPr>
              <a:t>А.В.Чинарова</a:t>
            </a:r>
            <a:endParaRPr lang="ru-RU" altLang="ru-RU" sz="2000" b="1" dirty="0" smtClean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8215" y="4016339"/>
            <a:ext cx="9262043" cy="1059510"/>
          </a:xfrm>
          <a:prstGeom prst="rect">
            <a:avLst/>
          </a:prstGeom>
        </p:spPr>
        <p:txBody>
          <a:bodyPr wrap="none" lIns="133241" tIns="66620" rIns="133241" bIns="66620" anchor="ctr">
            <a:normAutofit lnSpcReduction="10000"/>
          </a:bodyPr>
          <a:lstStyle/>
          <a:p>
            <a:pPr defTabSz="1332408">
              <a:spcBef>
                <a:spcPct val="0"/>
              </a:spcBef>
              <a:defRPr/>
            </a:pPr>
            <a:endParaRPr lang="ru-RU" sz="6100" b="1" dirty="0">
              <a:solidFill>
                <a:srgbClr val="005AA9"/>
              </a:solidFill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9022" y="3038508"/>
            <a:ext cx="6904298" cy="529756"/>
          </a:xfrm>
          <a:prstGeom prst="rect">
            <a:avLst/>
          </a:prstGeom>
        </p:spPr>
        <p:txBody>
          <a:bodyPr lIns="133241" tIns="66620" rIns="133241" bIns="66620" anchor="ctr"/>
          <a:lstStyle/>
          <a:p>
            <a:pPr algn="ctr" defTabSz="1332408">
              <a:spcBef>
                <a:spcPct val="0"/>
              </a:spcBef>
              <a:defRPr/>
            </a:pPr>
            <a:r>
              <a:rPr lang="ru-RU" sz="3200" b="1" dirty="0">
                <a:solidFill>
                  <a:prstClr val="white"/>
                </a:solidFill>
                <a:cs typeface="Arial" pitchFamily="34" charset="0"/>
              </a:rPr>
              <a:t>УФНС России по Республике Алтай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10596" y="7092999"/>
            <a:ext cx="1800200" cy="288032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2024</a:t>
            </a:r>
            <a:r>
              <a:rPr kumimoji="0" lang="ru-RU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1482839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66179" y="499091"/>
            <a:ext cx="9073009" cy="480312"/>
          </a:xfrm>
        </p:spPr>
        <p:txBody>
          <a:bodyPr/>
          <a:lstStyle/>
          <a:p>
            <a:pPr lvl="0" algn="ctr" defTabSz="1219170">
              <a:spcBef>
                <a:spcPts val="0"/>
              </a:spcBef>
            </a:pPr>
            <a:r>
              <a:rPr lang="ru-RU" sz="2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 Condensed" panose="02000000000000000000" pitchFamily="2" charset="0"/>
                <a:ea typeface="+mn-ea"/>
                <a:cs typeface="+mn-cs"/>
              </a:rPr>
              <a:t/>
            </a:r>
            <a:br>
              <a:rPr lang="ru-RU" sz="2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 Condensed" panose="02000000000000000000" pitchFamily="2" charset="0"/>
                <a:ea typeface="+mn-ea"/>
                <a:cs typeface="+mn-cs"/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Roboto Condensed" panose="02000000000000000000" pitchFamily="2" charset="0"/>
                <a:ea typeface="+mn-ea"/>
                <a:cs typeface="+mn-cs"/>
              </a:rPr>
              <a:t/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Roboto Condensed" panose="02000000000000000000" pitchFamily="2" charset="0"/>
                <a:ea typeface="+mn-ea"/>
                <a:cs typeface="+mn-cs"/>
              </a:rPr>
            </a:br>
            <a:r>
              <a:rPr lang="ru-RU" sz="2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Roboto Condensed" panose="02000000000000000000" pitchFamily="2" charset="0"/>
                <a:ea typeface="+mn-ea"/>
                <a:cs typeface="+mn-cs"/>
              </a:rPr>
              <a:t>Налоговая </a:t>
            </a: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Roboto Condensed" panose="02000000000000000000" pitchFamily="2" charset="0"/>
                <a:ea typeface="+mn-ea"/>
                <a:cs typeface="+mn-cs"/>
              </a:rPr>
              <a:t>декларация по налогу на имущество организаций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Roboto Condensed" panose="02000000000000000000" pitchFamily="2" charset="0"/>
                <a:ea typeface="+mn-ea"/>
                <a:cs typeface="+mn-cs"/>
              </a:rPr>
            </a:br>
            <a:endParaRPr lang="ru-RU" sz="5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1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66181" y="1116335"/>
            <a:ext cx="9433048" cy="5979790"/>
          </a:xfrm>
        </p:spPr>
        <p:txBody>
          <a:bodyPr/>
          <a:lstStyle/>
          <a:p>
            <a:pPr marL="0" lvl="0" algn="ctr" defTabSz="121917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Open Sans Light"/>
              </a:rPr>
              <a:t>Приказ ФНС России от 24.08.2022 N ЕД-7-21/766@</a:t>
            </a:r>
          </a:p>
          <a:p>
            <a:pPr marL="0" lvl="0" algn="ctr" defTabSz="121917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Open Sans Light"/>
              </a:rPr>
              <a:t>«Об утверждении формы и формата представления налоговой декларации по налогу на имущество организаций в электронной  форме и порядка ее заполнения»</a:t>
            </a:r>
          </a:p>
          <a:p>
            <a:pPr marL="286385" lvl="0" algn="just" defTabSz="1219170" eaLnBrk="1" fontAlgn="auto" hangingPunct="1">
              <a:spcBef>
                <a:spcPts val="1320"/>
              </a:spcBef>
              <a:spcAft>
                <a:spcPts val="0"/>
              </a:spcAft>
            </a:pPr>
            <a:r>
              <a:rPr lang="ru-RU" sz="18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 Cn"/>
              </a:rPr>
              <a:t>Основные</a:t>
            </a:r>
            <a:r>
              <a:rPr lang="ru-RU" sz="1800" spc="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 Cn"/>
              </a:rPr>
              <a:t> </a:t>
            </a:r>
            <a:r>
              <a:rPr lang="ru-RU" sz="1800" dirty="0" smtClean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 Cn"/>
              </a:rPr>
              <a:t>изменения (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ea typeface="Roboto Condensed" panose="020B0604020202020204" charset="0"/>
                <a:cs typeface="Times New Roman" pitchFamily="18" charset="0"/>
              </a:rPr>
              <a:t>Налоговая декларация предоставляется н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позднее 25 февраля  года, следующего за истекшим налоговым периодом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):</a:t>
            </a:r>
            <a:endParaRPr lang="ru-RU" sz="1800" b="0" dirty="0">
              <a:solidFill>
                <a:schemeClr val="tx1"/>
              </a:solidFill>
              <a:latin typeface="Times New Roman" pitchFamily="18" charset="0"/>
              <a:ea typeface="Roboto Condensed" panose="020B0604020202020204" charset="0"/>
              <a:cs typeface="Times New Roman" pitchFamily="18" charset="0"/>
            </a:endParaRPr>
          </a:p>
          <a:p>
            <a:pPr marL="567055" lvl="0" indent="-285750" algn="just" defTabSz="1219170" eaLnBrk="1" fontAlgn="auto" hangingPunct="1">
              <a:spcBef>
                <a:spcPts val="935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в</a:t>
            </a:r>
            <a:r>
              <a:rPr lang="ru-RU" sz="1800" b="0" spc="43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строке</a:t>
            </a:r>
            <a:r>
              <a:rPr lang="ru-RU" sz="1800" b="0" spc="43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010</a:t>
            </a:r>
            <a:r>
              <a:rPr lang="ru-RU" sz="1800" b="0" spc="4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раздела</a:t>
            </a:r>
            <a:r>
              <a:rPr lang="ru-RU" sz="1800" b="0" spc="4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8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2.1</a:t>
            </a:r>
            <a:r>
              <a:rPr lang="ru-RU" sz="1800" b="0" spc="4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5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«Информация</a:t>
            </a:r>
            <a:r>
              <a:rPr lang="ru-RU" sz="1800" b="0" spc="4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об</a:t>
            </a:r>
            <a:r>
              <a:rPr lang="ru-RU" sz="1800" b="0" spc="43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объекте</a:t>
            </a:r>
            <a:r>
              <a:rPr lang="ru-RU" sz="1800" b="0" spc="43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недвижимого</a:t>
            </a:r>
            <a:r>
              <a:rPr lang="ru-RU" sz="1800" b="0" spc="45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имущества,</a:t>
            </a:r>
            <a:r>
              <a:rPr lang="ru-RU" sz="1800" b="0" spc="4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облагаемом</a:t>
            </a:r>
            <a:r>
              <a:rPr lang="ru-RU" sz="1800" b="0" spc="4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налогом</a:t>
            </a:r>
            <a:r>
              <a:rPr lang="ru-RU" sz="1800" b="0" spc="4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по</a:t>
            </a:r>
            <a:r>
              <a:rPr lang="ru-RU" sz="1800" b="0" spc="4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среднегодовой</a:t>
            </a:r>
            <a:r>
              <a:rPr lang="ru-RU" sz="1800" b="0" dirty="0">
                <a:solidFill>
                  <a:srgbClr val="57565A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т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оимости</a:t>
            </a:r>
            <a:r>
              <a:rPr lang="ru-RU" sz="1800" b="0" spc="-9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»</a:t>
            </a:r>
            <a:r>
              <a:rPr lang="ru-RU" sz="1800" b="0" spc="-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б</a:t>
            </a:r>
            <a:r>
              <a:rPr lang="ru-RU" sz="1800" b="0" spc="-9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оль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ше</a:t>
            </a:r>
            <a:r>
              <a:rPr lang="ru-RU" sz="1800" b="0" spc="-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нельзя</a:t>
            </a:r>
            <a:r>
              <a:rPr lang="ru-RU" sz="1800" b="0" spc="-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отр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а</a:t>
            </a:r>
            <a:r>
              <a:rPr lang="ru-RU" sz="1800" b="0" spc="-16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з</a:t>
            </a:r>
            <a:r>
              <a:rPr lang="ru-RU" sz="1800" b="0" spc="-1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т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ь</a:t>
            </a:r>
            <a:r>
              <a:rPr lang="ru-RU" sz="1800" b="0" spc="-6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код</a:t>
            </a:r>
            <a:r>
              <a:rPr lang="ru-RU" sz="1800" b="0" spc="-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2</a:t>
            </a:r>
            <a:r>
              <a:rPr lang="ru-RU" sz="1800" b="0" spc="-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8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(у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</a:t>
            </a:r>
            <a:r>
              <a:rPr lang="ru-RU" sz="1800" b="0" spc="-9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ловн</a:t>
            </a:r>
            <a:r>
              <a:rPr lang="ru-RU" sz="1800" b="0" spc="-19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ы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й</a:t>
            </a:r>
            <a:r>
              <a:rPr lang="ru-RU" sz="1800" b="0" spc="-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номер</a:t>
            </a:r>
            <a:r>
              <a:rPr lang="ru-RU" sz="1800" b="0" spc="-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объекта</a:t>
            </a:r>
            <a:r>
              <a:rPr lang="ru-RU" sz="1800" b="0" spc="-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)</a:t>
            </a:r>
            <a:r>
              <a:rPr lang="ru-RU" sz="1800" b="0" spc="-9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;</a:t>
            </a:r>
            <a:endParaRPr lang="ru-RU" sz="1800" b="0" dirty="0">
              <a:solidFill>
                <a:srgbClr val="57565A"/>
              </a:solidFill>
              <a:latin typeface="Roboto Condensed" panose="020B0604020202020204" charset="0"/>
              <a:ea typeface="Roboto Condensed" panose="020B0604020202020204" charset="0"/>
              <a:cs typeface="Roboto"/>
            </a:endParaRPr>
          </a:p>
          <a:p>
            <a:pPr marL="567055" lvl="0" indent="-285750" algn="just" defTabSz="1219170" eaLnBrk="1" fontAlgn="auto" hangingPunct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измен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</a:t>
            </a:r>
            <a:r>
              <a:rPr lang="ru-RU" sz="1800" b="0" spc="-8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ли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сь</a:t>
            </a:r>
            <a:r>
              <a:rPr lang="ru-RU" sz="1800" b="0" spc="-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85" dirty="0" err="1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ш</a:t>
            </a:r>
            <a:r>
              <a:rPr lang="ru-RU" sz="1800" b="0" spc="-114" dirty="0" err="1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т</a:t>
            </a:r>
            <a:r>
              <a:rPr lang="ru-RU" sz="1800" b="0" spc="-125" dirty="0" err="1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рихкод</a:t>
            </a:r>
            <a:r>
              <a:rPr lang="ru-RU" sz="1800" b="0" spc="-165" dirty="0" err="1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ы</a:t>
            </a:r>
            <a:r>
              <a:rPr lang="ru-RU" sz="1800" b="0" spc="-9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;</a:t>
            </a:r>
            <a:endParaRPr lang="ru-RU" sz="1800" b="0" dirty="0">
              <a:solidFill>
                <a:srgbClr val="57565A"/>
              </a:solidFill>
              <a:latin typeface="Roboto Condensed" panose="020B0604020202020204" charset="0"/>
              <a:ea typeface="Roboto Condensed" panose="020B0604020202020204" charset="0"/>
              <a:cs typeface="Roboto"/>
            </a:endParaRPr>
          </a:p>
          <a:p>
            <a:pPr marL="567055" lvl="0" indent="-285750" algn="just" defTabSz="1219170" eaLnBrk="1" fontAlgn="auto" hangingPunct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добавлен</a:t>
            </a:r>
            <a:r>
              <a:rPr lang="ru-RU" sz="1800" b="0" spc="-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раздел</a:t>
            </a:r>
            <a:r>
              <a:rPr lang="ru-RU" sz="1800" b="0" spc="-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8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2.2</a:t>
            </a:r>
            <a:r>
              <a:rPr lang="ru-RU" sz="1800" b="0" spc="-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«Сумма</a:t>
            </a:r>
            <a:r>
              <a:rPr lang="ru-RU" sz="1800" b="0" spc="-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8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налога,</a:t>
            </a:r>
            <a:r>
              <a:rPr lang="ru-RU" sz="1800" b="0" spc="-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исчисленного</a:t>
            </a:r>
            <a:r>
              <a:rPr lang="ru-RU" sz="1800" b="0" spc="-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</a:t>
            </a:r>
            <a:r>
              <a:rPr lang="ru-RU" sz="1800" b="0" spc="-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применением</a:t>
            </a:r>
            <a:r>
              <a:rPr lang="ru-RU" sz="1800" b="0" spc="-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налогового</a:t>
            </a:r>
            <a:r>
              <a:rPr lang="ru-RU" sz="1800" b="0" spc="-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вычета</a:t>
            </a:r>
            <a:r>
              <a:rPr lang="ru-RU" sz="1800" b="0" spc="-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для</a:t>
            </a:r>
            <a:r>
              <a:rPr lang="ru-RU" sz="1800" b="0" spc="-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СЗПК»;</a:t>
            </a:r>
            <a:endParaRPr lang="ru-RU" sz="1800" b="0" dirty="0">
              <a:solidFill>
                <a:srgbClr val="57565A"/>
              </a:solidFill>
              <a:latin typeface="Roboto Condensed" panose="020B0604020202020204" charset="0"/>
              <a:ea typeface="Roboto Condensed" panose="020B0604020202020204" charset="0"/>
              <a:cs typeface="Roboto"/>
            </a:endParaRPr>
          </a:p>
          <a:p>
            <a:pPr marL="567055" marR="5080" lvl="0" indent="-285750" algn="just" defTabSz="1219170" eaLnBrk="1" fontAlgn="auto" hangingPunct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заполнение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раздела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3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«Сумма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8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налога,</a:t>
            </a:r>
            <a:r>
              <a:rPr lang="ru-RU" sz="1800" b="0" spc="-8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исчисленного</a:t>
            </a:r>
            <a:r>
              <a:rPr lang="ru-RU" sz="1800" b="0" spc="-9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исходя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из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определения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налоговой</a:t>
            </a:r>
            <a:r>
              <a:rPr lang="ru-RU" sz="1800" b="0" spc="-9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базы</a:t>
            </a:r>
            <a:r>
              <a:rPr lang="ru-RU" sz="1800" b="0" spc="-1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по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кадастровой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стоимости»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установлено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только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для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иностранных</a:t>
            </a:r>
            <a:r>
              <a:rPr lang="ru-RU" sz="1800" b="0" spc="16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организаций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в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отношении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объектов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недвижимого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имущества,</a:t>
            </a:r>
            <a:r>
              <a:rPr lang="ru-RU" sz="1800" b="0" spc="16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сумма</a:t>
            </a:r>
            <a:r>
              <a:rPr lang="ru-RU" sz="1800" b="0" spc="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9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налога</a:t>
            </a:r>
            <a:r>
              <a:rPr lang="ru-RU" sz="1800" b="0" spc="20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по 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которым</a:t>
            </a:r>
            <a:r>
              <a:rPr lang="ru-RU" sz="1800" b="0" spc="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</a:t>
            </a:r>
            <a:r>
              <a:rPr lang="ru-RU" sz="1800" b="0" spc="1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исчисляется</a:t>
            </a:r>
            <a:r>
              <a:rPr lang="ru-RU" sz="1800" b="0" spc="16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</a:t>
            </a:r>
            <a:r>
              <a:rPr lang="ru-RU" sz="1800" b="0" spc="17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из</a:t>
            </a:r>
            <a:r>
              <a:rPr lang="ru-RU" sz="1800" b="0" spc="21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определения</a:t>
            </a:r>
            <a:r>
              <a:rPr lang="ru-RU" sz="1800" b="0" spc="2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</a:t>
            </a:r>
            <a:r>
              <a:rPr lang="ru-RU" sz="1800" b="0" spc="25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налоговой</a:t>
            </a:r>
            <a:r>
              <a:rPr lang="ru-RU" sz="1800" b="0" spc="19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 </a:t>
            </a:r>
            <a:r>
              <a:rPr lang="ru-RU" sz="1800" b="0" spc="-14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базы</a:t>
            </a:r>
            <a:r>
              <a:rPr lang="ru-RU" sz="1800" b="0" spc="17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</a:t>
            </a:r>
            <a:r>
              <a:rPr lang="ru-RU" sz="1800" b="0" spc="17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в</a:t>
            </a:r>
            <a:r>
              <a:rPr lang="ru-RU" sz="1800" b="0" spc="17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</a:t>
            </a:r>
            <a:r>
              <a:rPr lang="ru-RU" sz="1800" b="0" spc="18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соответствии</a:t>
            </a:r>
            <a:r>
              <a:rPr lang="ru-RU" sz="1800" b="0" spc="2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 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</a:t>
            </a:r>
            <a:r>
              <a:rPr lang="ru-RU" sz="1800" b="0" spc="18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</a:t>
            </a:r>
            <a:r>
              <a:rPr lang="ru-RU" sz="1800" b="0" spc="19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пунктом</a:t>
            </a:r>
            <a:r>
              <a:rPr lang="ru-RU" sz="1800" b="0" spc="21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2</a:t>
            </a:r>
            <a:r>
              <a:rPr lang="ru-RU" sz="1800" b="0" spc="2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  </a:t>
            </a:r>
            <a:r>
              <a:rPr lang="ru-RU" sz="1800" b="0" spc="2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статьи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375</a:t>
            </a:r>
            <a:r>
              <a:rPr lang="ru-RU" sz="1800" b="0" spc="-5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НК</a:t>
            </a:r>
            <a:r>
              <a:rPr lang="ru-RU" sz="1800" b="0" spc="-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9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РФ</a:t>
            </a:r>
            <a:r>
              <a:rPr lang="ru-RU" sz="1800" b="0" spc="-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(исходя</a:t>
            </a:r>
            <a:r>
              <a:rPr lang="ru-RU" sz="1800" b="0" spc="-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из</a:t>
            </a:r>
            <a:r>
              <a:rPr lang="ru-RU" sz="1800" b="0" spc="-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кадастровой</a:t>
            </a:r>
            <a:r>
              <a:rPr lang="ru-RU" sz="1800" b="0" spc="-5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стоимости);</a:t>
            </a:r>
            <a:endParaRPr lang="ru-RU" sz="1800" b="0" dirty="0">
              <a:solidFill>
                <a:srgbClr val="57565A"/>
              </a:solidFill>
              <a:latin typeface="Roboto Condensed" panose="020B0604020202020204" charset="0"/>
              <a:ea typeface="Roboto Condensed" panose="020B0604020202020204" charset="0"/>
              <a:cs typeface="Roboto"/>
            </a:endParaRPr>
          </a:p>
          <a:p>
            <a:pPr marL="567055" marR="5080" lvl="0" indent="-285750" algn="just" defTabSz="1219170" eaLnBrk="1" fontAlgn="auto" hangingPunct="1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800" b="0" spc="-125" dirty="0" smtClean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предусмотрена</a:t>
            </a:r>
            <a:r>
              <a:rPr lang="ru-RU" sz="1800" b="0" spc="-120" dirty="0" smtClean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возможность</a:t>
            </a:r>
            <a:r>
              <a:rPr lang="ru-RU" sz="1800" b="0" spc="16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заполнения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декларации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в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отношении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объектов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недвижимого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имущества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организации, 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утратившей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статус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налогоплательщика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3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-</a:t>
            </a:r>
            <a:r>
              <a:rPr lang="ru-RU" sz="1800" b="0" spc="-3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участника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соглашения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защите</a:t>
            </a:r>
            <a:r>
              <a:rPr lang="ru-RU" sz="1800" b="0" spc="-13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и</a:t>
            </a:r>
            <a:r>
              <a:rPr lang="ru-RU" sz="1800" b="0" spc="-9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поощрении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капиталовложений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по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0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основанию, </a:t>
            </a:r>
            <a:r>
              <a:rPr lang="ru-RU" sz="1800" b="0" spc="-10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предусмотренному</a:t>
            </a:r>
            <a:r>
              <a:rPr lang="ru-RU" sz="1800" b="0" spc="-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подпунктом</a:t>
            </a:r>
            <a:r>
              <a:rPr lang="ru-RU" sz="1800" b="0" spc="-4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2</a:t>
            </a:r>
            <a:r>
              <a:rPr lang="ru-RU" sz="1800" b="0" spc="-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пункта</a:t>
            </a:r>
            <a:r>
              <a:rPr lang="ru-RU" sz="1800" b="0" spc="-5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14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3</a:t>
            </a:r>
            <a:r>
              <a:rPr lang="ru-RU" sz="1800" b="0" spc="-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2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статьи</a:t>
            </a:r>
            <a:r>
              <a:rPr lang="ru-RU" sz="1800" b="0" spc="-5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9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25.17</a:t>
            </a:r>
            <a:r>
              <a:rPr lang="ru-RU" sz="1800" b="0" spc="-50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1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НК</a:t>
            </a:r>
            <a:r>
              <a:rPr lang="ru-RU" sz="1800" b="0" spc="-3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 </a:t>
            </a:r>
            <a:r>
              <a:rPr lang="ru-RU" sz="1800" b="0" spc="-65" dirty="0">
                <a:solidFill>
                  <a:srgbClr val="414043"/>
                </a:solidFill>
                <a:latin typeface="Roboto Condensed" panose="020B0604020202020204" charset="0"/>
                <a:ea typeface="Roboto Condensed" panose="020B0604020202020204" charset="0"/>
                <a:cs typeface="Roboto"/>
              </a:rPr>
              <a:t>РФ.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88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Номер слайда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041414" fontAlgn="base">
              <a:spcBef>
                <a:spcPct val="0"/>
              </a:spcBef>
              <a:spcAft>
                <a:spcPct val="0"/>
              </a:spcAft>
            </a:pPr>
            <a:r>
              <a:rPr lang="ru-RU" sz="34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2</a:t>
            </a:r>
            <a:endParaRPr lang="ru-RU" sz="34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71689" name="Заголовок 1"/>
          <p:cNvSpPr txBox="1">
            <a:spLocks/>
          </p:cNvSpPr>
          <p:nvPr/>
        </p:nvSpPr>
        <p:spPr bwMode="auto">
          <a:xfrm>
            <a:off x="594172" y="1397432"/>
            <a:ext cx="9286958" cy="5623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7717" rIns="0" bIns="47717" anchor="ctr"/>
          <a:lstStyle/>
          <a:p>
            <a:pPr defTabSz="955182" eaLnBrk="0" hangingPunct="0"/>
            <a:endParaRPr lang="ru-RU" sz="2300" b="1">
              <a:solidFill>
                <a:srgbClr val="37609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8241" y="2613902"/>
            <a:ext cx="5889262" cy="404227"/>
          </a:xfrm>
          <a:prstGeom prst="rect">
            <a:avLst/>
          </a:prstGeom>
        </p:spPr>
        <p:txBody>
          <a:bodyPr wrap="square" lIns="95518" tIns="47759" rIns="95518" bIns="47759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                      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71685" name="Заголовок 1"/>
          <p:cNvSpPr txBox="1">
            <a:spLocks/>
          </p:cNvSpPr>
          <p:nvPr/>
        </p:nvSpPr>
        <p:spPr bwMode="auto">
          <a:xfrm>
            <a:off x="3851250" y="6372919"/>
            <a:ext cx="6571575" cy="488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7717" rIns="0" bIns="47717" anchor="ctr"/>
          <a:lstStyle/>
          <a:p>
            <a:pPr algn="ctr" defTabSz="955182" eaLnBrk="0" hangingPunct="0"/>
            <a:r>
              <a:rPr lang="ru-RU" sz="1000" b="1" dirty="0">
                <a:solidFill>
                  <a:schemeClr val="accent1"/>
                </a:solidFill>
              </a:rPr>
              <a:t>                   </a:t>
            </a:r>
            <a:endParaRPr lang="ru-RU" sz="1600" b="1" dirty="0">
              <a:solidFill>
                <a:schemeClr val="accent1"/>
              </a:solidFill>
              <a:latin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681344"/>
              </p:ext>
            </p:extLst>
          </p:nvPr>
        </p:nvGraphicFramePr>
        <p:xfrm>
          <a:off x="458240" y="1188344"/>
          <a:ext cx="9422892" cy="55733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6132"/>
                <a:gridCol w="1872208"/>
                <a:gridCol w="2016224"/>
                <a:gridCol w="1512168"/>
                <a:gridCol w="2086160"/>
              </a:tblGrid>
              <a:tr h="6480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налога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представления уведомления по налогам и страховым взносам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10429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отчетного периода)</a:t>
                      </a:r>
                      <a:endParaRPr lang="ru-RU" sz="15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налогового</a:t>
                      </a:r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периода/номер месяца (квартала) 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уплаты налогов в соответствии с законодательством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отчетный период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представления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429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06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имущество организаций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квартал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25.04.2024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34/01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28.04.2024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 </a:t>
                      </a:r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 квартал)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25.07.2024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28.07.2024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месяцев (3квартал)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25.10.2024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28.10.2024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 (НИО</a:t>
                      </a:r>
                      <a:r>
                        <a:rPr lang="ru-RU" sz="15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кадастровой стоимости)</a:t>
                      </a:r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25.02.2024  (за 2023 год)</a:t>
                      </a:r>
                    </a:p>
                    <a:p>
                      <a:pPr algn="l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25.02.2025  (за 2024 год)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34/04</a:t>
                      </a:r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28.02.2024 (за  2023 год)</a:t>
                      </a:r>
                    </a:p>
                    <a:p>
                      <a:pPr algn="l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28.02.2025 ( за 2024 год)</a:t>
                      </a:r>
                    </a:p>
                    <a:p>
                      <a:pPr algn="ctr" fontAlgn="ctr"/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Транспортный налог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квартал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25.04.2024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28.04.2024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0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квартал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25.07.2024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28.07.2024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0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квартал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25.10.2024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28.10.2024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1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28.02.2024 (за 2023 год)</a:t>
                      </a:r>
                    </a:p>
                    <a:p>
                      <a:pPr algn="ctr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28.02.2025 (за 2024 год)</a:t>
                      </a:r>
                    </a:p>
                    <a:p>
                      <a:pPr algn="ctr" fontAlgn="ctr"/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67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Земельный налог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квартал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25.04.2024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28.04.2024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5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квартал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25.07.2024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28.07.2024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0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квартал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25.10.2024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34/03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28.10.2024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25.02.2024  (за 2023 год)</a:t>
                      </a:r>
                    </a:p>
                    <a:p>
                      <a:pPr algn="ctr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25.02.2025  (за 2024 год)</a:t>
                      </a:r>
                    </a:p>
                    <a:p>
                      <a:pPr algn="ctr" fontAlgn="ctr"/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34/04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28.02.2024 (за 2023 год)</a:t>
                      </a:r>
                    </a:p>
                    <a:p>
                      <a:pPr algn="just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28.02.2025 (за 2024 год)</a:t>
                      </a:r>
                    </a:p>
                    <a:p>
                      <a:pPr algn="just" fontAlgn="ctr"/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58" marR="6158" marT="61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818308" y="396256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Коды периодов и сроки представления                                                            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Уведомлений по </a:t>
            </a: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имущественным налогам ЮЛ</a:t>
            </a:r>
          </a:p>
        </p:txBody>
      </p:sp>
    </p:spTree>
    <p:extLst>
      <p:ext uri="{BB962C8B-B14F-4D97-AF65-F5344CB8AC3E}">
        <p14:creationId xmlns:p14="http://schemas.microsoft.com/office/powerpoint/2010/main" val="95884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7510352"/>
              </p:ext>
            </p:extLst>
          </p:nvPr>
        </p:nvGraphicFramePr>
        <p:xfrm>
          <a:off x="954213" y="1836414"/>
          <a:ext cx="8712968" cy="4894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4896"/>
                <a:gridCol w="5208072"/>
              </a:tblGrid>
              <a:tr h="102963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налога 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4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КБК налогов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A4FA"/>
                    </a:solidFill>
                  </a:tcPr>
                </a:tc>
              </a:tr>
              <a:tr h="137972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 на имущество организаций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18210602010021000110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0049">
                <a:tc>
                  <a:txBody>
                    <a:bodyPr/>
                    <a:lstStyle/>
                    <a:p>
                      <a:pPr marL="0" marR="0" indent="0" algn="l" defTabSz="10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Транспортный налог 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18210604011021000110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0999">
                <a:tc>
                  <a:txBody>
                    <a:bodyPr/>
                    <a:lstStyle/>
                    <a:p>
                      <a:pPr marL="0" marR="0" indent="0" algn="l" defTabSz="10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Земельный налог 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18210606032041000110    ( земли городских поселений)</a:t>
                      </a:r>
                      <a:b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18210606033101000110 ( земли сельских  поселений)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Код бюджетной классификации (КБК)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3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44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2026" y="552452"/>
            <a:ext cx="8580438" cy="779907"/>
          </a:xfrm>
        </p:spPr>
        <p:txBody>
          <a:bodyPr/>
          <a:lstStyle/>
          <a:p>
            <a:pPr algn="ctr"/>
            <a:r>
              <a:rPr lang="ru-RU" sz="2400" dirty="0" smtClean="0"/>
              <a:t>Ошибки при заполнении Уведомлений об исчисленных суммах налогов по имущественным налогам ЮЛ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4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5" y="1476376"/>
            <a:ext cx="1728191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 cstate="print"/>
          <a:stretch/>
        </p:blipFill>
        <p:spPr>
          <a:xfrm>
            <a:off x="738188" y="2988543"/>
            <a:ext cx="1224136" cy="1152127"/>
          </a:xfrm>
          <a:prstGeom prst="rect">
            <a:avLst/>
          </a:prstGeom>
          <a:ln w="0">
            <a:noFill/>
          </a:ln>
        </p:spPr>
      </p:pic>
      <p:pic>
        <p:nvPicPr>
          <p:cNvPr id="7" name="Рисунок 6"/>
          <p:cNvPicPr/>
          <p:nvPr/>
        </p:nvPicPr>
        <p:blipFill>
          <a:blip r:embed="rId4" cstate="print"/>
          <a:stretch/>
        </p:blipFill>
        <p:spPr>
          <a:xfrm>
            <a:off x="738188" y="4356695"/>
            <a:ext cx="1368152" cy="936104"/>
          </a:xfrm>
          <a:prstGeom prst="rect">
            <a:avLst/>
          </a:prstGeom>
          <a:ln w="0">
            <a:noFill/>
          </a:ln>
        </p:spPr>
      </p:pic>
      <p:pic>
        <p:nvPicPr>
          <p:cNvPr id="9" name="Рисунок 8"/>
          <p:cNvPicPr/>
          <p:nvPr/>
        </p:nvPicPr>
        <p:blipFill>
          <a:blip r:embed="rId5" cstate="print"/>
          <a:stretch/>
        </p:blipFill>
        <p:spPr>
          <a:xfrm>
            <a:off x="738188" y="5508822"/>
            <a:ext cx="1368152" cy="1296145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088940"/>
              </p:ext>
            </p:extLst>
          </p:nvPr>
        </p:nvGraphicFramePr>
        <p:xfrm>
          <a:off x="2394372" y="1404318"/>
          <a:ext cx="7344816" cy="5544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4816"/>
              </a:tblGrid>
              <a:tr h="1533121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-Не верно указан код отчетного периода для уплаты авансовых платежей имущественных налогов юридических лиц;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-Предоставлены налоговые декларации по налогу на имущество организаций  одновременно с Уведомлением с кодом отчётного периода 34/04;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ABE0"/>
                    </a:solidFill>
                  </a:tcPr>
                </a:tc>
              </a:tr>
              <a:tr h="1511942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-Не верно указан КБК по налогу на имущество организаций (указывают КБК НИО входящему в Единую систему газоснабжения);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-Не соответствие КБК и ОКТМО (сельские поселения по земельному налогу указывают КБК городского округа).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9801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-Не верно указывают ОКТМО (указано</a:t>
                      </a:r>
                      <a:r>
                        <a:rPr lang="ru-RU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обобщенное ОКТМО района).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9801">
                <a:tc>
                  <a:txBody>
                    <a:bodyPr/>
                    <a:lstStyle/>
                    <a:p>
                      <a:pPr marL="0" marR="0" indent="0" algn="l" defTabSz="10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-Не верно указана сумма или указана не полная сумма налога за период.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11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380773"/>
              </p:ext>
            </p:extLst>
          </p:nvPr>
        </p:nvGraphicFramePr>
        <p:xfrm>
          <a:off x="810196" y="1160850"/>
          <a:ext cx="8993436" cy="6133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5753076"/>
              </a:tblGrid>
              <a:tr h="2346052">
                <a:tc>
                  <a:txBody>
                    <a:bodyPr/>
                    <a:lstStyle/>
                    <a:p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Порядок изменения суммы налога  в Уведомлении:</a:t>
                      </a:r>
                    </a:p>
                    <a:p>
                      <a:endParaRPr lang="ru-RU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Необходимо создать новое уведомление. В Уведомлении необходимо повторно указать данные строчки, в которой была допущена ошибка (КПП, КБК, ОКТМО, период), а далее указать новую корректную сумму налога (сбора).</a:t>
                      </a:r>
                    </a:p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2. Корректировка произойдет автоматически при поступлении Уведомления в налоговый орган.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87314">
                <a:tc>
                  <a:txBody>
                    <a:bodyPr/>
                    <a:lstStyle/>
                    <a:p>
                      <a:pPr marL="0" marR="0" indent="0" algn="just" defTabSz="10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Порядок изменения других реквизитов Уведомления:</a:t>
                      </a:r>
                    </a:p>
                    <a:p>
                      <a:pPr algn="just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Необходимо создать новое Уведомление. В Уведомлении необходимо повторно указать данные строчки, в которой была допущена ошибка (КПП, КБК, ОКТМО, период), а в строке с суммой необходимо указать «0».</a:t>
                      </a:r>
                    </a:p>
                    <a:p>
                      <a:pPr algn="just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В новой строке Уведомления необходимо указать верные данные.</a:t>
                      </a:r>
                    </a:p>
                    <a:p>
                      <a:pPr algn="just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 Корректировка произойдет автоматически при поступлении Уведомления в налоговый орган.</a:t>
                      </a:r>
                    </a:p>
                    <a:p>
                      <a:pPr algn="just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Более подробная информация о подаче уведомлений для корректировки сведений доступна на промо-странице о ЕНС в разделе «Уведомление об исчисленных суммах». </a:t>
                      </a:r>
                    </a:p>
                    <a:p>
                      <a:pPr algn="just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2026" y="552452"/>
            <a:ext cx="8580438" cy="635891"/>
          </a:xfrm>
        </p:spPr>
        <p:txBody>
          <a:bodyPr/>
          <a:lstStyle/>
          <a:p>
            <a:pPr algn="ctr"/>
            <a:r>
              <a:rPr lang="ru-RU" sz="2800" dirty="0" smtClean="0"/>
              <a:t>Как исправить ошибки в Уведомлении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5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458268" y="780604"/>
            <a:ext cx="8422862" cy="76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7717" rIns="0" bIns="47717" anchor="ctr"/>
          <a:lstStyle/>
          <a:p>
            <a:pPr defTabSz="955182" eaLnBrk="0" hangingPunct="0"/>
            <a:r>
              <a:rPr lang="ru-RU" sz="2300" b="1" dirty="0" smtClean="0">
                <a:solidFill>
                  <a:srgbClr val="376092"/>
                </a:solidFill>
                <a:latin typeface="Calibri" pitchFamily="34" charset="0"/>
              </a:rPr>
              <a:t> </a:t>
            </a:r>
            <a:endParaRPr lang="ru-RU" sz="2300" b="1" dirty="0">
              <a:solidFill>
                <a:srgbClr val="376092"/>
              </a:solidFill>
              <a:latin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2408">
            <a:off x="1064240" y="5347917"/>
            <a:ext cx="1157470" cy="164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3171">
            <a:off x="2515613" y="4880106"/>
            <a:ext cx="1151101" cy="176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1980432"/>
            <a:ext cx="3255513" cy="165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03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 noGrp="1"/>
          </p:cNvSpPr>
          <p:nvPr>
            <p:ph type="title"/>
          </p:nvPr>
        </p:nvSpPr>
        <p:spPr>
          <a:xfrm>
            <a:off x="954212" y="396256"/>
            <a:ext cx="9361040" cy="1872207"/>
          </a:xfrm>
        </p:spPr>
        <p:txBody>
          <a:bodyPr/>
          <a:lstStyle/>
          <a:p>
            <a:pPr algn="ctr" defTabSz="1042490" fontAlgn="base">
              <a:spcAft>
                <a:spcPct val="0"/>
              </a:spcAft>
            </a:pPr>
            <a:r>
              <a:rPr lang="ru-RU" sz="2400" dirty="0"/>
              <a:t>Форма сообщения </a:t>
            </a:r>
            <a:r>
              <a:rPr lang="ru-RU" sz="2400" dirty="0" smtClean="0"/>
              <a:t>об исчисленных налоговым органом суммах транспортного налога, налога на имущество организаций, земельного налога(Приказ </a:t>
            </a:r>
            <a:r>
              <a:rPr lang="ru-RU" sz="2400" dirty="0"/>
              <a:t>ФНС России от </a:t>
            </a:r>
            <a:r>
              <a:rPr lang="ru-RU" sz="2400" dirty="0" smtClean="0"/>
              <a:t>16.07.2021 </a:t>
            </a:r>
            <a:r>
              <a:rPr lang="ru-RU" sz="2400" dirty="0"/>
              <a:t>№ </a:t>
            </a:r>
            <a:r>
              <a:rPr lang="ru-RU" sz="2400" dirty="0" smtClean="0"/>
              <a:t>ЕД-7-21/667@). 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3600" dirty="0" smtClean="0"/>
              <a:t>6</a:t>
            </a:r>
            <a:endParaRPr lang="ru-RU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4" y="2071453"/>
            <a:ext cx="3155072" cy="4373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879" y="2071455"/>
            <a:ext cx="3350370" cy="437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48" y="2061947"/>
            <a:ext cx="3270004" cy="4382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04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8(38822)2-05-81 </a:t>
            </a:r>
            <a:r>
              <a:rPr lang="ru-RU" dirty="0" err="1" smtClean="0"/>
              <a:t>вн</a:t>
            </a:r>
            <a:r>
              <a:rPr lang="ru-RU" dirty="0"/>
              <a:t>. </a:t>
            </a:r>
            <a:r>
              <a:rPr lang="ru-RU" dirty="0" smtClean="0"/>
              <a:t>(12-77), </a:t>
            </a:r>
          </a:p>
          <a:p>
            <a:pPr algn="ctr"/>
            <a:r>
              <a:rPr lang="ru-RU" dirty="0" err="1" smtClean="0"/>
              <a:t>вн</a:t>
            </a:r>
            <a:r>
              <a:rPr lang="ru-RU" dirty="0" smtClean="0"/>
              <a:t>. (22-09), </a:t>
            </a:r>
            <a:r>
              <a:rPr lang="ru-RU" dirty="0" err="1" smtClean="0"/>
              <a:t>вн</a:t>
            </a:r>
            <a:r>
              <a:rPr lang="ru-RU" dirty="0" smtClean="0"/>
              <a:t>. (12-69), </a:t>
            </a:r>
          </a:p>
          <a:p>
            <a:pPr algn="ctr"/>
            <a:r>
              <a:rPr lang="ru-RU" dirty="0" err="1" smtClean="0"/>
              <a:t>вн</a:t>
            </a:r>
            <a:r>
              <a:rPr lang="ru-RU" dirty="0" smtClean="0"/>
              <a:t>. (22-25), </a:t>
            </a:r>
            <a:r>
              <a:rPr lang="ru-RU" dirty="0" err="1" smtClean="0"/>
              <a:t>вн</a:t>
            </a:r>
            <a:r>
              <a:rPr lang="ru-RU" dirty="0" smtClean="0"/>
              <a:t>. (12-68).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Контактные телефоны по вопросам администрирования имущественных налогов юридических лиц: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7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3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2026" y="1260351"/>
            <a:ext cx="8580438" cy="4968552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 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3400" smtClean="0">
                <a:solidFill>
                  <a:prstClr val="white"/>
                </a:solidFill>
              </a:rPr>
              <a:t>15</a:t>
            </a:r>
            <a:endParaRPr lang="ru-RU" sz="3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93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Present_FNS2012_A4</Template>
  <TotalTime>22665</TotalTime>
  <Words>750</Words>
  <Application>Microsoft Office PowerPoint</Application>
  <PresentationFormat>Произвольный</PresentationFormat>
  <Paragraphs>122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1_Present_FNS2012_A4</vt:lpstr>
      <vt:lpstr>2_Present_FNS2012_A4</vt:lpstr>
      <vt:lpstr>«Особенности предоставления Уведомлений  об исчисленных суммах налогов, авансовых платежей по имущественным налогам юридических лиц»</vt:lpstr>
      <vt:lpstr>  Налоговая декларация по налогу на имущество организаций </vt:lpstr>
      <vt:lpstr>Презентация PowerPoint</vt:lpstr>
      <vt:lpstr>Код бюджетной классификации (КБК)</vt:lpstr>
      <vt:lpstr>Ошибки при заполнении Уведомлений об исчисленных суммах налогов по имущественным налогам ЮЛ</vt:lpstr>
      <vt:lpstr>Как исправить ошибки в Уведомлении</vt:lpstr>
      <vt:lpstr>Форма сообщения об исчисленных налоговым органом суммах транспортного налога, налога на имущество организаций, земельного налога(Приказ ФНС России от 16.07.2021 № ЕД-7-21/667@). </vt:lpstr>
      <vt:lpstr>Контактные телефоны по вопросам администрирования имущественных налогов юридических лиц:</vt:lpstr>
      <vt:lpstr>Спасибо за внимание !</vt:lpstr>
    </vt:vector>
  </TitlesOfParts>
  <Company>Kraftway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GEG</dc:creator>
  <cp:lastModifiedBy>Чинарова Алла Витальевна</cp:lastModifiedBy>
  <cp:revision>1256</cp:revision>
  <cp:lastPrinted>2022-02-08T07:01:47Z</cp:lastPrinted>
  <dcterms:created xsi:type="dcterms:W3CDTF">2013-04-18T07:19:29Z</dcterms:created>
  <dcterms:modified xsi:type="dcterms:W3CDTF">2024-03-07T07:00:43Z</dcterms:modified>
</cp:coreProperties>
</file>