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7" r:id="rId1"/>
  </p:sldMasterIdLst>
  <p:notesMasterIdLst>
    <p:notesMasterId r:id="rId17"/>
  </p:notesMasterIdLst>
  <p:handoutMasterIdLst>
    <p:handoutMasterId r:id="rId18"/>
  </p:handoutMasterIdLst>
  <p:sldIdLst>
    <p:sldId id="603" r:id="rId2"/>
    <p:sldId id="502" r:id="rId3"/>
    <p:sldId id="640" r:id="rId4"/>
    <p:sldId id="619" r:id="rId5"/>
    <p:sldId id="639" r:id="rId6"/>
    <p:sldId id="642" r:id="rId7"/>
    <p:sldId id="643" r:id="rId8"/>
    <p:sldId id="565" r:id="rId9"/>
    <p:sldId id="609" r:id="rId10"/>
    <p:sldId id="621" r:id="rId11"/>
    <p:sldId id="622" r:id="rId12"/>
    <p:sldId id="647" r:id="rId13"/>
    <p:sldId id="644" r:id="rId14"/>
    <p:sldId id="623" r:id="rId15"/>
    <p:sldId id="646" r:id="rId16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9E"/>
    <a:srgbClr val="00BCB8"/>
    <a:srgbClr val="FF9999"/>
    <a:srgbClr val="D93BBB"/>
    <a:srgbClr val="00FFCC"/>
    <a:srgbClr val="48E8A7"/>
    <a:srgbClr val="00FFFF"/>
    <a:srgbClr val="51E9F9"/>
    <a:srgbClr val="B686DA"/>
    <a:srgbClr val="D9F7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367" autoAdjust="0"/>
  </p:normalViewPr>
  <p:slideViewPr>
    <p:cSldViewPr snapToGrid="0">
      <p:cViewPr varScale="1">
        <p:scale>
          <a:sx n="95" d="100"/>
          <a:sy n="95" d="100"/>
        </p:scale>
        <p:origin x="11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56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72;&#1085;&#1072;&#1083;&#1080;&#1079;%20&#1085;&#1072;%2001.01.2024%20&#1087;&#1086;%20&#1075;&#1088;&#1073;&#108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44;&#1086;&#1093;&#1086;&#1076;&#1099;%20&#1080;%20&#1076;&#1080;&#1072;&#1075;&#1088;%202020-2023&#1075;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44;&#1086;&#1093;&#1086;&#1076;&#1099;%20&#1080;%20&#1076;&#1080;&#1072;&#1075;&#1088;%202020-2023&#1075;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44;&#1086;&#1093;&#1086;&#1076;&#1099;%20&#1080;%20&#1076;&#1080;&#1072;&#1075;&#1088;%202020-2023&#1075;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72;&#1085;&#1072;&#1083;&#1080;&#1079;%20&#1087;&#1086;%20&#1088;&#1072;&#1079;&#1076;&#1077;&#1083;&#1072;&#1084;%20(2021-2023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43;&#1055;%202019-2023&#1075;&#107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43;&#1055;%202019-2023&#1075;&#1075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53;&#1055;%20%20(2019-2023)%20&#1082;&#1086;&#1085;&#1089;%20&#1080;%20&#1088;&#1077;&#1089;%20&#1073;&#1102;&#1076;&#1078;&#1077;&#1090;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53;&#1055;%20%20(2019-2023)%20&#1082;&#1086;&#1085;&#1089;%20&#1080;%20&#1088;&#1077;&#1089;%20&#1073;&#1102;&#1076;&#1078;&#1077;&#1090;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72;&#1085;&#1072;&#1083;&#1080;&#1079;%20&#1087;&#1086;%20&#1088;&#1072;&#1079;&#1076;&#1077;&#1083;&#1072;&#1084;%20(2021-2023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72;&#1085;&#1072;&#1083;&#1080;&#1079;%20&#1087;&#1086;%20&#1088;&#1072;&#1079;&#1076;&#1077;&#1083;&#1072;&#1084;%20(2021-2023)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43;&#1086;&#1089;&#1076;&#1086;&#1083;&#1075;%20&#1089;%202020-2024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554043443158183E-2"/>
          <c:y val="2.6407735302517239E-2"/>
          <c:w val="0.92216364557277197"/>
          <c:h val="0.792829116680068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'[анализ на 01.01.2024 по грбс.xlsx]Лист2'!$C$3</c:f>
              <c:strCache>
                <c:ptCount val="1"/>
                <c:pt idx="0">
                  <c:v>% исполнения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3497211774736013E-3"/>
                  <c:y val="1.3209851359253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32-4027-BE31-45691DF2A458}"/>
                </c:ext>
              </c:extLst>
            </c:dLbl>
            <c:dLbl>
              <c:idx val="1"/>
              <c:layout>
                <c:manualLayout>
                  <c:x val="-7.8160160807717229E-3"/>
                  <c:y val="9.55244584064297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32-4027-BE31-45691DF2A458}"/>
                </c:ext>
              </c:extLst>
            </c:dLbl>
            <c:dLbl>
              <c:idx val="2"/>
              <c:layout>
                <c:manualLayout>
                  <c:x val="-6.6994423549472026E-3"/>
                  <c:y val="-8.102484598751897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32-4027-BE31-45691DF2A458}"/>
                </c:ext>
              </c:extLst>
            </c:dLbl>
            <c:dLbl>
              <c:idx val="3"/>
              <c:layout>
                <c:manualLayout>
                  <c:x val="-3.3497211774736117E-3"/>
                  <c:y val="9.34927175553826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632-4027-BE31-45691DF2A458}"/>
                </c:ext>
              </c:extLst>
            </c:dLbl>
            <c:dLbl>
              <c:idx val="6"/>
              <c:layout>
                <c:manualLayout>
                  <c:x val="0"/>
                  <c:y val="-1.38169257340242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5632-4027-BE31-45691DF2A4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'[анализ на 01.01.2024 по грбс.xlsx]Лист2'!$A$4:$A$30</c:f>
              <c:strCache>
                <c:ptCount val="27"/>
                <c:pt idx="0">
                  <c:v>901</c:v>
                </c:pt>
                <c:pt idx="1">
                  <c:v>902</c:v>
                </c:pt>
                <c:pt idx="2">
                  <c:v>903</c:v>
                </c:pt>
                <c:pt idx="3">
                  <c:v>904</c:v>
                </c:pt>
                <c:pt idx="4">
                  <c:v>905</c:v>
                </c:pt>
                <c:pt idx="5">
                  <c:v>906</c:v>
                </c:pt>
                <c:pt idx="6">
                  <c:v>907</c:v>
                </c:pt>
                <c:pt idx="7">
                  <c:v>908</c:v>
                </c:pt>
                <c:pt idx="8">
                  <c:v>909</c:v>
                </c:pt>
                <c:pt idx="9">
                  <c:v>910</c:v>
                </c:pt>
                <c:pt idx="10">
                  <c:v>911</c:v>
                </c:pt>
                <c:pt idx="11">
                  <c:v>912</c:v>
                </c:pt>
                <c:pt idx="12">
                  <c:v>913</c:v>
                </c:pt>
                <c:pt idx="13">
                  <c:v>914</c:v>
                </c:pt>
                <c:pt idx="14">
                  <c:v>915</c:v>
                </c:pt>
                <c:pt idx="15">
                  <c:v>916</c:v>
                </c:pt>
                <c:pt idx="16">
                  <c:v>917</c:v>
                </c:pt>
                <c:pt idx="17">
                  <c:v>918</c:v>
                </c:pt>
                <c:pt idx="18">
                  <c:v>919</c:v>
                </c:pt>
                <c:pt idx="19">
                  <c:v>920</c:v>
                </c:pt>
                <c:pt idx="20">
                  <c:v>921</c:v>
                </c:pt>
                <c:pt idx="21">
                  <c:v>924</c:v>
                </c:pt>
                <c:pt idx="22">
                  <c:v>925</c:v>
                </c:pt>
                <c:pt idx="23">
                  <c:v>926</c:v>
                </c:pt>
                <c:pt idx="24">
                  <c:v>927</c:v>
                </c:pt>
                <c:pt idx="25">
                  <c:v>928</c:v>
                </c:pt>
                <c:pt idx="26">
                  <c:v>932</c:v>
                </c:pt>
              </c:strCache>
            </c:strRef>
          </c:cat>
          <c:val>
            <c:numRef>
              <c:f>'[анализ на 01.01.2024 по грбс.xlsx]Лист2'!$C$4:$C$30</c:f>
              <c:numCache>
                <c:formatCode>_-* #\ ##0.0_р_._-;\-* #\ ##0.0_р_._-;_-* "-"??_р_._-;_-@_-</c:formatCode>
                <c:ptCount val="27"/>
                <c:pt idx="0">
                  <c:v>99.660261131863749</c:v>
                </c:pt>
                <c:pt idx="1">
                  <c:v>100</c:v>
                </c:pt>
                <c:pt idx="2">
                  <c:v>99.986923607567491</c:v>
                </c:pt>
                <c:pt idx="3">
                  <c:v>99.982862353517746</c:v>
                </c:pt>
                <c:pt idx="4">
                  <c:v>99.942475506098006</c:v>
                </c:pt>
                <c:pt idx="5">
                  <c:v>99.754143887212805</c:v>
                </c:pt>
                <c:pt idx="6">
                  <c:v>96.163625261310884</c:v>
                </c:pt>
                <c:pt idx="7">
                  <c:v>99.999870801574417</c:v>
                </c:pt>
                <c:pt idx="8">
                  <c:v>85.282425234506093</c:v>
                </c:pt>
                <c:pt idx="9">
                  <c:v>99.665870863034883</c:v>
                </c:pt>
                <c:pt idx="10">
                  <c:v>99.634133347235803</c:v>
                </c:pt>
                <c:pt idx="11">
                  <c:v>98.76014883112164</c:v>
                </c:pt>
                <c:pt idx="12">
                  <c:v>99.950508698731142</c:v>
                </c:pt>
                <c:pt idx="13">
                  <c:v>99.720964708132755</c:v>
                </c:pt>
                <c:pt idx="14">
                  <c:v>99.925395033566943</c:v>
                </c:pt>
                <c:pt idx="15">
                  <c:v>99.226003043859549</c:v>
                </c:pt>
                <c:pt idx="16">
                  <c:v>98.086120649506398</c:v>
                </c:pt>
                <c:pt idx="17">
                  <c:v>97.945499162235976</c:v>
                </c:pt>
                <c:pt idx="18">
                  <c:v>99.351308590961892</c:v>
                </c:pt>
                <c:pt idx="19">
                  <c:v>99.976574985120862</c:v>
                </c:pt>
                <c:pt idx="20">
                  <c:v>99.934749730525112</c:v>
                </c:pt>
                <c:pt idx="21">
                  <c:v>99.297591743119256</c:v>
                </c:pt>
                <c:pt idx="22">
                  <c:v>99.042291091639967</c:v>
                </c:pt>
                <c:pt idx="23">
                  <c:v>96.701380827388931</c:v>
                </c:pt>
                <c:pt idx="24">
                  <c:v>99.942395802869569</c:v>
                </c:pt>
                <c:pt idx="25">
                  <c:v>98.689073040917293</c:v>
                </c:pt>
                <c:pt idx="26">
                  <c:v>99.97266469521135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32-4027-BE31-45691DF2A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6032688"/>
        <c:axId val="446031856"/>
      </c:barChart>
      <c:lineChart>
        <c:grouping val="standard"/>
        <c:varyColors val="0"/>
        <c:ser>
          <c:idx val="1"/>
          <c:order val="1"/>
          <c:tx>
            <c:strRef>
              <c:f>'[анализ на 01.01.2024 по грбс.xlsx]Лист2'!$D$3</c:f>
              <c:strCache>
                <c:ptCount val="1"/>
                <c:pt idx="0">
                  <c:v>Динамика к 2022 г, 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73035922638497E-2"/>
                  <c:y val="-0.106270925978812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32-4027-BE31-45691DF2A458}"/>
                </c:ext>
              </c:extLst>
            </c:dLbl>
            <c:dLbl>
              <c:idx val="1"/>
              <c:layout>
                <c:manualLayout>
                  <c:x val="-3.4613785500560448E-2"/>
                  <c:y val="-6.17720567586130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632-4027-BE31-45691DF2A458}"/>
                </c:ext>
              </c:extLst>
            </c:dLbl>
            <c:dLbl>
              <c:idx val="2"/>
              <c:layout>
                <c:manualLayout>
                  <c:x val="-2.568119569396422E-2"/>
                  <c:y val="-5.5269734994548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632-4027-BE31-45691DF2A458}"/>
                </c:ext>
              </c:extLst>
            </c:dLbl>
            <c:dLbl>
              <c:idx val="3"/>
              <c:layout>
                <c:manualLayout>
                  <c:x val="-3.126406432308685E-2"/>
                  <c:y val="-7.071110929786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632-4027-BE31-45691DF2A458}"/>
                </c:ext>
              </c:extLst>
            </c:dLbl>
            <c:dLbl>
              <c:idx val="4"/>
              <c:layout>
                <c:manualLayout>
                  <c:x val="-3.2380638048911378E-2"/>
                  <c:y val="-7.1525539404709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632-4027-BE31-45691DF2A458}"/>
                </c:ext>
              </c:extLst>
            </c:dLbl>
            <c:dLbl>
              <c:idx val="5"/>
              <c:layout>
                <c:manualLayout>
                  <c:x val="-3.126406432308685E-2"/>
                  <c:y val="-0.131260794473229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632-4027-BE31-45691DF2A458}"/>
                </c:ext>
              </c:extLst>
            </c:dLbl>
            <c:dLbl>
              <c:idx val="6"/>
              <c:layout>
                <c:manualLayout>
                  <c:x val="-2.3448048242315136E-2"/>
                  <c:y val="-0.103626943005181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632-4027-BE31-45691DF2A458}"/>
                </c:ext>
              </c:extLst>
            </c:dLbl>
            <c:dLbl>
              <c:idx val="7"/>
              <c:layout>
                <c:manualLayout>
                  <c:x val="-2.903091687143779E-2"/>
                  <c:y val="-6.2176165803108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632-4027-BE31-45691DF2A458}"/>
                </c:ext>
              </c:extLst>
            </c:dLbl>
            <c:dLbl>
              <c:idx val="8"/>
              <c:layout>
                <c:manualLayout>
                  <c:x val="-2.5681195693964199E-2"/>
                  <c:y val="-7.599309153713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632-4027-BE31-45691DF2A458}"/>
                </c:ext>
              </c:extLst>
            </c:dLbl>
            <c:dLbl>
              <c:idx val="9"/>
              <c:layout>
                <c:manualLayout>
                  <c:x val="-1.2282310984069834E-2"/>
                  <c:y val="2.417962003454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632-4027-BE31-45691DF2A458}"/>
                </c:ext>
              </c:extLst>
            </c:dLbl>
            <c:dLbl>
              <c:idx val="10"/>
              <c:layout>
                <c:manualLayout>
                  <c:x val="-4.6896096484630272E-2"/>
                  <c:y val="-3.45423143350604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632-4027-BE31-45691DF2A458}"/>
                </c:ext>
              </c:extLst>
            </c:dLbl>
            <c:dLbl>
              <c:idx val="11"/>
              <c:layout>
                <c:manualLayout>
                  <c:x val="-1.1165737258245303E-3"/>
                  <c:y val="3.25116088203226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632-4027-BE31-45691DF2A458}"/>
                </c:ext>
              </c:extLst>
            </c:dLbl>
            <c:dLbl>
              <c:idx val="12"/>
              <c:layout>
                <c:manualLayout>
                  <c:x val="-1.1165737258245385E-2"/>
                  <c:y val="3.25116088203226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632-4027-BE31-45691DF2A458}"/>
                </c:ext>
              </c:extLst>
            </c:dLbl>
            <c:dLbl>
              <c:idx val="13"/>
              <c:layout>
                <c:manualLayout>
                  <c:x val="-2.6797769419788727E-2"/>
                  <c:y val="-7.1728611643751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632-4027-BE31-45691DF2A458}"/>
                </c:ext>
              </c:extLst>
            </c:dLbl>
            <c:dLbl>
              <c:idx val="14"/>
              <c:layout>
                <c:manualLayout>
                  <c:x val="-2.0098327064841548E-2"/>
                  <c:y val="-5.8927012361796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632-4027-BE31-45691DF2A458}"/>
                </c:ext>
              </c:extLst>
            </c:dLbl>
            <c:dLbl>
              <c:idx val="15"/>
              <c:layout>
                <c:manualLayout>
                  <c:x val="-2.0098327064841548E-2"/>
                  <c:y val="-5.6894183563842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632-4027-BE31-45691DF2A458}"/>
                </c:ext>
              </c:extLst>
            </c:dLbl>
            <c:dLbl>
              <c:idx val="16"/>
              <c:layout>
                <c:manualLayout>
                  <c:x val="-1.5632032161543425E-2"/>
                  <c:y val="-9.6109229869582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632-4027-BE31-45691DF2A458}"/>
                </c:ext>
              </c:extLst>
            </c:dLbl>
            <c:dLbl>
              <c:idx val="17"/>
              <c:layout>
                <c:manualLayout>
                  <c:x val="-1.6748605887368036E-2"/>
                  <c:y val="-7.599309153713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632-4027-BE31-45691DF2A458}"/>
                </c:ext>
              </c:extLst>
            </c:dLbl>
            <c:dLbl>
              <c:idx val="18"/>
              <c:layout>
                <c:manualLayout>
                  <c:x val="-1.1165737258245304E-2"/>
                  <c:y val="1.3816925734024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5632-4027-BE31-45691DF2A458}"/>
                </c:ext>
              </c:extLst>
            </c:dLbl>
            <c:dLbl>
              <c:idx val="20"/>
              <c:layout>
                <c:manualLayout>
                  <c:x val="-3.6846932952209505E-2"/>
                  <c:y val="-7.9447322970639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632-4027-BE31-45691DF2A458}"/>
                </c:ext>
              </c:extLst>
            </c:dLbl>
            <c:dLbl>
              <c:idx val="21"/>
              <c:layout>
                <c:manualLayout>
                  <c:x val="-2.7914343145613259E-2"/>
                  <c:y val="-5.181347150259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632-4027-BE31-45691DF2A458}"/>
                </c:ext>
              </c:extLst>
            </c:dLbl>
            <c:dLbl>
              <c:idx val="22"/>
              <c:layout>
                <c:manualLayout>
                  <c:x val="-2.5681195693964199E-2"/>
                  <c:y val="-7.25388601036269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5632-4027-BE31-45691DF2A458}"/>
                </c:ext>
              </c:extLst>
            </c:dLbl>
            <c:dLbl>
              <c:idx val="23"/>
              <c:layout>
                <c:manualLayout>
                  <c:x val="-2.7914343145613259E-2"/>
                  <c:y val="-8.2901554404145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5632-4027-BE31-45691DF2A458}"/>
                </c:ext>
              </c:extLst>
            </c:dLbl>
            <c:dLbl>
              <c:idx val="24"/>
              <c:layout>
                <c:manualLayout>
                  <c:x val="-1.1165737258245304E-2"/>
                  <c:y val="1.03626943005181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5632-4027-BE31-45691DF2A458}"/>
                </c:ext>
              </c:extLst>
            </c:dLbl>
            <c:dLbl>
              <c:idx val="25"/>
              <c:layout>
                <c:manualLayout>
                  <c:x val="-2.6797769419788727E-2"/>
                  <c:y val="-0.113989637305699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6846932952209505E-2"/>
                      <c:h val="6.148531951640760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E-5632-4027-BE31-45691DF2A4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'[анализ на 01.01.2024 по грбс.xlsx]Лист2'!$A$4:$A$30</c:f>
              <c:strCache>
                <c:ptCount val="27"/>
                <c:pt idx="0">
                  <c:v>901</c:v>
                </c:pt>
                <c:pt idx="1">
                  <c:v>902</c:v>
                </c:pt>
                <c:pt idx="2">
                  <c:v>903</c:v>
                </c:pt>
                <c:pt idx="3">
                  <c:v>904</c:v>
                </c:pt>
                <c:pt idx="4">
                  <c:v>905</c:v>
                </c:pt>
                <c:pt idx="5">
                  <c:v>906</c:v>
                </c:pt>
                <c:pt idx="6">
                  <c:v>907</c:v>
                </c:pt>
                <c:pt idx="7">
                  <c:v>908</c:v>
                </c:pt>
                <c:pt idx="8">
                  <c:v>909</c:v>
                </c:pt>
                <c:pt idx="9">
                  <c:v>910</c:v>
                </c:pt>
                <c:pt idx="10">
                  <c:v>911</c:v>
                </c:pt>
                <c:pt idx="11">
                  <c:v>912</c:v>
                </c:pt>
                <c:pt idx="12">
                  <c:v>913</c:v>
                </c:pt>
                <c:pt idx="13">
                  <c:v>914</c:v>
                </c:pt>
                <c:pt idx="14">
                  <c:v>915</c:v>
                </c:pt>
                <c:pt idx="15">
                  <c:v>916</c:v>
                </c:pt>
                <c:pt idx="16">
                  <c:v>917</c:v>
                </c:pt>
                <c:pt idx="17">
                  <c:v>918</c:v>
                </c:pt>
                <c:pt idx="18">
                  <c:v>919</c:v>
                </c:pt>
                <c:pt idx="19">
                  <c:v>920</c:v>
                </c:pt>
                <c:pt idx="20">
                  <c:v>921</c:v>
                </c:pt>
                <c:pt idx="21">
                  <c:v>924</c:v>
                </c:pt>
                <c:pt idx="22">
                  <c:v>925</c:v>
                </c:pt>
                <c:pt idx="23">
                  <c:v>926</c:v>
                </c:pt>
                <c:pt idx="24">
                  <c:v>927</c:v>
                </c:pt>
                <c:pt idx="25">
                  <c:v>928</c:v>
                </c:pt>
                <c:pt idx="26">
                  <c:v>932</c:v>
                </c:pt>
              </c:strCache>
            </c:strRef>
          </c:cat>
          <c:val>
            <c:numRef>
              <c:f>'[анализ на 01.01.2024 по грбс.xlsx]Лист2'!$D$4:$D$30</c:f>
              <c:numCache>
                <c:formatCode>_-* #\ ##0.0_р_._-;\-* #\ ##0.0_р_._-;_-* "-"??_р_._-;_-@_-</c:formatCode>
                <c:ptCount val="27"/>
                <c:pt idx="0">
                  <c:v>100.60134626339452</c:v>
                </c:pt>
                <c:pt idx="1">
                  <c:v>117.92934584049337</c:v>
                </c:pt>
                <c:pt idx="2">
                  <c:v>116.17385982306243</c:v>
                </c:pt>
                <c:pt idx="3">
                  <c:v>105.57579940443038</c:v>
                </c:pt>
                <c:pt idx="4">
                  <c:v>132.06605066667652</c:v>
                </c:pt>
                <c:pt idx="5">
                  <c:v>102.78154068406604</c:v>
                </c:pt>
                <c:pt idx="6">
                  <c:v>99.388556032851113</c:v>
                </c:pt>
                <c:pt idx="7">
                  <c:v>118.55068379346388</c:v>
                </c:pt>
                <c:pt idx="8">
                  <c:v>123.83237907337916</c:v>
                </c:pt>
                <c:pt idx="9">
                  <c:v>85.455030297035663</c:v>
                </c:pt>
                <c:pt idx="10">
                  <c:v>122.13585804430434</c:v>
                </c:pt>
                <c:pt idx="11">
                  <c:v>151.93002177169063</c:v>
                </c:pt>
                <c:pt idx="12">
                  <c:v>69.119823541441932</c:v>
                </c:pt>
                <c:pt idx="13">
                  <c:v>120.34559541386326</c:v>
                </c:pt>
                <c:pt idx="14">
                  <c:v>120.24822340418882</c:v>
                </c:pt>
                <c:pt idx="15">
                  <c:v>116.6222933322927</c:v>
                </c:pt>
                <c:pt idx="16">
                  <c:v>115.38477369467624</c:v>
                </c:pt>
                <c:pt idx="17">
                  <c:v>109.19278517224444</c:v>
                </c:pt>
                <c:pt idx="18">
                  <c:v>91.802742822246969</c:v>
                </c:pt>
                <c:pt idx="20">
                  <c:v>116.38107306777816</c:v>
                </c:pt>
                <c:pt idx="21">
                  <c:v>119.65985112597757</c:v>
                </c:pt>
                <c:pt idx="22">
                  <c:v>108.08074390666513</c:v>
                </c:pt>
                <c:pt idx="23">
                  <c:v>118.56462730971791</c:v>
                </c:pt>
                <c:pt idx="24">
                  <c:v>77.102519399719682</c:v>
                </c:pt>
                <c:pt idx="25">
                  <c:v>98.451258319169625</c:v>
                </c:pt>
                <c:pt idx="26">
                  <c:v>64.202707211977895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32-4027-BE31-45691DF2A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6032688"/>
        <c:axId val="446031856"/>
      </c:lineChart>
      <c:catAx>
        <c:axId val="44603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6031856"/>
        <c:crosses val="autoZero"/>
        <c:auto val="1"/>
        <c:lblAlgn val="ctr"/>
        <c:lblOffset val="100"/>
        <c:noMultiLvlLbl val="0"/>
      </c:catAx>
      <c:valAx>
        <c:axId val="44603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_р_._-;\-* #\ ##0.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603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'[Доходы и диагр 2020-2023г.xls]диагр'!$A$5</c:f>
              <c:strCache>
                <c:ptCount val="1"/>
                <c:pt idx="0">
                  <c:v>налоговые доходы 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-8.5653104925053538E-3"/>
                  <c:y val="-2.9871011541072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CE-4A3C-891B-A87806FBED3C}"/>
                </c:ext>
              </c:extLst>
            </c:dLbl>
            <c:dLbl>
              <c:idx val="1"/>
              <c:layout>
                <c:manualLayout>
                  <c:x val="-4.2826552462526769E-3"/>
                  <c:y val="-3.53021045485404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CE-4A3C-891B-A87806FBED3C}"/>
                </c:ext>
              </c:extLst>
            </c:dLbl>
            <c:dLbl>
              <c:idx val="2"/>
              <c:layout>
                <c:manualLayout>
                  <c:x val="8.5653104925053538E-3"/>
                  <c:y val="-5.70264765784114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CE-4A3C-891B-A87806FBED3C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2020-2023г.xls]диагр'!$C$4:$E$4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'[Доходы и диагр 2020-2023г.xls]диагр'!$C$5:$E$5</c:f>
              <c:numCache>
                <c:formatCode>_-* #\ ##0.0_р_._-;\-* #\ ##0.0_р_._-;_-* "-"??_р_._-;_-@_-</c:formatCode>
                <c:ptCount val="3"/>
                <c:pt idx="0">
                  <c:v>7557.9</c:v>
                </c:pt>
                <c:pt idx="1">
                  <c:v>7966</c:v>
                </c:pt>
                <c:pt idx="2" formatCode="_(* #\ ##0.00_);_(* \(#\ ##0.00\);_(* &quot;-&quot;??_);_(@_)">
                  <c:v>9034.7999999999993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CE-4A3C-891B-A87806FBED3C}"/>
            </c:ext>
          </c:extLst>
        </c:ser>
        <c:ser>
          <c:idx val="1"/>
          <c:order val="1"/>
          <c:tx>
            <c:strRef>
              <c:f>'[Доходы и диагр 2020-2023г.xls]диагр'!$A$6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B686DA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5.7102069950035689E-3"/>
                  <c:y val="-2.4439918533604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3CE-4A3C-891B-A87806FBED3C}"/>
                </c:ext>
              </c:extLst>
            </c:dLbl>
            <c:dLbl>
              <c:idx val="1"/>
              <c:layout>
                <c:manualLayout>
                  <c:x val="1.1420413990007138E-2"/>
                  <c:y val="-4.6164290563475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3CE-4A3C-891B-A87806FBED3C}"/>
                </c:ext>
              </c:extLst>
            </c:dLbl>
            <c:dLbl>
              <c:idx val="2"/>
              <c:layout>
                <c:manualLayout>
                  <c:x val="1.284796573875803E-2"/>
                  <c:y val="-4.3448744059742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3CE-4A3C-891B-A87806FBED3C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2020-2023г.xls]диагр'!$C$4:$E$4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'[Доходы и диагр 2020-2023г.xls]диагр'!$C$6:$E$6</c:f>
              <c:numCache>
                <c:formatCode>_-* #\ ##0.0_р_._-;\-* #\ ##0.0_р_._-;_-* "-"??_р_._-;_-@_-</c:formatCode>
                <c:ptCount val="3"/>
                <c:pt idx="0">
                  <c:v>532</c:v>
                </c:pt>
                <c:pt idx="1">
                  <c:v>832.7</c:v>
                </c:pt>
                <c:pt idx="2" formatCode="_(* #\ ##0.00_);_(* \(#\ ##0.00\);_(* &quot;-&quot;??_);_(@_)">
                  <c:v>834.2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3CE-4A3C-891B-A87806FBED3C}"/>
            </c:ext>
          </c:extLst>
        </c:ser>
        <c:ser>
          <c:idx val="2"/>
          <c:order val="2"/>
          <c:tx>
            <c:strRef>
              <c:f>'[Доходы и диагр 2020-2023г.xls]диагр'!$A$7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51E9F9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8.5653104925053018E-3"/>
                  <c:y val="-3.5302104548540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3CE-4A3C-891B-A87806FBED3C}"/>
                </c:ext>
              </c:extLst>
            </c:dLbl>
            <c:dLbl>
              <c:idx val="1"/>
              <c:layout>
                <c:manualLayout>
                  <c:x val="9.9928622412562458E-3"/>
                  <c:y val="-1.6293279022403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3CE-4A3C-891B-A87806FBED3C}"/>
                </c:ext>
              </c:extLst>
            </c:dLbl>
            <c:dLbl>
              <c:idx val="2"/>
              <c:layout>
                <c:manualLayout>
                  <c:x val="2.8551034975016799E-3"/>
                  <c:y val="-3.2586558044806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3CE-4A3C-891B-A87806FBED3C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2020-2023г.xls]диагр'!$C$4:$E$4</c:f>
              <c:strCache>
                <c:ptCount val="3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</c:strCache>
            </c:strRef>
          </c:cat>
          <c:val>
            <c:numRef>
              <c:f>'[Доходы и диагр 2020-2023г.xls]диагр'!$C$7:$E$7</c:f>
              <c:numCache>
                <c:formatCode>_-* #\ ##0.0_р_._-;\-* #\ ##0.0_р_._-;_-* "-"??_р_._-;_-@_-</c:formatCode>
                <c:ptCount val="3"/>
                <c:pt idx="0">
                  <c:v>20676.3</c:v>
                </c:pt>
                <c:pt idx="1">
                  <c:v>22928.2</c:v>
                </c:pt>
                <c:pt idx="2" formatCode="_(* #\ ##0.00_);_(* \(#\ ##0.00\);_(* &quot;-&quot;??_);_(@_)">
                  <c:v>22846.799999999999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3CE-4A3C-891B-A87806FBED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1294352"/>
        <c:axId val="1"/>
        <c:axId val="0"/>
      </c:bar3DChart>
      <c:catAx>
        <c:axId val="44129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_р_._-;\-* #\ ##0.0_р_._-;_-* &quot;-&quot;??_р_._-;_-@_-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129435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076196389771323"/>
          <c:y val="3.4241635402076337E-2"/>
          <c:w val="0.71558787882162933"/>
          <c:h val="0.8530356423070234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'[Доходы и диагр 2020-2023г.xls]Лист1'!$C$4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48E8A7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2020-2023г.xls]Лист1'!$A$5:$A$9</c:f>
              <c:strCache>
                <c:ptCount val="5"/>
                <c:pt idx="0">
                  <c:v>Неналоговые доходы</c:v>
                </c:pt>
                <c:pt idx="1">
                  <c:v>Налоги на имущество</c:v>
                </c:pt>
                <c:pt idx="2">
                  <c:v>Акцизы по подакцизным товарам </c:v>
                </c:pt>
                <c:pt idx="3">
                  <c:v>Налог на доходы физических лиц</c:v>
                </c:pt>
                <c:pt idx="4">
                  <c:v>Налог на прибаль организаций</c:v>
                </c:pt>
              </c:strCache>
            </c:strRef>
          </c:cat>
          <c:val>
            <c:numRef>
              <c:f>'[Доходы и диагр 2020-2023г.xls]Лист1'!$C$5:$C$9</c:f>
              <c:numCache>
                <c:formatCode>_(* #\ ##0.0_);_(* \(#\ ##0.0\);_(* "-"??_);_(@_)</c:formatCode>
                <c:ptCount val="5"/>
                <c:pt idx="0">
                  <c:v>832.7</c:v>
                </c:pt>
                <c:pt idx="1">
                  <c:v>477.1</c:v>
                </c:pt>
                <c:pt idx="2">
                  <c:v>3564.8</c:v>
                </c:pt>
                <c:pt idx="3">
                  <c:v>2471.4</c:v>
                </c:pt>
                <c:pt idx="4">
                  <c:v>1405.5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2D-4FE0-93C1-A901B329959F}"/>
            </c:ext>
          </c:extLst>
        </c:ser>
        <c:ser>
          <c:idx val="1"/>
          <c:order val="1"/>
          <c:tx>
            <c:strRef>
              <c:f>'[Доходы и диагр 2020-2023г.xls]Лист1'!$D$4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00BCB8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2020-2023г.xls]Лист1'!$A$5:$A$9</c:f>
              <c:strCache>
                <c:ptCount val="5"/>
                <c:pt idx="0">
                  <c:v>Неналоговые доходы</c:v>
                </c:pt>
                <c:pt idx="1">
                  <c:v>Налоги на имущество</c:v>
                </c:pt>
                <c:pt idx="2">
                  <c:v>Акцизы по подакцизным товарам </c:v>
                </c:pt>
                <c:pt idx="3">
                  <c:v>Налог на доходы физических лиц</c:v>
                </c:pt>
                <c:pt idx="4">
                  <c:v>Налог на прибаль организаций</c:v>
                </c:pt>
              </c:strCache>
            </c:strRef>
          </c:cat>
          <c:val>
            <c:numRef>
              <c:f>'[Доходы и диагр 2020-2023г.xls]Лист1'!$D$5:$D$9</c:f>
              <c:numCache>
                <c:formatCode>_(* #\ ##0.00_);_(* \(#\ ##0.00\);_(* "-"??_);_(@_)</c:formatCode>
                <c:ptCount val="5"/>
                <c:pt idx="0">
                  <c:v>834.2</c:v>
                </c:pt>
                <c:pt idx="1">
                  <c:v>455.5</c:v>
                </c:pt>
                <c:pt idx="2">
                  <c:v>3857.1</c:v>
                </c:pt>
                <c:pt idx="3">
                  <c:v>2840.4</c:v>
                </c:pt>
                <c:pt idx="4">
                  <c:v>1811.6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2D-4FE0-93C1-A901B32995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17"/>
        <c:axId val="216038432"/>
        <c:axId val="1"/>
      </c:barChart>
      <c:catAx>
        <c:axId val="216038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\ ##0.0_);_(* \(#\ ##0.0\);_(* &quot;-&quot;??_);_(@_)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60384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39700" h="139700" prst="divot"/>
        </a:sp3d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39700" h="139700" prst="divot"/>
        </a:sp3d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'[Доходы и диагр 2020-2023г.xls]диаграмма по поступленияи из ФБ'!$A$4</c:f>
              <c:strCache>
                <c:ptCount val="1"/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'[Доходы и диагр 2020-2023г.xls]диаграмма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факт</c:v>
                </c:pt>
                <c:pt idx="4">
                  <c:v>2024 год план</c:v>
                </c:pt>
              </c:strCache>
            </c:strRef>
          </c:cat>
          <c:val>
            <c:numRef>
              <c:f>'[Доходы и диагр 2020-2023г.xls]диаграмма по поступленияи из ФБ'!$B$4:$F$4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4F31-4537-9CA3-CB088A626DDA}"/>
            </c:ext>
          </c:extLst>
        </c:ser>
        <c:ser>
          <c:idx val="1"/>
          <c:order val="1"/>
          <c:tx>
            <c:strRef>
              <c:f>'[Доходы и диагр 2020-2023г.xls]диаграмма по поступленияи из ФБ'!$A$5</c:f>
              <c:strCache>
                <c:ptCount val="1"/>
                <c:pt idx="0">
                  <c:v>Дотации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hardEdge"/>
            </a:sp3d>
          </c:spPr>
          <c:invertIfNegative val="0"/>
          <c:dLbls>
            <c:dLbl>
              <c:idx val="0"/>
              <c:layout>
                <c:manualLayout>
                  <c:x val="7.883113456510514E-2"/>
                  <c:y val="-7.726250751331080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F31-4537-9CA3-CB088A626DDA}"/>
                </c:ext>
              </c:extLst>
            </c:dLbl>
            <c:dLbl>
              <c:idx val="1"/>
              <c:layout>
                <c:manualLayout>
                  <c:x val="8.2162027574898405E-2"/>
                  <c:y val="-1.6857469103212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F31-4537-9CA3-CB088A626DDA}"/>
                </c:ext>
              </c:extLst>
            </c:dLbl>
            <c:dLbl>
              <c:idx val="2"/>
              <c:layout>
                <c:manualLayout>
                  <c:x val="8.4382622914760438E-2"/>
                  <c:y val="-2.9500570930621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F31-4537-9CA3-CB088A626DDA}"/>
                </c:ext>
              </c:extLst>
            </c:dLbl>
            <c:dLbl>
              <c:idx val="3"/>
              <c:layout>
                <c:manualLayout>
                  <c:x val="8.7713515924553537E-2"/>
                  <c:y val="-4.21436727580304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F31-4537-9CA3-CB088A626DDA}"/>
                </c:ext>
              </c:extLst>
            </c:dLbl>
            <c:dLbl>
              <c:idx val="4"/>
              <c:layout>
                <c:manualLayout>
                  <c:x val="8.9934111264415723E-2"/>
                  <c:y val="-2.31790200169172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4F31-4537-9CA3-CB088A626DDA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факт</c:v>
                </c:pt>
                <c:pt idx="4">
                  <c:v>2024 год план</c:v>
                </c:pt>
              </c:strCache>
            </c:strRef>
          </c:cat>
          <c:val>
            <c:numRef>
              <c:f>'[Доходы и диагр 2020-2023г.xls]диаграмма по поступленияи из ФБ'!$B$5:$F$5</c:f>
              <c:numCache>
                <c:formatCode>#\ ##0.0</c:formatCode>
                <c:ptCount val="5"/>
                <c:pt idx="0">
                  <c:v>10964.1</c:v>
                </c:pt>
                <c:pt idx="1">
                  <c:v>10575.4</c:v>
                </c:pt>
                <c:pt idx="2">
                  <c:v>10843.5</c:v>
                </c:pt>
                <c:pt idx="3">
                  <c:v>12253.1</c:v>
                </c:pt>
                <c:pt idx="4">
                  <c:v>14295.3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31-4537-9CA3-CB088A626DDA}"/>
            </c:ext>
          </c:extLst>
        </c:ser>
        <c:ser>
          <c:idx val="2"/>
          <c:order val="2"/>
          <c:tx>
            <c:strRef>
              <c:f>'[Доходы и диагр 2020-2023г.xls]диаграмма по поступленияи из ФБ'!$A$6</c:f>
              <c:strCache>
                <c:ptCount val="1"/>
                <c:pt idx="0">
                  <c:v>Субсидии 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7.9941432235036206E-2"/>
                  <c:y val="-4.2143672758031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F31-4537-9CA3-CB088A626DDA}"/>
                </c:ext>
              </c:extLst>
            </c:dLbl>
            <c:dLbl>
              <c:idx val="1"/>
              <c:layout>
                <c:manualLayout>
                  <c:x val="7.550024155531197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F31-4537-9CA3-CB088A626DDA}"/>
                </c:ext>
              </c:extLst>
            </c:dLbl>
            <c:dLbl>
              <c:idx val="2"/>
              <c:layout>
                <c:manualLayout>
                  <c:x val="8.4382622914760438E-2"/>
                  <c:y val="-1.8964652741114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F31-4537-9CA3-CB088A626DDA}"/>
                </c:ext>
              </c:extLst>
            </c:dLbl>
            <c:dLbl>
              <c:idx val="3"/>
              <c:layout>
                <c:manualLayout>
                  <c:x val="8.327232524482930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F31-4537-9CA3-CB088A626DDA}"/>
                </c:ext>
              </c:extLst>
            </c:dLbl>
            <c:dLbl>
              <c:idx val="4"/>
              <c:layout>
                <c:manualLayout>
                  <c:x val="8.2162027574898322E-2"/>
                  <c:y val="-2.317902001691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F31-4537-9CA3-CB088A626DDA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факт</c:v>
                </c:pt>
                <c:pt idx="4">
                  <c:v>2024 год план</c:v>
                </c:pt>
              </c:strCache>
            </c:strRef>
          </c:cat>
          <c:val>
            <c:numRef>
              <c:f>'[Доходы и диагр 2020-2023г.xls]диаграмма по поступленияи из ФБ'!$B$6:$F$6</c:f>
              <c:numCache>
                <c:formatCode>#\ ##0.0</c:formatCode>
                <c:ptCount val="5"/>
                <c:pt idx="0">
                  <c:v>5345.3</c:v>
                </c:pt>
                <c:pt idx="1">
                  <c:v>4575.7</c:v>
                </c:pt>
                <c:pt idx="2">
                  <c:v>7540.8</c:v>
                </c:pt>
                <c:pt idx="3">
                  <c:v>7110.7</c:v>
                </c:pt>
                <c:pt idx="4">
                  <c:v>9742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31-4537-9CA3-CB088A626DDA}"/>
            </c:ext>
          </c:extLst>
        </c:ser>
        <c:ser>
          <c:idx val="3"/>
          <c:order val="3"/>
          <c:tx>
            <c:strRef>
              <c:f>'[Доходы и диагр 2020-2023г.xls]диаграмма по поступленияи из ФБ'!$A$7</c:f>
              <c:strCache>
                <c:ptCount val="1"/>
                <c:pt idx="0">
                  <c:v>Субвенции 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7.6610539225243024E-2"/>
                  <c:y val="-1.4750285465311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F31-4537-9CA3-CB088A626DDA}"/>
                </c:ext>
              </c:extLst>
            </c:dLbl>
            <c:dLbl>
              <c:idx val="1"/>
              <c:layout>
                <c:manualLayout>
                  <c:x val="8.3272325244829457E-2"/>
                  <c:y val="-1.4750285465310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F31-4537-9CA3-CB088A626DDA}"/>
                </c:ext>
              </c:extLst>
            </c:dLbl>
            <c:dLbl>
              <c:idx val="2"/>
              <c:layout>
                <c:manualLayout>
                  <c:x val="7.9941432235036206E-2"/>
                  <c:y val="-2.1071836379015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F31-4537-9CA3-CB088A626DDA}"/>
                </c:ext>
              </c:extLst>
            </c:dLbl>
            <c:dLbl>
              <c:idx val="3"/>
              <c:layout>
                <c:manualLayout>
                  <c:x val="8.6603218254622388E-2"/>
                  <c:y val="-1.4750285465310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F31-4537-9CA3-CB088A626DDA}"/>
                </c:ext>
              </c:extLst>
            </c:dLbl>
            <c:dLbl>
              <c:idx val="4"/>
              <c:layout>
                <c:manualLayout>
                  <c:x val="7.5500241555311973E-2"/>
                  <c:y val="-6.32155091370469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F31-4537-9CA3-CB088A626DDA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факт</c:v>
                </c:pt>
                <c:pt idx="4">
                  <c:v>2024 год план</c:v>
                </c:pt>
              </c:strCache>
            </c:strRef>
          </c:cat>
          <c:val>
            <c:numRef>
              <c:f>'[Доходы и диагр 2020-2023г.xls]диаграмма по поступленияи из ФБ'!$B$7:$F$7</c:f>
              <c:numCache>
                <c:formatCode>#\ ##0.0</c:formatCode>
                <c:ptCount val="5"/>
                <c:pt idx="0">
                  <c:v>1894.4</c:v>
                </c:pt>
                <c:pt idx="1">
                  <c:v>1486.3</c:v>
                </c:pt>
                <c:pt idx="2">
                  <c:v>1237.2</c:v>
                </c:pt>
                <c:pt idx="3">
                  <c:v>1145</c:v>
                </c:pt>
                <c:pt idx="4">
                  <c:v>1145.5999999999999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31-4537-9CA3-CB088A626DDA}"/>
            </c:ext>
          </c:extLst>
        </c:ser>
        <c:ser>
          <c:idx val="4"/>
          <c:order val="4"/>
          <c:tx>
            <c:strRef>
              <c:f>'[Доходы и диагр 2020-2023г.xls]диаграмма по поступленияи из ФБ'!$A$8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rgbClr val="4472C4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8.4382622914760438E-2"/>
                  <c:y val="-3.3714938206424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F31-4537-9CA3-CB088A626DDA}"/>
                </c:ext>
              </c:extLst>
            </c:dLbl>
            <c:dLbl>
              <c:idx val="1"/>
              <c:layout>
                <c:manualLayout>
                  <c:x val="8.6603218254622555E-2"/>
                  <c:y val="-5.2679590947539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F31-4537-9CA3-CB088A626DDA}"/>
                </c:ext>
              </c:extLst>
            </c:dLbl>
            <c:dLbl>
              <c:idx val="2"/>
              <c:layout>
                <c:manualLayout>
                  <c:x val="8.1051729904967257E-2"/>
                  <c:y val="-1.4750285465310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F31-4537-9CA3-CB088A626DDA}"/>
                </c:ext>
              </c:extLst>
            </c:dLbl>
            <c:dLbl>
              <c:idx val="3"/>
              <c:layout>
                <c:manualLayout>
                  <c:x val="8.3272325244829304E-2"/>
                  <c:y val="-5.4786774585440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F31-4537-9CA3-CB088A626DDA}"/>
                </c:ext>
              </c:extLst>
            </c:dLbl>
            <c:dLbl>
              <c:idx val="4"/>
              <c:layout>
                <c:manualLayout>
                  <c:x val="7.883113456510514E-2"/>
                  <c:y val="-5.47867745854406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F31-4537-9CA3-CB088A626DDA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2020-2023г.xls]диаграмма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факт</c:v>
                </c:pt>
                <c:pt idx="4">
                  <c:v>2024 год план</c:v>
                </c:pt>
              </c:strCache>
            </c:strRef>
          </c:cat>
          <c:val>
            <c:numRef>
              <c:f>'[Доходы и диагр 2020-2023г.xls]диаграмма по поступленияи из ФБ'!$B$8:$F$8</c:f>
              <c:numCache>
                <c:formatCode>#\ ##0.0</c:formatCode>
                <c:ptCount val="5"/>
                <c:pt idx="0">
                  <c:v>2413.9</c:v>
                </c:pt>
                <c:pt idx="1">
                  <c:v>3321.4</c:v>
                </c:pt>
                <c:pt idx="2">
                  <c:v>2869.3</c:v>
                </c:pt>
                <c:pt idx="3">
                  <c:v>2177.8000000000002</c:v>
                </c:pt>
                <c:pt idx="4">
                  <c:v>358.5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31-4537-9CA3-CB088A626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79723296"/>
        <c:axId val="1"/>
        <c:axId val="0"/>
      </c:bar3DChart>
      <c:catAx>
        <c:axId val="47972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972329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17742871495546483"/>
          <c:y val="0.93774815405735723"/>
          <c:w val="0.70509864426534741"/>
          <c:h val="4.9608744115233409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'[анализ по разделам (2021-2023).xlsx]диаграмма'!$B$30</c:f>
              <c:strCache>
                <c:ptCount val="1"/>
                <c:pt idx="0">
                  <c:v>2022 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9.540117110571459E-3"/>
                  <c:y val="-5.98526681801073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6C1-4579-A123-9C28A0CECB70}"/>
                </c:ext>
              </c:extLst>
            </c:dLbl>
            <c:dLbl>
              <c:idx val="1"/>
              <c:layout>
                <c:manualLayout>
                  <c:x val="-5.3000650614286084E-3"/>
                  <c:y val="-1.99508893933695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6C1-4579-A123-9C28A0CECB70}"/>
                </c:ext>
              </c:extLst>
            </c:dLbl>
            <c:dLbl>
              <c:idx val="3"/>
              <c:layout>
                <c:manualLayout>
                  <c:x val="-2.4380299282571547E-2"/>
                  <c:y val="-5.98526681801065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6C1-4579-A123-9C28A0CECB70}"/>
                </c:ext>
              </c:extLst>
            </c:dLbl>
            <c:dLbl>
              <c:idx val="5"/>
              <c:layout>
                <c:manualLayout>
                  <c:x val="-6.3600780737143843E-3"/>
                  <c:y val="-1.1970533636021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6C1-4579-A123-9C28A0CECB70}"/>
                </c:ext>
              </c:extLst>
            </c:dLbl>
            <c:dLbl>
              <c:idx val="6"/>
              <c:layout>
                <c:manualLayout>
                  <c:x val="-2.0964360587002146E-2"/>
                  <c:y val="-1.5134318867466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C1-4579-A123-9C28A0CECB70}"/>
                </c:ext>
              </c:extLst>
            </c:dLbl>
            <c:dLbl>
              <c:idx val="8"/>
              <c:layout>
                <c:manualLayout>
                  <c:x val="-1.4840182172000126E-2"/>
                  <c:y val="-4.18968677260746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6C1-4579-A123-9C28A0CECB70}"/>
                </c:ext>
              </c:extLst>
            </c:dLbl>
            <c:dLbl>
              <c:idx val="9"/>
              <c:layout>
                <c:manualLayout>
                  <c:x val="-1.3976240391334833E-2"/>
                  <c:y val="-3.02686377349340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C1-4579-A123-9C28A0CECB70}"/>
                </c:ext>
              </c:extLst>
            </c:dLbl>
            <c:dLbl>
              <c:idx val="10"/>
              <c:layout>
                <c:manualLayout>
                  <c:x val="-7.4200910860000241E-3"/>
                  <c:y val="-1.3965622575358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6C1-4579-A123-9C28A0CECB70}"/>
                </c:ext>
              </c:extLst>
            </c:dLbl>
            <c:dLbl>
              <c:idx val="12"/>
              <c:layout>
                <c:manualLayout>
                  <c:x val="-2.1200260245714353E-3"/>
                  <c:y val="-1.3965622575358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6C1-4579-A123-9C28A0CECB70}"/>
                </c:ext>
              </c:extLst>
            </c:dLbl>
            <c:dLbl>
              <c:idx val="13"/>
              <c:layout>
                <c:manualLayout>
                  <c:x val="-1.0600130122857333E-2"/>
                  <c:y val="-1.3965622575358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6C1-4579-A123-9C28A0CECB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'[анализ по разделам (2021-2023).xlsx]диаграмма'!$A$31:$A$44</c:f>
              <c:strCache>
                <c:ptCount val="14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Здравоохранение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Средства массовой информации</c:v>
                </c:pt>
                <c:pt idx="12">
                  <c:v>Обслуживание гос. долга</c:v>
                </c:pt>
                <c:pt idx="13">
                  <c:v>Межбюджетные трансферты</c:v>
                </c:pt>
              </c:strCache>
            </c:strRef>
          </c:cat>
          <c:val>
            <c:numRef>
              <c:f>'[анализ по разделам (2021-2023).xlsx]диаграмма'!$B$31:$B$44</c:f>
              <c:numCache>
                <c:formatCode>_-* #\ ##0.0_р_._-;\-* #\ ##0.0_р_._-;_-* "-"??_р_._-;_-@_-</c:formatCode>
                <c:ptCount val="14"/>
                <c:pt idx="0">
                  <c:v>1183</c:v>
                </c:pt>
                <c:pt idx="1">
                  <c:v>26.8</c:v>
                </c:pt>
                <c:pt idx="2">
                  <c:v>227.2</c:v>
                </c:pt>
                <c:pt idx="3">
                  <c:v>9517.2999999999993</c:v>
                </c:pt>
                <c:pt idx="4">
                  <c:v>1371.7</c:v>
                </c:pt>
                <c:pt idx="5">
                  <c:v>59.5</c:v>
                </c:pt>
                <c:pt idx="6">
                  <c:v>7806.7</c:v>
                </c:pt>
                <c:pt idx="7">
                  <c:v>435.4</c:v>
                </c:pt>
                <c:pt idx="8">
                  <c:v>1854</c:v>
                </c:pt>
                <c:pt idx="9">
                  <c:v>6800.4</c:v>
                </c:pt>
                <c:pt idx="10">
                  <c:v>526.70000000000005</c:v>
                </c:pt>
                <c:pt idx="11">
                  <c:v>38</c:v>
                </c:pt>
                <c:pt idx="12">
                  <c:v>5.9</c:v>
                </c:pt>
                <c:pt idx="13">
                  <c:v>2791.1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C1-4579-A123-9C28A0CECB70}"/>
            </c:ext>
          </c:extLst>
        </c:ser>
        <c:ser>
          <c:idx val="1"/>
          <c:order val="1"/>
          <c:tx>
            <c:strRef>
              <c:f>'[анализ по разделам (2021-2023).xlsx]диаграмма'!$C$30</c:f>
              <c:strCache>
                <c:ptCount val="1"/>
                <c:pt idx="0">
                  <c:v>2023 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8160468442285822E-2"/>
                  <c:y val="-4.3891956665411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6C1-4579-A123-9C28A0CECB70}"/>
                </c:ext>
              </c:extLst>
            </c:dLbl>
            <c:dLbl>
              <c:idx val="1"/>
              <c:layout>
                <c:manualLayout>
                  <c:x val="7.4200910860000241E-3"/>
                  <c:y val="-3.59116009080639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6C1-4579-A123-9C28A0CECB70}"/>
                </c:ext>
              </c:extLst>
            </c:dLbl>
            <c:dLbl>
              <c:idx val="2"/>
              <c:layout>
                <c:manualLayout>
                  <c:x val="7.4200910860000241E-3"/>
                  <c:y val="-2.1945978332705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6C1-4579-A123-9C28A0CECB70}"/>
                </c:ext>
              </c:extLst>
            </c:dLbl>
            <c:dLbl>
              <c:idx val="3"/>
              <c:layout>
                <c:manualLayout>
                  <c:x val="7.4200910860000241E-3"/>
                  <c:y val="-3.5911600908063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6C1-4579-A123-9C28A0CECB70}"/>
                </c:ext>
              </c:extLst>
            </c:dLbl>
            <c:dLbl>
              <c:idx val="4"/>
              <c:layout>
                <c:manualLayout>
                  <c:x val="3.1800390368571531E-3"/>
                  <c:y val="-2.79312451507164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6C1-4579-A123-9C28A0CECB70}"/>
                </c:ext>
              </c:extLst>
            </c:dLbl>
            <c:dLbl>
              <c:idx val="5"/>
              <c:layout>
                <c:manualLayout>
                  <c:x val="7.4200910860000241E-3"/>
                  <c:y val="-3.59116009080639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6C1-4579-A123-9C28A0CECB70}"/>
                </c:ext>
              </c:extLst>
            </c:dLbl>
            <c:dLbl>
              <c:idx val="6"/>
              <c:layout>
                <c:manualLayout>
                  <c:x val="1.6771488469601678E-2"/>
                  <c:y val="-3.6322365281920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C1-4579-A123-9C28A0CECB70}"/>
                </c:ext>
              </c:extLst>
            </c:dLbl>
            <c:dLbl>
              <c:idx val="7"/>
              <c:layout>
                <c:manualLayout>
                  <c:x val="3.1800390368571531E-3"/>
                  <c:y val="-2.9926334090053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6C1-4579-A123-9C28A0CECB70}"/>
                </c:ext>
              </c:extLst>
            </c:dLbl>
            <c:dLbl>
              <c:idx val="8"/>
              <c:layout>
                <c:manualLayout>
                  <c:x val="3.1800390368571531E-3"/>
                  <c:y val="-9.9754446966844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6C1-4579-A123-9C28A0CECB70}"/>
                </c:ext>
              </c:extLst>
            </c:dLbl>
            <c:dLbl>
              <c:idx val="9"/>
              <c:layout>
                <c:manualLayout>
                  <c:x val="1.1180992313067784E-2"/>
                  <c:y val="-3.93492290554135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6C1-4579-A123-9C28A0CECB70}"/>
                </c:ext>
              </c:extLst>
            </c:dLbl>
            <c:dLbl>
              <c:idx val="10"/>
              <c:layout>
                <c:manualLayout>
                  <c:x val="9.540117110571459E-3"/>
                  <c:y val="-1.7955800454032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6C1-4579-A123-9C28A0CECB70}"/>
                </c:ext>
              </c:extLst>
            </c:dLbl>
            <c:dLbl>
              <c:idx val="11"/>
              <c:layout>
                <c:manualLayout>
                  <c:x val="5.3000650614285884E-3"/>
                  <c:y val="-2.9926334090053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6C1-4579-A123-9C28A0CECB70}"/>
                </c:ext>
              </c:extLst>
            </c:dLbl>
            <c:dLbl>
              <c:idx val="12"/>
              <c:layout>
                <c:manualLayout>
                  <c:x val="8.4801040982855867E-3"/>
                  <c:y val="-1.9950889393368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6C1-4579-A123-9C28A0CECB70}"/>
                </c:ext>
              </c:extLst>
            </c:dLbl>
            <c:dLbl>
              <c:idx val="13"/>
              <c:layout>
                <c:manualLayout>
                  <c:x val="0"/>
                  <c:y val="-4.3891956665411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B6C1-4579-A123-9C28A0CECB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'[анализ по разделам (2021-2023).xlsx]диаграмма'!$A$31:$A$44</c:f>
              <c:strCache>
                <c:ptCount val="14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Здравоохранение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Средства массовой информации</c:v>
                </c:pt>
                <c:pt idx="12">
                  <c:v>Обслуживание гос. долга</c:v>
                </c:pt>
                <c:pt idx="13">
                  <c:v>Межбюджетные трансферты</c:v>
                </c:pt>
              </c:strCache>
            </c:strRef>
          </c:cat>
          <c:val>
            <c:numRef>
              <c:f>'[анализ по разделам (2021-2023).xlsx]диаграмма'!$C$31:$C$44</c:f>
              <c:numCache>
                <c:formatCode>_-* #\ ##0.0_р_._-;\-* #\ ##0.0_р_._-;_-* "-"??_р_._-;_-@_-</c:formatCode>
                <c:ptCount val="14"/>
                <c:pt idx="0">
                  <c:v>1355.4</c:v>
                </c:pt>
                <c:pt idx="1">
                  <c:v>20.5</c:v>
                </c:pt>
                <c:pt idx="2">
                  <c:v>291.2</c:v>
                </c:pt>
                <c:pt idx="3">
                  <c:v>10165.4</c:v>
                </c:pt>
                <c:pt idx="4">
                  <c:v>1621.1</c:v>
                </c:pt>
                <c:pt idx="5">
                  <c:v>230.7</c:v>
                </c:pt>
                <c:pt idx="6">
                  <c:v>7974.3</c:v>
                </c:pt>
                <c:pt idx="7">
                  <c:v>570.9</c:v>
                </c:pt>
                <c:pt idx="8">
                  <c:v>1737.2</c:v>
                </c:pt>
                <c:pt idx="9">
                  <c:v>6549.8</c:v>
                </c:pt>
                <c:pt idx="10">
                  <c:v>234.2</c:v>
                </c:pt>
                <c:pt idx="11">
                  <c:v>37</c:v>
                </c:pt>
                <c:pt idx="12">
                  <c:v>19.5</c:v>
                </c:pt>
                <c:pt idx="13">
                  <c:v>2872.5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C1-4579-A123-9C28A0CECB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29557296"/>
        <c:axId val="629558960"/>
        <c:axId val="0"/>
      </c:bar3DChart>
      <c:catAx>
        <c:axId val="62955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29558960"/>
        <c:crosses val="autoZero"/>
        <c:auto val="1"/>
        <c:lblAlgn val="ctr"/>
        <c:lblOffset val="100"/>
        <c:noMultiLvlLbl val="0"/>
      </c:catAx>
      <c:valAx>
        <c:axId val="62955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_р_._-;\-* #\ ##0.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2955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'[ГП 2019-2023гг.xlsx]диаграмма 1'!$C$22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'[ГП 2019-2023гг.xlsx]диаграмма 1'!$A$23:$A$40</c:f>
              <c:strCache>
                <c:ptCount val="18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</c:strCache>
            </c:strRef>
          </c:cat>
          <c:val>
            <c:numRef>
              <c:f>'[ГП 2019-2023гг.xlsx]диаграмма 1'!$C$23:$C$39</c:f>
              <c:numCache>
                <c:formatCode>_-* #\ ##0.0\ _₽_-;\-* #\ ##0.0\ _₽_-;_-* "-"??\ _₽_-;_-@_-</c:formatCode>
                <c:ptCount val="17"/>
                <c:pt idx="0">
                  <c:v>943</c:v>
                </c:pt>
                <c:pt idx="1">
                  <c:v>5244.2</c:v>
                </c:pt>
                <c:pt idx="2">
                  <c:v>81.3</c:v>
                </c:pt>
                <c:pt idx="3">
                  <c:v>404.4</c:v>
                </c:pt>
                <c:pt idx="4">
                  <c:v>4537.8</c:v>
                </c:pt>
                <c:pt idx="5">
                  <c:v>716.7</c:v>
                </c:pt>
                <c:pt idx="6">
                  <c:v>6690.9</c:v>
                </c:pt>
                <c:pt idx="7">
                  <c:v>552.9</c:v>
                </c:pt>
                <c:pt idx="8">
                  <c:v>411.8</c:v>
                </c:pt>
                <c:pt idx="9">
                  <c:v>4235.7</c:v>
                </c:pt>
                <c:pt idx="10">
                  <c:v>2988</c:v>
                </c:pt>
                <c:pt idx="11">
                  <c:v>36.4</c:v>
                </c:pt>
                <c:pt idx="12">
                  <c:v>81.099999999999994</c:v>
                </c:pt>
                <c:pt idx="13">
                  <c:v>354.2</c:v>
                </c:pt>
                <c:pt idx="14">
                  <c:v>490</c:v>
                </c:pt>
                <c:pt idx="15">
                  <c:v>144.30000000000001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EF-49BD-952D-A54935A10FCE}"/>
            </c:ext>
          </c:extLst>
        </c:ser>
        <c:ser>
          <c:idx val="1"/>
          <c:order val="1"/>
          <c:tx>
            <c:strRef>
              <c:f>'[ГП 2019-2023гг.xlsx]диаграмма 1'!$D$22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'[ГП 2019-2023гг.xlsx]диаграмма 1'!$A$23:$A$40</c:f>
              <c:strCache>
                <c:ptCount val="18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</c:strCache>
            </c:strRef>
          </c:cat>
          <c:val>
            <c:numRef>
              <c:f>'[ГП 2019-2023гг.xlsx]диаграмма 1'!$D$23:$D$39</c:f>
              <c:numCache>
                <c:formatCode>_-* #\ ##0.0\ _₽_-;\-* #\ ##0.0\ _₽_-;_-* "-"??\ _₽_-;_-@_-</c:formatCode>
                <c:ptCount val="17"/>
                <c:pt idx="0">
                  <c:v>842.8</c:v>
                </c:pt>
                <c:pt idx="1">
                  <c:v>6774.1</c:v>
                </c:pt>
                <c:pt idx="2">
                  <c:v>36.299999999999997</c:v>
                </c:pt>
                <c:pt idx="3">
                  <c:v>940.4</c:v>
                </c:pt>
                <c:pt idx="4">
                  <c:v>5001.7</c:v>
                </c:pt>
                <c:pt idx="5">
                  <c:v>699.6</c:v>
                </c:pt>
                <c:pt idx="6">
                  <c:v>7691.3</c:v>
                </c:pt>
                <c:pt idx="7">
                  <c:v>495.2</c:v>
                </c:pt>
                <c:pt idx="8">
                  <c:v>558.6</c:v>
                </c:pt>
                <c:pt idx="9">
                  <c:v>3626.3</c:v>
                </c:pt>
                <c:pt idx="10">
                  <c:v>2998.3</c:v>
                </c:pt>
                <c:pt idx="11">
                  <c:v>0</c:v>
                </c:pt>
                <c:pt idx="12">
                  <c:v>62.6</c:v>
                </c:pt>
                <c:pt idx="13">
                  <c:v>322.60000000000002</c:v>
                </c:pt>
                <c:pt idx="14">
                  <c:v>1797.5</c:v>
                </c:pt>
                <c:pt idx="15">
                  <c:v>97</c:v>
                </c:pt>
                <c:pt idx="16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EF-49BD-952D-A54935A10FCE}"/>
            </c:ext>
          </c:extLst>
        </c:ser>
        <c:ser>
          <c:idx val="2"/>
          <c:order val="2"/>
          <c:tx>
            <c:strRef>
              <c:f>'[ГП 2019-2023гг.xlsx]диаграмма 1'!$E$22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'[ГП 2019-2023гг.xlsx]диаграмма 1'!$A$23:$A$40</c:f>
              <c:strCache>
                <c:ptCount val="18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</c:strCache>
            </c:strRef>
          </c:cat>
          <c:val>
            <c:numRef>
              <c:f>'[ГП 2019-2023гг.xlsx]диаграмма 1'!$E$23:$E$40</c:f>
              <c:numCache>
                <c:formatCode>General</c:formatCode>
                <c:ptCount val="18"/>
                <c:pt idx="0">
                  <c:v>1081.1600000000001</c:v>
                </c:pt>
                <c:pt idx="1">
                  <c:v>8142.9</c:v>
                </c:pt>
                <c:pt idx="2">
                  <c:v>23.65</c:v>
                </c:pt>
                <c:pt idx="3">
                  <c:v>674.93</c:v>
                </c:pt>
                <c:pt idx="4">
                  <c:v>4644.58</c:v>
                </c:pt>
                <c:pt idx="5">
                  <c:v>919.55</c:v>
                </c:pt>
                <c:pt idx="6">
                  <c:v>7852.14</c:v>
                </c:pt>
                <c:pt idx="7">
                  <c:v>620.97</c:v>
                </c:pt>
                <c:pt idx="8">
                  <c:v>267.89999999999998</c:v>
                </c:pt>
                <c:pt idx="9">
                  <c:v>3598.98</c:v>
                </c:pt>
                <c:pt idx="10">
                  <c:v>3092.81</c:v>
                </c:pt>
                <c:pt idx="11">
                  <c:v>235.81</c:v>
                </c:pt>
                <c:pt idx="12">
                  <c:v>215.56</c:v>
                </c:pt>
                <c:pt idx="13">
                  <c:v>412.01</c:v>
                </c:pt>
                <c:pt idx="14">
                  <c:v>748.64</c:v>
                </c:pt>
                <c:pt idx="15">
                  <c:v>95.73</c:v>
                </c:pt>
                <c:pt idx="16">
                  <c:v>19.25</c:v>
                </c:pt>
                <c:pt idx="17">
                  <c:v>252.27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EF-49BD-952D-A54935A10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2467584"/>
        <c:axId val="291223440"/>
      </c:barChart>
      <c:catAx>
        <c:axId val="55246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1223440"/>
        <c:crosses val="autoZero"/>
        <c:auto val="1"/>
        <c:lblAlgn val="ctr"/>
        <c:lblOffset val="100"/>
        <c:noMultiLvlLbl val="0"/>
      </c:catAx>
      <c:valAx>
        <c:axId val="2912234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5246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816628800299666"/>
          <c:y val="0.33536361024731243"/>
          <c:w val="0.53165877145572149"/>
          <c:h val="0.71432634211862756"/>
        </c:manualLayout>
      </c:layout>
      <c:pieChart>
        <c:varyColors val="1"/>
        <c:ser>
          <c:idx val="0"/>
          <c:order val="0"/>
          <c:explosion val="7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4CD-4134-8063-EE65EF6A843F}"/>
              </c:ext>
            </c:extLst>
          </c:dPt>
          <c:dPt>
            <c:idx val="1"/>
            <c:bubble3D val="0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4CD-4134-8063-EE65EF6A843F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4CD-4134-8063-EE65EF6A843F}"/>
              </c:ext>
            </c:extLst>
          </c:dPt>
          <c:dPt>
            <c:idx val="3"/>
            <c:bubble3D val="0"/>
            <c:spPr>
              <a:solidFill>
                <a:srgbClr val="00BC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4CD-4134-8063-EE65EF6A843F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2 528,4</a:t>
                    </a:r>
                    <a:r>
                      <a:rPr lang="en-US" baseline="0" dirty="0" smtClean="0"/>
                      <a:t>; 7,5 %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758580888419593"/>
                      <c:h val="0.10235497026064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4CD-4134-8063-EE65EF6A843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r>
                      <a:rPr lang="en-US" baseline="0" smtClean="0"/>
                      <a:t> 594,3; 25,5%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CD-4134-8063-EE65EF6A843F}"/>
                </c:ext>
              </c:extLst>
            </c:dLbl>
            <c:dLbl>
              <c:idx val="2"/>
              <c:layout>
                <c:manualLayout>
                  <c:x val="0.13322202184253901"/>
                  <c:y val="-0.1936840521652621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17 099,6</a:t>
                    </a:r>
                    <a:r>
                      <a:rPr lang="en-US" baseline="0" dirty="0" smtClean="0"/>
                      <a:t>; 50,8%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36442034459741"/>
                      <c:h val="7.97291347293425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4CD-4134-8063-EE65EF6A843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4 676,6</a:t>
                    </a:r>
                    <a:r>
                      <a:rPr lang="en-US" baseline="0" smtClean="0"/>
                      <a:t>; 13,9%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4CD-4134-8063-EE65EF6A84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'[ГП 2019-2023гг.xlsx]Диаграмма'!$B$28:$B$31</c:f>
              <c:strCache>
                <c:ptCount val="4"/>
                <c:pt idx="0">
                  <c:v>Результативное управление территориями с учетом принципов "зеленой" экономики</c:v>
                </c:pt>
                <c:pt idx="1">
                  <c:v>Развитие и модернизация транспортной и инженерной инфраструктуры</c:v>
                </c:pt>
                <c:pt idx="2">
                  <c:v>Развитие человеческого капитала</c:v>
                </c:pt>
                <c:pt idx="3">
                  <c:v>Совершенствование государственных механизмов управления экономикой, экологией и социальной сферой Республики Алтай</c:v>
                </c:pt>
              </c:strCache>
            </c:strRef>
          </c:cat>
          <c:val>
            <c:numRef>
              <c:f>'[ГП 2019-2023гг.xlsx]Диаграмма'!$C$28:$C$31</c:f>
              <c:numCache>
                <c:formatCode>_(* #,##0.00_);_(* \(#,##0.00\);_(* "-"??_);_(@_)</c:formatCode>
                <c:ptCount val="4"/>
                <c:pt idx="0">
                  <c:v>2528.38</c:v>
                </c:pt>
                <c:pt idx="1">
                  <c:v>8594.27</c:v>
                </c:pt>
                <c:pt idx="2">
                  <c:v>17099.55</c:v>
                </c:pt>
                <c:pt idx="3">
                  <c:v>4676.6400000000003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4CD-4134-8063-EE65EF6A8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956108535196329E-2"/>
          <c:y val="0.1516447632674241"/>
          <c:w val="0.8200742854244637"/>
          <c:h val="0.69671030645274157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C1C-4EA2-99AC-373D44FB36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C1C-4EA2-99AC-373D44FB36EA}"/>
              </c:ext>
            </c:extLst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C1C-4EA2-99AC-373D44FB36EA}"/>
              </c:ext>
            </c:extLst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C1C-4EA2-99AC-373D44FB36EA}"/>
              </c:ext>
            </c:extLst>
          </c:dPt>
          <c:dPt>
            <c:idx val="4"/>
            <c:bubble3D val="0"/>
            <c:spPr>
              <a:solidFill>
                <a:srgbClr val="D93BB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C1C-4EA2-99AC-373D44FB36E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C1C-4EA2-99AC-373D44FB36E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C1C-4EA2-99AC-373D44FB36EA}"/>
              </c:ext>
            </c:extLst>
          </c:dPt>
          <c:dPt>
            <c:idx val="7"/>
            <c:bubble3D val="0"/>
            <c:spPr>
              <a:solidFill>
                <a:srgbClr val="48E8A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C1C-4EA2-99AC-373D44FB36EA}"/>
              </c:ext>
            </c:extLst>
          </c:dPt>
          <c:dPt>
            <c:idx val="8"/>
            <c:bubble3D val="0"/>
            <c:spPr>
              <a:solidFill>
                <a:srgbClr val="00FF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C1C-4EA2-99AC-373D44FB36EA}"/>
              </c:ext>
            </c:extLst>
          </c:dPt>
          <c:dPt>
            <c:idx val="9"/>
            <c:bubble3D val="0"/>
            <c:spPr>
              <a:solidFill>
                <a:srgbClr val="00A29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4C1C-4EA2-99AC-373D44FB36EA}"/>
              </c:ext>
            </c:extLst>
          </c:dPt>
          <c:dLbls>
            <c:dLbl>
              <c:idx val="0"/>
              <c:layout>
                <c:manualLayout>
                  <c:x val="-2.7462881860854993E-2"/>
                  <c:y val="-0.12514239895623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1C-4EA2-99AC-373D44FB36EA}"/>
                </c:ext>
              </c:extLst>
            </c:dLbl>
            <c:dLbl>
              <c:idx val="1"/>
              <c:layout>
                <c:manualLayout>
                  <c:x val="6.7408891840280441E-2"/>
                  <c:y val="-0.1124159697934674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8670702157281124E-2"/>
                      <c:h val="4.26332579494984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C1C-4EA2-99AC-373D44FB36EA}"/>
                </c:ext>
              </c:extLst>
            </c:dLbl>
            <c:dLbl>
              <c:idx val="2"/>
              <c:layout>
                <c:manualLayout>
                  <c:x val="0.11734140431456225"/>
                  <c:y val="-6.151067067340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1C-4EA2-99AC-373D44FB36EA}"/>
                </c:ext>
              </c:extLst>
            </c:dLbl>
            <c:dLbl>
              <c:idx val="3"/>
              <c:layout>
                <c:manualLayout>
                  <c:x val="0.11734140431456225"/>
                  <c:y val="-4.4542209797983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C1C-4EA2-99AC-373D44FB36EA}"/>
                </c:ext>
              </c:extLst>
            </c:dLbl>
            <c:dLbl>
              <c:idx val="4"/>
              <c:layout>
                <c:manualLayout>
                  <c:x val="0.10985152744341979"/>
                  <c:y val="-1.90895184848500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C1C-4EA2-99AC-373D44FB36EA}"/>
                </c:ext>
              </c:extLst>
            </c:dLbl>
            <c:dLbl>
              <c:idx val="5"/>
              <c:layout>
                <c:manualLayout>
                  <c:x val="8.4885271206279075E-2"/>
                  <c:y val="-1.060520454093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3953943351368E-2"/>
                      <c:h val="4.47543155589262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4C1C-4EA2-99AC-373D44FB36EA}"/>
                </c:ext>
              </c:extLst>
            </c:dLbl>
            <c:dLbl>
              <c:idx val="6"/>
              <c:layout>
                <c:manualLayout>
                  <c:x val="0.10236165057227771"/>
                  <c:y val="4.4542209797983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C1C-4EA2-99AC-373D44FB36EA}"/>
                </c:ext>
              </c:extLst>
            </c:dLbl>
            <c:dLbl>
              <c:idx val="7"/>
              <c:layout>
                <c:manualLayout>
                  <c:x val="0.12483128118570433"/>
                  <c:y val="0.10605288047138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C1C-4EA2-99AC-373D44FB36EA}"/>
                </c:ext>
              </c:extLst>
            </c:dLbl>
            <c:dLbl>
              <c:idx val="8"/>
              <c:layout>
                <c:manualLayout>
                  <c:x val="-7.240214308770862E-2"/>
                  <c:y val="8.90844195959669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C1C-4EA2-99AC-373D44FB36EA}"/>
                </c:ext>
              </c:extLst>
            </c:dLbl>
            <c:dLbl>
              <c:idx val="9"/>
              <c:layout>
                <c:manualLayout>
                  <c:x val="-0.11734140431456229"/>
                  <c:y val="-9.33265348148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C1C-4EA2-99AC-373D44FB36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'[НП  (2019-2023) конс и рес бюджет.xlsx]ресбюдж'!$B$23:$B$32</c:f>
              <c:strCache>
                <c:ptCount val="10"/>
                <c:pt idx="0">
                  <c:v>НП "Культура"</c:v>
                </c:pt>
                <c:pt idx="1">
                  <c:v>НП "Цифровая экономика Российской Федерации"</c:v>
                </c:pt>
                <c:pt idx="2">
                  <c:v>НП "Образование"</c:v>
                </c:pt>
                <c:pt idx="3">
                  <c:v>НП "Жилье и городская среда"</c:v>
                </c:pt>
                <c:pt idx="4">
                  <c:v>НП "Экология"</c:v>
                </c:pt>
                <c:pt idx="5">
                  <c:v>НП "Малое и среднее предпринимательство и поддержка индивидуальной предпринимательской инициативы"</c:v>
                </c:pt>
                <c:pt idx="6">
                  <c:v>НП"Здравоохранение"</c:v>
                </c:pt>
                <c:pt idx="7">
                  <c:v>НП "Демография"</c:v>
                </c:pt>
                <c:pt idx="8">
                  <c:v>НП "Безопасные и качественные автомобильные дороги"</c:v>
                </c:pt>
                <c:pt idx="9">
                  <c:v>НП "Туризм и индустрия гостеприимства"</c:v>
                </c:pt>
              </c:strCache>
            </c:strRef>
          </c:cat>
          <c:val>
            <c:numRef>
              <c:f>'[НП  (2019-2023) конс и рес бюджет.xlsx]ресбюдж'!$I$23:$I$32</c:f>
              <c:numCache>
                <c:formatCode>@</c:formatCode>
                <c:ptCount val="10"/>
                <c:pt idx="0">
                  <c:v>211</c:v>
                </c:pt>
                <c:pt idx="1">
                  <c:v>1.8</c:v>
                </c:pt>
                <c:pt idx="2">
                  <c:v>776.7</c:v>
                </c:pt>
                <c:pt idx="3">
                  <c:v>634.1</c:v>
                </c:pt>
                <c:pt idx="4">
                  <c:v>194.4</c:v>
                </c:pt>
                <c:pt idx="5">
                  <c:v>393</c:v>
                </c:pt>
                <c:pt idx="6">
                  <c:v>423.7</c:v>
                </c:pt>
                <c:pt idx="7">
                  <c:v>418.9</c:v>
                </c:pt>
                <c:pt idx="8">
                  <c:v>5261.1</c:v>
                </c:pt>
                <c:pt idx="9">
                  <c:v>159.19999999999999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C1C-4EA2-99AC-373D44FB3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9BE-44DD-A573-879AF378639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9BE-44DD-A573-879AF378639A}"/>
              </c:ext>
            </c:extLst>
          </c:dPt>
          <c:dPt>
            <c:idx val="2"/>
            <c:bubble3D val="0"/>
            <c:spPr>
              <a:solidFill>
                <a:srgbClr val="FF99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9BE-44DD-A573-879AF378639A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9BE-44DD-A573-879AF378639A}"/>
              </c:ext>
            </c:extLst>
          </c:dPt>
          <c:dPt>
            <c:idx val="4"/>
            <c:bubble3D val="0"/>
            <c:spPr>
              <a:solidFill>
                <a:srgbClr val="D93BB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9BE-44DD-A573-879AF378639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9BE-44DD-A573-879AF378639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9BE-44DD-A573-879AF378639A}"/>
              </c:ext>
            </c:extLst>
          </c:dPt>
          <c:dPt>
            <c:idx val="7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D9BE-44DD-A573-879AF378639A}"/>
              </c:ext>
            </c:extLst>
          </c:dPt>
          <c:dPt>
            <c:idx val="8"/>
            <c:bubble3D val="0"/>
            <c:spPr>
              <a:solidFill>
                <a:srgbClr val="00FF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D9BE-44DD-A573-879AF378639A}"/>
              </c:ext>
            </c:extLst>
          </c:dPt>
          <c:dPt>
            <c:idx val="9"/>
            <c:bubble3D val="0"/>
            <c:spPr>
              <a:solidFill>
                <a:srgbClr val="00A29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D9BE-44DD-A573-879AF378639A}"/>
              </c:ext>
            </c:extLst>
          </c:dPt>
          <c:dLbls>
            <c:dLbl>
              <c:idx val="0"/>
              <c:layout>
                <c:manualLayout>
                  <c:x val="-9.9865044580502924E-3"/>
                  <c:y val="-0.115066685138836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9BE-44DD-A573-879AF378639A}"/>
                </c:ext>
              </c:extLst>
            </c:dLbl>
            <c:dLbl>
              <c:idx val="1"/>
              <c:layout>
                <c:manualLayout>
                  <c:x val="6.4912278977326904E-2"/>
                  <c:y val="-8.9961226563090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9BE-44DD-A573-879AF378639A}"/>
                </c:ext>
              </c:extLst>
            </c:dLbl>
            <c:dLbl>
              <c:idx val="2"/>
              <c:layout>
                <c:manualLayout>
                  <c:x val="0.12233467961111608"/>
                  <c:y val="-6.6947889535323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9BE-44DD-A573-879AF378639A}"/>
                </c:ext>
              </c:extLst>
            </c:dLbl>
            <c:dLbl>
              <c:idx val="3"/>
              <c:layout>
                <c:manualLayout>
                  <c:x val="0.11983805349660333"/>
                  <c:y val="-6.9040011083302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9BE-44DD-A573-879AF378639A}"/>
                </c:ext>
              </c:extLst>
            </c:dLbl>
            <c:dLbl>
              <c:idx val="4"/>
              <c:layout>
                <c:manualLayout>
                  <c:x val="9.2375166236965206E-2"/>
                  <c:y val="-2.71975801237251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9BE-44DD-A573-879AF378639A}"/>
                </c:ext>
              </c:extLst>
            </c:dLbl>
            <c:dLbl>
              <c:idx val="5"/>
              <c:layout>
                <c:manualLayout>
                  <c:x val="0.10735492292404064"/>
                  <c:y val="-3.76581878636194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9BE-44DD-A573-879AF378639A}"/>
                </c:ext>
              </c:extLst>
            </c:dLbl>
            <c:dLbl>
              <c:idx val="6"/>
              <c:layout>
                <c:manualLayout>
                  <c:x val="0.10236167069501549"/>
                  <c:y val="3.3473944767661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9BE-44DD-A573-879AF378639A}"/>
                </c:ext>
              </c:extLst>
            </c:dLbl>
            <c:dLbl>
              <c:idx val="7"/>
              <c:layout>
                <c:manualLayout>
                  <c:x val="0.11484480126757836"/>
                  <c:y val="6.06715248913866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9BE-44DD-A573-879AF378639A}"/>
                </c:ext>
              </c:extLst>
            </c:dLbl>
            <c:dLbl>
              <c:idx val="8"/>
              <c:layout>
                <c:manualLayout>
                  <c:x val="-9.7368418465990356E-2"/>
                  <c:y val="0.140172143714583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9BE-44DD-A573-879AF378639A}"/>
                </c:ext>
              </c:extLst>
            </c:dLbl>
            <c:dLbl>
              <c:idx val="9"/>
              <c:layout>
                <c:manualLayout>
                  <c:x val="-0.11734142738209098"/>
                  <c:y val="-0.117158806686815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9BE-44DD-A573-879AF37863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'[НП  (2019-2023) конс и рес бюджет.xlsx]консолид'!$B$25:$B$34</c:f>
              <c:strCache>
                <c:ptCount val="10"/>
                <c:pt idx="0">
                  <c:v>НП "Культура"</c:v>
                </c:pt>
                <c:pt idx="1">
                  <c:v>НП "Цифровая экономика Российской Федерации"</c:v>
                </c:pt>
                <c:pt idx="2">
                  <c:v>НП "Образование"</c:v>
                </c:pt>
                <c:pt idx="3">
                  <c:v>НП "Жилье и городская среда"</c:v>
                </c:pt>
                <c:pt idx="4">
                  <c:v>НП "Экология"</c:v>
                </c:pt>
                <c:pt idx="5">
                  <c:v>НП "Малое и среднее предпринимательство и поддержка индивидуальной предпринимательской инициативы"</c:v>
                </c:pt>
                <c:pt idx="6">
                  <c:v>НП"Здравоохранение"</c:v>
                </c:pt>
                <c:pt idx="7">
                  <c:v>НП "Демография"</c:v>
                </c:pt>
                <c:pt idx="8">
                  <c:v>НП "Безопасные и качественные автомобильные дороги"</c:v>
                </c:pt>
                <c:pt idx="9">
                  <c:v>НП "Туризм и индустрия гостеприимства"</c:v>
                </c:pt>
              </c:strCache>
            </c:strRef>
          </c:cat>
          <c:val>
            <c:numRef>
              <c:f>'[НП  (2019-2023) конс и рес бюджет.xlsx]консолид'!$L$25:$L$34</c:f>
              <c:numCache>
                <c:formatCode>@</c:formatCode>
                <c:ptCount val="10"/>
                <c:pt idx="0">
                  <c:v>194.2</c:v>
                </c:pt>
                <c:pt idx="1">
                  <c:v>1.8</c:v>
                </c:pt>
                <c:pt idx="2">
                  <c:v>777.2</c:v>
                </c:pt>
                <c:pt idx="3">
                  <c:v>643.79999999999995</c:v>
                </c:pt>
                <c:pt idx="4">
                  <c:v>194.4</c:v>
                </c:pt>
                <c:pt idx="5">
                  <c:v>393</c:v>
                </c:pt>
                <c:pt idx="6">
                  <c:v>423.7</c:v>
                </c:pt>
                <c:pt idx="7">
                  <c:v>427.9</c:v>
                </c:pt>
                <c:pt idx="8">
                  <c:v>5269.1</c:v>
                </c:pt>
                <c:pt idx="9">
                  <c:v>159.19999999999999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D9BE-44DD-A573-879AF3786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7566025170977"/>
          <c:y val="3.8511244316164817E-2"/>
          <c:w val="0.65261837004168122"/>
          <c:h val="0.899675060456957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'[анализ по разделам (2021-2023).xlsx]диаграмма'!$A$48</c:f>
              <c:strCache>
                <c:ptCount val="1"/>
                <c:pt idx="0">
                  <c:v>Национальная оборона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(2021-2023).xlsx]диаграмма'!$E$48</c:f>
              <c:numCache>
                <c:formatCode>_-* #\ ##0.00_р_._-;\-* #\ ##0.00_р_._-;_-* "-"??_р_._-;_-@_-</c:formatCode>
                <c:ptCount val="1"/>
                <c:pt idx="0">
                  <c:v>20536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34-4EA7-BFF1-9F6F60A120CC}"/>
            </c:ext>
          </c:extLst>
        </c:ser>
        <c:ser>
          <c:idx val="1"/>
          <c:order val="1"/>
          <c:tx>
            <c:strRef>
              <c:f>'[анализ по разделам (2021-2023).xlsx]диаграмма'!$A$49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(2021-2023).xlsx]диаграмма'!$E$49</c:f>
              <c:numCache>
                <c:formatCode>_-* #\ ##0.00_р_._-;\-* #\ ##0.00_р_._-;_-* "-"??_р_._-;_-@_-</c:formatCode>
                <c:ptCount val="1"/>
                <c:pt idx="0">
                  <c:v>37002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34-4EA7-BFF1-9F6F60A120CC}"/>
            </c:ext>
          </c:extLst>
        </c:ser>
        <c:ser>
          <c:idx val="2"/>
          <c:order val="2"/>
          <c:tx>
            <c:strRef>
              <c:f>'[анализ по разделам (2021-2023).xlsx]диаграмма'!$A$50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(2021-2023).xlsx]диаграмма'!$E$50</c:f>
              <c:numCache>
                <c:formatCode>_-* #\ ##0.00_р_._-;\-* #\ ##0.00_р_._-;_-* "-"??_р_._-;_-@_-</c:formatCode>
                <c:ptCount val="1"/>
                <c:pt idx="0">
                  <c:v>230705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34-4EA7-BFF1-9F6F60A120CC}"/>
            </c:ext>
          </c:extLst>
        </c:ser>
        <c:ser>
          <c:idx val="3"/>
          <c:order val="3"/>
          <c:tx>
            <c:strRef>
              <c:f>'[анализ по разделам (2021-2023).xlsx]диаграмма'!$A$51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(2021-2023).xlsx]диаграмма'!$E$51</c:f>
              <c:numCache>
                <c:formatCode>_-* #\ ##0.00_р_._-;\-* #\ ##0.00_р_._-;_-* "-"??_р_._-;_-@_-</c:formatCode>
                <c:ptCount val="1"/>
                <c:pt idx="0">
                  <c:v>234180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34-4EA7-BFF1-9F6F60A120CC}"/>
            </c:ext>
          </c:extLst>
        </c:ser>
        <c:ser>
          <c:idx val="4"/>
          <c:order val="4"/>
          <c:tx>
            <c:strRef>
              <c:f>'[анализ по разделам (2021-2023).xlsx]диаграмма'!$A$52</c:f>
              <c:strCache>
                <c:ptCount val="1"/>
                <c:pt idx="0">
                  <c:v>Национальная безопасность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(2021-2023).xlsx]диаграмма'!$E$52</c:f>
              <c:numCache>
                <c:formatCode>_-* #\ ##0.00_р_._-;\-* #\ ##0.00_р_._-;_-* "-"??_р_._-;_-@_-</c:formatCode>
                <c:ptCount val="1"/>
                <c:pt idx="0">
                  <c:v>291233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34-4EA7-BFF1-9F6F60A120CC}"/>
            </c:ext>
          </c:extLst>
        </c:ser>
        <c:ser>
          <c:idx val="5"/>
          <c:order val="5"/>
          <c:tx>
            <c:strRef>
              <c:f>'[анализ по разделам (2021-2023).xlsx]диаграмма'!$A$53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(2021-2023).xlsx]диаграмма'!$E$53</c:f>
              <c:numCache>
                <c:formatCode>_-* #\ ##0.00_р_._-;\-* #\ ##0.00_р_._-;_-* "-"??_р_._-;_-@_-</c:formatCode>
                <c:ptCount val="1"/>
                <c:pt idx="0">
                  <c:v>570873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D34-4EA7-BFF1-9F6F60A120CC}"/>
            </c:ext>
          </c:extLst>
        </c:ser>
        <c:ser>
          <c:idx val="6"/>
          <c:order val="6"/>
          <c:tx>
            <c:strRef>
              <c:f>'[анализ по разделам (2021-2023).xlsx]диаграмма'!$A$54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(2021-2023).xlsx]диаграмма'!$E$54</c:f>
              <c:numCache>
                <c:formatCode>_-* #\ ##0.00_р_._-;\-* #\ ##0.00_р_._-;_-* "-"??_р_._-;_-@_-</c:formatCode>
                <c:ptCount val="1"/>
                <c:pt idx="0">
                  <c:v>1355408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D34-4EA7-BFF1-9F6F60A120CC}"/>
            </c:ext>
          </c:extLst>
        </c:ser>
        <c:ser>
          <c:idx val="7"/>
          <c:order val="7"/>
          <c:tx>
            <c:strRef>
              <c:f>'[анализ по разделам (2021-2023).xlsx]диаграмма'!$A$55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(2021-2023).xlsx]диаграмма'!$E$55</c:f>
              <c:numCache>
                <c:formatCode>_-* #\ ##0.00_р_._-;\-* #\ ##0.00_р_._-;_-* "-"??_р_._-;_-@_-</c:formatCode>
                <c:ptCount val="1"/>
                <c:pt idx="0">
                  <c:v>1621100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D34-4EA7-BFF1-9F6F60A120CC}"/>
            </c:ext>
          </c:extLst>
        </c:ser>
        <c:ser>
          <c:idx val="8"/>
          <c:order val="8"/>
          <c:tx>
            <c:strRef>
              <c:f>'[анализ по разделам (2021-2023).xlsx]диаграмма'!$A$56</c:f>
              <c:strCache>
                <c:ptCount val="1"/>
                <c:pt idx="0">
                  <c:v>Здравоохранение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3">
                    <a:lumMod val="60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val>
            <c:numRef>
              <c:f>'[анализ по разделам (2021-2023).xlsx]диаграмма'!$E$56</c:f>
              <c:numCache>
                <c:formatCode>_-* #\ ##0.00_р_._-;\-* #\ ##0.00_р_._-;_-* "-"??_р_._-;_-@_-</c:formatCode>
                <c:ptCount val="1"/>
                <c:pt idx="0">
                  <c:v>1737219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D34-4EA7-BFF1-9F6F60A120CC}"/>
            </c:ext>
          </c:extLst>
        </c:ser>
        <c:ser>
          <c:idx val="9"/>
          <c:order val="9"/>
          <c:tx>
            <c:strRef>
              <c:f>'[анализ по разделам (2021-2023).xlsx]диаграмма'!$A$57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(2021-2023).xlsx]диаграмма'!$E$57</c:f>
              <c:numCache>
                <c:formatCode>_-* #\ ##0.00_р_._-;\-* #\ ##0.00_р_._-;_-* "-"??_р_._-;_-@_-</c:formatCode>
                <c:ptCount val="1"/>
                <c:pt idx="0">
                  <c:v>2872473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D34-4EA7-BFF1-9F6F60A120CC}"/>
            </c:ext>
          </c:extLst>
        </c:ser>
        <c:ser>
          <c:idx val="10"/>
          <c:order val="10"/>
          <c:tx>
            <c:strRef>
              <c:f>'[анализ по разделам (2021-2023).xlsx]диаграмма'!$A$58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D34-4EA7-BFF1-9F6F60A120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(2021-2023).xlsx]диаграмма'!$E$58</c:f>
              <c:numCache>
                <c:formatCode>_-* #\ ##0.00_р_._-;\-* #\ ##0.00_р_._-;_-* "-"??_р_._-;_-@_-</c:formatCode>
                <c:ptCount val="1"/>
                <c:pt idx="0">
                  <c:v>6549801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D34-4EA7-BFF1-9F6F60A120CC}"/>
            </c:ext>
          </c:extLst>
        </c:ser>
        <c:ser>
          <c:idx val="11"/>
          <c:order val="11"/>
          <c:tx>
            <c:strRef>
              <c:f>'[анализ по разделам (2021-2023).xlsx]диаграмма'!$A$59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(2021-2023).xlsx]диаграмма'!$E$59</c:f>
              <c:numCache>
                <c:formatCode>_-* #\ ##0.00_р_._-;\-* #\ ##0.00_р_._-;_-* "-"??_р_._-;_-@_-</c:formatCode>
                <c:ptCount val="1"/>
                <c:pt idx="0">
                  <c:v>7974294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D34-4EA7-BFF1-9F6F60A120CC}"/>
            </c:ext>
          </c:extLst>
        </c:ser>
        <c:ser>
          <c:idx val="12"/>
          <c:order val="12"/>
          <c:tx>
            <c:strRef>
              <c:f>'[анализ по разделам (2021-2023).xlsx]диаграмма'!$A$60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10 165 434,0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D34-4EA7-BFF1-9F6F60A120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(2021-2023).xlsx]диаграмма'!$E$60</c:f>
              <c:numCache>
                <c:formatCode>_-* #\ ##0.00_р_._-;\-* #\ ##0.00_р_._-;_-* "-"??_р_._-;_-@_-</c:formatCode>
                <c:ptCount val="1"/>
                <c:pt idx="0">
                  <c:v>10165434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D34-4EA7-BFF1-9F6F60A12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4"/>
        <c:axId val="427507216"/>
        <c:axId val="478571232"/>
      </c:barChart>
      <c:catAx>
        <c:axId val="4275072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78571232"/>
        <c:crosses val="autoZero"/>
        <c:auto val="1"/>
        <c:lblAlgn val="ctr"/>
        <c:lblOffset val="100"/>
        <c:noMultiLvlLbl val="0"/>
      </c:catAx>
      <c:valAx>
        <c:axId val="478571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0_р_._-;\-* #\ ##0.0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750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13"/>
        <c:delete val="1"/>
      </c:legendEntry>
      <c:layout>
        <c:manualLayout>
          <c:xMode val="edge"/>
          <c:yMode val="edge"/>
          <c:x val="0.10464420565111653"/>
          <c:y val="4.620230518353298E-2"/>
          <c:w val="0.16729358352060997"/>
          <c:h val="0.889993400495667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518274111675128"/>
          <c:y val="0.10486498112464836"/>
          <c:w val="0.60258230601885421"/>
          <c:h val="0.84303580178902415"/>
        </c:manualLayout>
      </c:layout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explosion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1-11C7-46B8-AB86-601077E19C3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3-11C7-46B8-AB86-601077E19C3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5-11C7-46B8-AB86-601077E19C3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7-11C7-46B8-AB86-601077E19C3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9-11C7-46B8-AB86-601077E19C3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B-11C7-46B8-AB86-601077E19C3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D-11C7-46B8-AB86-601077E19C3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F-11C7-46B8-AB86-601077E19C3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11-11C7-46B8-AB86-601077E19C3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13-11C7-46B8-AB86-601077E19C3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15-11C7-46B8-AB86-601077E19C3C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17-11C7-46B8-AB86-601077E19C3C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19-11C7-46B8-AB86-601077E19C3C}"/>
              </c:ext>
            </c:extLst>
          </c:dPt>
          <c:dLbls>
            <c:dLbl>
              <c:idx val="8"/>
              <c:layout>
                <c:manualLayout>
                  <c:x val="3.9378716461203771E-2"/>
                  <c:y val="8.31230717567722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1C7-46B8-AB86-601077E19C3C}"/>
                </c:ext>
              </c:extLst>
            </c:dLbl>
            <c:dLbl>
              <c:idx val="9"/>
              <c:layout>
                <c:manualLayout>
                  <c:x val="3.9074147933284988E-2"/>
                  <c:y val="1.227582666532748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1C7-46B8-AB86-601077E19C3C}"/>
                </c:ext>
              </c:extLst>
            </c:dLbl>
            <c:dLbl>
              <c:idx val="10"/>
              <c:layout>
                <c:manualLayout>
                  <c:x val="4.8524927483683832E-2"/>
                  <c:y val="-2.9352161002032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1C7-46B8-AB86-601077E19C3C}"/>
                </c:ext>
              </c:extLst>
            </c:dLbl>
            <c:dLbl>
              <c:idx val="11"/>
              <c:layout>
                <c:manualLayout>
                  <c:x val="-0.13880048948513415"/>
                  <c:y val="-8.9745677336490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1C7-46B8-AB86-601077E19C3C}"/>
                </c:ext>
              </c:extLst>
            </c:dLbl>
            <c:dLbl>
              <c:idx val="12"/>
              <c:layout>
                <c:manualLayout>
                  <c:x val="-6.8647026831036989E-2"/>
                  <c:y val="7.180014345470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1C7-46B8-AB86-601077E19C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'[анализ по разделам (2021-2023).xlsx]диаграмма'!$A$48:$A$60</c:f>
              <c:strCache>
                <c:ptCount val="13"/>
                <c:pt idx="0">
                  <c:v>Национальная оборона</c:v>
                </c:pt>
                <c:pt idx="1">
                  <c:v>Средства массовой информации</c:v>
                </c:pt>
                <c:pt idx="2">
                  <c:v>Охрана окружающей среды</c:v>
                </c:pt>
                <c:pt idx="3">
                  <c:v>Физическая культура и спорт</c:v>
                </c:pt>
                <c:pt idx="4">
                  <c:v>Национальная безопасность</c:v>
                </c:pt>
                <c:pt idx="5">
                  <c:v>Культура, кинематография</c:v>
                </c:pt>
                <c:pt idx="6">
                  <c:v>Общегосударственные вопросы</c:v>
                </c:pt>
                <c:pt idx="7">
                  <c:v>Жилищно-коммунальное хозяйство</c:v>
                </c:pt>
                <c:pt idx="8">
                  <c:v>Здравоохранение</c:v>
                </c:pt>
                <c:pt idx="9">
                  <c:v>Межбюджетные трансферты</c:v>
                </c:pt>
                <c:pt idx="10">
                  <c:v>Социальная политика</c:v>
                </c:pt>
                <c:pt idx="11">
                  <c:v>Образование</c:v>
                </c:pt>
                <c:pt idx="12">
                  <c:v>Национальная экономика</c:v>
                </c:pt>
              </c:strCache>
            </c:strRef>
          </c:cat>
          <c:val>
            <c:numRef>
              <c:f>'[анализ по разделам (2021-2023).xlsx]диаграмма'!$F$48:$F$60</c:f>
              <c:numCache>
                <c:formatCode>_-* #\ ##0.00_р_._-;\-* #\ ##0.00_р_._-;_-* "-"??_р_._-;_-@_-</c:formatCode>
                <c:ptCount val="13"/>
                <c:pt idx="0">
                  <c:v>0.06</c:v>
                </c:pt>
                <c:pt idx="1">
                  <c:v>0.11</c:v>
                </c:pt>
                <c:pt idx="2">
                  <c:v>0.68</c:v>
                </c:pt>
                <c:pt idx="3">
                  <c:v>0.7</c:v>
                </c:pt>
                <c:pt idx="4">
                  <c:v>0.86</c:v>
                </c:pt>
                <c:pt idx="5">
                  <c:v>1.7</c:v>
                </c:pt>
                <c:pt idx="6">
                  <c:v>4.0199999999999996</c:v>
                </c:pt>
                <c:pt idx="7">
                  <c:v>4.8099999999999996</c:v>
                </c:pt>
                <c:pt idx="8">
                  <c:v>5.16</c:v>
                </c:pt>
                <c:pt idx="9">
                  <c:v>8.5299999999999994</c:v>
                </c:pt>
                <c:pt idx="10">
                  <c:v>19.45</c:v>
                </c:pt>
                <c:pt idx="11">
                  <c:v>23.68</c:v>
                </c:pt>
                <c:pt idx="12">
                  <c:v>30.18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11C7-46B8-AB86-601077E19C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771834668721616E-2"/>
          <c:y val="8.3203870585502646E-2"/>
          <c:w val="0.83332786663900382"/>
          <c:h val="0.688270885441037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'[Госдолг с 2020-2024.xlsx]Госдолг'!$A$6</c:f>
              <c:strCache>
                <c:ptCount val="1"/>
                <c:pt idx="0">
                  <c:v>Государственный долг Республики Алтай, млн. руб.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2020-2024.xlsx]Госдолг'!$B$5:$E$5</c:f>
              <c:strCache>
                <c:ptCount val="4"/>
                <c:pt idx="0">
                  <c:v>2021 г. (факт)</c:v>
                </c:pt>
                <c:pt idx="1">
                  <c:v>2022 г. (факт)</c:v>
                </c:pt>
                <c:pt idx="2">
                  <c:v>2023 г. (факт)</c:v>
                </c:pt>
                <c:pt idx="3">
                  <c:v>2024 г. (прогноз)</c:v>
                </c:pt>
              </c:strCache>
            </c:strRef>
          </c:cat>
          <c:val>
            <c:numRef>
              <c:f>'[Госдолг с 2020-2024.xlsx]Госдолг'!$B$6:$E$6</c:f>
              <c:numCache>
                <c:formatCode>#\ ##0.0\ _₽</c:formatCode>
                <c:ptCount val="4"/>
                <c:pt idx="0">
                  <c:v>1721.10481</c:v>
                </c:pt>
                <c:pt idx="1">
                  <c:v>2523.7143000000001</c:v>
                </c:pt>
                <c:pt idx="2">
                  <c:v>3402.27081</c:v>
                </c:pt>
                <c:pt idx="3" formatCode="_-* #\ ##0.0\ _₽_-;\-* #\ ##0.0\ _₽_-;_-* &quot;-&quot;??\ _₽_-;_-@_-">
                  <c:v>4109.1028100000003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45-4739-ADD4-9C9BF497AC79}"/>
            </c:ext>
          </c:extLst>
        </c:ser>
        <c:ser>
          <c:idx val="1"/>
          <c:order val="1"/>
          <c:tx>
            <c:strRef>
              <c:f>'[Госдолг с 2020-2024.xlsx]Госдолг'!$A$7</c:f>
              <c:strCache>
                <c:ptCount val="1"/>
                <c:pt idx="0">
                  <c:v>Кредиты от кредитных организаций, млн. руб.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2020-2024.xlsx]Госдолг'!$B$5:$E$5</c:f>
              <c:strCache>
                <c:ptCount val="4"/>
                <c:pt idx="0">
                  <c:v>2021 г. (факт)</c:v>
                </c:pt>
                <c:pt idx="1">
                  <c:v>2022 г. (факт)</c:v>
                </c:pt>
                <c:pt idx="2">
                  <c:v>2023 г. (факт)</c:v>
                </c:pt>
                <c:pt idx="3">
                  <c:v>2024 г. (прогноз)</c:v>
                </c:pt>
              </c:strCache>
            </c:strRef>
          </c:cat>
          <c:val>
            <c:numRef>
              <c:f>'[Госдолг с 2020-2024.xlsx]Госдолг'!$B$7:$E$7</c:f>
              <c:numCache>
                <c:formatCode>#\ ##0.0</c:formatCode>
                <c:ptCount val="4"/>
                <c:pt idx="0">
                  <c:v>446.63</c:v>
                </c:pt>
                <c:pt idx="1">
                  <c:v>0</c:v>
                </c:pt>
                <c:pt idx="2">
                  <c:v>100</c:v>
                </c:pt>
                <c:pt idx="3">
                  <c:v>1020.32596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45-4739-ADD4-9C9BF497AC79}"/>
            </c:ext>
          </c:extLst>
        </c:ser>
        <c:ser>
          <c:idx val="2"/>
          <c:order val="2"/>
          <c:tx>
            <c:strRef>
              <c:f>'[Госдолг с 2020-2024.xlsx]Госдолг'!$A$8</c:f>
              <c:strCache>
                <c:ptCount val="1"/>
                <c:pt idx="0">
                  <c:v>Бюджетные кредиты, млн. руб.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2020-2024.xlsx]Госдолг'!$B$5:$E$5</c:f>
              <c:strCache>
                <c:ptCount val="4"/>
                <c:pt idx="0">
                  <c:v>2021 г. (факт)</c:v>
                </c:pt>
                <c:pt idx="1">
                  <c:v>2022 г. (факт)</c:v>
                </c:pt>
                <c:pt idx="2">
                  <c:v>2023 г. (факт)</c:v>
                </c:pt>
                <c:pt idx="3">
                  <c:v>2024 г. (прогноз)</c:v>
                </c:pt>
              </c:strCache>
            </c:strRef>
          </c:cat>
          <c:val>
            <c:numRef>
              <c:f>'[Госдолг с 2020-2024.xlsx]Госдолг'!$B$8:$E$8</c:f>
              <c:numCache>
                <c:formatCode>0.0</c:formatCode>
                <c:ptCount val="4"/>
                <c:pt idx="0">
                  <c:v>1274.4748100000002</c:v>
                </c:pt>
                <c:pt idx="1">
                  <c:v>2523.7143000000001</c:v>
                </c:pt>
                <c:pt idx="2">
                  <c:v>3302.27081</c:v>
                </c:pt>
                <c:pt idx="3">
                  <c:v>3088.7768500000002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45-4739-ADD4-9C9BF497A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3484656"/>
        <c:axId val="1693485904"/>
      </c:barChart>
      <c:lineChart>
        <c:grouping val="standard"/>
        <c:varyColors val="0"/>
        <c:ser>
          <c:idx val="3"/>
          <c:order val="3"/>
          <c:tx>
            <c:strRef>
              <c:f>'[Госдолг с 2020-2024.xlsx]Госдолг'!$A$9</c:f>
              <c:strCache>
                <c:ptCount val="1"/>
                <c:pt idx="0">
                  <c:v>Обслуживание долга, млн. руб.</c:v>
                </c:pt>
              </c:strCache>
            </c:strRef>
          </c:tx>
          <c:spPr>
            <a:ln w="317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1.5056461731493099E-2"/>
                  <c:y val="-8.01603037759931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045-4739-ADD4-9C9BF497AC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2020-2024.xlsx]Госдолг'!$B$5:$E$5</c:f>
              <c:strCache>
                <c:ptCount val="4"/>
                <c:pt idx="0">
                  <c:v>2021 г. (факт)</c:v>
                </c:pt>
                <c:pt idx="1">
                  <c:v>2022 г. (факт)</c:v>
                </c:pt>
                <c:pt idx="2">
                  <c:v>2023 г. (факт)</c:v>
                </c:pt>
                <c:pt idx="3">
                  <c:v>2024 г. (прогноз)</c:v>
                </c:pt>
              </c:strCache>
            </c:strRef>
          </c:cat>
          <c:val>
            <c:numRef>
              <c:f>'[Госдолг с 2020-2024.xlsx]Госдолг'!$B$9:$E$9</c:f>
              <c:numCache>
                <c:formatCode>0.0</c:formatCode>
                <c:ptCount val="4"/>
                <c:pt idx="0">
                  <c:v>3.0334058100000001</c:v>
                </c:pt>
                <c:pt idx="1">
                  <c:v>5.9089602799999996</c:v>
                </c:pt>
                <c:pt idx="2">
                  <c:v>19.499554880000002</c:v>
                </c:pt>
                <c:pt idx="3">
                  <c:v>72.307351499999996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C045-4739-ADD4-9C9BF497A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3484656"/>
        <c:axId val="1693485904"/>
      </c:lineChart>
      <c:lineChart>
        <c:grouping val="standard"/>
        <c:varyColors val="0"/>
        <c:ser>
          <c:idx val="4"/>
          <c:order val="4"/>
          <c:tx>
            <c:strRef>
              <c:f>'[Госдолг с 2020-2024.xlsx]Госдолг'!$A$10</c:f>
              <c:strCache>
                <c:ptCount val="1"/>
                <c:pt idx="0">
                  <c:v>Доля государственного долга в собственных доходах, %</c:v>
                </c:pt>
              </c:strCache>
            </c:strRef>
          </c:tx>
          <c:spPr>
            <a:ln w="4762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520702634880803E-2"/>
                  <c:y val="-6.29704603146372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0301129234629856E-2"/>
                      <c:h val="6.51608487337440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045-4739-ADD4-9C9BF497AC79}"/>
                </c:ext>
              </c:extLst>
            </c:dLbl>
            <c:dLbl>
              <c:idx val="1"/>
              <c:layout>
                <c:manualLayout>
                  <c:x val="-9.2011710581346717E-2"/>
                  <c:y val="-4.65434633812457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045-4739-ADD4-9C9BF497AC79}"/>
                </c:ext>
              </c:extLst>
            </c:dLbl>
            <c:dLbl>
              <c:idx val="2"/>
              <c:layout>
                <c:manualLayout>
                  <c:x val="3.3458803847761214E-3"/>
                  <c:y val="-3.83299110198494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282308657465491E-2"/>
                      <c:h val="5.42094455852156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045-4739-ADD4-9C9BF497AC79}"/>
                </c:ext>
              </c:extLst>
            </c:dLbl>
            <c:dLbl>
              <c:idx val="3"/>
              <c:layout>
                <c:manualLayout>
                  <c:x val="1.8877533925280618E-2"/>
                  <c:y val="-2.5221622087951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045-4739-ADD4-9C9BF497AC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2020-2024.xlsx]Госдолг'!$B$5:$E$5</c:f>
              <c:strCache>
                <c:ptCount val="4"/>
                <c:pt idx="0">
                  <c:v>2021 г. (факт)</c:v>
                </c:pt>
                <c:pt idx="1">
                  <c:v>2022 г. (факт)</c:v>
                </c:pt>
                <c:pt idx="2">
                  <c:v>2023 г. (факт)</c:v>
                </c:pt>
                <c:pt idx="3">
                  <c:v>2024 г. (прогноз)</c:v>
                </c:pt>
              </c:strCache>
            </c:strRef>
          </c:cat>
          <c:val>
            <c:numRef>
              <c:f>'[Госдолг с 2020-2024.xlsx]Госдолг'!$B$10:$E$10</c:f>
              <c:numCache>
                <c:formatCode>0.0%</c:formatCode>
                <c:ptCount val="4"/>
                <c:pt idx="0">
                  <c:v>0.21274814444172954</c:v>
                </c:pt>
                <c:pt idx="1">
                  <c:v>0.28682805238150438</c:v>
                </c:pt>
                <c:pt idx="2">
                  <c:v>0.3447454458161357</c:v>
                </c:pt>
                <c:pt idx="3">
                  <c:v>0.36197643189809792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9-C045-4739-ADD4-9C9BF497A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3484240"/>
        <c:axId val="1693483824"/>
      </c:lineChart>
      <c:catAx>
        <c:axId val="169348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93485904"/>
        <c:crosses val="autoZero"/>
        <c:auto val="1"/>
        <c:lblAlgn val="ctr"/>
        <c:lblOffset val="100"/>
        <c:noMultiLvlLbl val="0"/>
      </c:catAx>
      <c:valAx>
        <c:axId val="169348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\ _₽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93484656"/>
        <c:crosses val="autoZero"/>
        <c:crossBetween val="between"/>
      </c:valAx>
      <c:valAx>
        <c:axId val="1693483824"/>
        <c:scaling>
          <c:orientation val="minMax"/>
        </c:scaling>
        <c:delete val="0"/>
        <c:axPos val="r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93484240"/>
        <c:crosses val="max"/>
        <c:crossBetween val="between"/>
      </c:valAx>
      <c:catAx>
        <c:axId val="16934842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3483824"/>
        <c:crossesAt val="0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002509410288589E-2"/>
          <c:y val="0.85774428484385357"/>
          <c:w val="0.97032204098703467"/>
          <c:h val="0.12582853353351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0.6288</cdr:x>
      <cdr:y>0.02912</cdr:y>
    </cdr:from>
    <cdr:to>
      <cdr:x>0.65051</cdr:x>
      <cdr:y>0.14627</cdr:y>
    </cdr:to>
    <cdr:sp macro="" textlink="">
      <cdr:nvSpPr>
        <cdr:cNvPr id="2" name="Стрелка вниз 1"/>
        <cdr:cNvSpPr/>
      </cdr:nvSpPr>
      <cdr:spPr>
        <a:xfrm xmlns:a="http://schemas.openxmlformats.org/drawingml/2006/main" rot="13232842">
          <a:off x="7226456" y="172820"/>
          <a:ext cx="249587" cy="695204"/>
        </a:xfrm>
        <a:prstGeom xmlns:a="http://schemas.openxmlformats.org/drawingml/2006/main" prst="downArrow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0.78767</cdr:x>
      <cdr:y>0.20535</cdr:y>
    </cdr:from>
    <cdr:to>
      <cdr:x>0.81128</cdr:x>
      <cdr:y>0.3225</cdr:y>
    </cdr:to>
    <cdr:sp macro="" textlink="">
      <cdr:nvSpPr>
        <cdr:cNvPr id="3" name="Стрелка вниз 2"/>
        <cdr:cNvSpPr/>
      </cdr:nvSpPr>
      <cdr:spPr>
        <a:xfrm xmlns:a="http://schemas.openxmlformats.org/drawingml/2006/main" rot="13232842">
          <a:off x="9052277" y="1218588"/>
          <a:ext cx="271392" cy="695204"/>
        </a:xfrm>
        <a:prstGeom xmlns:a="http://schemas.openxmlformats.org/drawingml/2006/main" prst="downArrow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0.65507</cdr:x>
      <cdr:y>0.07294</cdr:y>
    </cdr:from>
    <cdr:to>
      <cdr:x>0.74076</cdr:x>
      <cdr:y>0.1322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7528439" y="432823"/>
          <a:ext cx="984739" cy="35169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 smtClean="0">
              <a:ln>
                <a:noFill/>
              </a:ln>
              <a:solidFill>
                <a:schemeClr val="tx1"/>
              </a:solidFill>
            </a:rPr>
            <a:t>+ </a:t>
          </a:r>
          <a:r>
            <a:rPr lang="ru-RU" sz="1400" dirty="0" smtClean="0">
              <a:ln>
                <a:noFill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406,1</a:t>
          </a:r>
        </a:p>
        <a:p xmlns:a="http://schemas.openxmlformats.org/drawingml/2006/main">
          <a:endParaRPr lang="ru-RU" dirty="0">
            <a:ln>
              <a:noFill/>
            </a:ln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0.81425</cdr:x>
      <cdr:y>0.24901</cdr:y>
    </cdr:from>
    <cdr:to>
      <cdr:x>0.89994</cdr:x>
      <cdr:y>0.30827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9357797" y="1477684"/>
          <a:ext cx="984739" cy="35169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 smtClean="0">
              <a:ln>
                <a:noFill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+ 369,0</a:t>
          </a:r>
          <a:endParaRPr lang="ru-RU" sz="1400" dirty="0">
            <a:ln>
              <a:noFill/>
            </a:ln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0.32772</cdr:x>
      <cdr:y>0.44115</cdr:y>
    </cdr:from>
    <cdr:to>
      <cdr:x>0.70106</cdr:x>
      <cdr:y>0.57498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667077" y="2641394"/>
          <a:ext cx="1899138" cy="80135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8 473,9 млн. рублей</a:t>
          </a:r>
        </a:p>
        <a:p xmlns:a="http://schemas.openxmlformats.org/drawingml/2006/main">
          <a:pPr algn="ctr"/>
          <a:endParaRPr lang="ru-RU" sz="2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0.28469</cdr:x>
      <cdr:y>0.42136</cdr:y>
    </cdr:from>
    <cdr:to>
      <cdr:x>0.71531</cdr:x>
      <cdr:y>0.56499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448162" y="2557837"/>
          <a:ext cx="2190540" cy="8719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8 484,3 млн. рублей</a:t>
          </a:r>
          <a:endParaRPr lang="ru-RU" sz="2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C9AD7-58C7-4360-A70B-A247827EF3A4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1A092-77FB-4EDE-8D70-1B43F387E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0995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6E18A-6CDD-4A37-B19F-05F11699308E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ADC5E-B046-4614-B63B-D85AE02B95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5627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194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В бюджет для граждан рекомендуется включать: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основные характеристики бюджета (в абсолютных и относительных величинах), в том числе сведения о доходах и расходах, межбюджетных трансфертах, планируемых к получению из федерального бюджета (бюджета субъекта Российской Федерации, местного бюджета), а также дефицит/профицит бюджета;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уровень долговой нагрузки на бюджет публично-правового образования, в том числе с отражением структуры долга публично-правового образования по видам долговых обязательств;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594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5625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06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949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686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609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12. Сведения о расходах бюджета могут быть дополнительно представлены по разделам и подразделам классификации расходов бюджета и в разрезе видов расходов.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961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254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925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4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080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3403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72250" cy="36972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п. 5-6 приказа 145н информацию об</a:t>
            </a:r>
          </a:p>
          <a:p>
            <a:r>
              <a:rPr lang="ru-RU" dirty="0" smtClean="0"/>
              <a:t>межбюджетных трансфертов, поступающих в бюджет публично-правового образования в динамике (фактические значения в отчетном году, плановые значения в текущем году, прогноз на очередной год и плановый период).</a:t>
            </a:r>
            <a:endParaRPr lang="ru-RU" dirty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135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8268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3AD999-3141-4E1A-86EE-D506228137E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25.04.2024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3818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A25425-87C8-448A-974A-3A2C043EEBA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25.04.2024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412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F925D5-B31C-4F63-8A86-17DD36458D31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25.04.2024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227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C43F5C-9D96-409E-8DAD-0A09FDE9EE8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25.04.2024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93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F65BAC-4007-472E-B89E-6BF80D3A196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25.04.2024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1637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2FF51E-EC1D-4409-9C10-244B015E83F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25.04.2024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61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2483CB-C6B3-4370-AD54-AA3617A4638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25.04.2024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38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C096F3-86DA-49F5-B804-619D75B801C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25.04.2024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943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419978-9E98-4318-B08E-848EC2B1248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25.04.2024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7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631D99-D7B9-4085-81E6-FC338D58366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25.04.2024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91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645F9F-DB28-428C-8064-A4881F420C8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25.04.2024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355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491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D6CA6-C32C-428A-8639-3F490318C2D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25.04.2024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84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3"/>
          <p:cNvSpPr/>
          <p:nvPr/>
        </p:nvSpPr>
        <p:spPr>
          <a:xfrm>
            <a:off x="0" y="0"/>
            <a:ext cx="654033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РЕСПУБЛИКИ АЛТАЙ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1177" y="1469893"/>
            <a:ext cx="1139082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к проекту Закона Республики Алтай «Об и</a:t>
            </a:r>
            <a:r>
              <a:rPr lang="ru-RU" sz="4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сполнении </a:t>
            </a:r>
            <a:r>
              <a:rPr lang="ru-RU" sz="4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Республики </a:t>
            </a:r>
            <a:r>
              <a:rPr lang="ru-RU" sz="4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 за 2023 </a:t>
            </a:r>
            <a:r>
              <a:rPr lang="ru-RU" sz="4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год»</a:t>
            </a:r>
            <a:r>
              <a:rPr lang="ru-RU" sz="4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dirty="0">
              <a:solidFill>
                <a:srgbClr val="00A29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4033" y="6211614"/>
            <a:ext cx="11537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 err="1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.Горно-Алтайск</a:t>
            </a:r>
            <a:r>
              <a:rPr lang="ru-RU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20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4360" y="11113"/>
            <a:ext cx="113347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республиканского бюджета Республики Алтай</a:t>
            </a:r>
          </a:p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2022 </a:t>
            </a:r>
            <a:r>
              <a:rPr lang="ru-RU" sz="24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г. г., </a:t>
            </a:r>
            <a:r>
              <a:rPr lang="ru-RU" sz="24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181128"/>
              </p:ext>
            </p:extLst>
          </p:nvPr>
        </p:nvGraphicFramePr>
        <p:xfrm>
          <a:off x="644360" y="1037968"/>
          <a:ext cx="11547639" cy="5820031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4014302">
                  <a:extLst>
                    <a:ext uri="{9D8B030D-6E8A-4147-A177-3AD203B41FA5}">
                      <a16:colId xmlns:a16="http://schemas.microsoft.com/office/drawing/2014/main" val="664175815"/>
                    </a:ext>
                  </a:extLst>
                </a:gridCol>
                <a:gridCol w="2033217">
                  <a:extLst>
                    <a:ext uri="{9D8B030D-6E8A-4147-A177-3AD203B41FA5}">
                      <a16:colId xmlns:a16="http://schemas.microsoft.com/office/drawing/2014/main" val="3934913873"/>
                    </a:ext>
                  </a:extLst>
                </a:gridCol>
                <a:gridCol w="1433680">
                  <a:extLst>
                    <a:ext uri="{9D8B030D-6E8A-4147-A177-3AD203B41FA5}">
                      <a16:colId xmlns:a16="http://schemas.microsoft.com/office/drawing/2014/main" val="857067432"/>
                    </a:ext>
                  </a:extLst>
                </a:gridCol>
                <a:gridCol w="1427164">
                  <a:extLst>
                    <a:ext uri="{9D8B030D-6E8A-4147-A177-3AD203B41FA5}">
                      <a16:colId xmlns:a16="http://schemas.microsoft.com/office/drawing/2014/main" val="3149414669"/>
                    </a:ext>
                  </a:extLst>
                </a:gridCol>
                <a:gridCol w="1309863">
                  <a:extLst>
                    <a:ext uri="{9D8B030D-6E8A-4147-A177-3AD203B41FA5}">
                      <a16:colId xmlns:a16="http://schemas.microsoft.com/office/drawing/2014/main" val="14146591"/>
                    </a:ext>
                  </a:extLst>
                </a:gridCol>
                <a:gridCol w="1329413">
                  <a:extLst>
                    <a:ext uri="{9D8B030D-6E8A-4147-A177-3AD203B41FA5}">
                      <a16:colId xmlns:a16="http://schemas.microsoft.com/office/drawing/2014/main" val="1200815555"/>
                    </a:ext>
                  </a:extLst>
                </a:gridCol>
              </a:tblGrid>
              <a:tr h="5881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616357"/>
                  </a:ext>
                </a:extLst>
              </a:tr>
              <a:tr h="11150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056552"/>
                  </a:ext>
                </a:extLst>
              </a:tr>
              <a:tr h="5881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ДОХОДЫ: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31 726,9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32 237,9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32 715,7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101,5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103,1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292568"/>
                  </a:ext>
                </a:extLst>
              </a:tr>
              <a:tr h="11762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8 798,7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9 375,0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9 868,9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105,3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327241"/>
                  </a:ext>
                </a:extLst>
              </a:tr>
              <a:tr h="5881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22 928,2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22 862 9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22 846,8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487882"/>
                  </a:ext>
                </a:extLst>
              </a:tr>
              <a:tr h="5881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32 643,6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r>
                        <a:rPr lang="ru-RU" sz="1800" b="1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198,7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33 679,8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98,5 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103,2 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06485"/>
                  </a:ext>
                </a:extLst>
              </a:tr>
              <a:tr h="11762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«-» / ПРОФИЦИТ (+)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- 916,7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- 1 936,6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- 964,1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596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09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ВЕДОМСТВАМ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9458" y="0"/>
            <a:ext cx="11451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исполнения по расходам </a:t>
            </a:r>
            <a:r>
              <a:rPr lang="ru-RU" sz="2400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Республики Алтай по </a:t>
            </a:r>
            <a:r>
              <a:rPr lang="ru-RU" sz="2400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ведомствам </a:t>
            </a:r>
            <a:r>
              <a:rPr lang="ru-RU" sz="2400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 </a:t>
            </a:r>
            <a:r>
              <a:rPr lang="ru-RU" sz="2400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г., млн. рублей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903948"/>
              </p:ext>
            </p:extLst>
          </p:nvPr>
        </p:nvGraphicFramePr>
        <p:xfrm>
          <a:off x="736463" y="4507647"/>
          <a:ext cx="3271436" cy="21431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7005">
                  <a:extLst>
                    <a:ext uri="{9D8B030D-6E8A-4147-A177-3AD203B41FA5}">
                      <a16:colId xmlns:a16="http://schemas.microsoft.com/office/drawing/2014/main" val="2616581236"/>
                    </a:ext>
                  </a:extLst>
                </a:gridCol>
                <a:gridCol w="2924431">
                  <a:extLst>
                    <a:ext uri="{9D8B030D-6E8A-4147-A177-3AD203B41FA5}">
                      <a16:colId xmlns:a16="http://schemas.microsoft.com/office/drawing/2014/main" val="2742850677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здравоохранения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35641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культуры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68815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образования и науки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944821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ветеринарии 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72088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сельского хозяйства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99931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финансов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80482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регионального развития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452565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цифрового развития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93642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ГОЧС и ПБ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0094025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240087"/>
              </p:ext>
            </p:extLst>
          </p:nvPr>
        </p:nvGraphicFramePr>
        <p:xfrm>
          <a:off x="4275129" y="4507647"/>
          <a:ext cx="3456633" cy="21621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649">
                  <a:extLst>
                    <a:ext uri="{9D8B030D-6E8A-4147-A177-3AD203B41FA5}">
                      <a16:colId xmlns:a16="http://schemas.microsoft.com/office/drawing/2014/main" val="207698001"/>
                    </a:ext>
                  </a:extLst>
                </a:gridCol>
                <a:gridCol w="3089984">
                  <a:extLst>
                    <a:ext uri="{9D8B030D-6E8A-4147-A177-3AD203B41FA5}">
                      <a16:colId xmlns:a16="http://schemas.microsoft.com/office/drawing/2014/main" val="1378896625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труда,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соцразвития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66655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делам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ЗАГСа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архивов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37494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физ. культуре и спорту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17463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Контрольно-счетная палата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922749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тарифам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9346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Избирательная комиссия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71511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Собрание – Эл Курултай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65348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Главы РА и Правительства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032357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природных ресурсов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401295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590137"/>
              </p:ext>
            </p:extLst>
          </p:nvPr>
        </p:nvGraphicFramePr>
        <p:xfrm>
          <a:off x="7998992" y="4556652"/>
          <a:ext cx="3983891" cy="2087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2576">
                  <a:extLst>
                    <a:ext uri="{9D8B030D-6E8A-4147-A177-3AD203B41FA5}">
                      <a16:colId xmlns:a16="http://schemas.microsoft.com/office/drawing/2014/main" val="2684659595"/>
                    </a:ext>
                  </a:extLst>
                </a:gridCol>
                <a:gridCol w="3561315">
                  <a:extLst>
                    <a:ext uri="{9D8B030D-6E8A-4147-A177-3AD203B41FA5}">
                      <a16:colId xmlns:a16="http://schemas.microsoft.com/office/drawing/2014/main" val="3021216212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920</a:t>
                      </a:r>
                    </a:p>
                    <a:p>
                      <a:pPr algn="ctr" fontAlgn="t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туризма РА</a:t>
                      </a: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национальной политике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45923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правам человека 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947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охране объектов животного мира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26758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обеспечению деятельности  мировых судей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441463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защите прав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-ей 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53178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экономического развития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791399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Инспекция по гос. охране культурного наследия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4113989"/>
                  </a:ext>
                </a:extLst>
              </a:tr>
            </a:tbl>
          </a:graphicData>
        </a:graphic>
      </p:graphicFrame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67345" y="61486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4558775"/>
              </p:ext>
            </p:extLst>
          </p:nvPr>
        </p:nvGraphicFramePr>
        <p:xfrm>
          <a:off x="736464" y="830998"/>
          <a:ext cx="11374081" cy="3676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4995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049" y="0"/>
            <a:ext cx="11540216" cy="61560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ru-RU" sz="22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республиканского бюджета Республики 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</a:t>
            </a:r>
            <a:r>
              <a:rPr lang="ru-RU" sz="22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4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548141"/>
              </p:ext>
            </p:extLst>
          </p:nvPr>
        </p:nvGraphicFramePr>
        <p:xfrm>
          <a:off x="644360" y="452176"/>
          <a:ext cx="11547639" cy="6320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0896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3578" y="0"/>
            <a:ext cx="112842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расходов республиканского бюджета Республики Алтай по </a:t>
            </a:r>
            <a:r>
              <a:rPr lang="ru-RU" sz="2400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ведомствам</a:t>
            </a:r>
          </a:p>
          <a:p>
            <a:pPr algn="ctr"/>
            <a:r>
              <a:rPr lang="ru-RU" sz="2400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 г. г., млн. рублей</a:t>
            </a:r>
            <a:endParaRPr lang="ru-RU" sz="2400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РАСХОДЫ ПО ВЕДОМСТВАМ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549719"/>
              </p:ext>
            </p:extLst>
          </p:nvPr>
        </p:nvGraphicFramePr>
        <p:xfrm>
          <a:off x="659456" y="734494"/>
          <a:ext cx="11532543" cy="616526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986449">
                  <a:extLst>
                    <a:ext uri="{9D8B030D-6E8A-4147-A177-3AD203B41FA5}">
                      <a16:colId xmlns:a16="http://schemas.microsoft.com/office/drawing/2014/main" val="2619386904"/>
                    </a:ext>
                  </a:extLst>
                </a:gridCol>
                <a:gridCol w="4305564">
                  <a:extLst>
                    <a:ext uri="{9D8B030D-6E8A-4147-A177-3AD203B41FA5}">
                      <a16:colId xmlns:a16="http://schemas.microsoft.com/office/drawing/2014/main" val="300446620"/>
                    </a:ext>
                  </a:extLst>
                </a:gridCol>
                <a:gridCol w="1363731">
                  <a:extLst>
                    <a:ext uri="{9D8B030D-6E8A-4147-A177-3AD203B41FA5}">
                      <a16:colId xmlns:a16="http://schemas.microsoft.com/office/drawing/2014/main" val="575955592"/>
                    </a:ext>
                  </a:extLst>
                </a:gridCol>
                <a:gridCol w="1219606">
                  <a:extLst>
                    <a:ext uri="{9D8B030D-6E8A-4147-A177-3AD203B41FA5}">
                      <a16:colId xmlns:a16="http://schemas.microsoft.com/office/drawing/2014/main" val="1596301787"/>
                    </a:ext>
                  </a:extLst>
                </a:gridCol>
                <a:gridCol w="1256212">
                  <a:extLst>
                    <a:ext uri="{9D8B030D-6E8A-4147-A177-3AD203B41FA5}">
                      <a16:colId xmlns:a16="http://schemas.microsoft.com/office/drawing/2014/main" val="3502595311"/>
                    </a:ext>
                  </a:extLst>
                </a:gridCol>
                <a:gridCol w="1073858">
                  <a:extLst>
                    <a:ext uri="{9D8B030D-6E8A-4147-A177-3AD203B41FA5}">
                      <a16:colId xmlns:a16="http://schemas.microsoft.com/office/drawing/2014/main" val="3366493851"/>
                    </a:ext>
                  </a:extLst>
                </a:gridCol>
                <a:gridCol w="1327123">
                  <a:extLst>
                    <a:ext uri="{9D8B030D-6E8A-4147-A177-3AD203B41FA5}">
                      <a16:colId xmlns:a16="http://schemas.microsoft.com/office/drawing/2014/main" val="3632843683"/>
                    </a:ext>
                  </a:extLst>
                </a:gridCol>
              </a:tblGrid>
              <a:tr h="296654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ГРБС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г, 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extLst>
                  <a:ext uri="{0D108BD9-81ED-4DB2-BD59-A6C34878D82A}">
                    <a16:rowId xmlns:a16="http://schemas.microsoft.com/office/drawing/2014/main" val="4098835417"/>
                  </a:ext>
                </a:extLst>
              </a:tr>
              <a:tr h="324077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исполнения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33701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здравоохранения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3 682,3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3 717,0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3 704,4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100,6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958632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культуры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433,8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511,6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511,6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117,9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7207470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образования и науки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6 365,5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7 396,0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7 395,0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116,2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1598233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ветеринарии 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198,9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210,1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210,0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105,6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70129807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сельского хозяйства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676,7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894,2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893,7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132,1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9262928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финансов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2 998,1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3 089,1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3 081,5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102,8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0421207"/>
                  </a:ext>
                </a:extLst>
              </a:tr>
              <a:tr h="2084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регионального развития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9 650,3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9 973,9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9 591,2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96,2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99,4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0865116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цифрового развития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163,2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193,5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193,5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118,6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415934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ГОЧС и ПБ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300,1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435,7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371,6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85,3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123,8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4704906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труда, соцразвития и занятости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4 650,6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3 987,5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3 974,2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85,5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3429329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делам ЗАГСа и архивов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60,7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74,4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74,2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122,1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697972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контролю (надзору)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32,4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49,8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49,2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98,8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151,9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64211289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физ. культуре и спорту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252,8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174,8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174,7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69,1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311846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Контрольно-счетная палата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20,8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25,1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25,0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120,3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717291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тарифам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416,0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500,6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500,2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120,2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6557279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Избирательная комиссия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20,5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24,1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23,9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116,6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80584761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Собрание – Эл Курултай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140,9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165,8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162,6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98,1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115,4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615891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Главы РА и Правительства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367,1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409,3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400,9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97,9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109,2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7972827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природных ресурсов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929,5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858,8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853,3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99,4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91,8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45889129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туризма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200,2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200,2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9813297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национальной политике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45,3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52,8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52,7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116,4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97188476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правам человека 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6,4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7,7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7,6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119,7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5777368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охране объектов животного мира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24,2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26,5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26,2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108,1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5046744"/>
                  </a:ext>
                </a:extLst>
              </a:tr>
              <a:tr h="2604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обеспечению деятельности  мировых судей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84,8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104,0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100,6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96,7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118,6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4222175"/>
                  </a:ext>
                </a:extLst>
              </a:tr>
              <a:tr h="21369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защите прав предп-ей в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5,9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4,5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4,5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99,9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77,1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27005701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экономического развития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1 110,0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1 107,3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1 092,8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98,7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98,5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660550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Инспекция по гос. охране культурного наследия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6,9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4,4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4,4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100,0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64,2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26051416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расходов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32 643,6 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34 198,7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33 679,8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98,5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103,2  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34622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07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1064" y="92707"/>
            <a:ext cx="114925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налоговых и неналоговых доходов в республиканский бюджет</a:t>
            </a:r>
          </a:p>
          <a:p>
            <a:pPr algn="ctr"/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Алтай за 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 </a:t>
            </a:r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годы, млн. рублей </a:t>
            </a:r>
          </a:p>
        </p:txBody>
      </p:sp>
      <p:sp>
        <p:nvSpPr>
          <p:cNvPr id="12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6361211"/>
              </p:ext>
            </p:extLst>
          </p:nvPr>
        </p:nvGraphicFramePr>
        <p:xfrm>
          <a:off x="681064" y="923704"/>
          <a:ext cx="11492513" cy="593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Стрелка вниз 13"/>
          <p:cNvSpPr/>
          <p:nvPr/>
        </p:nvSpPr>
        <p:spPr>
          <a:xfrm rot="18816170">
            <a:off x="5726909" y="4315970"/>
            <a:ext cx="277528" cy="69520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3232842">
            <a:off x="6378334" y="5250746"/>
            <a:ext cx="277320" cy="69520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3232842">
            <a:off x="11296379" y="3252291"/>
            <a:ext cx="280500" cy="69520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1522721" y="3715005"/>
            <a:ext cx="984739" cy="3516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ln>
                  <a:noFill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+ 292,3</a:t>
            </a:r>
            <a:endParaRPr lang="ru-RU" sz="1400" dirty="0">
              <a:ln>
                <a:noFill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074841" y="4263963"/>
            <a:ext cx="984739" cy="3516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ln>
                  <a:noFill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- 21,6</a:t>
            </a:r>
            <a:endParaRPr lang="ru-RU" sz="1400" dirty="0">
              <a:ln>
                <a:noFill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73073" y="5465463"/>
            <a:ext cx="984739" cy="3516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ln>
                  <a:noFill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+ 1,5</a:t>
            </a:r>
            <a:endParaRPr lang="ru-RU" sz="1400" dirty="0">
              <a:ln>
                <a:noFill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32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4361" y="0"/>
            <a:ext cx="11547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безвозмездных поступлений от других бюджетов бюджетной системы РФ в республиканский бюджет 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  в 2020-2024 </a:t>
            </a:r>
            <a:r>
              <a:rPr lang="ru-RU" sz="2400" b="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г., </a:t>
            </a:r>
            <a:r>
              <a:rPr lang="ru-RU" sz="2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2400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4541305"/>
              </p:ext>
            </p:extLst>
          </p:nvPr>
        </p:nvGraphicFramePr>
        <p:xfrm>
          <a:off x="753626" y="830998"/>
          <a:ext cx="11438374" cy="6027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754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9923" y="128259"/>
            <a:ext cx="108368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10" dirty="0" smtClean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Расходы по функциональной классификации в 2022-2023 г. г., млн. рублей </a:t>
            </a:r>
          </a:p>
          <a:p>
            <a:pPr algn="ctr"/>
            <a:endParaRPr lang="ru-RU" sz="2400" b="1" spc="10" dirty="0">
              <a:solidFill>
                <a:srgbClr val="00A29E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sp>
        <p:nvSpPr>
          <p:cNvPr id="9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ОТРАСЛЯМ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4367119"/>
              </p:ext>
            </p:extLst>
          </p:nvPr>
        </p:nvGraphicFramePr>
        <p:xfrm>
          <a:off x="211014" y="492368"/>
          <a:ext cx="11980985" cy="6365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507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753762" y="57818"/>
            <a:ext cx="1129407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Республики Алтай 2021-2023 годы, млн. рублей</a:t>
            </a:r>
            <a:endParaRPr lang="en-US" sz="2400" spc="71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286632"/>
              </p:ext>
            </p:extLst>
          </p:nvPr>
        </p:nvGraphicFramePr>
        <p:xfrm>
          <a:off x="877330" y="4456672"/>
          <a:ext cx="4195487" cy="22708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3455">
                  <a:extLst>
                    <a:ext uri="{9D8B030D-6E8A-4147-A177-3AD203B41FA5}">
                      <a16:colId xmlns:a16="http://schemas.microsoft.com/office/drawing/2014/main" val="2918501306"/>
                    </a:ext>
                  </a:extLst>
                </a:gridCol>
                <a:gridCol w="3672032">
                  <a:extLst>
                    <a:ext uri="{9D8B030D-6E8A-4147-A177-3AD203B41FA5}">
                      <a16:colId xmlns:a16="http://schemas.microsoft.com/office/drawing/2014/main" val="4173449299"/>
                    </a:ext>
                  </a:extLst>
                </a:gridCol>
              </a:tblGrid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557300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транспортного комплекса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490305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развитие сельских территорий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258017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экономического потенциала и предпринимательства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615873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социальной защищенности и занятости населения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20144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экологической безопасности и улучшение состояния окружающей среды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755804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828153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115324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620469"/>
              </p:ext>
            </p:extLst>
          </p:nvPr>
        </p:nvGraphicFramePr>
        <p:xfrm>
          <a:off x="7371024" y="4463708"/>
          <a:ext cx="4508784" cy="23158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6049">
                  <a:extLst>
                    <a:ext uri="{9D8B030D-6E8A-4147-A177-3AD203B41FA5}">
                      <a16:colId xmlns:a16="http://schemas.microsoft.com/office/drawing/2014/main" val="3572799745"/>
                    </a:ext>
                  </a:extLst>
                </a:gridCol>
                <a:gridCol w="4012735">
                  <a:extLst>
                    <a:ext uri="{9D8B030D-6E8A-4147-A177-3AD203B41FA5}">
                      <a16:colId xmlns:a16="http://schemas.microsoft.com/office/drawing/2014/main" val="2759904167"/>
                    </a:ext>
                  </a:extLst>
                </a:gridCol>
              </a:tblGrid>
              <a:tr h="2571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036950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938220"/>
                  </a:ext>
                </a:extLst>
              </a:tr>
              <a:tr h="245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государственными финансами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848217"/>
                  </a:ext>
                </a:extLst>
              </a:tr>
              <a:tr h="260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качества водоснабжения в Республике Алтай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6564430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современной городской среды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820870"/>
                  </a:ext>
                </a:extLst>
              </a:tr>
              <a:tr h="418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профилактики правонарушений и защита населения и территории Республики Алтай от чрезвычайных ситуаций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189093"/>
                  </a:ext>
                </a:extLst>
              </a:tr>
              <a:tr h="260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внутреннего и въездного туризма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564902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государственной национальной политики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829774"/>
                  </a:ext>
                </a:extLst>
              </a:tr>
              <a:tr h="2568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и развитие алтайского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языка</a:t>
                      </a:r>
                    </a:p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трансформация Республики Алтай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514738"/>
                  </a:ext>
                </a:extLst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988895"/>
              </p:ext>
            </p:extLst>
          </p:nvPr>
        </p:nvGraphicFramePr>
        <p:xfrm>
          <a:off x="994787" y="427150"/>
          <a:ext cx="11053051" cy="3933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975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163193"/>
              </p:ext>
            </p:extLst>
          </p:nvPr>
        </p:nvGraphicFramePr>
        <p:xfrm>
          <a:off x="802017" y="588925"/>
          <a:ext cx="5474043" cy="61172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1797">
                  <a:extLst>
                    <a:ext uri="{9D8B030D-6E8A-4147-A177-3AD203B41FA5}">
                      <a16:colId xmlns:a16="http://schemas.microsoft.com/office/drawing/2014/main" val="2744621762"/>
                    </a:ext>
                  </a:extLst>
                </a:gridCol>
                <a:gridCol w="1439936">
                  <a:extLst>
                    <a:ext uri="{9D8B030D-6E8A-4147-A177-3AD203B41FA5}">
                      <a16:colId xmlns:a16="http://schemas.microsoft.com/office/drawing/2014/main" val="1621033485"/>
                    </a:ext>
                  </a:extLst>
                </a:gridCol>
                <a:gridCol w="1132310">
                  <a:extLst>
                    <a:ext uri="{9D8B030D-6E8A-4147-A177-3AD203B41FA5}">
                      <a16:colId xmlns:a16="http://schemas.microsoft.com/office/drawing/2014/main" val="3216559201"/>
                    </a:ext>
                  </a:extLst>
                </a:gridCol>
              </a:tblGrid>
              <a:tr h="9097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группы ГП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расходов по ГП, млн. рублей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ГП в расходах бюджета, % 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796584"/>
                  </a:ext>
                </a:extLst>
              </a:tr>
              <a:tr h="11949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Результативное управление территориями с учетом принципов "зеленой" экономики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528,4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658243"/>
                  </a:ext>
                </a:extLst>
              </a:tr>
              <a:tr h="11949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и модернизация транспортной и инженерной инфраструктуры</a:t>
                      </a:r>
                    </a:p>
                  </a:txBody>
                  <a:tcPr marL="9525" marR="9525" marT="9525" marB="0"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8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594,3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25,5</a:t>
                      </a:r>
                    </a:p>
                  </a:txBody>
                  <a:tcPr marL="9525" marR="9525" marT="9525" marB="0" anchor="ctr"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441517"/>
                  </a:ext>
                </a:extLst>
              </a:tr>
              <a:tr h="893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человеческого капитала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17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099,6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144498"/>
                  </a:ext>
                </a:extLst>
              </a:tr>
              <a:tr h="17274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государственных механизмов управления экономикой, экологией и социальной сферой Республики Алтай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4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676,6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547327"/>
                  </a:ext>
                </a:extLst>
              </a:tr>
            </a:tbl>
          </a:graphicData>
        </a:graphic>
      </p:graphicFrame>
      <p:sp>
        <p:nvSpPr>
          <p:cNvPr id="10" name="TextBox 23"/>
          <p:cNvSpPr txBox="1"/>
          <p:nvPr/>
        </p:nvSpPr>
        <p:spPr>
          <a:xfrm>
            <a:off x="644361" y="57818"/>
            <a:ext cx="11432025" cy="36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35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государственных программ Республики Алтай в 2023 году, млн. рублей</a:t>
            </a:r>
            <a:endParaRPr lang="en-US" sz="2350" spc="71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0712416"/>
              </p:ext>
            </p:extLst>
          </p:nvPr>
        </p:nvGraphicFramePr>
        <p:xfrm>
          <a:off x="3125037" y="-1339861"/>
          <a:ext cx="9266661" cy="7539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388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4361" y="0"/>
            <a:ext cx="11547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7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 Республики Алтай на реализацию национальных проектов в </a:t>
            </a:r>
            <a:r>
              <a:rPr lang="ru-RU" sz="2400" b="1" spc="7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400" b="1" spc="7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spc="7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г. г., </a:t>
            </a:r>
            <a:r>
              <a:rPr lang="ru-RU" sz="2400" b="1" spc="7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2400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350611"/>
              </p:ext>
            </p:extLst>
          </p:nvPr>
        </p:nvGraphicFramePr>
        <p:xfrm>
          <a:off x="803188" y="787607"/>
          <a:ext cx="6301946" cy="59875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6628">
                  <a:extLst>
                    <a:ext uri="{9D8B030D-6E8A-4147-A177-3AD203B41FA5}">
                      <a16:colId xmlns:a16="http://schemas.microsoft.com/office/drawing/2014/main" val="877925095"/>
                    </a:ext>
                  </a:extLst>
                </a:gridCol>
                <a:gridCol w="2631989">
                  <a:extLst>
                    <a:ext uri="{9D8B030D-6E8A-4147-A177-3AD203B41FA5}">
                      <a16:colId xmlns:a16="http://schemas.microsoft.com/office/drawing/2014/main" val="4133912257"/>
                    </a:ext>
                  </a:extLst>
                </a:gridCol>
                <a:gridCol w="770872">
                  <a:extLst>
                    <a:ext uri="{9D8B030D-6E8A-4147-A177-3AD203B41FA5}">
                      <a16:colId xmlns:a16="http://schemas.microsoft.com/office/drawing/2014/main" val="3118058508"/>
                    </a:ext>
                  </a:extLst>
                </a:gridCol>
                <a:gridCol w="761366">
                  <a:extLst>
                    <a:ext uri="{9D8B030D-6E8A-4147-A177-3AD203B41FA5}">
                      <a16:colId xmlns:a16="http://schemas.microsoft.com/office/drawing/2014/main" val="2988759557"/>
                    </a:ext>
                  </a:extLst>
                </a:gridCol>
                <a:gridCol w="729049">
                  <a:extLst>
                    <a:ext uri="{9D8B030D-6E8A-4147-A177-3AD203B41FA5}">
                      <a16:colId xmlns:a16="http://schemas.microsoft.com/office/drawing/2014/main" val="3818299585"/>
                    </a:ext>
                  </a:extLst>
                </a:gridCol>
                <a:gridCol w="902042">
                  <a:extLst>
                    <a:ext uri="{9D8B030D-6E8A-4147-A177-3AD203B41FA5}">
                      <a16:colId xmlns:a16="http://schemas.microsoft.com/office/drawing/2014/main" val="2874286352"/>
                    </a:ext>
                  </a:extLst>
                </a:gridCol>
              </a:tblGrid>
              <a:tr h="9438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нац. проекта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году,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257534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120,7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86,6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243,6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84726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Цифровая экономика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81,8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07666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Образование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646,6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1355,2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776,7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57,3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51423"/>
                  </a:ext>
                </a:extLst>
              </a:tr>
              <a:tr h="4388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Жилье и городская среда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115,7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231,2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634,1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274,3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951929"/>
                  </a:ext>
                </a:extLst>
              </a:tr>
              <a:tr h="3161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Экология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66,1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194,4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363,4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64292"/>
                  </a:ext>
                </a:extLst>
              </a:tr>
              <a:tr h="78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Малое и среднее предпринимательство и поддержка ИПИ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103,8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352,2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111,6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60814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35361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Демография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885,2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1 156,1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602413"/>
                  </a:ext>
                </a:extLst>
              </a:tr>
              <a:tr h="653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Безопасные и качественные автодороги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2 760,8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4 341,2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5 261,1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121,2</a:t>
                      </a:r>
                    </a:p>
                  </a:txBody>
                  <a:tcPr marL="9525" marR="9525" marT="9525" marB="0" anchor="ctr">
                    <a:solidFill>
                      <a:srgbClr val="00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617618"/>
                  </a:ext>
                </a:extLst>
              </a:tr>
              <a:tr h="4388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Туризм и индустрия гостеприимства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381,8</a:t>
                      </a: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159,2</a:t>
                      </a: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</a:t>
                      </a: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886744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5 570,8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9 284,2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8 473,9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91,3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137479"/>
                  </a:ext>
                </a:extLst>
              </a:tr>
            </a:tbl>
          </a:graphicData>
        </a:graphic>
      </p:graphicFrame>
      <p:sp>
        <p:nvSpPr>
          <p:cNvPr id="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ПРОЕКТЫ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670376"/>
              </p:ext>
            </p:extLst>
          </p:nvPr>
        </p:nvGraphicFramePr>
        <p:xfrm>
          <a:off x="7105134" y="787606"/>
          <a:ext cx="5086866" cy="5987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108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4361" y="0"/>
            <a:ext cx="11547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7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2400" b="1" spc="7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консолидированного </a:t>
            </a:r>
            <a:r>
              <a:rPr lang="ru-RU" sz="2400" b="1" spc="7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Республики Алтай на реализацию национальных проектов в </a:t>
            </a:r>
            <a:r>
              <a:rPr lang="ru-RU" sz="2400" b="1" spc="7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400" b="1" spc="7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spc="71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г. г., </a:t>
            </a:r>
            <a:r>
              <a:rPr lang="ru-RU" sz="2400" b="1" spc="7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2400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932499"/>
              </p:ext>
            </p:extLst>
          </p:nvPr>
        </p:nvGraphicFramePr>
        <p:xfrm>
          <a:off x="803188" y="787607"/>
          <a:ext cx="6301946" cy="59875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6628">
                  <a:extLst>
                    <a:ext uri="{9D8B030D-6E8A-4147-A177-3AD203B41FA5}">
                      <a16:colId xmlns:a16="http://schemas.microsoft.com/office/drawing/2014/main" val="877925095"/>
                    </a:ext>
                  </a:extLst>
                </a:gridCol>
                <a:gridCol w="2631989">
                  <a:extLst>
                    <a:ext uri="{9D8B030D-6E8A-4147-A177-3AD203B41FA5}">
                      <a16:colId xmlns:a16="http://schemas.microsoft.com/office/drawing/2014/main" val="4133912257"/>
                    </a:ext>
                  </a:extLst>
                </a:gridCol>
                <a:gridCol w="770872">
                  <a:extLst>
                    <a:ext uri="{9D8B030D-6E8A-4147-A177-3AD203B41FA5}">
                      <a16:colId xmlns:a16="http://schemas.microsoft.com/office/drawing/2014/main" val="3118058508"/>
                    </a:ext>
                  </a:extLst>
                </a:gridCol>
                <a:gridCol w="761366">
                  <a:extLst>
                    <a:ext uri="{9D8B030D-6E8A-4147-A177-3AD203B41FA5}">
                      <a16:colId xmlns:a16="http://schemas.microsoft.com/office/drawing/2014/main" val="2988759557"/>
                    </a:ext>
                  </a:extLst>
                </a:gridCol>
                <a:gridCol w="729049">
                  <a:extLst>
                    <a:ext uri="{9D8B030D-6E8A-4147-A177-3AD203B41FA5}">
                      <a16:colId xmlns:a16="http://schemas.microsoft.com/office/drawing/2014/main" val="3818299585"/>
                    </a:ext>
                  </a:extLst>
                </a:gridCol>
                <a:gridCol w="902042">
                  <a:extLst>
                    <a:ext uri="{9D8B030D-6E8A-4147-A177-3AD203B41FA5}">
                      <a16:colId xmlns:a16="http://schemas.microsoft.com/office/drawing/2014/main" val="2874286352"/>
                    </a:ext>
                  </a:extLst>
                </a:gridCol>
              </a:tblGrid>
              <a:tr h="9438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нац. проекта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году,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257534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124,1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88,8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194,2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218,7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84726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Цифровая экономика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7,2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81,8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07666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Образование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486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1 444,2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777,2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53,8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51423"/>
                  </a:ext>
                </a:extLst>
              </a:tr>
              <a:tr h="4388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Жилье и городская среда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116,7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219,1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643,8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293,8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951929"/>
                  </a:ext>
                </a:extLst>
              </a:tr>
              <a:tr h="3161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Экология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66,1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53,5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194,4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363,4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64292"/>
                  </a:ext>
                </a:extLst>
              </a:tr>
              <a:tr h="78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Малое и среднее предпринимательство и поддержка ИПИ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103,8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352,2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111,6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60814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422,1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35361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Демография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927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1161,1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427,9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36,9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602413"/>
                  </a:ext>
                </a:extLst>
              </a:tr>
              <a:tr h="653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Безопасные и качественные автодороги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2 778,3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4 346,3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5 269,1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121,2</a:t>
                      </a:r>
                    </a:p>
                  </a:txBody>
                  <a:tcPr marL="9525" marR="9525" marT="9525" marB="0" anchor="ctr">
                    <a:solidFill>
                      <a:srgbClr val="00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617618"/>
                  </a:ext>
                </a:extLst>
              </a:tr>
              <a:tr h="4388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Туризм и индустрия гостеприимства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381,8</a:t>
                      </a: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1 283,8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159,2</a:t>
                      </a: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</a:t>
                      </a: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886744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5 474,1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9 373,3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8 484,3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90,5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137479"/>
                  </a:ext>
                </a:extLst>
              </a:tr>
            </a:tbl>
          </a:graphicData>
        </a:graphic>
      </p:graphicFrame>
      <p:sp>
        <p:nvSpPr>
          <p:cNvPr id="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ПРОЕКТЫ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8019143"/>
              </p:ext>
            </p:extLst>
          </p:nvPr>
        </p:nvGraphicFramePr>
        <p:xfrm>
          <a:off x="7105134" y="787607"/>
          <a:ext cx="5086865" cy="6070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9483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ОТРАСЛЯМ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9458" y="0"/>
            <a:ext cx="11532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10" dirty="0" smtClean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 расходов по разделам классификации расходов бюджетов </a:t>
            </a:r>
            <a:br>
              <a:rPr lang="ru-RU" sz="2400" b="1" spc="10" dirty="0" smtClean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spc="10" dirty="0" smtClean="0">
                <a:solidFill>
                  <a:srgbClr val="00A29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2023 году, тыс. рублей</a:t>
            </a:r>
            <a:endParaRPr lang="ru-RU" sz="2400" b="1" spc="10" dirty="0">
              <a:solidFill>
                <a:srgbClr val="00A29E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7228496"/>
              </p:ext>
            </p:extLst>
          </p:nvPr>
        </p:nvGraphicFramePr>
        <p:xfrm>
          <a:off x="-753626" y="753626"/>
          <a:ext cx="12771455" cy="6104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7192456"/>
              </p:ext>
            </p:extLst>
          </p:nvPr>
        </p:nvGraphicFramePr>
        <p:xfrm>
          <a:off x="6501829" y="2550559"/>
          <a:ext cx="5516000" cy="3942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8396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44361" y="0"/>
            <a:ext cx="114283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A29E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 из республиканского бюджета </a:t>
            </a:r>
            <a:r>
              <a:rPr lang="ru-RU" sz="2400" b="1" dirty="0" smtClean="0">
                <a:solidFill>
                  <a:srgbClr val="00A29E"/>
                </a:solidFill>
                <a:latin typeface="Times New Roman" pitchFamily="18" charset="0"/>
                <a:cs typeface="Times New Roman" pitchFamily="18" charset="0"/>
              </a:rPr>
              <a:t>РА, тыс</a:t>
            </a:r>
            <a:r>
              <a:rPr lang="ru-RU" sz="2400" b="1" dirty="0">
                <a:solidFill>
                  <a:srgbClr val="00A29E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rgbClr val="00A29E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2400" b="1" dirty="0">
              <a:solidFill>
                <a:srgbClr val="00A29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498485"/>
              </p:ext>
            </p:extLst>
          </p:nvPr>
        </p:nvGraphicFramePr>
        <p:xfrm>
          <a:off x="644361" y="645991"/>
          <a:ext cx="11547639" cy="6212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3228">
                  <a:extLst>
                    <a:ext uri="{9D8B030D-6E8A-4147-A177-3AD203B41FA5}">
                      <a16:colId xmlns:a16="http://schemas.microsoft.com/office/drawing/2014/main" val="3025993967"/>
                    </a:ext>
                  </a:extLst>
                </a:gridCol>
                <a:gridCol w="2232320">
                  <a:extLst>
                    <a:ext uri="{9D8B030D-6E8A-4147-A177-3AD203B41FA5}">
                      <a16:colId xmlns:a16="http://schemas.microsoft.com/office/drawing/2014/main" val="2164308838"/>
                    </a:ext>
                  </a:extLst>
                </a:gridCol>
                <a:gridCol w="1712005">
                  <a:extLst>
                    <a:ext uri="{9D8B030D-6E8A-4147-A177-3AD203B41FA5}">
                      <a16:colId xmlns:a16="http://schemas.microsoft.com/office/drawing/2014/main" val="725831551"/>
                    </a:ext>
                  </a:extLst>
                </a:gridCol>
                <a:gridCol w="1712005">
                  <a:extLst>
                    <a:ext uri="{9D8B030D-6E8A-4147-A177-3AD203B41FA5}">
                      <a16:colId xmlns:a16="http://schemas.microsoft.com/office/drawing/2014/main" val="301422217"/>
                    </a:ext>
                  </a:extLst>
                </a:gridCol>
                <a:gridCol w="1628081">
                  <a:extLst>
                    <a:ext uri="{9D8B030D-6E8A-4147-A177-3AD203B41FA5}">
                      <a16:colId xmlns:a16="http://schemas.microsoft.com/office/drawing/2014/main" val="3520217889"/>
                    </a:ext>
                  </a:extLst>
                </a:gridCol>
              </a:tblGrid>
              <a:tr h="131810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межбюджетного трансферта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Темп роста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году,%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679586"/>
                  </a:ext>
                </a:extLst>
              </a:tr>
              <a:tr h="4420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A29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999940"/>
                  </a:ext>
                </a:extLst>
              </a:tr>
              <a:tr h="7259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10 762 289,5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10 343 103,3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875 481,0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105,1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2761409332"/>
                  </a:ext>
                </a:extLst>
              </a:tr>
              <a:tr h="442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3622520145"/>
                  </a:ext>
                </a:extLst>
              </a:tr>
              <a:tr h="457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МО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3 860 238,8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4 253 202,6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4 713 253,7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110,8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705801305"/>
                  </a:ext>
                </a:extLst>
              </a:tr>
              <a:tr h="4556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МО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2 824 947,3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2 965 135,3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3 150 967,9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106,3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3727865106"/>
                  </a:ext>
                </a:extLst>
              </a:tr>
              <a:tr h="457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МО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2 001 607,4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1 965 369,9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1 891 657,3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1936032167"/>
                  </a:ext>
                </a:extLst>
              </a:tr>
              <a:tr h="457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МБТ МО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1 291 523,9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1 121 573,8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1 063 838,7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94,9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4180780825"/>
                  </a:ext>
                </a:extLst>
              </a:tr>
              <a:tr h="9968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ГУ- Отделение Пенсионного фонда РФ по РА (на выплату досрочной пенсии безработным гражданам)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9 481,9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22 127,2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51 436,0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232,5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3212584763"/>
                  </a:ext>
                </a:extLst>
              </a:tr>
              <a:tr h="4578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Территориальный фонд ОМС по РА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774 490,2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15 694,5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4 327,4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27,6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1198488062"/>
                  </a:ext>
                </a:extLst>
              </a:tr>
            </a:tbl>
          </a:graphicData>
        </a:graphic>
      </p:graphicFrame>
      <p:sp>
        <p:nvSpPr>
          <p:cNvPr id="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МЕЖБЮДЖЕТНЫЕ ОТНОШЕНИЯ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670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ГОСУДАРСТВЕННЫЙ ДОЛГ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0258" y="0"/>
            <a:ext cx="11207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государственного долга Республики </a:t>
            </a:r>
            <a:r>
              <a:rPr lang="ru-RU" sz="24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Алтай, млн. рублей</a:t>
            </a:r>
            <a:endParaRPr lang="ru-RU" sz="2400" b="1" spc="14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2475359"/>
              </p:ext>
            </p:extLst>
          </p:nvPr>
        </p:nvGraphicFramePr>
        <p:xfrm>
          <a:off x="644361" y="623886"/>
          <a:ext cx="11547639" cy="623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8120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14346</TotalTime>
  <Words>1712</Words>
  <Application>Microsoft Office PowerPoint</Application>
  <PresentationFormat>Широкоэкранный</PresentationFormat>
  <Paragraphs>592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Структура доходов республиканского бюджета Республики Алтай, млн. рублей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Туюнчекова К.В.</dc:creator>
  <cp:lastModifiedBy>User</cp:lastModifiedBy>
  <cp:revision>847</cp:revision>
  <cp:lastPrinted>2023-06-15T10:50:35Z</cp:lastPrinted>
  <dcterms:created xsi:type="dcterms:W3CDTF">2020-10-22T05:35:11Z</dcterms:created>
  <dcterms:modified xsi:type="dcterms:W3CDTF">2024-04-25T05:57:10Z</dcterms:modified>
</cp:coreProperties>
</file>