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7" r:id="rId1"/>
  </p:sldMasterIdLst>
  <p:notesMasterIdLst>
    <p:notesMasterId r:id="rId22"/>
  </p:notesMasterIdLst>
  <p:handoutMasterIdLst>
    <p:handoutMasterId r:id="rId23"/>
  </p:handoutMasterIdLst>
  <p:sldIdLst>
    <p:sldId id="603" r:id="rId2"/>
    <p:sldId id="648" r:id="rId3"/>
    <p:sldId id="649" r:id="rId4"/>
    <p:sldId id="650" r:id="rId5"/>
    <p:sldId id="502" r:id="rId6"/>
    <p:sldId id="619" r:id="rId7"/>
    <p:sldId id="642" r:id="rId8"/>
    <p:sldId id="643" r:id="rId9"/>
    <p:sldId id="640" r:id="rId10"/>
    <p:sldId id="565" r:id="rId11"/>
    <p:sldId id="609" r:id="rId12"/>
    <p:sldId id="639" r:id="rId13"/>
    <p:sldId id="621" r:id="rId14"/>
    <p:sldId id="622" r:id="rId15"/>
    <p:sldId id="644" r:id="rId16"/>
    <p:sldId id="651" r:id="rId17"/>
    <p:sldId id="623" r:id="rId18"/>
    <p:sldId id="646" r:id="rId19"/>
    <p:sldId id="652" r:id="rId20"/>
    <p:sldId id="654" r:id="rId21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9E"/>
    <a:srgbClr val="23BB90"/>
    <a:srgbClr val="00BCB8"/>
    <a:srgbClr val="FF9999"/>
    <a:srgbClr val="D93BBB"/>
    <a:srgbClr val="00FFCC"/>
    <a:srgbClr val="48E8A7"/>
    <a:srgbClr val="00FFFF"/>
    <a:srgbClr val="51E9F9"/>
    <a:srgbClr val="B68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2367" autoAdjust="0"/>
  </p:normalViewPr>
  <p:slideViewPr>
    <p:cSldViewPr snapToGrid="0">
      <p:cViewPr varScale="1">
        <p:scale>
          <a:sx n="95" d="100"/>
          <a:sy n="95" d="100"/>
        </p:scale>
        <p:origin x="11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56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44;&#1086;&#1093;&#1086;&#1076;&#1099;%20&#1080;%20&#1076;&#1080;&#1072;&#1075;&#1088;%202020-2023&#1075;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44;&#1086;&#1093;&#1086;&#1076;&#1099;%20&#1080;%20&#1076;&#1080;&#1072;&#1075;&#1088;%202020-2023&#1075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44;&#1086;&#1093;&#1086;&#1076;&#1099;%20&#1080;%20&#1076;&#1080;&#1072;&#1075;&#1088;%202020-2023&#1075;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72;&#1085;&#1072;&#1083;&#1080;&#1079;%20&#1085;&#1072;%2001.01.2024%20&#1087;&#1086;%20&#1075;&#1088;&#1073;&#108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72;&#1085;&#1072;&#1083;&#1080;&#1079;%20&#1087;&#1086;%20&#1088;&#1072;&#1079;&#1076;&#1077;&#1083;&#1072;&#1084;%20(2021-2023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43;&#1055;%202019-2023&#1075;&#1075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43;&#1055;%202019-2023&#1075;&#1075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53;&#1055;%20%20(2019-2023)%20&#1082;&#1086;&#1085;&#1089;%20&#1080;%20&#1088;&#1077;&#1089;%20&#1073;&#1102;&#1076;&#1078;&#1077;&#1090;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72;&#1085;&#1072;&#1083;&#1080;&#1079;%20&#1087;&#1086;%20&#1088;&#1072;&#1079;&#1076;&#1077;&#1083;&#1072;&#1084;%20(2021-2023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72;&#1085;&#1072;&#1083;&#1080;&#1079;%20&#1087;&#1086;%20&#1088;&#1072;&#1079;&#1076;&#1077;&#1083;&#1072;&#1084;%20(2021-2023)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43;&#1086;&#1089;&#1076;&#1086;&#1083;&#1075;%20&#1089;%202020-2024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'[Доходы и диагр 2020-2023г.xls]диагр'!$A$5</c:f>
              <c:strCache>
                <c:ptCount val="1"/>
                <c:pt idx="0">
                  <c:v>налоговые доходы 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-8.5653104925053538E-3"/>
                  <c:y val="-2.9871011541072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3CE-4A3C-891B-A87806FBED3C}"/>
                </c:ext>
              </c:extLst>
            </c:dLbl>
            <c:dLbl>
              <c:idx val="1"/>
              <c:layout>
                <c:manualLayout>
                  <c:x val="-4.2826552462526769E-3"/>
                  <c:y val="-3.53021045485404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3CE-4A3C-891B-A87806FBED3C}"/>
                </c:ext>
              </c:extLst>
            </c:dLbl>
            <c:dLbl>
              <c:idx val="2"/>
              <c:layout>
                <c:manualLayout>
                  <c:x val="8.5653104925053538E-3"/>
                  <c:y val="-5.70264765784114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3CE-4A3C-891B-A87806FBED3C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2020-2023г.xls]диагр'!$C$4:$E$4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'[Доходы и диагр 2020-2023г.xls]диагр'!$C$5:$E$5</c:f>
              <c:numCache>
                <c:formatCode>_-* #\ ##0.0_р_._-;\-* #\ ##0.0_р_._-;_-* "-"??_р_._-;_-@_-</c:formatCode>
                <c:ptCount val="3"/>
                <c:pt idx="0">
                  <c:v>7557.9</c:v>
                </c:pt>
                <c:pt idx="1">
                  <c:v>7966</c:v>
                </c:pt>
                <c:pt idx="2" formatCode="_(* #\ ##0.00_);_(* \(#\ ##0.00\);_(* &quot;-&quot;??_);_(@_)">
                  <c:v>9034.7999999999993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CE-4A3C-891B-A87806FBED3C}"/>
            </c:ext>
          </c:extLst>
        </c:ser>
        <c:ser>
          <c:idx val="1"/>
          <c:order val="1"/>
          <c:tx>
            <c:strRef>
              <c:f>'[Доходы и диагр 2020-2023г.xls]диагр'!$A$6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rgbClr val="B686DA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5.7102069950035689E-3"/>
                  <c:y val="-2.4439918533604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3CE-4A3C-891B-A87806FBED3C}"/>
                </c:ext>
              </c:extLst>
            </c:dLbl>
            <c:dLbl>
              <c:idx val="1"/>
              <c:layout>
                <c:manualLayout>
                  <c:x val="1.1420413990007138E-2"/>
                  <c:y val="-4.6164290563475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3CE-4A3C-891B-A87806FBED3C}"/>
                </c:ext>
              </c:extLst>
            </c:dLbl>
            <c:dLbl>
              <c:idx val="2"/>
              <c:layout>
                <c:manualLayout>
                  <c:x val="1.284796573875803E-2"/>
                  <c:y val="-4.3448744059742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3CE-4A3C-891B-A87806FBED3C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2020-2023г.xls]диагр'!$C$4:$E$4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'[Доходы и диагр 2020-2023г.xls]диагр'!$C$6:$E$6</c:f>
              <c:numCache>
                <c:formatCode>_-* #\ ##0.0_р_._-;\-* #\ ##0.0_р_._-;_-* "-"??_р_._-;_-@_-</c:formatCode>
                <c:ptCount val="3"/>
                <c:pt idx="0">
                  <c:v>532</c:v>
                </c:pt>
                <c:pt idx="1">
                  <c:v>832.7</c:v>
                </c:pt>
                <c:pt idx="2" formatCode="_(* #\ ##0.00_);_(* \(#\ ##0.00\);_(* &quot;-&quot;??_);_(@_)">
                  <c:v>834.2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3CE-4A3C-891B-A87806FBED3C}"/>
            </c:ext>
          </c:extLst>
        </c:ser>
        <c:ser>
          <c:idx val="2"/>
          <c:order val="2"/>
          <c:tx>
            <c:strRef>
              <c:f>'[Доходы и диагр 2020-2023г.xls]диагр'!$A$7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51E9F9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8.5653104925053018E-3"/>
                  <c:y val="-3.5302104548540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3CE-4A3C-891B-A87806FBED3C}"/>
                </c:ext>
              </c:extLst>
            </c:dLbl>
            <c:dLbl>
              <c:idx val="1"/>
              <c:layout>
                <c:manualLayout>
                  <c:x val="9.9928622412562458E-3"/>
                  <c:y val="-1.6293279022403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3CE-4A3C-891B-A87806FBED3C}"/>
                </c:ext>
              </c:extLst>
            </c:dLbl>
            <c:dLbl>
              <c:idx val="2"/>
              <c:layout>
                <c:manualLayout>
                  <c:x val="2.8551034975016799E-3"/>
                  <c:y val="-3.2586558044806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3CE-4A3C-891B-A87806FBED3C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2020-2023г.xls]диагр'!$C$4:$E$4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'[Доходы и диагр 2020-2023г.xls]диагр'!$C$7:$E$7</c:f>
              <c:numCache>
                <c:formatCode>_-* #\ ##0.0_р_._-;\-* #\ ##0.0_р_._-;_-* "-"??_р_._-;_-@_-</c:formatCode>
                <c:ptCount val="3"/>
                <c:pt idx="0">
                  <c:v>20676.3</c:v>
                </c:pt>
                <c:pt idx="1">
                  <c:v>22928.2</c:v>
                </c:pt>
                <c:pt idx="2" formatCode="_(* #\ ##0.00_);_(* \(#\ ##0.00\);_(* &quot;-&quot;??_);_(@_)">
                  <c:v>22846.799999999999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3CE-4A3C-891B-A87806FBED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1294352"/>
        <c:axId val="1"/>
        <c:axId val="0"/>
      </c:bar3DChart>
      <c:catAx>
        <c:axId val="44129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_р_._-;\-* #\ ##0.0_р_._-;_-* &quot;-&quot;??_р_._-;_-@_-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129435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076196389771323"/>
          <c:y val="3.4241635402076337E-2"/>
          <c:w val="0.71558787882162933"/>
          <c:h val="0.8530356423070234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'[Доходы и диагр 2020-2023г.xls]Лист1'!$C$4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rgbClr val="48E8A7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2020-2023г.xls]Лист1'!$A$5:$A$9</c:f>
              <c:strCache>
                <c:ptCount val="5"/>
                <c:pt idx="0">
                  <c:v>Неналоговые доходы</c:v>
                </c:pt>
                <c:pt idx="1">
                  <c:v>Налоги на имущество</c:v>
                </c:pt>
                <c:pt idx="2">
                  <c:v>Акцизы по подакцизным товарам </c:v>
                </c:pt>
                <c:pt idx="3">
                  <c:v>Налог на доходы физических лиц</c:v>
                </c:pt>
                <c:pt idx="4">
                  <c:v>Налог на прибаль организаций</c:v>
                </c:pt>
              </c:strCache>
            </c:strRef>
          </c:cat>
          <c:val>
            <c:numRef>
              <c:f>'[Доходы и диагр 2020-2023г.xls]Лист1'!$C$5:$C$9</c:f>
              <c:numCache>
                <c:formatCode>_(* #\ ##0.0_);_(* \(#\ ##0.0\);_(* "-"??_);_(@_)</c:formatCode>
                <c:ptCount val="5"/>
                <c:pt idx="0">
                  <c:v>832.7</c:v>
                </c:pt>
                <c:pt idx="1">
                  <c:v>477.1</c:v>
                </c:pt>
                <c:pt idx="2">
                  <c:v>3564.8</c:v>
                </c:pt>
                <c:pt idx="3">
                  <c:v>2471.4</c:v>
                </c:pt>
                <c:pt idx="4">
                  <c:v>1405.5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2D-4FE0-93C1-A901B329959F}"/>
            </c:ext>
          </c:extLst>
        </c:ser>
        <c:ser>
          <c:idx val="1"/>
          <c:order val="1"/>
          <c:tx>
            <c:strRef>
              <c:f>'[Доходы и диагр 2020-2023г.xls]Лист1'!$D$4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00BCB8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2020-2023г.xls]Лист1'!$A$5:$A$9</c:f>
              <c:strCache>
                <c:ptCount val="5"/>
                <c:pt idx="0">
                  <c:v>Неналоговые доходы</c:v>
                </c:pt>
                <c:pt idx="1">
                  <c:v>Налоги на имущество</c:v>
                </c:pt>
                <c:pt idx="2">
                  <c:v>Акцизы по подакцизным товарам </c:v>
                </c:pt>
                <c:pt idx="3">
                  <c:v>Налог на доходы физических лиц</c:v>
                </c:pt>
                <c:pt idx="4">
                  <c:v>Налог на прибаль организаций</c:v>
                </c:pt>
              </c:strCache>
            </c:strRef>
          </c:cat>
          <c:val>
            <c:numRef>
              <c:f>'[Доходы и диагр 2020-2023г.xls]Лист1'!$D$5:$D$9</c:f>
              <c:numCache>
                <c:formatCode>_(* #\ ##0.00_);_(* \(#\ ##0.00\);_(* "-"??_);_(@_)</c:formatCode>
                <c:ptCount val="5"/>
                <c:pt idx="0">
                  <c:v>834.2</c:v>
                </c:pt>
                <c:pt idx="1">
                  <c:v>455.5</c:v>
                </c:pt>
                <c:pt idx="2">
                  <c:v>3857.1</c:v>
                </c:pt>
                <c:pt idx="3">
                  <c:v>2840.4</c:v>
                </c:pt>
                <c:pt idx="4">
                  <c:v>1811.6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2D-4FE0-93C1-A901B32995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17"/>
        <c:axId val="216038432"/>
        <c:axId val="1"/>
      </c:barChart>
      <c:catAx>
        <c:axId val="2160384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\ ##0.0_);_(* \(#\ ##0.0\);_(* &quot;-&quot;??_);_(@_)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60384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w="139700" h="139700" prst="divot"/>
        </a:sp3d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w="139700" h="139700" prst="divot"/>
        </a:sp3d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'[Доходы и диагр 2020-2023г.xls]диаграмма по поступленияи из ФБ'!$A$4</c:f>
              <c:strCache>
                <c:ptCount val="1"/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strRef>
              <c:f>'[Доходы и диагр 2020-2023г.xls]диаграмма по поступленияи из ФБ'!$B$3:$F$3</c:f>
              <c:strCache>
                <c:ptCount val="5"/>
                <c:pt idx="0">
                  <c:v>2020 год факт</c:v>
                </c:pt>
                <c:pt idx="1">
                  <c:v>2021 год факт</c:v>
                </c:pt>
                <c:pt idx="2">
                  <c:v>2022 год факт</c:v>
                </c:pt>
                <c:pt idx="3">
                  <c:v>2023 год факт</c:v>
                </c:pt>
                <c:pt idx="4">
                  <c:v>2024 год план</c:v>
                </c:pt>
              </c:strCache>
            </c:strRef>
          </c:cat>
          <c:val>
            <c:numRef>
              <c:f>'[Доходы и диагр 2020-2023г.xls]диаграмма по поступленияи из ФБ'!$B$4:$F$4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0-4F31-4537-9CA3-CB088A626DDA}"/>
            </c:ext>
          </c:extLst>
        </c:ser>
        <c:ser>
          <c:idx val="1"/>
          <c:order val="1"/>
          <c:tx>
            <c:strRef>
              <c:f>'[Доходы и диагр 2020-2023г.xls]диаграмма по поступленияи из ФБ'!$A$5</c:f>
              <c:strCache>
                <c:ptCount val="1"/>
                <c:pt idx="0">
                  <c:v>Дотации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hardEdge"/>
            </a:sp3d>
          </c:spPr>
          <c:invertIfNegative val="0"/>
          <c:dLbls>
            <c:dLbl>
              <c:idx val="0"/>
              <c:layout>
                <c:manualLayout>
                  <c:x val="7.883113456510514E-2"/>
                  <c:y val="-7.726250751331080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F31-4537-9CA3-CB088A626DDA}"/>
                </c:ext>
              </c:extLst>
            </c:dLbl>
            <c:dLbl>
              <c:idx val="1"/>
              <c:layout>
                <c:manualLayout>
                  <c:x val="8.2162027574898405E-2"/>
                  <c:y val="-1.6857469103212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F31-4537-9CA3-CB088A626DDA}"/>
                </c:ext>
              </c:extLst>
            </c:dLbl>
            <c:dLbl>
              <c:idx val="2"/>
              <c:layout>
                <c:manualLayout>
                  <c:x val="8.4382622914760438E-2"/>
                  <c:y val="-2.9500570930621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F31-4537-9CA3-CB088A626DDA}"/>
                </c:ext>
              </c:extLst>
            </c:dLbl>
            <c:dLbl>
              <c:idx val="3"/>
              <c:layout>
                <c:manualLayout>
                  <c:x val="8.7713515924553537E-2"/>
                  <c:y val="-4.21436727580304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F31-4537-9CA3-CB088A626DDA}"/>
                </c:ext>
              </c:extLst>
            </c:dLbl>
            <c:dLbl>
              <c:idx val="4"/>
              <c:layout>
                <c:manualLayout>
                  <c:x val="8.9934111264415723E-2"/>
                  <c:y val="-2.31790200169172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4F31-4537-9CA3-CB088A626DDA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2020-2023г.xls]диаграмма по поступленияи из ФБ'!$B$3:$F$3</c:f>
              <c:strCache>
                <c:ptCount val="5"/>
                <c:pt idx="0">
                  <c:v>2020 год факт</c:v>
                </c:pt>
                <c:pt idx="1">
                  <c:v>2021 год факт</c:v>
                </c:pt>
                <c:pt idx="2">
                  <c:v>2022 год факт</c:v>
                </c:pt>
                <c:pt idx="3">
                  <c:v>2023 год факт</c:v>
                </c:pt>
                <c:pt idx="4">
                  <c:v>2024 год план</c:v>
                </c:pt>
              </c:strCache>
            </c:strRef>
          </c:cat>
          <c:val>
            <c:numRef>
              <c:f>'[Доходы и диагр 2020-2023г.xls]диаграмма по поступленияи из ФБ'!$B$5:$F$5</c:f>
              <c:numCache>
                <c:formatCode>#\ ##0.0</c:formatCode>
                <c:ptCount val="5"/>
                <c:pt idx="0">
                  <c:v>10964.1</c:v>
                </c:pt>
                <c:pt idx="1">
                  <c:v>10575.4</c:v>
                </c:pt>
                <c:pt idx="2">
                  <c:v>10843.5</c:v>
                </c:pt>
                <c:pt idx="3">
                  <c:v>12253.1</c:v>
                </c:pt>
                <c:pt idx="4">
                  <c:v>14295.3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31-4537-9CA3-CB088A626DDA}"/>
            </c:ext>
          </c:extLst>
        </c:ser>
        <c:ser>
          <c:idx val="2"/>
          <c:order val="2"/>
          <c:tx>
            <c:strRef>
              <c:f>'[Доходы и диагр 2020-2023г.xls]диаграмма по поступленияи из ФБ'!$A$6</c:f>
              <c:strCache>
                <c:ptCount val="1"/>
                <c:pt idx="0">
                  <c:v>Субсидии </c:v>
                </c:pt>
              </c:strCache>
            </c:strRef>
          </c:tx>
          <c:spPr>
            <a:solidFill>
              <a:srgbClr val="A5A5A5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7.9941432235036206E-2"/>
                  <c:y val="-4.2143672758031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F31-4537-9CA3-CB088A626DDA}"/>
                </c:ext>
              </c:extLst>
            </c:dLbl>
            <c:dLbl>
              <c:idx val="1"/>
              <c:layout>
                <c:manualLayout>
                  <c:x val="7.550024155531197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F31-4537-9CA3-CB088A626DDA}"/>
                </c:ext>
              </c:extLst>
            </c:dLbl>
            <c:dLbl>
              <c:idx val="2"/>
              <c:layout>
                <c:manualLayout>
                  <c:x val="8.4382622914760438E-2"/>
                  <c:y val="-1.8964652741114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F31-4537-9CA3-CB088A626DDA}"/>
                </c:ext>
              </c:extLst>
            </c:dLbl>
            <c:dLbl>
              <c:idx val="3"/>
              <c:layout>
                <c:manualLayout>
                  <c:x val="8.327232524482930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F31-4537-9CA3-CB088A626DDA}"/>
                </c:ext>
              </c:extLst>
            </c:dLbl>
            <c:dLbl>
              <c:idx val="4"/>
              <c:layout>
                <c:manualLayout>
                  <c:x val="8.2162027574898322E-2"/>
                  <c:y val="-2.3179020016917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4F31-4537-9CA3-CB088A626DDA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2020-2023г.xls]диаграмма по поступленияи из ФБ'!$B$3:$F$3</c:f>
              <c:strCache>
                <c:ptCount val="5"/>
                <c:pt idx="0">
                  <c:v>2020 год факт</c:v>
                </c:pt>
                <c:pt idx="1">
                  <c:v>2021 год факт</c:v>
                </c:pt>
                <c:pt idx="2">
                  <c:v>2022 год факт</c:v>
                </c:pt>
                <c:pt idx="3">
                  <c:v>2023 год факт</c:v>
                </c:pt>
                <c:pt idx="4">
                  <c:v>2024 год план</c:v>
                </c:pt>
              </c:strCache>
            </c:strRef>
          </c:cat>
          <c:val>
            <c:numRef>
              <c:f>'[Доходы и диагр 2020-2023г.xls]диаграмма по поступленияи из ФБ'!$B$6:$F$6</c:f>
              <c:numCache>
                <c:formatCode>#\ ##0.0</c:formatCode>
                <c:ptCount val="5"/>
                <c:pt idx="0">
                  <c:v>5345.3</c:v>
                </c:pt>
                <c:pt idx="1">
                  <c:v>4575.7</c:v>
                </c:pt>
                <c:pt idx="2">
                  <c:v>7540.8</c:v>
                </c:pt>
                <c:pt idx="3">
                  <c:v>7110.7</c:v>
                </c:pt>
                <c:pt idx="4">
                  <c:v>9742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31-4537-9CA3-CB088A626DDA}"/>
            </c:ext>
          </c:extLst>
        </c:ser>
        <c:ser>
          <c:idx val="3"/>
          <c:order val="3"/>
          <c:tx>
            <c:strRef>
              <c:f>'[Доходы и диагр 2020-2023г.xls]диаграмма по поступленияи из ФБ'!$A$7</c:f>
              <c:strCache>
                <c:ptCount val="1"/>
                <c:pt idx="0">
                  <c:v>Субвенции 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7.6610539225243024E-2"/>
                  <c:y val="-1.4750285465311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F31-4537-9CA3-CB088A626DDA}"/>
                </c:ext>
              </c:extLst>
            </c:dLbl>
            <c:dLbl>
              <c:idx val="1"/>
              <c:layout>
                <c:manualLayout>
                  <c:x val="8.3272325244829457E-2"/>
                  <c:y val="-1.4750285465310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F31-4537-9CA3-CB088A626DDA}"/>
                </c:ext>
              </c:extLst>
            </c:dLbl>
            <c:dLbl>
              <c:idx val="2"/>
              <c:layout>
                <c:manualLayout>
                  <c:x val="7.9941432235036206E-2"/>
                  <c:y val="-2.1071836379015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F31-4537-9CA3-CB088A626DDA}"/>
                </c:ext>
              </c:extLst>
            </c:dLbl>
            <c:dLbl>
              <c:idx val="3"/>
              <c:layout>
                <c:manualLayout>
                  <c:x val="8.6603218254622388E-2"/>
                  <c:y val="-1.4750285465310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F31-4537-9CA3-CB088A626DDA}"/>
                </c:ext>
              </c:extLst>
            </c:dLbl>
            <c:dLbl>
              <c:idx val="4"/>
              <c:layout>
                <c:manualLayout>
                  <c:x val="7.5500241555311973E-2"/>
                  <c:y val="-6.32155091370469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F31-4537-9CA3-CB088A626DDA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2020-2023г.xls]диаграмма по поступленияи из ФБ'!$B$3:$F$3</c:f>
              <c:strCache>
                <c:ptCount val="5"/>
                <c:pt idx="0">
                  <c:v>2020 год факт</c:v>
                </c:pt>
                <c:pt idx="1">
                  <c:v>2021 год факт</c:v>
                </c:pt>
                <c:pt idx="2">
                  <c:v>2022 год факт</c:v>
                </c:pt>
                <c:pt idx="3">
                  <c:v>2023 год факт</c:v>
                </c:pt>
                <c:pt idx="4">
                  <c:v>2024 год план</c:v>
                </c:pt>
              </c:strCache>
            </c:strRef>
          </c:cat>
          <c:val>
            <c:numRef>
              <c:f>'[Доходы и диагр 2020-2023г.xls]диаграмма по поступленияи из ФБ'!$B$7:$F$7</c:f>
              <c:numCache>
                <c:formatCode>#\ ##0.0</c:formatCode>
                <c:ptCount val="5"/>
                <c:pt idx="0">
                  <c:v>1894.4</c:v>
                </c:pt>
                <c:pt idx="1">
                  <c:v>1486.3</c:v>
                </c:pt>
                <c:pt idx="2">
                  <c:v>1237.2</c:v>
                </c:pt>
                <c:pt idx="3">
                  <c:v>1145</c:v>
                </c:pt>
                <c:pt idx="4">
                  <c:v>1145.5999999999999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31-4537-9CA3-CB088A626DDA}"/>
            </c:ext>
          </c:extLst>
        </c:ser>
        <c:ser>
          <c:idx val="4"/>
          <c:order val="4"/>
          <c:tx>
            <c:strRef>
              <c:f>'[Доходы и диагр 2020-2023г.xls]диаграмма по поступленияи из ФБ'!$A$8</c:f>
              <c:strCache>
                <c:ptCount val="1"/>
                <c:pt idx="0">
                  <c:v>Иные МБТ</c:v>
                </c:pt>
              </c:strCache>
            </c:strRef>
          </c:tx>
          <c:spPr>
            <a:solidFill>
              <a:srgbClr val="4472C4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8.4382622914760438E-2"/>
                  <c:y val="-3.3714938206424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F31-4537-9CA3-CB088A626DDA}"/>
                </c:ext>
              </c:extLst>
            </c:dLbl>
            <c:dLbl>
              <c:idx val="1"/>
              <c:layout>
                <c:manualLayout>
                  <c:x val="8.6603218254622555E-2"/>
                  <c:y val="-5.2679590947539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F31-4537-9CA3-CB088A626DDA}"/>
                </c:ext>
              </c:extLst>
            </c:dLbl>
            <c:dLbl>
              <c:idx val="2"/>
              <c:layout>
                <c:manualLayout>
                  <c:x val="8.1051729904967257E-2"/>
                  <c:y val="-1.4750285465310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F31-4537-9CA3-CB088A626DDA}"/>
                </c:ext>
              </c:extLst>
            </c:dLbl>
            <c:dLbl>
              <c:idx val="3"/>
              <c:layout>
                <c:manualLayout>
                  <c:x val="8.3272325244829304E-2"/>
                  <c:y val="-5.47867745854406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F31-4537-9CA3-CB088A626DDA}"/>
                </c:ext>
              </c:extLst>
            </c:dLbl>
            <c:dLbl>
              <c:idx val="4"/>
              <c:layout>
                <c:manualLayout>
                  <c:x val="7.883113456510514E-2"/>
                  <c:y val="-5.47867745854406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F31-4537-9CA3-CB088A626DDA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2020-2023г.xls]диаграмма по поступленияи из ФБ'!$B$3:$F$3</c:f>
              <c:strCache>
                <c:ptCount val="5"/>
                <c:pt idx="0">
                  <c:v>2020 год факт</c:v>
                </c:pt>
                <c:pt idx="1">
                  <c:v>2021 год факт</c:v>
                </c:pt>
                <c:pt idx="2">
                  <c:v>2022 год факт</c:v>
                </c:pt>
                <c:pt idx="3">
                  <c:v>2023 год факт</c:v>
                </c:pt>
                <c:pt idx="4">
                  <c:v>2024 год план</c:v>
                </c:pt>
              </c:strCache>
            </c:strRef>
          </c:cat>
          <c:val>
            <c:numRef>
              <c:f>'[Доходы и диагр 2020-2023г.xls]диаграмма по поступленияи из ФБ'!$B$8:$F$8</c:f>
              <c:numCache>
                <c:formatCode>#\ ##0.0</c:formatCode>
                <c:ptCount val="5"/>
                <c:pt idx="0">
                  <c:v>2413.9</c:v>
                </c:pt>
                <c:pt idx="1">
                  <c:v>3321.4</c:v>
                </c:pt>
                <c:pt idx="2">
                  <c:v>2869.3</c:v>
                </c:pt>
                <c:pt idx="3">
                  <c:v>2177.8000000000002</c:v>
                </c:pt>
                <c:pt idx="4">
                  <c:v>358.5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31-4537-9CA3-CB088A626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79723296"/>
        <c:axId val="1"/>
        <c:axId val="0"/>
      </c:bar3DChart>
      <c:catAx>
        <c:axId val="47972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972329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17742871495546483"/>
          <c:y val="0.93774815405735723"/>
          <c:w val="0.70509864426534741"/>
          <c:h val="4.9608744115233409E-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554043443158183E-2"/>
          <c:y val="2.6407735302517239E-2"/>
          <c:w val="0.92216364557277197"/>
          <c:h val="0.792829116680068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'[анализ на 01.01.2024 по грбс.xlsx]Лист2'!$C$3</c:f>
              <c:strCache>
                <c:ptCount val="1"/>
                <c:pt idx="0">
                  <c:v>% исполнения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3497211774736013E-3"/>
                  <c:y val="1.3209851359253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32-4027-BE31-45691DF2A458}"/>
                </c:ext>
              </c:extLst>
            </c:dLbl>
            <c:dLbl>
              <c:idx val="1"/>
              <c:layout>
                <c:manualLayout>
                  <c:x val="-7.8160160807717229E-3"/>
                  <c:y val="9.55244584064297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632-4027-BE31-45691DF2A458}"/>
                </c:ext>
              </c:extLst>
            </c:dLbl>
            <c:dLbl>
              <c:idx val="2"/>
              <c:layout>
                <c:manualLayout>
                  <c:x val="-6.6994423549472026E-3"/>
                  <c:y val="-8.1024845987518975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32-4027-BE31-45691DF2A458}"/>
                </c:ext>
              </c:extLst>
            </c:dLbl>
            <c:dLbl>
              <c:idx val="3"/>
              <c:layout>
                <c:manualLayout>
                  <c:x val="-3.3497211774736117E-3"/>
                  <c:y val="9.34927175553826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632-4027-BE31-45691DF2A458}"/>
                </c:ext>
              </c:extLst>
            </c:dLbl>
            <c:dLbl>
              <c:idx val="6"/>
              <c:layout>
                <c:manualLayout>
                  <c:x val="0"/>
                  <c:y val="-1.38169257340242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5632-4027-BE31-45691DF2A4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'[анализ на 01.01.2024 по грбс.xlsx]Лист2'!$A$4:$A$30</c:f>
              <c:strCache>
                <c:ptCount val="27"/>
                <c:pt idx="0">
                  <c:v>901</c:v>
                </c:pt>
                <c:pt idx="1">
                  <c:v>902</c:v>
                </c:pt>
                <c:pt idx="2">
                  <c:v>903</c:v>
                </c:pt>
                <c:pt idx="3">
                  <c:v>904</c:v>
                </c:pt>
                <c:pt idx="4">
                  <c:v>905</c:v>
                </c:pt>
                <c:pt idx="5">
                  <c:v>906</c:v>
                </c:pt>
                <c:pt idx="6">
                  <c:v>907</c:v>
                </c:pt>
                <c:pt idx="7">
                  <c:v>908</c:v>
                </c:pt>
                <c:pt idx="8">
                  <c:v>909</c:v>
                </c:pt>
                <c:pt idx="9">
                  <c:v>910</c:v>
                </c:pt>
                <c:pt idx="10">
                  <c:v>911</c:v>
                </c:pt>
                <c:pt idx="11">
                  <c:v>912</c:v>
                </c:pt>
                <c:pt idx="12">
                  <c:v>913</c:v>
                </c:pt>
                <c:pt idx="13">
                  <c:v>914</c:v>
                </c:pt>
                <c:pt idx="14">
                  <c:v>915</c:v>
                </c:pt>
                <c:pt idx="15">
                  <c:v>916</c:v>
                </c:pt>
                <c:pt idx="16">
                  <c:v>917</c:v>
                </c:pt>
                <c:pt idx="17">
                  <c:v>918</c:v>
                </c:pt>
                <c:pt idx="18">
                  <c:v>919</c:v>
                </c:pt>
                <c:pt idx="19">
                  <c:v>920</c:v>
                </c:pt>
                <c:pt idx="20">
                  <c:v>921</c:v>
                </c:pt>
                <c:pt idx="21">
                  <c:v>924</c:v>
                </c:pt>
                <c:pt idx="22">
                  <c:v>925</c:v>
                </c:pt>
                <c:pt idx="23">
                  <c:v>926</c:v>
                </c:pt>
                <c:pt idx="24">
                  <c:v>927</c:v>
                </c:pt>
                <c:pt idx="25">
                  <c:v>928</c:v>
                </c:pt>
                <c:pt idx="26">
                  <c:v>932</c:v>
                </c:pt>
              </c:strCache>
            </c:strRef>
          </c:cat>
          <c:val>
            <c:numRef>
              <c:f>'[анализ на 01.01.2024 по грбс.xlsx]Лист2'!$C$4:$C$30</c:f>
              <c:numCache>
                <c:formatCode>_-* #\ ##0.0_р_._-;\-* #\ ##0.0_р_._-;_-* "-"??_р_._-;_-@_-</c:formatCode>
                <c:ptCount val="27"/>
                <c:pt idx="0">
                  <c:v>99.660261131863749</c:v>
                </c:pt>
                <c:pt idx="1">
                  <c:v>100</c:v>
                </c:pt>
                <c:pt idx="2">
                  <c:v>99.986923607567491</c:v>
                </c:pt>
                <c:pt idx="3">
                  <c:v>99.982862353517746</c:v>
                </c:pt>
                <c:pt idx="4">
                  <c:v>99.942475506098006</c:v>
                </c:pt>
                <c:pt idx="5">
                  <c:v>99.754143887212805</c:v>
                </c:pt>
                <c:pt idx="6">
                  <c:v>96.163625261310884</c:v>
                </c:pt>
                <c:pt idx="7">
                  <c:v>99.999870801574417</c:v>
                </c:pt>
                <c:pt idx="8">
                  <c:v>85.282425234506093</c:v>
                </c:pt>
                <c:pt idx="9">
                  <c:v>99.665870863034883</c:v>
                </c:pt>
                <c:pt idx="10">
                  <c:v>99.634133347235803</c:v>
                </c:pt>
                <c:pt idx="11">
                  <c:v>98.76014883112164</c:v>
                </c:pt>
                <c:pt idx="12">
                  <c:v>99.950508698731142</c:v>
                </c:pt>
                <c:pt idx="13">
                  <c:v>99.720964708132755</c:v>
                </c:pt>
                <c:pt idx="14">
                  <c:v>99.925395033566943</c:v>
                </c:pt>
                <c:pt idx="15">
                  <c:v>99.226003043859549</c:v>
                </c:pt>
                <c:pt idx="16">
                  <c:v>98.086120649506398</c:v>
                </c:pt>
                <c:pt idx="17">
                  <c:v>97.945499162235976</c:v>
                </c:pt>
                <c:pt idx="18">
                  <c:v>99.351308590961892</c:v>
                </c:pt>
                <c:pt idx="19">
                  <c:v>99.976574985120862</c:v>
                </c:pt>
                <c:pt idx="20">
                  <c:v>99.934749730525112</c:v>
                </c:pt>
                <c:pt idx="21">
                  <c:v>99.297591743119256</c:v>
                </c:pt>
                <c:pt idx="22">
                  <c:v>99.042291091639967</c:v>
                </c:pt>
                <c:pt idx="23">
                  <c:v>96.701380827388931</c:v>
                </c:pt>
                <c:pt idx="24">
                  <c:v>99.942395802869569</c:v>
                </c:pt>
                <c:pt idx="25">
                  <c:v>98.689073040917293</c:v>
                </c:pt>
                <c:pt idx="26">
                  <c:v>99.97266469521135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32-4027-BE31-45691DF2A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6032688"/>
        <c:axId val="446031856"/>
      </c:barChart>
      <c:lineChart>
        <c:grouping val="standard"/>
        <c:varyColors val="0"/>
        <c:ser>
          <c:idx val="1"/>
          <c:order val="1"/>
          <c:tx>
            <c:strRef>
              <c:f>'[анализ на 01.01.2024 по грбс.xlsx]Лист2'!$D$3</c:f>
              <c:strCache>
                <c:ptCount val="1"/>
                <c:pt idx="0">
                  <c:v>Динамика к 2022 г, 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73035922638497E-2"/>
                  <c:y val="-0.106270925978812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32-4027-BE31-45691DF2A458}"/>
                </c:ext>
              </c:extLst>
            </c:dLbl>
            <c:dLbl>
              <c:idx val="1"/>
              <c:layout>
                <c:manualLayout>
                  <c:x val="-3.4613785500560448E-2"/>
                  <c:y val="-6.17720567586130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632-4027-BE31-45691DF2A458}"/>
                </c:ext>
              </c:extLst>
            </c:dLbl>
            <c:dLbl>
              <c:idx val="2"/>
              <c:layout>
                <c:manualLayout>
                  <c:x val="-2.568119569396422E-2"/>
                  <c:y val="-5.52697349945485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632-4027-BE31-45691DF2A458}"/>
                </c:ext>
              </c:extLst>
            </c:dLbl>
            <c:dLbl>
              <c:idx val="3"/>
              <c:layout>
                <c:manualLayout>
                  <c:x val="-3.126406432308685E-2"/>
                  <c:y val="-7.0711109297866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632-4027-BE31-45691DF2A458}"/>
                </c:ext>
              </c:extLst>
            </c:dLbl>
            <c:dLbl>
              <c:idx val="4"/>
              <c:layout>
                <c:manualLayout>
                  <c:x val="-3.2380638048911378E-2"/>
                  <c:y val="-7.15255394047098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632-4027-BE31-45691DF2A458}"/>
                </c:ext>
              </c:extLst>
            </c:dLbl>
            <c:dLbl>
              <c:idx val="5"/>
              <c:layout>
                <c:manualLayout>
                  <c:x val="-3.126406432308685E-2"/>
                  <c:y val="-0.131260794473229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632-4027-BE31-45691DF2A458}"/>
                </c:ext>
              </c:extLst>
            </c:dLbl>
            <c:dLbl>
              <c:idx val="6"/>
              <c:layout>
                <c:manualLayout>
                  <c:x val="-2.3448048242315136E-2"/>
                  <c:y val="-0.103626943005181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632-4027-BE31-45691DF2A458}"/>
                </c:ext>
              </c:extLst>
            </c:dLbl>
            <c:dLbl>
              <c:idx val="7"/>
              <c:layout>
                <c:manualLayout>
                  <c:x val="-2.903091687143779E-2"/>
                  <c:y val="-6.2176165803108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5632-4027-BE31-45691DF2A458}"/>
                </c:ext>
              </c:extLst>
            </c:dLbl>
            <c:dLbl>
              <c:idx val="8"/>
              <c:layout>
                <c:manualLayout>
                  <c:x val="-2.5681195693964199E-2"/>
                  <c:y val="-7.599309153713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5632-4027-BE31-45691DF2A458}"/>
                </c:ext>
              </c:extLst>
            </c:dLbl>
            <c:dLbl>
              <c:idx val="9"/>
              <c:layout>
                <c:manualLayout>
                  <c:x val="-1.2282310984069834E-2"/>
                  <c:y val="2.417962003454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5632-4027-BE31-45691DF2A458}"/>
                </c:ext>
              </c:extLst>
            </c:dLbl>
            <c:dLbl>
              <c:idx val="10"/>
              <c:layout>
                <c:manualLayout>
                  <c:x val="-4.6896096484630272E-2"/>
                  <c:y val="-3.45423143350604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5632-4027-BE31-45691DF2A458}"/>
                </c:ext>
              </c:extLst>
            </c:dLbl>
            <c:dLbl>
              <c:idx val="11"/>
              <c:layout>
                <c:manualLayout>
                  <c:x val="-1.1165737258245303E-3"/>
                  <c:y val="3.25116088203226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632-4027-BE31-45691DF2A458}"/>
                </c:ext>
              </c:extLst>
            </c:dLbl>
            <c:dLbl>
              <c:idx val="12"/>
              <c:layout>
                <c:manualLayout>
                  <c:x val="-1.1165737258245385E-2"/>
                  <c:y val="3.25116088203226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632-4027-BE31-45691DF2A458}"/>
                </c:ext>
              </c:extLst>
            </c:dLbl>
            <c:dLbl>
              <c:idx val="13"/>
              <c:layout>
                <c:manualLayout>
                  <c:x val="-2.6797769419788727E-2"/>
                  <c:y val="-7.1728611643751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632-4027-BE31-45691DF2A458}"/>
                </c:ext>
              </c:extLst>
            </c:dLbl>
            <c:dLbl>
              <c:idx val="14"/>
              <c:layout>
                <c:manualLayout>
                  <c:x val="-2.0098327064841548E-2"/>
                  <c:y val="-5.8927012361796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632-4027-BE31-45691DF2A458}"/>
                </c:ext>
              </c:extLst>
            </c:dLbl>
            <c:dLbl>
              <c:idx val="15"/>
              <c:layout>
                <c:manualLayout>
                  <c:x val="-2.0098327064841548E-2"/>
                  <c:y val="-5.68941835638420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632-4027-BE31-45691DF2A458}"/>
                </c:ext>
              </c:extLst>
            </c:dLbl>
            <c:dLbl>
              <c:idx val="16"/>
              <c:layout>
                <c:manualLayout>
                  <c:x val="-1.5632032161543425E-2"/>
                  <c:y val="-9.6109229869582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632-4027-BE31-45691DF2A458}"/>
                </c:ext>
              </c:extLst>
            </c:dLbl>
            <c:dLbl>
              <c:idx val="17"/>
              <c:layout>
                <c:manualLayout>
                  <c:x val="-1.6748605887368036E-2"/>
                  <c:y val="-7.599309153713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632-4027-BE31-45691DF2A458}"/>
                </c:ext>
              </c:extLst>
            </c:dLbl>
            <c:dLbl>
              <c:idx val="18"/>
              <c:layout>
                <c:manualLayout>
                  <c:x val="-1.1165737258245304E-2"/>
                  <c:y val="1.3816925734024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5632-4027-BE31-45691DF2A458}"/>
                </c:ext>
              </c:extLst>
            </c:dLbl>
            <c:dLbl>
              <c:idx val="20"/>
              <c:layout>
                <c:manualLayout>
                  <c:x val="-3.6846932952209505E-2"/>
                  <c:y val="-7.9447322970639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5632-4027-BE31-45691DF2A458}"/>
                </c:ext>
              </c:extLst>
            </c:dLbl>
            <c:dLbl>
              <c:idx val="21"/>
              <c:layout>
                <c:manualLayout>
                  <c:x val="-2.7914343145613259E-2"/>
                  <c:y val="-5.181347150259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5632-4027-BE31-45691DF2A458}"/>
                </c:ext>
              </c:extLst>
            </c:dLbl>
            <c:dLbl>
              <c:idx val="22"/>
              <c:layout>
                <c:manualLayout>
                  <c:x val="-2.5681195693964199E-2"/>
                  <c:y val="-7.25388601036269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5632-4027-BE31-45691DF2A458}"/>
                </c:ext>
              </c:extLst>
            </c:dLbl>
            <c:dLbl>
              <c:idx val="23"/>
              <c:layout>
                <c:manualLayout>
                  <c:x val="-2.7914343145613259E-2"/>
                  <c:y val="-8.29015544041450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5632-4027-BE31-45691DF2A458}"/>
                </c:ext>
              </c:extLst>
            </c:dLbl>
            <c:dLbl>
              <c:idx val="24"/>
              <c:layout>
                <c:manualLayout>
                  <c:x val="-1.1165737258245304E-2"/>
                  <c:y val="1.03626943005181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5632-4027-BE31-45691DF2A458}"/>
                </c:ext>
              </c:extLst>
            </c:dLbl>
            <c:dLbl>
              <c:idx val="25"/>
              <c:layout>
                <c:manualLayout>
                  <c:x val="-2.6797769419788727E-2"/>
                  <c:y val="-0.113989637305699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6846932952209505E-2"/>
                      <c:h val="6.148531951640760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E-5632-4027-BE31-45691DF2A4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'[анализ на 01.01.2024 по грбс.xlsx]Лист2'!$A$4:$A$30</c:f>
              <c:strCache>
                <c:ptCount val="27"/>
                <c:pt idx="0">
                  <c:v>901</c:v>
                </c:pt>
                <c:pt idx="1">
                  <c:v>902</c:v>
                </c:pt>
                <c:pt idx="2">
                  <c:v>903</c:v>
                </c:pt>
                <c:pt idx="3">
                  <c:v>904</c:v>
                </c:pt>
                <c:pt idx="4">
                  <c:v>905</c:v>
                </c:pt>
                <c:pt idx="5">
                  <c:v>906</c:v>
                </c:pt>
                <c:pt idx="6">
                  <c:v>907</c:v>
                </c:pt>
                <c:pt idx="7">
                  <c:v>908</c:v>
                </c:pt>
                <c:pt idx="8">
                  <c:v>909</c:v>
                </c:pt>
                <c:pt idx="9">
                  <c:v>910</c:v>
                </c:pt>
                <c:pt idx="10">
                  <c:v>911</c:v>
                </c:pt>
                <c:pt idx="11">
                  <c:v>912</c:v>
                </c:pt>
                <c:pt idx="12">
                  <c:v>913</c:v>
                </c:pt>
                <c:pt idx="13">
                  <c:v>914</c:v>
                </c:pt>
                <c:pt idx="14">
                  <c:v>915</c:v>
                </c:pt>
                <c:pt idx="15">
                  <c:v>916</c:v>
                </c:pt>
                <c:pt idx="16">
                  <c:v>917</c:v>
                </c:pt>
                <c:pt idx="17">
                  <c:v>918</c:v>
                </c:pt>
                <c:pt idx="18">
                  <c:v>919</c:v>
                </c:pt>
                <c:pt idx="19">
                  <c:v>920</c:v>
                </c:pt>
                <c:pt idx="20">
                  <c:v>921</c:v>
                </c:pt>
                <c:pt idx="21">
                  <c:v>924</c:v>
                </c:pt>
                <c:pt idx="22">
                  <c:v>925</c:v>
                </c:pt>
                <c:pt idx="23">
                  <c:v>926</c:v>
                </c:pt>
                <c:pt idx="24">
                  <c:v>927</c:v>
                </c:pt>
                <c:pt idx="25">
                  <c:v>928</c:v>
                </c:pt>
                <c:pt idx="26">
                  <c:v>932</c:v>
                </c:pt>
              </c:strCache>
            </c:strRef>
          </c:cat>
          <c:val>
            <c:numRef>
              <c:f>'[анализ на 01.01.2024 по грбс.xlsx]Лист2'!$D$4:$D$30</c:f>
              <c:numCache>
                <c:formatCode>_-* #\ ##0.0_р_._-;\-* #\ ##0.0_р_._-;_-* "-"??_р_._-;_-@_-</c:formatCode>
                <c:ptCount val="27"/>
                <c:pt idx="0">
                  <c:v>100.60134626339452</c:v>
                </c:pt>
                <c:pt idx="1">
                  <c:v>117.92934584049337</c:v>
                </c:pt>
                <c:pt idx="2">
                  <c:v>116.17385982306243</c:v>
                </c:pt>
                <c:pt idx="3">
                  <c:v>105.57579940443038</c:v>
                </c:pt>
                <c:pt idx="4">
                  <c:v>132.06605066667652</c:v>
                </c:pt>
                <c:pt idx="5">
                  <c:v>102.78154068406604</c:v>
                </c:pt>
                <c:pt idx="6">
                  <c:v>99.388556032851113</c:v>
                </c:pt>
                <c:pt idx="7">
                  <c:v>118.55068379346388</c:v>
                </c:pt>
                <c:pt idx="8">
                  <c:v>123.83237907337916</c:v>
                </c:pt>
                <c:pt idx="9">
                  <c:v>85.455030297035663</c:v>
                </c:pt>
                <c:pt idx="10">
                  <c:v>122.13585804430434</c:v>
                </c:pt>
                <c:pt idx="11">
                  <c:v>151.93002177169063</c:v>
                </c:pt>
                <c:pt idx="12">
                  <c:v>69.119823541441932</c:v>
                </c:pt>
                <c:pt idx="13">
                  <c:v>120.34559541386326</c:v>
                </c:pt>
                <c:pt idx="14">
                  <c:v>120.24822340418882</c:v>
                </c:pt>
                <c:pt idx="15">
                  <c:v>116.6222933322927</c:v>
                </c:pt>
                <c:pt idx="16">
                  <c:v>115.38477369467624</c:v>
                </c:pt>
                <c:pt idx="17">
                  <c:v>109.19278517224444</c:v>
                </c:pt>
                <c:pt idx="18">
                  <c:v>91.802742822246969</c:v>
                </c:pt>
                <c:pt idx="20">
                  <c:v>116.38107306777816</c:v>
                </c:pt>
                <c:pt idx="21">
                  <c:v>119.65985112597757</c:v>
                </c:pt>
                <c:pt idx="22">
                  <c:v>108.08074390666513</c:v>
                </c:pt>
                <c:pt idx="23">
                  <c:v>118.56462730971791</c:v>
                </c:pt>
                <c:pt idx="24">
                  <c:v>77.102519399719682</c:v>
                </c:pt>
                <c:pt idx="25">
                  <c:v>98.451258319169625</c:v>
                </c:pt>
                <c:pt idx="26">
                  <c:v>64.202707211977895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32-4027-BE31-45691DF2A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6032688"/>
        <c:axId val="446031856"/>
      </c:lineChart>
      <c:catAx>
        <c:axId val="44603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6031856"/>
        <c:crosses val="autoZero"/>
        <c:auto val="1"/>
        <c:lblAlgn val="ctr"/>
        <c:lblOffset val="100"/>
        <c:noMultiLvlLbl val="0"/>
      </c:catAx>
      <c:valAx>
        <c:axId val="44603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_р_._-;\-* #\ ##0.0_р_._-;_-* &quot;-&quot;??_р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603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'[анализ по разделам (2021-2023).xlsx]диаграмма'!$B$30</c:f>
              <c:strCache>
                <c:ptCount val="1"/>
                <c:pt idx="0">
                  <c:v>2022 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9.540117110571459E-3"/>
                  <c:y val="-5.98526681801073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6C1-4579-A123-9C28A0CECB70}"/>
                </c:ext>
              </c:extLst>
            </c:dLbl>
            <c:dLbl>
              <c:idx val="1"/>
              <c:layout>
                <c:manualLayout>
                  <c:x val="-5.3000650614286084E-3"/>
                  <c:y val="-1.99508893933695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6C1-4579-A123-9C28A0CECB70}"/>
                </c:ext>
              </c:extLst>
            </c:dLbl>
            <c:dLbl>
              <c:idx val="3"/>
              <c:layout>
                <c:manualLayout>
                  <c:x val="-2.4380299282571547E-2"/>
                  <c:y val="-5.98526681801065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6C1-4579-A123-9C28A0CECB70}"/>
                </c:ext>
              </c:extLst>
            </c:dLbl>
            <c:dLbl>
              <c:idx val="5"/>
              <c:layout>
                <c:manualLayout>
                  <c:x val="-6.3600780737143843E-3"/>
                  <c:y val="-1.1970533636021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6C1-4579-A123-9C28A0CECB70}"/>
                </c:ext>
              </c:extLst>
            </c:dLbl>
            <c:dLbl>
              <c:idx val="6"/>
              <c:layout>
                <c:manualLayout>
                  <c:x val="-2.0964360587002146E-2"/>
                  <c:y val="-1.51343188674667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6C1-4579-A123-9C28A0CECB70}"/>
                </c:ext>
              </c:extLst>
            </c:dLbl>
            <c:dLbl>
              <c:idx val="8"/>
              <c:layout>
                <c:manualLayout>
                  <c:x val="-1.4840182172000126E-2"/>
                  <c:y val="-4.18968677260746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6C1-4579-A123-9C28A0CECB70}"/>
                </c:ext>
              </c:extLst>
            </c:dLbl>
            <c:dLbl>
              <c:idx val="9"/>
              <c:layout>
                <c:manualLayout>
                  <c:x val="-1.3976240391334833E-2"/>
                  <c:y val="-3.02686377349340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C1-4579-A123-9C28A0CECB70}"/>
                </c:ext>
              </c:extLst>
            </c:dLbl>
            <c:dLbl>
              <c:idx val="10"/>
              <c:layout>
                <c:manualLayout>
                  <c:x val="-7.4200910860000241E-3"/>
                  <c:y val="-1.3965622575358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6C1-4579-A123-9C28A0CECB70}"/>
                </c:ext>
              </c:extLst>
            </c:dLbl>
            <c:dLbl>
              <c:idx val="12"/>
              <c:layout>
                <c:manualLayout>
                  <c:x val="-2.1200260245714353E-3"/>
                  <c:y val="-1.3965622575358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B6C1-4579-A123-9C28A0CECB70}"/>
                </c:ext>
              </c:extLst>
            </c:dLbl>
            <c:dLbl>
              <c:idx val="13"/>
              <c:layout>
                <c:manualLayout>
                  <c:x val="-1.0600130122857333E-2"/>
                  <c:y val="-1.3965622575358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B6C1-4579-A123-9C28A0CECB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'[анализ по разделам (2021-2023).xlsx]диаграмма'!$A$31:$A$44</c:f>
              <c:strCache>
                <c:ptCount val="14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Культура, кинематография</c:v>
                </c:pt>
                <c:pt idx="8">
                  <c:v>Здравоохранение</c:v>
                </c:pt>
                <c:pt idx="9">
                  <c:v>Социальная политика</c:v>
                </c:pt>
                <c:pt idx="10">
                  <c:v>Физическая культура и спорт</c:v>
                </c:pt>
                <c:pt idx="11">
                  <c:v>Средства массовой информации</c:v>
                </c:pt>
                <c:pt idx="12">
                  <c:v>Обслуживание гос. долга</c:v>
                </c:pt>
                <c:pt idx="13">
                  <c:v>Межбюджетные трансферты</c:v>
                </c:pt>
              </c:strCache>
            </c:strRef>
          </c:cat>
          <c:val>
            <c:numRef>
              <c:f>'[анализ по разделам (2021-2023).xlsx]диаграмма'!$B$31:$B$44</c:f>
              <c:numCache>
                <c:formatCode>_-* #\ ##0.0_р_._-;\-* #\ ##0.0_р_._-;_-* "-"??_р_._-;_-@_-</c:formatCode>
                <c:ptCount val="14"/>
                <c:pt idx="0">
                  <c:v>1183</c:v>
                </c:pt>
                <c:pt idx="1">
                  <c:v>26.8</c:v>
                </c:pt>
                <c:pt idx="2">
                  <c:v>227.2</c:v>
                </c:pt>
                <c:pt idx="3">
                  <c:v>9517.2999999999993</c:v>
                </c:pt>
                <c:pt idx="4">
                  <c:v>1371.7</c:v>
                </c:pt>
                <c:pt idx="5">
                  <c:v>59.5</c:v>
                </c:pt>
                <c:pt idx="6">
                  <c:v>7806.7</c:v>
                </c:pt>
                <c:pt idx="7">
                  <c:v>435.4</c:v>
                </c:pt>
                <c:pt idx="8">
                  <c:v>1854</c:v>
                </c:pt>
                <c:pt idx="9">
                  <c:v>6800.4</c:v>
                </c:pt>
                <c:pt idx="10">
                  <c:v>526.70000000000005</c:v>
                </c:pt>
                <c:pt idx="11">
                  <c:v>38</c:v>
                </c:pt>
                <c:pt idx="12">
                  <c:v>5.9</c:v>
                </c:pt>
                <c:pt idx="13">
                  <c:v>2791.1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C1-4579-A123-9C28A0CECB70}"/>
            </c:ext>
          </c:extLst>
        </c:ser>
        <c:ser>
          <c:idx val="1"/>
          <c:order val="1"/>
          <c:tx>
            <c:strRef>
              <c:f>'[анализ по разделам (2021-2023).xlsx]диаграмма'!$C$30</c:f>
              <c:strCache>
                <c:ptCount val="1"/>
                <c:pt idx="0">
                  <c:v>2023 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8160468442285822E-2"/>
                  <c:y val="-4.3891956665411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6C1-4579-A123-9C28A0CECB70}"/>
                </c:ext>
              </c:extLst>
            </c:dLbl>
            <c:dLbl>
              <c:idx val="1"/>
              <c:layout>
                <c:manualLayout>
                  <c:x val="7.4200910860000241E-3"/>
                  <c:y val="-3.59116009080639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6C1-4579-A123-9C28A0CECB70}"/>
                </c:ext>
              </c:extLst>
            </c:dLbl>
            <c:dLbl>
              <c:idx val="2"/>
              <c:layout>
                <c:manualLayout>
                  <c:x val="7.4200910860000241E-3"/>
                  <c:y val="-2.1945978332705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6C1-4579-A123-9C28A0CECB70}"/>
                </c:ext>
              </c:extLst>
            </c:dLbl>
            <c:dLbl>
              <c:idx val="3"/>
              <c:layout>
                <c:manualLayout>
                  <c:x val="7.4200910860000241E-3"/>
                  <c:y val="-3.59116009080639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6C1-4579-A123-9C28A0CECB70}"/>
                </c:ext>
              </c:extLst>
            </c:dLbl>
            <c:dLbl>
              <c:idx val="4"/>
              <c:layout>
                <c:manualLayout>
                  <c:x val="3.1800390368571531E-3"/>
                  <c:y val="-2.79312451507164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6C1-4579-A123-9C28A0CECB70}"/>
                </c:ext>
              </c:extLst>
            </c:dLbl>
            <c:dLbl>
              <c:idx val="5"/>
              <c:layout>
                <c:manualLayout>
                  <c:x val="7.4200910860000241E-3"/>
                  <c:y val="-3.59116009080639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6C1-4579-A123-9C28A0CECB70}"/>
                </c:ext>
              </c:extLst>
            </c:dLbl>
            <c:dLbl>
              <c:idx val="6"/>
              <c:layout>
                <c:manualLayout>
                  <c:x val="1.6771488469601678E-2"/>
                  <c:y val="-3.63223652819201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6C1-4579-A123-9C28A0CECB70}"/>
                </c:ext>
              </c:extLst>
            </c:dLbl>
            <c:dLbl>
              <c:idx val="7"/>
              <c:layout>
                <c:manualLayout>
                  <c:x val="3.1800390368571531E-3"/>
                  <c:y val="-2.9926334090053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6C1-4579-A123-9C28A0CECB70}"/>
                </c:ext>
              </c:extLst>
            </c:dLbl>
            <c:dLbl>
              <c:idx val="8"/>
              <c:layout>
                <c:manualLayout>
                  <c:x val="3.1800390368571531E-3"/>
                  <c:y val="-9.9754446966844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6C1-4579-A123-9C28A0CECB70}"/>
                </c:ext>
              </c:extLst>
            </c:dLbl>
            <c:dLbl>
              <c:idx val="9"/>
              <c:layout>
                <c:manualLayout>
                  <c:x val="1.1180992313067784E-2"/>
                  <c:y val="-3.93492290554135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6C1-4579-A123-9C28A0CECB70}"/>
                </c:ext>
              </c:extLst>
            </c:dLbl>
            <c:dLbl>
              <c:idx val="10"/>
              <c:layout>
                <c:manualLayout>
                  <c:x val="9.540117110571459E-3"/>
                  <c:y val="-1.7955800454032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6C1-4579-A123-9C28A0CECB70}"/>
                </c:ext>
              </c:extLst>
            </c:dLbl>
            <c:dLbl>
              <c:idx val="11"/>
              <c:layout>
                <c:manualLayout>
                  <c:x val="5.3000650614285884E-3"/>
                  <c:y val="-2.9926334090053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6C1-4579-A123-9C28A0CECB70}"/>
                </c:ext>
              </c:extLst>
            </c:dLbl>
            <c:dLbl>
              <c:idx val="12"/>
              <c:layout>
                <c:manualLayout>
                  <c:x val="8.4801040982855867E-3"/>
                  <c:y val="-1.9950889393368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6C1-4579-A123-9C28A0CECB70}"/>
                </c:ext>
              </c:extLst>
            </c:dLbl>
            <c:dLbl>
              <c:idx val="13"/>
              <c:layout>
                <c:manualLayout>
                  <c:x val="0"/>
                  <c:y val="-4.38919566654115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B6C1-4579-A123-9C28A0CECB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'[анализ по разделам (2021-2023).xlsx]диаграмма'!$A$31:$A$44</c:f>
              <c:strCache>
                <c:ptCount val="14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Культура, кинематография</c:v>
                </c:pt>
                <c:pt idx="8">
                  <c:v>Здравоохранение</c:v>
                </c:pt>
                <c:pt idx="9">
                  <c:v>Социальная политика</c:v>
                </c:pt>
                <c:pt idx="10">
                  <c:v>Физическая культура и спорт</c:v>
                </c:pt>
                <c:pt idx="11">
                  <c:v>Средства массовой информации</c:v>
                </c:pt>
                <c:pt idx="12">
                  <c:v>Обслуживание гос. долга</c:v>
                </c:pt>
                <c:pt idx="13">
                  <c:v>Межбюджетные трансферты</c:v>
                </c:pt>
              </c:strCache>
            </c:strRef>
          </c:cat>
          <c:val>
            <c:numRef>
              <c:f>'[анализ по разделам (2021-2023).xlsx]диаграмма'!$C$31:$C$44</c:f>
              <c:numCache>
                <c:formatCode>_-* #\ ##0.0_р_._-;\-* #\ ##0.0_р_._-;_-* "-"??_р_._-;_-@_-</c:formatCode>
                <c:ptCount val="14"/>
                <c:pt idx="0">
                  <c:v>1355.4</c:v>
                </c:pt>
                <c:pt idx="1">
                  <c:v>20.5</c:v>
                </c:pt>
                <c:pt idx="2">
                  <c:v>291.2</c:v>
                </c:pt>
                <c:pt idx="3">
                  <c:v>10165.4</c:v>
                </c:pt>
                <c:pt idx="4">
                  <c:v>1621.1</c:v>
                </c:pt>
                <c:pt idx="5">
                  <c:v>230.7</c:v>
                </c:pt>
                <c:pt idx="6">
                  <c:v>7974.3</c:v>
                </c:pt>
                <c:pt idx="7">
                  <c:v>570.9</c:v>
                </c:pt>
                <c:pt idx="8">
                  <c:v>1737.2</c:v>
                </c:pt>
                <c:pt idx="9">
                  <c:v>6549.8</c:v>
                </c:pt>
                <c:pt idx="10">
                  <c:v>234.2</c:v>
                </c:pt>
                <c:pt idx="11">
                  <c:v>37</c:v>
                </c:pt>
                <c:pt idx="12">
                  <c:v>19.5</c:v>
                </c:pt>
                <c:pt idx="13">
                  <c:v>2872.5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6C1-4579-A123-9C28A0CECB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29557296"/>
        <c:axId val="629558960"/>
        <c:axId val="0"/>
      </c:bar3DChart>
      <c:catAx>
        <c:axId val="62955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29558960"/>
        <c:crosses val="autoZero"/>
        <c:auto val="1"/>
        <c:lblAlgn val="ctr"/>
        <c:lblOffset val="100"/>
        <c:noMultiLvlLbl val="0"/>
      </c:catAx>
      <c:valAx>
        <c:axId val="62955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_р_._-;\-* #\ ##0.0_р_._-;_-* &quot;-&quot;??_р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2955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'[ГП 2019-2023гг.xlsx]диаграмма 1'!$C$22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'[ГП 2019-2023гг.xlsx]диаграмма 1'!$A$23:$A$40</c:f>
              <c:strCache>
                <c:ptCount val="18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</c:strCache>
            </c:strRef>
          </c:cat>
          <c:val>
            <c:numRef>
              <c:f>'[ГП 2019-2023гг.xlsx]диаграмма 1'!$C$23:$C$39</c:f>
              <c:numCache>
                <c:formatCode>_-* #\ ##0.0\ _₽_-;\-* #\ ##0.0\ _₽_-;_-* "-"??\ _₽_-;_-@_-</c:formatCode>
                <c:ptCount val="17"/>
                <c:pt idx="0">
                  <c:v>943</c:v>
                </c:pt>
                <c:pt idx="1">
                  <c:v>5244.2</c:v>
                </c:pt>
                <c:pt idx="2">
                  <c:v>81.3</c:v>
                </c:pt>
                <c:pt idx="3">
                  <c:v>404.4</c:v>
                </c:pt>
                <c:pt idx="4">
                  <c:v>4537.8</c:v>
                </c:pt>
                <c:pt idx="5">
                  <c:v>716.7</c:v>
                </c:pt>
                <c:pt idx="6">
                  <c:v>6690.9</c:v>
                </c:pt>
                <c:pt idx="7">
                  <c:v>552.9</c:v>
                </c:pt>
                <c:pt idx="8">
                  <c:v>411.8</c:v>
                </c:pt>
                <c:pt idx="9">
                  <c:v>4235.7</c:v>
                </c:pt>
                <c:pt idx="10">
                  <c:v>2988</c:v>
                </c:pt>
                <c:pt idx="11">
                  <c:v>36.4</c:v>
                </c:pt>
                <c:pt idx="12">
                  <c:v>81.099999999999994</c:v>
                </c:pt>
                <c:pt idx="13">
                  <c:v>354.2</c:v>
                </c:pt>
                <c:pt idx="14">
                  <c:v>490</c:v>
                </c:pt>
                <c:pt idx="15">
                  <c:v>144.30000000000001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EF-49BD-952D-A54935A10FCE}"/>
            </c:ext>
          </c:extLst>
        </c:ser>
        <c:ser>
          <c:idx val="1"/>
          <c:order val="1"/>
          <c:tx>
            <c:strRef>
              <c:f>'[ГП 2019-2023гг.xlsx]диаграмма 1'!$D$22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'[ГП 2019-2023гг.xlsx]диаграмма 1'!$A$23:$A$40</c:f>
              <c:strCache>
                <c:ptCount val="18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</c:strCache>
            </c:strRef>
          </c:cat>
          <c:val>
            <c:numRef>
              <c:f>'[ГП 2019-2023гг.xlsx]диаграмма 1'!$D$23:$D$39</c:f>
              <c:numCache>
                <c:formatCode>_-* #\ ##0.0\ _₽_-;\-* #\ ##0.0\ _₽_-;_-* "-"??\ _₽_-;_-@_-</c:formatCode>
                <c:ptCount val="17"/>
                <c:pt idx="0">
                  <c:v>842.8</c:v>
                </c:pt>
                <c:pt idx="1">
                  <c:v>6774.1</c:v>
                </c:pt>
                <c:pt idx="2">
                  <c:v>36.299999999999997</c:v>
                </c:pt>
                <c:pt idx="3">
                  <c:v>940.4</c:v>
                </c:pt>
                <c:pt idx="4">
                  <c:v>5001.7</c:v>
                </c:pt>
                <c:pt idx="5">
                  <c:v>699.6</c:v>
                </c:pt>
                <c:pt idx="6">
                  <c:v>7691.3</c:v>
                </c:pt>
                <c:pt idx="7">
                  <c:v>495.2</c:v>
                </c:pt>
                <c:pt idx="8">
                  <c:v>558.6</c:v>
                </c:pt>
                <c:pt idx="9">
                  <c:v>3626.3</c:v>
                </c:pt>
                <c:pt idx="10">
                  <c:v>2998.3</c:v>
                </c:pt>
                <c:pt idx="11">
                  <c:v>0</c:v>
                </c:pt>
                <c:pt idx="12">
                  <c:v>62.6</c:v>
                </c:pt>
                <c:pt idx="13">
                  <c:v>322.60000000000002</c:v>
                </c:pt>
                <c:pt idx="14">
                  <c:v>1797.5</c:v>
                </c:pt>
                <c:pt idx="15">
                  <c:v>97</c:v>
                </c:pt>
                <c:pt idx="16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EF-49BD-952D-A54935A10FCE}"/>
            </c:ext>
          </c:extLst>
        </c:ser>
        <c:ser>
          <c:idx val="2"/>
          <c:order val="2"/>
          <c:tx>
            <c:strRef>
              <c:f>'[ГП 2019-2023гг.xlsx]диаграмма 1'!$E$22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'[ГП 2019-2023гг.xlsx]диаграмма 1'!$A$23:$A$40</c:f>
              <c:strCache>
                <c:ptCount val="18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</c:strCache>
            </c:strRef>
          </c:cat>
          <c:val>
            <c:numRef>
              <c:f>'[ГП 2019-2023гг.xlsx]диаграмма 1'!$E$23:$E$40</c:f>
              <c:numCache>
                <c:formatCode>General</c:formatCode>
                <c:ptCount val="18"/>
                <c:pt idx="0">
                  <c:v>1081.1600000000001</c:v>
                </c:pt>
                <c:pt idx="1">
                  <c:v>8142.9</c:v>
                </c:pt>
                <c:pt idx="2">
                  <c:v>23.65</c:v>
                </c:pt>
                <c:pt idx="3">
                  <c:v>674.93</c:v>
                </c:pt>
                <c:pt idx="4">
                  <c:v>4644.58</c:v>
                </c:pt>
                <c:pt idx="5">
                  <c:v>919.55</c:v>
                </c:pt>
                <c:pt idx="6">
                  <c:v>7852.14</c:v>
                </c:pt>
                <c:pt idx="7">
                  <c:v>620.97</c:v>
                </c:pt>
                <c:pt idx="8">
                  <c:v>267.89999999999998</c:v>
                </c:pt>
                <c:pt idx="9">
                  <c:v>3598.98</c:v>
                </c:pt>
                <c:pt idx="10">
                  <c:v>3092.81</c:v>
                </c:pt>
                <c:pt idx="11">
                  <c:v>235.81</c:v>
                </c:pt>
                <c:pt idx="12">
                  <c:v>215.56</c:v>
                </c:pt>
                <c:pt idx="13">
                  <c:v>412.01</c:v>
                </c:pt>
                <c:pt idx="14">
                  <c:v>748.64</c:v>
                </c:pt>
                <c:pt idx="15">
                  <c:v>95.73</c:v>
                </c:pt>
                <c:pt idx="16">
                  <c:v>19.25</c:v>
                </c:pt>
                <c:pt idx="17">
                  <c:v>252.27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EF-49BD-952D-A54935A10F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2467584"/>
        <c:axId val="291223440"/>
      </c:barChart>
      <c:catAx>
        <c:axId val="55246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1223440"/>
        <c:crosses val="autoZero"/>
        <c:auto val="1"/>
        <c:lblAlgn val="ctr"/>
        <c:lblOffset val="100"/>
        <c:noMultiLvlLbl val="0"/>
      </c:catAx>
      <c:valAx>
        <c:axId val="2912234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55246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816628800299666"/>
          <c:y val="0.33536361024731243"/>
          <c:w val="0.53165877145572149"/>
          <c:h val="0.71432634211862756"/>
        </c:manualLayout>
      </c:layout>
      <c:pieChart>
        <c:varyColors val="1"/>
        <c:ser>
          <c:idx val="0"/>
          <c:order val="0"/>
          <c:explosion val="7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4CD-4134-8063-EE65EF6A843F}"/>
              </c:ext>
            </c:extLst>
          </c:dPt>
          <c:dPt>
            <c:idx val="1"/>
            <c:bubble3D val="0"/>
            <c:spPr>
              <a:solidFill>
                <a:srgbClr val="00FF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4CD-4134-8063-EE65EF6A843F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4CD-4134-8063-EE65EF6A843F}"/>
              </c:ext>
            </c:extLst>
          </c:dPt>
          <c:dPt>
            <c:idx val="3"/>
            <c:bubble3D val="0"/>
            <c:spPr>
              <a:solidFill>
                <a:srgbClr val="00BC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4CD-4134-8063-EE65EF6A843F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2 528,4</a:t>
                    </a:r>
                    <a:r>
                      <a:rPr lang="en-US" baseline="0" dirty="0" smtClean="0"/>
                      <a:t>; 7,5 %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4CD-4134-8063-EE65EF6A843F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r>
                      <a:rPr lang="en-US" baseline="0" smtClean="0"/>
                      <a:t> 594,3; 25,5%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4CD-4134-8063-EE65EF6A843F}"/>
                </c:ext>
              </c:extLst>
            </c:dLbl>
            <c:dLbl>
              <c:idx val="2"/>
              <c:layout>
                <c:manualLayout>
                  <c:x val="0.13322202184253901"/>
                  <c:y val="-0.1936840521652621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17 099,6</a:t>
                    </a:r>
                    <a:r>
                      <a:rPr lang="en-US" baseline="0" dirty="0" smtClean="0"/>
                      <a:t>; 50,8%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36442034459741"/>
                      <c:h val="7.97291347293425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4CD-4134-8063-EE65EF6A843F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4 676,6</a:t>
                    </a:r>
                    <a:r>
                      <a:rPr lang="en-US" baseline="0" smtClean="0"/>
                      <a:t>; 13,9%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4CD-4134-8063-EE65EF6A84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'[ГП 2019-2023гг.xlsx]Диаграмма'!$B$28:$B$31</c:f>
              <c:strCache>
                <c:ptCount val="4"/>
                <c:pt idx="0">
                  <c:v>Результативное управление территориями с учетом принципов "зеленой" экономики</c:v>
                </c:pt>
                <c:pt idx="1">
                  <c:v>Развитие и модернизация транспортной и инженерной инфраструктуры</c:v>
                </c:pt>
                <c:pt idx="2">
                  <c:v>Развитие человеческого капитала</c:v>
                </c:pt>
                <c:pt idx="3">
                  <c:v>Совершенствование государственных механизмов управления экономикой, экологией и социальной сферой Республики Алтай</c:v>
                </c:pt>
              </c:strCache>
            </c:strRef>
          </c:cat>
          <c:val>
            <c:numRef>
              <c:f>'[ГП 2019-2023гг.xlsx]Диаграмма'!$C$28:$C$31</c:f>
              <c:numCache>
                <c:formatCode>_(* #,##0.00_);_(* \(#,##0.00\);_(* "-"??_);_(@_)</c:formatCode>
                <c:ptCount val="4"/>
                <c:pt idx="0">
                  <c:v>2528.38</c:v>
                </c:pt>
                <c:pt idx="1">
                  <c:v>8594.27</c:v>
                </c:pt>
                <c:pt idx="2">
                  <c:v>17099.55</c:v>
                </c:pt>
                <c:pt idx="3">
                  <c:v>4676.6400000000003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4CD-4134-8063-EE65EF6A84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956108535196329E-2"/>
          <c:y val="0.1516447632674241"/>
          <c:w val="0.8200742854244637"/>
          <c:h val="0.69671030645274157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C1C-4EA2-99AC-373D44FB36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C1C-4EA2-99AC-373D44FB36EA}"/>
              </c:ext>
            </c:extLst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C1C-4EA2-99AC-373D44FB36EA}"/>
              </c:ext>
            </c:extLst>
          </c:dPt>
          <c:dPt>
            <c:idx val="3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C1C-4EA2-99AC-373D44FB36EA}"/>
              </c:ext>
            </c:extLst>
          </c:dPt>
          <c:dPt>
            <c:idx val="4"/>
            <c:bubble3D val="0"/>
            <c:spPr>
              <a:solidFill>
                <a:srgbClr val="D93BB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C1C-4EA2-99AC-373D44FB36E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C1C-4EA2-99AC-373D44FB36E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C1C-4EA2-99AC-373D44FB36EA}"/>
              </c:ext>
            </c:extLst>
          </c:dPt>
          <c:dPt>
            <c:idx val="7"/>
            <c:bubble3D val="0"/>
            <c:spPr>
              <a:solidFill>
                <a:srgbClr val="48E8A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C1C-4EA2-99AC-373D44FB36EA}"/>
              </c:ext>
            </c:extLst>
          </c:dPt>
          <c:dPt>
            <c:idx val="8"/>
            <c:bubble3D val="0"/>
            <c:spPr>
              <a:solidFill>
                <a:srgbClr val="00FFC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C1C-4EA2-99AC-373D44FB36EA}"/>
              </c:ext>
            </c:extLst>
          </c:dPt>
          <c:dPt>
            <c:idx val="9"/>
            <c:bubble3D val="0"/>
            <c:spPr>
              <a:solidFill>
                <a:srgbClr val="00A29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4C1C-4EA2-99AC-373D44FB36EA}"/>
              </c:ext>
            </c:extLst>
          </c:dPt>
          <c:dLbls>
            <c:dLbl>
              <c:idx val="0"/>
              <c:layout>
                <c:manualLayout>
                  <c:x val="-2.7462881860854993E-2"/>
                  <c:y val="-0.12514239895623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C1C-4EA2-99AC-373D44FB36EA}"/>
                </c:ext>
              </c:extLst>
            </c:dLbl>
            <c:dLbl>
              <c:idx val="1"/>
              <c:layout>
                <c:manualLayout>
                  <c:x val="6.7408891840280441E-2"/>
                  <c:y val="-0.1124159697934674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8670702157281124E-2"/>
                      <c:h val="4.263325794949844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C1C-4EA2-99AC-373D44FB36EA}"/>
                </c:ext>
              </c:extLst>
            </c:dLbl>
            <c:dLbl>
              <c:idx val="2"/>
              <c:layout>
                <c:manualLayout>
                  <c:x val="0.11734140431456225"/>
                  <c:y val="-6.151067067340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C1C-4EA2-99AC-373D44FB36EA}"/>
                </c:ext>
              </c:extLst>
            </c:dLbl>
            <c:dLbl>
              <c:idx val="3"/>
              <c:layout>
                <c:manualLayout>
                  <c:x val="0.11734140431456225"/>
                  <c:y val="-4.45422097979834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4C1C-4EA2-99AC-373D44FB36EA}"/>
                </c:ext>
              </c:extLst>
            </c:dLbl>
            <c:dLbl>
              <c:idx val="4"/>
              <c:layout>
                <c:manualLayout>
                  <c:x val="0.10985152744341979"/>
                  <c:y val="-1.90895184848500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4C1C-4EA2-99AC-373D44FB36EA}"/>
                </c:ext>
              </c:extLst>
            </c:dLbl>
            <c:dLbl>
              <c:idx val="5"/>
              <c:layout>
                <c:manualLayout>
                  <c:x val="8.4885271206279075E-2"/>
                  <c:y val="-1.060520454093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3953943351368E-2"/>
                      <c:h val="4.475431555892622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4C1C-4EA2-99AC-373D44FB36EA}"/>
                </c:ext>
              </c:extLst>
            </c:dLbl>
            <c:dLbl>
              <c:idx val="6"/>
              <c:layout>
                <c:manualLayout>
                  <c:x val="0.10236165057227771"/>
                  <c:y val="4.4542209797983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4C1C-4EA2-99AC-373D44FB36EA}"/>
                </c:ext>
              </c:extLst>
            </c:dLbl>
            <c:dLbl>
              <c:idx val="7"/>
              <c:layout>
                <c:manualLayout>
                  <c:x val="0.12483128118570433"/>
                  <c:y val="0.10605288047138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4C1C-4EA2-99AC-373D44FB36EA}"/>
                </c:ext>
              </c:extLst>
            </c:dLbl>
            <c:dLbl>
              <c:idx val="8"/>
              <c:layout>
                <c:manualLayout>
                  <c:x val="-7.240214308770862E-2"/>
                  <c:y val="8.90844195959669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4C1C-4EA2-99AC-373D44FB36EA}"/>
                </c:ext>
              </c:extLst>
            </c:dLbl>
            <c:dLbl>
              <c:idx val="9"/>
              <c:layout>
                <c:manualLayout>
                  <c:x val="-0.11734140431456229"/>
                  <c:y val="-9.33265348148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4C1C-4EA2-99AC-373D44FB36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'[НП  (2019-2023) конс и рес бюджет.xlsx]ресбюдж'!$B$23:$B$32</c:f>
              <c:strCache>
                <c:ptCount val="10"/>
                <c:pt idx="0">
                  <c:v>НП "Культура"</c:v>
                </c:pt>
                <c:pt idx="1">
                  <c:v>НП "Цифровая экономика Российской Федерации"</c:v>
                </c:pt>
                <c:pt idx="2">
                  <c:v>НП "Образование"</c:v>
                </c:pt>
                <c:pt idx="3">
                  <c:v>НП "Жилье и городская среда"</c:v>
                </c:pt>
                <c:pt idx="4">
                  <c:v>НП "Экология"</c:v>
                </c:pt>
                <c:pt idx="5">
                  <c:v>НП "Малое и среднее предпринимательство и поддержка индивидуальной предпринимательской инициативы"</c:v>
                </c:pt>
                <c:pt idx="6">
                  <c:v>НП"Здравоохранение"</c:v>
                </c:pt>
                <c:pt idx="7">
                  <c:v>НП "Демография"</c:v>
                </c:pt>
                <c:pt idx="8">
                  <c:v>НП "Безопасные и качественные автомобильные дороги"</c:v>
                </c:pt>
                <c:pt idx="9">
                  <c:v>НП "Туризм и индустрия гостеприимства"</c:v>
                </c:pt>
              </c:strCache>
            </c:strRef>
          </c:cat>
          <c:val>
            <c:numRef>
              <c:f>'[НП  (2019-2023) конс и рес бюджет.xlsx]ресбюдж'!$I$23:$I$32</c:f>
              <c:numCache>
                <c:formatCode>@</c:formatCode>
                <c:ptCount val="10"/>
                <c:pt idx="0">
                  <c:v>211</c:v>
                </c:pt>
                <c:pt idx="1">
                  <c:v>1.8</c:v>
                </c:pt>
                <c:pt idx="2">
                  <c:v>776.7</c:v>
                </c:pt>
                <c:pt idx="3">
                  <c:v>634.1</c:v>
                </c:pt>
                <c:pt idx="4">
                  <c:v>194.4</c:v>
                </c:pt>
                <c:pt idx="5">
                  <c:v>393</c:v>
                </c:pt>
                <c:pt idx="6">
                  <c:v>423.7</c:v>
                </c:pt>
                <c:pt idx="7">
                  <c:v>418.9</c:v>
                </c:pt>
                <c:pt idx="8">
                  <c:v>5261.1</c:v>
                </c:pt>
                <c:pt idx="9">
                  <c:v>159.19999999999999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4C1C-4EA2-99AC-373D44FB3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7566025170977"/>
          <c:y val="3.8511244316164817E-2"/>
          <c:w val="0.65261837004168122"/>
          <c:h val="0.8996750604569573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'[анализ по разделам (2021-2023).xlsx]диаграмма'!$A$48</c:f>
              <c:strCache>
                <c:ptCount val="1"/>
                <c:pt idx="0">
                  <c:v>Национальная оборона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(2021-2023).xlsx]диаграмма'!$E$48</c:f>
              <c:numCache>
                <c:formatCode>_-* #\ ##0.00_р_._-;\-* #\ ##0.00_р_._-;_-* "-"??_р_._-;_-@_-</c:formatCode>
                <c:ptCount val="1"/>
                <c:pt idx="0">
                  <c:v>20536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34-4EA7-BFF1-9F6F60A120CC}"/>
            </c:ext>
          </c:extLst>
        </c:ser>
        <c:ser>
          <c:idx val="1"/>
          <c:order val="1"/>
          <c:tx>
            <c:strRef>
              <c:f>'[анализ по разделам (2021-2023).xlsx]диаграмма'!$A$49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(2021-2023).xlsx]диаграмма'!$E$49</c:f>
              <c:numCache>
                <c:formatCode>_-* #\ ##0.00_р_._-;\-* #\ ##0.00_р_._-;_-* "-"??_р_._-;_-@_-</c:formatCode>
                <c:ptCount val="1"/>
                <c:pt idx="0">
                  <c:v>37002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34-4EA7-BFF1-9F6F60A120CC}"/>
            </c:ext>
          </c:extLst>
        </c:ser>
        <c:ser>
          <c:idx val="2"/>
          <c:order val="2"/>
          <c:tx>
            <c:strRef>
              <c:f>'[анализ по разделам (2021-2023).xlsx]диаграмма'!$A$50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(2021-2023).xlsx]диаграмма'!$E$50</c:f>
              <c:numCache>
                <c:formatCode>_-* #\ ##0.00_р_._-;\-* #\ ##0.00_р_._-;_-* "-"??_р_._-;_-@_-</c:formatCode>
                <c:ptCount val="1"/>
                <c:pt idx="0">
                  <c:v>230705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34-4EA7-BFF1-9F6F60A120CC}"/>
            </c:ext>
          </c:extLst>
        </c:ser>
        <c:ser>
          <c:idx val="3"/>
          <c:order val="3"/>
          <c:tx>
            <c:strRef>
              <c:f>'[анализ по разделам (2021-2023).xlsx]диаграмма'!$A$51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(2021-2023).xlsx]диаграмма'!$E$51</c:f>
              <c:numCache>
                <c:formatCode>_-* #\ ##0.00_р_._-;\-* #\ ##0.00_р_._-;_-* "-"??_р_._-;_-@_-</c:formatCode>
                <c:ptCount val="1"/>
                <c:pt idx="0">
                  <c:v>234180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34-4EA7-BFF1-9F6F60A120CC}"/>
            </c:ext>
          </c:extLst>
        </c:ser>
        <c:ser>
          <c:idx val="4"/>
          <c:order val="4"/>
          <c:tx>
            <c:strRef>
              <c:f>'[анализ по разделам (2021-2023).xlsx]диаграмма'!$A$52</c:f>
              <c:strCache>
                <c:ptCount val="1"/>
                <c:pt idx="0">
                  <c:v>Национальная безопасность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(2021-2023).xlsx]диаграмма'!$E$52</c:f>
              <c:numCache>
                <c:formatCode>_-* #\ ##0.00_р_._-;\-* #\ ##0.00_р_._-;_-* "-"??_р_._-;_-@_-</c:formatCode>
                <c:ptCount val="1"/>
                <c:pt idx="0">
                  <c:v>291233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34-4EA7-BFF1-9F6F60A120CC}"/>
            </c:ext>
          </c:extLst>
        </c:ser>
        <c:ser>
          <c:idx val="5"/>
          <c:order val="5"/>
          <c:tx>
            <c:strRef>
              <c:f>'[анализ по разделам (2021-2023).xlsx]диаграмма'!$A$53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(2021-2023).xlsx]диаграмма'!$E$53</c:f>
              <c:numCache>
                <c:formatCode>_-* #\ ##0.00_р_._-;\-* #\ ##0.00_р_._-;_-* "-"??_р_._-;_-@_-</c:formatCode>
                <c:ptCount val="1"/>
                <c:pt idx="0">
                  <c:v>570873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D34-4EA7-BFF1-9F6F60A120CC}"/>
            </c:ext>
          </c:extLst>
        </c:ser>
        <c:ser>
          <c:idx val="6"/>
          <c:order val="6"/>
          <c:tx>
            <c:strRef>
              <c:f>'[анализ по разделам (2021-2023).xlsx]диаграмма'!$A$54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(2021-2023).xlsx]диаграмма'!$E$54</c:f>
              <c:numCache>
                <c:formatCode>_-* #\ ##0.00_р_._-;\-* #\ ##0.00_р_._-;_-* "-"??_р_._-;_-@_-</c:formatCode>
                <c:ptCount val="1"/>
                <c:pt idx="0">
                  <c:v>1355408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D34-4EA7-BFF1-9F6F60A120CC}"/>
            </c:ext>
          </c:extLst>
        </c:ser>
        <c:ser>
          <c:idx val="7"/>
          <c:order val="7"/>
          <c:tx>
            <c:strRef>
              <c:f>'[анализ по разделам (2021-2023).xlsx]диаграмма'!$A$55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(2021-2023).xlsx]диаграмма'!$E$55</c:f>
              <c:numCache>
                <c:formatCode>_-* #\ ##0.00_р_._-;\-* #\ ##0.00_р_._-;_-* "-"??_р_._-;_-@_-</c:formatCode>
                <c:ptCount val="1"/>
                <c:pt idx="0">
                  <c:v>1621100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D34-4EA7-BFF1-9F6F60A120CC}"/>
            </c:ext>
          </c:extLst>
        </c:ser>
        <c:ser>
          <c:idx val="8"/>
          <c:order val="8"/>
          <c:tx>
            <c:strRef>
              <c:f>'[анализ по разделам (2021-2023).xlsx]диаграмма'!$A$56</c:f>
              <c:strCache>
                <c:ptCount val="1"/>
                <c:pt idx="0">
                  <c:v>Здравоохранение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3">
                    <a:lumMod val="60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val>
            <c:numRef>
              <c:f>'[анализ по разделам (2021-2023).xlsx]диаграмма'!$E$56</c:f>
              <c:numCache>
                <c:formatCode>_-* #\ ##0.00_р_._-;\-* #\ ##0.00_р_._-;_-* "-"??_р_._-;_-@_-</c:formatCode>
                <c:ptCount val="1"/>
                <c:pt idx="0">
                  <c:v>1737219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D34-4EA7-BFF1-9F6F60A120CC}"/>
            </c:ext>
          </c:extLst>
        </c:ser>
        <c:ser>
          <c:idx val="9"/>
          <c:order val="9"/>
          <c:tx>
            <c:strRef>
              <c:f>'[анализ по разделам (2021-2023).xlsx]диаграмма'!$A$57</c:f>
              <c:strCache>
                <c:ptCount val="1"/>
                <c:pt idx="0">
                  <c:v>Межбюджетные трансферты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(2021-2023).xlsx]диаграмма'!$E$57</c:f>
              <c:numCache>
                <c:formatCode>_-* #\ ##0.00_р_._-;\-* #\ ##0.00_р_._-;_-* "-"??_р_._-;_-@_-</c:formatCode>
                <c:ptCount val="1"/>
                <c:pt idx="0">
                  <c:v>2872473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D34-4EA7-BFF1-9F6F60A120CC}"/>
            </c:ext>
          </c:extLst>
        </c:ser>
        <c:ser>
          <c:idx val="10"/>
          <c:order val="10"/>
          <c:tx>
            <c:strRef>
              <c:f>'[анализ по разделам (2021-2023).xlsx]диаграмма'!$A$58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2D34-4EA7-BFF1-9F6F60A120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(2021-2023).xlsx]диаграмма'!$E$58</c:f>
              <c:numCache>
                <c:formatCode>_-* #\ ##0.00_р_._-;\-* #\ ##0.00_р_._-;_-* "-"??_р_._-;_-@_-</c:formatCode>
                <c:ptCount val="1"/>
                <c:pt idx="0">
                  <c:v>6549801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D34-4EA7-BFF1-9F6F60A120CC}"/>
            </c:ext>
          </c:extLst>
        </c:ser>
        <c:ser>
          <c:idx val="11"/>
          <c:order val="11"/>
          <c:tx>
            <c:strRef>
              <c:f>'[анализ по разделам (2021-2023).xlsx]диаграмма'!$A$59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(2021-2023).xlsx]диаграмма'!$E$59</c:f>
              <c:numCache>
                <c:formatCode>_-* #\ ##0.00_р_._-;\-* #\ ##0.00_р_._-;_-* "-"??_р_._-;_-@_-</c:formatCode>
                <c:ptCount val="1"/>
                <c:pt idx="0">
                  <c:v>7974294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D34-4EA7-BFF1-9F6F60A120CC}"/>
            </c:ext>
          </c:extLst>
        </c:ser>
        <c:ser>
          <c:idx val="12"/>
          <c:order val="12"/>
          <c:tx>
            <c:strRef>
              <c:f>'[анализ по разделам (2021-2023).xlsx]диаграмма'!$A$60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10 165 434,0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2D34-4EA7-BFF1-9F6F60A120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(2021-2023).xlsx]диаграмма'!$E$60</c:f>
              <c:numCache>
                <c:formatCode>_-* #\ ##0.00_р_._-;\-* #\ ##0.00_р_._-;_-* "-"??_р_._-;_-@_-</c:formatCode>
                <c:ptCount val="1"/>
                <c:pt idx="0">
                  <c:v>10165434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D34-4EA7-BFF1-9F6F60A12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4"/>
        <c:axId val="427507216"/>
        <c:axId val="478571232"/>
      </c:barChart>
      <c:catAx>
        <c:axId val="4275072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78571232"/>
        <c:crosses val="autoZero"/>
        <c:auto val="1"/>
        <c:lblAlgn val="ctr"/>
        <c:lblOffset val="100"/>
        <c:noMultiLvlLbl val="0"/>
      </c:catAx>
      <c:valAx>
        <c:axId val="478571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0_р_._-;\-* #\ ##0.00_р_._-;_-* &quot;-&quot;??_р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750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egendEntry>
        <c:idx val="13"/>
        <c:delete val="1"/>
      </c:legendEntry>
      <c:layout>
        <c:manualLayout>
          <c:xMode val="edge"/>
          <c:yMode val="edge"/>
          <c:x val="0.10464420565111653"/>
          <c:y val="4.620230518353298E-2"/>
          <c:w val="0.16729358352060997"/>
          <c:h val="0.889993400495667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518274111675128"/>
          <c:y val="0.10486498112464836"/>
          <c:w val="0.60258230601885421"/>
          <c:h val="0.84303580178902415"/>
        </c:manualLayout>
      </c:layout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explosion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1-11C7-46B8-AB86-601077E19C3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3-11C7-46B8-AB86-601077E19C3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5-11C7-46B8-AB86-601077E19C3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7-11C7-46B8-AB86-601077E19C3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9-11C7-46B8-AB86-601077E19C3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B-11C7-46B8-AB86-601077E19C3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D-11C7-46B8-AB86-601077E19C3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F-11C7-46B8-AB86-601077E19C3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11-11C7-46B8-AB86-601077E19C3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13-11C7-46B8-AB86-601077E19C3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15-11C7-46B8-AB86-601077E19C3C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17-11C7-46B8-AB86-601077E19C3C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19-11C7-46B8-AB86-601077E19C3C}"/>
              </c:ext>
            </c:extLst>
          </c:dPt>
          <c:dLbls>
            <c:dLbl>
              <c:idx val="8"/>
              <c:layout>
                <c:manualLayout>
                  <c:x val="3.9378716461203771E-2"/>
                  <c:y val="8.31230717567722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11C7-46B8-AB86-601077E19C3C}"/>
                </c:ext>
              </c:extLst>
            </c:dLbl>
            <c:dLbl>
              <c:idx val="9"/>
              <c:layout>
                <c:manualLayout>
                  <c:x val="3.9074147933284988E-2"/>
                  <c:y val="1.227582666532748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11C7-46B8-AB86-601077E19C3C}"/>
                </c:ext>
              </c:extLst>
            </c:dLbl>
            <c:dLbl>
              <c:idx val="10"/>
              <c:layout>
                <c:manualLayout>
                  <c:x val="4.8524927483683832E-2"/>
                  <c:y val="-2.9352161002032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11C7-46B8-AB86-601077E19C3C}"/>
                </c:ext>
              </c:extLst>
            </c:dLbl>
            <c:dLbl>
              <c:idx val="11"/>
              <c:layout>
                <c:manualLayout>
                  <c:x val="-0.13880048948513415"/>
                  <c:y val="-8.97456773364905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11C7-46B8-AB86-601077E19C3C}"/>
                </c:ext>
              </c:extLst>
            </c:dLbl>
            <c:dLbl>
              <c:idx val="12"/>
              <c:layout>
                <c:manualLayout>
                  <c:x val="-6.8647026831036989E-2"/>
                  <c:y val="7.1800143454701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11C7-46B8-AB86-601077E19C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'[анализ по разделам (2021-2023).xlsx]диаграмма'!$A$48:$A$60</c:f>
              <c:strCache>
                <c:ptCount val="13"/>
                <c:pt idx="0">
                  <c:v>Национальная оборона</c:v>
                </c:pt>
                <c:pt idx="1">
                  <c:v>Средства массовой информации</c:v>
                </c:pt>
                <c:pt idx="2">
                  <c:v>Охрана окружающей среды</c:v>
                </c:pt>
                <c:pt idx="3">
                  <c:v>Физическая культура и спорт</c:v>
                </c:pt>
                <c:pt idx="4">
                  <c:v>Национальная безопасность</c:v>
                </c:pt>
                <c:pt idx="5">
                  <c:v>Культура, кинематография</c:v>
                </c:pt>
                <c:pt idx="6">
                  <c:v>Общегосударственные вопросы</c:v>
                </c:pt>
                <c:pt idx="7">
                  <c:v>Жилищно-коммунальное хозяйство</c:v>
                </c:pt>
                <c:pt idx="8">
                  <c:v>Здравоохранение</c:v>
                </c:pt>
                <c:pt idx="9">
                  <c:v>Межбюджетные трансферты</c:v>
                </c:pt>
                <c:pt idx="10">
                  <c:v>Социальная политика</c:v>
                </c:pt>
                <c:pt idx="11">
                  <c:v>Образование</c:v>
                </c:pt>
                <c:pt idx="12">
                  <c:v>Национальная экономика</c:v>
                </c:pt>
              </c:strCache>
            </c:strRef>
          </c:cat>
          <c:val>
            <c:numRef>
              <c:f>'[анализ по разделам (2021-2023).xlsx]диаграмма'!$F$48:$F$60</c:f>
              <c:numCache>
                <c:formatCode>_-* #\ ##0.00_р_._-;\-* #\ ##0.00_р_._-;_-* "-"??_р_._-;_-@_-</c:formatCode>
                <c:ptCount val="13"/>
                <c:pt idx="0">
                  <c:v>0.06</c:v>
                </c:pt>
                <c:pt idx="1">
                  <c:v>0.11</c:v>
                </c:pt>
                <c:pt idx="2">
                  <c:v>0.68</c:v>
                </c:pt>
                <c:pt idx="3">
                  <c:v>0.7</c:v>
                </c:pt>
                <c:pt idx="4">
                  <c:v>0.86</c:v>
                </c:pt>
                <c:pt idx="5">
                  <c:v>1.7</c:v>
                </c:pt>
                <c:pt idx="6">
                  <c:v>4.0199999999999996</c:v>
                </c:pt>
                <c:pt idx="7">
                  <c:v>4.8099999999999996</c:v>
                </c:pt>
                <c:pt idx="8">
                  <c:v>5.16</c:v>
                </c:pt>
                <c:pt idx="9">
                  <c:v>8.5299999999999994</c:v>
                </c:pt>
                <c:pt idx="10">
                  <c:v>19.45</c:v>
                </c:pt>
                <c:pt idx="11">
                  <c:v>23.68</c:v>
                </c:pt>
                <c:pt idx="12">
                  <c:v>30.18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11C7-46B8-AB86-601077E19C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771834668721616E-2"/>
          <c:y val="8.3203870585502646E-2"/>
          <c:w val="0.83332786663900382"/>
          <c:h val="0.688270885441037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'[Госдолг с 2020-2024.xlsx]Госдолг'!$A$6</c:f>
              <c:strCache>
                <c:ptCount val="1"/>
                <c:pt idx="0">
                  <c:v>Государственный долг Республики Алтай, млн. руб.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2020-2024.xlsx]Госдолг'!$B$5:$E$5</c:f>
              <c:strCache>
                <c:ptCount val="4"/>
                <c:pt idx="0">
                  <c:v>2021 г. (факт)</c:v>
                </c:pt>
                <c:pt idx="1">
                  <c:v>2022 г. (факт)</c:v>
                </c:pt>
                <c:pt idx="2">
                  <c:v>2023 г. (факт)</c:v>
                </c:pt>
                <c:pt idx="3">
                  <c:v>2024 г. (прогноз)</c:v>
                </c:pt>
              </c:strCache>
            </c:strRef>
          </c:cat>
          <c:val>
            <c:numRef>
              <c:f>'[Госдолг с 2020-2024.xlsx]Госдолг'!$B$6:$E$6</c:f>
              <c:numCache>
                <c:formatCode>#\ ##0.0\ _₽</c:formatCode>
                <c:ptCount val="4"/>
                <c:pt idx="0">
                  <c:v>1721.10481</c:v>
                </c:pt>
                <c:pt idx="1">
                  <c:v>2523.7143000000001</c:v>
                </c:pt>
                <c:pt idx="2">
                  <c:v>3402.27081</c:v>
                </c:pt>
                <c:pt idx="3" formatCode="_-* #\ ##0.0\ _₽_-;\-* #\ ##0.0\ _₽_-;_-* &quot;-&quot;??\ _₽_-;_-@_-">
                  <c:v>4109.1028100000003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45-4739-ADD4-9C9BF497AC79}"/>
            </c:ext>
          </c:extLst>
        </c:ser>
        <c:ser>
          <c:idx val="1"/>
          <c:order val="1"/>
          <c:tx>
            <c:strRef>
              <c:f>'[Госдолг с 2020-2024.xlsx]Госдолг'!$A$7</c:f>
              <c:strCache>
                <c:ptCount val="1"/>
                <c:pt idx="0">
                  <c:v>Кредиты от кредитных организаций, млн. руб.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2020-2024.xlsx]Госдолг'!$B$5:$E$5</c:f>
              <c:strCache>
                <c:ptCount val="4"/>
                <c:pt idx="0">
                  <c:v>2021 г. (факт)</c:v>
                </c:pt>
                <c:pt idx="1">
                  <c:v>2022 г. (факт)</c:v>
                </c:pt>
                <c:pt idx="2">
                  <c:v>2023 г. (факт)</c:v>
                </c:pt>
                <c:pt idx="3">
                  <c:v>2024 г. (прогноз)</c:v>
                </c:pt>
              </c:strCache>
            </c:strRef>
          </c:cat>
          <c:val>
            <c:numRef>
              <c:f>'[Госдолг с 2020-2024.xlsx]Госдолг'!$B$7:$E$7</c:f>
              <c:numCache>
                <c:formatCode>#\ ##0.0</c:formatCode>
                <c:ptCount val="4"/>
                <c:pt idx="0">
                  <c:v>446.63</c:v>
                </c:pt>
                <c:pt idx="1">
                  <c:v>0</c:v>
                </c:pt>
                <c:pt idx="2">
                  <c:v>100</c:v>
                </c:pt>
                <c:pt idx="3">
                  <c:v>1020.32596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45-4739-ADD4-9C9BF497AC79}"/>
            </c:ext>
          </c:extLst>
        </c:ser>
        <c:ser>
          <c:idx val="2"/>
          <c:order val="2"/>
          <c:tx>
            <c:strRef>
              <c:f>'[Госдолг с 2020-2024.xlsx]Госдолг'!$A$8</c:f>
              <c:strCache>
                <c:ptCount val="1"/>
                <c:pt idx="0">
                  <c:v>Бюджетные кредиты, млн. руб.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2020-2024.xlsx]Госдолг'!$B$5:$E$5</c:f>
              <c:strCache>
                <c:ptCount val="4"/>
                <c:pt idx="0">
                  <c:v>2021 г. (факт)</c:v>
                </c:pt>
                <c:pt idx="1">
                  <c:v>2022 г. (факт)</c:v>
                </c:pt>
                <c:pt idx="2">
                  <c:v>2023 г. (факт)</c:v>
                </c:pt>
                <c:pt idx="3">
                  <c:v>2024 г. (прогноз)</c:v>
                </c:pt>
              </c:strCache>
            </c:strRef>
          </c:cat>
          <c:val>
            <c:numRef>
              <c:f>'[Госдолг с 2020-2024.xlsx]Госдолг'!$B$8:$E$8</c:f>
              <c:numCache>
                <c:formatCode>0.0</c:formatCode>
                <c:ptCount val="4"/>
                <c:pt idx="0">
                  <c:v>1274.4748100000002</c:v>
                </c:pt>
                <c:pt idx="1">
                  <c:v>2523.7143000000001</c:v>
                </c:pt>
                <c:pt idx="2">
                  <c:v>3302.27081</c:v>
                </c:pt>
                <c:pt idx="3">
                  <c:v>3088.7768500000002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45-4739-ADD4-9C9BF497A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3484656"/>
        <c:axId val="1693485904"/>
      </c:barChart>
      <c:lineChart>
        <c:grouping val="standard"/>
        <c:varyColors val="0"/>
        <c:ser>
          <c:idx val="3"/>
          <c:order val="3"/>
          <c:tx>
            <c:strRef>
              <c:f>'[Госдолг с 2020-2024.xlsx]Госдолг'!$A$9</c:f>
              <c:strCache>
                <c:ptCount val="1"/>
                <c:pt idx="0">
                  <c:v>Обслуживание долга, млн. руб.</c:v>
                </c:pt>
              </c:strCache>
            </c:strRef>
          </c:tx>
          <c:spPr>
            <a:ln w="317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1.5056461731493099E-2"/>
                  <c:y val="-8.01603037759931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045-4739-ADD4-9C9BF497AC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2020-2024.xlsx]Госдолг'!$B$5:$E$5</c:f>
              <c:strCache>
                <c:ptCount val="4"/>
                <c:pt idx="0">
                  <c:v>2021 г. (факт)</c:v>
                </c:pt>
                <c:pt idx="1">
                  <c:v>2022 г. (факт)</c:v>
                </c:pt>
                <c:pt idx="2">
                  <c:v>2023 г. (факт)</c:v>
                </c:pt>
                <c:pt idx="3">
                  <c:v>2024 г. (прогноз)</c:v>
                </c:pt>
              </c:strCache>
            </c:strRef>
          </c:cat>
          <c:val>
            <c:numRef>
              <c:f>'[Госдолг с 2020-2024.xlsx]Госдолг'!$B$9:$E$9</c:f>
              <c:numCache>
                <c:formatCode>0.0</c:formatCode>
                <c:ptCount val="4"/>
                <c:pt idx="0">
                  <c:v>3.0334058100000001</c:v>
                </c:pt>
                <c:pt idx="1">
                  <c:v>5.9089602799999996</c:v>
                </c:pt>
                <c:pt idx="2">
                  <c:v>19.499554880000002</c:v>
                </c:pt>
                <c:pt idx="3">
                  <c:v>72.307351499999996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C045-4739-ADD4-9C9BF497A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3484656"/>
        <c:axId val="1693485904"/>
      </c:lineChart>
      <c:lineChart>
        <c:grouping val="standard"/>
        <c:varyColors val="0"/>
        <c:ser>
          <c:idx val="4"/>
          <c:order val="4"/>
          <c:tx>
            <c:strRef>
              <c:f>'[Госдолг с 2020-2024.xlsx]Госдолг'!$A$10</c:f>
              <c:strCache>
                <c:ptCount val="1"/>
                <c:pt idx="0">
                  <c:v>Доля государственного долга в собственных доходах, %</c:v>
                </c:pt>
              </c:strCache>
            </c:strRef>
          </c:tx>
          <c:spPr>
            <a:ln w="4762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520702634880803E-2"/>
                  <c:y val="-6.297046031463726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0301129234629856E-2"/>
                      <c:h val="6.51608487337440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045-4739-ADD4-9C9BF497AC79}"/>
                </c:ext>
              </c:extLst>
            </c:dLbl>
            <c:dLbl>
              <c:idx val="1"/>
              <c:layout>
                <c:manualLayout>
                  <c:x val="-9.2011710581346717E-2"/>
                  <c:y val="-4.65434633812457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C045-4739-ADD4-9C9BF497AC79}"/>
                </c:ext>
              </c:extLst>
            </c:dLbl>
            <c:dLbl>
              <c:idx val="2"/>
              <c:layout>
                <c:manualLayout>
                  <c:x val="3.3458803847761214E-3"/>
                  <c:y val="-3.83299110198494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282308657465491E-2"/>
                      <c:h val="5.420944558521561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045-4739-ADD4-9C9BF497AC79}"/>
                </c:ext>
              </c:extLst>
            </c:dLbl>
            <c:dLbl>
              <c:idx val="3"/>
              <c:layout>
                <c:manualLayout>
                  <c:x val="1.8877533925280618E-2"/>
                  <c:y val="-2.5221622087951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C045-4739-ADD4-9C9BF497AC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2020-2024.xlsx]Госдолг'!$B$5:$E$5</c:f>
              <c:strCache>
                <c:ptCount val="4"/>
                <c:pt idx="0">
                  <c:v>2021 г. (факт)</c:v>
                </c:pt>
                <c:pt idx="1">
                  <c:v>2022 г. (факт)</c:v>
                </c:pt>
                <c:pt idx="2">
                  <c:v>2023 г. (факт)</c:v>
                </c:pt>
                <c:pt idx="3">
                  <c:v>2024 г. (прогноз)</c:v>
                </c:pt>
              </c:strCache>
            </c:strRef>
          </c:cat>
          <c:val>
            <c:numRef>
              <c:f>'[Госдолг с 2020-2024.xlsx]Госдолг'!$B$10:$E$10</c:f>
              <c:numCache>
                <c:formatCode>0.0%</c:formatCode>
                <c:ptCount val="4"/>
                <c:pt idx="0">
                  <c:v>0.21274814444172954</c:v>
                </c:pt>
                <c:pt idx="1">
                  <c:v>0.28682805238150438</c:v>
                </c:pt>
                <c:pt idx="2">
                  <c:v>0.3447454458161357</c:v>
                </c:pt>
                <c:pt idx="3">
                  <c:v>0.36197643189809792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9-C045-4739-ADD4-9C9BF497A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3484240"/>
        <c:axId val="1693483824"/>
      </c:lineChart>
      <c:catAx>
        <c:axId val="169348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93485904"/>
        <c:crosses val="autoZero"/>
        <c:auto val="1"/>
        <c:lblAlgn val="ctr"/>
        <c:lblOffset val="100"/>
        <c:noMultiLvlLbl val="0"/>
      </c:catAx>
      <c:valAx>
        <c:axId val="169348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\ _₽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93484656"/>
        <c:crosses val="autoZero"/>
        <c:crossBetween val="between"/>
      </c:valAx>
      <c:valAx>
        <c:axId val="1693483824"/>
        <c:scaling>
          <c:orientation val="minMax"/>
        </c:scaling>
        <c:delete val="0"/>
        <c:axPos val="r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93484240"/>
        <c:crosses val="max"/>
        <c:crossBetween val="between"/>
      </c:valAx>
      <c:catAx>
        <c:axId val="16934842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93483824"/>
        <c:crossesAt val="0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4002509410288589E-2"/>
          <c:y val="0.85774428484385357"/>
          <c:w val="0.97032204098703467"/>
          <c:h val="0.12582853353351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59D19D-C774-449B-B1DD-422E3BB12268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A9AD327-F8A6-4326-A2CC-A0FF6018346A}">
      <dgm:prSet phldrT="[Текст]"/>
      <dgm:spPr>
        <a:solidFill>
          <a:srgbClr val="00BCB8"/>
        </a:solidFill>
      </dgm:spPr>
      <dgm:t>
        <a:bodyPr/>
        <a:lstStyle/>
        <a:p>
          <a:r>
            <a:rPr lang="ru-RU" b="1" dirty="0" smtClean="0"/>
            <a:t>929,3</a:t>
          </a:r>
          <a:endParaRPr lang="ru-RU" b="1" dirty="0"/>
        </a:p>
      </dgm:t>
    </dgm:pt>
    <dgm:pt modelId="{3A23D981-D8FD-45CB-91B3-1A79B2BA9315}" type="parTrans" cxnId="{40BE9CC3-D6F0-4E96-8175-A17322009CA7}">
      <dgm:prSet/>
      <dgm:spPr/>
      <dgm:t>
        <a:bodyPr/>
        <a:lstStyle/>
        <a:p>
          <a:endParaRPr lang="ru-RU" b="1"/>
        </a:p>
      </dgm:t>
    </dgm:pt>
    <dgm:pt modelId="{BA7E08C1-3DDA-41FA-A07A-38012EB560FF}" type="sibTrans" cxnId="{40BE9CC3-D6F0-4E96-8175-A17322009CA7}">
      <dgm:prSet/>
      <dgm:spPr/>
      <dgm:t>
        <a:bodyPr/>
        <a:lstStyle/>
        <a:p>
          <a:endParaRPr lang="ru-RU" b="1"/>
        </a:p>
      </dgm:t>
    </dgm:pt>
    <dgm:pt modelId="{17D2E445-37E2-4FCA-A3D2-2B3D99321D6A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1 386,4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3E7494-58D1-48B8-99BE-F8CF3525497C}" type="parTrans" cxnId="{B2F2ED0D-5FB5-4145-88B5-42C29C850BB3}">
      <dgm:prSet/>
      <dgm:spPr/>
      <dgm:t>
        <a:bodyPr/>
        <a:lstStyle/>
        <a:p>
          <a:endParaRPr lang="ru-RU" b="1"/>
        </a:p>
      </dgm:t>
    </dgm:pt>
    <dgm:pt modelId="{55BC9CE4-8213-411F-B6CF-AA16BDE33AC8}" type="sibTrans" cxnId="{B2F2ED0D-5FB5-4145-88B5-42C29C850BB3}">
      <dgm:prSet/>
      <dgm:spPr/>
      <dgm:t>
        <a:bodyPr/>
        <a:lstStyle/>
        <a:p>
          <a:endParaRPr lang="ru-RU" b="1"/>
        </a:p>
      </dgm:t>
    </dgm:pt>
    <dgm:pt modelId="{381BAFC0-A78E-4324-86D9-C26D9C4529AB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детей-сирот 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763DB1-D20A-40F7-8911-FE787031296B}" type="parTrans" cxnId="{F10E7D1B-22CB-4FD7-A750-3569F079D1CA}">
      <dgm:prSet/>
      <dgm:spPr/>
      <dgm:t>
        <a:bodyPr/>
        <a:lstStyle/>
        <a:p>
          <a:endParaRPr lang="ru-RU" b="1"/>
        </a:p>
      </dgm:t>
    </dgm:pt>
    <dgm:pt modelId="{62F047E5-B3A1-4BDA-A2FF-71021FF86D0F}" type="sibTrans" cxnId="{F10E7D1B-22CB-4FD7-A750-3569F079D1CA}">
      <dgm:prSet/>
      <dgm:spPr/>
      <dgm:t>
        <a:bodyPr/>
        <a:lstStyle/>
        <a:p>
          <a:endParaRPr lang="ru-RU" b="1"/>
        </a:p>
      </dgm:t>
    </dgm:pt>
    <dgm:pt modelId="{50E39EE9-272D-4178-8C39-3118C8B5719E}">
      <dgm:prSet/>
      <dgm:spPr/>
      <dgm:t>
        <a:bodyPr/>
        <a:lstStyle/>
        <a:p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5271EB-CFCB-417D-9F62-6EF826187EAC}" type="parTrans" cxnId="{60328255-0799-4619-85A7-8A69AC152144}">
      <dgm:prSet/>
      <dgm:spPr/>
      <dgm:t>
        <a:bodyPr/>
        <a:lstStyle/>
        <a:p>
          <a:endParaRPr lang="ru-RU" b="1"/>
        </a:p>
      </dgm:t>
    </dgm:pt>
    <dgm:pt modelId="{28EF5354-A2EB-44CF-8FB7-F99D025F1998}" type="sibTrans" cxnId="{60328255-0799-4619-85A7-8A69AC152144}">
      <dgm:prSet/>
      <dgm:spPr/>
      <dgm:t>
        <a:bodyPr/>
        <a:lstStyle/>
        <a:p>
          <a:endParaRPr lang="ru-RU" b="1"/>
        </a:p>
      </dgm:t>
    </dgm:pt>
    <dgm:pt modelId="{0E5DCC7D-0EB4-47B6-8F02-65899949A6BE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42,4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44DB89-DEFA-4968-8128-6BB40B084910}" type="parTrans" cxnId="{872ED369-C1BC-45FB-8365-EE72B25EF601}">
      <dgm:prSet/>
      <dgm:spPr/>
      <dgm:t>
        <a:bodyPr/>
        <a:lstStyle/>
        <a:p>
          <a:endParaRPr lang="ru-RU" b="1"/>
        </a:p>
      </dgm:t>
    </dgm:pt>
    <dgm:pt modelId="{F84F266B-8798-451F-B1F8-FFEE7C8FBFDC}" type="sibTrans" cxnId="{872ED369-C1BC-45FB-8365-EE72B25EF601}">
      <dgm:prSet/>
      <dgm:spPr/>
      <dgm:t>
        <a:bodyPr/>
        <a:lstStyle/>
        <a:p>
          <a:endParaRPr lang="ru-RU" b="1"/>
        </a:p>
      </dgm:t>
    </dgm:pt>
    <dgm:pt modelId="{E1517208-A7CB-4C72-9F72-8EEA00E394A0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3,3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47F6B5-FA3E-47ED-9AAA-525A59EC8F61}" type="parTrans" cxnId="{280E9FA3-343A-4043-B339-C26AD4C51A77}">
      <dgm:prSet/>
      <dgm:spPr/>
      <dgm:t>
        <a:bodyPr/>
        <a:lstStyle/>
        <a:p>
          <a:endParaRPr lang="ru-RU" b="1"/>
        </a:p>
      </dgm:t>
    </dgm:pt>
    <dgm:pt modelId="{D414F3C1-BFEA-48BA-BF85-719A87163FFA}" type="sibTrans" cxnId="{280E9FA3-343A-4043-B339-C26AD4C51A77}">
      <dgm:prSet/>
      <dgm:spPr/>
      <dgm:t>
        <a:bodyPr/>
        <a:lstStyle/>
        <a:p>
          <a:endParaRPr lang="ru-RU" b="1"/>
        </a:p>
      </dgm:t>
    </dgm:pt>
    <dgm:pt modelId="{352C93AC-6A06-423E-AC88-D07E7890E654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107,1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57AE94-DA3E-4367-B70D-D16A917AD55B}" type="parTrans" cxnId="{F8D84226-8509-47D1-8C63-D03FCE7C81A6}">
      <dgm:prSet/>
      <dgm:spPr/>
      <dgm:t>
        <a:bodyPr/>
        <a:lstStyle/>
        <a:p>
          <a:endParaRPr lang="ru-RU" b="1"/>
        </a:p>
      </dgm:t>
    </dgm:pt>
    <dgm:pt modelId="{7E2E2687-81F5-4F9F-A787-8A3468F39BFE}" type="sibTrans" cxnId="{F8D84226-8509-47D1-8C63-D03FCE7C81A6}">
      <dgm:prSet/>
      <dgm:spPr/>
      <dgm:t>
        <a:bodyPr/>
        <a:lstStyle/>
        <a:p>
          <a:endParaRPr lang="ru-RU" b="1"/>
        </a:p>
      </dgm:t>
    </dgm:pt>
    <dgm:pt modelId="{EC8FF09E-1AE3-4819-95F2-5C763F06C49B}">
      <dgm:prSet phldrT="[Текст]"/>
      <dgm:spPr>
        <a:solidFill>
          <a:srgbClr val="51E9F9"/>
        </a:solidFill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301,6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781E6F-86E2-45B1-AD96-5552212ED404}" type="parTrans" cxnId="{63ABF581-C781-4A00-A4D4-6A047886D8D3}">
      <dgm:prSet/>
      <dgm:spPr/>
      <dgm:t>
        <a:bodyPr/>
        <a:lstStyle/>
        <a:p>
          <a:endParaRPr lang="ru-RU" b="1"/>
        </a:p>
      </dgm:t>
    </dgm:pt>
    <dgm:pt modelId="{4036847E-C76D-4CC7-A618-AC05E24C5FEA}" type="sibTrans" cxnId="{63ABF581-C781-4A00-A4D4-6A047886D8D3}">
      <dgm:prSet/>
      <dgm:spPr/>
      <dgm:t>
        <a:bodyPr/>
        <a:lstStyle/>
        <a:p>
          <a:endParaRPr lang="ru-RU" b="1"/>
        </a:p>
      </dgm:t>
    </dgm:pt>
    <dgm:pt modelId="{2215AE3F-60E5-4017-91B3-00A8970D6230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семей с детьми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DAE525-A10D-4467-A826-3FA08C773A7F}" type="parTrans" cxnId="{F74B00E3-AB04-401D-8C2D-086015A0337A}">
      <dgm:prSet/>
      <dgm:spPr/>
      <dgm:t>
        <a:bodyPr/>
        <a:lstStyle/>
        <a:p>
          <a:endParaRPr lang="ru-RU" b="1"/>
        </a:p>
      </dgm:t>
    </dgm:pt>
    <dgm:pt modelId="{7A3BE9E0-4ED0-4622-A546-6FD015D0C14A}" type="sibTrans" cxnId="{F74B00E3-AB04-401D-8C2D-086015A0337A}">
      <dgm:prSet/>
      <dgm:spPr/>
      <dgm:t>
        <a:bodyPr/>
        <a:lstStyle/>
        <a:p>
          <a:endParaRPr lang="ru-RU" b="1"/>
        </a:p>
      </dgm:t>
    </dgm:pt>
    <dgm:pt modelId="{A5E6342C-044A-4E10-BFFC-963C6517EC9F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ветеранов труда РА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5CCF42-86C1-46FF-B0FF-2B56B9D82D56}" type="parTrans" cxnId="{F81B1C19-9F67-4A72-BF25-69317D72CB84}">
      <dgm:prSet/>
      <dgm:spPr/>
      <dgm:t>
        <a:bodyPr/>
        <a:lstStyle/>
        <a:p>
          <a:endParaRPr lang="ru-RU" b="1"/>
        </a:p>
      </dgm:t>
    </dgm:pt>
    <dgm:pt modelId="{62BA1F5C-95BD-4141-8964-6D3186C00776}" type="sibTrans" cxnId="{F81B1C19-9F67-4A72-BF25-69317D72CB84}">
      <dgm:prSet/>
      <dgm:spPr/>
      <dgm:t>
        <a:bodyPr/>
        <a:lstStyle/>
        <a:p>
          <a:endParaRPr lang="ru-RU" b="1"/>
        </a:p>
      </dgm:t>
    </dgm:pt>
    <dgm:pt modelId="{0C271B8D-4CA9-45F0-BE63-13A2A03470B9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реабилитированных лиц и лиц, признанных пострадавшими от политических репрессий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D37C38-2C55-4932-B7E4-7523E666330C}" type="parTrans" cxnId="{16639572-12C1-4500-BCD1-00D77479B18B}">
      <dgm:prSet/>
      <dgm:spPr/>
      <dgm:t>
        <a:bodyPr/>
        <a:lstStyle/>
        <a:p>
          <a:endParaRPr lang="ru-RU" b="1"/>
        </a:p>
      </dgm:t>
    </dgm:pt>
    <dgm:pt modelId="{0EF95A2D-3B58-40AD-A7F1-F56F1CF3A241}" type="sibTrans" cxnId="{16639572-12C1-4500-BCD1-00D77479B18B}">
      <dgm:prSet/>
      <dgm:spPr/>
      <dgm:t>
        <a:bodyPr/>
        <a:lstStyle/>
        <a:p>
          <a:endParaRPr lang="ru-RU" b="1"/>
        </a:p>
      </dgm:t>
    </dgm:pt>
    <dgm:pt modelId="{7EE18EC0-AD54-47D3-B8C6-76557807EC95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ветеранов труда и тружеников тыла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E88328-A90C-4F00-8496-48D9447942D2}" type="parTrans" cxnId="{AD981A08-C2FA-4F70-8B0C-67EA76C10565}">
      <dgm:prSet/>
      <dgm:spPr/>
      <dgm:t>
        <a:bodyPr/>
        <a:lstStyle/>
        <a:p>
          <a:endParaRPr lang="ru-RU" b="1"/>
        </a:p>
      </dgm:t>
    </dgm:pt>
    <dgm:pt modelId="{03622A32-1B36-453A-BBE1-2E6CDE3C3D70}" type="sibTrans" cxnId="{AD981A08-C2FA-4F70-8B0C-67EA76C10565}">
      <dgm:prSet/>
      <dgm:spPr/>
      <dgm:t>
        <a:bodyPr/>
        <a:lstStyle/>
        <a:p>
          <a:endParaRPr lang="ru-RU" b="1"/>
        </a:p>
      </dgm:t>
    </dgm:pt>
    <dgm:pt modelId="{1AC7984B-747D-4B5A-B3EC-E77A9AB36E8D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специалистов в сельской местности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73AD0A-E75F-40C3-A7DA-128BF9174F08}" type="parTrans" cxnId="{2595993A-5C18-49B8-9732-A20DD4A83ED6}">
      <dgm:prSet/>
      <dgm:spPr/>
      <dgm:t>
        <a:bodyPr/>
        <a:lstStyle/>
        <a:p>
          <a:endParaRPr lang="ru-RU" b="1"/>
        </a:p>
      </dgm:t>
    </dgm:pt>
    <dgm:pt modelId="{5E8DFE5C-F7C7-4FF9-BD8D-71122DA43D89}" type="sibTrans" cxnId="{2595993A-5C18-49B8-9732-A20DD4A83ED6}">
      <dgm:prSet/>
      <dgm:spPr/>
      <dgm:t>
        <a:bodyPr/>
        <a:lstStyle/>
        <a:p>
          <a:endParaRPr lang="ru-RU" b="1"/>
        </a:p>
      </dgm:t>
    </dgm:pt>
    <dgm:pt modelId="{2BEC6FC0-98E1-4D25-BA99-3B81BDBCC328}" type="pres">
      <dgm:prSet presAssocID="{6659D19D-C774-449B-B1DD-422E3BB1226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268EAC-9572-4A29-885B-8B3EACE0C47B}" type="pres">
      <dgm:prSet presAssocID="{CA9AD327-F8A6-4326-A2CC-A0FF6018346A}" presName="composite" presStyleCnt="0"/>
      <dgm:spPr/>
    </dgm:pt>
    <dgm:pt modelId="{78F4A6C3-C886-4A3C-9110-D7FB5FFB1E15}" type="pres">
      <dgm:prSet presAssocID="{CA9AD327-F8A6-4326-A2CC-A0FF6018346A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2D1B6D-DE2A-4FAD-93B4-13264345E1A4}" type="pres">
      <dgm:prSet presAssocID="{CA9AD327-F8A6-4326-A2CC-A0FF6018346A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AF2436-85A0-464C-82EC-FD6F459E133D}" type="pres">
      <dgm:prSet presAssocID="{BA7E08C1-3DDA-41FA-A07A-38012EB560FF}" presName="sp" presStyleCnt="0"/>
      <dgm:spPr/>
    </dgm:pt>
    <dgm:pt modelId="{7720FA87-A765-4AE8-9CDA-E184BBCCA330}" type="pres">
      <dgm:prSet presAssocID="{17D2E445-37E2-4FCA-A3D2-2B3D99321D6A}" presName="composite" presStyleCnt="0"/>
      <dgm:spPr/>
    </dgm:pt>
    <dgm:pt modelId="{BF28056F-20F2-4AF3-AA93-E7D9EC6BD6E8}" type="pres">
      <dgm:prSet presAssocID="{17D2E445-37E2-4FCA-A3D2-2B3D99321D6A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AAB12F-D37A-482A-BA64-B071813DF206}" type="pres">
      <dgm:prSet presAssocID="{17D2E445-37E2-4FCA-A3D2-2B3D99321D6A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DEF310-0FA7-4897-98C9-B23ADAFEAAAD}" type="pres">
      <dgm:prSet presAssocID="{55BC9CE4-8213-411F-B6CF-AA16BDE33AC8}" presName="sp" presStyleCnt="0"/>
      <dgm:spPr/>
    </dgm:pt>
    <dgm:pt modelId="{68052871-C530-487F-885F-B0D70EC8022A}" type="pres">
      <dgm:prSet presAssocID="{0E5DCC7D-0EB4-47B6-8F02-65899949A6BE}" presName="composite" presStyleCnt="0"/>
      <dgm:spPr/>
    </dgm:pt>
    <dgm:pt modelId="{F9D5BBD1-D176-4CAE-90AF-BF10527C25FD}" type="pres">
      <dgm:prSet presAssocID="{0E5DCC7D-0EB4-47B6-8F02-65899949A6BE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C6C2EC-3D99-4EA5-A57F-A575171B2AC2}" type="pres">
      <dgm:prSet presAssocID="{0E5DCC7D-0EB4-47B6-8F02-65899949A6BE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C0902B-FAEE-44E1-86E4-56D8E5ABD926}" type="pres">
      <dgm:prSet presAssocID="{F84F266B-8798-451F-B1F8-FFEE7C8FBFDC}" presName="sp" presStyleCnt="0"/>
      <dgm:spPr/>
    </dgm:pt>
    <dgm:pt modelId="{7D19DCC4-DA50-4FE5-9557-14B180220812}" type="pres">
      <dgm:prSet presAssocID="{E1517208-A7CB-4C72-9F72-8EEA00E394A0}" presName="composite" presStyleCnt="0"/>
      <dgm:spPr/>
    </dgm:pt>
    <dgm:pt modelId="{63A18757-BFCE-41C4-8816-9E8E71006A42}" type="pres">
      <dgm:prSet presAssocID="{E1517208-A7CB-4C72-9F72-8EEA00E394A0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DCFE48-428D-4A91-A9EF-8C5A079D0A32}" type="pres">
      <dgm:prSet presAssocID="{E1517208-A7CB-4C72-9F72-8EEA00E394A0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64B148-70F4-4028-A656-5A01EB46E133}" type="pres">
      <dgm:prSet presAssocID="{D414F3C1-BFEA-48BA-BF85-719A87163FFA}" presName="sp" presStyleCnt="0"/>
      <dgm:spPr/>
    </dgm:pt>
    <dgm:pt modelId="{202223CE-AC6E-4863-BDD4-4B95BE2C3DA7}" type="pres">
      <dgm:prSet presAssocID="{352C93AC-6A06-423E-AC88-D07E7890E654}" presName="composite" presStyleCnt="0"/>
      <dgm:spPr/>
    </dgm:pt>
    <dgm:pt modelId="{CFFF6C25-F0CA-4A03-9567-361C5A0A3AED}" type="pres">
      <dgm:prSet presAssocID="{352C93AC-6A06-423E-AC88-D07E7890E654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B4C53B-4120-4F7C-BA8C-0A1DDB0B57A4}" type="pres">
      <dgm:prSet presAssocID="{352C93AC-6A06-423E-AC88-D07E7890E654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8BA42C-836C-4B39-A0A2-BB43D845A2FC}" type="pres">
      <dgm:prSet presAssocID="{7E2E2687-81F5-4F9F-A787-8A3468F39BFE}" presName="sp" presStyleCnt="0"/>
      <dgm:spPr/>
    </dgm:pt>
    <dgm:pt modelId="{01A39BF0-8BB2-4AE2-AA76-06780EE4E0B7}" type="pres">
      <dgm:prSet presAssocID="{EC8FF09E-1AE3-4819-95F2-5C763F06C49B}" presName="composite" presStyleCnt="0"/>
      <dgm:spPr/>
    </dgm:pt>
    <dgm:pt modelId="{7EF20A05-5FA3-4C18-8DE8-65AB61BCBA20}" type="pres">
      <dgm:prSet presAssocID="{EC8FF09E-1AE3-4819-95F2-5C763F06C49B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36368B-6D9E-463C-A109-1986E56EC128}" type="pres">
      <dgm:prSet presAssocID="{EC8FF09E-1AE3-4819-95F2-5C763F06C49B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E51D109-63C2-4444-9EB1-C2376F5FFA12}" type="presOf" srcId="{2215AE3F-60E5-4017-91B3-00A8970D6230}" destId="{22AAB12F-D37A-482A-BA64-B071813DF206}" srcOrd="0" destOrd="0" presId="urn:microsoft.com/office/officeart/2005/8/layout/chevron2"/>
    <dgm:cxn modelId="{1C1377CA-D642-48E2-994C-41A769C02139}" type="presOf" srcId="{1AC7984B-747D-4B5A-B3EC-E77A9AB36E8D}" destId="{8936368B-6D9E-463C-A109-1986E56EC128}" srcOrd="0" destOrd="1" presId="urn:microsoft.com/office/officeart/2005/8/layout/chevron2"/>
    <dgm:cxn modelId="{EC48B832-CAAE-4C48-993D-34D3F99294C3}" type="presOf" srcId="{352C93AC-6A06-423E-AC88-D07E7890E654}" destId="{CFFF6C25-F0CA-4A03-9567-361C5A0A3AED}" srcOrd="0" destOrd="0" presId="urn:microsoft.com/office/officeart/2005/8/layout/chevron2"/>
    <dgm:cxn modelId="{280E9FA3-343A-4043-B339-C26AD4C51A77}" srcId="{6659D19D-C774-449B-B1DD-422E3BB12268}" destId="{E1517208-A7CB-4C72-9F72-8EEA00E394A0}" srcOrd="3" destOrd="0" parTransId="{CE47F6B5-FA3E-47ED-9AAA-525A59EC8F61}" sibTransId="{D414F3C1-BFEA-48BA-BF85-719A87163FFA}"/>
    <dgm:cxn modelId="{AD981A08-C2FA-4F70-8B0C-67EA76C10565}" srcId="{352C93AC-6A06-423E-AC88-D07E7890E654}" destId="{7EE18EC0-AD54-47D3-B8C6-76557807EC95}" srcOrd="0" destOrd="0" parTransId="{1FE88328-A90C-4F00-8496-48D9447942D2}" sibTransId="{03622A32-1B36-453A-BBE1-2E6CDE3C3D70}"/>
    <dgm:cxn modelId="{872ED369-C1BC-45FB-8365-EE72B25EF601}" srcId="{6659D19D-C774-449B-B1DD-422E3BB12268}" destId="{0E5DCC7D-0EB4-47B6-8F02-65899949A6BE}" srcOrd="2" destOrd="0" parTransId="{8E44DB89-DEFA-4968-8128-6BB40B084910}" sibTransId="{F84F266B-8798-451F-B1F8-FFEE7C8FBFDC}"/>
    <dgm:cxn modelId="{75FF1ACF-1083-47AF-AD60-0DDEE700C065}" type="presOf" srcId="{0C271B8D-4CA9-45F0-BE63-13A2A03470B9}" destId="{5ADCFE48-428D-4A91-A9EF-8C5A079D0A32}" srcOrd="0" destOrd="0" presId="urn:microsoft.com/office/officeart/2005/8/layout/chevron2"/>
    <dgm:cxn modelId="{7402E628-A58D-4CDE-B1BC-D9B4CC293423}" type="presOf" srcId="{EC8FF09E-1AE3-4819-95F2-5C763F06C49B}" destId="{7EF20A05-5FA3-4C18-8DE8-65AB61BCBA20}" srcOrd="0" destOrd="0" presId="urn:microsoft.com/office/officeart/2005/8/layout/chevron2"/>
    <dgm:cxn modelId="{63ABF581-C781-4A00-A4D4-6A047886D8D3}" srcId="{6659D19D-C774-449B-B1DD-422E3BB12268}" destId="{EC8FF09E-1AE3-4819-95F2-5C763F06C49B}" srcOrd="5" destOrd="0" parTransId="{19781E6F-86E2-45B1-AD96-5552212ED404}" sibTransId="{4036847E-C76D-4CC7-A618-AC05E24C5FEA}"/>
    <dgm:cxn modelId="{F8D84226-8509-47D1-8C63-D03FCE7C81A6}" srcId="{6659D19D-C774-449B-B1DD-422E3BB12268}" destId="{352C93AC-6A06-423E-AC88-D07E7890E654}" srcOrd="4" destOrd="0" parTransId="{0D57AE94-DA3E-4367-B70D-D16A917AD55B}" sibTransId="{7E2E2687-81F5-4F9F-A787-8A3468F39BFE}"/>
    <dgm:cxn modelId="{9DC95880-0739-42B0-AC31-F15A81B06562}" type="presOf" srcId="{CA9AD327-F8A6-4326-A2CC-A0FF6018346A}" destId="{78F4A6C3-C886-4A3C-9110-D7FB5FFB1E15}" srcOrd="0" destOrd="0" presId="urn:microsoft.com/office/officeart/2005/8/layout/chevron2"/>
    <dgm:cxn modelId="{6E95D67F-5CD4-4EAD-8F0C-65C1843C2266}" type="presOf" srcId="{A5E6342C-044A-4E10-BFFC-963C6517EC9F}" destId="{18C6C2EC-3D99-4EA5-A57F-A575171B2AC2}" srcOrd="0" destOrd="0" presId="urn:microsoft.com/office/officeart/2005/8/layout/chevron2"/>
    <dgm:cxn modelId="{B1C0A9DF-DA5B-4B56-BCD1-77DA04AA60F1}" type="presOf" srcId="{50E39EE9-272D-4178-8C39-3118C8B5719E}" destId="{8936368B-6D9E-463C-A109-1986E56EC128}" srcOrd="0" destOrd="0" presId="urn:microsoft.com/office/officeart/2005/8/layout/chevron2"/>
    <dgm:cxn modelId="{B2F2ED0D-5FB5-4145-88B5-42C29C850BB3}" srcId="{6659D19D-C774-449B-B1DD-422E3BB12268}" destId="{17D2E445-37E2-4FCA-A3D2-2B3D99321D6A}" srcOrd="1" destOrd="0" parTransId="{213E7494-58D1-48B8-99BE-F8CF3525497C}" sibTransId="{55BC9CE4-8213-411F-B6CF-AA16BDE33AC8}"/>
    <dgm:cxn modelId="{DB3ABAC7-20EF-4264-BC8A-507B667D5D69}" type="presOf" srcId="{E1517208-A7CB-4C72-9F72-8EEA00E394A0}" destId="{63A18757-BFCE-41C4-8816-9E8E71006A42}" srcOrd="0" destOrd="0" presId="urn:microsoft.com/office/officeart/2005/8/layout/chevron2"/>
    <dgm:cxn modelId="{F81B1C19-9F67-4A72-BF25-69317D72CB84}" srcId="{0E5DCC7D-0EB4-47B6-8F02-65899949A6BE}" destId="{A5E6342C-044A-4E10-BFFC-963C6517EC9F}" srcOrd="0" destOrd="0" parTransId="{4A5CCF42-86C1-46FF-B0FF-2B56B9D82D56}" sibTransId="{62BA1F5C-95BD-4141-8964-6D3186C00776}"/>
    <dgm:cxn modelId="{F10E7D1B-22CB-4FD7-A750-3569F079D1CA}" srcId="{CA9AD327-F8A6-4326-A2CC-A0FF6018346A}" destId="{381BAFC0-A78E-4324-86D9-C26D9C4529AB}" srcOrd="0" destOrd="0" parTransId="{5C763DB1-D20A-40F7-8911-FE787031296B}" sibTransId="{62F047E5-B3A1-4BDA-A2FF-71021FF86D0F}"/>
    <dgm:cxn modelId="{0EA2516F-BBAA-4C76-995E-3B004BF0242B}" type="presOf" srcId="{17D2E445-37E2-4FCA-A3D2-2B3D99321D6A}" destId="{BF28056F-20F2-4AF3-AA93-E7D9EC6BD6E8}" srcOrd="0" destOrd="0" presId="urn:microsoft.com/office/officeart/2005/8/layout/chevron2"/>
    <dgm:cxn modelId="{4053D52B-566C-4101-BBCA-169C8D11B06C}" type="presOf" srcId="{7EE18EC0-AD54-47D3-B8C6-76557807EC95}" destId="{55B4C53B-4120-4F7C-BA8C-0A1DDB0B57A4}" srcOrd="0" destOrd="0" presId="urn:microsoft.com/office/officeart/2005/8/layout/chevron2"/>
    <dgm:cxn modelId="{BCC461A6-06E5-485D-8DE6-279485813FC4}" type="presOf" srcId="{0E5DCC7D-0EB4-47B6-8F02-65899949A6BE}" destId="{F9D5BBD1-D176-4CAE-90AF-BF10527C25FD}" srcOrd="0" destOrd="0" presId="urn:microsoft.com/office/officeart/2005/8/layout/chevron2"/>
    <dgm:cxn modelId="{16639572-12C1-4500-BCD1-00D77479B18B}" srcId="{E1517208-A7CB-4C72-9F72-8EEA00E394A0}" destId="{0C271B8D-4CA9-45F0-BE63-13A2A03470B9}" srcOrd="0" destOrd="0" parTransId="{06D37C38-2C55-4932-B7E4-7523E666330C}" sibTransId="{0EF95A2D-3B58-40AD-A7F1-F56F1CF3A241}"/>
    <dgm:cxn modelId="{60328255-0799-4619-85A7-8A69AC152144}" srcId="{EC8FF09E-1AE3-4819-95F2-5C763F06C49B}" destId="{50E39EE9-272D-4178-8C39-3118C8B5719E}" srcOrd="0" destOrd="0" parTransId="{BE5271EB-CFCB-417D-9F62-6EF826187EAC}" sibTransId="{28EF5354-A2EB-44CF-8FB7-F99D025F1998}"/>
    <dgm:cxn modelId="{F74B00E3-AB04-401D-8C2D-086015A0337A}" srcId="{17D2E445-37E2-4FCA-A3D2-2B3D99321D6A}" destId="{2215AE3F-60E5-4017-91B3-00A8970D6230}" srcOrd="0" destOrd="0" parTransId="{7BDAE525-A10D-4467-A826-3FA08C773A7F}" sibTransId="{7A3BE9E0-4ED0-4622-A546-6FD015D0C14A}"/>
    <dgm:cxn modelId="{2595993A-5C18-49B8-9732-A20DD4A83ED6}" srcId="{EC8FF09E-1AE3-4819-95F2-5C763F06C49B}" destId="{1AC7984B-747D-4B5A-B3EC-E77A9AB36E8D}" srcOrd="1" destOrd="0" parTransId="{C073AD0A-E75F-40C3-A7DA-128BF9174F08}" sibTransId="{5E8DFE5C-F7C7-4FF9-BD8D-71122DA43D89}"/>
    <dgm:cxn modelId="{32E193FD-C889-42B2-86A7-21F9FB088383}" type="presOf" srcId="{6659D19D-C774-449B-B1DD-422E3BB12268}" destId="{2BEC6FC0-98E1-4D25-BA99-3B81BDBCC328}" srcOrd="0" destOrd="0" presId="urn:microsoft.com/office/officeart/2005/8/layout/chevron2"/>
    <dgm:cxn modelId="{40BE9CC3-D6F0-4E96-8175-A17322009CA7}" srcId="{6659D19D-C774-449B-B1DD-422E3BB12268}" destId="{CA9AD327-F8A6-4326-A2CC-A0FF6018346A}" srcOrd="0" destOrd="0" parTransId="{3A23D981-D8FD-45CB-91B3-1A79B2BA9315}" sibTransId="{BA7E08C1-3DDA-41FA-A07A-38012EB560FF}"/>
    <dgm:cxn modelId="{80BF5CD6-2EF4-45D2-83A2-89A61170E3C4}" type="presOf" srcId="{381BAFC0-A78E-4324-86D9-C26D9C4529AB}" destId="{012D1B6D-DE2A-4FAD-93B4-13264345E1A4}" srcOrd="0" destOrd="0" presId="urn:microsoft.com/office/officeart/2005/8/layout/chevron2"/>
    <dgm:cxn modelId="{8B6B7995-7054-4601-BD0A-D08635B630AF}" type="presParOf" srcId="{2BEC6FC0-98E1-4D25-BA99-3B81BDBCC328}" destId="{D4268EAC-9572-4A29-885B-8B3EACE0C47B}" srcOrd="0" destOrd="0" presId="urn:microsoft.com/office/officeart/2005/8/layout/chevron2"/>
    <dgm:cxn modelId="{356170AF-EEDF-4489-A119-435B24AFB5B4}" type="presParOf" srcId="{D4268EAC-9572-4A29-885B-8B3EACE0C47B}" destId="{78F4A6C3-C886-4A3C-9110-D7FB5FFB1E15}" srcOrd="0" destOrd="0" presId="urn:microsoft.com/office/officeart/2005/8/layout/chevron2"/>
    <dgm:cxn modelId="{706AA401-5225-4D60-9A6C-DE1129B4F34F}" type="presParOf" srcId="{D4268EAC-9572-4A29-885B-8B3EACE0C47B}" destId="{012D1B6D-DE2A-4FAD-93B4-13264345E1A4}" srcOrd="1" destOrd="0" presId="urn:microsoft.com/office/officeart/2005/8/layout/chevron2"/>
    <dgm:cxn modelId="{343ECBF7-3545-4128-BF00-53B6FBCB275F}" type="presParOf" srcId="{2BEC6FC0-98E1-4D25-BA99-3B81BDBCC328}" destId="{60AF2436-85A0-464C-82EC-FD6F459E133D}" srcOrd="1" destOrd="0" presId="urn:microsoft.com/office/officeart/2005/8/layout/chevron2"/>
    <dgm:cxn modelId="{17C9A4D6-A489-4A77-8A5C-784D17B99BE9}" type="presParOf" srcId="{2BEC6FC0-98E1-4D25-BA99-3B81BDBCC328}" destId="{7720FA87-A765-4AE8-9CDA-E184BBCCA330}" srcOrd="2" destOrd="0" presId="urn:microsoft.com/office/officeart/2005/8/layout/chevron2"/>
    <dgm:cxn modelId="{132E3111-A462-40C4-86AA-124D05A9AF4B}" type="presParOf" srcId="{7720FA87-A765-4AE8-9CDA-E184BBCCA330}" destId="{BF28056F-20F2-4AF3-AA93-E7D9EC6BD6E8}" srcOrd="0" destOrd="0" presId="urn:microsoft.com/office/officeart/2005/8/layout/chevron2"/>
    <dgm:cxn modelId="{D2423A4F-8DCF-4486-AB71-2BC774D238F8}" type="presParOf" srcId="{7720FA87-A765-4AE8-9CDA-E184BBCCA330}" destId="{22AAB12F-D37A-482A-BA64-B071813DF206}" srcOrd="1" destOrd="0" presId="urn:microsoft.com/office/officeart/2005/8/layout/chevron2"/>
    <dgm:cxn modelId="{7CBDEE34-CDC8-4950-9042-E99A077ECDC6}" type="presParOf" srcId="{2BEC6FC0-98E1-4D25-BA99-3B81BDBCC328}" destId="{35DEF310-0FA7-4897-98C9-B23ADAFEAAAD}" srcOrd="3" destOrd="0" presId="urn:microsoft.com/office/officeart/2005/8/layout/chevron2"/>
    <dgm:cxn modelId="{DEC07735-08C7-4972-9A5E-CD6BEC9CBBD8}" type="presParOf" srcId="{2BEC6FC0-98E1-4D25-BA99-3B81BDBCC328}" destId="{68052871-C530-487F-885F-B0D70EC8022A}" srcOrd="4" destOrd="0" presId="urn:microsoft.com/office/officeart/2005/8/layout/chevron2"/>
    <dgm:cxn modelId="{114E828E-9108-4727-ABCD-3762D7D2D4BF}" type="presParOf" srcId="{68052871-C530-487F-885F-B0D70EC8022A}" destId="{F9D5BBD1-D176-4CAE-90AF-BF10527C25FD}" srcOrd="0" destOrd="0" presId="urn:microsoft.com/office/officeart/2005/8/layout/chevron2"/>
    <dgm:cxn modelId="{C7FB1903-F63F-4655-9BF6-6D4BCA2074D3}" type="presParOf" srcId="{68052871-C530-487F-885F-B0D70EC8022A}" destId="{18C6C2EC-3D99-4EA5-A57F-A575171B2AC2}" srcOrd="1" destOrd="0" presId="urn:microsoft.com/office/officeart/2005/8/layout/chevron2"/>
    <dgm:cxn modelId="{9D2A4B7E-04F0-44A8-8208-41812408DD6D}" type="presParOf" srcId="{2BEC6FC0-98E1-4D25-BA99-3B81BDBCC328}" destId="{31C0902B-FAEE-44E1-86E4-56D8E5ABD926}" srcOrd="5" destOrd="0" presId="urn:microsoft.com/office/officeart/2005/8/layout/chevron2"/>
    <dgm:cxn modelId="{475693E8-400E-479E-B31B-EDE3EAA07A70}" type="presParOf" srcId="{2BEC6FC0-98E1-4D25-BA99-3B81BDBCC328}" destId="{7D19DCC4-DA50-4FE5-9557-14B180220812}" srcOrd="6" destOrd="0" presId="urn:microsoft.com/office/officeart/2005/8/layout/chevron2"/>
    <dgm:cxn modelId="{24D2A0EE-7ECB-418D-8DB0-FE7E6D4E3024}" type="presParOf" srcId="{7D19DCC4-DA50-4FE5-9557-14B180220812}" destId="{63A18757-BFCE-41C4-8816-9E8E71006A42}" srcOrd="0" destOrd="0" presId="urn:microsoft.com/office/officeart/2005/8/layout/chevron2"/>
    <dgm:cxn modelId="{20682798-EE6E-4D56-8849-7046EFDEF4BE}" type="presParOf" srcId="{7D19DCC4-DA50-4FE5-9557-14B180220812}" destId="{5ADCFE48-428D-4A91-A9EF-8C5A079D0A32}" srcOrd="1" destOrd="0" presId="urn:microsoft.com/office/officeart/2005/8/layout/chevron2"/>
    <dgm:cxn modelId="{4E113FEA-80E8-4088-AD39-8A68F0741479}" type="presParOf" srcId="{2BEC6FC0-98E1-4D25-BA99-3B81BDBCC328}" destId="{A764B148-70F4-4028-A656-5A01EB46E133}" srcOrd="7" destOrd="0" presId="urn:microsoft.com/office/officeart/2005/8/layout/chevron2"/>
    <dgm:cxn modelId="{C9B4EB58-2C7C-4950-AFFB-9592E189B8CD}" type="presParOf" srcId="{2BEC6FC0-98E1-4D25-BA99-3B81BDBCC328}" destId="{202223CE-AC6E-4863-BDD4-4B95BE2C3DA7}" srcOrd="8" destOrd="0" presId="urn:microsoft.com/office/officeart/2005/8/layout/chevron2"/>
    <dgm:cxn modelId="{120A24AF-D575-4048-ABFD-CD9E2CE8200C}" type="presParOf" srcId="{202223CE-AC6E-4863-BDD4-4B95BE2C3DA7}" destId="{CFFF6C25-F0CA-4A03-9567-361C5A0A3AED}" srcOrd="0" destOrd="0" presId="urn:microsoft.com/office/officeart/2005/8/layout/chevron2"/>
    <dgm:cxn modelId="{7BAFD09A-D420-4A83-AA75-A3198CD3E444}" type="presParOf" srcId="{202223CE-AC6E-4863-BDD4-4B95BE2C3DA7}" destId="{55B4C53B-4120-4F7C-BA8C-0A1DDB0B57A4}" srcOrd="1" destOrd="0" presId="urn:microsoft.com/office/officeart/2005/8/layout/chevron2"/>
    <dgm:cxn modelId="{30490F8E-6B78-4D91-ABB9-72742FDA7F47}" type="presParOf" srcId="{2BEC6FC0-98E1-4D25-BA99-3B81BDBCC328}" destId="{588BA42C-836C-4B39-A0A2-BB43D845A2FC}" srcOrd="9" destOrd="0" presId="urn:microsoft.com/office/officeart/2005/8/layout/chevron2"/>
    <dgm:cxn modelId="{87BA8339-AA3C-4DE3-AFC3-A726CBD4AC2E}" type="presParOf" srcId="{2BEC6FC0-98E1-4D25-BA99-3B81BDBCC328}" destId="{01A39BF0-8BB2-4AE2-AA76-06780EE4E0B7}" srcOrd="10" destOrd="0" presId="urn:microsoft.com/office/officeart/2005/8/layout/chevron2"/>
    <dgm:cxn modelId="{7D608716-035D-4FE1-BDBA-9EC4C081864F}" type="presParOf" srcId="{01A39BF0-8BB2-4AE2-AA76-06780EE4E0B7}" destId="{7EF20A05-5FA3-4C18-8DE8-65AB61BCBA20}" srcOrd="0" destOrd="0" presId="urn:microsoft.com/office/officeart/2005/8/layout/chevron2"/>
    <dgm:cxn modelId="{E211DF60-9D88-4628-9462-6C7B2D2245CF}" type="presParOf" srcId="{01A39BF0-8BB2-4AE2-AA76-06780EE4E0B7}" destId="{8936368B-6D9E-463C-A109-1986E56EC12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6A0F8D-692C-41CB-9671-8B9F3CF3041C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5F869944-8EAB-4021-A66E-DED005DCCB7F}">
      <dgm:prSet phldrT="[Текст]" custT="1"/>
      <dgm:spPr>
        <a:solidFill>
          <a:srgbClr val="00BCB8"/>
        </a:solidFill>
      </dgm:spPr>
      <dgm:t>
        <a:bodyPr/>
        <a:lstStyle/>
        <a:p>
          <a:r>
            <a:rPr lang="ru-RU" sz="1600" b="1" dirty="0" smtClean="0"/>
            <a:t>198,2</a:t>
          </a:r>
          <a:endParaRPr lang="ru-RU" sz="1600" b="1" dirty="0"/>
        </a:p>
      </dgm:t>
    </dgm:pt>
    <dgm:pt modelId="{85996273-671A-405A-99CF-1909409715B1}" type="parTrans" cxnId="{06843F4F-5160-4302-A587-07C6D6366DDF}">
      <dgm:prSet/>
      <dgm:spPr/>
      <dgm:t>
        <a:bodyPr/>
        <a:lstStyle/>
        <a:p>
          <a:endParaRPr lang="ru-RU" sz="1500" b="1"/>
        </a:p>
      </dgm:t>
    </dgm:pt>
    <dgm:pt modelId="{1F07F744-4FDB-4C1F-AAD8-B686EB9842B3}" type="sibTrans" cxnId="{06843F4F-5160-4302-A587-07C6D6366DDF}">
      <dgm:prSet/>
      <dgm:spPr/>
      <dgm:t>
        <a:bodyPr/>
        <a:lstStyle/>
        <a:p>
          <a:endParaRPr lang="ru-RU" sz="1500" b="1"/>
        </a:p>
      </dgm:t>
    </dgm:pt>
    <dgm:pt modelId="{46E51096-F56D-4CC5-9285-61F38927F96D}">
      <dgm:prSet phldrT="[Текст]" custT="1"/>
      <dgm:spPr/>
      <dgm:t>
        <a:bodyPr/>
        <a:lstStyle/>
        <a:p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безработных граждан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BD8B30-6266-45B4-A0C1-768723359832}" type="parTrans" cxnId="{22F0B0E4-ABF7-453F-B82E-5E70C8C28012}">
      <dgm:prSet/>
      <dgm:spPr/>
      <dgm:t>
        <a:bodyPr/>
        <a:lstStyle/>
        <a:p>
          <a:endParaRPr lang="ru-RU" sz="1500" b="1"/>
        </a:p>
      </dgm:t>
    </dgm:pt>
    <dgm:pt modelId="{681720A7-A9B2-40E3-B2D2-ECE1B97471A2}" type="sibTrans" cxnId="{22F0B0E4-ABF7-453F-B82E-5E70C8C28012}">
      <dgm:prSet/>
      <dgm:spPr/>
      <dgm:t>
        <a:bodyPr/>
        <a:lstStyle/>
        <a:p>
          <a:endParaRPr lang="ru-RU" sz="1500" b="1"/>
        </a:p>
      </dgm:t>
    </dgm:pt>
    <dgm:pt modelId="{A232FB84-903C-4F7F-8B80-0F6AE6EDDA71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62,5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FC294C-C717-46AE-BEF8-97902CD62257}" type="parTrans" cxnId="{FBDDF9AD-199E-4561-9667-B09002B711C1}">
      <dgm:prSet/>
      <dgm:spPr/>
      <dgm:t>
        <a:bodyPr/>
        <a:lstStyle/>
        <a:p>
          <a:endParaRPr lang="ru-RU" sz="1500" b="1"/>
        </a:p>
      </dgm:t>
    </dgm:pt>
    <dgm:pt modelId="{C8E9E1D6-C204-4190-A1CA-1084BB21DDB6}" type="sibTrans" cxnId="{FBDDF9AD-199E-4561-9667-B09002B711C1}">
      <dgm:prSet/>
      <dgm:spPr/>
      <dgm:t>
        <a:bodyPr/>
        <a:lstStyle/>
        <a:p>
          <a:endParaRPr lang="ru-RU" sz="1500" b="1"/>
        </a:p>
      </dgm:t>
    </dgm:pt>
    <dgm:pt modelId="{7F5F1C57-F677-4771-9B6E-27E0A74DE399}">
      <dgm:prSet phldrT="[Текст]" custT="1"/>
      <dgm:spPr/>
      <dgm:t>
        <a:bodyPr/>
        <a:lstStyle/>
        <a:p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жильем ветеранов, инвалидов, молодых семей и специалистов на селе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20FC55-1F26-47BE-84D3-2599E776C111}" type="parTrans" cxnId="{6D8F488B-DE67-4033-AC68-C2A8FBB86463}">
      <dgm:prSet/>
      <dgm:spPr/>
      <dgm:t>
        <a:bodyPr/>
        <a:lstStyle/>
        <a:p>
          <a:endParaRPr lang="ru-RU" sz="1500" b="1"/>
        </a:p>
      </dgm:t>
    </dgm:pt>
    <dgm:pt modelId="{44D63F11-8AB0-429C-A9F6-7C5C61DA7C25}" type="sibTrans" cxnId="{6D8F488B-DE67-4033-AC68-C2A8FBB86463}">
      <dgm:prSet/>
      <dgm:spPr/>
      <dgm:t>
        <a:bodyPr/>
        <a:lstStyle/>
        <a:p>
          <a:endParaRPr lang="ru-RU" sz="1500" b="1"/>
        </a:p>
      </dgm:t>
    </dgm:pt>
    <dgm:pt modelId="{DC6581D0-D995-4722-BCFB-B9D7B54392F2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197,9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6EA708-1EDD-4C7B-BBD0-D1D257BC4EDA}" type="parTrans" cxnId="{D4F238D9-C864-4D68-92F1-43570BB84B14}">
      <dgm:prSet/>
      <dgm:spPr/>
      <dgm:t>
        <a:bodyPr/>
        <a:lstStyle/>
        <a:p>
          <a:endParaRPr lang="ru-RU" sz="1500" b="1"/>
        </a:p>
      </dgm:t>
    </dgm:pt>
    <dgm:pt modelId="{19714F40-F896-40AF-9084-AB3F89643707}" type="sibTrans" cxnId="{D4F238D9-C864-4D68-92F1-43570BB84B14}">
      <dgm:prSet/>
      <dgm:spPr/>
      <dgm:t>
        <a:bodyPr/>
        <a:lstStyle/>
        <a:p>
          <a:endParaRPr lang="ru-RU" sz="1500" b="1"/>
        </a:p>
      </dgm:t>
    </dgm:pt>
    <dgm:pt modelId="{5EA91D55-0787-4F99-8445-D905FD74CCF1}">
      <dgm:prSet phldrT="[Текст]" custT="1"/>
      <dgm:spPr>
        <a:solidFill>
          <a:srgbClr val="51E9F9"/>
        </a:solidFill>
      </dgm:spPr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138,8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94C43A-9709-48F1-A8E7-BDD13E1A22CE}" type="parTrans" cxnId="{105145BA-C26A-44A0-811E-6143581BBDB8}">
      <dgm:prSet/>
      <dgm:spPr/>
      <dgm:t>
        <a:bodyPr/>
        <a:lstStyle/>
        <a:p>
          <a:endParaRPr lang="ru-RU" sz="1500" b="1"/>
        </a:p>
      </dgm:t>
    </dgm:pt>
    <dgm:pt modelId="{0A41BFD8-5891-4A6B-981E-AE302E0472A0}" type="sibTrans" cxnId="{105145BA-C26A-44A0-811E-6143581BBDB8}">
      <dgm:prSet/>
      <dgm:spPr/>
      <dgm:t>
        <a:bodyPr/>
        <a:lstStyle/>
        <a:p>
          <a:endParaRPr lang="ru-RU" sz="1500" b="1"/>
        </a:p>
      </dgm:t>
    </dgm:pt>
    <dgm:pt modelId="{85AA5B51-7BBD-4435-9151-55AE8EEF78A1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286,5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571FE6-F0F9-467B-8CDA-04DAA05134F1}" type="parTrans" cxnId="{4AB0B7A9-E76E-4A00-A1CD-EAFF1F3985BE}">
      <dgm:prSet/>
      <dgm:spPr/>
      <dgm:t>
        <a:bodyPr/>
        <a:lstStyle/>
        <a:p>
          <a:endParaRPr lang="ru-RU" sz="1500" b="1"/>
        </a:p>
      </dgm:t>
    </dgm:pt>
    <dgm:pt modelId="{D7CF8C21-FCE4-435A-9BEF-302EE0E9226D}" type="sibTrans" cxnId="{4AB0B7A9-E76E-4A00-A1CD-EAFF1F3985BE}">
      <dgm:prSet/>
      <dgm:spPr/>
      <dgm:t>
        <a:bodyPr/>
        <a:lstStyle/>
        <a:p>
          <a:endParaRPr lang="ru-RU" sz="1500" b="1"/>
        </a:p>
      </dgm:t>
    </dgm:pt>
    <dgm:pt modelId="{2DE93142-41EB-41DA-AD4A-013EF103791F}">
      <dgm:prSet custT="1"/>
      <dgm:spPr/>
      <dgm:t>
        <a:bodyPr/>
        <a:lstStyle/>
        <a:p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лекарственными препаратами отдельных категорий граждан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B4515F-D563-4C5D-A70B-D2D59DDAF1D3}" type="parTrans" cxnId="{B7C6EB45-A7B2-4FE6-BE33-CCC7F0B9CE23}">
      <dgm:prSet/>
      <dgm:spPr/>
      <dgm:t>
        <a:bodyPr/>
        <a:lstStyle/>
        <a:p>
          <a:endParaRPr lang="ru-RU" sz="1500" b="1"/>
        </a:p>
      </dgm:t>
    </dgm:pt>
    <dgm:pt modelId="{DE7552D8-D537-4691-AABF-02E7D50CC6D8}" type="sibTrans" cxnId="{B7C6EB45-A7B2-4FE6-BE33-CCC7F0B9CE23}">
      <dgm:prSet/>
      <dgm:spPr/>
      <dgm:t>
        <a:bodyPr/>
        <a:lstStyle/>
        <a:p>
          <a:endParaRPr lang="ru-RU" sz="1500" b="1"/>
        </a:p>
      </dgm:t>
    </dgm:pt>
    <dgm:pt modelId="{68CF6C33-0A1F-4858-AFF4-C48CF8994840}">
      <dgm:prSet custT="1"/>
      <dgm:spPr/>
      <dgm:t>
        <a:bodyPr/>
        <a:lstStyle/>
        <a:p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ЖКУ отдельным категориям граждан 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8B620F-875C-4CD1-B91F-A5EEB5EFA113}" type="parTrans" cxnId="{2129A337-A43A-4F6A-BB4F-E7290925259D}">
      <dgm:prSet/>
      <dgm:spPr/>
      <dgm:t>
        <a:bodyPr/>
        <a:lstStyle/>
        <a:p>
          <a:endParaRPr lang="ru-RU" sz="1500" b="1"/>
        </a:p>
      </dgm:t>
    </dgm:pt>
    <dgm:pt modelId="{E76E7A04-5A83-4531-BF46-65A859663E44}" type="sibTrans" cxnId="{2129A337-A43A-4F6A-BB4F-E7290925259D}">
      <dgm:prSet/>
      <dgm:spPr/>
      <dgm:t>
        <a:bodyPr/>
        <a:lstStyle/>
        <a:p>
          <a:endParaRPr lang="ru-RU" sz="1500" b="1"/>
        </a:p>
      </dgm:t>
    </dgm:pt>
    <dgm:pt modelId="{3DA774B3-2C73-440E-B4DB-DEAAB27F5356}">
      <dgm:prSet custT="1"/>
      <dgm:spPr/>
      <dgm:t>
        <a:bodyPr/>
        <a:lstStyle/>
        <a:p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других категорий граждан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E832E8-7BB4-431B-961F-6D1F392AE31F}" type="parTrans" cxnId="{FF261CC0-1AEB-44EB-AFDE-D2CB6BFE1443}">
      <dgm:prSet/>
      <dgm:spPr/>
      <dgm:t>
        <a:bodyPr/>
        <a:lstStyle/>
        <a:p>
          <a:endParaRPr lang="ru-RU" sz="1500" b="1"/>
        </a:p>
      </dgm:t>
    </dgm:pt>
    <dgm:pt modelId="{B0CA1A87-9F4B-478A-BD34-E8DC301BD484}" type="sibTrans" cxnId="{FF261CC0-1AEB-44EB-AFDE-D2CB6BFE1443}">
      <dgm:prSet/>
      <dgm:spPr/>
      <dgm:t>
        <a:bodyPr/>
        <a:lstStyle/>
        <a:p>
          <a:endParaRPr lang="ru-RU" sz="1500" b="1"/>
        </a:p>
      </dgm:t>
    </dgm:pt>
    <dgm:pt modelId="{C0DA826C-B5FC-4025-B2AA-5E432F00C91F}">
      <dgm:prSet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438,3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05C0F8-561F-497F-8F1D-47A706AEF908}" type="parTrans" cxnId="{E6B29274-D599-4B15-9802-525E5158A78B}">
      <dgm:prSet/>
      <dgm:spPr/>
      <dgm:t>
        <a:bodyPr/>
        <a:lstStyle/>
        <a:p>
          <a:endParaRPr lang="ru-RU"/>
        </a:p>
      </dgm:t>
    </dgm:pt>
    <dgm:pt modelId="{EC735DEF-8CE9-4AB9-AA13-C64A4180D841}" type="sibTrans" cxnId="{E6B29274-D599-4B15-9802-525E5158A78B}">
      <dgm:prSet/>
      <dgm:spPr/>
      <dgm:t>
        <a:bodyPr/>
        <a:lstStyle/>
        <a:p>
          <a:endParaRPr lang="ru-RU"/>
        </a:p>
      </dgm:t>
    </dgm:pt>
    <dgm:pt modelId="{8E5006D2-DF06-413E-8E69-B33FF8F55474}">
      <dgm:prSet custT="1"/>
      <dgm:spPr/>
      <dgm:t>
        <a:bodyPr/>
        <a:lstStyle/>
        <a:p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Государственная поддержка граждан на основании социального контракта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D322DE-59BB-4B11-AA19-406CAB25A772}" type="parTrans" cxnId="{9E4BBDB5-54F2-46C0-87F8-61C83AF207CB}">
      <dgm:prSet/>
      <dgm:spPr/>
      <dgm:t>
        <a:bodyPr/>
        <a:lstStyle/>
        <a:p>
          <a:endParaRPr lang="ru-RU"/>
        </a:p>
      </dgm:t>
    </dgm:pt>
    <dgm:pt modelId="{39D7B076-E97D-4A2A-B2DD-AF88B8866360}" type="sibTrans" cxnId="{9E4BBDB5-54F2-46C0-87F8-61C83AF207CB}">
      <dgm:prSet/>
      <dgm:spPr/>
      <dgm:t>
        <a:bodyPr/>
        <a:lstStyle/>
        <a:p>
          <a:endParaRPr lang="ru-RU"/>
        </a:p>
      </dgm:t>
    </dgm:pt>
    <dgm:pt modelId="{C7ECDE74-0865-49F4-BD6F-56B1D817A905}">
      <dgm:prSet custT="1"/>
      <dgm:spPr/>
      <dgm:t>
        <a:bodyPr/>
        <a:lstStyle/>
        <a:p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граждан участвующих в проведении специальной военной операции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A002AE-41E3-4C56-B8BC-F0BC640C94AB}" type="parTrans" cxnId="{1E935B84-78C0-424D-AA50-5E26FD6C331E}">
      <dgm:prSet/>
      <dgm:spPr/>
      <dgm:t>
        <a:bodyPr/>
        <a:lstStyle/>
        <a:p>
          <a:endParaRPr lang="ru-RU"/>
        </a:p>
      </dgm:t>
    </dgm:pt>
    <dgm:pt modelId="{E57DB22E-EDBB-4A2E-8E1F-9B484E3D2805}" type="sibTrans" cxnId="{1E935B84-78C0-424D-AA50-5E26FD6C331E}">
      <dgm:prSet/>
      <dgm:spPr/>
      <dgm:t>
        <a:bodyPr/>
        <a:lstStyle/>
        <a:p>
          <a:endParaRPr lang="ru-RU"/>
        </a:p>
      </dgm:t>
    </dgm:pt>
    <dgm:pt modelId="{041409A3-A0CB-4E98-BB45-C1722451C11E}">
      <dgm:prSet custT="1"/>
      <dgm:spPr/>
      <dgm:t>
        <a:bodyPr/>
        <a:lstStyle/>
        <a:p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355,1 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FBB3E6-B11E-4782-B5C4-B4D9FF073CCE}" type="parTrans" cxnId="{278C9260-8965-4979-82EF-EEF07D8D47A3}">
      <dgm:prSet/>
      <dgm:spPr/>
      <dgm:t>
        <a:bodyPr/>
        <a:lstStyle/>
        <a:p>
          <a:endParaRPr lang="ru-RU"/>
        </a:p>
      </dgm:t>
    </dgm:pt>
    <dgm:pt modelId="{BE5CE89D-4F90-4154-9347-1F08312A0415}" type="sibTrans" cxnId="{278C9260-8965-4979-82EF-EEF07D8D47A3}">
      <dgm:prSet/>
      <dgm:spPr/>
      <dgm:t>
        <a:bodyPr/>
        <a:lstStyle/>
        <a:p>
          <a:endParaRPr lang="ru-RU"/>
        </a:p>
      </dgm:t>
    </dgm:pt>
    <dgm:pt modelId="{DFB3317A-8C46-482A-A4C6-E1FCC84AA8C7}" type="pres">
      <dgm:prSet presAssocID="{B06A0F8D-692C-41CB-9671-8B9F3CF3041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EA02D2-5865-4A8A-B83E-BFEB2435B4B6}" type="pres">
      <dgm:prSet presAssocID="{5F869944-8EAB-4021-A66E-DED005DCCB7F}" presName="composite" presStyleCnt="0"/>
      <dgm:spPr/>
    </dgm:pt>
    <dgm:pt modelId="{16DF7F3C-324B-4089-89F4-591A55C0B055}" type="pres">
      <dgm:prSet presAssocID="{5F869944-8EAB-4021-A66E-DED005DCCB7F}" presName="parentText" presStyleLbl="alignNode1" presStyleIdx="0" presStyleCnt="7" custLinFactNeighborX="-25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02387C-B0A1-4F1E-B0B2-400BB1D2CBB3}" type="pres">
      <dgm:prSet presAssocID="{5F869944-8EAB-4021-A66E-DED005DCCB7F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B0C3D0-B2D1-4AB6-93C3-02D36FC6F323}" type="pres">
      <dgm:prSet presAssocID="{1F07F744-4FDB-4C1F-AAD8-B686EB9842B3}" presName="sp" presStyleCnt="0"/>
      <dgm:spPr/>
    </dgm:pt>
    <dgm:pt modelId="{28424694-6508-4F6C-A763-9707966A77B7}" type="pres">
      <dgm:prSet presAssocID="{A232FB84-903C-4F7F-8B80-0F6AE6EDDA71}" presName="composite" presStyleCnt="0"/>
      <dgm:spPr/>
    </dgm:pt>
    <dgm:pt modelId="{21FEA350-07EB-4B1E-A55A-3CD0BE3387D2}" type="pres">
      <dgm:prSet presAssocID="{A232FB84-903C-4F7F-8B80-0F6AE6EDDA71}" presName="parentText" presStyleLbl="alignNode1" presStyleIdx="1" presStyleCnt="7" custLinFactNeighborX="-25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7BFF48-9A21-4729-9DB0-35338CCBDE40}" type="pres">
      <dgm:prSet presAssocID="{A232FB84-903C-4F7F-8B80-0F6AE6EDDA71}" presName="descendantText" presStyleLbl="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D4CD77-CD16-43B9-A5A0-7E88E68D657B}" type="pres">
      <dgm:prSet presAssocID="{C8E9E1D6-C204-4190-A1CA-1084BB21DDB6}" presName="sp" presStyleCnt="0"/>
      <dgm:spPr/>
    </dgm:pt>
    <dgm:pt modelId="{06C64EED-5655-4062-AA58-4D3C20B950C6}" type="pres">
      <dgm:prSet presAssocID="{85AA5B51-7BBD-4435-9151-55AE8EEF78A1}" presName="composite" presStyleCnt="0"/>
      <dgm:spPr/>
    </dgm:pt>
    <dgm:pt modelId="{D127A23A-1A42-4F81-8DEE-F34D7717F9F1}" type="pres">
      <dgm:prSet presAssocID="{85AA5B51-7BBD-4435-9151-55AE8EEF78A1}" presName="parentText" presStyleLbl="alignNode1" presStyleIdx="2" presStyleCnt="7" custLinFactNeighborX="-25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AEB487-0B59-4B51-92C3-55A4F10A4BB4}" type="pres">
      <dgm:prSet presAssocID="{85AA5B51-7BBD-4435-9151-55AE8EEF78A1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92A799-1F2E-440A-A7C5-24BC3917C206}" type="pres">
      <dgm:prSet presAssocID="{D7CF8C21-FCE4-435A-9BEF-302EE0E9226D}" presName="sp" presStyleCnt="0"/>
      <dgm:spPr/>
    </dgm:pt>
    <dgm:pt modelId="{568D93B4-D7A5-4709-AC39-D9C5989E420E}" type="pres">
      <dgm:prSet presAssocID="{C0DA826C-B5FC-4025-B2AA-5E432F00C91F}" presName="composite" presStyleCnt="0"/>
      <dgm:spPr/>
    </dgm:pt>
    <dgm:pt modelId="{84E61023-0F49-46F8-AB14-DF89BB4A3601}" type="pres">
      <dgm:prSet presAssocID="{C0DA826C-B5FC-4025-B2AA-5E432F00C91F}" presName="parentText" presStyleLbl="alignNode1" presStyleIdx="3" presStyleCnt="7" custLinFactNeighborX="-25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AE862A-E610-4F75-9318-5C257192CF89}" type="pres">
      <dgm:prSet presAssocID="{C0DA826C-B5FC-4025-B2AA-5E432F00C91F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02EBD2-3029-4DC6-9867-B31161D53DE3}" type="pres">
      <dgm:prSet presAssocID="{EC735DEF-8CE9-4AB9-AA13-C64A4180D841}" presName="sp" presStyleCnt="0"/>
      <dgm:spPr/>
    </dgm:pt>
    <dgm:pt modelId="{9E874884-C648-44AE-911C-740A96406D70}" type="pres">
      <dgm:prSet presAssocID="{DC6581D0-D995-4722-BCFB-B9D7B54392F2}" presName="composite" presStyleCnt="0"/>
      <dgm:spPr/>
    </dgm:pt>
    <dgm:pt modelId="{2AB12C2F-6BF4-4AC4-B5CA-6BDC8BCFF2EF}" type="pres">
      <dgm:prSet presAssocID="{DC6581D0-D995-4722-BCFB-B9D7B54392F2}" presName="parentText" presStyleLbl="align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B7B642-F284-4D01-9952-A02BAC58D4EE}" type="pres">
      <dgm:prSet presAssocID="{DC6581D0-D995-4722-BCFB-B9D7B54392F2}" presName="descendantText" presStyleLbl="alignAcc1" presStyleIdx="4" presStyleCnt="7" custLinFactNeighborX="1020" custLinFactNeighborY="113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4E92A1-3D87-44A9-85F2-B3820A2BF7F9}" type="pres">
      <dgm:prSet presAssocID="{19714F40-F896-40AF-9084-AB3F89643707}" presName="sp" presStyleCnt="0"/>
      <dgm:spPr/>
    </dgm:pt>
    <dgm:pt modelId="{0B087EE5-72BF-4D24-B087-7D44847738D8}" type="pres">
      <dgm:prSet presAssocID="{041409A3-A0CB-4E98-BB45-C1722451C11E}" presName="composite" presStyleCnt="0"/>
      <dgm:spPr/>
    </dgm:pt>
    <dgm:pt modelId="{F8A81FB1-0019-4D35-9108-4D8DBAA3C8C7}" type="pres">
      <dgm:prSet presAssocID="{041409A3-A0CB-4E98-BB45-C1722451C11E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E26371-CD61-432D-AB3E-1875A18A29E7}" type="pres">
      <dgm:prSet presAssocID="{041409A3-A0CB-4E98-BB45-C1722451C11E}" presName="descendantText" presStyleLbl="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75F1C7-39AD-4020-ACF9-53ABF6CA3C56}" type="pres">
      <dgm:prSet presAssocID="{BE5CE89D-4F90-4154-9347-1F08312A0415}" presName="sp" presStyleCnt="0"/>
      <dgm:spPr/>
    </dgm:pt>
    <dgm:pt modelId="{6D3A5100-FA90-4BF4-8AB9-93C8813DFE49}" type="pres">
      <dgm:prSet presAssocID="{5EA91D55-0787-4F99-8445-D905FD74CCF1}" presName="composite" presStyleCnt="0"/>
      <dgm:spPr/>
    </dgm:pt>
    <dgm:pt modelId="{1BEF68D1-9454-48B9-B5DA-74FDDF8C2A3E}" type="pres">
      <dgm:prSet presAssocID="{5EA91D55-0787-4F99-8445-D905FD74CCF1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94FA56-71B6-4413-A9CE-2000EBBA9708}" type="pres">
      <dgm:prSet presAssocID="{5EA91D55-0787-4F99-8445-D905FD74CCF1}" presName="descendantText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2F685D-4DC3-4939-B3B7-5E2DE7B78E7C}" type="presOf" srcId="{A232FB84-903C-4F7F-8B80-0F6AE6EDDA71}" destId="{21FEA350-07EB-4B1E-A55A-3CD0BE3387D2}" srcOrd="0" destOrd="0" presId="urn:microsoft.com/office/officeart/2005/8/layout/chevron2"/>
    <dgm:cxn modelId="{852DF2CF-9FA4-4C48-B3A0-D592D6E7427E}" type="presOf" srcId="{5F869944-8EAB-4021-A66E-DED005DCCB7F}" destId="{16DF7F3C-324B-4089-89F4-591A55C0B055}" srcOrd="0" destOrd="0" presId="urn:microsoft.com/office/officeart/2005/8/layout/chevron2"/>
    <dgm:cxn modelId="{8274D735-456E-4547-8354-518837C5959C}" type="presOf" srcId="{3DA774B3-2C73-440E-B4DB-DEAAB27F5356}" destId="{8E94FA56-71B6-4413-A9CE-2000EBBA9708}" srcOrd="0" destOrd="0" presId="urn:microsoft.com/office/officeart/2005/8/layout/chevron2"/>
    <dgm:cxn modelId="{4AB0B7A9-E76E-4A00-A1CD-EAFF1F3985BE}" srcId="{B06A0F8D-692C-41CB-9671-8B9F3CF3041C}" destId="{85AA5B51-7BBD-4435-9151-55AE8EEF78A1}" srcOrd="2" destOrd="0" parTransId="{30571FE6-F0F9-467B-8CDA-04DAA05134F1}" sibTransId="{D7CF8C21-FCE4-435A-9BEF-302EE0E9226D}"/>
    <dgm:cxn modelId="{BCEE15C5-7B4A-4F19-A406-C9B88B24AC14}" type="presOf" srcId="{C0DA826C-B5FC-4025-B2AA-5E432F00C91F}" destId="{84E61023-0F49-46F8-AB14-DF89BB4A3601}" srcOrd="0" destOrd="0" presId="urn:microsoft.com/office/officeart/2005/8/layout/chevron2"/>
    <dgm:cxn modelId="{B7C6EB45-A7B2-4FE6-BE33-CCC7F0B9CE23}" srcId="{85AA5B51-7BBD-4435-9151-55AE8EEF78A1}" destId="{2DE93142-41EB-41DA-AD4A-013EF103791F}" srcOrd="0" destOrd="0" parTransId="{6EB4515F-D563-4C5D-A70B-D2D59DDAF1D3}" sibTransId="{DE7552D8-D537-4691-AABF-02E7D50CC6D8}"/>
    <dgm:cxn modelId="{5C0B955D-4219-46D3-A9AA-1806BFDA8CCF}" type="presOf" srcId="{B06A0F8D-692C-41CB-9671-8B9F3CF3041C}" destId="{DFB3317A-8C46-482A-A4C6-E1FCC84AA8C7}" srcOrd="0" destOrd="0" presId="urn:microsoft.com/office/officeart/2005/8/layout/chevron2"/>
    <dgm:cxn modelId="{2129A337-A43A-4F6A-BB4F-E7290925259D}" srcId="{DC6581D0-D995-4722-BCFB-B9D7B54392F2}" destId="{68CF6C33-0A1F-4858-AFF4-C48CF8994840}" srcOrd="0" destOrd="0" parTransId="{498B620F-875C-4CD1-B91F-A5EEB5EFA113}" sibTransId="{E76E7A04-5A83-4531-BF46-65A859663E44}"/>
    <dgm:cxn modelId="{9E4BBDB5-54F2-46C0-87F8-61C83AF207CB}" srcId="{C0DA826C-B5FC-4025-B2AA-5E432F00C91F}" destId="{8E5006D2-DF06-413E-8E69-B33FF8F55474}" srcOrd="0" destOrd="0" parTransId="{A6D322DE-59BB-4B11-AA19-406CAB25A772}" sibTransId="{39D7B076-E97D-4A2A-B2DD-AF88B8866360}"/>
    <dgm:cxn modelId="{D972F849-1907-453C-9B5E-89668173C400}" type="presOf" srcId="{041409A3-A0CB-4E98-BB45-C1722451C11E}" destId="{F8A81FB1-0019-4D35-9108-4D8DBAA3C8C7}" srcOrd="0" destOrd="0" presId="urn:microsoft.com/office/officeart/2005/8/layout/chevron2"/>
    <dgm:cxn modelId="{D4F238D9-C864-4D68-92F1-43570BB84B14}" srcId="{B06A0F8D-692C-41CB-9671-8B9F3CF3041C}" destId="{DC6581D0-D995-4722-BCFB-B9D7B54392F2}" srcOrd="4" destOrd="0" parTransId="{EE6EA708-1EDD-4C7B-BBD0-D1D257BC4EDA}" sibTransId="{19714F40-F896-40AF-9084-AB3F89643707}"/>
    <dgm:cxn modelId="{A2C065C9-8732-4015-88D9-9A9C585D0DF4}" type="presOf" srcId="{7F5F1C57-F677-4771-9B6E-27E0A74DE399}" destId="{5A7BFF48-9A21-4729-9DB0-35338CCBDE40}" srcOrd="0" destOrd="0" presId="urn:microsoft.com/office/officeart/2005/8/layout/chevron2"/>
    <dgm:cxn modelId="{E6B29274-D599-4B15-9802-525E5158A78B}" srcId="{B06A0F8D-692C-41CB-9671-8B9F3CF3041C}" destId="{C0DA826C-B5FC-4025-B2AA-5E432F00C91F}" srcOrd="3" destOrd="0" parTransId="{6905C0F8-561F-497F-8F1D-47A706AEF908}" sibTransId="{EC735DEF-8CE9-4AB9-AA13-C64A4180D841}"/>
    <dgm:cxn modelId="{278C9260-8965-4979-82EF-EEF07D8D47A3}" srcId="{B06A0F8D-692C-41CB-9671-8B9F3CF3041C}" destId="{041409A3-A0CB-4E98-BB45-C1722451C11E}" srcOrd="5" destOrd="0" parTransId="{B7FBB3E6-B11E-4782-B5C4-B4D9FF073CCE}" sibTransId="{BE5CE89D-4F90-4154-9347-1F08312A0415}"/>
    <dgm:cxn modelId="{D39E4B4D-A5DA-4160-A720-A4A913B8DACE}" type="presOf" srcId="{C7ECDE74-0865-49F4-BD6F-56B1D817A905}" destId="{63E26371-CD61-432D-AB3E-1875A18A29E7}" srcOrd="0" destOrd="0" presId="urn:microsoft.com/office/officeart/2005/8/layout/chevron2"/>
    <dgm:cxn modelId="{FF261CC0-1AEB-44EB-AFDE-D2CB6BFE1443}" srcId="{5EA91D55-0787-4F99-8445-D905FD74CCF1}" destId="{3DA774B3-2C73-440E-B4DB-DEAAB27F5356}" srcOrd="0" destOrd="0" parTransId="{B9E832E8-7BB4-431B-961F-6D1F392AE31F}" sibTransId="{B0CA1A87-9F4B-478A-BD34-E8DC301BD484}"/>
    <dgm:cxn modelId="{36F95AAD-CFD0-4474-AD7A-3CA8F504D722}" type="presOf" srcId="{85AA5B51-7BBD-4435-9151-55AE8EEF78A1}" destId="{D127A23A-1A42-4F81-8DEE-F34D7717F9F1}" srcOrd="0" destOrd="0" presId="urn:microsoft.com/office/officeart/2005/8/layout/chevron2"/>
    <dgm:cxn modelId="{C3C16164-4268-4DCB-B2B9-20DCAED430AB}" type="presOf" srcId="{2DE93142-41EB-41DA-AD4A-013EF103791F}" destId="{A9AEB487-0B59-4B51-92C3-55A4F10A4BB4}" srcOrd="0" destOrd="0" presId="urn:microsoft.com/office/officeart/2005/8/layout/chevron2"/>
    <dgm:cxn modelId="{FBDDF9AD-199E-4561-9667-B09002B711C1}" srcId="{B06A0F8D-692C-41CB-9671-8B9F3CF3041C}" destId="{A232FB84-903C-4F7F-8B80-0F6AE6EDDA71}" srcOrd="1" destOrd="0" parTransId="{84FC294C-C717-46AE-BEF8-97902CD62257}" sibTransId="{C8E9E1D6-C204-4190-A1CA-1084BB21DDB6}"/>
    <dgm:cxn modelId="{6D8F488B-DE67-4033-AC68-C2A8FBB86463}" srcId="{A232FB84-903C-4F7F-8B80-0F6AE6EDDA71}" destId="{7F5F1C57-F677-4771-9B6E-27E0A74DE399}" srcOrd="0" destOrd="0" parTransId="{B820FC55-1F26-47BE-84D3-2599E776C111}" sibTransId="{44D63F11-8AB0-429C-A9F6-7C5C61DA7C25}"/>
    <dgm:cxn modelId="{1E935B84-78C0-424D-AA50-5E26FD6C331E}" srcId="{041409A3-A0CB-4E98-BB45-C1722451C11E}" destId="{C7ECDE74-0865-49F4-BD6F-56B1D817A905}" srcOrd="0" destOrd="0" parTransId="{58A002AE-41E3-4C56-B8BC-F0BC640C94AB}" sibTransId="{E57DB22E-EDBB-4A2E-8E1F-9B484E3D2805}"/>
    <dgm:cxn modelId="{22F0B0E4-ABF7-453F-B82E-5E70C8C28012}" srcId="{5F869944-8EAB-4021-A66E-DED005DCCB7F}" destId="{46E51096-F56D-4CC5-9285-61F38927F96D}" srcOrd="0" destOrd="0" parTransId="{2DBD8B30-6266-45B4-A0C1-768723359832}" sibTransId="{681720A7-A9B2-40E3-B2D2-ECE1B97471A2}"/>
    <dgm:cxn modelId="{6CBEDED6-7C62-4751-BC12-111988ECCC31}" type="presOf" srcId="{5EA91D55-0787-4F99-8445-D905FD74CCF1}" destId="{1BEF68D1-9454-48B9-B5DA-74FDDF8C2A3E}" srcOrd="0" destOrd="0" presId="urn:microsoft.com/office/officeart/2005/8/layout/chevron2"/>
    <dgm:cxn modelId="{38B72965-995B-4C14-86B9-9C426B66F298}" type="presOf" srcId="{46E51096-F56D-4CC5-9285-61F38927F96D}" destId="{5202387C-B0A1-4F1E-B0B2-400BB1D2CBB3}" srcOrd="0" destOrd="0" presId="urn:microsoft.com/office/officeart/2005/8/layout/chevron2"/>
    <dgm:cxn modelId="{06843F4F-5160-4302-A587-07C6D6366DDF}" srcId="{B06A0F8D-692C-41CB-9671-8B9F3CF3041C}" destId="{5F869944-8EAB-4021-A66E-DED005DCCB7F}" srcOrd="0" destOrd="0" parTransId="{85996273-671A-405A-99CF-1909409715B1}" sibTransId="{1F07F744-4FDB-4C1F-AAD8-B686EB9842B3}"/>
    <dgm:cxn modelId="{CF451BF1-B1EA-4688-A42A-BBBBF66F42B4}" type="presOf" srcId="{8E5006D2-DF06-413E-8E69-B33FF8F55474}" destId="{D8AE862A-E610-4F75-9318-5C257192CF89}" srcOrd="0" destOrd="0" presId="urn:microsoft.com/office/officeart/2005/8/layout/chevron2"/>
    <dgm:cxn modelId="{77F8FC6F-7B75-49D3-8189-DA8162E1C310}" type="presOf" srcId="{DC6581D0-D995-4722-BCFB-B9D7B54392F2}" destId="{2AB12C2F-6BF4-4AC4-B5CA-6BDC8BCFF2EF}" srcOrd="0" destOrd="0" presId="urn:microsoft.com/office/officeart/2005/8/layout/chevron2"/>
    <dgm:cxn modelId="{105145BA-C26A-44A0-811E-6143581BBDB8}" srcId="{B06A0F8D-692C-41CB-9671-8B9F3CF3041C}" destId="{5EA91D55-0787-4F99-8445-D905FD74CCF1}" srcOrd="6" destOrd="0" parTransId="{7394C43A-9709-48F1-A8E7-BDD13E1A22CE}" sibTransId="{0A41BFD8-5891-4A6B-981E-AE302E0472A0}"/>
    <dgm:cxn modelId="{62189CF2-F607-40E5-B25F-C1FF611AACC6}" type="presOf" srcId="{68CF6C33-0A1F-4858-AFF4-C48CF8994840}" destId="{D7B7B642-F284-4D01-9952-A02BAC58D4EE}" srcOrd="0" destOrd="0" presId="urn:microsoft.com/office/officeart/2005/8/layout/chevron2"/>
    <dgm:cxn modelId="{4997A91A-D673-40A4-AF2A-F2F35CC58D29}" type="presParOf" srcId="{DFB3317A-8C46-482A-A4C6-E1FCC84AA8C7}" destId="{83EA02D2-5865-4A8A-B83E-BFEB2435B4B6}" srcOrd="0" destOrd="0" presId="urn:microsoft.com/office/officeart/2005/8/layout/chevron2"/>
    <dgm:cxn modelId="{2560315B-96CD-46D6-9668-5281C9278574}" type="presParOf" srcId="{83EA02D2-5865-4A8A-B83E-BFEB2435B4B6}" destId="{16DF7F3C-324B-4089-89F4-591A55C0B055}" srcOrd="0" destOrd="0" presId="urn:microsoft.com/office/officeart/2005/8/layout/chevron2"/>
    <dgm:cxn modelId="{0AA6D2FC-D445-402D-B589-3DC0E5017085}" type="presParOf" srcId="{83EA02D2-5865-4A8A-B83E-BFEB2435B4B6}" destId="{5202387C-B0A1-4F1E-B0B2-400BB1D2CBB3}" srcOrd="1" destOrd="0" presId="urn:microsoft.com/office/officeart/2005/8/layout/chevron2"/>
    <dgm:cxn modelId="{BBB418DB-4631-4614-9231-25E83902FF63}" type="presParOf" srcId="{DFB3317A-8C46-482A-A4C6-E1FCC84AA8C7}" destId="{F6B0C3D0-B2D1-4AB6-93C3-02D36FC6F323}" srcOrd="1" destOrd="0" presId="urn:microsoft.com/office/officeart/2005/8/layout/chevron2"/>
    <dgm:cxn modelId="{E09D0DFE-79E4-42CA-8CE9-6C87CC4CE2AF}" type="presParOf" srcId="{DFB3317A-8C46-482A-A4C6-E1FCC84AA8C7}" destId="{28424694-6508-4F6C-A763-9707966A77B7}" srcOrd="2" destOrd="0" presId="urn:microsoft.com/office/officeart/2005/8/layout/chevron2"/>
    <dgm:cxn modelId="{D26796BD-5622-4008-8E31-EF37E5A89881}" type="presParOf" srcId="{28424694-6508-4F6C-A763-9707966A77B7}" destId="{21FEA350-07EB-4B1E-A55A-3CD0BE3387D2}" srcOrd="0" destOrd="0" presId="urn:microsoft.com/office/officeart/2005/8/layout/chevron2"/>
    <dgm:cxn modelId="{C7370B8E-F425-40AD-991D-F305F9DB827C}" type="presParOf" srcId="{28424694-6508-4F6C-A763-9707966A77B7}" destId="{5A7BFF48-9A21-4729-9DB0-35338CCBDE40}" srcOrd="1" destOrd="0" presId="urn:microsoft.com/office/officeart/2005/8/layout/chevron2"/>
    <dgm:cxn modelId="{15C1A466-0AC5-4BDF-9174-5011918CB4F3}" type="presParOf" srcId="{DFB3317A-8C46-482A-A4C6-E1FCC84AA8C7}" destId="{2FD4CD77-CD16-43B9-A5A0-7E88E68D657B}" srcOrd="3" destOrd="0" presId="urn:microsoft.com/office/officeart/2005/8/layout/chevron2"/>
    <dgm:cxn modelId="{982C5484-9E31-4354-B65A-BBF737501C83}" type="presParOf" srcId="{DFB3317A-8C46-482A-A4C6-E1FCC84AA8C7}" destId="{06C64EED-5655-4062-AA58-4D3C20B950C6}" srcOrd="4" destOrd="0" presId="urn:microsoft.com/office/officeart/2005/8/layout/chevron2"/>
    <dgm:cxn modelId="{C2C0C06B-95D6-492A-841A-715F699F387C}" type="presParOf" srcId="{06C64EED-5655-4062-AA58-4D3C20B950C6}" destId="{D127A23A-1A42-4F81-8DEE-F34D7717F9F1}" srcOrd="0" destOrd="0" presId="urn:microsoft.com/office/officeart/2005/8/layout/chevron2"/>
    <dgm:cxn modelId="{67130A9D-2783-46A6-86DD-C6E07426D89F}" type="presParOf" srcId="{06C64EED-5655-4062-AA58-4D3C20B950C6}" destId="{A9AEB487-0B59-4B51-92C3-55A4F10A4BB4}" srcOrd="1" destOrd="0" presId="urn:microsoft.com/office/officeart/2005/8/layout/chevron2"/>
    <dgm:cxn modelId="{DCD3F25D-C6DB-428B-BD0C-E545D7E0B6CD}" type="presParOf" srcId="{DFB3317A-8C46-482A-A4C6-E1FCC84AA8C7}" destId="{3E92A799-1F2E-440A-A7C5-24BC3917C206}" srcOrd="5" destOrd="0" presId="urn:microsoft.com/office/officeart/2005/8/layout/chevron2"/>
    <dgm:cxn modelId="{735977D2-C80B-48B2-902D-AF552179D8AF}" type="presParOf" srcId="{DFB3317A-8C46-482A-A4C6-E1FCC84AA8C7}" destId="{568D93B4-D7A5-4709-AC39-D9C5989E420E}" srcOrd="6" destOrd="0" presId="urn:microsoft.com/office/officeart/2005/8/layout/chevron2"/>
    <dgm:cxn modelId="{10A4FB8D-5DD4-49E3-9A71-BE257DA31101}" type="presParOf" srcId="{568D93B4-D7A5-4709-AC39-D9C5989E420E}" destId="{84E61023-0F49-46F8-AB14-DF89BB4A3601}" srcOrd="0" destOrd="0" presId="urn:microsoft.com/office/officeart/2005/8/layout/chevron2"/>
    <dgm:cxn modelId="{46F695E7-BBA8-4813-BB85-7F838CE6C863}" type="presParOf" srcId="{568D93B4-D7A5-4709-AC39-D9C5989E420E}" destId="{D8AE862A-E610-4F75-9318-5C257192CF89}" srcOrd="1" destOrd="0" presId="urn:microsoft.com/office/officeart/2005/8/layout/chevron2"/>
    <dgm:cxn modelId="{8300A484-C3EE-4A32-82C2-BC881BE42410}" type="presParOf" srcId="{DFB3317A-8C46-482A-A4C6-E1FCC84AA8C7}" destId="{8402EBD2-3029-4DC6-9867-B31161D53DE3}" srcOrd="7" destOrd="0" presId="urn:microsoft.com/office/officeart/2005/8/layout/chevron2"/>
    <dgm:cxn modelId="{D2F6DF4E-4FAE-498F-9565-230002CE355D}" type="presParOf" srcId="{DFB3317A-8C46-482A-A4C6-E1FCC84AA8C7}" destId="{9E874884-C648-44AE-911C-740A96406D70}" srcOrd="8" destOrd="0" presId="urn:microsoft.com/office/officeart/2005/8/layout/chevron2"/>
    <dgm:cxn modelId="{53CCEF08-C896-4FE3-8B4A-854792C01807}" type="presParOf" srcId="{9E874884-C648-44AE-911C-740A96406D70}" destId="{2AB12C2F-6BF4-4AC4-B5CA-6BDC8BCFF2EF}" srcOrd="0" destOrd="0" presId="urn:microsoft.com/office/officeart/2005/8/layout/chevron2"/>
    <dgm:cxn modelId="{120B82A2-2AE3-44C5-8BC6-6B41010BF997}" type="presParOf" srcId="{9E874884-C648-44AE-911C-740A96406D70}" destId="{D7B7B642-F284-4D01-9952-A02BAC58D4EE}" srcOrd="1" destOrd="0" presId="urn:microsoft.com/office/officeart/2005/8/layout/chevron2"/>
    <dgm:cxn modelId="{68ACB4BD-F34C-42F3-B14C-6B384DB6816B}" type="presParOf" srcId="{DFB3317A-8C46-482A-A4C6-E1FCC84AA8C7}" destId="{154E92A1-3D87-44A9-85F2-B3820A2BF7F9}" srcOrd="9" destOrd="0" presId="urn:microsoft.com/office/officeart/2005/8/layout/chevron2"/>
    <dgm:cxn modelId="{5F0D0800-F29E-4E14-ADF6-F828213180C4}" type="presParOf" srcId="{DFB3317A-8C46-482A-A4C6-E1FCC84AA8C7}" destId="{0B087EE5-72BF-4D24-B087-7D44847738D8}" srcOrd="10" destOrd="0" presId="urn:microsoft.com/office/officeart/2005/8/layout/chevron2"/>
    <dgm:cxn modelId="{FF0CCD90-EEEC-4546-A49C-E594C00BA2F4}" type="presParOf" srcId="{0B087EE5-72BF-4D24-B087-7D44847738D8}" destId="{F8A81FB1-0019-4D35-9108-4D8DBAA3C8C7}" srcOrd="0" destOrd="0" presId="urn:microsoft.com/office/officeart/2005/8/layout/chevron2"/>
    <dgm:cxn modelId="{4D53575C-7C8D-4F21-B25B-FFCFAFCB4A76}" type="presParOf" srcId="{0B087EE5-72BF-4D24-B087-7D44847738D8}" destId="{63E26371-CD61-432D-AB3E-1875A18A29E7}" srcOrd="1" destOrd="0" presId="urn:microsoft.com/office/officeart/2005/8/layout/chevron2"/>
    <dgm:cxn modelId="{103A3953-DCD1-4999-ACFD-4FA1A25CB97E}" type="presParOf" srcId="{DFB3317A-8C46-482A-A4C6-E1FCC84AA8C7}" destId="{0F75F1C7-39AD-4020-ACF9-53ABF6CA3C56}" srcOrd="11" destOrd="0" presId="urn:microsoft.com/office/officeart/2005/8/layout/chevron2"/>
    <dgm:cxn modelId="{D870909F-3B6A-4CBC-A454-A56DF8604141}" type="presParOf" srcId="{DFB3317A-8C46-482A-A4C6-E1FCC84AA8C7}" destId="{6D3A5100-FA90-4BF4-8AB9-93C8813DFE49}" srcOrd="12" destOrd="0" presId="urn:microsoft.com/office/officeart/2005/8/layout/chevron2"/>
    <dgm:cxn modelId="{54B22C16-D8A2-4526-936C-D62BCFEBC46B}" type="presParOf" srcId="{6D3A5100-FA90-4BF4-8AB9-93C8813DFE49}" destId="{1BEF68D1-9454-48B9-B5DA-74FDDF8C2A3E}" srcOrd="0" destOrd="0" presId="urn:microsoft.com/office/officeart/2005/8/layout/chevron2"/>
    <dgm:cxn modelId="{9B7F25C3-840C-4DD1-B9E1-7BF61F2998B1}" type="presParOf" srcId="{6D3A5100-FA90-4BF4-8AB9-93C8813DFE49}" destId="{8E94FA56-71B6-4413-A9CE-2000EBBA970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F4A6C3-C886-4A3C-9110-D7FB5FFB1E15}">
      <dsp:nvSpPr>
        <dsp:cNvPr id="0" name=""/>
        <dsp:cNvSpPr/>
      </dsp:nvSpPr>
      <dsp:spPr>
        <a:xfrm rot="5400000">
          <a:off x="-151562" y="151770"/>
          <a:ext cx="1010415" cy="707291"/>
        </a:xfrm>
        <a:prstGeom prst="chevron">
          <a:avLst/>
        </a:prstGeom>
        <a:solidFill>
          <a:srgbClr val="00BCB8"/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929,3</a:t>
          </a:r>
          <a:endParaRPr lang="ru-RU" sz="1700" b="1" kern="1200" dirty="0"/>
        </a:p>
      </dsp:txBody>
      <dsp:txXfrm rot="-5400000">
        <a:off x="1" y="353854"/>
        <a:ext cx="707291" cy="303124"/>
      </dsp:txXfrm>
    </dsp:sp>
    <dsp:sp modelId="{012D1B6D-DE2A-4FAD-93B4-13264345E1A4}">
      <dsp:nvSpPr>
        <dsp:cNvPr id="0" name=""/>
        <dsp:cNvSpPr/>
      </dsp:nvSpPr>
      <dsp:spPr>
        <a:xfrm rot="5400000">
          <a:off x="2548886" y="-1841386"/>
          <a:ext cx="656770" cy="43399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детей-сирот 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07292" y="32269"/>
        <a:ext cx="4307899" cy="592648"/>
      </dsp:txXfrm>
    </dsp:sp>
    <dsp:sp modelId="{BF28056F-20F2-4AF3-AA93-E7D9EC6BD6E8}">
      <dsp:nvSpPr>
        <dsp:cNvPr id="0" name=""/>
        <dsp:cNvSpPr/>
      </dsp:nvSpPr>
      <dsp:spPr>
        <a:xfrm rot="5400000">
          <a:off x="-151562" y="1065146"/>
          <a:ext cx="1010415" cy="70729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1 386,4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267230"/>
        <a:ext cx="707291" cy="303124"/>
      </dsp:txXfrm>
    </dsp:sp>
    <dsp:sp modelId="{22AAB12F-D37A-482A-BA64-B071813DF206}">
      <dsp:nvSpPr>
        <dsp:cNvPr id="0" name=""/>
        <dsp:cNvSpPr/>
      </dsp:nvSpPr>
      <dsp:spPr>
        <a:xfrm rot="5400000">
          <a:off x="2548886" y="-928010"/>
          <a:ext cx="656770" cy="43399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семей с детьми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07292" y="945645"/>
        <a:ext cx="4307899" cy="592648"/>
      </dsp:txXfrm>
    </dsp:sp>
    <dsp:sp modelId="{F9D5BBD1-D176-4CAE-90AF-BF10527C25FD}">
      <dsp:nvSpPr>
        <dsp:cNvPr id="0" name=""/>
        <dsp:cNvSpPr/>
      </dsp:nvSpPr>
      <dsp:spPr>
        <a:xfrm rot="5400000">
          <a:off x="-151562" y="1978523"/>
          <a:ext cx="1010415" cy="707291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42,4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2180607"/>
        <a:ext cx="707291" cy="303124"/>
      </dsp:txXfrm>
    </dsp:sp>
    <dsp:sp modelId="{18C6C2EC-3D99-4EA5-A57F-A575171B2AC2}">
      <dsp:nvSpPr>
        <dsp:cNvPr id="0" name=""/>
        <dsp:cNvSpPr/>
      </dsp:nvSpPr>
      <dsp:spPr>
        <a:xfrm rot="5400000">
          <a:off x="2548886" y="-14634"/>
          <a:ext cx="656770" cy="43399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ветеранов труда РА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07292" y="1859022"/>
        <a:ext cx="4307899" cy="592648"/>
      </dsp:txXfrm>
    </dsp:sp>
    <dsp:sp modelId="{63A18757-BFCE-41C4-8816-9E8E71006A42}">
      <dsp:nvSpPr>
        <dsp:cNvPr id="0" name=""/>
        <dsp:cNvSpPr/>
      </dsp:nvSpPr>
      <dsp:spPr>
        <a:xfrm rot="5400000">
          <a:off x="-151562" y="2891899"/>
          <a:ext cx="1010415" cy="707291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3,3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3093983"/>
        <a:ext cx="707291" cy="303124"/>
      </dsp:txXfrm>
    </dsp:sp>
    <dsp:sp modelId="{5ADCFE48-428D-4A91-A9EF-8C5A079D0A32}">
      <dsp:nvSpPr>
        <dsp:cNvPr id="0" name=""/>
        <dsp:cNvSpPr/>
      </dsp:nvSpPr>
      <dsp:spPr>
        <a:xfrm rot="5400000">
          <a:off x="2548886" y="898741"/>
          <a:ext cx="656770" cy="43399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реабилитированных лиц и лиц, признанных пострадавшими от политических репрессий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07292" y="2772397"/>
        <a:ext cx="4307899" cy="592648"/>
      </dsp:txXfrm>
    </dsp:sp>
    <dsp:sp modelId="{CFFF6C25-F0CA-4A03-9567-361C5A0A3AED}">
      <dsp:nvSpPr>
        <dsp:cNvPr id="0" name=""/>
        <dsp:cNvSpPr/>
      </dsp:nvSpPr>
      <dsp:spPr>
        <a:xfrm rot="5400000">
          <a:off x="-151562" y="3805275"/>
          <a:ext cx="1010415" cy="707291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107,1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4007359"/>
        <a:ext cx="707291" cy="303124"/>
      </dsp:txXfrm>
    </dsp:sp>
    <dsp:sp modelId="{55B4C53B-4120-4F7C-BA8C-0A1DDB0B57A4}">
      <dsp:nvSpPr>
        <dsp:cNvPr id="0" name=""/>
        <dsp:cNvSpPr/>
      </dsp:nvSpPr>
      <dsp:spPr>
        <a:xfrm rot="5400000">
          <a:off x="2548886" y="1812118"/>
          <a:ext cx="656770" cy="43399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ветеранов труда и тружеников тыла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07292" y="3685774"/>
        <a:ext cx="4307899" cy="592648"/>
      </dsp:txXfrm>
    </dsp:sp>
    <dsp:sp modelId="{7EF20A05-5FA3-4C18-8DE8-65AB61BCBA20}">
      <dsp:nvSpPr>
        <dsp:cNvPr id="0" name=""/>
        <dsp:cNvSpPr/>
      </dsp:nvSpPr>
      <dsp:spPr>
        <a:xfrm rot="5400000">
          <a:off x="-151562" y="4718652"/>
          <a:ext cx="1010415" cy="707291"/>
        </a:xfrm>
        <a:prstGeom prst="chevron">
          <a:avLst/>
        </a:prstGeom>
        <a:solidFill>
          <a:srgbClr val="51E9F9"/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301,6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4920736"/>
        <a:ext cx="707291" cy="303124"/>
      </dsp:txXfrm>
    </dsp:sp>
    <dsp:sp modelId="{8936368B-6D9E-463C-A109-1986E56EC128}">
      <dsp:nvSpPr>
        <dsp:cNvPr id="0" name=""/>
        <dsp:cNvSpPr/>
      </dsp:nvSpPr>
      <dsp:spPr>
        <a:xfrm rot="5400000">
          <a:off x="2548886" y="2725494"/>
          <a:ext cx="656770" cy="43399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специалистов в сельской местности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07292" y="4599150"/>
        <a:ext cx="4307899" cy="5926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DF7F3C-324B-4089-89F4-591A55C0B055}">
      <dsp:nvSpPr>
        <dsp:cNvPr id="0" name=""/>
        <dsp:cNvSpPr/>
      </dsp:nvSpPr>
      <dsp:spPr>
        <a:xfrm rot="5400000">
          <a:off x="-130114" y="132880"/>
          <a:ext cx="867432" cy="607202"/>
        </a:xfrm>
        <a:prstGeom prst="chevron">
          <a:avLst/>
        </a:prstGeom>
        <a:solidFill>
          <a:srgbClr val="00BCB8"/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198,2</a:t>
          </a:r>
          <a:endParaRPr lang="ru-RU" sz="1600" b="1" kern="1200" dirty="0"/>
        </a:p>
      </dsp:txBody>
      <dsp:txXfrm rot="-5400000">
        <a:off x="1" y="306366"/>
        <a:ext cx="607202" cy="260230"/>
      </dsp:txXfrm>
    </dsp:sp>
    <dsp:sp modelId="{5202387C-B0A1-4F1E-B0B2-400BB1D2CBB3}">
      <dsp:nvSpPr>
        <dsp:cNvPr id="0" name=""/>
        <dsp:cNvSpPr/>
      </dsp:nvSpPr>
      <dsp:spPr>
        <a:xfrm rot="5400000">
          <a:off x="2542913" y="-1932944"/>
          <a:ext cx="563831" cy="44352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безработных граждан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07203" y="30290"/>
        <a:ext cx="4407728" cy="508783"/>
      </dsp:txXfrm>
    </dsp:sp>
    <dsp:sp modelId="{21FEA350-07EB-4B1E-A55A-3CD0BE3387D2}">
      <dsp:nvSpPr>
        <dsp:cNvPr id="0" name=""/>
        <dsp:cNvSpPr/>
      </dsp:nvSpPr>
      <dsp:spPr>
        <a:xfrm rot="5400000">
          <a:off x="-130114" y="917005"/>
          <a:ext cx="867432" cy="60720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62,5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090491"/>
        <a:ext cx="607202" cy="260230"/>
      </dsp:txXfrm>
    </dsp:sp>
    <dsp:sp modelId="{5A7BFF48-9A21-4729-9DB0-35338CCBDE40}">
      <dsp:nvSpPr>
        <dsp:cNvPr id="0" name=""/>
        <dsp:cNvSpPr/>
      </dsp:nvSpPr>
      <dsp:spPr>
        <a:xfrm rot="5400000">
          <a:off x="2542913" y="-1148819"/>
          <a:ext cx="563831" cy="44352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жильем ветеранов, инвалидов, молодых семей и специалистов на селе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07203" y="814415"/>
        <a:ext cx="4407728" cy="508783"/>
      </dsp:txXfrm>
    </dsp:sp>
    <dsp:sp modelId="{D127A23A-1A42-4F81-8DEE-F34D7717F9F1}">
      <dsp:nvSpPr>
        <dsp:cNvPr id="0" name=""/>
        <dsp:cNvSpPr/>
      </dsp:nvSpPr>
      <dsp:spPr>
        <a:xfrm rot="5400000">
          <a:off x="-130114" y="1701130"/>
          <a:ext cx="867432" cy="60720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286,5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874616"/>
        <a:ext cx="607202" cy="260230"/>
      </dsp:txXfrm>
    </dsp:sp>
    <dsp:sp modelId="{A9AEB487-0B59-4B51-92C3-55A4F10A4BB4}">
      <dsp:nvSpPr>
        <dsp:cNvPr id="0" name=""/>
        <dsp:cNvSpPr/>
      </dsp:nvSpPr>
      <dsp:spPr>
        <a:xfrm rot="5400000">
          <a:off x="2542913" y="-364694"/>
          <a:ext cx="563831" cy="44352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лекарственными препаратами отдельных категорий граждан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07203" y="1598540"/>
        <a:ext cx="4407728" cy="508783"/>
      </dsp:txXfrm>
    </dsp:sp>
    <dsp:sp modelId="{84E61023-0F49-46F8-AB14-DF89BB4A3601}">
      <dsp:nvSpPr>
        <dsp:cNvPr id="0" name=""/>
        <dsp:cNvSpPr/>
      </dsp:nvSpPr>
      <dsp:spPr>
        <a:xfrm rot="5400000">
          <a:off x="-130114" y="2485255"/>
          <a:ext cx="867432" cy="607202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438,3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2658741"/>
        <a:ext cx="607202" cy="260230"/>
      </dsp:txXfrm>
    </dsp:sp>
    <dsp:sp modelId="{D8AE862A-E610-4F75-9318-5C257192CF89}">
      <dsp:nvSpPr>
        <dsp:cNvPr id="0" name=""/>
        <dsp:cNvSpPr/>
      </dsp:nvSpPr>
      <dsp:spPr>
        <a:xfrm rot="5400000">
          <a:off x="2542913" y="419430"/>
          <a:ext cx="563831" cy="44352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Государственная поддержка граждан на основании социального контракта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07203" y="2382664"/>
        <a:ext cx="4407728" cy="508783"/>
      </dsp:txXfrm>
    </dsp:sp>
    <dsp:sp modelId="{2AB12C2F-6BF4-4AC4-B5CA-6BDC8BCFF2EF}">
      <dsp:nvSpPr>
        <dsp:cNvPr id="0" name=""/>
        <dsp:cNvSpPr/>
      </dsp:nvSpPr>
      <dsp:spPr>
        <a:xfrm rot="5400000">
          <a:off x="-130114" y="3269380"/>
          <a:ext cx="867432" cy="607202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197,9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3442866"/>
        <a:ext cx="607202" cy="260230"/>
      </dsp:txXfrm>
    </dsp:sp>
    <dsp:sp modelId="{D7B7B642-F284-4D01-9952-A02BAC58D4EE}">
      <dsp:nvSpPr>
        <dsp:cNvPr id="0" name=""/>
        <dsp:cNvSpPr/>
      </dsp:nvSpPr>
      <dsp:spPr>
        <a:xfrm rot="5400000">
          <a:off x="2542913" y="1267549"/>
          <a:ext cx="563831" cy="44352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ЖКУ отдельным категориям граждан 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07203" y="3230783"/>
        <a:ext cx="4407728" cy="508783"/>
      </dsp:txXfrm>
    </dsp:sp>
    <dsp:sp modelId="{F8A81FB1-0019-4D35-9108-4D8DBAA3C8C7}">
      <dsp:nvSpPr>
        <dsp:cNvPr id="0" name=""/>
        <dsp:cNvSpPr/>
      </dsp:nvSpPr>
      <dsp:spPr>
        <a:xfrm rot="5400000">
          <a:off x="-130114" y="4053505"/>
          <a:ext cx="867432" cy="60720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355,1 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4226991"/>
        <a:ext cx="607202" cy="260230"/>
      </dsp:txXfrm>
    </dsp:sp>
    <dsp:sp modelId="{63E26371-CD61-432D-AB3E-1875A18A29E7}">
      <dsp:nvSpPr>
        <dsp:cNvPr id="0" name=""/>
        <dsp:cNvSpPr/>
      </dsp:nvSpPr>
      <dsp:spPr>
        <a:xfrm rot="5400000">
          <a:off x="2542913" y="1987680"/>
          <a:ext cx="563831" cy="44352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граждан участвующих в проведении специальной военной операции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07203" y="3950914"/>
        <a:ext cx="4407728" cy="508783"/>
      </dsp:txXfrm>
    </dsp:sp>
    <dsp:sp modelId="{1BEF68D1-9454-48B9-B5DA-74FDDF8C2A3E}">
      <dsp:nvSpPr>
        <dsp:cNvPr id="0" name=""/>
        <dsp:cNvSpPr/>
      </dsp:nvSpPr>
      <dsp:spPr>
        <a:xfrm rot="5400000">
          <a:off x="-130114" y="4837630"/>
          <a:ext cx="867432" cy="607202"/>
        </a:xfrm>
        <a:prstGeom prst="chevron">
          <a:avLst/>
        </a:prstGeom>
        <a:solidFill>
          <a:srgbClr val="51E9F9"/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138,8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5011116"/>
        <a:ext cx="607202" cy="260230"/>
      </dsp:txXfrm>
    </dsp:sp>
    <dsp:sp modelId="{8E94FA56-71B6-4413-A9CE-2000EBBA9708}">
      <dsp:nvSpPr>
        <dsp:cNvPr id="0" name=""/>
        <dsp:cNvSpPr/>
      </dsp:nvSpPr>
      <dsp:spPr>
        <a:xfrm rot="5400000">
          <a:off x="2542913" y="2771804"/>
          <a:ext cx="563831" cy="44352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других категорий граждан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07203" y="4735038"/>
        <a:ext cx="4407728" cy="5087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0.6288</cdr:x>
      <cdr:y>0.02912</cdr:y>
    </cdr:from>
    <cdr:to>
      <cdr:x>0.65051</cdr:x>
      <cdr:y>0.14627</cdr:y>
    </cdr:to>
    <cdr:sp macro="" textlink="">
      <cdr:nvSpPr>
        <cdr:cNvPr id="2" name="Стрелка вниз 1"/>
        <cdr:cNvSpPr/>
      </cdr:nvSpPr>
      <cdr:spPr>
        <a:xfrm xmlns:a="http://schemas.openxmlformats.org/drawingml/2006/main" rot="13232842">
          <a:off x="7226456" y="172820"/>
          <a:ext cx="249587" cy="695204"/>
        </a:xfrm>
        <a:prstGeom xmlns:a="http://schemas.openxmlformats.org/drawingml/2006/main" prst="downArrow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0.78767</cdr:x>
      <cdr:y>0.20535</cdr:y>
    </cdr:from>
    <cdr:to>
      <cdr:x>0.81128</cdr:x>
      <cdr:y>0.3225</cdr:y>
    </cdr:to>
    <cdr:sp macro="" textlink="">
      <cdr:nvSpPr>
        <cdr:cNvPr id="3" name="Стрелка вниз 2"/>
        <cdr:cNvSpPr/>
      </cdr:nvSpPr>
      <cdr:spPr>
        <a:xfrm xmlns:a="http://schemas.openxmlformats.org/drawingml/2006/main" rot="13232842">
          <a:off x="9052277" y="1218588"/>
          <a:ext cx="271392" cy="695204"/>
        </a:xfrm>
        <a:prstGeom xmlns:a="http://schemas.openxmlformats.org/drawingml/2006/main" prst="downArrow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0.65507</cdr:x>
      <cdr:y>0.07294</cdr:y>
    </cdr:from>
    <cdr:to>
      <cdr:x>0.74076</cdr:x>
      <cdr:y>0.1322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7528439" y="432823"/>
          <a:ext cx="984739" cy="35169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 smtClean="0">
              <a:ln>
                <a:noFill/>
              </a:ln>
              <a:solidFill>
                <a:schemeClr val="tx1"/>
              </a:solidFill>
            </a:rPr>
            <a:t>+ </a:t>
          </a:r>
          <a:r>
            <a:rPr lang="ru-RU" sz="1400" dirty="0" smtClean="0">
              <a:ln>
                <a:noFill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406,1</a:t>
          </a:r>
        </a:p>
        <a:p xmlns:a="http://schemas.openxmlformats.org/drawingml/2006/main">
          <a:endParaRPr lang="ru-RU" dirty="0">
            <a:ln>
              <a:noFill/>
            </a:ln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0.81425</cdr:x>
      <cdr:y>0.24901</cdr:y>
    </cdr:from>
    <cdr:to>
      <cdr:x>0.89994</cdr:x>
      <cdr:y>0.30827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9357797" y="1477684"/>
          <a:ext cx="984739" cy="35169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 smtClean="0">
              <a:ln>
                <a:noFill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+ 369,0</a:t>
          </a:r>
          <a:endParaRPr lang="ru-RU" sz="1400" dirty="0">
            <a:ln>
              <a:noFill/>
            </a:ln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0.32772</cdr:x>
      <cdr:y>0.44115</cdr:y>
    </cdr:from>
    <cdr:to>
      <cdr:x>0.70106</cdr:x>
      <cdr:y>0.57498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667077" y="2641394"/>
          <a:ext cx="1899138" cy="80135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8 473,9 млн. рублей</a:t>
          </a:r>
        </a:p>
        <a:p xmlns:a="http://schemas.openxmlformats.org/drawingml/2006/main">
          <a:pPr algn="ctr"/>
          <a:endParaRPr lang="ru-RU" sz="2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C9AD7-58C7-4360-A70B-A247827EF3A4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1A092-77FB-4EDE-8D70-1B43F387E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0995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6E18A-6CDD-4A37-B19F-05F11699308E}" type="datetimeFigureOut">
              <a:rPr lang="ru-RU" smtClean="0"/>
              <a:t>03.05.2024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ADC5E-B046-4614-B63B-D85AE02B95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56277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7194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4109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В бюджет для граждан рекомендуется включать: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основные характеристики бюджета (в абсолютных и относительных величинах), в том числе сведения о доходах и расходах, межбюджетных трансфертах, планируемых к получению из федерального бюджета (бюджета субъекта Российской Федерации, местного бюджета), а также дефицит/профицит бюджета;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уровень долговой нагрузки на бюджет публично-правового образования, в том числе с отражением структуры долга публично-правового образования по видам долговых обязательств;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0594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06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686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609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56254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12. Сведения о расходах бюджета могут быть дополнительно представлены по разделам и подразделам классификации расходов бюджета и в разрезе видов расходов.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9961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32545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9496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9254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44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3403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466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72250" cy="36972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п. 5-6 приказа 145н информацию об</a:t>
            </a:r>
          </a:p>
          <a:p>
            <a:r>
              <a:rPr lang="ru-RU" dirty="0" smtClean="0"/>
              <a:t>межбюджетных трансфертов, поступающих в бюджет публично-правового образования в динамике (фактические значения в отчетном году, плановые значения в текущем году, прогноз на очередной год и плановый период).</a:t>
            </a:r>
            <a:endParaRPr lang="ru-RU" dirty="0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1352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82683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19. В бюджеты для граждан рекомендуется включать контактную информацию для граждан, в том числе сведения о местонахождении, контактных телефонах, адресах электронной почты, графике работы финансового органа публично-правового образования, графике личного приема граждан руководством финансового органа, а также описание дополнительных способов участия граждан в публичных слушаниях по проекту бюджета и отчету о его исполнении в данном публично-правовом образовании, в том числе описание механизмов взаимодействия с депутатами законодательного (представительного) органа публично-правового образования.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1258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3AD999-3141-4E1A-86EE-D506228137E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03.05.2024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3818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A25425-87C8-448A-974A-3A2C043EEBA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03.05.2024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1412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F925D5-B31C-4F63-8A86-17DD36458D31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03.05.2024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3227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C43F5C-9D96-409E-8DAD-0A09FDE9EE86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03.05.2024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093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F65BAC-4007-472E-B89E-6BF80D3A196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03.05.2024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1637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2FF51E-EC1D-4409-9C10-244B015E83F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03.05.2024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761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2483CB-C6B3-4370-AD54-AA3617A4638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03.05.2024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38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C096F3-86DA-49F5-B804-619D75B801C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03.05.2024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4943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419978-9E98-4318-B08E-848EC2B12483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03.05.2024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27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631D99-D7B9-4085-81E6-FC338D58366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03.05.2024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591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645F9F-DB28-428C-8064-A4881F420C8E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03.05.2024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2355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491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D6CA6-C32C-428A-8639-3F490318C2DC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03.05.2024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84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fin-altai.ru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3"/>
          <p:cNvSpPr/>
          <p:nvPr/>
        </p:nvSpPr>
        <p:spPr>
          <a:xfrm>
            <a:off x="0" y="0"/>
            <a:ext cx="654033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РЕСПУБЛИКИ АЛТАЙ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7604" y="856943"/>
            <a:ext cx="1139082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</a:t>
            </a:r>
          </a:p>
          <a:p>
            <a:pPr algn="ctr"/>
            <a:r>
              <a:rPr lang="ru-RU" sz="4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проекту Закона Республики Алтай </a:t>
            </a:r>
          </a:p>
          <a:p>
            <a:pPr algn="ctr"/>
            <a:r>
              <a:rPr lang="ru-RU" sz="4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исполнении </a:t>
            </a:r>
            <a:r>
              <a:rPr lang="ru-RU" sz="4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Республики </a:t>
            </a:r>
            <a:r>
              <a:rPr lang="ru-RU" sz="4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 за 2023 год»</a:t>
            </a:r>
            <a:r>
              <a:rPr lang="ru-RU" sz="4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dirty="0">
              <a:solidFill>
                <a:srgbClr val="00A29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4033" y="6211614"/>
            <a:ext cx="11537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dirty="0" err="1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.Горно-Алтайск</a:t>
            </a:r>
            <a:r>
              <a:rPr lang="ru-RU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endParaRPr lang="ru-RU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20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612508" y="43774"/>
            <a:ext cx="10158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b="1" spc="14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ГЛОССАРИЙ</a:t>
            </a:r>
            <a:endParaRPr lang="ru-RU" b="1" spc="14" dirty="0">
              <a:solidFill>
                <a:srgbClr val="00BCB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9457" y="413106"/>
            <a:ext cx="5863701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участников бюджетного процесса  по планированию, утверждению и исполнению бюджета, по контролю за его исполнением, осуществлению бюджетного учета,  ведению бюджетной отчетности и внешней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</a:p>
          <a:p>
            <a:pPr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Консолидированный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 бюджетов бюджетной системы Российской Федерации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</a:t>
            </a: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поступающие в бюджет денежные средства, за исключением  источников финансирования дефицита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выплачиваемые из бюджета денежные средства, за исключением источников финансирования дефицита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бюджета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превышение доходов бюджета над его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расходами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бюджета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превышение расходов бюджета над его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доходами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бюджета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привлекаемые в бюджет для покрытия дефицита (кредиты банков, кредиты от других уровней бюджетов, ценные бумаги, иные источники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96682" y="324339"/>
            <a:ext cx="570058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средства, предоставляемые одним бюджетом бюджетной системы Российской Федерации другому бюджету бюджетной системы Российской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предоставляемые на безвозмездной и безвозвратной основе без установления направлений их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предоставляемые на софинансирование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расходов. Могут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предоставляться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бюджету,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 же физическим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лицам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</a:t>
            </a:r>
            <a:r>
              <a:rPr lang="ru-RU" sz="1400" b="1" dirty="0">
                <a:solidFill>
                  <a:srgbClr val="CE1A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средства, предоставляемые на реализацию переданных полномочий (когда полномочие передается с одного уровня бюджета на другой, то финансирование всегда осуществляется за счет бюджета, который передал полномочие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мероприятий, реализация которых обеспечивает достижение приоритетов и целей государственной политики в сфере социально-экономического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проект, обеспечивающий достижение целей, выполнение задач, определенных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Указами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7 мая 2018 года № 204 «О национальных целях и стратегических задачах развития РФ на период до 2024 года», от  21 июля 2020 года № 474 «О национальных целях развития Российской Федерации на период до 2030 года».</a:t>
            </a:r>
          </a:p>
          <a:p>
            <a:pPr marL="252000" lvl="0" indent="-252000" algn="just">
              <a:buFont typeface="Arial" pitchFamily="34" charset="0"/>
              <a:buChar char="•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проект, обеспечивающий достижение целей, показателей и результатов федерального проекта в рамках реализации национального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ОСНОВНЫЕ ТЕРМИНЫ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2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323976" y="4122662"/>
            <a:ext cx="5017358" cy="2277526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461040" y="4122662"/>
            <a:ext cx="4943475" cy="2277526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461040" y="1742024"/>
            <a:ext cx="4943475" cy="2277526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23975" y="1742024"/>
            <a:ext cx="4943475" cy="2277526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4" name="Group 2"/>
          <p:cNvGrpSpPr/>
          <p:nvPr/>
        </p:nvGrpSpPr>
        <p:grpSpPr>
          <a:xfrm>
            <a:off x="1066800" y="374333"/>
            <a:ext cx="10745276" cy="1233030"/>
            <a:chOff x="-3382380" y="-47625"/>
            <a:chExt cx="18359140" cy="2287795"/>
          </a:xfrm>
        </p:grpSpPr>
        <p:sp>
          <p:nvSpPr>
            <p:cNvPr id="5" name="TextBox 3"/>
            <p:cNvSpPr txBox="1"/>
            <p:nvPr/>
          </p:nvSpPr>
          <p:spPr>
            <a:xfrm>
              <a:off x="-3382380" y="817272"/>
              <a:ext cx="18359140" cy="14228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1600" b="1" spc="14" dirty="0">
                  <a:latin typeface="Aileron Heavy"/>
                </a:rPr>
                <a:t>Закон Республики Алтай от 27 ноября 2007 года № 66-РЗ </a:t>
              </a:r>
            </a:p>
            <a:p>
              <a:pPr algn="ctr"/>
              <a:r>
                <a:rPr lang="ru-RU" sz="1600" b="1" spc="14" dirty="0">
                  <a:latin typeface="Aileron Heavy"/>
                </a:rPr>
                <a:t>«О бюджетном процессе в Республике Алтай» регулирует бюджетные правоотношения </a:t>
              </a:r>
              <a:r>
                <a:rPr lang="ru-RU" sz="1600" b="1" spc="14" dirty="0" smtClean="0">
                  <a:latin typeface="Aileron Heavy"/>
                </a:rPr>
                <a:t>в </a:t>
              </a:r>
              <a:r>
                <a:rPr lang="ru-RU" sz="1600" b="1" spc="14" dirty="0">
                  <a:latin typeface="Aileron Heavy"/>
                </a:rPr>
                <a:t>пределах полномочий, установленных Бюджетным кодексом Российской </a:t>
              </a:r>
              <a:r>
                <a:rPr lang="ru-RU" sz="1600" b="1" spc="14" dirty="0" smtClean="0">
                  <a:latin typeface="Aileron Heavy"/>
                </a:rPr>
                <a:t>Федерации</a:t>
              </a:r>
              <a:endParaRPr lang="en-US" sz="2000" b="1" spc="14" dirty="0">
                <a:latin typeface="Aileron Heavy"/>
              </a:endParaRPr>
            </a:p>
          </p:txBody>
        </p:sp>
        <p:sp>
          <p:nvSpPr>
            <p:cNvPr id="6" name="TextBox 4"/>
            <p:cNvSpPr txBox="1"/>
            <p:nvPr/>
          </p:nvSpPr>
          <p:spPr>
            <a:xfrm>
              <a:off x="-3382377" y="-47625"/>
              <a:ext cx="18258423" cy="68526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2400" b="1" spc="14" dirty="0">
                  <a:solidFill>
                    <a:srgbClr val="00BCB8"/>
                  </a:solidFill>
                  <a:latin typeface="Aileron Heavy"/>
                </a:rPr>
                <a:t>ЭТАПЫ БЮДЖЕТНОГО ПРОЦЕССА В РЕСПУБЛИКЕ АЛТАЙ </a:t>
              </a:r>
            </a:p>
          </p:txBody>
        </p:sp>
      </p:grpSp>
      <p:sp>
        <p:nvSpPr>
          <p:cNvPr id="7" name="TextBox 18"/>
          <p:cNvSpPr txBox="1"/>
          <p:nvPr/>
        </p:nvSpPr>
        <p:spPr>
          <a:xfrm>
            <a:off x="1409700" y="1831237"/>
            <a:ext cx="4781550" cy="1754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06"/>
              </a:lnSpc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1. СОСТАВЛЕНИЕ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ПРОЕКТА БЮДЖЕТА</a:t>
            </a:r>
          </a:p>
          <a:p>
            <a:pPr algn="ctr">
              <a:spcBef>
                <a:spcPct val="0"/>
              </a:spcBef>
            </a:pPr>
            <a:endParaRPr lang="en-US" sz="1100" b="1" spc="14" dirty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  <a:p>
            <a:pPr algn="ctr">
              <a:spcBef>
                <a:spcPct val="0"/>
              </a:spcBef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Осуществляется в Порядке, </a:t>
            </a:r>
          </a:p>
          <a:p>
            <a:pPr algn="ctr">
              <a:spcBef>
                <a:spcPct val="0"/>
              </a:spcBef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установленном в соответствии с Бюджетным кодексом РФ Правительством РА </a:t>
            </a:r>
          </a:p>
          <a:p>
            <a:pPr algn="ctr">
              <a:spcBef>
                <a:spcPct val="0"/>
              </a:spcBef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(постановление от 31.07.2012 г. № 201 «Об организации работы по составлению проекта республиканского бюджета Республики Алтай и проекта бюджета Территориального фонда обязательного  медицинского страхования Республики Алтай на очередной финансовый  год и плановый период»).</a:t>
            </a:r>
            <a:endParaRPr lang="en-US" sz="1100" b="1" spc="14" dirty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6686299" y="1859340"/>
            <a:ext cx="4591302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2. РАССМОТРЕНИЕ И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УТВЕРЖДЕНИЕ </a:t>
            </a:r>
          </a:p>
          <a:p>
            <a:pPr algn="ctr">
              <a:spcBef>
                <a:spcPct val="0"/>
              </a:spcBef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ПРОЕКТА БЮДЖЕТА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latin typeface="Aileron Regular"/>
              <a:cs typeface="Courier New" panose="02070309020205020404" pitchFamily="49" charset="0"/>
            </a:endParaRPr>
          </a:p>
          <a:p>
            <a:pPr algn="ctr"/>
            <a:endParaRPr lang="ru-RU" sz="1100" b="1" spc="14" dirty="0" smtClean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  <a:p>
            <a:pPr algn="ctr"/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Проект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бюджета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вносится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Правительством РА на рассмотрение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Государственное Собрание – Эл Курултай РА не позднее 25 октября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. 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Государственное Собрание – Эл Курултай РА проводит публичные слушания </a:t>
            </a:r>
          </a:p>
          <a:p>
            <a:pPr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и рассматривает проект закона о бюджете в</a:t>
            </a:r>
          </a:p>
          <a:p>
            <a:pPr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 первом чтении - в течение 25 календарных дней со дня внесения,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во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втором чтении - в течение 35 календарных дней со дня принятия проекта закона </a:t>
            </a:r>
          </a:p>
          <a:p>
            <a:pPr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 первом чтении, но не позднее 22 декабря текущего года.</a:t>
            </a:r>
          </a:p>
        </p:txBody>
      </p:sp>
      <p:sp>
        <p:nvSpPr>
          <p:cNvPr id="9" name="TextBox 21"/>
          <p:cNvSpPr txBox="1"/>
          <p:nvPr/>
        </p:nvSpPr>
        <p:spPr>
          <a:xfrm>
            <a:off x="6686298" y="4245762"/>
            <a:ext cx="4591302" cy="1930552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4. СОСТАВЛЕНИЕ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, 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РАССМОТРЕНИЕ 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Aileron Regular"/>
              <a:cs typeface="Courier New" panose="02070309020205020404" pitchFamily="49" charset="0"/>
            </a:endParaRPr>
          </a:p>
          <a:p>
            <a:pPr algn="ctr">
              <a:spcBef>
                <a:spcPct val="0"/>
              </a:spcBef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И УТВЕРЖДЕНИЕ БЮДЖЕТНОЙ ОТЧЕТНОСТИ </a:t>
            </a:r>
          </a:p>
          <a:p>
            <a:pPr algn="ctr">
              <a:spcBef>
                <a:spcPct val="0"/>
              </a:spcBef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И ВНЕШНЯЯ ПРОВЕРКА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latin typeface="Aileron Regular"/>
              <a:cs typeface="Courier New" panose="02070309020205020404" pitchFamily="49" charset="0"/>
            </a:endParaRPr>
          </a:p>
          <a:p>
            <a:pPr algn="ctr">
              <a:spcAft>
                <a:spcPts val="0"/>
              </a:spcAft>
            </a:pPr>
            <a:endParaRPr lang="ru-RU" sz="1100" b="1" spc="14" dirty="0" smtClean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  <a:p>
            <a:pPr algn="ctr">
              <a:spcAft>
                <a:spcPts val="0"/>
              </a:spcAft>
            </a:pP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Годовой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отчет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об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исполнении республиканского бюджета представляется Главой РА, Председателем Правительства РА в Государственное Собрание – Эл Курултай РА </a:t>
            </a:r>
          </a:p>
          <a:p>
            <a:pPr algn="ctr">
              <a:spcAft>
                <a:spcPts val="0"/>
              </a:spcAft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не позднее 1 июня текущего года.</a:t>
            </a:r>
          </a:p>
          <a:p>
            <a:pPr algn="ctr">
              <a:spcAft>
                <a:spcPts val="0"/>
              </a:spcAft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Государственное Собрание – Эл Курултай РА рассматривает </a:t>
            </a:r>
          </a:p>
          <a:p>
            <a:pPr algn="ctr">
              <a:spcAft>
                <a:spcPts val="0"/>
              </a:spcAft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годовой отчет не позднее 1 месяца со дня его внесения в Государственное Собрание – Эл Курултай РА.</a:t>
            </a:r>
          </a:p>
        </p:txBody>
      </p:sp>
      <p:sp>
        <p:nvSpPr>
          <p:cNvPr id="11" name="TextBox 27"/>
          <p:cNvSpPr txBox="1"/>
          <p:nvPr/>
        </p:nvSpPr>
        <p:spPr>
          <a:xfrm>
            <a:off x="1562100" y="4245762"/>
            <a:ext cx="4524375" cy="1815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06"/>
              </a:lnSpc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3. ИСПОЛНЕНИЕ БЮДЖЕТА И КОНТРОЛЬ</a:t>
            </a:r>
          </a:p>
          <a:p>
            <a:pPr algn="ctr">
              <a:lnSpc>
                <a:spcPts val="1806"/>
              </a:lnSpc>
              <a:spcBef>
                <a:spcPct val="0"/>
              </a:spcBef>
            </a:pPr>
            <a:endParaRPr lang="en-US" sz="1100" b="1" dirty="0">
              <a:solidFill>
                <a:schemeClr val="accent1">
                  <a:lumMod val="50000"/>
                </a:schemeClr>
              </a:solidFill>
              <a:latin typeface="Aileron Heavy" panose="020B0604020202020204"/>
              <a:cs typeface="Courier New" panose="02070309020205020404" pitchFamily="49" charset="0"/>
            </a:endParaRPr>
          </a:p>
          <a:p>
            <a:pPr lvl="0" algn="ctr"/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Организация исполнения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республиканского бюджета </a:t>
            </a:r>
          </a:p>
          <a:p>
            <a:pPr lvl="0"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осуществляется Минфином РА.  </a:t>
            </a:r>
            <a:r>
              <a:rPr lang="en-US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/>
            </a:r>
            <a:br>
              <a:rPr lang="en-US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</a:b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Исполнение республиканского бюджета осуществляется на основе сводной бюджетной росписи и кассового плана, которые утверждаются в соответствии с принятым бюджетом. </a:t>
            </a:r>
          </a:p>
          <a:p>
            <a:pPr lvl="0"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Органами государственного финансового контроля являются: Счетная палата РФ, Федеральное казначейство, Минфин РА,</a:t>
            </a:r>
          </a:p>
          <a:p>
            <a:pPr lvl="0"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Контрольно-счетная палата РА.</a:t>
            </a:r>
          </a:p>
        </p:txBody>
      </p:sp>
      <p:sp>
        <p:nvSpPr>
          <p:cNvPr id="16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БЮДЖЕТНЫЙ ПРОЦЕСС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72047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5771869" y="382705"/>
            <a:ext cx="6326347" cy="3590295"/>
            <a:chOff x="-1568975" y="464730"/>
            <a:chExt cx="8438880" cy="1845445"/>
          </a:xfrm>
        </p:grpSpPr>
        <p:sp>
          <p:nvSpPr>
            <p:cNvPr id="5" name="TextBox 19"/>
            <p:cNvSpPr>
              <a:spLocks noChangeArrowheads="1"/>
            </p:cNvSpPr>
            <p:nvPr/>
          </p:nvSpPr>
          <p:spPr bwMode="auto">
            <a:xfrm>
              <a:off x="2074587" y="1663433"/>
              <a:ext cx="4795318" cy="186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ru-RU" altLang="zh-CN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TextBox 22"/>
            <p:cNvSpPr>
              <a:spLocks noChangeArrowheads="1"/>
            </p:cNvSpPr>
            <p:nvPr/>
          </p:nvSpPr>
          <p:spPr bwMode="auto">
            <a:xfrm>
              <a:off x="-1568975" y="707141"/>
              <a:ext cx="7251748" cy="376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ru-RU" sz="1600" b="1" dirty="0">
                  <a:solidFill>
                    <a:srgbClr val="00A29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на 1 января 2023 </a:t>
              </a:r>
              <a:r>
                <a:rPr lang="ru-RU" sz="1600" b="1" dirty="0" smtClean="0">
                  <a:solidFill>
                    <a:srgbClr val="00A29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года численность населения   </a:t>
              </a:r>
            </a:p>
            <a:p>
              <a:pPr algn="ctr" eaLnBrk="1" hangingPunct="1"/>
              <a:r>
                <a:rPr lang="ru-RU" sz="1600" b="1" dirty="0" smtClean="0">
                  <a:solidFill>
                    <a:srgbClr val="00A29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210 769 </a:t>
              </a:r>
              <a:r>
                <a:rPr lang="ru-RU" sz="1600" b="1" dirty="0">
                  <a:solidFill>
                    <a:srgbClr val="00A29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человек </a:t>
              </a:r>
              <a:endParaRPr lang="ru-RU" altLang="zh-CN" sz="1600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22"/>
            <p:cNvSpPr>
              <a:spLocks noChangeArrowheads="1"/>
            </p:cNvSpPr>
            <p:nvPr/>
          </p:nvSpPr>
          <p:spPr bwMode="auto">
            <a:xfrm>
              <a:off x="620421" y="464730"/>
              <a:ext cx="5584353" cy="205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ru-RU" sz="2000" b="1" dirty="0" smtClean="0">
                  <a:solidFill>
                    <a:srgbClr val="00A29E"/>
                  </a:solidFill>
                  <a:latin typeface="Century Schoolbook" panose="02040604050505020304" pitchFamily="18" charset="0"/>
                  <a:ea typeface="微软雅黑" panose="020B0503020204020204" pitchFamily="34" charset="-122"/>
                </a:rPr>
                <a:t>РЕСПУБЛИКА АЛТАЙ</a:t>
              </a:r>
              <a:endParaRPr lang="ru-RU" altLang="zh-CN" sz="2000" dirty="0">
                <a:solidFill>
                  <a:srgbClr val="00A29E"/>
                </a:solidFill>
                <a:latin typeface="Century Schoolbook" panose="02040604050505020304" pitchFamily="18" charset="0"/>
                <a:cs typeface="Open Sans" panose="020B0606030504020204" pitchFamily="34" charset="0"/>
              </a:endParaRPr>
            </a:p>
          </p:txBody>
        </p:sp>
        <p:sp>
          <p:nvSpPr>
            <p:cNvPr id="9" name="TextBox 22"/>
            <p:cNvSpPr>
              <a:spLocks noChangeArrowheads="1"/>
            </p:cNvSpPr>
            <p:nvPr/>
          </p:nvSpPr>
          <p:spPr bwMode="auto">
            <a:xfrm>
              <a:off x="-1291296" y="1084125"/>
              <a:ext cx="7799298" cy="122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ru-RU" sz="1600" b="1" dirty="0" smtClean="0">
                  <a:solidFill>
                    <a:srgbClr val="00A29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ГЕОГРАФИЧЕСКОЕ ПОЛОЖЕНИЕ</a:t>
              </a:r>
            </a:p>
            <a:p>
              <a:pPr eaLnBrk="1" hangingPunct="1"/>
              <a:endParaRPr lang="ru-RU" sz="1050" b="1" dirty="0">
                <a:latin typeface="Century Schoolbook" panose="02040604050505020304" pitchFamily="18" charset="0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ru-RU" sz="1400" b="1" dirty="0" smtClean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Республика </a:t>
              </a:r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Алтай </a:t>
              </a:r>
            </a:p>
            <a:p>
              <a:pPr eaLnBrk="1" hangingPunct="1"/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расположена на юге Западной Сибири. </a:t>
              </a:r>
            </a:p>
            <a:p>
              <a:pPr eaLnBrk="1" hangingPunct="1"/>
              <a:endParaRPr lang="ru-RU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eaLnBrk="1" hangingPunct="1"/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На северо-западе граничит с Алтайским краем, </a:t>
              </a:r>
            </a:p>
            <a:p>
              <a:pPr eaLnBrk="1" hangingPunct="1"/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на северо-востоке - с Кемеровской областью, </a:t>
              </a:r>
            </a:p>
            <a:p>
              <a:pPr eaLnBrk="1" hangingPunct="1"/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на востоке - с Республикой Хакасия и Республикой Тыва, </a:t>
              </a:r>
            </a:p>
            <a:p>
              <a:pPr eaLnBrk="1" hangingPunct="1"/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на юге — с Монголией и Китайской Народной Республикой, </a:t>
              </a:r>
            </a:p>
            <a:p>
              <a:pPr eaLnBrk="1" hangingPunct="1"/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на юго-западе — с Казахстаном</a:t>
              </a:r>
              <a:endParaRPr lang="ru-RU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eaLnBrk="1" hangingPunct="1"/>
              <a:endParaRPr lang="ru-RU" altLang="zh-CN" sz="1050" dirty="0">
                <a:latin typeface="Century Schoolbook" panose="02040604050505020304" pitchFamily="18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2" name="TextBox 20"/>
          <p:cNvSpPr>
            <a:spLocks noChangeArrowheads="1"/>
          </p:cNvSpPr>
          <p:nvPr/>
        </p:nvSpPr>
        <p:spPr bwMode="auto">
          <a:xfrm>
            <a:off x="1366126" y="4469330"/>
            <a:ext cx="10732090" cy="146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 sz="105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  <a:p>
            <a:pPr eaLnBrk="1" hangingPunct="1"/>
            <a:endParaRPr lang="ru-RU" sz="1050" b="1" dirty="0" smtClean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/>
            <a:r>
              <a:rPr lang="ru-RU" sz="105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lang="ru-RU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Столица </a:t>
            </a:r>
            <a:r>
              <a:rPr lang="ru-RU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Республики Алтай - город Горно-Алтайск (3641 км от г. Москва</a:t>
            </a:r>
            <a:r>
              <a:rPr lang="ru-RU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endParaRPr lang="ru-RU" sz="1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/>
            <a:r>
              <a:rPr lang="ru-RU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Муниципальных районов - 10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  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Кош-Агачский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Улаганский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Усть-Коксинский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Усть-Канский район </a:t>
            </a:r>
          </a:p>
          <a:p>
            <a:pPr eaLnBrk="1" hangingPunct="1"/>
            <a:r>
              <a:rPr lang="ru-RU" sz="13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                                     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Онгудайский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Шебалинский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Чемальский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Майминский район </a:t>
            </a:r>
          </a:p>
          <a:p>
            <a:pPr eaLnBrk="1" hangingPunct="1"/>
            <a:r>
              <a:rPr lang="ru-RU" sz="13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                                     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Чойский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Турочакский район</a:t>
            </a:r>
            <a:endParaRPr lang="ru-RU" sz="13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4" name="TextBox 20"/>
          <p:cNvSpPr>
            <a:spLocks noChangeArrowheads="1"/>
          </p:cNvSpPr>
          <p:nvPr/>
        </p:nvSpPr>
        <p:spPr bwMode="auto">
          <a:xfrm>
            <a:off x="1506802" y="5703298"/>
            <a:ext cx="26352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ru-RU" sz="1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/>
            <a:r>
              <a:rPr lang="ru-RU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Сельских поселений - 91</a:t>
            </a:r>
            <a:endParaRPr lang="ru-RU" sz="1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5" name="TextBox 22"/>
          <p:cNvSpPr>
            <a:spLocks noChangeArrowheads="1"/>
          </p:cNvSpPr>
          <p:nvPr/>
        </p:nvSpPr>
        <p:spPr bwMode="auto">
          <a:xfrm>
            <a:off x="1366126" y="4478997"/>
            <a:ext cx="72923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ru-RU" sz="1600" b="1" dirty="0" smtClean="0">
                <a:solidFill>
                  <a:srgbClr val="00A29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АДИМИНИСТРАТИВНО - ТЕРРИТОРИАЛЬНОЕ </a:t>
            </a:r>
            <a:r>
              <a:rPr lang="ru-RU" sz="1600" b="1" dirty="0">
                <a:solidFill>
                  <a:srgbClr val="00A29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УСТРОЙСТВО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7"/>
          <a:stretch/>
        </p:blipFill>
        <p:spPr>
          <a:xfrm>
            <a:off x="1195304" y="88280"/>
            <a:ext cx="4576565" cy="4079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84D50-E84C-4733-98F6-D29049E0458A}" type="slidenum">
              <a:rPr lang="ru-RU" smtClean="0"/>
              <a:t>4</a:t>
            </a:fld>
            <a:endParaRPr lang="ru-RU"/>
          </a:p>
        </p:txBody>
      </p:sp>
      <p:sp>
        <p:nvSpPr>
          <p:cNvPr id="13" name="AutoShape 23"/>
          <p:cNvSpPr/>
          <p:nvPr/>
        </p:nvSpPr>
        <p:spPr>
          <a:xfrm>
            <a:off x="0" y="0"/>
            <a:ext cx="654033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Общие сведения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86238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4360" y="11113"/>
            <a:ext cx="113347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республиканского бюджета Республики Алтай</a:t>
            </a:r>
          </a:p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2022 </a:t>
            </a:r>
            <a:r>
              <a:rPr lang="ru-RU" sz="2400" b="1" spc="14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г. г., </a:t>
            </a:r>
            <a:r>
              <a:rPr lang="ru-RU" sz="2400" b="1" spc="14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</a:p>
        </p:txBody>
      </p:sp>
      <p:sp>
        <p:nvSpPr>
          <p:cNvPr id="5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181128"/>
              </p:ext>
            </p:extLst>
          </p:nvPr>
        </p:nvGraphicFramePr>
        <p:xfrm>
          <a:off x="644360" y="1037968"/>
          <a:ext cx="11547639" cy="5820031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4014302">
                  <a:extLst>
                    <a:ext uri="{9D8B030D-6E8A-4147-A177-3AD203B41FA5}">
                      <a16:colId xmlns:a16="http://schemas.microsoft.com/office/drawing/2014/main" val="664175815"/>
                    </a:ext>
                  </a:extLst>
                </a:gridCol>
                <a:gridCol w="2033217">
                  <a:extLst>
                    <a:ext uri="{9D8B030D-6E8A-4147-A177-3AD203B41FA5}">
                      <a16:colId xmlns:a16="http://schemas.microsoft.com/office/drawing/2014/main" val="3934913873"/>
                    </a:ext>
                  </a:extLst>
                </a:gridCol>
                <a:gridCol w="1433680">
                  <a:extLst>
                    <a:ext uri="{9D8B030D-6E8A-4147-A177-3AD203B41FA5}">
                      <a16:colId xmlns:a16="http://schemas.microsoft.com/office/drawing/2014/main" val="857067432"/>
                    </a:ext>
                  </a:extLst>
                </a:gridCol>
                <a:gridCol w="1427164">
                  <a:extLst>
                    <a:ext uri="{9D8B030D-6E8A-4147-A177-3AD203B41FA5}">
                      <a16:colId xmlns:a16="http://schemas.microsoft.com/office/drawing/2014/main" val="3149414669"/>
                    </a:ext>
                  </a:extLst>
                </a:gridCol>
                <a:gridCol w="1309863">
                  <a:extLst>
                    <a:ext uri="{9D8B030D-6E8A-4147-A177-3AD203B41FA5}">
                      <a16:colId xmlns:a16="http://schemas.microsoft.com/office/drawing/2014/main" val="14146591"/>
                    </a:ext>
                  </a:extLst>
                </a:gridCol>
                <a:gridCol w="1329413">
                  <a:extLst>
                    <a:ext uri="{9D8B030D-6E8A-4147-A177-3AD203B41FA5}">
                      <a16:colId xmlns:a16="http://schemas.microsoft.com/office/drawing/2014/main" val="1200815555"/>
                    </a:ext>
                  </a:extLst>
                </a:gridCol>
              </a:tblGrid>
              <a:tr h="5881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616357"/>
                  </a:ext>
                </a:extLst>
              </a:tr>
              <a:tr h="11150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056552"/>
                  </a:ext>
                </a:extLst>
              </a:tr>
              <a:tr h="5881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ДОХОДЫ: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31 726,9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32 237,9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32 715,7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101,5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103,1 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292568"/>
                  </a:ext>
                </a:extLst>
              </a:tr>
              <a:tr h="11762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8 798,7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9 375,0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9 868,9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105,3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112,2 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327241"/>
                  </a:ext>
                </a:extLst>
              </a:tr>
              <a:tr h="5881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22 928,2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22 862 9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22 846,8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9487882"/>
                  </a:ext>
                </a:extLst>
              </a:tr>
              <a:tr h="5881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32 643,6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r>
                        <a:rPr lang="ru-RU" sz="1800" b="1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198,7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33 679,8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98,5  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103,2  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06485"/>
                  </a:ext>
                </a:extLst>
              </a:tr>
              <a:tr h="11762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«-» / ПРОФИЦИТ (+)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- 916,7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- 1 936,6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- 964,1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596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09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049" y="0"/>
            <a:ext cx="11540216" cy="61560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ru-RU" sz="22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республиканского бюджета Республики </a:t>
            </a:r>
            <a:r>
              <a:rPr lang="ru-RU" sz="2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</a:t>
            </a:r>
            <a:r>
              <a:rPr lang="ru-RU" sz="22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sp>
        <p:nvSpPr>
          <p:cNvPr id="4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2548141"/>
              </p:ext>
            </p:extLst>
          </p:nvPr>
        </p:nvGraphicFramePr>
        <p:xfrm>
          <a:off x="644360" y="452176"/>
          <a:ext cx="11547639" cy="6320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0896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1064" y="92707"/>
            <a:ext cx="114925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налоговых и неналоговых доходов в республиканский бюджет</a:t>
            </a:r>
          </a:p>
          <a:p>
            <a:pPr algn="ctr"/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Алтай за </a:t>
            </a:r>
            <a:r>
              <a:rPr lang="ru-RU" sz="2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2022-2023 </a:t>
            </a:r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годы, млн. рублей </a:t>
            </a:r>
          </a:p>
        </p:txBody>
      </p:sp>
      <p:sp>
        <p:nvSpPr>
          <p:cNvPr id="12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6361211"/>
              </p:ext>
            </p:extLst>
          </p:nvPr>
        </p:nvGraphicFramePr>
        <p:xfrm>
          <a:off x="681064" y="923704"/>
          <a:ext cx="11492513" cy="593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Стрелка вниз 13"/>
          <p:cNvSpPr/>
          <p:nvPr/>
        </p:nvSpPr>
        <p:spPr>
          <a:xfrm rot="18816170">
            <a:off x="5726909" y="4315970"/>
            <a:ext cx="277528" cy="69520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3232842">
            <a:off x="6378334" y="5250746"/>
            <a:ext cx="277320" cy="69520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13232842">
            <a:off x="11296379" y="3252291"/>
            <a:ext cx="280500" cy="69520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1522721" y="3715005"/>
            <a:ext cx="984739" cy="3516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ln>
                  <a:noFill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+ 292,3</a:t>
            </a:r>
            <a:endParaRPr lang="ru-RU" sz="1400" dirty="0">
              <a:ln>
                <a:noFill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074841" y="4263963"/>
            <a:ext cx="984739" cy="3516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ln>
                  <a:noFill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- 21,6</a:t>
            </a:r>
            <a:endParaRPr lang="ru-RU" sz="1400" dirty="0">
              <a:ln>
                <a:noFill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873073" y="5465463"/>
            <a:ext cx="984739" cy="3516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ln>
                  <a:noFill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+ 1,5</a:t>
            </a:r>
            <a:endParaRPr lang="ru-RU" sz="1400" dirty="0">
              <a:ln>
                <a:noFill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32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4361" y="0"/>
            <a:ext cx="115476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безвозмездных поступлений от других бюджетов бюджетной системы РФ в республиканский бюджет </a:t>
            </a:r>
            <a:r>
              <a:rPr lang="ru-RU" sz="2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  в 2020-2024 </a:t>
            </a:r>
            <a:r>
              <a:rPr lang="ru-RU" sz="2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г., </a:t>
            </a:r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2400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ОТНОШЕНИЯ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4541305"/>
              </p:ext>
            </p:extLst>
          </p:nvPr>
        </p:nvGraphicFramePr>
        <p:xfrm>
          <a:off x="753626" y="830998"/>
          <a:ext cx="11438374" cy="6027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5754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ВЕДОМСТВАМ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9458" y="0"/>
            <a:ext cx="114510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исполнения по расходам </a:t>
            </a:r>
            <a:r>
              <a:rPr lang="ru-RU" sz="2400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Республики Алтай по </a:t>
            </a:r>
            <a:r>
              <a:rPr lang="ru-RU" sz="2400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ведомствам </a:t>
            </a:r>
            <a:r>
              <a:rPr lang="ru-RU" sz="2400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2022-2023 </a:t>
            </a:r>
            <a:r>
              <a:rPr lang="ru-RU" sz="2400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г., млн. рублей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903948"/>
              </p:ext>
            </p:extLst>
          </p:nvPr>
        </p:nvGraphicFramePr>
        <p:xfrm>
          <a:off x="736463" y="4507647"/>
          <a:ext cx="3271436" cy="21431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7005">
                  <a:extLst>
                    <a:ext uri="{9D8B030D-6E8A-4147-A177-3AD203B41FA5}">
                      <a16:colId xmlns:a16="http://schemas.microsoft.com/office/drawing/2014/main" val="2616581236"/>
                    </a:ext>
                  </a:extLst>
                </a:gridCol>
                <a:gridCol w="2924431">
                  <a:extLst>
                    <a:ext uri="{9D8B030D-6E8A-4147-A177-3AD203B41FA5}">
                      <a16:colId xmlns:a16="http://schemas.microsoft.com/office/drawing/2014/main" val="2742850677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здравоохранения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435641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культуры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668815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образования и науки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944821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ветеринарии 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572088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сельского хозяйства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99931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финансов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80482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регионального развития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452565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цифрового развития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936425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ГОЧС и ПБ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0094025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240087"/>
              </p:ext>
            </p:extLst>
          </p:nvPr>
        </p:nvGraphicFramePr>
        <p:xfrm>
          <a:off x="4275129" y="4507647"/>
          <a:ext cx="3456633" cy="21621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6649">
                  <a:extLst>
                    <a:ext uri="{9D8B030D-6E8A-4147-A177-3AD203B41FA5}">
                      <a16:colId xmlns:a16="http://schemas.microsoft.com/office/drawing/2014/main" val="207698001"/>
                    </a:ext>
                  </a:extLst>
                </a:gridCol>
                <a:gridCol w="3089984">
                  <a:extLst>
                    <a:ext uri="{9D8B030D-6E8A-4147-A177-3AD203B41FA5}">
                      <a16:colId xmlns:a16="http://schemas.microsoft.com/office/drawing/2014/main" val="1378896625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труда,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соцразвития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66655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делам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ЗАГСа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архивов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37494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физ. культуре и спорту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617463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Контрольно-счетная палата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922749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тарифам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09346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Избирательная комиссия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271511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Собрание – Эл Курултай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465348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Главы РА и Правительства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032357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природных ресурсов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401295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590137"/>
              </p:ext>
            </p:extLst>
          </p:nvPr>
        </p:nvGraphicFramePr>
        <p:xfrm>
          <a:off x="7998992" y="4556652"/>
          <a:ext cx="3983891" cy="2087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2576">
                  <a:extLst>
                    <a:ext uri="{9D8B030D-6E8A-4147-A177-3AD203B41FA5}">
                      <a16:colId xmlns:a16="http://schemas.microsoft.com/office/drawing/2014/main" val="2684659595"/>
                    </a:ext>
                  </a:extLst>
                </a:gridCol>
                <a:gridCol w="3561315">
                  <a:extLst>
                    <a:ext uri="{9D8B030D-6E8A-4147-A177-3AD203B41FA5}">
                      <a16:colId xmlns:a16="http://schemas.microsoft.com/office/drawing/2014/main" val="3021216212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920</a:t>
                      </a:r>
                    </a:p>
                    <a:p>
                      <a:pPr algn="ctr" fontAlgn="t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туризма РА</a:t>
                      </a:r>
                    </a:p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национальной политике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045923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Уполномоченного по правам человека в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49470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охране объектов животного мира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026758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обеспечению деятельности  мировых судей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441463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Уполномоченного по защите прав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-ей в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53178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экономического развития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791399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Инспекция по гос. охране культурного наследия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4113989"/>
                  </a:ext>
                </a:extLst>
              </a:tr>
            </a:tbl>
          </a:graphicData>
        </a:graphic>
      </p:graphicFrame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67345" y="61486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4558775"/>
              </p:ext>
            </p:extLst>
          </p:nvPr>
        </p:nvGraphicFramePr>
        <p:xfrm>
          <a:off x="736464" y="830998"/>
          <a:ext cx="11374081" cy="3676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4995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59923" y="128259"/>
            <a:ext cx="108368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10" dirty="0" smtClean="0">
                <a:solidFill>
                  <a:srgbClr val="00A29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Расходы по функциональной классификации в 2022-2023 г. г., млн. рублей </a:t>
            </a:r>
          </a:p>
          <a:p>
            <a:pPr algn="ctr"/>
            <a:endParaRPr lang="ru-RU" sz="2400" b="1" spc="10" dirty="0">
              <a:solidFill>
                <a:srgbClr val="00A29E"/>
              </a:solidFill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sp>
        <p:nvSpPr>
          <p:cNvPr id="9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ОТРАСЛЯМ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4367119"/>
              </p:ext>
            </p:extLst>
          </p:nvPr>
        </p:nvGraphicFramePr>
        <p:xfrm>
          <a:off x="211014" y="492368"/>
          <a:ext cx="11980985" cy="6365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8507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753762" y="57818"/>
            <a:ext cx="11294076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Республики Алтай 2021-2023 годы, млн. рублей</a:t>
            </a:r>
            <a:endParaRPr lang="en-US" sz="2400" spc="71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286632"/>
              </p:ext>
            </p:extLst>
          </p:nvPr>
        </p:nvGraphicFramePr>
        <p:xfrm>
          <a:off x="877330" y="4456672"/>
          <a:ext cx="4195487" cy="22708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3455">
                  <a:extLst>
                    <a:ext uri="{9D8B030D-6E8A-4147-A177-3AD203B41FA5}">
                      <a16:colId xmlns:a16="http://schemas.microsoft.com/office/drawing/2014/main" val="2918501306"/>
                    </a:ext>
                  </a:extLst>
                </a:gridCol>
                <a:gridCol w="3672032">
                  <a:extLst>
                    <a:ext uri="{9D8B030D-6E8A-4147-A177-3AD203B41FA5}">
                      <a16:colId xmlns:a16="http://schemas.microsoft.com/office/drawing/2014/main" val="4173449299"/>
                    </a:ext>
                  </a:extLst>
                </a:gridCol>
              </a:tblGrid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 и регулирование рынков сельскохозяйственной продукции, сырья и продовольствия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557300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жилищно-коммунального и транспортного комплекса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6490305"/>
                  </a:ext>
                </a:extLst>
              </a:tr>
              <a:tr h="193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развитие сельских территорий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7258017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экономического потенциала и предпринимательства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615873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социальной защищенности и занятости населения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620144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экологической безопасности и улучшение состояния окружающей среды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755804"/>
                  </a:ext>
                </a:extLst>
              </a:tr>
              <a:tr h="193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828153"/>
                  </a:ext>
                </a:extLst>
              </a:tr>
              <a:tr h="193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115324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620469"/>
              </p:ext>
            </p:extLst>
          </p:nvPr>
        </p:nvGraphicFramePr>
        <p:xfrm>
          <a:off x="7371024" y="4463708"/>
          <a:ext cx="4508784" cy="23158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6049">
                  <a:extLst>
                    <a:ext uri="{9D8B030D-6E8A-4147-A177-3AD203B41FA5}">
                      <a16:colId xmlns:a16="http://schemas.microsoft.com/office/drawing/2014/main" val="3572799745"/>
                    </a:ext>
                  </a:extLst>
                </a:gridCol>
                <a:gridCol w="4012735">
                  <a:extLst>
                    <a:ext uri="{9D8B030D-6E8A-4147-A177-3AD203B41FA5}">
                      <a16:colId xmlns:a16="http://schemas.microsoft.com/office/drawing/2014/main" val="2759904167"/>
                    </a:ext>
                  </a:extLst>
                </a:gridCol>
              </a:tblGrid>
              <a:tr h="2571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спорта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036950"/>
                  </a:ext>
                </a:extLst>
              </a:tr>
              <a:tr h="1884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здравоохранения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4938220"/>
                  </a:ext>
                </a:extLst>
              </a:tr>
              <a:tr h="245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государственными финансами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9848217"/>
                  </a:ext>
                </a:extLst>
              </a:tr>
              <a:tr h="260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качества водоснабжения в Республике Алтай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6564430"/>
                  </a:ext>
                </a:extLst>
              </a:tr>
              <a:tr h="1884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современной городской среды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7820870"/>
                  </a:ext>
                </a:extLst>
              </a:tr>
              <a:tr h="418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меры профилактики правонарушений и защита населения и территории Республики Алтай от чрезвычайных ситуаций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189093"/>
                  </a:ext>
                </a:extLst>
              </a:tr>
              <a:tr h="260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внутреннего и въездного туризма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1564902"/>
                  </a:ext>
                </a:extLst>
              </a:tr>
              <a:tr h="1884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государственной национальной политики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829774"/>
                  </a:ext>
                </a:extLst>
              </a:tr>
              <a:tr h="2568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 и развитие алтайского 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языка</a:t>
                      </a:r>
                    </a:p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трансформация Республики Алтай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514738"/>
                  </a:ext>
                </a:extLst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988895"/>
              </p:ext>
            </p:extLst>
          </p:nvPr>
        </p:nvGraphicFramePr>
        <p:xfrm>
          <a:off x="994787" y="427150"/>
          <a:ext cx="11053051" cy="3933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975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3578" y="0"/>
            <a:ext cx="112842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расходов республиканского бюджета Республики Алтай по </a:t>
            </a:r>
            <a:r>
              <a:rPr lang="ru-RU" sz="2400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ведомствам</a:t>
            </a:r>
          </a:p>
          <a:p>
            <a:pPr algn="ctr"/>
            <a:r>
              <a:rPr lang="ru-RU" sz="2400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2022-2023 г. г., млн. рублей</a:t>
            </a:r>
            <a:endParaRPr lang="ru-RU" sz="2400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РАСХОДЫ ПО ВЕДОМСТВАМ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549719"/>
              </p:ext>
            </p:extLst>
          </p:nvPr>
        </p:nvGraphicFramePr>
        <p:xfrm>
          <a:off x="659456" y="734494"/>
          <a:ext cx="11532543" cy="6165265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986449">
                  <a:extLst>
                    <a:ext uri="{9D8B030D-6E8A-4147-A177-3AD203B41FA5}">
                      <a16:colId xmlns:a16="http://schemas.microsoft.com/office/drawing/2014/main" val="2619386904"/>
                    </a:ext>
                  </a:extLst>
                </a:gridCol>
                <a:gridCol w="4305564">
                  <a:extLst>
                    <a:ext uri="{9D8B030D-6E8A-4147-A177-3AD203B41FA5}">
                      <a16:colId xmlns:a16="http://schemas.microsoft.com/office/drawing/2014/main" val="300446620"/>
                    </a:ext>
                  </a:extLst>
                </a:gridCol>
                <a:gridCol w="1363731">
                  <a:extLst>
                    <a:ext uri="{9D8B030D-6E8A-4147-A177-3AD203B41FA5}">
                      <a16:colId xmlns:a16="http://schemas.microsoft.com/office/drawing/2014/main" val="575955592"/>
                    </a:ext>
                  </a:extLst>
                </a:gridCol>
                <a:gridCol w="1219606">
                  <a:extLst>
                    <a:ext uri="{9D8B030D-6E8A-4147-A177-3AD203B41FA5}">
                      <a16:colId xmlns:a16="http://schemas.microsoft.com/office/drawing/2014/main" val="1596301787"/>
                    </a:ext>
                  </a:extLst>
                </a:gridCol>
                <a:gridCol w="1256212">
                  <a:extLst>
                    <a:ext uri="{9D8B030D-6E8A-4147-A177-3AD203B41FA5}">
                      <a16:colId xmlns:a16="http://schemas.microsoft.com/office/drawing/2014/main" val="3502595311"/>
                    </a:ext>
                  </a:extLst>
                </a:gridCol>
                <a:gridCol w="1073858">
                  <a:extLst>
                    <a:ext uri="{9D8B030D-6E8A-4147-A177-3AD203B41FA5}">
                      <a16:colId xmlns:a16="http://schemas.microsoft.com/office/drawing/2014/main" val="3366493851"/>
                    </a:ext>
                  </a:extLst>
                </a:gridCol>
                <a:gridCol w="1327123">
                  <a:extLst>
                    <a:ext uri="{9D8B030D-6E8A-4147-A177-3AD203B41FA5}">
                      <a16:colId xmlns:a16="http://schemas.microsoft.com/office/drawing/2014/main" val="3632843683"/>
                    </a:ext>
                  </a:extLst>
                </a:gridCol>
              </a:tblGrid>
              <a:tr h="296654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ГРБС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2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к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г, 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/>
                </a:tc>
                <a:extLst>
                  <a:ext uri="{0D108BD9-81ED-4DB2-BD59-A6C34878D82A}">
                    <a16:rowId xmlns:a16="http://schemas.microsoft.com/office/drawing/2014/main" val="4098835417"/>
                  </a:ext>
                </a:extLst>
              </a:tr>
              <a:tr h="324077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Исполнено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 исполнения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33701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здравоохранения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3 682,3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3 717,0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3 704,4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100,6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9958632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культуры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433,8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511,6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511,6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100,0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117,9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77207470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образования и науки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6 365,5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7 396,0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7 395,0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100,0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116,2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1598233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ветеринарии 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198,9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210,1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210,0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100,0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105,6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70129807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сельского хозяйства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676,7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894,2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893,7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132,1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92629284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финансов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2 998,1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3 089,1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3 081,5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102,8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80421207"/>
                  </a:ext>
                </a:extLst>
              </a:tr>
              <a:tr h="2084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регионального развития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9 650,3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9 973,9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9 591,2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96,2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99,4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08651164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цифрового развития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163,2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193,5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193,5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100,0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118,6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4159345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ГОЧС и ПБ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300,1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435,7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371,6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85,3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123,8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47049065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труда, соцразвития и занятости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4 650,6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3 987,5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3 974,2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85,5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34293294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делам ЗАГСа и архивов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60,7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74,4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74,2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122,1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46979725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контролю (надзору)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32,4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49,8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49,2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98,8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151,9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64211289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физ. культуре и спорту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252,8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174,8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174,7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100,0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69,1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8311846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Контрольно-счетная палата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20,8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25,1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25,0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120,3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37172915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тарифам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416,0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500,6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500,2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120,2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46557279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Избирательная комиссия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20,5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24,1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23,9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116,6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80584761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Собрание – Эл Курултай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140,9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165,8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162,6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98,1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115,4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56158914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Главы РА и Правительства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367,1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409,3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400,9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97,9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109,2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67972827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природных ресурсов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929,5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858,8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853,3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99,4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91,8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45889129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туризма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200,2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200,2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100,0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49813297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национальной политике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45,3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52,8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52,7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116,4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97188476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Уполномоченного по правам человека в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6,4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7,7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7,6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99,3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119,7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85777368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охране объектов животного мира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24,2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26,5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26,2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108,1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05046744"/>
                  </a:ext>
                </a:extLst>
              </a:tr>
              <a:tr h="2604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обеспечению деятельности  мировых судей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84,8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104,0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100,6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96,7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118,6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4222175"/>
                  </a:ext>
                </a:extLst>
              </a:tr>
              <a:tr h="21369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Уполномоченного по защите прав предп-ей в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5,9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4,5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4,5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77,1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27005701"/>
                  </a:ext>
                </a:extLst>
              </a:tr>
              <a:tr h="24422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экономического развития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1 110,0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1 107,3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1 092,8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98,7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98,5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7660550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Инспекция по гос. охране культурного наследия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6,9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4,4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4,4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100,0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64,2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26051416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расходов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32 643,6 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34 198,7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33 679,8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98,5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103,2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34622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07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163193"/>
              </p:ext>
            </p:extLst>
          </p:nvPr>
        </p:nvGraphicFramePr>
        <p:xfrm>
          <a:off x="802017" y="588925"/>
          <a:ext cx="5474043" cy="61172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01797">
                  <a:extLst>
                    <a:ext uri="{9D8B030D-6E8A-4147-A177-3AD203B41FA5}">
                      <a16:colId xmlns:a16="http://schemas.microsoft.com/office/drawing/2014/main" val="2744621762"/>
                    </a:ext>
                  </a:extLst>
                </a:gridCol>
                <a:gridCol w="1439936">
                  <a:extLst>
                    <a:ext uri="{9D8B030D-6E8A-4147-A177-3AD203B41FA5}">
                      <a16:colId xmlns:a16="http://schemas.microsoft.com/office/drawing/2014/main" val="1621033485"/>
                    </a:ext>
                  </a:extLst>
                </a:gridCol>
                <a:gridCol w="1132310">
                  <a:extLst>
                    <a:ext uri="{9D8B030D-6E8A-4147-A177-3AD203B41FA5}">
                      <a16:colId xmlns:a16="http://schemas.microsoft.com/office/drawing/2014/main" val="3216559201"/>
                    </a:ext>
                  </a:extLst>
                </a:gridCol>
              </a:tblGrid>
              <a:tr h="9097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группы ГП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расходов по ГП, млн. рублей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Доля ГП в расходах бюджета, % 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796584"/>
                  </a:ext>
                </a:extLst>
              </a:tr>
              <a:tr h="11949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Результативное управление территориями с учетом принципов "зеленой" экономики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528,4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658243"/>
                  </a:ext>
                </a:extLst>
              </a:tr>
              <a:tr h="11949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и модернизация транспортной и инженерной инфраструктуры</a:t>
                      </a:r>
                    </a:p>
                  </a:txBody>
                  <a:tcPr marL="9525" marR="9525" marT="9525" marB="0" anchor="ctr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8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594,3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25,5</a:t>
                      </a:r>
                    </a:p>
                  </a:txBody>
                  <a:tcPr marL="9525" marR="9525" marT="9525" marB="0" anchor="ctr"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7441517"/>
                  </a:ext>
                </a:extLst>
              </a:tr>
              <a:tr h="8931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человеческого капитала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17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099,6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50,8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144498"/>
                  </a:ext>
                </a:extLst>
              </a:tr>
              <a:tr h="17274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Совершенствование государственных механизмов управления экономикой, экологией и социальной сферой Республики Алтай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4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676,6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547327"/>
                  </a:ext>
                </a:extLst>
              </a:tr>
            </a:tbl>
          </a:graphicData>
        </a:graphic>
      </p:graphicFrame>
      <p:sp>
        <p:nvSpPr>
          <p:cNvPr id="10" name="TextBox 23"/>
          <p:cNvSpPr txBox="1"/>
          <p:nvPr/>
        </p:nvSpPr>
        <p:spPr>
          <a:xfrm>
            <a:off x="644361" y="57818"/>
            <a:ext cx="11432025" cy="36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35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государственных программ Республики Алтай в 2023 году, млн. рублей</a:t>
            </a:r>
            <a:endParaRPr lang="en-US" sz="2350" spc="71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0712416"/>
              </p:ext>
            </p:extLst>
          </p:nvPr>
        </p:nvGraphicFramePr>
        <p:xfrm>
          <a:off x="3125037" y="-1339861"/>
          <a:ext cx="9266661" cy="7539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3881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4361" y="0"/>
            <a:ext cx="115476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7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 Республики Алтай на реализацию национальных проектов в </a:t>
            </a:r>
            <a:r>
              <a:rPr lang="ru-RU" sz="2400" b="1" spc="7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2400" b="1" spc="7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spc="7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г. г., </a:t>
            </a:r>
            <a:r>
              <a:rPr lang="ru-RU" sz="2400" b="1" spc="7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2400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350611"/>
              </p:ext>
            </p:extLst>
          </p:nvPr>
        </p:nvGraphicFramePr>
        <p:xfrm>
          <a:off x="803188" y="787607"/>
          <a:ext cx="6301946" cy="59875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6628">
                  <a:extLst>
                    <a:ext uri="{9D8B030D-6E8A-4147-A177-3AD203B41FA5}">
                      <a16:colId xmlns:a16="http://schemas.microsoft.com/office/drawing/2014/main" val="877925095"/>
                    </a:ext>
                  </a:extLst>
                </a:gridCol>
                <a:gridCol w="2631989">
                  <a:extLst>
                    <a:ext uri="{9D8B030D-6E8A-4147-A177-3AD203B41FA5}">
                      <a16:colId xmlns:a16="http://schemas.microsoft.com/office/drawing/2014/main" val="4133912257"/>
                    </a:ext>
                  </a:extLst>
                </a:gridCol>
                <a:gridCol w="770872">
                  <a:extLst>
                    <a:ext uri="{9D8B030D-6E8A-4147-A177-3AD203B41FA5}">
                      <a16:colId xmlns:a16="http://schemas.microsoft.com/office/drawing/2014/main" val="3118058508"/>
                    </a:ext>
                  </a:extLst>
                </a:gridCol>
                <a:gridCol w="761366">
                  <a:extLst>
                    <a:ext uri="{9D8B030D-6E8A-4147-A177-3AD203B41FA5}">
                      <a16:colId xmlns:a16="http://schemas.microsoft.com/office/drawing/2014/main" val="2988759557"/>
                    </a:ext>
                  </a:extLst>
                </a:gridCol>
                <a:gridCol w="729049">
                  <a:extLst>
                    <a:ext uri="{9D8B030D-6E8A-4147-A177-3AD203B41FA5}">
                      <a16:colId xmlns:a16="http://schemas.microsoft.com/office/drawing/2014/main" val="3818299585"/>
                    </a:ext>
                  </a:extLst>
                </a:gridCol>
                <a:gridCol w="902042">
                  <a:extLst>
                    <a:ext uri="{9D8B030D-6E8A-4147-A177-3AD203B41FA5}">
                      <a16:colId xmlns:a16="http://schemas.microsoft.com/office/drawing/2014/main" val="2874286352"/>
                    </a:ext>
                  </a:extLst>
                </a:gridCol>
              </a:tblGrid>
              <a:tr h="9438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нац. проекта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к </a:t>
                      </a:r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году,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257534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120,7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86,6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243,6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847262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Цифровая экономика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81,8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076662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Образование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646,6</a:t>
                      </a: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1355,2</a:t>
                      </a: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776,7</a:t>
                      </a: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57,3</a:t>
                      </a: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51423"/>
                  </a:ext>
                </a:extLst>
              </a:tr>
              <a:tr h="4388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Жилье и городская среда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115,7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231,2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634,1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274,3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951929"/>
                  </a:ext>
                </a:extLst>
              </a:tr>
              <a:tr h="3161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Экология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66,1</a:t>
                      </a: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53,5</a:t>
                      </a: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194,4</a:t>
                      </a: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363,4</a:t>
                      </a: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64292"/>
                  </a:ext>
                </a:extLst>
              </a:tr>
              <a:tr h="78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Малое и среднее предпринимательство и поддержка ИПИ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103,8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352,2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111,6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608142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483,1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423,7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235361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Демография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885,2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1 156,1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602413"/>
                  </a:ext>
                </a:extLst>
              </a:tr>
              <a:tr h="653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Безопасные и качественные автодороги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2 760,8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4 341,2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5 261,1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121,2</a:t>
                      </a:r>
                    </a:p>
                  </a:txBody>
                  <a:tcPr marL="9525" marR="9525" marT="9525" marB="0" anchor="ctr">
                    <a:solidFill>
                      <a:srgbClr val="00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617618"/>
                  </a:ext>
                </a:extLst>
              </a:tr>
              <a:tr h="4388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Туризм и индустрия гостеприимства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381,8</a:t>
                      </a: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1 283,8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159,2</a:t>
                      </a: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</a:t>
                      </a: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886744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5 570,8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9 284,2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8 473,9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91,3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137479"/>
                  </a:ext>
                </a:extLst>
              </a:tr>
            </a:tbl>
          </a:graphicData>
        </a:graphic>
      </p:graphicFrame>
      <p:sp>
        <p:nvSpPr>
          <p:cNvPr id="5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ПРОЕКТЫ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670376"/>
              </p:ext>
            </p:extLst>
          </p:nvPr>
        </p:nvGraphicFramePr>
        <p:xfrm>
          <a:off x="7105134" y="787606"/>
          <a:ext cx="5086866" cy="5987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6108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ОТРАСЛЯМ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9458" y="0"/>
            <a:ext cx="115325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10" dirty="0" smtClean="0">
                <a:solidFill>
                  <a:srgbClr val="00A29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Структура расходов по разделам классификации расходов бюджетов </a:t>
            </a:r>
            <a:br>
              <a:rPr lang="ru-RU" sz="2400" b="1" spc="10" dirty="0" smtClean="0">
                <a:solidFill>
                  <a:srgbClr val="00A29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spc="10" dirty="0" smtClean="0">
                <a:solidFill>
                  <a:srgbClr val="00A29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2023 году, тыс. рублей</a:t>
            </a:r>
            <a:endParaRPr lang="ru-RU" sz="2400" b="1" spc="10" dirty="0">
              <a:solidFill>
                <a:srgbClr val="00A29E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5248400"/>
              </p:ext>
            </p:extLst>
          </p:nvPr>
        </p:nvGraphicFramePr>
        <p:xfrm>
          <a:off x="-663191" y="753627"/>
          <a:ext cx="12771455" cy="6104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7192456"/>
              </p:ext>
            </p:extLst>
          </p:nvPr>
        </p:nvGraphicFramePr>
        <p:xfrm>
          <a:off x="6501829" y="2550559"/>
          <a:ext cx="5516000" cy="3942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8396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754926584"/>
              </p:ext>
            </p:extLst>
          </p:nvPr>
        </p:nvGraphicFramePr>
        <p:xfrm>
          <a:off x="1153886" y="1019638"/>
          <a:ext cx="5047252" cy="5577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0878978"/>
              </p:ext>
            </p:extLst>
          </p:nvPr>
        </p:nvGraphicFramePr>
        <p:xfrm>
          <a:off x="6474041" y="1019638"/>
          <a:ext cx="5042455" cy="5577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53886" y="95083"/>
            <a:ext cx="10722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на оказание мер социальной поддержки</a:t>
            </a:r>
          </a:p>
          <a:p>
            <a:pPr algn="ctr"/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Республике Алтай в </a:t>
            </a:r>
            <a:r>
              <a:rPr lang="ru-RU" sz="2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году, млн. рублей</a:t>
            </a:r>
          </a:p>
        </p:txBody>
      </p:sp>
      <p:sp>
        <p:nvSpPr>
          <p:cNvPr id="10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СОЦИАЛЬНАЯ ПОДДЕРЖКА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73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44361" y="0"/>
            <a:ext cx="114283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A29E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 из республиканского бюджета </a:t>
            </a:r>
            <a:r>
              <a:rPr lang="ru-RU" sz="2400" b="1" dirty="0" smtClean="0">
                <a:solidFill>
                  <a:srgbClr val="00A29E"/>
                </a:solidFill>
                <a:latin typeface="Times New Roman" pitchFamily="18" charset="0"/>
                <a:cs typeface="Times New Roman" pitchFamily="18" charset="0"/>
              </a:rPr>
              <a:t>РА, тыс</a:t>
            </a:r>
            <a:r>
              <a:rPr lang="ru-RU" sz="2400" b="1" dirty="0">
                <a:solidFill>
                  <a:srgbClr val="00A29E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rgbClr val="00A29E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2400" b="1" dirty="0">
              <a:solidFill>
                <a:srgbClr val="00A29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831654"/>
              </p:ext>
            </p:extLst>
          </p:nvPr>
        </p:nvGraphicFramePr>
        <p:xfrm>
          <a:off x="644361" y="645991"/>
          <a:ext cx="11547639" cy="6212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3228">
                  <a:extLst>
                    <a:ext uri="{9D8B030D-6E8A-4147-A177-3AD203B41FA5}">
                      <a16:colId xmlns:a16="http://schemas.microsoft.com/office/drawing/2014/main" val="3025993967"/>
                    </a:ext>
                  </a:extLst>
                </a:gridCol>
                <a:gridCol w="2232320">
                  <a:extLst>
                    <a:ext uri="{9D8B030D-6E8A-4147-A177-3AD203B41FA5}">
                      <a16:colId xmlns:a16="http://schemas.microsoft.com/office/drawing/2014/main" val="2164308838"/>
                    </a:ext>
                  </a:extLst>
                </a:gridCol>
                <a:gridCol w="1712005">
                  <a:extLst>
                    <a:ext uri="{9D8B030D-6E8A-4147-A177-3AD203B41FA5}">
                      <a16:colId xmlns:a16="http://schemas.microsoft.com/office/drawing/2014/main" val="725831551"/>
                    </a:ext>
                  </a:extLst>
                </a:gridCol>
                <a:gridCol w="1712005">
                  <a:extLst>
                    <a:ext uri="{9D8B030D-6E8A-4147-A177-3AD203B41FA5}">
                      <a16:colId xmlns:a16="http://schemas.microsoft.com/office/drawing/2014/main" val="301422217"/>
                    </a:ext>
                  </a:extLst>
                </a:gridCol>
                <a:gridCol w="1628081">
                  <a:extLst>
                    <a:ext uri="{9D8B030D-6E8A-4147-A177-3AD203B41FA5}">
                      <a16:colId xmlns:a16="http://schemas.microsoft.com/office/drawing/2014/main" val="3520217889"/>
                    </a:ext>
                  </a:extLst>
                </a:gridCol>
              </a:tblGrid>
              <a:tr h="131810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межбюджетного трансферта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>
                    <a:solidFill>
                      <a:srgbClr val="00BCB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Темп роста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году,%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>
                    <a:solidFill>
                      <a:srgbClr val="00B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679586"/>
                  </a:ext>
                </a:extLst>
              </a:tr>
              <a:tr h="4420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>
                    <a:solidFill>
                      <a:srgbClr val="00A29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999940"/>
                  </a:ext>
                </a:extLst>
              </a:tr>
              <a:tr h="72596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10 762 289,5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10 343 103,3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875 481,0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105,1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2761409332"/>
                  </a:ext>
                </a:extLst>
              </a:tr>
              <a:tr h="4420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3622520145"/>
                  </a:ext>
                </a:extLst>
              </a:tr>
              <a:tr h="4578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МО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3 860 238,8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4 253 202,6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4 713 253,7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110,8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705801305"/>
                  </a:ext>
                </a:extLst>
              </a:tr>
              <a:tr h="4556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МО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2 824 947,3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2 965 135,3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3 150 967,9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106,3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3727865106"/>
                  </a:ext>
                </a:extLst>
              </a:tr>
              <a:tr h="4578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МО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2 001 607,4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1 965 369,9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1 891 657,3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1936032167"/>
                  </a:ext>
                </a:extLst>
              </a:tr>
              <a:tr h="4578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МБТ МО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1 291 523,9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1 121 573,8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1 063 838,7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94,9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4180780825"/>
                  </a:ext>
                </a:extLst>
              </a:tr>
              <a:tr h="9968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ГУ- Отделение Пенсионного фонда РФ по РА (на выплату досрочной пенсии безработным гражданам)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9 481,9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22 127,2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51 436,0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232,5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3212584763"/>
                  </a:ext>
                </a:extLst>
              </a:tr>
              <a:tr h="4578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Территориальный фонд ОМС по РА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774 490,2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15 694,5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1198488062"/>
                  </a:ext>
                </a:extLst>
              </a:tr>
            </a:tbl>
          </a:graphicData>
        </a:graphic>
      </p:graphicFrame>
      <p:sp>
        <p:nvSpPr>
          <p:cNvPr id="5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МЕЖБЮДЖЕТНЫЕ ОТНОШЕНИЯ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6670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ГОСУДАРСТВЕННЫЙ ДОЛГ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0258" y="0"/>
            <a:ext cx="11207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14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государственного долга Республики </a:t>
            </a:r>
            <a:r>
              <a:rPr lang="ru-RU" sz="24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Алтай, млн. рублей</a:t>
            </a:r>
            <a:endParaRPr lang="ru-RU" sz="2400" b="1" spc="14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2475359"/>
              </p:ext>
            </p:extLst>
          </p:nvPr>
        </p:nvGraphicFramePr>
        <p:xfrm>
          <a:off x="644361" y="623886"/>
          <a:ext cx="11547639" cy="6234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8120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10"/>
          <p:cNvSpPr txBox="1"/>
          <p:nvPr/>
        </p:nvSpPr>
        <p:spPr>
          <a:xfrm>
            <a:off x="1240224" y="3231192"/>
            <a:ext cx="547588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792647">
              <a:defRPr/>
            </a:pPr>
            <a:r>
              <a:rPr lang="ru-RU" sz="4000" b="1" dirty="0" smtClean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2023 </a:t>
            </a:r>
            <a:r>
              <a:rPr lang="ru-RU" sz="4000" b="1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год</a:t>
            </a:r>
            <a:endParaRPr lang="en-US" sz="4000" b="1" dirty="0">
              <a:solidFill>
                <a:srgbClr val="00A29E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TextBox 10"/>
          <p:cNvSpPr txBox="1"/>
          <p:nvPr/>
        </p:nvSpPr>
        <p:spPr>
          <a:xfrm>
            <a:off x="2989657" y="3732356"/>
            <a:ext cx="699829" cy="540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792647">
              <a:defRPr/>
            </a:pPr>
            <a:r>
              <a:rPr lang="ru-RU" sz="1755" dirty="0">
                <a:solidFill>
                  <a:prstClr val="white"/>
                </a:solidFill>
                <a:latin typeface="Petersburg" panose="020B7200000000000000" pitchFamily="34" charset="0"/>
                <a:ea typeface="Verdana" panose="020B0604030504040204" pitchFamily="34" charset="0"/>
              </a:rPr>
              <a:t>2023 год</a:t>
            </a:r>
            <a:endParaRPr lang="en-US" sz="1755" dirty="0">
              <a:solidFill>
                <a:prstClr val="white"/>
              </a:solidFill>
              <a:latin typeface="Petersburg" panose="020B7200000000000000" pitchFamily="34" charset="0"/>
              <a:ea typeface="Verdana" panose="020B0604030504040204" pitchFamily="34" charset="0"/>
            </a:endParaRPr>
          </a:p>
        </p:txBody>
      </p:sp>
      <p:sp>
        <p:nvSpPr>
          <p:cNvPr id="28" name="TextBox 12"/>
          <p:cNvSpPr txBox="1"/>
          <p:nvPr/>
        </p:nvSpPr>
        <p:spPr>
          <a:xfrm>
            <a:off x="1196846" y="4070910"/>
            <a:ext cx="5475888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792647">
              <a:defRPr/>
            </a:pPr>
            <a:r>
              <a:rPr lang="ru-RU" sz="3600" b="1" dirty="0" smtClean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2,6 млн. </a:t>
            </a:r>
            <a:r>
              <a:rPr lang="ru-RU" sz="3200" b="1" dirty="0" smtClean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рублей</a:t>
            </a:r>
            <a:endParaRPr lang="en-US" sz="3200" b="1" dirty="0">
              <a:solidFill>
                <a:srgbClr val="00A29E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Box 3"/>
          <p:cNvSpPr txBox="1"/>
          <p:nvPr/>
        </p:nvSpPr>
        <p:spPr>
          <a:xfrm>
            <a:off x="966953" y="180267"/>
            <a:ext cx="11025350" cy="5847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792647">
              <a:defRPr/>
            </a:pPr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ПРОЕКТ «ИНИЦИАТИВЫ ГРАЖДАН»</a:t>
            </a:r>
          </a:p>
          <a:p>
            <a:pPr algn="ctr" defTabSz="792647">
              <a:defRPr/>
            </a:pPr>
            <a:r>
              <a:rPr lang="ru-RU" sz="1400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(Указ Главы Республики Алтай, Председателя Правительства Республики Алтай от 15.02.2018 г. № 51-у)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0" y="0"/>
            <a:ext cx="744439" cy="6858001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792647">
              <a:defRPr/>
            </a:pPr>
            <a:r>
              <a:rPr lang="ru-RU" sz="1128" dirty="0" smtClean="0">
                <a:solidFill>
                  <a:prstClr val="white"/>
                </a:solidFill>
                <a:latin typeface="Petersburg" panose="020B7200000000000000" pitchFamily="34" charset="0"/>
                <a:ea typeface="Verdana" panose="020B0604030504040204" pitchFamily="34" charset="0"/>
              </a:rPr>
              <a:t>                                                                                            ИНЦИАТИВЫ </a:t>
            </a:r>
            <a:r>
              <a:rPr lang="ru-RU" sz="1128" dirty="0">
                <a:solidFill>
                  <a:prstClr val="white"/>
                </a:solidFill>
                <a:latin typeface="Petersburg" panose="020B7200000000000000" pitchFamily="34" charset="0"/>
                <a:ea typeface="Verdana" panose="020B0604030504040204" pitchFamily="34" charset="0"/>
              </a:rPr>
              <a:t>ГРАЖДАН</a:t>
            </a:r>
          </a:p>
        </p:txBody>
      </p:sp>
      <p:sp>
        <p:nvSpPr>
          <p:cNvPr id="9" name="TextBox 10"/>
          <p:cNvSpPr txBox="1"/>
          <p:nvPr/>
        </p:nvSpPr>
        <p:spPr>
          <a:xfrm>
            <a:off x="1196846" y="988372"/>
            <a:ext cx="9152956" cy="1938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ru-RU"/>
            </a:defPPr>
            <a:lvl1pPr lvl="0">
              <a:defRPr sz="900">
                <a:solidFill>
                  <a:schemeClr val="accent5">
                    <a:lumMod val="50000"/>
                  </a:schemeClr>
                </a:solidFill>
                <a:latin typeface="Petersburg" panose="020B7200000000000000" pitchFamily="34" charset="0"/>
                <a:ea typeface="Verdana" panose="020B0604030504040204" pitchFamily="34" charset="0"/>
              </a:defRPr>
            </a:lvl1pPr>
          </a:lstStyle>
          <a:p>
            <a:pPr defTabSz="792647">
              <a:defRPr/>
            </a:pPr>
            <a:r>
              <a:rPr lang="ru-RU" sz="1800" dirty="0">
                <a:solidFill>
                  <a:srgbClr val="4472C4">
                    <a:lumMod val="50000"/>
                  </a:srgbClr>
                </a:solidFill>
                <a:sym typeface="Wingdings" panose="05000000000000000000" pitchFamily="2" charset="2"/>
              </a:rPr>
              <a:t>● </a:t>
            </a: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село </a:t>
            </a:r>
            <a:r>
              <a:rPr lang="ru-RU" sz="1800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Саратан</a:t>
            </a: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мест массового отдыха населения (сквера)</a:t>
            </a:r>
          </a:p>
          <a:p>
            <a:pPr defTabSz="792647">
              <a:defRPr/>
            </a:pP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● село Каракол</a:t>
            </a:r>
            <a:r>
              <a:rPr lang="en-US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зоны отдыха (игровая площадка)</a:t>
            </a:r>
          </a:p>
          <a:p>
            <a:pPr defTabSz="792647">
              <a:defRPr/>
            </a:pP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● село </a:t>
            </a:r>
            <a:r>
              <a:rPr lang="ru-RU" sz="1800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Улаган</a:t>
            </a:r>
            <a:r>
              <a:rPr lang="en-US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стелы</a:t>
            </a:r>
          </a:p>
          <a:p>
            <a:pPr defTabSz="792647">
              <a:defRPr/>
            </a:pP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● село </a:t>
            </a: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Бельтир</a:t>
            </a:r>
            <a:r>
              <a:rPr lang="en-US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 «Аил» в парковой зоне</a:t>
            </a:r>
            <a:endParaRPr lang="en-US" sz="1800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792647">
              <a:defRPr/>
            </a:pP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● село </a:t>
            </a: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Усть-Кокса</a:t>
            </a:r>
            <a:r>
              <a:rPr lang="en-US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детской спортивной площадки </a:t>
            </a:r>
          </a:p>
          <a:p>
            <a:pPr defTabSz="792647">
              <a:defRPr/>
            </a:pP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ул. </a:t>
            </a:r>
            <a:r>
              <a:rPr lang="ru-RU" sz="1800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Аргучинского</a:t>
            </a:r>
            <a:endParaRPr lang="ru-RU" sz="1800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792647">
              <a:defRPr/>
            </a:pP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● село </a:t>
            </a:r>
            <a:r>
              <a:rPr lang="ru-RU" sz="1800" dirty="0" err="1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Ускуч</a:t>
            </a:r>
            <a:r>
              <a:rPr lang="en-US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спортивной площадки по ул. Лесная, 6б</a:t>
            </a:r>
            <a:endParaRPr lang="en-US" sz="1800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Новая детская площадка открыта в Республике Алтай по программе формирования комфортной городской сред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490" y="3214759"/>
            <a:ext cx="4235834" cy="318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181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КОНТАКТНАЯ ИНФОРМАЦИЯ МИНФИНА РА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4" name="Group 16"/>
          <p:cNvGrpSpPr/>
          <p:nvPr/>
        </p:nvGrpSpPr>
        <p:grpSpPr>
          <a:xfrm rot="-5400000">
            <a:off x="5007285" y="-1438581"/>
            <a:ext cx="3034617" cy="10362773"/>
            <a:chOff x="0" y="0"/>
            <a:chExt cx="569569" cy="2412817"/>
          </a:xfrm>
          <a:noFill/>
        </p:grpSpPr>
        <p:sp>
          <p:nvSpPr>
            <p:cNvPr id="5" name="Freeform 17"/>
            <p:cNvSpPr/>
            <p:nvPr/>
          </p:nvSpPr>
          <p:spPr>
            <a:xfrm>
              <a:off x="0" y="0"/>
              <a:ext cx="569569" cy="2412817"/>
            </a:xfrm>
            <a:custGeom>
              <a:avLst/>
              <a:gdLst/>
              <a:ahLst/>
              <a:cxnLst/>
              <a:rect l="l" t="t" r="r" b="b"/>
              <a:pathLst>
                <a:path w="569569" h="2412817">
                  <a:moveTo>
                    <a:pt x="0" y="0"/>
                  </a:moveTo>
                  <a:lnTo>
                    <a:pt x="569569" y="0"/>
                  </a:lnTo>
                  <a:lnTo>
                    <a:pt x="569569" y="2412817"/>
                  </a:lnTo>
                  <a:lnTo>
                    <a:pt x="0" y="2412817"/>
                  </a:lnTo>
                  <a:close/>
                </a:path>
              </a:pathLst>
            </a:custGeom>
            <a:grpFill/>
            <a:ln w="28575">
              <a:solidFill>
                <a:srgbClr val="00BCB8"/>
              </a:solidFill>
            </a:ln>
          </p:spPr>
        </p:sp>
      </p:grpSp>
      <p:sp>
        <p:nvSpPr>
          <p:cNvPr id="6" name="TextBox 3"/>
          <p:cNvSpPr txBox="1"/>
          <p:nvPr/>
        </p:nvSpPr>
        <p:spPr>
          <a:xfrm>
            <a:off x="1830068" y="2519951"/>
            <a:ext cx="9695504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Прием обращений граждан (физических лиц</a:t>
            </a:r>
            <a: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организаций (юридических лиц),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общественных объединений, государственных органов,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органов местного самоуправления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осуществляется  с 9.00 до 18.00, перерыв с 13.00 до 14.00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по адресу:  г. Горно-Алтайск,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ул. Чаптынова 24, кабинет № </a:t>
            </a: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122,</a:t>
            </a:r>
            <a:endParaRPr lang="ru-RU" b="1" dirty="0" smtClean="0">
              <a:solidFill>
                <a:srgbClr val="00BCB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суббота, воскресенье – выходные дни</a:t>
            </a:r>
            <a:endParaRPr lang="ru-RU" b="1" dirty="0">
              <a:solidFill>
                <a:srgbClr val="00BCB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348457" y="286623"/>
            <a:ext cx="3930425" cy="1784529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</p:sp>
      <p:sp>
        <p:nvSpPr>
          <p:cNvPr id="8" name="TextBox 46"/>
          <p:cNvSpPr txBox="1"/>
          <p:nvPr/>
        </p:nvSpPr>
        <p:spPr>
          <a:xfrm>
            <a:off x="1464172" y="593328"/>
            <a:ext cx="3698994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fontAlgn="ctr">
              <a:spcBef>
                <a:spcPct val="0"/>
              </a:spcBef>
            </a:pPr>
            <a: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Телефон</a:t>
            </a: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:(388-22)2-26-24</a:t>
            </a:r>
            <a:endParaRPr lang="ru-RU" b="1" dirty="0">
              <a:solidFill>
                <a:srgbClr val="00BCB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fontAlgn="ctr">
              <a:spcBef>
                <a:spcPct val="0"/>
              </a:spcBef>
            </a:pPr>
            <a: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Факс</a:t>
            </a: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:(388-22)2-32-95</a:t>
            </a:r>
          </a:p>
          <a:p>
            <a:pPr algn="ctr" fontAlgn="ctr">
              <a:spcBef>
                <a:spcPct val="0"/>
              </a:spcBef>
            </a:pPr>
            <a:endParaRPr lang="ru-RU" b="1" dirty="0">
              <a:solidFill>
                <a:srgbClr val="00BCB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E-</a:t>
            </a:r>
            <a:r>
              <a:rPr lang="ru-RU" b="1" dirty="0" err="1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</a:t>
            </a: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ava@minfin.gorny.ru</a:t>
            </a:r>
            <a:endParaRPr lang="en-US" b="1" dirty="0">
              <a:solidFill>
                <a:srgbClr val="00BCB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AutoShape 7"/>
          <p:cNvSpPr/>
          <p:nvPr/>
        </p:nvSpPr>
        <p:spPr>
          <a:xfrm>
            <a:off x="7817154" y="279220"/>
            <a:ext cx="3888827" cy="1784524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</p:sp>
      <p:sp>
        <p:nvSpPr>
          <p:cNvPr id="10" name="TextBox 27"/>
          <p:cNvSpPr txBox="1"/>
          <p:nvPr/>
        </p:nvSpPr>
        <p:spPr>
          <a:xfrm>
            <a:off x="7941700" y="557317"/>
            <a:ext cx="3323968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fontAlgn="ctr">
              <a:spcBef>
                <a:spcPct val="0"/>
              </a:spcBef>
            </a:pPr>
            <a: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Официальный сайт </a:t>
            </a:r>
            <a:b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Министерства финансов </a:t>
            </a:r>
            <a:b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Республики Алтай </a:t>
            </a:r>
            <a:b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www.minfin-altai.ru</a:t>
            </a: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ru-RU" b="1" dirty="0">
              <a:solidFill>
                <a:srgbClr val="00BCB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47881" y="6037129"/>
            <a:ext cx="2399833" cy="265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28" b="1" dirty="0">
                <a:latin typeface="Petersburg" panose="020B7200000000000000" pitchFamily="34" charset="0"/>
                <a:cs typeface="Courier New" panose="02070309020205020404" pitchFamily="49" charset="0"/>
              </a:rPr>
              <a:t>https://vk.com/minfinra</a:t>
            </a:r>
            <a:endParaRPr lang="ru-RU" sz="1128" b="1" dirty="0">
              <a:latin typeface="Petersburg" panose="020B7200000000000000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003" y="5649400"/>
            <a:ext cx="528093" cy="52809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270" y="5586327"/>
            <a:ext cx="539791" cy="53979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482" y="5631024"/>
            <a:ext cx="569637" cy="56963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9591095" y="5931283"/>
            <a:ext cx="1558440" cy="265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28" b="1" dirty="0">
                <a:latin typeface="Petersburg" panose="020B7200000000000000" pitchFamily="34" charset="0"/>
              </a:rPr>
              <a:t>https://t.me/minfinra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359826" y="5993164"/>
            <a:ext cx="2571538" cy="265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28" b="1" dirty="0">
                <a:latin typeface="Petersburg" panose="020B7200000000000000" pitchFamily="34" charset="0"/>
              </a:rPr>
              <a:t>https://ok.ru/group/54131809910999</a:t>
            </a:r>
          </a:p>
        </p:txBody>
      </p:sp>
    </p:spTree>
    <p:extLst>
      <p:ext uri="{BB962C8B-B14F-4D97-AF65-F5344CB8AC3E}">
        <p14:creationId xmlns:p14="http://schemas.microsoft.com/office/powerpoint/2010/main" val="1812139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14435</TotalTime>
  <Words>2632</Words>
  <Application>Microsoft Office PowerPoint</Application>
  <PresentationFormat>Широкоэкранный</PresentationFormat>
  <Paragraphs>685</Paragraphs>
  <Slides>20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5" baseType="lpstr">
      <vt:lpstr>微软雅黑</vt:lpstr>
      <vt:lpstr>宋体</vt:lpstr>
      <vt:lpstr>Aileron Heavy</vt:lpstr>
      <vt:lpstr>Aileron Regular</vt:lpstr>
      <vt:lpstr>Arial</vt:lpstr>
      <vt:lpstr>Calibri</vt:lpstr>
      <vt:lpstr>Calibri Light</vt:lpstr>
      <vt:lpstr>Century Schoolbook</vt:lpstr>
      <vt:lpstr>Courier New</vt:lpstr>
      <vt:lpstr>Open Sans</vt:lpstr>
      <vt:lpstr>Petersburg</vt:lpstr>
      <vt:lpstr>Times New Roman</vt:lpstr>
      <vt:lpstr>Verdana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доходов республиканского бюджета Республики Алтай, млн. рублей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Туюнчекова К.В.</dc:creator>
  <cp:lastModifiedBy>User</cp:lastModifiedBy>
  <cp:revision>855</cp:revision>
  <cp:lastPrinted>2023-06-15T10:50:35Z</cp:lastPrinted>
  <dcterms:created xsi:type="dcterms:W3CDTF">2020-10-22T05:35:11Z</dcterms:created>
  <dcterms:modified xsi:type="dcterms:W3CDTF">2024-05-03T07:58:50Z</dcterms:modified>
</cp:coreProperties>
</file>