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66" r:id="rId3"/>
    <p:sldId id="264" r:id="rId4"/>
    <p:sldId id="267" r:id="rId5"/>
    <p:sldId id="257" r:id="rId6"/>
    <p:sldId id="270" r:id="rId7"/>
    <p:sldId id="268" r:id="rId8"/>
    <p:sldId id="271" r:id="rId9"/>
    <p:sldId id="258" r:id="rId10"/>
    <p:sldId id="269" r:id="rId11"/>
    <p:sldId id="260" r:id="rId12"/>
    <p:sldId id="261" r:id="rId13"/>
    <p:sldId id="272" r:id="rId14"/>
    <p:sldId id="263" r:id="rId15"/>
    <p:sldId id="273" r:id="rId16"/>
    <p:sldId id="25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0" autoAdjust="0"/>
    <p:restoredTop sz="94660"/>
  </p:normalViewPr>
  <p:slideViewPr>
    <p:cSldViewPr>
      <p:cViewPr varScale="1">
        <p:scale>
          <a:sx n="81" d="100"/>
          <a:sy n="81" d="100"/>
        </p:scale>
        <p:origin x="1450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46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>
                <a:solidFill>
                  <a:srgbClr val="FF0000"/>
                </a:solidFill>
              </a:rPr>
              <a:t> Бюджет </a:t>
            </a:r>
            <a:endParaRPr lang="ru-RU" dirty="0">
              <a:solidFill>
                <a:srgbClr val="FF0000"/>
              </a:solidFill>
            </a:endParaRPr>
          </a:p>
        </c:rich>
      </c:tx>
      <c:layout>
        <c:manualLayout>
          <c:xMode val="edge"/>
          <c:yMode val="edge"/>
          <c:x val="9.8072357432593654E-2"/>
          <c:y val="1.135196627333764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Вы знакомы с понятием "Терроризм"?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7912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0F5F-4976-B3F7-38ADCA74A78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7912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F5F-4976-B3F7-38ADCA74A78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7912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0F5F-4976-B3F7-38ADCA74A78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7912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F5F-4976-B3F7-38ADCA74A78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2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8956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доходы</c:v>
                </c:pt>
                <c:pt idx="1">
                  <c:v>расходы</c:v>
                </c:pt>
                <c:pt idx="2">
                  <c:v>смета доходов  и расходов</c:v>
                </c:pt>
                <c:pt idx="3">
                  <c:v>Не знаю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12</c:v>
                </c:pt>
                <c:pt idx="1">
                  <c:v>20</c:v>
                </c:pt>
                <c:pt idx="2">
                  <c:v>70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F5F-4976-B3F7-38ADCA74A7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3883">
          <a:noFill/>
        </a:ln>
      </c:spPr>
    </c:plotArea>
    <c:legend>
      <c:legendPos val="b"/>
      <c:layout>
        <c:manualLayout>
          <c:xMode val="edge"/>
          <c:yMode val="edge"/>
          <c:x val="0"/>
          <c:y val="0.62231116604078518"/>
          <c:w val="0.40833280416560835"/>
          <c:h val="0.273047804661627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2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2">
        <a:lumMod val="90000"/>
        <a:lumOff val="10000"/>
      </a:schemeClr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7A5E-0346-4CCD-BECE-2415BB5FD438}" type="datetimeFigureOut">
              <a:rPr lang="ru-RU" smtClean="0"/>
              <a:t>пн 22.04.24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5B518-16AC-4915-9A3E-4A069E856B8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7A5E-0346-4CCD-BECE-2415BB5FD438}" type="datetimeFigureOut">
              <a:rPr lang="ru-RU" smtClean="0"/>
              <a:t>пн 22.04.24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5B518-16AC-4915-9A3E-4A069E856B8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7A5E-0346-4CCD-BECE-2415BB5FD438}" type="datetimeFigureOut">
              <a:rPr lang="ru-RU" smtClean="0"/>
              <a:t>пн 22.04.24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5B518-16AC-4915-9A3E-4A069E856B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7A5E-0346-4CCD-BECE-2415BB5FD438}" type="datetimeFigureOut">
              <a:rPr lang="ru-RU" smtClean="0"/>
              <a:t>пн 22.04.24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5B518-16AC-4915-9A3E-4A069E856B8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7A5E-0346-4CCD-BECE-2415BB5FD438}" type="datetimeFigureOut">
              <a:rPr lang="ru-RU" smtClean="0"/>
              <a:t>пн 22.04.24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5B518-16AC-4915-9A3E-4A069E856B8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7A5E-0346-4CCD-BECE-2415BB5FD438}" type="datetimeFigureOut">
              <a:rPr lang="ru-RU" smtClean="0"/>
              <a:t>пн 22.04.24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5B518-16AC-4915-9A3E-4A069E856B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7A5E-0346-4CCD-BECE-2415BB5FD438}" type="datetimeFigureOut">
              <a:rPr lang="ru-RU" smtClean="0"/>
              <a:t>пн 22.04.24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5B518-16AC-4915-9A3E-4A069E856B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7A5E-0346-4CCD-BECE-2415BB5FD438}" type="datetimeFigureOut">
              <a:rPr lang="ru-RU" smtClean="0"/>
              <a:t>пн 22.04.24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5B518-16AC-4915-9A3E-4A069E856B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7A5E-0346-4CCD-BECE-2415BB5FD438}" type="datetimeFigureOut">
              <a:rPr lang="ru-RU" smtClean="0"/>
              <a:t>пн 22.04.24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5B518-16AC-4915-9A3E-4A069E856B8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7A5E-0346-4CCD-BECE-2415BB5FD438}" type="datetimeFigureOut">
              <a:rPr lang="ru-RU" smtClean="0"/>
              <a:t>пн 22.04.24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5B518-16AC-4915-9A3E-4A069E856B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7A5E-0346-4CCD-BECE-2415BB5FD438}" type="datetimeFigureOut">
              <a:rPr lang="ru-RU" smtClean="0"/>
              <a:t>пн 22.04.24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5B518-16AC-4915-9A3E-4A069E856B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0D57A5E-0346-4CCD-BECE-2415BB5FD438}" type="datetimeFigureOut">
              <a:rPr lang="ru-RU" smtClean="0"/>
              <a:t>пн 22.04.24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CE5B518-16AC-4915-9A3E-4A069E856B8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mework.ru/spravochnik/funkcii-byudzheta/?ysclid=lv7sjvpd5p512340695" TargetMode="External"/><Relationship Id="rId2" Type="http://schemas.openxmlformats.org/officeDocument/2006/relationships/hyperlink" Target="https://1prime.ru/20230726/841157001.html?ysclid=lv7s9uqqjk953107999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ivelib.ru/book/140840/readpart-byudzhetnoe-pravo-uchebnik-dlya-vuzov-komyagin-dl/~6" TargetMode="External"/><Relationship Id="rId5" Type="http://schemas.openxmlformats.org/officeDocument/2006/relationships/hyperlink" Target="https://www.yaklass.ru/p/obshchestvoznanie/10-klass/ekonomika-6994640/biudzhet-gosudarstva-7128020/re-66281799-7985-401f-9c45-7befa0270cf2" TargetMode="External"/><Relationship Id="rId4" Type="http://schemas.openxmlformats.org/officeDocument/2006/relationships/hyperlink" Target="https://finuorsk.ru/index.php/theme/byudzhet-dlya-grazhdan/istoriya-byudzhet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59832" y="4869160"/>
            <a:ext cx="5637010" cy="1602199"/>
          </a:xfrm>
        </p:spPr>
        <p:txBody>
          <a:bodyPr/>
          <a:lstStyle/>
          <a:p>
            <a:r>
              <a:rPr lang="ru-RU" dirty="0" smtClean="0"/>
              <a:t>Выполнил</a:t>
            </a:r>
            <a:r>
              <a:rPr lang="en-US" dirty="0" smtClean="0"/>
              <a:t>:</a:t>
            </a:r>
            <a:r>
              <a:rPr lang="ru-RU" dirty="0" err="1" smtClean="0"/>
              <a:t>Тайборин</a:t>
            </a:r>
            <a:r>
              <a:rPr lang="ru-RU" dirty="0" smtClean="0"/>
              <a:t> Константин Николаевич</a:t>
            </a:r>
            <a:r>
              <a:rPr lang="en-US" dirty="0" smtClean="0"/>
              <a:t>,</a:t>
            </a:r>
            <a:r>
              <a:rPr lang="ru-RU" dirty="0" smtClean="0"/>
              <a:t>ученик 10-го класса</a:t>
            </a:r>
          </a:p>
          <a:p>
            <a:r>
              <a:rPr lang="ru-RU" dirty="0" smtClean="0"/>
              <a:t>Руководитель: Трифанова И.В., учитель истории и обществознания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687089"/>
            <a:ext cx="7175351" cy="3172803"/>
          </a:xfrm>
        </p:spPr>
        <p:txBody>
          <a:bodyPr/>
          <a:lstStyle/>
          <a:p>
            <a:pPr marL="182880" indent="0" algn="ctr">
              <a:buNone/>
            </a:pPr>
            <a:r>
              <a:rPr lang="ru-RU" dirty="0" smtClean="0"/>
              <a:t>Бюджет- в вопросах и ответах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44669" y="188640"/>
            <a:ext cx="64442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Региональный  конкурс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проектов по представлению </a:t>
            </a:r>
            <a:endParaRPr lang="ru-RU" sz="1400" b="1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бюджета для граждан</a:t>
            </a:r>
            <a:endParaRPr lang="ru-RU" sz="1400" b="1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282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52951" y="521993"/>
            <a:ext cx="2299516" cy="613954"/>
          </a:xfrm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 marL="27675">
              <a:spcBef>
                <a:spcPct val="20000"/>
              </a:spcBef>
              <a:spcAft>
                <a:spcPts val="450"/>
              </a:spcAft>
              <a:defRPr/>
            </a:pPr>
            <a:r>
              <a:rPr lang="ru-RU" sz="405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E5C243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  <a:ea typeface="+mn-ea"/>
                <a:cs typeface="+mn-cs"/>
              </a:rPr>
              <a:t>Цель:</a:t>
            </a:r>
            <a:endParaRPr lang="ru-RU" dirty="0">
              <a:solidFill>
                <a:srgbClr val="E5C243"/>
              </a:solidFill>
            </a:endParaRPr>
          </a:p>
        </p:txBody>
      </p:sp>
      <p:sp>
        <p:nvSpPr>
          <p:cNvPr id="4" name="Объект 2"/>
          <p:cNvSpPr>
            <a:spLocks noGrp="1"/>
          </p:cNvSpPr>
          <p:nvPr>
            <p:ph idx="4294967295"/>
          </p:nvPr>
        </p:nvSpPr>
        <p:spPr>
          <a:xfrm>
            <a:off x="398881" y="1796041"/>
            <a:ext cx="8537760" cy="1156320"/>
          </a:xfrm>
        </p:spPr>
        <p:txBody>
          <a:bodyPr>
            <a:noAutofit/>
          </a:bodyPr>
          <a:lstStyle/>
          <a:p>
            <a:pPr marL="0" indent="0">
              <a:buClr>
                <a:srgbClr val="E5C243"/>
              </a:buClr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Создание  </a:t>
            </a:r>
            <a:r>
              <a:rPr lang="ru-RU" sz="2400" dirty="0">
                <a:solidFill>
                  <a:schemeClr val="tx1"/>
                </a:solidFill>
              </a:rPr>
              <a:t>просветительской работы</a:t>
            </a:r>
          </a:p>
          <a:p>
            <a:pPr marL="27675" indent="0">
              <a:buClr>
                <a:srgbClr val="E5C243"/>
              </a:buClr>
              <a:defRPr/>
            </a:pPr>
            <a:r>
              <a:rPr lang="ru-RU" sz="2400" dirty="0">
                <a:solidFill>
                  <a:schemeClr val="tx1"/>
                </a:solidFill>
              </a:rPr>
              <a:t> среди подростков о государственном бюджете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98417" y="2951781"/>
            <a:ext cx="1908856" cy="6578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7675" defTabSz="342896">
              <a:spcBef>
                <a:spcPct val="20000"/>
              </a:spcBef>
              <a:spcAft>
                <a:spcPts val="450"/>
              </a:spcAft>
              <a:buClr>
                <a:srgbClr val="E5C243"/>
              </a:buClr>
              <a:buSzPct val="70000"/>
              <a:defRPr/>
            </a:pPr>
            <a:r>
              <a:rPr lang="ru-RU" sz="3675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srgbClr val="E5C243"/>
                </a:solidFill>
                <a:effectLst>
                  <a:outerShdw blurRad="9525" dist="25400" dir="14640000" algn="tl" rotWithShape="0">
                    <a:prstClr val="black">
                      <a:alpha val="30000"/>
                    </a:prstClr>
                  </a:outerShdw>
                </a:effectLst>
              </a:rPr>
              <a:t>Задачи: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98880" y="3760201"/>
            <a:ext cx="806155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6294" indent="-428619" defTabSz="685791">
              <a:buClr>
                <a:srgbClr val="E5C243"/>
              </a:buClr>
              <a:buFont typeface="Wingdings" panose="05000000000000000000" pitchFamily="2" charset="2"/>
              <a:buChar char="Ø"/>
              <a:defRPr/>
            </a:pPr>
            <a:r>
              <a:rPr lang="ru-RU" sz="2400" dirty="0" smtClean="0"/>
              <a:t>подготовить </a:t>
            </a:r>
            <a:r>
              <a:rPr lang="ru-RU" sz="2400" dirty="0"/>
              <a:t>информацию о государственном бюджете РФ о его видах,  функциях, пути формирования;</a:t>
            </a:r>
          </a:p>
          <a:p>
            <a:pPr marL="456294" indent="-428619" defTabSz="685791">
              <a:buClr>
                <a:srgbClr val="E5C243"/>
              </a:buClr>
              <a:buFont typeface="Wingdings" panose="05000000000000000000" pitchFamily="2" charset="2"/>
              <a:buChar char="Ø"/>
              <a:defRPr/>
            </a:pPr>
            <a:r>
              <a:rPr lang="ru-RU" sz="2400" dirty="0"/>
              <a:t>Создать презентацию;</a:t>
            </a:r>
          </a:p>
          <a:p>
            <a:pPr marL="456294" indent="-428619" defTabSz="685791">
              <a:buClr>
                <a:srgbClr val="E5C243"/>
              </a:buClr>
              <a:buFont typeface="Wingdings" panose="05000000000000000000" pitchFamily="2" charset="2"/>
              <a:buChar char="Ø"/>
              <a:defRPr/>
            </a:pPr>
            <a:r>
              <a:rPr lang="ru-RU" sz="2400" dirty="0"/>
              <a:t> Провести </a:t>
            </a:r>
            <a:r>
              <a:rPr lang="ru-RU" sz="2400" dirty="0" smtClean="0"/>
              <a:t>просветительскую беседу  для учеников </a:t>
            </a:r>
            <a:r>
              <a:rPr lang="ru-RU" sz="2400" dirty="0"/>
              <a:t>9-11 классов</a:t>
            </a:r>
            <a:r>
              <a:rPr lang="ru-RU" sz="2400" dirty="0">
                <a:solidFill>
                  <a:prstClr val="white">
                    <a:lumMod val="75000"/>
                  </a:prst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3832635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5" y="4372168"/>
            <a:ext cx="6758136" cy="1937152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Что такое бюджет?</a:t>
            </a:r>
            <a:b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Опрос учеников 9-11 классов 30 человек.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graphicFrame>
        <p:nvGraphicFramePr>
          <p:cNvPr id="5" name="Объект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249794205"/>
              </p:ext>
            </p:extLst>
          </p:nvPr>
        </p:nvGraphicFramePr>
        <p:xfrm>
          <a:off x="1193800" y="891581"/>
          <a:ext cx="6299200" cy="3155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09165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05921" y="1810441"/>
            <a:ext cx="8542080" cy="3718080"/>
          </a:xfrm>
        </p:spPr>
        <p:txBody>
          <a:bodyPr>
            <a:noAutofit/>
          </a:bodyPr>
          <a:lstStyle/>
          <a:p>
            <a:pPr algn="just" eaLnBrk="1">
              <a:defRPr/>
            </a:pPr>
            <a:r>
              <a:rPr lang="ru-RU" sz="2700" dirty="0"/>
              <a:t>	1. </a:t>
            </a:r>
            <a:r>
              <a:rPr lang="ru-RU" sz="2700" dirty="0" smtClean="0"/>
              <a:t>После опроса изучил и создал презентацию «Бюджет в вопросах и ответах». Провел  просветительскую беседу среди учеников 9-11 классов по своей презентации.</a:t>
            </a:r>
          </a:p>
          <a:p>
            <a:pPr algn="just" eaLnBrk="1">
              <a:defRPr/>
            </a:pPr>
            <a:r>
              <a:rPr lang="ru-RU" sz="2700" dirty="0" smtClean="0"/>
              <a:t>2.Ребята </a:t>
            </a:r>
            <a:r>
              <a:rPr lang="ru-RU" sz="2700" dirty="0"/>
              <a:t>слушали с интересом исследовательскую  работу.</a:t>
            </a:r>
          </a:p>
          <a:p>
            <a:pPr algn="just" eaLnBrk="1">
              <a:defRPr/>
            </a:pPr>
            <a:r>
              <a:rPr lang="ru-RU" sz="2700" dirty="0"/>
              <a:t>    3. Теперь больше учащихся знают о том, что такое Государственный бюджет  пути формирования и расходования.</a:t>
            </a:r>
          </a:p>
        </p:txBody>
      </p:sp>
      <p:sp>
        <p:nvSpPr>
          <p:cNvPr id="8195" name="Заголовок 3"/>
          <p:cNvSpPr>
            <a:spLocks noGrp="1"/>
          </p:cNvSpPr>
          <p:nvPr>
            <p:ph type="title"/>
          </p:nvPr>
        </p:nvSpPr>
        <p:spPr>
          <a:xfrm>
            <a:off x="683568" y="332656"/>
            <a:ext cx="6512511" cy="1143000"/>
          </a:xfrm>
        </p:spPr>
        <p:txBody>
          <a:bodyPr/>
          <a:lstStyle/>
          <a:p>
            <a:pPr marL="0" indent="0" algn="ctr" eaLnBrk="1">
              <a:buNone/>
            </a:pPr>
            <a:r>
              <a:rPr lang="ru-RU" altLang="ru-RU" dirty="0" smtClean="0"/>
              <a:t>Вывод </a:t>
            </a:r>
          </a:p>
        </p:txBody>
      </p:sp>
    </p:spTree>
    <p:extLst>
      <p:ext uri="{BB962C8B-B14F-4D97-AF65-F5344CB8AC3E}">
        <p14:creationId xmlns:p14="http://schemas.microsoft.com/office/powerpoint/2010/main" val="305050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620688"/>
            <a:ext cx="6512511" cy="115006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Что такое бюджет?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2060848"/>
            <a:ext cx="8928992" cy="4536504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dirty="0" smtClean="0"/>
              <a:t>Бюджет</a:t>
            </a:r>
            <a:r>
              <a:rPr lang="ru-RU" dirty="0"/>
              <a:t> — это смета поступления и расходования денежных средств организации/государства/семьи за определенный промежуток времени с указанием источников доходов и направлений </a:t>
            </a:r>
            <a:r>
              <a:rPr lang="ru-RU" dirty="0" smtClean="0"/>
              <a:t>расходов</a:t>
            </a:r>
          </a:p>
          <a:p>
            <a:pPr marL="45720" indent="0" algn="just">
              <a:buNone/>
            </a:pPr>
            <a:endParaRPr lang="ru-RU" dirty="0"/>
          </a:p>
          <a:p>
            <a:pPr marL="45720" indent="0" algn="just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44" y="4437112"/>
            <a:ext cx="3488133" cy="231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009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8064896" cy="1143000"/>
          </a:xfrm>
        </p:spPr>
        <p:txBody>
          <a:bodyPr/>
          <a:lstStyle/>
          <a:p>
            <a:pPr marL="0" indent="0" algn="just">
              <a:buNone/>
            </a:pPr>
            <a:r>
              <a:rPr lang="ru-RU" sz="4000" dirty="0" smtClean="0"/>
              <a:t>Этимология слова  «БЮДЖЕТ»?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95936" y="1412776"/>
            <a:ext cx="5040560" cy="5328592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dirty="0"/>
              <a:t>Слово «бюджет» происходит от </a:t>
            </a:r>
            <a:r>
              <a:rPr lang="ru-RU" b="1" dirty="0"/>
              <a:t>латинского</a:t>
            </a:r>
            <a:r>
              <a:rPr lang="ru-RU" dirty="0"/>
              <a:t> слова </a:t>
            </a:r>
            <a:r>
              <a:rPr lang="ru-RU" dirty="0" err="1"/>
              <a:t>bulga</a:t>
            </a:r>
            <a:r>
              <a:rPr lang="ru-RU" dirty="0"/>
              <a:t> в значении «маленькая сумка» или «кошелек». Источником его происхождения также может служить ирландское слово </a:t>
            </a:r>
            <a:r>
              <a:rPr lang="ru-RU" dirty="0" err="1"/>
              <a:t>bolg</a:t>
            </a:r>
            <a:r>
              <a:rPr lang="ru-RU" dirty="0"/>
              <a:t> в значении «мешок» или французское </a:t>
            </a:r>
            <a:r>
              <a:rPr lang="ru-RU" dirty="0" err="1"/>
              <a:t>bougette</a:t>
            </a:r>
            <a:r>
              <a:rPr lang="ru-RU" dirty="0"/>
              <a:t> – уменьшительная форма от </a:t>
            </a:r>
            <a:r>
              <a:rPr lang="ru-RU" dirty="0" err="1"/>
              <a:t>bouge</a:t>
            </a:r>
            <a:r>
              <a:rPr lang="ru-RU" dirty="0"/>
              <a:t> – кожаный мешок. </a:t>
            </a:r>
            <a:endParaRPr lang="ru-RU" dirty="0" smtClean="0"/>
          </a:p>
          <a:p>
            <a:pPr marL="45720" indent="0" algn="just">
              <a:buNone/>
            </a:pPr>
            <a:r>
              <a:rPr lang="ru-RU" dirty="0" smtClean="0"/>
              <a:t>В </a:t>
            </a:r>
            <a:r>
              <a:rPr lang="ru-RU" dirty="0"/>
              <a:t>английском языке слово «бюджет» применяется с XV в. в значении маленького кожаного мешка.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2060848"/>
            <a:ext cx="3266760" cy="3617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074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7920880" cy="1605973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 smtClean="0"/>
              <a:t>Какие  </a:t>
            </a:r>
            <a:r>
              <a:rPr lang="ru-RU" sz="3600" dirty="0"/>
              <a:t>этапы истории </a:t>
            </a:r>
            <a:r>
              <a:rPr lang="ru-RU" sz="3600" dirty="0" smtClean="0"/>
              <a:t>  бюджета в России с образования государства до </a:t>
            </a:r>
            <a:r>
              <a:rPr lang="ru-RU" sz="3600" dirty="0"/>
              <a:t>XIX века </a:t>
            </a:r>
            <a:r>
              <a:rPr lang="ru-RU" sz="3600" dirty="0" smtClean="0"/>
              <a:t>?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2636912"/>
            <a:ext cx="8496944" cy="432048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/>
              <a:t>Во </a:t>
            </a:r>
            <a:r>
              <a:rPr lang="ru-RU" dirty="0"/>
              <a:t>времена Древней Руси впервые появилась должность казначея — хранителя княжеских ценностей, которые назывались казной.</a:t>
            </a:r>
          </a:p>
          <a:p>
            <a:pPr algn="just"/>
            <a:r>
              <a:rPr lang="ru-RU" dirty="0"/>
              <a:t>В средние века государственные доходы и расходы не отделялись от доходов и расходов великого князя, царя, причём доходы поступали как в натуральной, так и в денежной форме.</a:t>
            </a:r>
          </a:p>
          <a:p>
            <a:pPr algn="just"/>
            <a:r>
              <a:rPr lang="ru-RU" dirty="0"/>
              <a:t>С образованием Русского централизованного государства в пользу московского князя стала собираться </a:t>
            </a:r>
            <a:r>
              <a:rPr lang="ru-RU" dirty="0" err="1"/>
              <a:t>посошная</a:t>
            </a:r>
            <a:r>
              <a:rPr lang="ru-RU" dirty="0"/>
              <a:t> подать.</a:t>
            </a:r>
          </a:p>
          <a:p>
            <a:pPr algn="just"/>
            <a:r>
              <a:rPr lang="ru-RU" dirty="0"/>
              <a:t>В XV веке в России начала складываться двухзвенная бюджетная система унитарного государства, состоящая из великокняжеской казны и местных бюджетов, которые соответственно формировались за счёт княжеских (т.е. государственных) налогов и местных сборов.</a:t>
            </a:r>
          </a:p>
          <a:p>
            <a:pPr algn="just"/>
            <a:r>
              <a:rPr lang="ru-RU" dirty="0"/>
              <a:t>В XVII веке доходы казны формировались из трёх основных источников: налогов, доходов от перечеканки монет, доходов от казённой промышленности и торговли</a:t>
            </a:r>
            <a:r>
              <a:rPr lang="ru-RU" dirty="0" smtClean="0"/>
              <a:t>.</a:t>
            </a:r>
          </a:p>
          <a:p>
            <a:pPr algn="just"/>
            <a:r>
              <a:rPr lang="ru-RU" dirty="0"/>
              <a:t>XIX века М. Сперанским были разработаны методологические принципы построения бюджета </a:t>
            </a:r>
            <a:r>
              <a:rPr lang="ru-RU" dirty="0" smtClean="0"/>
              <a:t>России в которые входили доходы и расходы бюджета</a:t>
            </a:r>
            <a:endParaRPr lang="ru-RU" dirty="0"/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71791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125" y="836712"/>
            <a:ext cx="8332347" cy="1721128"/>
          </a:xfrm>
        </p:spPr>
        <p:txBody>
          <a:bodyPr/>
          <a:lstStyle/>
          <a:p>
            <a:pPr marL="0" indent="0" algn="l">
              <a:buNone/>
            </a:pPr>
            <a:r>
              <a:rPr lang="ru-RU" altLang="ru-RU" dirty="0" smtClean="0">
                <a:latin typeface="Arial" panose="020B0604020202020204" pitchFamily="34" charset="0"/>
              </a:rPr>
              <a:t>Что такое Федеральный бюджет России в ХХ</a:t>
            </a:r>
            <a:r>
              <a:rPr lang="ru-RU" dirty="0" smtClean="0"/>
              <a:t>I веке?</a:t>
            </a:r>
            <a:endParaRPr lang="ru-RU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-184666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7" name="AutoShape 4" descr="data:image/png;base64,iVBORw0KGgoAAAANSUhEUgAAABAAAAAQCAYAAAAf8/9hAAAACXBIWXMAAAsSAAALEgHS3X78AAAB3ElEQVQ4jY2TPWhTURTH/+e8l7QNJg0qCJpCSdEnONTFDk5udfILs9mS6iJYpI4VnURXUcRJrFG3gm3tXLpIxaUUIVA/iLRJayQ2Nk1q7cu99zjUF/JhQv7jOff/O+fcwyERAQAQEaoVjsdOirgP93L+W5svJpeq8xVfPWD/yPkepekBWbjETl8nM0h9XtkRV72xLbmdn5hJ/xdw4OaVkC6U7oBwg6MRH0d7fGTbQDoLIYKUXa2/rO5C6SdWOHh/4/HrLQCwvZZUoZi2Dh/ysdPbRZ0dNeOQCMj2WXTiaMCUtsdUKn0dQHcNAEZCVr+DViJjYAW6/NqI34txS0eVIqEwRgfONMTbApyORDE3PIbF9dX2AKPHTyESCFbMExeGMTL9EguZVHuAxY3vmBscwtkjfS3NTQELuQzi72bwaGAQ8elEUzNQtQUiLsmf3X3eCt/n1uBMPQUy2bqSDCIuNXQgjHnJ5kzTUt47rUQY8w0AG2ZcLX/bkc2t5m5mlJdTv22Y8QZAPjGbBPHl8oePRb2yruu9BjBu8msRGrF8YjZZGb3+mA5ePee4ip9xoKOfj/UGSRuYtR/b+ldxyW/paz+fv/0EtLhGT91DF2NgubtXnu4VXk1N1vzFP99f037PUFbu4yIAAAAASUVORK5CYII="/>
          <p:cNvSpPr>
            <a:spLocks noChangeAspect="1" noChangeArrowheads="1"/>
          </p:cNvSpPr>
          <p:nvPr/>
        </p:nvSpPr>
        <p:spPr bwMode="auto">
          <a:xfrm>
            <a:off x="112713" y="-411163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95536" y="2852936"/>
            <a:ext cx="8208912" cy="318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900" dirty="0">
                <a:latin typeface="Arial" panose="020B0604020202020204" pitchFamily="34" charset="0"/>
              </a:rPr>
              <a:t> </a:t>
            </a:r>
            <a:r>
              <a:rPr lang="ru-RU" altLang="ru-RU" sz="600" dirty="0">
                <a:latin typeface="Arial" panose="020B0604020202020204" pitchFamily="34" charset="0"/>
              </a:rPr>
              <a:t>      </a:t>
            </a:r>
            <a:endParaRPr lang="ru-RU" altLang="ru-RU" dirty="0">
              <a:latin typeface="Arial" panose="020B0604020202020204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latin typeface="Arial" panose="020B0604020202020204" pitchFamily="34" charset="0"/>
              </a:rPr>
              <a:t>- </a:t>
            </a:r>
            <a:r>
              <a:rPr lang="ru-RU" altLang="ru-RU" sz="3200" dirty="0">
                <a:latin typeface="Arial" panose="020B0604020202020204" pitchFamily="34" charset="0"/>
              </a:rPr>
              <a:t>это основной государственный финансовый план на финансовый год, который приобретает силу закона после его утверждения российским парламентом и подписания Президентом России в качестве закона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23709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41081"/>
            <a:ext cx="7772143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Какие функции бюджета?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5496" y="1484784"/>
            <a:ext cx="9001000" cy="5112568"/>
          </a:xfrm>
        </p:spPr>
        <p:txBody>
          <a:bodyPr>
            <a:normAutofit/>
          </a:bodyPr>
          <a:lstStyle/>
          <a:p>
            <a:r>
              <a:rPr lang="ru-RU" sz="2000" b="1" dirty="0"/>
              <a:t>Распределительна</a:t>
            </a:r>
            <a:r>
              <a:rPr lang="ru-RU" sz="2000" dirty="0"/>
              <a:t>я функция бюджета, подразумевающая формирование и применение централизованных фондов средств, которые соответствуют разным уровням власти местного и гос. управления</a:t>
            </a:r>
            <a:r>
              <a:rPr lang="ru-RU" sz="2000" dirty="0" smtClean="0"/>
              <a:t>.</a:t>
            </a:r>
          </a:p>
          <a:p>
            <a:r>
              <a:rPr lang="ru-RU" sz="2000" b="1" dirty="0"/>
              <a:t>Перераспределительная</a:t>
            </a:r>
            <a:r>
              <a:rPr lang="ru-RU" sz="2000" dirty="0"/>
              <a:t> функция, фигурирующая на стадиях формирования доходов и распределения ресурсов бюджета</a:t>
            </a:r>
            <a:r>
              <a:rPr lang="ru-RU" sz="2000" dirty="0" smtClean="0"/>
              <a:t>.</a:t>
            </a:r>
          </a:p>
          <a:p>
            <a:r>
              <a:rPr lang="ru-RU" sz="2000" dirty="0"/>
              <a:t>Регулирующая и стимулирующая функции, проявляющиеся через налоговые доходы и </a:t>
            </a:r>
            <a:r>
              <a:rPr lang="ru-RU" sz="2000" dirty="0" smtClean="0"/>
              <a:t>расходы.</a:t>
            </a:r>
          </a:p>
          <a:p>
            <a:r>
              <a:rPr lang="ru-RU" sz="2000" b="1" dirty="0"/>
              <a:t>Социальная</a:t>
            </a:r>
            <a:r>
              <a:rPr lang="ru-RU" sz="2000" dirty="0"/>
              <a:t> функция, заключающаяся в </a:t>
            </a:r>
            <a:r>
              <a:rPr lang="ru-RU" sz="2000" dirty="0" smtClean="0"/>
              <a:t>социальной </a:t>
            </a:r>
            <a:r>
              <a:rPr lang="ru-RU" sz="2000" dirty="0"/>
              <a:t>направленности средств из </a:t>
            </a:r>
            <a:r>
              <a:rPr lang="ru-RU" sz="2000" dirty="0" smtClean="0"/>
              <a:t>бюджета.</a:t>
            </a:r>
          </a:p>
          <a:p>
            <a:r>
              <a:rPr lang="ru-RU" sz="2000" dirty="0"/>
              <a:t>Функция </a:t>
            </a:r>
            <a:r>
              <a:rPr lang="ru-RU" sz="2000" b="1" dirty="0"/>
              <a:t>планирования</a:t>
            </a:r>
            <a:r>
              <a:rPr lang="ru-RU" sz="2000" dirty="0"/>
              <a:t>, от которой зависит бюджетная политика, задачи, цели и пути, которыми они достигаются</a:t>
            </a:r>
            <a:r>
              <a:rPr lang="ru-RU" sz="2000" dirty="0" smtClean="0"/>
              <a:t>.</a:t>
            </a:r>
          </a:p>
          <a:p>
            <a:r>
              <a:rPr lang="ru-RU" sz="2000" dirty="0"/>
              <a:t>Функция </a:t>
            </a:r>
            <a:r>
              <a:rPr lang="ru-RU" sz="2000" b="1" dirty="0"/>
              <a:t>организации</a:t>
            </a:r>
            <a:r>
              <a:rPr lang="ru-RU" sz="2000" dirty="0"/>
              <a:t> бюджета, заключающаяся в определении его устройства, классификации, порядка составления</a:t>
            </a:r>
          </a:p>
        </p:txBody>
      </p:sp>
    </p:spTree>
    <p:extLst>
      <p:ext uri="{BB962C8B-B14F-4D97-AF65-F5344CB8AC3E}">
        <p14:creationId xmlns:p14="http://schemas.microsoft.com/office/powerpoint/2010/main" val="3865765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7550224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Какие бывают бюджеты?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700808"/>
            <a:ext cx="9001000" cy="4680520"/>
          </a:xfrm>
        </p:spPr>
        <p:txBody>
          <a:bodyPr/>
          <a:lstStyle/>
          <a:p>
            <a:r>
              <a:rPr lang="ru-RU" sz="3600" dirty="0"/>
              <a:t>государственный (федеральный, региональный, местный</a:t>
            </a:r>
            <a:r>
              <a:rPr lang="ru-RU" sz="3600" dirty="0" smtClean="0"/>
              <a:t>);</a:t>
            </a:r>
          </a:p>
          <a:p>
            <a:r>
              <a:rPr lang="ru-RU" sz="3600" dirty="0"/>
              <a:t>п</a:t>
            </a:r>
            <a:r>
              <a:rPr lang="ru-RU" sz="3600" dirty="0" smtClean="0"/>
              <a:t>рофицит, дефицит, сбалансированный.</a:t>
            </a:r>
            <a:endParaRPr lang="ru-RU" sz="3600" dirty="0"/>
          </a:p>
          <a:p>
            <a:r>
              <a:rPr lang="ru-RU" sz="3600" dirty="0"/>
              <a:t>бюджет предприятия;</a:t>
            </a:r>
          </a:p>
          <a:p>
            <a:r>
              <a:rPr lang="ru-RU" sz="3600" dirty="0"/>
              <a:t>семейный (личный).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4541" r="13907"/>
          <a:stretch/>
        </p:blipFill>
        <p:spPr>
          <a:xfrm>
            <a:off x="5292080" y="3867736"/>
            <a:ext cx="3672408" cy="280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8651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352928" cy="792088"/>
          </a:xfrm>
        </p:spPr>
        <p:txBody>
          <a:bodyPr/>
          <a:lstStyle/>
          <a:p>
            <a:pPr marL="0" indent="0">
              <a:buNone/>
            </a:pPr>
            <a:r>
              <a:rPr lang="ru-RU" sz="4000" dirty="0" smtClean="0"/>
              <a:t>Что такое доходы в </a:t>
            </a:r>
            <a:r>
              <a:rPr lang="ru-RU" sz="4000" dirty="0" smtClean="0"/>
              <a:t>государственном бюджете</a:t>
            </a:r>
            <a:r>
              <a:rPr lang="ru-RU" sz="4000" dirty="0" smtClean="0"/>
              <a:t>?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33880" y="1772816"/>
            <a:ext cx="8784976" cy="3960440"/>
          </a:xfrm>
        </p:spPr>
        <p:txBody>
          <a:bodyPr>
            <a:normAutofit/>
          </a:bodyPr>
          <a:lstStyle/>
          <a:p>
            <a:r>
              <a:rPr lang="ru-RU" b="1" i="1" dirty="0"/>
              <a:t>В соответствии со ст. 41 Бюджетного кодекса РФ доходы бюджета включают в себя</a:t>
            </a:r>
            <a:r>
              <a:rPr lang="ru-RU" dirty="0"/>
              <a:t>:</a:t>
            </a:r>
          </a:p>
          <a:p>
            <a:r>
              <a:rPr lang="ru-RU" dirty="0"/>
              <a:t>Налоговые доходы — налоги и сборы, уплачиваемые в бюджет</a:t>
            </a:r>
          </a:p>
          <a:p>
            <a:r>
              <a:rPr lang="ru-RU" dirty="0"/>
              <a:t>Неналоговые доходы — доходы от использования имущества, которое находится в государственной или муниципальной собственности</a:t>
            </a:r>
          </a:p>
          <a:p>
            <a:r>
              <a:rPr lang="ru-RU" dirty="0"/>
              <a:t>Безвозмездные поступления — дотации, субсидии, субвенции и иные межбюджетные трансферты, иными словами, средства, которые поступают из одного бюджета в другой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8754" t="42912" r="23443" b="14563"/>
          <a:stretch/>
        </p:blipFill>
        <p:spPr>
          <a:xfrm>
            <a:off x="3347864" y="5373216"/>
            <a:ext cx="1944217" cy="12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2834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274" y="0"/>
            <a:ext cx="8640960" cy="852055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dirty="0" smtClean="0"/>
              <a:t>Что такое </a:t>
            </a:r>
            <a:r>
              <a:rPr lang="ru-RU" sz="4000" dirty="0" smtClean="0"/>
              <a:t>государственные расходы</a:t>
            </a:r>
            <a:r>
              <a:rPr lang="ru-RU" sz="4000" dirty="0" smtClean="0"/>
              <a:t>?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1510" y="1268760"/>
            <a:ext cx="8964488" cy="3168352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Расходы бюджета — это денежные средства, которые правительство или другие органы управления тратят на реализацию своих программ и проектов в различных сферах.</a:t>
            </a:r>
          </a:p>
          <a:p>
            <a:pPr algn="just"/>
            <a:r>
              <a:rPr lang="ru-RU" dirty="0"/>
              <a:t>Расходы бюджета состоят из двух частей: обязательных расходов и дискреционных</a:t>
            </a:r>
          </a:p>
          <a:p>
            <a:pPr algn="just"/>
            <a:r>
              <a:rPr lang="ru-RU" dirty="0"/>
              <a:t>расходов. Обязательные расходы правительство обязано осуществлять в соответствии с законодательством, сюда входит, например, выплата пенсий или пособий по безработице.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9279" r="9279" b="7476"/>
          <a:stretch/>
        </p:blipFill>
        <p:spPr>
          <a:xfrm>
            <a:off x="2909975" y="4149080"/>
            <a:ext cx="2974063" cy="253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207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721080" cy="1412776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dirty="0" smtClean="0"/>
              <a:t>Какие стадии принятия </a:t>
            </a:r>
            <a:br>
              <a:rPr lang="ru-RU" sz="4000" dirty="0" smtClean="0"/>
            </a:br>
            <a:r>
              <a:rPr lang="ru-RU" sz="4000" dirty="0" smtClean="0"/>
              <a:t>бюджета в 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России</a:t>
            </a:r>
            <a:r>
              <a:rPr lang="ru-RU" sz="4000" dirty="0" smtClean="0"/>
              <a:t> ?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2024" y="1412776"/>
            <a:ext cx="8820472" cy="3384376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Разработка </a:t>
            </a:r>
            <a:r>
              <a:rPr lang="ru-RU" dirty="0"/>
              <a:t>проекта бюджета Правительством.</a:t>
            </a:r>
          </a:p>
          <a:p>
            <a:r>
              <a:rPr lang="ru-RU" dirty="0"/>
              <a:t>Внесение проекта бюджета в Государственную Думу.</a:t>
            </a:r>
          </a:p>
          <a:p>
            <a:r>
              <a:rPr lang="ru-RU" dirty="0"/>
              <a:t>Принятие бюджета Государственной Думой путём голосования.</a:t>
            </a:r>
          </a:p>
          <a:p>
            <a:r>
              <a:rPr lang="ru-RU" dirty="0"/>
              <a:t>Одобрение бюджета Советом Федерации.</a:t>
            </a:r>
          </a:p>
          <a:p>
            <a:r>
              <a:rPr lang="ru-RU" dirty="0"/>
              <a:t>Подписание бюджета Президентом.</a:t>
            </a:r>
          </a:p>
          <a:p>
            <a:r>
              <a:rPr lang="ru-RU" dirty="0"/>
              <a:t>Опубликование бюджета.</a:t>
            </a:r>
          </a:p>
          <a:p>
            <a:r>
              <a:rPr lang="ru-RU" dirty="0"/>
              <a:t>Исполнение бюджета </a:t>
            </a:r>
            <a:endParaRPr lang="ru-RU" dirty="0" smtClean="0"/>
          </a:p>
          <a:p>
            <a:pPr marL="45720" indent="0">
              <a:buNone/>
            </a:pPr>
            <a:r>
              <a:rPr lang="ru-RU" dirty="0" smtClean="0"/>
              <a:t>Правительством</a:t>
            </a:r>
          </a:p>
          <a:p>
            <a:pPr marL="45720" indent="0">
              <a:buNone/>
            </a:pPr>
            <a:r>
              <a:rPr lang="ru-RU" dirty="0" smtClean="0"/>
              <a:t> </a:t>
            </a:r>
            <a:r>
              <a:rPr lang="ru-RU" dirty="0"/>
              <a:t>и последующая отчётность </a:t>
            </a:r>
            <a:endParaRPr lang="ru-RU" dirty="0" smtClean="0"/>
          </a:p>
          <a:p>
            <a:pPr marL="45720" indent="0">
              <a:buNone/>
            </a:pPr>
            <a:r>
              <a:rPr lang="ru-RU" dirty="0" smtClean="0"/>
              <a:t>перед </a:t>
            </a:r>
            <a:r>
              <a:rPr lang="ru-RU" dirty="0"/>
              <a:t>Государственной Думой.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731" t="21459" r="1701"/>
          <a:stretch/>
        </p:blipFill>
        <p:spPr>
          <a:xfrm>
            <a:off x="3779912" y="3188406"/>
            <a:ext cx="5220072" cy="3217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1931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556" y="116632"/>
            <a:ext cx="7992888" cy="864096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Вывод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124744"/>
            <a:ext cx="8784976" cy="5544616"/>
          </a:xfrm>
        </p:spPr>
        <p:txBody>
          <a:bodyPr>
            <a:noAutofit/>
          </a:bodyPr>
          <a:lstStyle/>
          <a:p>
            <a:pPr algn="just"/>
            <a:r>
              <a:rPr lang="ru-RU" sz="2400" dirty="0"/>
              <a:t>Государственный бюджет — это сводный план сбора доходов и использования полученных средств на покрытие расходов федеральных или местных органов власти.</a:t>
            </a:r>
          </a:p>
          <a:p>
            <a:pPr algn="just"/>
            <a:r>
              <a:rPr lang="ru-RU" sz="2400" dirty="0" smtClean="0"/>
              <a:t>С </a:t>
            </a:r>
            <a:r>
              <a:rPr lang="ru-RU" sz="2400" dirty="0"/>
              <a:t>помощью бюджета осуществляется перераспределение финансовых и денежных средств внутри государства</a:t>
            </a:r>
            <a:r>
              <a:rPr lang="ru-RU" sz="2400" dirty="0" smtClean="0"/>
              <a:t>.</a:t>
            </a:r>
            <a:endParaRPr lang="ru-RU" sz="2400" dirty="0"/>
          </a:p>
          <a:p>
            <a:pPr algn="just"/>
            <a:r>
              <a:rPr lang="ru-RU" sz="2400" dirty="0"/>
              <a:t>Государственный бюджет имеет вид федерального закона, составляется правительством и утверждается высшим законодательным органом власти</a:t>
            </a:r>
            <a:r>
              <a:rPr lang="ru-RU" sz="2400" dirty="0" smtClean="0"/>
              <a:t>.</a:t>
            </a:r>
            <a:endParaRPr lang="ru-RU" sz="2400" dirty="0"/>
          </a:p>
          <a:p>
            <a:pPr algn="just"/>
            <a:r>
              <a:rPr lang="ru-RU" sz="2400" dirty="0"/>
              <a:t>Государственный бюджет формируется на один год, но бывают индикативные бюджеты на три года и более длинные сроки</a:t>
            </a:r>
            <a:r>
              <a:rPr lang="ru-RU" sz="2400" dirty="0" smtClean="0"/>
              <a:t>.</a:t>
            </a:r>
            <a:endParaRPr lang="ru-RU" sz="2400" dirty="0"/>
          </a:p>
          <a:p>
            <a:pPr algn="just"/>
            <a:r>
              <a:rPr lang="ru-RU" sz="2400" dirty="0"/>
              <a:t>Государственный бюджет состоит из двух частей: доходной и расходной.</a:t>
            </a:r>
          </a:p>
          <a:p>
            <a:pPr algn="just"/>
            <a:endParaRPr lang="ru-RU" sz="2400" dirty="0"/>
          </a:p>
          <a:p>
            <a:pPr algn="just"/>
            <a:r>
              <a:rPr lang="ru-RU" sz="2400" dirty="0"/>
              <a:t>Если запланированные доходы государственного бюджета превышают его расходы, то это называется бюджетный профицит. Запланированное превышение расходов бюджета над его доходами называют бюджетный дефицит.</a:t>
            </a:r>
          </a:p>
        </p:txBody>
      </p:sp>
    </p:spTree>
    <p:extLst>
      <p:ext uri="{BB962C8B-B14F-4D97-AF65-F5344CB8AC3E}">
        <p14:creationId xmlns:p14="http://schemas.microsoft.com/office/powerpoint/2010/main" val="28293175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59631" y="188640"/>
            <a:ext cx="6055353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268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Список источников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98855" y="1772816"/>
            <a:ext cx="6400800" cy="3474720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altLang="ru-RU" sz="21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бюджет России - </a:t>
            </a:r>
            <a:r>
              <a:rPr lang="ru-RU" altLang="ru-RU" sz="2100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Federal</a:t>
            </a:r>
            <a:r>
              <a:rPr lang="ru-RU" altLang="ru-RU" sz="21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100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budget</a:t>
            </a:r>
            <a:r>
              <a:rPr lang="ru-RU" altLang="ru-RU" sz="21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100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altLang="ru-RU" sz="21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100" u="sng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Russia</a:t>
            </a:r>
            <a:r>
              <a:rPr lang="ru-RU" altLang="ru-RU" sz="21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</a:t>
            </a:r>
            <a:r>
              <a:rPr lang="en-US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</a:t>
            </a:r>
            <a:r>
              <a:rPr lang="en-US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1prime.ru/20230726/841157001.html?ysclid=lv7s9uqqjk953107999</a:t>
            </a:r>
            <a:endParaRPr lang="ru-RU" sz="2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https://www.homework.ru/spravochnik/funkcii-byudzheta/?</a:t>
            </a:r>
            <a:r>
              <a:rPr lang="en-US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ysclid=lv7sjvpd5p512340695</a:t>
            </a:r>
            <a:endParaRPr lang="ru-RU" sz="2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 tooltip="finuorsk.ru — История бюджета"/>
              </a:rPr>
              <a:t>finuorsk.ru</a:t>
            </a:r>
          </a:p>
          <a:p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 tooltip="finuorsk.ru — История бюджета"/>
              </a:rPr>
              <a:t>История 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 tooltip="finuorsk.ru — История бюджета"/>
              </a:rPr>
              <a:t>бюджета</a:t>
            </a:r>
          </a:p>
          <a:p>
            <a:r>
              <a:rPr lang="en-US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 tooltip="finuorsk.ru — История бюджета"/>
              </a:rPr>
              <a:t>https://</a:t>
            </a:r>
            <a:r>
              <a:rPr lang="en-US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 tooltip="finuorsk.ru — История бюджета"/>
              </a:rPr>
              <a:t>www.yaklass.ru/p/obshchestvoznanie/10-klass/ekonomika-6994640/biudzhet-gosudarstva-7128020/re-66281799-7985-401f-9c45-7befa0270cf2</a:t>
            </a:r>
            <a:endParaRPr lang="ru-RU" sz="2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livelib.ru</a:t>
            </a:r>
            <a:endParaRPr lang="ru-RU" sz="2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rId6"/>
            </a:endParaRPr>
          </a:p>
          <a:p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Бюджетное право, Комягин Д.Л., § 2. эволюция понятий...</a:t>
            </a:r>
          </a:p>
          <a:p>
            <a:endParaRPr lang="ru-RU" sz="2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rId4" tooltip="finuorsk.ru — История бюджета"/>
            </a:endParaRPr>
          </a:p>
          <a:p>
            <a:pPr marL="45720" indent="0">
              <a:buNone/>
            </a:pP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746063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112</TotalTime>
  <Words>762</Words>
  <Application>Microsoft Office PowerPoint</Application>
  <PresentationFormat>Экран (4:3)</PresentationFormat>
  <Paragraphs>84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Georgia</vt:lpstr>
      <vt:lpstr>Times New Roman</vt:lpstr>
      <vt:lpstr>Trebuchet MS</vt:lpstr>
      <vt:lpstr>Wingdings</vt:lpstr>
      <vt:lpstr>Воздушный поток</vt:lpstr>
      <vt:lpstr>Бюджет- в вопросах и ответах </vt:lpstr>
      <vt:lpstr>Цель:</vt:lpstr>
      <vt:lpstr>Что такое бюджет? Опрос учеников 9-11 классов 30 человек.</vt:lpstr>
      <vt:lpstr>Вывод </vt:lpstr>
      <vt:lpstr>Что такое бюджет?</vt:lpstr>
      <vt:lpstr>Этимология слова  «БЮДЖЕТ»?</vt:lpstr>
      <vt:lpstr>Какие  этапы истории   бюджета в России с образования государства до XIX века ?</vt:lpstr>
      <vt:lpstr>Что такое Федеральный бюджет России в ХХI веке?</vt:lpstr>
      <vt:lpstr>Какие функции бюджета?</vt:lpstr>
      <vt:lpstr>Какие бывают бюджеты?</vt:lpstr>
      <vt:lpstr>Что такое доходы в государственном бюджете?</vt:lpstr>
      <vt:lpstr>Что такое государственные расходы?</vt:lpstr>
      <vt:lpstr>Какие стадии принятия  бюджета в России ?</vt:lpstr>
      <vt:lpstr>Вывод</vt:lpstr>
      <vt:lpstr>Презентация PowerPoint</vt:lpstr>
      <vt:lpstr>Список источников 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Бюджет- в вопрсосах и ответах</dc:title>
  <dc:creator>Гость-19</dc:creator>
  <cp:lastModifiedBy>Пользователь</cp:lastModifiedBy>
  <cp:revision>44</cp:revision>
  <dcterms:created xsi:type="dcterms:W3CDTF">2024-04-20T07:27:06Z</dcterms:created>
  <dcterms:modified xsi:type="dcterms:W3CDTF">2024-04-22T14:24:22Z</dcterms:modified>
</cp:coreProperties>
</file>