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8" r:id="rId13"/>
    <p:sldId id="266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8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5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91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1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4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65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59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37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21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980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84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81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7BC2F-6D29-4493-A73C-BD52F1D40363}" type="datetimeFigureOut">
              <a:rPr lang="ru-RU" smtClean="0"/>
              <a:t>пн 22.01.24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BE9A5-8AA4-4FCC-AA0B-E5B0CB5BA5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30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72756"/>
            <a:ext cx="11535508" cy="3466681"/>
          </a:xfrm>
        </p:spPr>
        <p:txBody>
          <a:bodyPr>
            <a:normAutofit fontScale="90000"/>
          </a:bodyPr>
          <a:lstStyle/>
          <a:p>
            <a:pPr indent="114300">
              <a:lnSpc>
                <a:spcPct val="115000"/>
              </a:lnSpc>
              <a:spcAft>
                <a:spcPts val="0"/>
              </a:spcAft>
              <a:tabLst>
                <a:tab pos="1351280" algn="l"/>
              </a:tabLst>
            </a:pP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i="1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cap="all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b="1" i="1" cap="all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cap="all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3" dir="5400000" sy="-100000" algn="bl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cap="all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 Алтай: </a:t>
            </a:r>
            <a:r>
              <a:rPr lang="ru-RU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события, ЛИЧНОСТИ, ФИНАНСОВАЯ грамотность</a:t>
            </a:r>
            <a:r>
              <a:rPr lang="ru-RU" cap="all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85326"/>
            <a:ext cx="9144000" cy="1655762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Трифанова Ирина Владимировна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учитель истории и обществознания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МКОУ «Теньгинская СОШ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" y="4676480"/>
            <a:ext cx="2997327" cy="19982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274" y="4783326"/>
            <a:ext cx="3379098" cy="18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32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161" y="612948"/>
            <a:ext cx="11422072" cy="58183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Цели: </a:t>
            </a:r>
            <a:r>
              <a:rPr lang="ru-RU" dirty="0"/>
              <a:t>расширение и углубление знаний, обучающихся по истории Республики Алтая и по финансовой грамотности, экономике.</a:t>
            </a:r>
          </a:p>
          <a:p>
            <a:pPr marL="0" indent="0">
              <a:buNone/>
            </a:pPr>
            <a:r>
              <a:rPr lang="ru-RU" b="1" dirty="0"/>
              <a:t> Планируемые УУД:</a:t>
            </a:r>
            <a:endParaRPr lang="ru-RU" dirty="0"/>
          </a:p>
          <a:p>
            <a:r>
              <a:rPr lang="ru-RU" dirty="0"/>
              <a:t>В сфере личностных учебных действий будут сформированы: уважительное отношение  к своей малой Родине, бережное отношение к историческим  и культурным памятникам. Содержание занятия опирается на  общение, на характерные особенности основного  школьного возраста.</a:t>
            </a:r>
          </a:p>
          <a:p>
            <a:r>
              <a:rPr lang="ru-RU" dirty="0"/>
              <a:t>В сфере регулятивных учебных действий обучающиеся научаться планировать свои действия в соответствии с постановленной задачей; выполнять действия в речевой и умственной форме;  контролировать себя по времени.</a:t>
            </a:r>
          </a:p>
          <a:p>
            <a:r>
              <a:rPr lang="ru-RU" dirty="0"/>
              <a:t>В сфере познавательных учебных действий: осуществлять поиск информации, через прочтение фронтовых писем; строить речевое высказывание в устной форме.</a:t>
            </a:r>
          </a:p>
          <a:p>
            <a:r>
              <a:rPr lang="ru-RU" dirty="0"/>
              <a:t>В сфере коммуникативных универсальных действий:  формировать собственное мнение и позицию; учитывать разные мнения и стремиться к координации различных позиций в сотрудничестве; работать в группе.</a:t>
            </a:r>
          </a:p>
          <a:p>
            <a:pPr marL="0" indent="0">
              <a:buNone/>
            </a:pPr>
            <a:r>
              <a:rPr lang="ru-RU" b="1" dirty="0"/>
              <a:t>Участники:</a:t>
            </a:r>
            <a:r>
              <a:rPr lang="ru-RU" dirty="0"/>
              <a:t> обучающиеся 8 класса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3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789" y="592853"/>
            <a:ext cx="10982011" cy="558411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выполнения заданий (штрафы и бонусы)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«Станции» - этапы квеста размещаются в кабинете история.  Все задания распределены по станциям. Каждой команде индивидуальное задание.  После проведения  объяснения условий квеста, объявляется начало игры-квеста, команды проходят  по станциям и выполняют задания.  Можно пользоваться ресурсами школьной библиотеки, электронные источники информации не приветствуются.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оценивания по 10 балльной системе.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Бонус начисляются за быстроту  выполнения  от 1до 5 баллов.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Штраф  по решению жюри могут отниматься от общей суммы от 1до5 баллов.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этапов (этапы, вопросы, роли)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определены этапы и маршрут квеста.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Каждая команда получает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маршрутный лист. Выбирается капитан команды.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703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1станция «</a:t>
            </a:r>
            <a:r>
              <a:rPr lang="ru-RU" b="1" u="sng" dirty="0"/>
              <a:t>Угадай личность</a:t>
            </a:r>
            <a:r>
              <a:rPr lang="ru-RU" u="sng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402" y="1825624"/>
            <a:ext cx="11062398" cy="4524933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 Фамилия Имя Отчество Главы Республики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Алтай -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Фамилия Имя Отчество  первого Главы и создателя Республики Алтай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Создатель конституции РА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 Председатель Законодательного Собрания Республики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06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1257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2.Станция «Финансовая задача»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837" y="1758463"/>
            <a:ext cx="11414928" cy="4300694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Доход семьи Соловьевых в сентябре составил 65 000 рублей. В этом месяце на питание семья потратила 27 600 рублей, а на приобретение одежды – в четыре раза меньше. Кроме того, на коммунальные и транспортные расходы ушло 15 800 рублей. Оставшуюся часть решили отложить на экскурсионную поездку во время зимних каникул.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равнялись все расходы семьи в сентябре?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Сколько денег удалось отложить на отпуск?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890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43205"/>
            <a:ext cx="119634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3.</a:t>
            </a:r>
            <a:r>
              <a:rPr lang="ru-RU" b="1" u="sng" dirty="0"/>
              <a:t>Станция «Археологические и 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природные  </a:t>
            </a:r>
            <a:r>
              <a:rPr lang="ru-RU" b="1" u="sng" dirty="0"/>
              <a:t>памятники</a:t>
            </a:r>
            <a:r>
              <a:rPr lang="ru-RU" b="1" u="sng" dirty="0" smtClean="0"/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155" y="1806729"/>
            <a:ext cx="3524546" cy="26434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756" y="1899350"/>
            <a:ext cx="3537803" cy="2447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477" y="4450139"/>
            <a:ext cx="3292671" cy="21804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652" y="4531360"/>
            <a:ext cx="3169847" cy="20991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4185920"/>
            <a:ext cx="243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15840" y="3911600"/>
            <a:ext cx="24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078065" y="6167120"/>
            <a:ext cx="56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6261209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97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/>
              <a:t>4. станция «Экономические термины»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61440"/>
            <a:ext cx="12084627" cy="5496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lvl="0"/>
            <a:r>
              <a:rPr lang="ru-RU" dirty="0"/>
              <a:t>Обязательный платеж в пользу государства </a:t>
            </a:r>
            <a:r>
              <a:rPr lang="ru-RU" dirty="0" smtClean="0"/>
              <a:t>–</a:t>
            </a:r>
          </a:p>
          <a:p>
            <a:pPr lvl="0"/>
            <a:r>
              <a:rPr lang="ru-RU" dirty="0" smtClean="0"/>
              <a:t>Всеобщий </a:t>
            </a:r>
            <a:r>
              <a:rPr lang="ru-RU" dirty="0"/>
              <a:t>эквивалент, выступающий измерителем стоимости товаров или услуг, легко на них обменивающийся (имеющий максимальную ликвидность</a:t>
            </a:r>
            <a:r>
              <a:rPr lang="ru-RU" dirty="0" smtClean="0"/>
              <a:t>)-</a:t>
            </a:r>
          </a:p>
          <a:p>
            <a:pPr lvl="0"/>
            <a:r>
              <a:rPr lang="ru-RU" dirty="0" smtClean="0"/>
              <a:t>Деньги </a:t>
            </a:r>
            <a:r>
              <a:rPr lang="ru-RU" dirty="0"/>
              <a:t>или товары, которые банк или другая кредитная организация выдает заемщику в </a:t>
            </a:r>
            <a:r>
              <a:rPr lang="ru-RU" dirty="0" smtClean="0"/>
              <a:t>долг -</a:t>
            </a:r>
            <a:endParaRPr lang="ru-RU" dirty="0"/>
          </a:p>
          <a:p>
            <a:pPr lvl="0"/>
            <a:r>
              <a:rPr lang="ru-RU" dirty="0"/>
              <a:t> Совокупность знаний, навыков и установок в сфере финансового поведения человека, ведущих к улучшению благосостояния и повышению качества жизни </a:t>
            </a:r>
            <a:r>
              <a:rPr lang="ru-RU" dirty="0" smtClean="0"/>
              <a:t>-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452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5.Станция «Капитаны</a:t>
            </a:r>
            <a:r>
              <a:rPr lang="ru-RU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b="1" dirty="0"/>
              <a:t>З</a:t>
            </a:r>
            <a:r>
              <a:rPr lang="ru-RU" b="1" dirty="0" smtClean="0"/>
              <a:t>адача </a:t>
            </a:r>
          </a:p>
          <a:p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r>
              <a:rPr lang="ru-RU" b="1" dirty="0"/>
              <a:t>Дайте рекомендацию как рационально грамотно сходить в магазин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99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6.Станция </a:t>
            </a: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«Капитаны»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120" y="3507740"/>
            <a:ext cx="10830560" cy="3279140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4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вертикали</a:t>
            </a: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Обязательный, безвозмездный платеж в пользу государства.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горизонтали: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Косвенный налог, включен в стоимость товара или услуги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косвенный общегосударственный налог, устанавливаемый преимущественно на предметы массового потребления (табак, вино и др.)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 на добавленную стоимость; акцизы; налог на доходы физических лиц; единый социальный налог; налог на прибыль организаций; налог на добычу полезных ископаемых; водный налог- это  …………….. налог 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Денежный сбор, взимаемый уполномоченными официальными органами при выполнении ими определенных функций в размерах, предусмотренных законодательством государства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 на имущество организаций, налог на игорный бизнес, транспортный налог-это ………………… налог.</a:t>
            </a:r>
            <a:endParaRPr lang="ru-RU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363899"/>
              </p:ext>
            </p:extLst>
          </p:nvPr>
        </p:nvGraphicFramePr>
        <p:xfrm>
          <a:off x="3109593" y="1567974"/>
          <a:ext cx="7070726" cy="1939765"/>
        </p:xfrm>
        <a:graphic>
          <a:graphicData uri="http://schemas.openxmlformats.org/drawingml/2006/table">
            <a:tbl>
              <a:tblPr firstRow="1" firstCol="1" bandRow="1"/>
              <a:tblGrid>
                <a:gridCol w="466407">
                  <a:extLst>
                    <a:ext uri="{9D8B030D-6E8A-4147-A177-3AD203B41FA5}">
                      <a16:colId xmlns:a16="http://schemas.microsoft.com/office/drawing/2014/main" val="2789970949"/>
                    </a:ext>
                  </a:extLst>
                </a:gridCol>
                <a:gridCol w="429812">
                  <a:extLst>
                    <a:ext uri="{9D8B030D-6E8A-4147-A177-3AD203B41FA5}">
                      <a16:colId xmlns:a16="http://schemas.microsoft.com/office/drawing/2014/main" val="4247599076"/>
                    </a:ext>
                  </a:extLst>
                </a:gridCol>
                <a:gridCol w="431964">
                  <a:extLst>
                    <a:ext uri="{9D8B030D-6E8A-4147-A177-3AD203B41FA5}">
                      <a16:colId xmlns:a16="http://schemas.microsoft.com/office/drawing/2014/main" val="3981483964"/>
                    </a:ext>
                  </a:extLst>
                </a:gridCol>
                <a:gridCol w="431964">
                  <a:extLst>
                    <a:ext uri="{9D8B030D-6E8A-4147-A177-3AD203B41FA5}">
                      <a16:colId xmlns:a16="http://schemas.microsoft.com/office/drawing/2014/main" val="3861007582"/>
                    </a:ext>
                  </a:extLst>
                </a:gridCol>
                <a:gridCol w="555383">
                  <a:extLst>
                    <a:ext uri="{9D8B030D-6E8A-4147-A177-3AD203B41FA5}">
                      <a16:colId xmlns:a16="http://schemas.microsoft.com/office/drawing/2014/main" val="3650801064"/>
                    </a:ext>
                  </a:extLst>
                </a:gridCol>
                <a:gridCol w="348011">
                  <a:extLst>
                    <a:ext uri="{9D8B030D-6E8A-4147-A177-3AD203B41FA5}">
                      <a16:colId xmlns:a16="http://schemas.microsoft.com/office/drawing/2014/main" val="2969105890"/>
                    </a:ext>
                  </a:extLst>
                </a:gridCol>
                <a:gridCol w="454926">
                  <a:extLst>
                    <a:ext uri="{9D8B030D-6E8A-4147-A177-3AD203B41FA5}">
                      <a16:colId xmlns:a16="http://schemas.microsoft.com/office/drawing/2014/main" val="3367252261"/>
                    </a:ext>
                  </a:extLst>
                </a:gridCol>
                <a:gridCol w="482193">
                  <a:extLst>
                    <a:ext uri="{9D8B030D-6E8A-4147-A177-3AD203B41FA5}">
                      <a16:colId xmlns:a16="http://schemas.microsoft.com/office/drawing/2014/main" val="2242348049"/>
                    </a:ext>
                  </a:extLst>
                </a:gridCol>
                <a:gridCol w="454926">
                  <a:extLst>
                    <a:ext uri="{9D8B030D-6E8A-4147-A177-3AD203B41FA5}">
                      <a16:colId xmlns:a16="http://schemas.microsoft.com/office/drawing/2014/main" val="1406913112"/>
                    </a:ext>
                  </a:extLst>
                </a:gridCol>
                <a:gridCol w="475735">
                  <a:extLst>
                    <a:ext uri="{9D8B030D-6E8A-4147-A177-3AD203B41FA5}">
                      <a16:colId xmlns:a16="http://schemas.microsoft.com/office/drawing/2014/main" val="2383286576"/>
                    </a:ext>
                  </a:extLst>
                </a:gridCol>
                <a:gridCol w="449903">
                  <a:extLst>
                    <a:ext uri="{9D8B030D-6E8A-4147-A177-3AD203B41FA5}">
                      <a16:colId xmlns:a16="http://schemas.microsoft.com/office/drawing/2014/main" val="1277663664"/>
                    </a:ext>
                  </a:extLst>
                </a:gridCol>
                <a:gridCol w="439140">
                  <a:extLst>
                    <a:ext uri="{9D8B030D-6E8A-4147-A177-3AD203B41FA5}">
                      <a16:colId xmlns:a16="http://schemas.microsoft.com/office/drawing/2014/main" val="208902995"/>
                    </a:ext>
                  </a:extLst>
                </a:gridCol>
                <a:gridCol w="426941">
                  <a:extLst>
                    <a:ext uri="{9D8B030D-6E8A-4147-A177-3AD203B41FA5}">
                      <a16:colId xmlns:a16="http://schemas.microsoft.com/office/drawing/2014/main" val="4203107243"/>
                    </a:ext>
                  </a:extLst>
                </a:gridCol>
                <a:gridCol w="419766">
                  <a:extLst>
                    <a:ext uri="{9D8B030D-6E8A-4147-A177-3AD203B41FA5}">
                      <a16:colId xmlns:a16="http://schemas.microsoft.com/office/drawing/2014/main" val="1454851617"/>
                    </a:ext>
                  </a:extLst>
                </a:gridCol>
                <a:gridCol w="411873">
                  <a:extLst>
                    <a:ext uri="{9D8B030D-6E8A-4147-A177-3AD203B41FA5}">
                      <a16:colId xmlns:a16="http://schemas.microsoft.com/office/drawing/2014/main" val="2230949459"/>
                    </a:ext>
                  </a:extLst>
                </a:gridCol>
                <a:gridCol w="391782">
                  <a:extLst>
                    <a:ext uri="{9D8B030D-6E8A-4147-A177-3AD203B41FA5}">
                      <a16:colId xmlns:a16="http://schemas.microsoft.com/office/drawing/2014/main" val="3079568716"/>
                    </a:ext>
                  </a:extLst>
                </a:gridCol>
              </a:tblGrid>
              <a:tr h="387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43390"/>
                  </a:ext>
                </a:extLst>
              </a:tr>
              <a:tr h="387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607448"/>
                  </a:ext>
                </a:extLst>
              </a:tr>
              <a:tr h="387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851262"/>
                  </a:ext>
                </a:extLst>
              </a:tr>
              <a:tr h="387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150705"/>
                  </a:ext>
                </a:extLst>
              </a:tr>
              <a:tr h="387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155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610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365125"/>
            <a:ext cx="11318240" cy="138239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ru-RU" b="1" u="sng" dirty="0"/>
              <a:t>7</a:t>
            </a:r>
            <a:r>
              <a:rPr lang="ru-RU" b="1" u="sng" dirty="0" smtClean="0"/>
              <a:t>.Станция </a:t>
            </a:r>
            <a:r>
              <a:rPr lang="ru-RU" b="1" u="sng" dirty="0"/>
              <a:t>«Памятники в Республике Алтай</a:t>
            </a:r>
            <a:r>
              <a:rPr lang="ru-RU" b="1" u="sng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94" y="1747520"/>
            <a:ext cx="3428085" cy="2443518"/>
          </a:xfrm>
          <a:prstGeom prst="rect">
            <a:avLst/>
          </a:prstGeom>
        </p:spPr>
      </p:pic>
      <p:pic>
        <p:nvPicPr>
          <p:cNvPr id="5" name="Рисунок 4" descr="https://s.drom.ru/5/pubs/4483/36135/191766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747520"/>
            <a:ext cx="2829560" cy="196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786" y="3794365"/>
            <a:ext cx="2065654" cy="27773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4880" y="3775863"/>
            <a:ext cx="3029795" cy="27306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5394" y="4358640"/>
            <a:ext cx="55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146800" y="3129915"/>
            <a:ext cx="56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96080" y="5994400"/>
            <a:ext cx="44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026400" y="5791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594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/>
              <a:t>8</a:t>
            </a:r>
            <a:r>
              <a:rPr lang="ru-RU" b="1" u="sng" dirty="0" smtClean="0"/>
              <a:t>.Станция </a:t>
            </a:r>
            <a:r>
              <a:rPr lang="ru-RU" b="1" u="sng" dirty="0" smtClean="0"/>
              <a:t>«Безработица»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28800"/>
            <a:ext cx="11318240" cy="4856479"/>
          </a:xfrm>
        </p:spPr>
        <p:txBody>
          <a:bodyPr>
            <a:normAutofit/>
          </a:bodyPr>
          <a:lstStyle/>
          <a:p>
            <a:r>
              <a:rPr lang="ru-RU" dirty="0" smtClean="0"/>
              <a:t>А</a:t>
            </a:r>
            <a:r>
              <a:rPr lang="ru-RU" dirty="0"/>
              <a:t>) выпускники творческих вузов долго ищут работу по специальности, не соглашаясь ни на какую другую </a:t>
            </a:r>
            <a:r>
              <a:rPr lang="ru-RU" dirty="0" smtClean="0"/>
              <a:t>-</a:t>
            </a:r>
            <a:endParaRPr lang="ru-RU" dirty="0"/>
          </a:p>
          <a:p>
            <a:r>
              <a:rPr lang="ru-RU" dirty="0"/>
              <a:t>Б) в связи с экономическим кризисом фирмы сократили численность персонала </a:t>
            </a:r>
            <a:r>
              <a:rPr lang="ru-RU" dirty="0" smtClean="0"/>
              <a:t>-</a:t>
            </a:r>
            <a:endParaRPr lang="ru-RU" dirty="0"/>
          </a:p>
          <a:p>
            <a:r>
              <a:rPr lang="ru-RU" dirty="0"/>
              <a:t>В) в связи с изменением спроса на энергоресурсы многие шахты закрылись, а шахтёры остались без работы </a:t>
            </a:r>
            <a:r>
              <a:rPr lang="ru-RU" dirty="0" smtClean="0"/>
              <a:t>-</a:t>
            </a:r>
            <a:endParaRPr lang="ru-RU" dirty="0"/>
          </a:p>
          <a:p>
            <a:r>
              <a:rPr lang="ru-RU" dirty="0"/>
              <a:t>Г) полгода жители городка на морском побережье обслуживают туристов, а в остальное время большинство из них не могут найти себе работу </a:t>
            </a:r>
            <a:r>
              <a:rPr lang="ru-RU" dirty="0" smtClean="0"/>
              <a:t>-</a:t>
            </a:r>
            <a:endParaRPr lang="ru-RU" dirty="0"/>
          </a:p>
          <a:p>
            <a:r>
              <a:rPr lang="ru-RU" dirty="0"/>
              <a:t>Д) в службе занятости безработные отказываются от рабочих вакансий и просят подобрать работу менеджеров </a:t>
            </a:r>
            <a:r>
              <a:rPr lang="ru-RU" dirty="0" smtClean="0"/>
              <a:t>-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754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37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Станция 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«Страхование»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0880" y="1198880"/>
            <a:ext cx="11277600" cy="565912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Задача  1.</a:t>
            </a:r>
          </a:p>
          <a:p>
            <a:pPr marL="0" indent="0">
              <a:buNone/>
            </a:pPr>
            <a:r>
              <a:rPr lang="ru-RU" dirty="0"/>
              <a:t>Автомобиль папы был застрахован на сумму 160 000 рублей. Размер ущерба, который был причинен автомобилю в результате дорожно-транспортного происшествия, в котором папа признан потерпевшим, равен 120 000 рублей. Какое страховое возмещение получит папа?</a:t>
            </a:r>
            <a:r>
              <a:rPr lang="ru-RU" b="1" u="sng" dirty="0"/>
              <a:t> </a:t>
            </a:r>
            <a:endParaRPr lang="ru-RU" b="1" u="sng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Задача 2.</a:t>
            </a:r>
          </a:p>
          <a:p>
            <a:pPr marL="0" indent="0">
              <a:buNone/>
            </a:pPr>
            <a:r>
              <a:rPr lang="ru-RU" dirty="0"/>
              <a:t>Квартира стоимостью 1 200 000 рублей застрахована от последствий пожара и стихийных бедствий на 70% от ее действительной стоимости. На какую сумму застрахована квартира?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Задача 3.</a:t>
            </a:r>
          </a:p>
          <a:p>
            <a:pPr marL="0" indent="0">
              <a:buNone/>
            </a:pPr>
            <a:r>
              <a:rPr lang="ru-RU" dirty="0" smtClean="0"/>
              <a:t>Стоимость квартиры 3 200 000 рублей, страховая сумма по договору 2 500 000 рублей. Страховой тариф 0,5%. Рассчитайте страховую премию.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Задача 4.</a:t>
            </a:r>
          </a:p>
          <a:p>
            <a:pPr marL="0" indent="0">
              <a:buNone/>
            </a:pPr>
            <a:r>
              <a:rPr lang="ru-RU" dirty="0"/>
              <a:t>В договоре добровольного страхования ответственности автовладельца предусмотрен лимит на один страховой случай в размере 450 000 рублей. В результате дорожно-транспортного происшествия нанесен вред пешеходам: первому – на сумму 350 000 рублей, второму – на сумму 150 000 рублей. Определить размер выплат каждому потерпевшему, если выплата совершается по системе пропорциональной ответственности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029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7900" y="0"/>
            <a:ext cx="10515600" cy="1325563"/>
          </a:xfrm>
        </p:spPr>
        <p:txBody>
          <a:bodyPr/>
          <a:lstStyle/>
          <a:p>
            <a:pPr algn="ctr"/>
            <a:r>
              <a:rPr lang="ru-RU" b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b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u="sng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Станция </a:t>
            </a:r>
            <a:r>
              <a:rPr lang="ru-RU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«Чуйский тракт»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080" y="1091248"/>
            <a:ext cx="11353800" cy="491045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составить рассказ или стихотворение с предложенными терминами по теме «</a:t>
            </a:r>
            <a:r>
              <a:rPr lang="ru-RU" sz="4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Чуйский тракт</a:t>
            </a: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»: Монголия</a:t>
            </a:r>
            <a:r>
              <a:rPr lang="ru-RU" sz="4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i="1" dirty="0">
                <a:latin typeface="Times New Roman" panose="02020603050405020304" pitchFamily="18" charset="0"/>
                <a:ea typeface="Times New Roman CYR" panose="02020603050405020304" pitchFamily="18" charset="0"/>
                <a:cs typeface="Times New Roman" panose="02020603050405020304" pitchFamily="18" charset="0"/>
              </a:rPr>
              <a:t>Р-256</a:t>
            </a:r>
            <a:r>
              <a:rPr lang="ru-RU" sz="4400" b="1" i="1" dirty="0">
                <a:latin typeface="Times New Roman" panose="02020603050405020304" pitchFamily="18" charset="0"/>
                <a:ea typeface="Times New Roman CYR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Бийск, вьючная тропа, вхождение Алтая в состав России, торговля, Ташанта, туризм, Семинский перевал, красота, 630 км</a:t>
            </a:r>
            <a:r>
              <a:rPr lang="ru-RU" sz="4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774" y="4912270"/>
            <a:ext cx="2785067" cy="18160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6080" y="5888335"/>
            <a:ext cx="945324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https://yandex.ru/images?parent-reqid=1705328436882879-13941365963414277356-balancer-l7leveler-kubr-yp-vla-96-BAL-4823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41664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Награждение победителей!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979" y="1580674"/>
            <a:ext cx="7956042" cy="497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8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644</Words>
  <Application>Microsoft Office PowerPoint</Application>
  <PresentationFormat>Широкоэкранный</PresentationFormat>
  <Paragraphs>160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Times New Roman CYR</vt:lpstr>
      <vt:lpstr>Тема Office</vt:lpstr>
      <vt:lpstr>   КВЕСТ «Республика Алтай: события, ЛИЧНОСТИ, ФИНАНСОВАЯ грамотность» </vt:lpstr>
      <vt:lpstr>Презентация PowerPoint</vt:lpstr>
      <vt:lpstr>Презентация PowerPoint</vt:lpstr>
      <vt:lpstr>1станция «Угадай личность»</vt:lpstr>
      <vt:lpstr>2.Станция «Финансовая задача»</vt:lpstr>
      <vt:lpstr>3.Станция «Археологические и  природные  памятники»</vt:lpstr>
      <vt:lpstr>4. станция «Экономические термины»</vt:lpstr>
      <vt:lpstr>  5.Станция «Капитаны» </vt:lpstr>
      <vt:lpstr>6.Станция «Капитаны»</vt:lpstr>
      <vt:lpstr>7.Станция «Памятники в Республике Алтай»</vt:lpstr>
      <vt:lpstr>8.Станция «Безработица»</vt:lpstr>
      <vt:lpstr>9.Станция «Страхование»</vt:lpstr>
      <vt:lpstr>10.Станция «Чуйский тракт»</vt:lpstr>
      <vt:lpstr>Награждение победителей!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 КВЕСТ «Республика Алтай: события, ЛИЧНОСТИ, ФИНАНСОВАЯ грамотность» </dc:title>
  <dc:creator>Пользователь</dc:creator>
  <cp:lastModifiedBy>Пользователь</cp:lastModifiedBy>
  <cp:revision>14</cp:revision>
  <dcterms:created xsi:type="dcterms:W3CDTF">2024-01-15T14:00:36Z</dcterms:created>
  <dcterms:modified xsi:type="dcterms:W3CDTF">2024-01-22T11:06:20Z</dcterms:modified>
</cp:coreProperties>
</file>