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charts/chart39.xml" ContentType="application/vnd.openxmlformats-officedocument.drawingml.char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charts/chart46.xml" ContentType="application/vnd.openxmlformats-officedocument.drawingml.char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chart35.xml" ContentType="application/vnd.openxmlformats-officedocument.drawingml.chart+xml"/>
  <Override PartName="/ppt/charts/chart53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charts/chart42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drawings/drawing7.xml" ContentType="application/vnd.openxmlformats-officedocument.drawingml.chartshapes+xml"/>
  <Override PartName="/ppt/diagrams/data2.xml" ContentType="application/vnd.openxmlformats-officedocument.drawingml.diagramData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charts/chart29.xml" ContentType="application/vnd.openxmlformats-officedocument.drawingml.chart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charts/chart27.xml" ContentType="application/vnd.openxmlformats-officedocument.drawingml.chart+xml"/>
  <Override PartName="/ppt/charts/chart36.xml" ContentType="application/vnd.openxmlformats-officedocument.drawingml.chart+xml"/>
  <Override PartName="/ppt/charts/chart38.xml" ContentType="application/vnd.openxmlformats-officedocument.drawingml.chart+xml"/>
  <Override PartName="/ppt/charts/chart47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charts/chart25.xml" ContentType="application/vnd.openxmlformats-officedocument.drawingml.chart+xml"/>
  <Override PartName="/ppt/charts/chart34.xml" ContentType="application/vnd.openxmlformats-officedocument.drawingml.chart+xml"/>
  <Override PartName="/ppt/diagrams/quickStyle1.xml" ContentType="application/vnd.openxmlformats-officedocument.drawingml.diagramStyle+xml"/>
  <Override PartName="/ppt/charts/chart45.xml" ContentType="application/vnd.openxmlformats-officedocument.drawingml.chart+xml"/>
  <Override PartName="/ppt/charts/chart54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ppt/charts/chart32.xml" ContentType="application/vnd.openxmlformats-officedocument.drawingml.chart+xml"/>
  <Override PartName="/ppt/charts/chart43.xml" ContentType="application/vnd.openxmlformats-officedocument.drawingml.chart+xml"/>
  <Override PartName="/ppt/charts/chart52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hart30.xml" ContentType="application/vnd.openxmlformats-officedocument.drawingml.chart+xml"/>
  <Override PartName="/ppt/charts/chart41.xml" ContentType="application/vnd.openxmlformats-officedocument.drawingml.chart+xml"/>
  <Override PartName="/ppt/charts/chart50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charts/chart4.xml" ContentType="application/vnd.openxmlformats-officedocument.drawingml.chart+xml"/>
  <Override PartName="/ppt/drawings/drawing8.xml" ContentType="application/vnd.openxmlformats-officedocument.drawingml.chartshapes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rawings/drawing6.xml" ContentType="application/vnd.openxmlformats-officedocument.drawingml.chartshapes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rawings/drawing4.xml" ContentType="application/vnd.openxmlformats-officedocument.drawingml.chartshapes+xml"/>
  <Override PartName="/ppt/charts/chart48.xml" ContentType="application/vnd.openxmlformats-officedocument.drawingml.char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charts/chart37.xml" ContentType="application/vnd.openxmlformats-officedocument.drawingml.chart+xml"/>
  <Override PartName="/ppt/charts/chart55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charts/chart26.xml" ContentType="application/vnd.openxmlformats-officedocument.drawingml.chart+xml"/>
  <Override PartName="/ppt/charts/chart44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charts/chart33.xml" ContentType="application/vnd.openxmlformats-officedocument.drawingml.chart+xml"/>
  <Override PartName="/ppt/charts/chart51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40.xml" ContentType="application/vnd.openxmlformats-officedocument.drawingml.chart+xml"/>
  <Override PartName="/ppt/drawings/drawing9.xml" ContentType="application/vnd.openxmlformats-officedocument.drawingml.chartshapes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charts/chart49.xml" ContentType="application/vnd.openxmlformats-officedocument.drawingml.chart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44"/>
  </p:notesMasterIdLst>
  <p:sldIdLst>
    <p:sldId id="256" r:id="rId2"/>
    <p:sldId id="287" r:id="rId3"/>
    <p:sldId id="277" r:id="rId4"/>
    <p:sldId id="259" r:id="rId5"/>
    <p:sldId id="298" r:id="rId6"/>
    <p:sldId id="299" r:id="rId7"/>
    <p:sldId id="300" r:id="rId8"/>
    <p:sldId id="301" r:id="rId9"/>
    <p:sldId id="313" r:id="rId10"/>
    <p:sldId id="302" r:id="rId11"/>
    <p:sldId id="303" r:id="rId12"/>
    <p:sldId id="304" r:id="rId13"/>
    <p:sldId id="305" r:id="rId14"/>
    <p:sldId id="306" r:id="rId15"/>
    <p:sldId id="307" r:id="rId16"/>
    <p:sldId id="260" r:id="rId17"/>
    <p:sldId id="258" r:id="rId18"/>
    <p:sldId id="263" r:id="rId19"/>
    <p:sldId id="308" r:id="rId20"/>
    <p:sldId id="264" r:id="rId21"/>
    <p:sldId id="265" r:id="rId22"/>
    <p:sldId id="266" r:id="rId23"/>
    <p:sldId id="271" r:id="rId24"/>
    <p:sldId id="270" r:id="rId25"/>
    <p:sldId id="272" r:id="rId26"/>
    <p:sldId id="289" r:id="rId27"/>
    <p:sldId id="290" r:id="rId28"/>
    <p:sldId id="292" r:id="rId29"/>
    <p:sldId id="293" r:id="rId30"/>
    <p:sldId id="294" r:id="rId31"/>
    <p:sldId id="295" r:id="rId32"/>
    <p:sldId id="309" r:id="rId33"/>
    <p:sldId id="311" r:id="rId34"/>
    <p:sldId id="312" r:id="rId35"/>
    <p:sldId id="314" r:id="rId36"/>
    <p:sldId id="274" r:id="rId37"/>
    <p:sldId id="273" r:id="rId38"/>
    <p:sldId id="275" r:id="rId39"/>
    <p:sldId id="276" r:id="rId40"/>
    <p:sldId id="285" r:id="rId41"/>
    <p:sldId id="278" r:id="rId42"/>
    <p:sldId id="288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3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4.xlsx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4.xlsx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45.xlsx"/></Relationships>
</file>

<file path=ppt/charts/_rels/chart4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46.xlsx"/></Relationships>
</file>

<file path=ppt/charts/_rels/chart4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8.xlsx"/></Relationships>
</file>

<file path=ppt/charts/_rels/chart4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Office_Excel49.xlsx"/></Relationships>
</file>

<file path=ppt/charts/_rels/chart5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Office_Excel50.xlsx"/></Relationships>
</file>

<file path=ppt/charts/_rels/chart5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Office_Excel51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2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3.xlsx"/></Relationships>
</file>

<file path=ppt/charts/_rels/chart5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Office_Excel54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Прибывшие, убывшие, чел.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Прибывшие, чел.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</a:schemeClr>
                </a:gs>
                <a:gs pos="100000">
                  <a:schemeClr val="accent1">
                    <a:tint val="90000"/>
                    <a:alpha val="100000"/>
                    <a:satMod val="18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44450" dist="21590" dir="5400000" rotWithShape="0">
                <a:srgbClr val="000000">
                  <a:alpha val="4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flat">
              <a:bevelT w="28575" h="41275" prst="coolSlant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415</c:v>
                </c:pt>
                <c:pt idx="1">
                  <c:v>678</c:v>
                </c:pt>
                <c:pt idx="2">
                  <c:v>722</c:v>
                </c:pt>
                <c:pt idx="3">
                  <c:v>963</c:v>
                </c:pt>
                <c:pt idx="4">
                  <c:v>847</c:v>
                </c:pt>
                <c:pt idx="5">
                  <c:v>813</c:v>
                </c:pt>
                <c:pt idx="6">
                  <c:v>763</c:v>
                </c:pt>
                <c:pt idx="7">
                  <c:v>947</c:v>
                </c:pt>
                <c:pt idx="8">
                  <c:v>916</c:v>
                </c:pt>
                <c:pt idx="9">
                  <c:v>789</c:v>
                </c:pt>
                <c:pt idx="10">
                  <c:v>717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291-42B2-B656-375BEC5BDF6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Убывшие, чел.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85000"/>
                  </a:schemeClr>
                </a:gs>
                <a:gs pos="100000">
                  <a:schemeClr val="accent2">
                    <a:tint val="90000"/>
                    <a:alpha val="100000"/>
                    <a:satMod val="18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44450" dist="21590" dir="5400000" rotWithShape="0">
                <a:srgbClr val="000000">
                  <a:alpha val="4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flat">
              <a:bevelT w="28575" h="41275" prst="coolSlant"/>
            </a:sp3d>
          </c:spPr>
          <c:dLbls>
            <c:dLbl>
              <c:idx val="9"/>
              <c:layout>
                <c:manualLayout>
                  <c:x val="3.1446540880503263E-2"/>
                  <c:y val="-4.1685156933127816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91-42B2-B656-375BEC5BDF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734</c:v>
                </c:pt>
                <c:pt idx="1">
                  <c:v>784</c:v>
                </c:pt>
                <c:pt idx="2">
                  <c:v>920</c:v>
                </c:pt>
                <c:pt idx="3">
                  <c:v>1026</c:v>
                </c:pt>
                <c:pt idx="4">
                  <c:v>1003</c:v>
                </c:pt>
                <c:pt idx="5">
                  <c:v>924</c:v>
                </c:pt>
                <c:pt idx="6">
                  <c:v>975</c:v>
                </c:pt>
                <c:pt idx="7">
                  <c:v>1012</c:v>
                </c:pt>
                <c:pt idx="8">
                  <c:v>803</c:v>
                </c:pt>
                <c:pt idx="9">
                  <c:v>831</c:v>
                </c:pt>
                <c:pt idx="10">
                  <c:v>845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291-42B2-B656-375BEC5BDF67}"/>
            </c:ext>
          </c:extLst>
        </c:ser>
        <c:dLbls>
          <c:showVal val="1"/>
        </c:dLbls>
        <c:gapWidth val="115"/>
        <c:overlap val="-20"/>
        <c:axId val="151488768"/>
        <c:axId val="116899200"/>
      </c:barChart>
      <c:catAx>
        <c:axId val="15148876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6899200"/>
        <c:crosses val="autoZero"/>
        <c:auto val="1"/>
        <c:lblAlgn val="ctr"/>
        <c:lblOffset val="100"/>
      </c:catAx>
      <c:valAx>
        <c:axId val="11689920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148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Родившиеся, умершие, чел.</a:t>
            </a:r>
          </a:p>
        </c:rich>
      </c:tx>
      <c:layout>
        <c:manualLayout>
          <c:xMode val="edge"/>
          <c:yMode val="edge"/>
          <c:x val="0.16836000452373551"/>
          <c:y val="4.1685156933127816E-3"/>
        </c:manualLayout>
      </c:layout>
      <c:spPr>
        <a:noFill/>
        <a:ln>
          <a:noFill/>
        </a:ln>
        <a:effectLst/>
      </c:spPr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Родившиеся, чел.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</a:schemeClr>
                </a:gs>
                <a:gs pos="100000">
                  <a:schemeClr val="accent1">
                    <a:tint val="90000"/>
                    <a:alpha val="100000"/>
                    <a:satMod val="18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44450" dist="21590" dir="5400000" rotWithShape="0">
                <a:srgbClr val="000000">
                  <a:alpha val="4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flat">
              <a:bevelT w="28575" h="41275" prst="coolSlant"/>
            </a:sp3d>
          </c:spPr>
          <c:dLbls>
            <c:dLbl>
              <c:idx val="11"/>
              <c:layout>
                <c:manualLayout>
                  <c:x val="2.8301886792452827E-2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74-43C7-8D68-6B40337E21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Лист1!$A$2:$A$14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331</c:v>
                </c:pt>
                <c:pt idx="1">
                  <c:v>442</c:v>
                </c:pt>
                <c:pt idx="2">
                  <c:v>411</c:v>
                </c:pt>
                <c:pt idx="3">
                  <c:v>372</c:v>
                </c:pt>
                <c:pt idx="4">
                  <c:v>365</c:v>
                </c:pt>
                <c:pt idx="5">
                  <c:v>310</c:v>
                </c:pt>
                <c:pt idx="6">
                  <c:v>309</c:v>
                </c:pt>
                <c:pt idx="7">
                  <c:v>240</c:v>
                </c:pt>
                <c:pt idx="8">
                  <c:v>251</c:v>
                </c:pt>
                <c:pt idx="9">
                  <c:v>229</c:v>
                </c:pt>
                <c:pt idx="10">
                  <c:v>209</c:v>
                </c:pt>
                <c:pt idx="11">
                  <c:v>206</c:v>
                </c:pt>
                <c:pt idx="12">
                  <c:v>225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974-43C7-8D68-6B40337E21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Умершие, чел.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85000"/>
                  </a:schemeClr>
                </a:gs>
                <a:gs pos="100000">
                  <a:schemeClr val="accent2">
                    <a:tint val="90000"/>
                    <a:alpha val="100000"/>
                    <a:satMod val="18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44450" dist="21590" dir="5400000" rotWithShape="0">
                <a:srgbClr val="000000">
                  <a:alpha val="4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flat">
              <a:bevelT w="28575" h="41275" prst="coolSlant"/>
            </a:sp3d>
          </c:spPr>
          <c:dLbls>
            <c:dLbl>
              <c:idx val="11"/>
              <c:layout>
                <c:manualLayout>
                  <c:x val="-3.1446540880503304E-2"/>
                  <c:y val="-1.2077294685990338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74-43C7-8D68-6B40337E21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Лист1!$A$2:$A$14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Лист1!$C$2:$C$14</c:f>
              <c:numCache>
                <c:formatCode>General</c:formatCode>
                <c:ptCount val="13"/>
                <c:pt idx="0">
                  <c:v>177</c:v>
                </c:pt>
                <c:pt idx="1">
                  <c:v>207</c:v>
                </c:pt>
                <c:pt idx="2">
                  <c:v>195</c:v>
                </c:pt>
                <c:pt idx="3">
                  <c:v>178</c:v>
                </c:pt>
                <c:pt idx="4">
                  <c:v>156</c:v>
                </c:pt>
                <c:pt idx="5">
                  <c:v>144</c:v>
                </c:pt>
                <c:pt idx="6">
                  <c:v>142</c:v>
                </c:pt>
                <c:pt idx="7">
                  <c:v>148</c:v>
                </c:pt>
                <c:pt idx="8">
                  <c:v>170</c:v>
                </c:pt>
                <c:pt idx="9">
                  <c:v>129</c:v>
                </c:pt>
                <c:pt idx="10">
                  <c:v>152</c:v>
                </c:pt>
                <c:pt idx="11">
                  <c:v>192</c:v>
                </c:pt>
                <c:pt idx="12">
                  <c:v>171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974-43C7-8D68-6B40337E218D}"/>
            </c:ext>
          </c:extLst>
        </c:ser>
        <c:dLbls>
          <c:showVal val="1"/>
        </c:dLbls>
        <c:gapWidth val="115"/>
        <c:overlap val="-20"/>
        <c:axId val="69829760"/>
        <c:axId val="69831296"/>
      </c:barChart>
      <c:catAx>
        <c:axId val="6982976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9831296"/>
        <c:crosses val="autoZero"/>
        <c:auto val="1"/>
        <c:lblAlgn val="ctr"/>
        <c:lblOffset val="100"/>
      </c:catAx>
      <c:valAx>
        <c:axId val="6983129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982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и прогноз численности СА  и ОНП</a:t>
            </a:r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СА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</c:numCache>
            </c:num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14589</c:v>
                </c:pt>
                <c:pt idx="1">
                  <c:v>14758</c:v>
                </c:pt>
                <c:pt idx="2">
                  <c:v>14743</c:v>
                </c:pt>
                <c:pt idx="3">
                  <c:v>14297</c:v>
                </c:pt>
                <c:pt idx="4">
                  <c:v>15335</c:v>
                </c:pt>
                <c:pt idx="5">
                  <c:v>14283</c:v>
                </c:pt>
                <c:pt idx="6">
                  <c:v>14231</c:v>
                </c:pt>
                <c:pt idx="7">
                  <c:v>14179</c:v>
                </c:pt>
                <c:pt idx="8">
                  <c:v>14127</c:v>
                </c:pt>
                <c:pt idx="9">
                  <c:v>14075</c:v>
                </c:pt>
                <c:pt idx="10">
                  <c:v>14023</c:v>
                </c:pt>
                <c:pt idx="11">
                  <c:v>13971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BF-4C7F-A2DE-D852E41D798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ОНП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</c:numCache>
            </c:num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4784</c:v>
                </c:pt>
                <c:pt idx="1">
                  <c:v>4934</c:v>
                </c:pt>
                <c:pt idx="2">
                  <c:v>4976</c:v>
                </c:pt>
                <c:pt idx="3">
                  <c:v>4956</c:v>
                </c:pt>
                <c:pt idx="4">
                  <c:v>5032</c:v>
                </c:pt>
                <c:pt idx="5">
                  <c:v>5102</c:v>
                </c:pt>
                <c:pt idx="6">
                  <c:v>5172</c:v>
                </c:pt>
                <c:pt idx="7">
                  <c:v>5242</c:v>
                </c:pt>
                <c:pt idx="8">
                  <c:v>5312</c:v>
                </c:pt>
                <c:pt idx="9">
                  <c:v>5382</c:v>
                </c:pt>
                <c:pt idx="10">
                  <c:v>5452</c:v>
                </c:pt>
                <c:pt idx="11">
                  <c:v>5522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ABF-4C7F-A2DE-D852E41D7982}"/>
            </c:ext>
          </c:extLst>
        </c:ser>
        <c:dLbls>
          <c:showVal val="1"/>
        </c:dLbls>
        <c:marker val="1"/>
        <c:axId val="159219712"/>
        <c:axId val="159221248"/>
      </c:lineChart>
      <c:catAx>
        <c:axId val="1592197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221248"/>
        <c:crosses val="autoZero"/>
        <c:auto val="1"/>
        <c:lblAlgn val="ctr"/>
        <c:lblOffset val="100"/>
      </c:catAx>
      <c:valAx>
        <c:axId val="15922124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21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Возрастная структура населения, %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моложе трудоспособного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СА</c:v>
                </c:pt>
                <c:pt idx="1">
                  <c:v>ОНП</c:v>
                </c:pt>
                <c:pt idx="2">
                  <c:v>РА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31.7</c:v>
                </c:pt>
                <c:pt idx="1">
                  <c:v>31.7</c:v>
                </c:pt>
                <c:pt idx="2">
                  <c:v>27.1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64-4205-9962-F0F1B044C26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трудоспособного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СА</c:v>
                </c:pt>
                <c:pt idx="1">
                  <c:v>ОНП</c:v>
                </c:pt>
                <c:pt idx="2">
                  <c:v>РА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50</c:v>
                </c:pt>
                <c:pt idx="1">
                  <c:v>50</c:v>
                </c:pt>
                <c:pt idx="2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64-4205-9962-F0F1B044C26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старше трудоспособного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-4.3522334496898969E-3"/>
                  <c:y val="-6.6415547663054256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3.7951741521745325E-2"/>
                </c:manualLayout>
              </c:layout>
              <c:showVal val="1"/>
            </c:dLbl>
            <c:dLbl>
              <c:idx val="2"/>
              <c:layout>
                <c:manualLayout>
                  <c:x val="8.7044668993797973E-3"/>
                  <c:y val="-6.6415547663054242E-2"/>
                </c:manualLayout>
              </c:layout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СА</c:v>
                </c:pt>
                <c:pt idx="1">
                  <c:v>ОНП</c:v>
                </c:pt>
                <c:pt idx="2">
                  <c:v>РА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18.3</c:v>
                </c:pt>
                <c:pt idx="1">
                  <c:v>18.3</c:v>
                </c:pt>
                <c:pt idx="2">
                  <c:v>17.899999999999999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D64-4205-9962-F0F1B044C26B}"/>
            </c:ext>
          </c:extLst>
        </c:ser>
        <c:overlap val="100"/>
        <c:axId val="159686656"/>
        <c:axId val="159688192"/>
      </c:barChart>
      <c:catAx>
        <c:axId val="1596866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688192"/>
        <c:crosses val="autoZero"/>
        <c:auto val="1"/>
        <c:lblAlgn val="ctr"/>
        <c:lblOffset val="100"/>
      </c:catAx>
      <c:valAx>
        <c:axId val="15968819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68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23308410789775749"/>
          <c:y val="0.24513591685159924"/>
          <c:w val="0.5531326114952827"/>
          <c:h val="0.5586138117377555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КРС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  <c:pt idx="3">
                  <c:v>2022 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64941</c:v>
                </c:pt>
                <c:pt idx="1">
                  <c:v>70436</c:v>
                </c:pt>
                <c:pt idx="2">
                  <c:v>65834</c:v>
                </c:pt>
                <c:pt idx="3">
                  <c:v>65609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2FE-43F1-A483-56DFE074BD9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овцы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  <c:pt idx="3">
                  <c:v>2022 г.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133149</c:v>
                </c:pt>
                <c:pt idx="1">
                  <c:v>131831</c:v>
                </c:pt>
                <c:pt idx="2">
                  <c:v>117183</c:v>
                </c:pt>
                <c:pt idx="3">
                  <c:v>117305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2FE-43F1-A483-56DFE074BD9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лошади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  <c:pt idx="3">
                  <c:v>2022 г.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31440</c:v>
                </c:pt>
                <c:pt idx="1">
                  <c:v>38132</c:v>
                </c:pt>
                <c:pt idx="2">
                  <c:v>35027</c:v>
                </c:pt>
                <c:pt idx="3">
                  <c:v>34949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2FE-43F1-A483-56DFE074BD9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маралы</c:v>
                </c:pt>
              </c:strCache>
            </c:strRef>
          </c:tx>
          <c:spPr>
            <a:solidFill>
              <a:schemeClr val="accent4">
                <a:alpha val="70000"/>
              </a:schemeClr>
            </a:solidFill>
            <a:ln>
              <a:noFill/>
            </a:ln>
            <a:effectLst/>
          </c:spPr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  <c:pt idx="3">
                  <c:v>2022 г.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9180</c:v>
                </c:pt>
                <c:pt idx="1">
                  <c:v>8874</c:v>
                </c:pt>
                <c:pt idx="2">
                  <c:v>9044</c:v>
                </c:pt>
                <c:pt idx="3">
                  <c:v>8753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2FE-43F1-A483-56DFE074BD91}"/>
            </c:ext>
          </c:extLst>
        </c:ser>
        <c:gapWidth val="80"/>
        <c:overlap val="25"/>
        <c:axId val="159787264"/>
        <c:axId val="159793152"/>
      </c:barChart>
      <c:catAx>
        <c:axId val="159787264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793152"/>
        <c:crosses val="autoZero"/>
        <c:auto val="1"/>
        <c:lblAlgn val="ctr"/>
        <c:lblOffset val="100"/>
      </c:catAx>
      <c:valAx>
        <c:axId val="1597931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78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3963808717547778E-2"/>
          <c:y val="0.89497245204417442"/>
          <c:w val="0.73960240233363872"/>
          <c:h val="7.6975239604263654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plotArea>
      <c:layout>
        <c:manualLayout>
          <c:layoutTarget val="inner"/>
          <c:xMode val="edge"/>
          <c:yMode val="edge"/>
          <c:x val="0.12957432043212724"/>
          <c:y val="0.21452197803067516"/>
          <c:w val="0.53558726403431156"/>
          <c:h val="0.69814593428891492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Оборот малых предприятий</c:v>
                </c:pt>
              </c:strCache>
            </c:strRef>
          </c:tx>
          <c:spPr>
            <a:solidFill>
              <a:schemeClr val="accent1">
                <a:tint val="77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  <c:pt idx="3">
                  <c:v>2022 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1161.3</c:v>
                </c:pt>
                <c:pt idx="1">
                  <c:v>1236.5999999999999</c:v>
                </c:pt>
                <c:pt idx="2">
                  <c:v>1347.7</c:v>
                </c:pt>
                <c:pt idx="3">
                  <c:v>1273.8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8D-4649-B7F4-37C26AF9C18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Отгружено товаров собственного производства</c:v>
                </c:pt>
              </c:strCache>
            </c:strRef>
          </c:tx>
          <c:spPr>
            <a:solidFill>
              <a:schemeClr val="accent1">
                <a:shade val="76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dLbl>
              <c:idx val="2"/>
              <c:layout>
                <c:manualLayout>
                  <c:x val="2.1548670726979288E-2"/>
                  <c:y val="1.119128384652758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78D-4649-B7F4-37C26AF9C1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  <c:pt idx="3">
                  <c:v>2022 г.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634.9</c:v>
                </c:pt>
                <c:pt idx="1">
                  <c:v>624.5</c:v>
                </c:pt>
                <c:pt idx="2">
                  <c:v>1346.9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78D-4649-B7F4-37C26AF9C189}"/>
            </c:ext>
          </c:extLst>
        </c:ser>
        <c:dLbls>
          <c:showVal val="1"/>
        </c:dLbls>
        <c:gapWidth val="65"/>
        <c:axId val="160830208"/>
        <c:axId val="160831744"/>
      </c:barChart>
      <c:catAx>
        <c:axId val="160830208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831744"/>
        <c:crosses val="autoZero"/>
        <c:auto val="1"/>
        <c:lblAlgn val="ctr"/>
        <c:lblOffset val="100"/>
      </c:catAx>
      <c:valAx>
        <c:axId val="16083174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tickLblPos val="nextTo"/>
        <c:crossAx val="16083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"/>
          <c:w val="0.87833931318788283"/>
          <c:h val="0.29132880775527137"/>
        </c:manualLayout>
      </c:layout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субъектов малого и среднего предпринимательства, ед.</a:t>
            </a:r>
          </a:p>
        </c:rich>
      </c:tx>
      <c:layout>
        <c:manualLayout>
          <c:xMode val="edge"/>
          <c:yMode val="edge"/>
          <c:x val="1.0993670786675681E-3"/>
          <c:y val="0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25026696476065263"/>
          <c:y val="0.35986110439482744"/>
          <c:w val="0.66095150440142114"/>
          <c:h val="0.41057380425783901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Число субъектов малого и среднего предпринимательства, ед.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</c:v>
                </c:pt>
                <c:pt idx="1">
                  <c:v>2020 г</c:v>
                </c:pt>
                <c:pt idx="2">
                  <c:v>2021 г</c:v>
                </c:pt>
                <c:pt idx="3">
                  <c:v>2022 г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501</c:v>
                </c:pt>
                <c:pt idx="1">
                  <c:v>495</c:v>
                </c:pt>
                <c:pt idx="2">
                  <c:v>553</c:v>
                </c:pt>
                <c:pt idx="3">
                  <c:v>515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F23-413A-85DE-176099BE2BCD}"/>
            </c:ext>
          </c:extLst>
        </c:ser>
        <c:dLbls>
          <c:showVal val="1"/>
        </c:dLbls>
        <c:marker val="1"/>
        <c:axId val="160898048"/>
        <c:axId val="160908032"/>
      </c:lineChart>
      <c:catAx>
        <c:axId val="160898048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908032"/>
        <c:crosses val="autoZero"/>
        <c:auto val="1"/>
        <c:lblAlgn val="ctr"/>
        <c:lblOffset val="100"/>
      </c:catAx>
      <c:valAx>
        <c:axId val="16090803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tickLblPos val="nextTo"/>
        <c:crossAx val="16089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ln>
                  <a:gradFill flip="none" rotWithShape="1">
                    <a:gsLst>
                      <a:gs pos="0">
                        <a:srgbClr val="121AB4"/>
                      </a:gs>
                      <a:gs pos="48000">
                        <a:schemeClr val="accent1">
                          <a:lumMod val="97000"/>
                          <a:lumOff val="3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</a:schemeClr>
                      </a:gs>
                    </a:gsLst>
                    <a:lin ang="16200000" scaled="1"/>
                    <a:tileRect/>
                  </a:gradFill>
                </a:ln>
                <a:solidFill>
                  <a:srgbClr val="0067B4"/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ln>
                  <a:gradFill flip="none" rotWithShape="1">
                    <a:gsLst>
                      <a:gs pos="0">
                        <a:srgbClr val="121AB4"/>
                      </a:gs>
                      <a:gs pos="48000">
                        <a:schemeClr val="accent1">
                          <a:lumMod val="97000"/>
                          <a:lumOff val="3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</a:schemeClr>
                      </a:gs>
                    </a:gsLst>
                    <a:lin ang="16200000" scaled="1"/>
                    <a:tileRect/>
                  </a:gradFill>
                </a:ln>
                <a:solidFill>
                  <a:srgbClr val="0067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СМСП по отраслям, %</a:t>
            </a:r>
          </a:p>
        </c:rich>
      </c:tx>
      <c:layout>
        <c:manualLayout>
          <c:xMode val="edge"/>
          <c:yMode val="edge"/>
          <c:x val="0.18359755655929896"/>
          <c:y val="3.5531139814874491E-2"/>
        </c:manualLayout>
      </c:layout>
      <c:spPr>
        <a:noFill/>
        <a:ln>
          <a:gradFill>
            <a:gsLst>
              <a:gs pos="0">
                <a:srgbClr val="121AB4">
                  <a:lumMod val="97000"/>
                </a:srgb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  <a:effectLst/>
      </c:spPr>
    </c:title>
    <c:view3D>
      <c:rotX val="5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6269451735199769"/>
          <c:w val="0.55972222222222223"/>
          <c:h val="0.8021202974628185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Распределение СМСП по отраслям, %</c:v>
                </c:pt>
              </c:strCache>
            </c:strRef>
          </c:tx>
          <c:explosion val="1"/>
          <c:dPt>
            <c:idx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2BB-4352-BF3C-FA19E02F8991}"/>
              </c:ext>
            </c:extLst>
          </c:dPt>
          <c:dPt>
            <c:idx val="1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2BB-4352-BF3C-FA19E02F8991}"/>
              </c:ext>
            </c:extLst>
          </c:dPt>
          <c:dPt>
            <c:idx val="2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2BB-4352-BF3C-FA19E02F8991}"/>
              </c:ext>
            </c:extLst>
          </c:dPt>
          <c:dPt>
            <c:idx val="3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2BB-4352-BF3C-FA19E02F8991}"/>
              </c:ext>
            </c:extLst>
          </c:dPt>
          <c:dPt>
            <c:idx val="4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2BB-4352-BF3C-FA19E02F8991}"/>
              </c:ext>
            </c:extLst>
          </c:dPt>
          <c:dPt>
            <c:idx val="5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2BB-4352-BF3C-FA19E02F8991}"/>
              </c:ext>
            </c:extLst>
          </c:dPt>
          <c:dPt>
            <c:idx val="6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2BB-4352-BF3C-FA19E02F8991}"/>
              </c:ext>
            </c:extLst>
          </c:dPt>
          <c:dPt>
            <c:idx val="7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2BB-4352-BF3C-FA19E02F8991}"/>
              </c:ext>
            </c:extLst>
          </c:dPt>
          <c:dPt>
            <c:idx val="8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2BB-4352-BF3C-FA19E02F8991}"/>
              </c:ext>
            </c:extLst>
          </c:dPt>
          <c:dPt>
            <c:idx val="9"/>
            <c:spPr>
              <a:solidFill>
                <a:schemeClr val="accent6">
                  <a:lumMod val="8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92BB-4352-BF3C-FA19E02F8991}"/>
              </c:ext>
            </c:extLst>
          </c:dPt>
          <c:dPt>
            <c:idx val="10"/>
            <c:spPr>
              <a:solidFill>
                <a:schemeClr val="accent5">
                  <a:lumMod val="8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92BB-4352-BF3C-FA19E02F8991}"/>
              </c:ext>
            </c:extLst>
          </c:dPt>
          <c:dPt>
            <c:idx val="11"/>
            <c:spPr>
              <a:solidFill>
                <a:schemeClr val="accent4">
                  <a:lumMod val="8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92BB-4352-BF3C-FA19E02F8991}"/>
              </c:ext>
            </c:extLst>
          </c:dPt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Сельское, лесное хозяйство, охота, рыболовство и рыбоводство</c:v>
                </c:pt>
                <c:pt idx="1">
                  <c:v>Водоснабжение, водоотведение, организация сбора и утилизации отходов, деятельность по ликвидации загрязнений</c:v>
                </c:pt>
                <c:pt idx="2">
                  <c:v>Обрабатывающие производства</c:v>
                </c:pt>
                <c:pt idx="3">
                  <c:v>Строительство</c:v>
                </c:pt>
                <c:pt idx="4">
                  <c:v>Торговля оптовая и розничная</c:v>
                </c:pt>
                <c:pt idx="5">
                  <c:v>Транспортировка и хранение</c:v>
                </c:pt>
                <c:pt idx="6">
                  <c:v>Деятельность гостиниц и предприятий общественного питания</c:v>
                </c:pt>
                <c:pt idx="7">
                  <c:v>Деятельность в области информации и связи</c:v>
                </c:pt>
                <c:pt idx="8">
                  <c:v>Деятельность финансовая и страховая</c:v>
                </c:pt>
                <c:pt idx="9">
                  <c:v>Деятельность по операциям с недвижимым имуществом</c:v>
                </c:pt>
                <c:pt idx="10">
                  <c:v>Деятельность профессиональная, научная и техническая</c:v>
                </c:pt>
                <c:pt idx="11">
                  <c:v>Деятельность административная и сопутствующие дополнительные услуги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51.1</c:v>
                </c:pt>
                <c:pt idx="1">
                  <c:v>0.2</c:v>
                </c:pt>
                <c:pt idx="2">
                  <c:v>8.9</c:v>
                </c:pt>
                <c:pt idx="3">
                  <c:v>3.5</c:v>
                </c:pt>
                <c:pt idx="4">
                  <c:v>21.7</c:v>
                </c:pt>
                <c:pt idx="5">
                  <c:v>3.5</c:v>
                </c:pt>
                <c:pt idx="6">
                  <c:v>2.5</c:v>
                </c:pt>
                <c:pt idx="7">
                  <c:v>0.8</c:v>
                </c:pt>
                <c:pt idx="8">
                  <c:v>1</c:v>
                </c:pt>
                <c:pt idx="9">
                  <c:v>0.2</c:v>
                </c:pt>
                <c:pt idx="10">
                  <c:v>1.75</c:v>
                </c:pt>
                <c:pt idx="11">
                  <c:v>1.75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92BB-4352-BF3C-FA19E02F8991}"/>
            </c:ext>
          </c:extLst>
        </c:ser>
        <c:dLbls>
          <c:showVal val="1"/>
        </c:dLbls>
      </c:pie3DChart>
      <c:spPr>
        <a:noFill/>
        <a:ln>
          <a:gradFill>
            <a:gsLst>
              <a:gs pos="0">
                <a:schemeClr val="accent1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  <a:effectLst/>
      </c:spPr>
    </c:plotArea>
    <c:legend>
      <c:legendPos val="r"/>
      <c:layout>
        <c:manualLayout>
          <c:xMode val="edge"/>
          <c:yMode val="edge"/>
          <c:x val="0.55488194316416062"/>
          <c:y val="0.19648547822171808"/>
          <c:w val="0.44511805683583983"/>
          <c:h val="0.77137701074149823"/>
        </c:manualLayout>
      </c:layout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F0B-4609-A15B-E9722937EE8F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980-4C9B-943B-ECE6EEFC4FDC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980-4C9B-943B-ECE6EEFC4FDC}"/>
              </c:ext>
            </c:extLst>
          </c:dPt>
          <c:dPt>
            <c:idx val="3"/>
            <c:spPr>
              <a:solidFill>
                <a:srgbClr val="FF33CC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F0B-4609-A15B-E9722937EE8F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F0B-4609-A15B-E9722937EE8F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F0B-4609-A15B-E9722937EE8F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980-4C9B-943B-ECE6EEFC4FDC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F0B-4609-A15B-E9722937EE8F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84D-4D43-8BCE-EF42A033BFC5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84D-4D43-8BCE-EF42A033BFC5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84D-4D43-8BCE-EF42A033BFC5}"/>
              </c:ext>
            </c:extLst>
          </c:dPt>
          <c:dPt>
            <c:idx val="3"/>
            <c:spPr>
              <a:solidFill>
                <a:srgbClr val="FF00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84D-4D43-8BCE-EF42A033BFC5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84D-4D43-8BCE-EF42A033BFC5}"/>
              </c:ext>
            </c:extLst>
          </c:dPt>
          <c:dPt>
            <c:idx val="5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84D-4D43-8BCE-EF42A033BFC5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84D-4D43-8BCE-EF42A033BFC5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584D-4D43-8BCE-EF42A033BFC5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B28-478D-B682-5F988DB46BBE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B28-478D-B682-5F988DB46BBE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B28-478D-B682-5F988DB46BBE}"/>
              </c:ext>
            </c:extLst>
          </c:dPt>
          <c:dPt>
            <c:idx val="3"/>
            <c:spPr>
              <a:solidFill>
                <a:srgbClr val="FF00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B28-478D-B682-5F988DB46BBE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B28-478D-B682-5F988DB46BBE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B28-478D-B682-5F988DB46BBE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8B28-478D-B682-5F988DB46BBE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8B28-478D-B682-5F988DB46BBE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0B-4AD5-AA00-EAC70D576810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0B-4AD5-AA00-EAC70D576810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30B-4AD5-AA00-EAC70D576810}"/>
              </c:ext>
            </c:extLst>
          </c:dPt>
          <c:dPt>
            <c:idx val="3"/>
            <c:spPr>
              <a:solidFill>
                <a:srgbClr val="FF33CC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30B-4AD5-AA00-EAC70D576810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30B-4AD5-AA00-EAC70D576810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30B-4AD5-AA00-EAC70D576810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D30B-4AD5-AA00-EAC70D576810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D30B-4AD5-AA00-EAC70D576810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0"/>
          <c:dPt>
            <c:idx val="0"/>
            <c:spPr>
              <a:gradFill rotWithShape="1">
                <a:gsLst>
                  <a:gs pos="0">
                    <a:schemeClr val="accent1">
                      <a:shade val="85000"/>
                    </a:schemeClr>
                  </a:gs>
                  <a:gs pos="100000">
                    <a:schemeClr val="accent1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A13-4B73-A4FE-DE69FF249509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A13-4B73-A4FE-DE69FF249509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A13-4B73-A4FE-DE69FF249509}"/>
              </c:ext>
            </c:extLst>
          </c:dPt>
          <c:dPt>
            <c:idx val="3"/>
            <c:spPr>
              <a:solidFill>
                <a:srgbClr val="FF00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A13-4B73-A4FE-DE69FF249509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A13-4B73-A4FE-DE69FF249509}"/>
              </c:ext>
            </c:extLst>
          </c:dPt>
          <c:dPt>
            <c:idx val="5"/>
            <c:spPr>
              <a:gradFill rotWithShape="1">
                <a:gsLst>
                  <a:gs pos="0">
                    <a:schemeClr val="accent6">
                      <a:shade val="85000"/>
                    </a:schemeClr>
                  </a:gs>
                  <a:gs pos="100000">
                    <a:schemeClr val="accent6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A13-4B73-A4FE-DE69FF249509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A13-4B73-A4FE-DE69FF249509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7A13-4B73-A4FE-DE69FF249509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1">
                      <a:shade val="85000"/>
                    </a:schemeClr>
                  </a:gs>
                  <a:gs pos="100000">
                    <a:schemeClr val="accent1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D32-4667-BE0A-1A6E53A815F5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D32-4667-BE0A-1A6E53A815F5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D32-4667-BE0A-1A6E53A815F5}"/>
              </c:ext>
            </c:extLst>
          </c:dPt>
          <c:dPt>
            <c:idx val="3"/>
            <c:spPr>
              <a:solidFill>
                <a:srgbClr val="FF00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D32-4667-BE0A-1A6E53A815F5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D32-4667-BE0A-1A6E53A815F5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D32-4667-BE0A-1A6E53A815F5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D32-4667-BE0A-1A6E53A815F5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5D32-4667-BE0A-1A6E53A815F5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1">
                      <a:shade val="85000"/>
                    </a:schemeClr>
                  </a:gs>
                  <a:gs pos="100000">
                    <a:schemeClr val="accent1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655-4CE5-AAB8-77832ED4D120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655-4CE5-AAB8-77832ED4D120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655-4CE5-AAB8-77832ED4D120}"/>
              </c:ext>
            </c:extLst>
          </c:dPt>
          <c:dPt>
            <c:idx val="3"/>
            <c:spPr>
              <a:solidFill>
                <a:srgbClr val="FF00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655-4CE5-AAB8-77832ED4D120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655-4CE5-AAB8-77832ED4D120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655-4CE5-AAB8-77832ED4D120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2655-4CE5-AAB8-77832ED4D120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2655-4CE5-AAB8-77832ED4D120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48D-419B-91F0-B2EED96CE1CF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48D-419B-91F0-B2EED96CE1CF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48D-419B-91F0-B2EED96CE1CF}"/>
              </c:ext>
            </c:extLst>
          </c:dPt>
          <c:dPt>
            <c:idx val="3"/>
            <c:spPr>
              <a:solidFill>
                <a:srgbClr val="FF00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48D-419B-91F0-B2EED96CE1CF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48D-419B-91F0-B2EED96CE1CF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48D-419B-91F0-B2EED96CE1CF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48D-419B-91F0-B2EED96CE1CF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948D-419B-91F0-B2EED96CE1CF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0F8-495F-A173-CE849693BA1B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0F8-495F-A173-CE849693BA1B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0F8-495F-A173-CE849693BA1B}"/>
              </c:ext>
            </c:extLst>
          </c:dPt>
          <c:dPt>
            <c:idx val="3"/>
            <c:spPr>
              <a:solidFill>
                <a:srgbClr val="FF00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0F8-495F-A173-CE849693BA1B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0F8-495F-A173-CE849693BA1B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0F8-495F-A173-CE849693BA1B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C0F8-495F-A173-CE849693BA1B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C0F8-495F-A173-CE849693BA1B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1">
                      <a:shade val="85000"/>
                    </a:schemeClr>
                  </a:gs>
                  <a:gs pos="100000">
                    <a:schemeClr val="accent1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37C-4146-BF19-CA075F739E28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37C-4146-BF19-CA075F739E28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37C-4146-BF19-CA075F739E28}"/>
              </c:ext>
            </c:extLst>
          </c:dPt>
          <c:dPt>
            <c:idx val="3"/>
            <c:spPr>
              <a:solidFill>
                <a:srgbClr val="FF00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37C-4146-BF19-CA075F739E28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37C-4146-BF19-CA075F739E28}"/>
              </c:ext>
            </c:extLst>
          </c:dPt>
          <c:dPt>
            <c:idx val="5"/>
            <c:spPr>
              <a:gradFill rotWithShape="1">
                <a:gsLst>
                  <a:gs pos="0">
                    <a:schemeClr val="accent6">
                      <a:shade val="85000"/>
                    </a:schemeClr>
                  </a:gs>
                  <a:gs pos="100000">
                    <a:schemeClr val="accent6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37C-4146-BF19-CA075F739E28}"/>
              </c:ext>
            </c:extLst>
          </c:dPt>
          <c:dPt>
            <c:idx val="6"/>
            <c:spPr>
              <a:solidFill>
                <a:srgbClr val="00206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37C-4146-BF19-CA075F739E28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737C-4146-BF19-CA075F739E28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9.0682632485279524E-2"/>
          <c:y val="0"/>
          <c:w val="0.33361918120209011"/>
          <c:h val="0.4075311820113402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AD6-40F2-9E88-92ABAFBA352B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AD6-40F2-9E88-92ABAFBA352B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AD6-40F2-9E88-92ABAFBA352B}"/>
              </c:ext>
            </c:extLst>
          </c:dPt>
          <c:dPt>
            <c:idx val="3"/>
            <c:spPr>
              <a:solidFill>
                <a:srgbClr val="FF00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AD6-40F2-9E88-92ABAFBA352B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AD6-40F2-9E88-92ABAFBA352B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AD6-40F2-9E88-92ABAFBA352B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8AD6-40F2-9E88-92ABAFBA352B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8AD6-40F2-9E88-92ABAFBA352B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452-42E2-A52A-660A957A62F4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452-42E2-A52A-660A957A62F4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452-42E2-A52A-660A957A62F4}"/>
              </c:ext>
            </c:extLst>
          </c:dPt>
          <c:dPt>
            <c:idx val="3"/>
            <c:spPr>
              <a:solidFill>
                <a:srgbClr val="FF00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452-42E2-A52A-660A957A62F4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452-42E2-A52A-660A957A62F4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452-42E2-A52A-660A957A62F4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452-42E2-A52A-660A957A62F4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B452-42E2-A52A-660A957A62F4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D62-4587-B854-925183CBA0E0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D62-4587-B854-925183CBA0E0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D62-4587-B854-925183CBA0E0}"/>
              </c:ext>
            </c:extLst>
          </c:dPt>
          <c:dPt>
            <c:idx val="3"/>
            <c:spPr>
              <a:solidFill>
                <a:srgbClr val="FF33CC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D62-4587-B854-925183CBA0E0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D62-4587-B854-925183CBA0E0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D62-4587-B854-925183CBA0E0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D62-4587-B854-925183CBA0E0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6D62-4587-B854-925183CBA0E0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264-403D-9CB8-0A7C75371E07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264-403D-9CB8-0A7C75371E07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264-403D-9CB8-0A7C75371E07}"/>
              </c:ext>
            </c:extLst>
          </c:dPt>
          <c:dPt>
            <c:idx val="3"/>
            <c:spPr>
              <a:solidFill>
                <a:srgbClr val="FF33CC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264-403D-9CB8-0A7C75371E07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264-403D-9CB8-0A7C75371E07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264-403D-9CB8-0A7C75371E07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264-403D-9CB8-0A7C75371E07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4264-403D-9CB8-0A7C75371E07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DD-4572-BD71-95D81D3AFA89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7DD-4572-BD71-95D81D3AFA89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7DD-4572-BD71-95D81D3AFA89}"/>
              </c:ext>
            </c:extLst>
          </c:dPt>
          <c:dPt>
            <c:idx val="3"/>
            <c:spPr>
              <a:solidFill>
                <a:srgbClr val="FF33CC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7DD-4572-BD71-95D81D3AFA89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7DD-4572-BD71-95D81D3AFA89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7DD-4572-BD71-95D81D3AFA89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7DD-4572-BD71-95D81D3AFA89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B7DD-4572-BD71-95D81D3AFA89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E6F-424D-91DE-848D5DB9BD82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E6F-424D-91DE-848D5DB9BD82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E6F-424D-91DE-848D5DB9BD82}"/>
              </c:ext>
            </c:extLst>
          </c:dPt>
          <c:dPt>
            <c:idx val="3"/>
            <c:spPr>
              <a:solidFill>
                <a:srgbClr val="FF33CC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E6F-424D-91DE-848D5DB9BD82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E6F-424D-91DE-848D5DB9BD82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E6F-424D-91DE-848D5DB9BD82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E6F-424D-91DE-848D5DB9BD82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4E6F-424D-91DE-848D5DB9BD82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B9F-457C-9D8E-5358CE8C0170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B9F-457C-9D8E-5358CE8C0170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B9F-457C-9D8E-5358CE8C0170}"/>
              </c:ext>
            </c:extLst>
          </c:dPt>
          <c:dPt>
            <c:idx val="3"/>
            <c:spPr>
              <a:solidFill>
                <a:srgbClr val="FF33CC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B9F-457C-9D8E-5358CE8C0170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B9F-457C-9D8E-5358CE8C0170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B9F-457C-9D8E-5358CE8C0170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B9F-457C-9D8E-5358CE8C0170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0B9F-457C-9D8E-5358CE8C0170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C20-4787-937E-6B4C768AE336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C20-4787-937E-6B4C768AE336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C20-4787-937E-6B4C768AE336}"/>
              </c:ext>
            </c:extLst>
          </c:dPt>
          <c:dPt>
            <c:idx val="3"/>
            <c:spPr>
              <a:solidFill>
                <a:srgbClr val="FF33CC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C20-4787-937E-6B4C768AE336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C20-4787-937E-6B4C768AE336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C20-4787-937E-6B4C768AE336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2C20-4787-937E-6B4C768AE336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2C20-4787-937E-6B4C768AE336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4C4-41F9-9073-878D1E4C8580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4C4-41F9-9073-878D1E4C8580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4C4-41F9-9073-878D1E4C8580}"/>
              </c:ext>
            </c:extLst>
          </c:dPt>
          <c:dPt>
            <c:idx val="3"/>
            <c:spPr>
              <a:solidFill>
                <a:srgbClr val="FF33CC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4C4-41F9-9073-878D1E4C8580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4C4-41F9-9073-878D1E4C8580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4C4-41F9-9073-878D1E4C8580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4C4-41F9-9073-878D1E4C8580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64C4-41F9-9073-878D1E4C8580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39-4CAA-ADE1-7DDFFF119438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F39-4CAA-ADE1-7DDFFF119438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F39-4CAA-ADE1-7DDFFF119438}"/>
              </c:ext>
            </c:extLst>
          </c:dPt>
          <c:dPt>
            <c:idx val="3"/>
            <c:spPr>
              <a:solidFill>
                <a:srgbClr val="FF33CC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F39-4CAA-ADE1-7DDFFF119438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F39-4CAA-ADE1-7DDFFF119438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F39-4CAA-ADE1-7DDFFF119438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F39-4CAA-ADE1-7DDFFF119438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3F39-4CAA-ADE1-7DDFFF119438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E1E-42B8-A23E-3FEFCE9A2385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E1E-42B8-A23E-3FEFCE9A2385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E1E-42B8-A23E-3FEFCE9A2385}"/>
              </c:ext>
            </c:extLst>
          </c:dPt>
          <c:dPt>
            <c:idx val="3"/>
            <c:spPr>
              <a:solidFill>
                <a:srgbClr val="FF33CC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E1E-42B8-A23E-3FEFCE9A2385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E1E-42B8-A23E-3FEFCE9A2385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E1E-42B8-A23E-3FEFCE9A2385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E1E-42B8-A23E-3FEFCE9A2385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4E1E-42B8-A23E-3FEFCE9A2385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F1F-416D-BAAA-F76D9A07E9C4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F1F-416D-BAAA-F76D9A07E9C4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F1F-416D-BAAA-F76D9A07E9C4}"/>
              </c:ext>
            </c:extLst>
          </c:dPt>
          <c:dPt>
            <c:idx val="3"/>
            <c:spPr>
              <a:solidFill>
                <a:srgbClr val="FF33CC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F1F-416D-BAAA-F76D9A07E9C4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F1F-416D-BAAA-F76D9A07E9C4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F1F-416D-BAAA-F76D9A07E9C4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F1F-416D-BAAA-F76D9A07E9C4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4F1F-416D-BAAA-F76D9A07E9C4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7C9-4CC7-A6E8-348010C7F8FE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7C9-4CC7-A6E8-348010C7F8FE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7C9-4CC7-A6E8-348010C7F8FE}"/>
              </c:ext>
            </c:extLst>
          </c:dPt>
          <c:dPt>
            <c:idx val="3"/>
            <c:spPr>
              <a:solidFill>
                <a:srgbClr val="FF33CC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7C9-4CC7-A6E8-348010C7F8FE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7C9-4CC7-A6E8-348010C7F8FE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7C9-4CC7-A6E8-348010C7F8FE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7C9-4CC7-A6E8-348010C7F8FE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07C9-4CC7-A6E8-348010C7F8FE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64F-4CBF-A3D4-BAB25374BC85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hade val="85000"/>
                    </a:schemeClr>
                  </a:gs>
                  <a:gs pos="100000">
                    <a:schemeClr val="accent2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64F-4CBF-A3D4-BAB25374BC85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hade val="85000"/>
                    </a:schemeClr>
                  </a:gs>
                  <a:gs pos="100000">
                    <a:schemeClr val="accent3"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64F-4CBF-A3D4-BAB25374BC85}"/>
              </c:ext>
            </c:extLst>
          </c:dPt>
          <c:dPt>
            <c:idx val="3"/>
            <c:spPr>
              <a:solidFill>
                <a:srgbClr val="FF33CC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64F-4CBF-A3D4-BAB25374BC85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64F-4CBF-A3D4-BAB25374BC85}"/>
              </c:ext>
            </c:extLst>
          </c:dPt>
          <c:dPt>
            <c:idx val="5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64F-4CBF-A3D4-BAB25374BC85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85000"/>
                    </a:schemeClr>
                  </a:gs>
                  <a:gs pos="100000">
                    <a:schemeClr val="accent1">
                      <a:lumMod val="60000"/>
                      <a:tint val="90000"/>
                      <a:alpha val="100000"/>
                      <a:satMod val="18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159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prstMaterial="flat">
                <a:bevelT w="28575" h="41275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64F-4CBF-A3D4-BAB25374BC85}"/>
              </c:ext>
            </c:extLst>
          </c:dPt>
          <c:cat>
            <c:strRef>
              <c:f>Лист1!$A$2:$A$8</c:f>
              <c:strCache>
                <c:ptCount val="7"/>
                <c:pt idx="0">
                  <c:v>ДОУ</c:v>
                </c:pt>
                <c:pt idx="1">
                  <c:v>МООУ</c:v>
                </c:pt>
                <c:pt idx="2">
                  <c:v>ФАП</c:v>
                </c:pt>
                <c:pt idx="3">
                  <c:v>Амбулатория</c:v>
                </c:pt>
                <c:pt idx="4">
                  <c:v>клуб</c:v>
                </c:pt>
                <c:pt idx="5">
                  <c:v>библиотека</c:v>
                </c:pt>
                <c:pt idx="6">
                  <c:v>спортивное сооружение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364F-4CBF-A3D4-BAB25374BC85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детей, состоящих на учете для определения в ДОУ, человек</a:t>
            </a:r>
          </a:p>
        </c:rich>
      </c:tx>
      <c:layout>
        <c:manualLayout>
          <c:xMode val="edge"/>
          <c:yMode val="edge"/>
          <c:x val="0.14798394314212099"/>
          <c:y val="0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2283839604241505"/>
          <c:y val="0.24698688804197391"/>
          <c:w val="0.76130853320978531"/>
          <c:h val="0.5146563909377915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 детей, состящих на учете для определения в ДОУ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1"/>
              <c:layout>
                <c:manualLayout>
                  <c:x val="0"/>
                  <c:y val="4.617179230691725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A07-467F-81D4-05AEB8075C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2019 г</c:v>
                </c:pt>
                <c:pt idx="1">
                  <c:v>2020 г</c:v>
                </c:pt>
                <c:pt idx="2">
                  <c:v>2021 г</c:v>
                </c:pt>
                <c:pt idx="3">
                  <c:v>2022 г</c:v>
                </c:pt>
                <c:pt idx="4">
                  <c:v>2023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146</c:v>
                </c:pt>
                <c:pt idx="1">
                  <c:v>171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4E5-47E4-B187-2044120B5449}"/>
            </c:ext>
          </c:extLst>
        </c:ser>
        <c:gapWidth val="219"/>
        <c:overlap val="-27"/>
        <c:axId val="179511680"/>
        <c:axId val="179513216"/>
      </c:barChart>
      <c:catAx>
        <c:axId val="179511680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9513216"/>
        <c:crosses val="autoZero"/>
        <c:auto val="1"/>
        <c:lblAlgn val="ctr"/>
        <c:lblOffset val="100"/>
      </c:catAx>
      <c:valAx>
        <c:axId val="17951321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9511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overlap val="100"/>
        <c:axId val="179454336"/>
        <c:axId val="179455872"/>
      </c:barChart>
      <c:catAx>
        <c:axId val="179454336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79455872"/>
        <c:crosses val="autoZero"/>
        <c:auto val="1"/>
        <c:lblAlgn val="ctr"/>
        <c:lblOffset val="100"/>
      </c:catAx>
      <c:valAx>
        <c:axId val="179455872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79454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068-4C6B-BDBC-AC6998B9CD92}"/>
            </c:ext>
          </c:extLst>
        </c:ser>
        <c:overlap val="100"/>
        <c:axId val="183780096"/>
        <c:axId val="183781632"/>
      </c:barChart>
      <c:catAx>
        <c:axId val="183780096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83781632"/>
        <c:crosses val="autoZero"/>
        <c:auto val="1"/>
        <c:lblAlgn val="ctr"/>
        <c:lblOffset val="100"/>
      </c:catAx>
      <c:valAx>
        <c:axId val="183781632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83780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overlap val="100"/>
        <c:axId val="183804288"/>
        <c:axId val="183805824"/>
      </c:barChart>
      <c:catAx>
        <c:axId val="183804288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83805824"/>
        <c:crosses val="autoZero"/>
        <c:auto val="1"/>
        <c:lblAlgn val="ctr"/>
        <c:lblOffset val="100"/>
      </c:catAx>
      <c:valAx>
        <c:axId val="183805824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83804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E6-4121-BB3C-4E6A7C2D7F27}"/>
            </c:ext>
          </c:extLst>
        </c:ser>
        <c:overlap val="100"/>
        <c:axId val="183939840"/>
        <c:axId val="183941376"/>
      </c:barChart>
      <c:catAx>
        <c:axId val="183939840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83941376"/>
        <c:crosses val="autoZero"/>
        <c:auto val="1"/>
        <c:lblAlgn val="ctr"/>
        <c:lblOffset val="100"/>
      </c:catAx>
      <c:valAx>
        <c:axId val="183941376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83939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overlap val="100"/>
        <c:axId val="183964032"/>
        <c:axId val="183965568"/>
      </c:barChart>
      <c:catAx>
        <c:axId val="183964032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83965568"/>
        <c:crosses val="autoZero"/>
        <c:auto val="1"/>
        <c:lblAlgn val="ctr"/>
        <c:lblOffset val="100"/>
      </c:catAx>
      <c:valAx>
        <c:axId val="183965568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8396403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9C1-41C2-ABA4-C67B051121A3}"/>
            </c:ext>
          </c:extLst>
        </c:ser>
        <c:overlap val="100"/>
        <c:axId val="183927552"/>
        <c:axId val="183929088"/>
      </c:barChart>
      <c:catAx>
        <c:axId val="183927552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83929088"/>
        <c:crosses val="autoZero"/>
        <c:auto val="1"/>
        <c:lblAlgn val="ctr"/>
        <c:lblOffset val="100"/>
      </c:catAx>
      <c:valAx>
        <c:axId val="183929088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83927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overlap val="100"/>
        <c:axId val="184037760"/>
        <c:axId val="184039296"/>
      </c:barChart>
      <c:catAx>
        <c:axId val="184037760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84039296"/>
        <c:crosses val="autoZero"/>
        <c:auto val="1"/>
        <c:lblAlgn val="ctr"/>
        <c:lblOffset val="100"/>
      </c:catAx>
      <c:valAx>
        <c:axId val="184039296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84037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overlap val="100"/>
        <c:axId val="184090624"/>
        <c:axId val="184092160"/>
      </c:barChart>
      <c:catAx>
        <c:axId val="184090624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84092160"/>
        <c:crosses val="autoZero"/>
        <c:auto val="1"/>
        <c:lblAlgn val="ctr"/>
        <c:lblOffset val="100"/>
      </c:catAx>
      <c:valAx>
        <c:axId val="184092160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84090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38931976334263435"/>
          <c:y val="0.29345102182712646"/>
          <c:w val="0.18596776755631553"/>
          <c:h val="0.41309795634574731"/>
        </c:manualLayout>
      </c:layout>
      <c:barChart>
        <c:barDir val="col"/>
        <c:grouping val="stacked"/>
        <c:overlap val="100"/>
        <c:axId val="184098176"/>
        <c:axId val="184124544"/>
      </c:barChart>
      <c:catAx>
        <c:axId val="184098176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84124544"/>
        <c:crosses val="autoZero"/>
        <c:auto val="1"/>
        <c:lblAlgn val="ctr"/>
        <c:lblOffset val="100"/>
      </c:catAx>
      <c:valAx>
        <c:axId val="184124544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8409817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142545,</a:t>
                    </a:r>
                    <a:r>
                      <a:rPr lang="ru-RU" smtClean="0"/>
                      <a:t>4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126396</a:t>
                    </a:r>
                    <a:r>
                      <a:rPr lang="ru-RU" smtClean="0"/>
                      <a:t>,0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117425</a:t>
                    </a:r>
                    <a:r>
                      <a:rPr lang="ru-RU" smtClean="0"/>
                      <a:t>,0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142545.367</c:v>
                </c:pt>
                <c:pt idx="1">
                  <c:v>112016.9</c:v>
                </c:pt>
                <c:pt idx="2">
                  <c:v>126396</c:v>
                </c:pt>
                <c:pt idx="3">
                  <c:v>117425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dLbls>
            <c:dLbl>
              <c:idx val="0"/>
              <c:layout>
                <c:manualLayout>
                  <c:x val="1.5432098765432167E-3"/>
                  <c:y val="7.29568491832567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17060,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0"/>
                  <c:y val="6.7344783861467833E-2"/>
                </c:manualLayout>
              </c:layout>
              <c:showVal val="1"/>
            </c:dLbl>
            <c:dLbl>
              <c:idx val="2"/>
              <c:layout>
                <c:manualLayout>
                  <c:x val="1.5432098765432725E-3"/>
                  <c:y val="6.45387512005734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7182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0"/>
                  <c:y val="6.7344783861467819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17060.498000000021</c:v>
                </c:pt>
                <c:pt idx="1">
                  <c:v>9127.2000000000007</c:v>
                </c:pt>
                <c:pt idx="2">
                  <c:v>7182</c:v>
                </c:pt>
                <c:pt idx="3">
                  <c:v>9686.9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833300,6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833300.61300000001</c:v>
                </c:pt>
                <c:pt idx="1">
                  <c:v>856359.4</c:v>
                </c:pt>
                <c:pt idx="2">
                  <c:v>502954.6</c:v>
                </c:pt>
                <c:pt idx="3">
                  <c:v>671547.8</c:v>
                </c:pt>
              </c:numCache>
            </c:numRef>
          </c:val>
        </c:ser>
        <c:shape val="box"/>
        <c:axId val="185720192"/>
        <c:axId val="185721984"/>
        <c:axId val="0"/>
      </c:bar3DChart>
      <c:catAx>
        <c:axId val="185720192"/>
        <c:scaling>
          <c:orientation val="minMax"/>
        </c:scaling>
        <c:axPos val="b"/>
        <c:tickLblPos val="nextTo"/>
        <c:crossAx val="185721984"/>
        <c:crosses val="autoZero"/>
        <c:auto val="1"/>
        <c:lblAlgn val="ctr"/>
        <c:lblOffset val="100"/>
      </c:catAx>
      <c:valAx>
        <c:axId val="185721984"/>
        <c:scaling>
          <c:orientation val="minMax"/>
        </c:scaling>
        <c:axPos val="l"/>
        <c:majorGridlines/>
        <c:numFmt formatCode="General" sourceLinked="1"/>
        <c:tickLblPos val="nextTo"/>
        <c:crossAx val="18572019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title>
      <c:tx>
        <c:rich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5.0057839992223428E-2"/>
          <c:y val="0.13589085902823334"/>
          <c:w val="0.53722999902789925"/>
          <c:h val="0.7264365616775921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Исполнение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9909059978613791"/>
                  <c:y val="-1.2795508933678867E-2"/>
                </c:manualLayout>
              </c:layout>
              <c:showVal val="1"/>
              <c:showPercent val="1"/>
            </c:dLbl>
            <c:dLbl>
              <c:idx val="2"/>
              <c:layout>
                <c:manualLayout>
                  <c:x val="4.1087659181491334E-3"/>
                  <c:y val="-9.3499217735540485E-2"/>
                </c:manualLayout>
              </c:layout>
              <c:showVal val="1"/>
              <c:showPercent val="1"/>
            </c:dLbl>
            <c:dLbl>
              <c:idx val="3"/>
              <c:layout>
                <c:manualLayout>
                  <c:x val="2.5406095071449412E-2"/>
                  <c:y val="-1.7285603086017301E-2"/>
                </c:manualLayout>
              </c:layout>
              <c:showVal val="1"/>
              <c:showPercent val="1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  <c:showPercent val="1"/>
            <c:showLeaderLines val="1"/>
          </c:dLbls>
          <c:cat>
            <c:strRef>
              <c:f>Лист1!$A$2:$A$6</c:f>
              <c:strCache>
                <c:ptCount val="5"/>
                <c:pt idx="0">
                  <c:v>Налоги на прибыль (доходы)</c:v>
                </c:pt>
                <c:pt idx="1">
                  <c:v>Налоги на товары (работы, услуги), реализуемые на территории Российской Федерации</c:v>
                </c:pt>
                <c:pt idx="2">
                  <c:v>Налоги на совокупный доход</c:v>
                </c:pt>
                <c:pt idx="3">
                  <c:v>Налоги на имущество</c:v>
                </c:pt>
                <c:pt idx="4">
                  <c:v>Прочие налоги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69520.100000000006</c:v>
                </c:pt>
                <c:pt idx="1">
                  <c:v>23662.400000000001</c:v>
                </c:pt>
                <c:pt idx="2">
                  <c:v>24223.4</c:v>
                </c:pt>
                <c:pt idx="3">
                  <c:v>19044.900000000001</c:v>
                </c:pt>
                <c:pt idx="4">
                  <c:v>6094.6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8641975308641958"/>
          <c:y val="0.11880410865046841"/>
          <c:w val="0.40432098765432323"/>
          <c:h val="0.88119589134953413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8.4795468015171752E-2"/>
          <c:y val="4.3194443261025769E-2"/>
          <c:w val="0.54946697883337026"/>
          <c:h val="0.84505526429931743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использования имущества, находящегося в муниципальной собственности</c:v>
                </c:pt>
              </c:strCache>
            </c:strRef>
          </c:tx>
          <c:dLbls>
            <c:dLbl>
              <c:idx val="0"/>
              <c:layout>
                <c:manualLayout>
                  <c:x val="-1.3559227131171218E-2"/>
                  <c:y val="-2.8341186499614011E-2"/>
                </c:manualLayout>
              </c:layout>
              <c:showVal val="1"/>
            </c:dLbl>
            <c:dLbl>
              <c:idx val="1"/>
              <c:layout>
                <c:manualLayout>
                  <c:x val="-1.5065807923523586E-2"/>
                  <c:y val="-2.3188243499684142E-2"/>
                </c:manualLayout>
              </c:layout>
              <c:showVal val="1"/>
            </c:dLbl>
            <c:dLbl>
              <c:idx val="2"/>
              <c:layout>
                <c:manualLayout>
                  <c:x val="-7.5329039617617931E-3"/>
                  <c:y val="-2.8341186499614011E-2"/>
                </c:manualLayout>
              </c:layout>
              <c:showVal val="1"/>
            </c:dLbl>
            <c:dLbl>
              <c:idx val="3"/>
              <c:layout>
                <c:manualLayout>
                  <c:x val="-1.0546065546466555E-2"/>
                  <c:y val="-1.8035300499754322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7640.4</c:v>
                </c:pt>
                <c:pt idx="1">
                  <c:v>6443.4</c:v>
                </c:pt>
                <c:pt idx="2">
                  <c:v>6561.8</c:v>
                </c:pt>
                <c:pt idx="3">
                  <c:v>6661.8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 от продажи земельных участков, находящихся в государственной или муниципальной собственности</c:v>
                </c:pt>
              </c:strCache>
            </c:strRef>
          </c:tx>
          <c:dLbls>
            <c:dLbl>
              <c:idx val="0"/>
              <c:layout>
                <c:manualLayout>
                  <c:x val="-6.3276393278799054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-6.0263231694094414E-3"/>
                  <c:y val="-2.3188243499684142E-2"/>
                </c:manualLayout>
              </c:layout>
              <c:showVal val="1"/>
            </c:dLbl>
            <c:dLbl>
              <c:idx val="2"/>
              <c:layout>
                <c:manualLayout>
                  <c:x val="-1.6572388715876001E-2"/>
                  <c:y val="-2.3188243499684142E-2"/>
                </c:manualLayout>
              </c:layout>
              <c:showVal val="1"/>
            </c:dLbl>
            <c:dLbl>
              <c:idx val="3"/>
              <c:layout>
                <c:manualLayout>
                  <c:x val="-3.0131615847047211E-3"/>
                  <c:y val="9.4469530345305195E-17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1296.0999999999999</c:v>
                </c:pt>
                <c:pt idx="1">
                  <c:v>1060.0999999999999</c:v>
                </c:pt>
                <c:pt idx="2">
                  <c:v>1201.3</c:v>
                </c:pt>
                <c:pt idx="3">
                  <c:v>1291.2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Плата за негативное воздействие на окружающую среду</c:v>
                </c:pt>
              </c:strCache>
            </c:strRef>
          </c:tx>
          <c:dLbls>
            <c:dLbl>
              <c:idx val="0"/>
              <c:layout>
                <c:manualLayout>
                  <c:x val="-2.1092131092933022E-2"/>
                  <c:y val="-2.8341186499614042E-2"/>
                </c:manualLayout>
              </c:layout>
              <c:showVal val="1"/>
            </c:dLbl>
            <c:dLbl>
              <c:idx val="1"/>
              <c:layout>
                <c:manualLayout>
                  <c:x val="-1.5065807923523586E-2"/>
                  <c:y val="-2.8341186499614011E-2"/>
                </c:manualLayout>
              </c:layout>
              <c:showVal val="1"/>
            </c:dLbl>
            <c:dLbl>
              <c:idx val="2"/>
              <c:layout>
                <c:manualLayout>
                  <c:x val="-7.5329039617617931E-3"/>
                  <c:y val="-2.8341186499614011E-2"/>
                </c:manualLayout>
              </c:layout>
              <c:showVal val="1"/>
            </c:dLbl>
            <c:dLbl>
              <c:idx val="3"/>
              <c:layout>
                <c:manualLayout>
                  <c:x val="-1.0546065546466555E-2"/>
                  <c:y val="-2.8341186499614011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74.3</c:v>
                </c:pt>
                <c:pt idx="1">
                  <c:v>69.2</c:v>
                </c:pt>
                <c:pt idx="2">
                  <c:v>69.2</c:v>
                </c:pt>
                <c:pt idx="3">
                  <c:v>69.2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dLbls>
            <c:dLbl>
              <c:idx val="0"/>
              <c:layout>
                <c:manualLayout>
                  <c:x val="-2.1092131092933022E-2"/>
                  <c:y val="-2.5764714999648927E-2"/>
                </c:manualLayout>
              </c:layout>
              <c:showVal val="1"/>
            </c:dLbl>
            <c:dLbl>
              <c:idx val="1"/>
              <c:layout>
                <c:manualLayout>
                  <c:x val="-1.6572388715876001E-2"/>
                  <c:y val="-2.0611771999719242E-2"/>
                </c:manualLayout>
              </c:layout>
              <c:showVal val="1"/>
            </c:dLbl>
            <c:dLbl>
              <c:idx val="2"/>
              <c:layout>
                <c:manualLayout>
                  <c:x val="-3.0131615847047211E-2"/>
                  <c:y val="-3.8647072499473689E-2"/>
                </c:manualLayout>
              </c:layout>
              <c:showVal val="1"/>
            </c:dLbl>
            <c:dLbl>
              <c:idx val="3"/>
              <c:layout>
                <c:manualLayout>
                  <c:x val="-3.0131615847047211E-3"/>
                  <c:y val="-1.0305885999859541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1784.4</c:v>
                </c:pt>
                <c:pt idx="1">
                  <c:v>1554.5</c:v>
                </c:pt>
                <c:pt idx="2">
                  <c:v>1721.8</c:v>
                </c:pt>
                <c:pt idx="3">
                  <c:v>1664.7</c:v>
                </c:pt>
              </c:numCache>
            </c:numRef>
          </c:val>
        </c:ser>
        <c:marker val="1"/>
        <c:axId val="185782656"/>
        <c:axId val="185784192"/>
      </c:lineChart>
      <c:catAx>
        <c:axId val="185782656"/>
        <c:scaling>
          <c:orientation val="minMax"/>
        </c:scaling>
        <c:axPos val="b"/>
        <c:tickLblPos val="nextTo"/>
        <c:crossAx val="185784192"/>
        <c:crosses val="autoZero"/>
        <c:auto val="1"/>
        <c:lblAlgn val="ctr"/>
        <c:lblOffset val="100"/>
      </c:catAx>
      <c:valAx>
        <c:axId val="185784192"/>
        <c:scaling>
          <c:orientation val="minMax"/>
        </c:scaling>
        <c:axPos val="l"/>
        <c:majorGridlines/>
        <c:numFmt formatCode="General" sourceLinked="1"/>
        <c:tickLblPos val="nextTo"/>
        <c:crossAx val="185782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384799714912656"/>
          <c:y val="0.10057388366764571"/>
          <c:w val="0.33711251809676496"/>
          <c:h val="0.79885223266470884"/>
        </c:manualLayout>
      </c:layout>
      <c:txPr>
        <a:bodyPr/>
        <a:lstStyle/>
        <a:p>
          <a:pPr>
            <a:defRPr sz="1200" kern="0" baseline="0"/>
          </a:pPr>
          <a:endParaRPr lang="ru-RU"/>
        </a:p>
      </c:txPr>
    </c:legend>
    <c:plotVisOnly val="1"/>
  </c:chart>
  <c:txPr>
    <a:bodyPr/>
    <a:lstStyle/>
    <a:p>
      <a:pPr>
        <a:defRPr sz="1600"/>
      </a:pPr>
      <a:endParaRPr lang="ru-RU"/>
    </a:p>
  </c:txPr>
  <c:externalData r:id="rId1"/>
  <c:userShapes r:id="rId2"/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6.4624526100904051E-2"/>
          <c:y val="0.10459033801204297"/>
          <c:w val="0.56832421988918291"/>
          <c:h val="0.8132675852630678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"/>
          <c:dLbls>
            <c:dLbl>
              <c:idx val="1"/>
              <c:layout>
                <c:manualLayout>
                  <c:x val="-0.1935029649071644"/>
                  <c:y val="-0.21650442126902103"/>
                </c:manualLayout>
              </c:layout>
              <c:showVal val="1"/>
              <c:showPercent val="1"/>
            </c:dLbl>
            <c:showVal val="1"/>
            <c:showPercent val="1"/>
            <c:showLeaderLines val="1"/>
          </c:dLbls>
          <c:cat>
            <c:strRef>
              <c:f>Лист1!$A$2:$A$5</c:f>
              <c:strCache>
                <c:ptCount val="4"/>
                <c:pt idx="0">
                  <c:v>Дотация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178723.7</c:v>
                </c:pt>
                <c:pt idx="1">
                  <c:v>275739.40000000002</c:v>
                </c:pt>
                <c:pt idx="2">
                  <c:v>343733</c:v>
                </c:pt>
                <c:pt idx="3">
                  <c:v>42092.7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8831401283172933"/>
          <c:y val="0.15199350944760323"/>
          <c:w val="0.30242672790901409"/>
          <c:h val="0.62586194363498127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Условно-утверждаемые расходы</c:v>
                </c:pt>
              </c:strCache>
            </c:strRef>
          </c:tx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>
                <c:manualLayout>
                  <c:x val="1.0802469135802519E-2"/>
                  <c:y val="1.1224130643578025E-2"/>
                </c:manualLayout>
              </c:layout>
              <c:showVal val="1"/>
            </c:dLbl>
            <c:dLbl>
              <c:idx val="3"/>
              <c:layout>
                <c:manualLayout>
                  <c:x val="6.1728395061728392E-3"/>
                  <c:y val="1.403016330447244E-2"/>
                </c:manualLayout>
              </c:layout>
              <c:showVal val="1"/>
            </c:dLbl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7248.8</c:v>
                </c:pt>
                <c:pt idx="3">
                  <c:v>14609.6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dLbls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49311.6</c:v>
                </c:pt>
                <c:pt idx="1">
                  <c:v>56786.3</c:v>
                </c:pt>
                <c:pt idx="2">
                  <c:v>25606.3</c:v>
                </c:pt>
                <c:pt idx="3">
                  <c:v>25606.3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СМИ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2242.1999999999998</c:v>
                </c:pt>
                <c:pt idx="1">
                  <c:v>2493</c:v>
                </c:pt>
                <c:pt idx="2">
                  <c:v>1486</c:v>
                </c:pt>
                <c:pt idx="3">
                  <c:v>1486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dLbls>
            <c:dLbl>
              <c:idx val="0"/>
              <c:layout>
                <c:manualLayout>
                  <c:x val="5.4012345679012363E-2"/>
                  <c:y val="-8.4180979826834704E-3"/>
                </c:manualLayout>
              </c:layout>
              <c:showVal val="1"/>
            </c:dLbl>
            <c:dLbl>
              <c:idx val="1"/>
              <c:layout>
                <c:manualLayout>
                  <c:x val="5.4012345679012363E-2"/>
                  <c:y val="-1.1224130643578025E-2"/>
                </c:manualLayout>
              </c:layout>
              <c:showVal val="1"/>
            </c:dLbl>
            <c:dLbl>
              <c:idx val="2"/>
              <c:layout>
                <c:manualLayout>
                  <c:x val="5.2469135802469084E-2"/>
                  <c:y val="-1.40301633044724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50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5.2469135802469126E-2"/>
                  <c:y val="-1.683619596536684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50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16100.9</c:v>
                </c:pt>
                <c:pt idx="1">
                  <c:v>1563.2</c:v>
                </c:pt>
                <c:pt idx="2">
                  <c:v>50</c:v>
                </c:pt>
                <c:pt idx="3">
                  <c:v>50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Социальная политика</c:v>
                </c:pt>
              </c:strCache>
            </c:strRef>
          </c:tx>
          <c:dLbls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15012.7</c:v>
                </c:pt>
                <c:pt idx="1">
                  <c:v>8613.6</c:v>
                </c:pt>
                <c:pt idx="2">
                  <c:v>17304.900000000001</c:v>
                </c:pt>
                <c:pt idx="3">
                  <c:v>15949.5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Культура</c:v>
                </c:pt>
              </c:strCache>
            </c:strRef>
          </c:tx>
          <c:dLbls>
            <c:dLbl>
              <c:idx val="0"/>
              <c:layout>
                <c:manualLayout>
                  <c:x val="6.1728395061728392E-3"/>
                  <c:y val="5.1443337838571182E-17"/>
                </c:manualLayout>
              </c:layout>
              <c:showVal val="1"/>
            </c:dLbl>
            <c:dLbl>
              <c:idx val="1"/>
              <c:layout>
                <c:manualLayout>
                  <c:x val="6.1728395061728392E-3"/>
                  <c:y val="2.806032660894488E-3"/>
                </c:manualLayout>
              </c:layout>
              <c:showVal val="1"/>
            </c:dLbl>
            <c:dLbl>
              <c:idx val="2"/>
              <c:layout>
                <c:manualLayout>
                  <c:x val="9.2592592592593177E-3"/>
                  <c:y val="2.806032660894488E-3"/>
                </c:manualLayout>
              </c:layout>
              <c:tx>
                <c:rich>
                  <a:bodyPr/>
                  <a:lstStyle/>
                  <a:p>
                    <a:r>
                      <a:rPr lang="en-US" sz="900" dirty="0" smtClean="0"/>
                      <a:t>449238</a:t>
                    </a:r>
                    <a:r>
                      <a:rPr lang="ru-RU" sz="900" dirty="0" smtClean="0"/>
                      <a:t>,0</a:t>
                    </a:r>
                    <a:endParaRPr lang="en-US" sz="900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6.1728395061728392E-3"/>
                  <c:y val="5.612065321788976E-3"/>
                </c:manualLayout>
              </c:layout>
              <c:showVal val="1"/>
            </c:dLbl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Лист1!$G$2:$G$5</c:f>
              <c:numCache>
                <c:formatCode>General</c:formatCode>
                <c:ptCount val="4"/>
                <c:pt idx="0">
                  <c:v>52001</c:v>
                </c:pt>
                <c:pt idx="1">
                  <c:v>53802.2</c:v>
                </c:pt>
                <c:pt idx="2">
                  <c:v>44565.8</c:v>
                </c:pt>
                <c:pt idx="3">
                  <c:v>44579.9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Образование</c:v>
                </c:pt>
              </c:strCache>
            </c:strRef>
          </c:tx>
          <c:dLbls>
            <c:dLbl>
              <c:idx val="0"/>
              <c:layout>
                <c:manualLayout>
                  <c:x val="2.1604938271605045E-2"/>
                  <c:y val="-2.806032660894488E-3"/>
                </c:manualLayout>
              </c:layout>
              <c:showVal val="1"/>
            </c:dLbl>
            <c:dLbl>
              <c:idx val="1"/>
              <c:layout>
                <c:manualLayout>
                  <c:x val="2.4691358024691412E-2"/>
                  <c:y val="1.403016330447244E-2"/>
                </c:manualLayout>
              </c:layout>
              <c:showVal val="1"/>
            </c:dLbl>
            <c:dLbl>
              <c:idx val="2"/>
              <c:layout>
                <c:manualLayout>
                  <c:x val="2.777777777777795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2.777777777777795E-2"/>
                  <c:y val="1.9642228626261481E-2"/>
                </c:manualLayout>
              </c:layout>
              <c:showVal val="1"/>
            </c:dLbl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Лист1!$H$2:$H$5</c:f>
              <c:numCache>
                <c:formatCode>General</c:formatCode>
                <c:ptCount val="4"/>
                <c:pt idx="0">
                  <c:v>749393.7</c:v>
                </c:pt>
                <c:pt idx="1">
                  <c:v>735054.2</c:v>
                </c:pt>
                <c:pt idx="2">
                  <c:v>449238</c:v>
                </c:pt>
                <c:pt idx="3">
                  <c:v>612966.40000000002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ЖКХ</c:v>
                </c:pt>
              </c:strCache>
            </c:strRef>
          </c:tx>
          <c:dLbls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Лист1!$I$2:$I$5</c:f>
              <c:numCache>
                <c:formatCode>General</c:formatCode>
                <c:ptCount val="4"/>
                <c:pt idx="0">
                  <c:v>17069.900000000001</c:v>
                </c:pt>
                <c:pt idx="1">
                  <c:v>16855.3</c:v>
                </c:pt>
                <c:pt idx="2">
                  <c:v>337.2</c:v>
                </c:pt>
                <c:pt idx="3">
                  <c:v>337.2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dLbls>
            <c:dLbl>
              <c:idx val="0"/>
              <c:layout>
                <c:manualLayout>
                  <c:x val="3.7037037037037056E-2"/>
                  <c:y val="1.1224130643578025E-2"/>
                </c:manualLayout>
              </c:layout>
              <c:showVal val="1"/>
            </c:dLbl>
            <c:dLbl>
              <c:idx val="1"/>
              <c:layout>
                <c:manualLayout>
                  <c:x val="4.4753086419753133E-2"/>
                  <c:y val="-5.612065321788976E-3"/>
                </c:manualLayout>
              </c:layout>
              <c:showVal val="1"/>
            </c:dLbl>
            <c:dLbl>
              <c:idx val="2"/>
              <c:layout>
                <c:manualLayout>
                  <c:x val="4.629629629629646E-2"/>
                  <c:y val="-5.612065321788976E-3"/>
                </c:manualLayout>
              </c:layout>
              <c:showVal val="1"/>
            </c:dLbl>
            <c:dLbl>
              <c:idx val="3"/>
              <c:layout>
                <c:manualLayout>
                  <c:x val="5.5555555555555455E-2"/>
                  <c:y val="-2.5254293948050392E-2"/>
                </c:manualLayout>
              </c:layout>
              <c:showVal val="1"/>
            </c:dLbl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Лист1!$J$2:$J$5</c:f>
              <c:numCache>
                <c:formatCode>General</c:formatCode>
                <c:ptCount val="4"/>
                <c:pt idx="0">
                  <c:v>54635.8</c:v>
                </c:pt>
                <c:pt idx="1">
                  <c:v>48398.6</c:v>
                </c:pt>
                <c:pt idx="2">
                  <c:v>33846.300000000003</c:v>
                </c:pt>
                <c:pt idx="3">
                  <c:v>33847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Национальная безопасность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Лист1!$K$2:$K$5</c:f>
              <c:numCache>
                <c:formatCode>General</c:formatCode>
                <c:ptCount val="4"/>
                <c:pt idx="0">
                  <c:v>4659.3</c:v>
                </c:pt>
                <c:pt idx="1">
                  <c:v>5817.2</c:v>
                </c:pt>
                <c:pt idx="2">
                  <c:v>3542.3</c:v>
                </c:pt>
                <c:pt idx="3">
                  <c:v>3542.3</c:v>
                </c:pt>
              </c:numCache>
            </c:numRef>
          </c:val>
        </c:ser>
        <c:ser>
          <c:idx val="10"/>
          <c:order val="10"/>
          <c:tx>
            <c:strRef>
              <c:f>Лист1!$L$1</c:f>
              <c:strCache>
                <c:ptCount val="1"/>
                <c:pt idx="0">
                  <c:v>Национальная оброна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Лист1!$L$2:$L$5</c:f>
              <c:numCache>
                <c:formatCode>General</c:formatCode>
                <c:ptCount val="4"/>
                <c:pt idx="0">
                  <c:v>1908.4</c:v>
                </c:pt>
                <c:pt idx="1">
                  <c:v>2245.1999999999998</c:v>
                </c:pt>
                <c:pt idx="2">
                  <c:v>2427.9</c:v>
                </c:pt>
                <c:pt idx="3">
                  <c:v>2674.1</c:v>
                </c:pt>
              </c:numCache>
            </c:numRef>
          </c:val>
        </c:ser>
        <c:ser>
          <c:idx val="11"/>
          <c:order val="11"/>
          <c:tx>
            <c:strRef>
              <c:f>Лист1!$M$1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dLbls>
            <c:dLbl>
              <c:idx val="2"/>
              <c:layout>
                <c:manualLayout>
                  <c:x val="6.1835315999158296E-3"/>
                  <c:y val="-1.0015581326618964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Лист1!$M$2:$M$5</c:f>
              <c:numCache>
                <c:formatCode>General</c:formatCode>
                <c:ptCount val="4"/>
                <c:pt idx="0">
                  <c:v>83270.399999999994</c:v>
                </c:pt>
                <c:pt idx="1">
                  <c:v>48992.7</c:v>
                </c:pt>
                <c:pt idx="2">
                  <c:v>44603.5</c:v>
                </c:pt>
                <c:pt idx="3">
                  <c:v>44685.599999999999</c:v>
                </c:pt>
              </c:numCache>
            </c:numRef>
          </c:val>
        </c:ser>
        <c:shape val="box"/>
        <c:axId val="186174464"/>
        <c:axId val="186200832"/>
        <c:axId val="0"/>
      </c:bar3DChart>
      <c:catAx>
        <c:axId val="186174464"/>
        <c:scaling>
          <c:orientation val="minMax"/>
        </c:scaling>
        <c:axPos val="b"/>
        <c:tickLblPos val="nextTo"/>
        <c:crossAx val="186200832"/>
        <c:crosses val="autoZero"/>
        <c:auto val="1"/>
        <c:lblAlgn val="ctr"/>
        <c:lblOffset val="100"/>
      </c:catAx>
      <c:valAx>
        <c:axId val="186200832"/>
        <c:scaling>
          <c:orientation val="minMax"/>
          <c:max val="1"/>
          <c:min val="0"/>
        </c:scaling>
        <c:axPos val="l"/>
        <c:majorGridlines/>
        <c:numFmt formatCode="0%" sourceLinked="0"/>
        <c:tickLblPos val="nextTo"/>
        <c:crossAx val="1861744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597076407115773"/>
          <c:y val="0.15038258156330531"/>
          <c:w val="0.33534983816918812"/>
          <c:h val="0.6886406155087349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Функционирование высшего должностного лица субъекта Российской Федерации и муниципального образования</c:v>
                </c:pt>
              </c:strCache>
            </c:strRef>
          </c:tx>
          <c:dLbls>
            <c:dLbl>
              <c:idx val="0"/>
              <c:layout>
                <c:manualLayout>
                  <c:x val="-2.027276259182921E-2"/>
                  <c:y val="2.5965513300374226E-3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8575.9</c:v>
                </c:pt>
                <c:pt idx="1">
                  <c:v>2406.8000000000002</c:v>
                </c:pt>
                <c:pt idx="2">
                  <c:v>2406.8000000000002</c:v>
                </c:pt>
                <c:pt idx="3">
                  <c:v>2406.8000000000002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Функционирование законодательных (представительных) органов государственной власти и представительных органов муниципальных образований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2600.9</c:v>
                </c:pt>
                <c:pt idx="1">
                  <c:v>3334.6</c:v>
                </c:pt>
                <c:pt idx="2">
                  <c:v>3334.6</c:v>
                </c:pt>
                <c:pt idx="3">
                  <c:v>3334.6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c:v>
                </c:pt>
              </c:strCache>
            </c:strRef>
          </c:tx>
          <c:dLbls>
            <c:dLbl>
              <c:idx val="0"/>
              <c:layout>
                <c:manualLayout>
                  <c:x val="-6.2377731051782102E-3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47474.7</c:v>
                </c:pt>
                <c:pt idx="1">
                  <c:v>25214.9</c:v>
                </c:pt>
                <c:pt idx="2">
                  <c:v>23647.8</c:v>
                </c:pt>
                <c:pt idx="3">
                  <c:v>23647.8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Судебная система</c:v>
                </c:pt>
              </c:strCache>
            </c:strRef>
          </c:tx>
          <c:dLbls>
            <c:dLbl>
              <c:idx val="0"/>
              <c:layout>
                <c:manualLayout>
                  <c:x val="-3.1188865525891016E-3"/>
                  <c:y val="3.3755167290486512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3.8948269950561248E-2"/>
                </c:manualLayout>
              </c:layout>
              <c:showVal val="1"/>
            </c:dLbl>
            <c:dLbl>
              <c:idx val="2"/>
              <c:layout>
                <c:manualLayout>
                  <c:x val="4.6783298288837014E-3"/>
                  <c:y val="4.6737923940673685E-2"/>
                </c:manualLayout>
              </c:layout>
              <c:showVal val="1"/>
            </c:dLbl>
            <c:dLbl>
              <c:idx val="3"/>
              <c:layout>
                <c:manualLayout>
                  <c:x val="1.5594432762945467E-3"/>
                  <c:y val="5.1931026600748338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1.6</c:v>
                </c:pt>
                <c:pt idx="1">
                  <c:v>5.9</c:v>
                </c:pt>
                <c:pt idx="2">
                  <c:v>6.1</c:v>
                </c:pt>
                <c:pt idx="3">
                  <c:v>88.2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Обеспечение деятельности финансовых, налоговых и таможенных органов и органов финансового (финансово-бюджетного) надзора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8504.7999999999884</c:v>
                </c:pt>
                <c:pt idx="1">
                  <c:v>9254.1</c:v>
                </c:pt>
                <c:pt idx="2">
                  <c:v>8557.7999999999884</c:v>
                </c:pt>
                <c:pt idx="3">
                  <c:v>8557.7999999999884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Обеспечение проведения выборов и референдумов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Лист1!$G$2:$G$5</c:f>
              <c:numCache>
                <c:formatCode>General</c:formatCode>
                <c:ptCount val="4"/>
                <c:pt idx="0">
                  <c:v>3335.8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Резервные фонды</c:v>
                </c:pt>
              </c:strCache>
            </c:strRef>
          </c:tx>
          <c:dLbls>
            <c:dLbl>
              <c:idx val="0"/>
              <c:layout>
                <c:manualLayout>
                  <c:x val="1.5594432762945467E-3"/>
                  <c:y val="4.1544821280598672E-2"/>
                </c:manualLayout>
              </c:layout>
              <c:showVal val="1"/>
            </c:dLbl>
            <c:dLbl>
              <c:idx val="1"/>
              <c:layout>
                <c:manualLayout>
                  <c:x val="-1.5594432762945467E-3"/>
                  <c:y val="8.8282745221272205E-2"/>
                </c:manualLayout>
              </c:layout>
              <c:showVal val="1"/>
            </c:dLbl>
            <c:dLbl>
              <c:idx val="2"/>
              <c:layout>
                <c:manualLayout>
                  <c:x val="7.7972163814726955E-3"/>
                  <c:y val="4.9334475270711137E-2"/>
                </c:manualLayout>
              </c:layout>
              <c:showVal val="1"/>
            </c:dLbl>
            <c:dLbl>
              <c:idx val="3"/>
              <c:layout>
                <c:manualLayout>
                  <c:x val="7.7972163814727493E-3"/>
                  <c:y val="5.1931026600748303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Лист1!$H$2:$H$5</c:f>
              <c:numCache>
                <c:formatCode>General</c:formatCode>
                <c:ptCount val="4"/>
                <c:pt idx="0">
                  <c:v>0</c:v>
                </c:pt>
                <c:pt idx="1">
                  <c:v>2000</c:v>
                </c:pt>
                <c:pt idx="2">
                  <c:v>500</c:v>
                </c:pt>
                <c:pt idx="3">
                  <c:v>500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Другие общегосударственные вопросы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Лист1!$I$2:$I$5</c:f>
              <c:numCache>
                <c:formatCode>General</c:formatCode>
                <c:ptCount val="4"/>
                <c:pt idx="0">
                  <c:v>12776.7</c:v>
                </c:pt>
                <c:pt idx="1">
                  <c:v>6776.4</c:v>
                </c:pt>
                <c:pt idx="2">
                  <c:v>6150.3</c:v>
                </c:pt>
                <c:pt idx="3">
                  <c:v>6150.3</c:v>
                </c:pt>
              </c:numCache>
            </c:numRef>
          </c:val>
        </c:ser>
        <c:shape val="cylinder"/>
        <c:axId val="186328576"/>
        <c:axId val="186330112"/>
        <c:axId val="0"/>
      </c:bar3DChart>
      <c:catAx>
        <c:axId val="186328576"/>
        <c:scaling>
          <c:orientation val="minMax"/>
        </c:scaling>
        <c:axPos val="b"/>
        <c:tickLblPos val="nextTo"/>
        <c:crossAx val="186330112"/>
        <c:crosses val="autoZero"/>
        <c:auto val="1"/>
        <c:lblAlgn val="ctr"/>
        <c:lblOffset val="100"/>
      </c:catAx>
      <c:valAx>
        <c:axId val="186330112"/>
        <c:scaling>
          <c:orientation val="minMax"/>
        </c:scaling>
        <c:axPos val="l"/>
        <c:majorGridlines/>
        <c:numFmt formatCode="General" sourceLinked="1"/>
        <c:tickLblPos val="nextTo"/>
        <c:crossAx val="186328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1318783113611464"/>
          <c:y val="0"/>
          <c:w val="0.3790149524824134"/>
          <c:h val="1"/>
        </c:manualLayout>
      </c:layout>
      <c:txPr>
        <a:bodyPr/>
        <a:lstStyle/>
        <a:p>
          <a:pPr>
            <a:defRPr sz="800" kern="1200" baseline="0">
              <a:latin typeface="Arial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Другие вопросы в области национальной безопасности и правоохранительной деятельности</c:v>
                </c:pt>
              </c:strCache>
            </c:strRef>
          </c:tx>
          <c:dLbls>
            <c:dLbl>
              <c:idx val="1"/>
              <c:layout>
                <c:manualLayout>
                  <c:x val="3.2206119162640988E-3"/>
                  <c:y val="-2.9186424957105147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15.8</c:v>
                </c:pt>
                <c:pt idx="1">
                  <c:v>227.3</c:v>
                </c:pt>
                <c:pt idx="2">
                  <c:v>150</c:v>
                </c:pt>
                <c:pt idx="3">
                  <c:v>150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Защита населения и территории от чрезвычайных ситуаций природного и техногенного характера, пожарная безопасность</c:v>
                </c:pt>
              </c:strCache>
            </c:strRef>
          </c:tx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4643.5</c:v>
                </c:pt>
                <c:pt idx="1">
                  <c:v>5589.9</c:v>
                </c:pt>
                <c:pt idx="2">
                  <c:v>3392.3</c:v>
                </c:pt>
                <c:pt idx="3">
                  <c:v>3392.3</c:v>
                </c:pt>
              </c:numCache>
            </c:numRef>
          </c:val>
        </c:ser>
        <c:axId val="186411264"/>
        <c:axId val="186409728"/>
      </c:barChart>
      <c:valAx>
        <c:axId val="186409728"/>
        <c:scaling>
          <c:orientation val="minMax"/>
        </c:scaling>
        <c:axPos val="t"/>
        <c:majorGridlines/>
        <c:numFmt formatCode="General" sourceLinked="1"/>
        <c:tickLblPos val="nextTo"/>
        <c:crossAx val="186411264"/>
        <c:crosses val="autoZero"/>
        <c:crossBetween val="between"/>
      </c:valAx>
      <c:catAx>
        <c:axId val="186411264"/>
        <c:scaling>
          <c:orientation val="maxMin"/>
        </c:scaling>
        <c:axPos val="l"/>
        <c:numFmt formatCode="General" sourceLinked="1"/>
        <c:tickLblPos val="nextTo"/>
        <c:crossAx val="186409728"/>
        <c:crosses val="autoZero"/>
        <c:auto val="1"/>
        <c:lblAlgn val="ctr"/>
        <c:lblOffset val="100"/>
      </c:catAx>
    </c:plotArea>
    <c:legend>
      <c:legendPos val="r"/>
      <c:layout>
        <c:manualLayout>
          <c:xMode val="edge"/>
          <c:yMode val="edge"/>
          <c:x val="0.65217391304348082"/>
          <c:y val="0.14320749661044788"/>
          <c:w val="0.33816425120773036"/>
          <c:h val="0.80084388860670463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3277099420543448"/>
          <c:y val="4.6661739446579406E-2"/>
          <c:w val="0.50282475560120199"/>
          <c:h val="0.75880844007061765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Дошкольное образование</c:v>
                </c:pt>
              </c:strCache>
            </c:strRef>
          </c:tx>
          <c:marker>
            <c:symbol val="none"/>
          </c:marker>
          <c:dLbls>
            <c:dLbl>
              <c:idx val="3"/>
              <c:layout>
                <c:manualLayout>
                  <c:x val="-1.1272141706924315E-2"/>
                  <c:y val="-3.2105067452815758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146136.6</c:v>
                </c:pt>
                <c:pt idx="1">
                  <c:v>157208.20000000001</c:v>
                </c:pt>
                <c:pt idx="2">
                  <c:v>102032.3</c:v>
                </c:pt>
                <c:pt idx="3">
                  <c:v>296345.5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Общее образование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541030.80000000005</c:v>
                </c:pt>
                <c:pt idx="1">
                  <c:v>513528.7</c:v>
                </c:pt>
                <c:pt idx="2">
                  <c:v>304403.59999999998</c:v>
                </c:pt>
                <c:pt idx="3">
                  <c:v>273074.7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Допольнительное образование детей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4.830917874396135E-3"/>
                  <c:y val="-1.7511854974263087E-2"/>
                </c:manualLayout>
              </c:layout>
              <c:showVal val="1"/>
            </c:dLbl>
            <c:dLbl>
              <c:idx val="1"/>
              <c:layout>
                <c:manualLayout>
                  <c:x val="-1.1272141706924315E-2"/>
                  <c:y val="-1.7511854974263087E-2"/>
                </c:manualLayout>
              </c:layout>
              <c:showVal val="1"/>
            </c:dLbl>
            <c:dLbl>
              <c:idx val="2"/>
              <c:layout>
                <c:manualLayout>
                  <c:x val="-2.4154589371980534E-2"/>
                  <c:y val="-2.3349139965684117E-2"/>
                </c:manualLayout>
              </c:layout>
              <c:showVal val="1"/>
            </c:dLbl>
            <c:dLbl>
              <c:idx val="3"/>
              <c:layout>
                <c:manualLayout>
                  <c:x val="-3.8647342995169198E-2"/>
                  <c:y val="-2.3349139965684117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42600.5</c:v>
                </c:pt>
                <c:pt idx="1">
                  <c:v>43627.8</c:v>
                </c:pt>
                <c:pt idx="2">
                  <c:v>25767.3</c:v>
                </c:pt>
                <c:pt idx="3">
                  <c:v>25767.3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Другие вопросы в области образования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3.2206119162640988E-3"/>
                  <c:y val="1.7511854974263087E-2"/>
                </c:manualLayout>
              </c:layout>
              <c:showVal val="1"/>
            </c:dLbl>
            <c:dLbl>
              <c:idx val="1"/>
              <c:layout>
                <c:manualLayout>
                  <c:x val="-1.1272141706924315E-2"/>
                  <c:y val="2.0430497469973823E-2"/>
                </c:manualLayout>
              </c:layout>
              <c:showVal val="1"/>
            </c:dLbl>
            <c:dLbl>
              <c:idx val="2"/>
              <c:layout>
                <c:manualLayout>
                  <c:x val="5.9043869718354063E-17"/>
                  <c:y val="3.2105067452815869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19463.7</c:v>
                </c:pt>
                <c:pt idx="1">
                  <c:v>20689.400000000001</c:v>
                </c:pt>
                <c:pt idx="2">
                  <c:v>17034.8</c:v>
                </c:pt>
                <c:pt idx="3">
                  <c:v>17778.900000000001</c:v>
                </c:pt>
              </c:numCache>
            </c:numRef>
          </c:val>
        </c:ser>
        <c:marker val="1"/>
        <c:axId val="186469376"/>
        <c:axId val="186483456"/>
      </c:lineChart>
      <c:catAx>
        <c:axId val="186469376"/>
        <c:scaling>
          <c:orientation val="minMax"/>
        </c:scaling>
        <c:axPos val="b"/>
        <c:tickLblPos val="nextTo"/>
        <c:crossAx val="186483456"/>
        <c:crosses val="autoZero"/>
        <c:auto val="1"/>
        <c:lblAlgn val="ctr"/>
        <c:lblOffset val="100"/>
      </c:catAx>
      <c:valAx>
        <c:axId val="186483456"/>
        <c:scaling>
          <c:orientation val="minMax"/>
        </c:scaling>
        <c:axPos val="l"/>
        <c:majorGridlines/>
        <c:numFmt formatCode="General" sourceLinked="1"/>
        <c:tickLblPos val="nextTo"/>
        <c:crossAx val="1864693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743149859890883"/>
          <c:y val="2.4200602205574528E-2"/>
          <c:w val="0.31290666565230196"/>
          <c:h val="0.96911065056311585"/>
        </c:manualLayout>
      </c:layout>
      <c:spPr>
        <a:ln cmpd="sng"/>
      </c:spPr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Социальное обеспечение</c:v>
                </c:pt>
              </c:strCache>
            </c:strRef>
          </c:tx>
          <c:dLbls>
            <c:dLbl>
              <c:idx val="0"/>
              <c:layout>
                <c:manualLayout>
                  <c:x val="-1.12721417069243E-2"/>
                  <c:y val="5.8372849914210389E-3"/>
                </c:manualLayout>
              </c:layout>
              <c:showVal val="1"/>
            </c:dLbl>
            <c:dLbl>
              <c:idx val="1"/>
              <c:layout>
                <c:manualLayout>
                  <c:x val="-4.830917874396135E-3"/>
                  <c:y val="1.459321247855255E-2"/>
                </c:manualLayout>
              </c:layout>
              <c:showVal val="1"/>
            </c:dLbl>
            <c:dLbl>
              <c:idx val="2"/>
              <c:layout>
                <c:manualLayout>
                  <c:x val="-8.0515297906602248E-3"/>
                  <c:y val="1.459321247855255E-2"/>
                </c:manualLayout>
              </c:layout>
              <c:showVal val="1"/>
            </c:dLbl>
            <c:dLbl>
              <c:idx val="3"/>
              <c:layout>
                <c:manualLayout>
                  <c:x val="-1.6103059581320463E-2"/>
                  <c:y val="1.459321247855255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8639</c:v>
                </c:pt>
                <c:pt idx="1">
                  <c:v>8304.5</c:v>
                </c:pt>
                <c:pt idx="2">
                  <c:v>8548.7999999999884</c:v>
                </c:pt>
                <c:pt idx="3">
                  <c:v>7171.5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Охрана семьи и детства</c:v>
                </c:pt>
              </c:strCache>
            </c:strRef>
          </c:tx>
          <c:dLbls>
            <c:dLbl>
              <c:idx val="0"/>
              <c:layout>
                <c:manualLayout>
                  <c:x val="8.0515297906602248E-3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1.4492753623188409E-2"/>
                  <c:y val="1.33769569069256E-17"/>
                </c:manualLayout>
              </c:layout>
              <c:showVal val="1"/>
            </c:dLbl>
            <c:dLbl>
              <c:idx val="2"/>
              <c:layout>
                <c:manualLayout>
                  <c:x val="2.0933977455716696E-2"/>
                  <c:y val="1.1674569982842067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6058.4</c:v>
                </c:pt>
                <c:pt idx="1">
                  <c:v>8304.5</c:v>
                </c:pt>
                <c:pt idx="2">
                  <c:v>8446.9</c:v>
                </c:pt>
                <c:pt idx="3">
                  <c:v>8468.7999999999884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Пенсионное обеспечение</c:v>
                </c:pt>
              </c:strCache>
            </c:strRef>
          </c:tx>
          <c:dLbls>
            <c:dLbl>
              <c:idx val="1"/>
              <c:layout>
                <c:manualLayout>
                  <c:x val="1.9323671497584589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1.6103059581320529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1.1272141706924315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2023 (факт)</c:v>
                </c:pt>
                <c:pt idx="1">
                  <c:v>2024 (план)</c:v>
                </c:pt>
                <c:pt idx="2">
                  <c:v>2025 (план)</c:v>
                </c:pt>
                <c:pt idx="3">
                  <c:v>2026 (план)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315.3</c:v>
                </c:pt>
                <c:pt idx="1">
                  <c:v>309.10000000000002</c:v>
                </c:pt>
                <c:pt idx="2">
                  <c:v>309.10000000000002</c:v>
                </c:pt>
                <c:pt idx="3">
                  <c:v>309.10000000000002</c:v>
                </c:pt>
              </c:numCache>
            </c:numRef>
          </c:val>
        </c:ser>
        <c:axId val="186619392"/>
        <c:axId val="186620928"/>
      </c:barChart>
      <c:catAx>
        <c:axId val="186619392"/>
        <c:scaling>
          <c:orientation val="minMax"/>
        </c:scaling>
        <c:axPos val="b"/>
        <c:tickLblPos val="nextTo"/>
        <c:crossAx val="186620928"/>
        <c:crosses val="autoZero"/>
        <c:auto val="1"/>
        <c:lblAlgn val="ctr"/>
        <c:lblOffset val="100"/>
      </c:catAx>
      <c:valAx>
        <c:axId val="186620928"/>
        <c:scaling>
          <c:orientation val="minMax"/>
        </c:scaling>
        <c:axPos val="l"/>
        <c:majorGridlines/>
        <c:numFmt formatCode="General" sourceLinked="1"/>
        <c:tickLblPos val="nextTo"/>
        <c:crossAx val="1866193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384457377610561"/>
          <c:y val="2.3486109330049753E-2"/>
          <c:w val="0.33488328451697241"/>
          <c:h val="0.93551592636563741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7.3722538154952874E-2"/>
          <c:y val="9.7554503087283237E-2"/>
          <c:w val="0.50533270146787157"/>
          <c:h val="0.81991436285339914"/>
        </c:manualLayout>
      </c:layout>
      <c:pieChart>
        <c:varyColors val="1"/>
        <c:ser>
          <c:idx val="0"/>
          <c:order val="0"/>
          <c:tx>
            <c:strRef>
              <c:f>Лист1!$A$2</c:f>
              <c:strCache>
                <c:ptCount val="1"/>
                <c:pt idx="0">
                  <c:v>Муниципальная программа "Развитие  экономического потенциала и предпринимательства  МО "Усть-Канский район"" на 2020-2026 годы</c:v>
                </c:pt>
              </c:strCache>
            </c:strRef>
          </c:tx>
          <c:explosion val="22"/>
          <c:dLbls>
            <c:dLbl>
              <c:idx val="0"/>
              <c:layout>
                <c:manualLayout>
                  <c:x val="1.9793671624380352E-2"/>
                  <c:y val="0.11794231893784385"/>
                </c:manualLayout>
              </c:layout>
              <c:spPr/>
              <c:txPr>
                <a:bodyPr/>
                <a:lstStyle/>
                <a:p>
                  <a:pPr>
                    <a:defRPr sz="1200"/>
                  </a:pPr>
                  <a:endParaRPr lang="ru-RU"/>
                </a:p>
              </c:txPr>
              <c:showVal val="1"/>
              <c:showPercent val="1"/>
            </c:dLbl>
            <c:dLbl>
              <c:idx val="1"/>
              <c:layout>
                <c:manualLayout>
                  <c:x val="-5.1177213959366349E-2"/>
                  <c:y val="-0.35837990512013085"/>
                </c:manualLayout>
              </c:layout>
              <c:spPr/>
              <c:txPr>
                <a:bodyPr/>
                <a:lstStyle/>
                <a:p>
                  <a:pPr>
                    <a:defRPr sz="1200"/>
                  </a:pPr>
                  <a:endParaRPr lang="ru-RU"/>
                </a:p>
              </c:txPr>
              <c:showVal val="1"/>
              <c:showPercent val="1"/>
            </c:dLbl>
            <c:dLbl>
              <c:idx val="2"/>
              <c:layout>
                <c:manualLayout>
                  <c:x val="3.6148780013609411E-2"/>
                  <c:y val="5.4871573853659802E-2"/>
                </c:manualLayout>
              </c:layout>
              <c:spPr/>
              <c:txPr>
                <a:bodyPr/>
                <a:lstStyle/>
                <a:p>
                  <a:pPr>
                    <a:defRPr sz="1200"/>
                  </a:pPr>
                  <a:endParaRPr lang="ru-RU"/>
                </a:p>
              </c:txPr>
              <c:showVal val="1"/>
              <c:showPercent val="1"/>
            </c:dLbl>
            <c:dLbl>
              <c:idx val="3"/>
              <c:layout>
                <c:manualLayout>
                  <c:x val="-2.2968309516866012E-3"/>
                  <c:y val="2.9439888582594546E-2"/>
                </c:manualLayout>
              </c:layout>
              <c:spPr/>
              <c:txPr>
                <a:bodyPr/>
                <a:lstStyle/>
                <a:p>
                  <a:pPr>
                    <a:defRPr sz="1200"/>
                  </a:pPr>
                  <a:endParaRPr lang="ru-RU"/>
                </a:p>
              </c:txPr>
              <c:showVal val="1"/>
              <c:showPercent val="1"/>
            </c:dLbl>
            <c:dLbl>
              <c:idx val="4"/>
              <c:layout>
                <c:manualLayout>
                  <c:x val="-9.5002187226596677E-3"/>
                  <c:y val="5.6032040390386814E-4"/>
                </c:manualLayout>
              </c:layout>
              <c:spPr/>
              <c:txPr>
                <a:bodyPr/>
                <a:lstStyle/>
                <a:p>
                  <a:pPr>
                    <a:defRPr sz="1200"/>
                  </a:pPr>
                  <a:endParaRPr lang="ru-RU"/>
                </a:p>
              </c:txPr>
              <c:showVal val="1"/>
              <c:showPercent val="1"/>
            </c:dLbl>
            <c:showVal val="1"/>
            <c:showPercent val="1"/>
            <c:showLeaderLines val="1"/>
          </c:dLbls>
          <c:cat>
            <c:strRef>
              <c:f>Лист1!$A$2:$A$6</c:f>
              <c:strCache>
                <c:ptCount val="5"/>
                <c:pt idx="0">
                  <c:v>Муниципальная программа "Развитие  экономического потенциала и предпринимательства  МО "Усть-Канский район"" на 2020-2026 годы</c:v>
                </c:pt>
                <c:pt idx="1">
                  <c:v>Муниципальная программа "Социальное развитие МО "Усть-Канский район""на 2020-2026 годы</c:v>
                </c:pt>
                <c:pt idx="2">
                  <c:v>Муниципальная программа "Управление муниципальными финансами и имуществом в МО "Усть-Канский район"" на 2020-2026 годы</c:v>
                </c:pt>
                <c:pt idx="3">
                  <c:v>Муниципальная программа "Повышение эффективности систем жизнеобеспечения МО "Усть-Канский район"" на 2020-2026 годы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30662.799999999996</c:v>
                </c:pt>
                <c:pt idx="1">
                  <c:v>811289.1</c:v>
                </c:pt>
                <c:pt idx="2">
                  <c:v>55984.800000000003</c:v>
                </c:pt>
                <c:pt idx="3">
                  <c:v>72782.8</c:v>
                </c:pt>
                <c:pt idx="4">
                  <c:v>14742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Муниципальная программа "Социальное развитие МО "Усть-Канский район""на 2020-2026 годы</c:v>
                </c:pt>
              </c:strCache>
            </c:strRef>
          </c:tx>
          <c:explosion val="25"/>
          <c:cat>
            <c:strRef>
              <c:f>Лист1!$A$2:$A$6</c:f>
              <c:strCache>
                <c:ptCount val="5"/>
                <c:pt idx="0">
                  <c:v>Муниципальная программа "Развитие  экономического потенциала и предпринимательства  МО "Усть-Канский район"" на 2020-2026 годы</c:v>
                </c:pt>
                <c:pt idx="1">
                  <c:v>Муниципальная программа "Социальное развитие МО "Усть-Канский район""на 2020-2026 годы</c:v>
                </c:pt>
                <c:pt idx="2">
                  <c:v>Муниципальная программа "Управление муниципальными финансами и имуществом в МО "Усть-Канский район"" на 2020-2026 годы</c:v>
                </c:pt>
                <c:pt idx="3">
                  <c:v>Муниципальная программа "Повышение эффективности систем жизнеобеспечения МО "Усть-Канский район"" на 2020-2026 годы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Муниципальная программа "Управление муниципальными финансами и имуществом в МО "Усть-Канский район"" на 2020-2026 годы</c:v>
                </c:pt>
              </c:strCache>
            </c:strRef>
          </c:tx>
          <c:explosion val="25"/>
          <c:cat>
            <c:strRef>
              <c:f>Лист1!$A$2:$A$6</c:f>
              <c:strCache>
                <c:ptCount val="5"/>
                <c:pt idx="0">
                  <c:v>Муниципальная программа "Развитие  экономического потенциала и предпринимательства  МО "Усть-Канский район"" на 2020-2026 годы</c:v>
                </c:pt>
                <c:pt idx="1">
                  <c:v>Муниципальная программа "Социальное развитие МО "Усть-Канский район""на 2020-2026 годы</c:v>
                </c:pt>
                <c:pt idx="2">
                  <c:v>Муниципальная программа "Управление муниципальными финансами и имуществом в МО "Усть-Канский район"" на 2020-2026 годы</c:v>
                </c:pt>
                <c:pt idx="3">
                  <c:v>Муниципальная программа "Повышение эффективности систем жизнеобеспечения МО "Усть-Канский район"" на 2020-2026 годы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Муниципальная программа "Повышение эффективности систем жизнеобеспечения МО "Усть-Канский район"" на 2020-2026 годы</c:v>
                </c:pt>
              </c:strCache>
            </c:strRef>
          </c:tx>
          <c:explosion val="25"/>
          <c:cat>
            <c:strRef>
              <c:f>Лист1!$A$2:$A$6</c:f>
              <c:strCache>
                <c:ptCount val="5"/>
                <c:pt idx="0">
                  <c:v>Муниципальная программа "Развитие  экономического потенциала и предпринимательства  МО "Усть-Канский район"" на 2020-2026 годы</c:v>
                </c:pt>
                <c:pt idx="1">
                  <c:v>Муниципальная программа "Социальное развитие МО "Усть-Канский район""на 2020-2026 годы</c:v>
                </c:pt>
                <c:pt idx="2">
                  <c:v>Муниципальная программа "Управление муниципальными финансами и имуществом в МО "Усть-Канский район"" на 2020-2026 годы</c:v>
                </c:pt>
                <c:pt idx="3">
                  <c:v>Муниципальная программа "Повышение эффективности систем жизнеобеспечения МО "Усть-Канский район"" на 2020-2026 годы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</c:ser>
        <c:ser>
          <c:idx val="4"/>
          <c:order val="4"/>
          <c:tx>
            <c:strRef>
              <c:f>Лист1!$A$6</c:f>
              <c:strCache>
                <c:ptCount val="1"/>
                <c:pt idx="0">
                  <c:v>Непрограммные расходы</c:v>
                </c:pt>
              </c:strCache>
            </c:strRef>
          </c:tx>
          <c:explosion val="25"/>
          <c:cat>
            <c:strRef>
              <c:f>Лист1!$A$2:$A$6</c:f>
              <c:strCache>
                <c:ptCount val="5"/>
                <c:pt idx="0">
                  <c:v>Муниципальная программа "Развитие  экономического потенциала и предпринимательства  МО "Усть-Канский район"" на 2020-2026 годы</c:v>
                </c:pt>
                <c:pt idx="1">
                  <c:v>Муниципальная программа "Социальное развитие МО "Усть-Канский район""на 2020-2026 годы</c:v>
                </c:pt>
                <c:pt idx="2">
                  <c:v>Муниципальная программа "Управление муниципальными финансами и имуществом в МО "Усть-Канский район"" на 2020-2026 годы</c:v>
                </c:pt>
                <c:pt idx="3">
                  <c:v>Муниципальная программа "Повышение эффективности систем жизнеобеспечения МО "Усть-Канский район"" на 2020-2026 годы</c:v>
                </c:pt>
                <c:pt idx="4">
                  <c:v>Непрограммные расходы</c:v>
                </c:pt>
              </c:strCache>
            </c:strRef>
          </c:cat>
          <c:val>
            <c:numRef>
              <c:f>Лист1!$F$2:$F$6</c:f>
              <c:numCache>
                <c:formatCode>General</c:formatCode>
                <c:ptCount val="5"/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0423690094293525"/>
          <c:y val="9.8347074524191017E-2"/>
          <c:w val="0.39576309905706347"/>
          <c:h val="0.89025330346535059"/>
        </c:manualLayout>
      </c:layout>
    </c:legend>
    <c:plotVisOnly val="1"/>
  </c:chart>
  <c:txPr>
    <a:bodyPr/>
    <a:lstStyle/>
    <a:p>
      <a:pPr>
        <a:defRPr sz="1400"/>
      </a:pPr>
      <a:endParaRPr lang="ru-RU"/>
    </a:p>
  </c:txPr>
  <c:externalData r:id="rId1"/>
  <c:userShapes r:id="rId2"/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/>
            </a:pPr>
            <a:r>
              <a:rPr lang="ru-RU" dirty="0"/>
              <a:t>Протяженность </a:t>
            </a:r>
            <a:r>
              <a:rPr lang="ru-RU" dirty="0" smtClean="0"/>
              <a:t>дорог</a:t>
            </a:r>
            <a:r>
              <a:rPr lang="ru-RU" dirty="0"/>
              <a:t>, км</a:t>
            </a:r>
          </a:p>
        </c:rich>
      </c:tx>
      <c:layout>
        <c:manualLayout>
          <c:xMode val="edge"/>
          <c:yMode val="edge"/>
          <c:x val="5.6674686497521333E-3"/>
          <c:y val="0.91760074043910811"/>
        </c:manualLayout>
      </c:layout>
    </c:title>
    <c:view3D>
      <c:rotX val="75"/>
      <c:perspective val="30"/>
    </c:view3D>
    <c:plotArea>
      <c:layout>
        <c:manualLayout>
          <c:layoutTarget val="inner"/>
          <c:xMode val="edge"/>
          <c:yMode val="edge"/>
          <c:x val="3.0713400408282288E-2"/>
          <c:y val="5.1709879201398683E-2"/>
          <c:w val="0.70159400213862311"/>
          <c:h val="0.8611261294005276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Протяженность автомобильных дорог, км</c:v>
                </c:pt>
              </c:strCache>
            </c:strRef>
          </c:tx>
          <c:explosion val="25"/>
          <c:dLbls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28</a:t>
                    </a:r>
                    <a:r>
                      <a:rPr lang="ru-RU" smtClean="0"/>
                      <a:t>,0</a:t>
                    </a:r>
                    <a:endParaRPr lang="en-US" dirty="0"/>
                  </a:p>
                </c:rich>
              </c:tx>
              <c:showVal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60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Val val="1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Лист1!$A$2:$A$12</c:f>
              <c:strCache>
                <c:ptCount val="11"/>
                <c:pt idx="0">
                  <c:v>Усть-Канское</c:v>
                </c:pt>
                <c:pt idx="1">
                  <c:v>Кырлыкское</c:v>
                </c:pt>
                <c:pt idx="2">
                  <c:v>Ябоганское</c:v>
                </c:pt>
                <c:pt idx="3">
                  <c:v>Яконурское</c:v>
                </c:pt>
                <c:pt idx="4">
                  <c:v>Талицкое</c:v>
                </c:pt>
                <c:pt idx="5">
                  <c:v>Козульское</c:v>
                </c:pt>
                <c:pt idx="6">
                  <c:v>Белоануйское</c:v>
                </c:pt>
                <c:pt idx="7">
                  <c:v>Черноануйское</c:v>
                </c:pt>
                <c:pt idx="8">
                  <c:v>Усть-Мутинское</c:v>
                </c:pt>
                <c:pt idx="9">
                  <c:v>Мендур-сокконское</c:v>
                </c:pt>
                <c:pt idx="10">
                  <c:v>Коргонское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51.3</c:v>
                </c:pt>
                <c:pt idx="1">
                  <c:v>8.6</c:v>
                </c:pt>
                <c:pt idx="2">
                  <c:v>27.5</c:v>
                </c:pt>
                <c:pt idx="3">
                  <c:v>37.9</c:v>
                </c:pt>
                <c:pt idx="4">
                  <c:v>28.9</c:v>
                </c:pt>
                <c:pt idx="5">
                  <c:v>28</c:v>
                </c:pt>
                <c:pt idx="6">
                  <c:v>25.3</c:v>
                </c:pt>
                <c:pt idx="7">
                  <c:v>93.6</c:v>
                </c:pt>
                <c:pt idx="8">
                  <c:v>21.4</c:v>
                </c:pt>
                <c:pt idx="9">
                  <c:v>60</c:v>
                </c:pt>
                <c:pt idx="10">
                  <c:v>9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1363808690580499"/>
          <c:y val="5.6384464477504573E-2"/>
          <c:w val="0.27710265383493732"/>
          <c:h val="0.88264309717070311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712C8D-697D-4283-A03F-09078A56E469}" type="doc">
      <dgm:prSet loTypeId="urn:microsoft.com/office/officeart/2005/8/layout/cycle3" loCatId="cycle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D82C5D9-49D8-4F5C-B414-E9C41F52FDFB}">
      <dgm:prSet phldrT="[Текст]"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sz="14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rPr>
            <a:t>1. Составление проекта </a:t>
          </a:r>
          <a:r>
            <a:rPr lang="ru-RU" sz="14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rPr>
            <a:t>бюджета</a:t>
          </a:r>
        </a:p>
        <a:p>
          <a:r>
            <a:rPr lang="ru-RU" sz="1200" u="none" dirty="0" smtClean="0">
              <a:solidFill>
                <a:schemeClr val="tx1"/>
              </a:solidFill>
            </a:rPr>
            <a:t>Проект Решения о бюджете МО «Усть-Канский район» составляется и утверждается сроком на три года - очередной финансовый год и плановый период, на основе прогноза социально-экономического развития в целях финансового обеспечения расходных обязательств.</a:t>
          </a:r>
          <a:endParaRPr lang="ru-RU" sz="1200" dirty="0">
            <a:solidFill>
              <a:schemeClr val="tx1"/>
            </a:solidFill>
          </a:endParaRPr>
        </a:p>
      </dgm:t>
    </dgm:pt>
    <dgm:pt modelId="{89001933-BDCC-4D6C-84AC-F6BD45A1407B}" type="parTrans" cxnId="{57F323C9-02FC-4FAC-8139-F99FFA61B135}">
      <dgm:prSet/>
      <dgm:spPr/>
      <dgm:t>
        <a:bodyPr/>
        <a:lstStyle/>
        <a:p>
          <a:endParaRPr lang="ru-RU"/>
        </a:p>
      </dgm:t>
    </dgm:pt>
    <dgm:pt modelId="{3945C3C2-FD77-426F-8C4F-08C60E41C780}" type="sibTrans" cxnId="{57F323C9-02FC-4FAC-8139-F99FFA61B135}">
      <dgm:prSet/>
      <dgm:spPr/>
      <dgm:t>
        <a:bodyPr/>
        <a:lstStyle/>
        <a:p>
          <a:endParaRPr lang="ru-RU"/>
        </a:p>
      </dgm:t>
    </dgm:pt>
    <dgm:pt modelId="{929363A4-B4C4-47E6-B31F-22416F208EC9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sz="14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rPr>
            <a:t>2. Рассмотрение и утверждение бюджета</a:t>
          </a:r>
        </a:p>
        <a:p>
          <a:r>
            <a:rPr lang="ru-RU" sz="1200" dirty="0" smtClean="0">
              <a:latin typeface="Arial" pitchFamily="34" charset="0"/>
              <a:cs typeface="Arial" pitchFamily="34" charset="0"/>
            </a:rPr>
            <a:t>Проект бюджета МО «Усть-Канский район» вносится Главой Усть-Канского района (аймака) на рассмотрение в Совет депутатов Усть-Канского района (аймака) </a:t>
          </a:r>
          <a:r>
            <a:rPr lang="ru-RU" sz="1200" i="1" u="sng" dirty="0" smtClean="0">
              <a:latin typeface="Arial" pitchFamily="34" charset="0"/>
              <a:cs typeface="Arial" pitchFamily="34" charset="0"/>
            </a:rPr>
            <a:t>не позднее 15 ноября. </a:t>
          </a:r>
          <a:r>
            <a:rPr lang="ru-RU" sz="1200" dirty="0" smtClean="0">
              <a:latin typeface="Arial" pitchFamily="34" charset="0"/>
              <a:cs typeface="Arial" pitchFamily="34" charset="0"/>
            </a:rPr>
            <a:t>Совета депутатов рассматривает проект решения о бюджете МО «Усть-Канский район» в первом чтении в течение 15 дней со дня его внесения, и во втором чтении не позднее 30 дней со дня его принятия в первом чтении. </a:t>
          </a:r>
          <a:endParaRPr lang="ru-RU" sz="1200" dirty="0"/>
        </a:p>
      </dgm:t>
    </dgm:pt>
    <dgm:pt modelId="{559A515C-EE23-430B-8F77-8F7FFFFA0228}" type="parTrans" cxnId="{010A932C-7C08-4BC4-8BBD-AC65BB1CF45D}">
      <dgm:prSet/>
      <dgm:spPr/>
      <dgm:t>
        <a:bodyPr/>
        <a:lstStyle/>
        <a:p>
          <a:endParaRPr lang="ru-RU"/>
        </a:p>
      </dgm:t>
    </dgm:pt>
    <dgm:pt modelId="{D3ADF5FC-D904-461A-839B-38B04821A6A2}" type="sibTrans" cxnId="{010A932C-7C08-4BC4-8BBD-AC65BB1CF45D}">
      <dgm:prSet/>
      <dgm:spPr/>
      <dgm:t>
        <a:bodyPr/>
        <a:lstStyle/>
        <a:p>
          <a:endParaRPr lang="ru-RU"/>
        </a:p>
      </dgm:t>
    </dgm:pt>
    <dgm:pt modelId="{A15DA0AC-003C-479A-8F4B-982E97780FD7}">
      <dgm:prSet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sz="14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rPr>
            <a:t>3. Исполнение бюджета</a:t>
          </a:r>
        </a:p>
        <a:p>
          <a:r>
            <a: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Организация исполнения бюджета МО «Усть-Канский район» осуществляется финансовым отделом администрации Усть-Канского района (аймака). Исполнение местного бюджета организуется на основе сводной бюджетной росписи и кассового плана.</a:t>
          </a:r>
          <a:endParaRPr lang="ru-RU" sz="1200" dirty="0">
            <a:solidFill>
              <a:schemeClr val="tx1"/>
            </a:solidFill>
          </a:endParaRPr>
        </a:p>
      </dgm:t>
    </dgm:pt>
    <dgm:pt modelId="{D43CC687-0661-4028-8A7D-9E705F08149F}" type="parTrans" cxnId="{1D8BC8E8-7DD0-4374-AB4C-C626C073566E}">
      <dgm:prSet/>
      <dgm:spPr/>
      <dgm:t>
        <a:bodyPr/>
        <a:lstStyle/>
        <a:p>
          <a:endParaRPr lang="ru-RU"/>
        </a:p>
      </dgm:t>
    </dgm:pt>
    <dgm:pt modelId="{DC42FB03-925E-4F0D-9DCB-2F138F356551}" type="sibTrans" cxnId="{1D8BC8E8-7DD0-4374-AB4C-C626C073566E}">
      <dgm:prSet/>
      <dgm:spPr/>
      <dgm:t>
        <a:bodyPr/>
        <a:lstStyle/>
        <a:p>
          <a:endParaRPr lang="ru-RU"/>
        </a:p>
      </dgm:t>
    </dgm:pt>
    <dgm:pt modelId="{9965A3CC-AB97-4EBB-914C-7B251804EDF6}">
      <dgm:prSet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sz="14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rPr>
            <a:t>4.Составление, рассмотрение, </a:t>
          </a:r>
        </a:p>
        <a:p>
          <a:r>
            <a:rPr lang="ru-RU" sz="14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rPr>
            <a:t>утверждение бюджетной отчетности и внешняя проверка</a:t>
          </a:r>
        </a:p>
        <a:p>
          <a:r>
            <a: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Годовой отчет об исполнении бюджета МО «Усть-Канский район» представляется Главой Усть-Канского района (аймака) в Совет депутатов Усть-Канского района (аймака) </a:t>
          </a:r>
          <a:r>
            <a:rPr lang="ru-RU" sz="1200" i="1" u="sn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не позднее 1 мая текущего года</a:t>
          </a:r>
          <a:r>
            <a: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 Внешняя проверка годового отчета об исполнении бюджета МО «Усть-Канский район» осуществляется Контрольно-счетной палатой МО «Усть-Канский район». Совет депутатов рассматривает годовой отчет об исполнении бюджета МО «Усть-Канский район» не позднее 1 месяца со дня его внесения в Совет депутатов Усть-Канского района (аймака).</a:t>
          </a:r>
          <a:endParaRPr lang="ru-RU" sz="1200" dirty="0">
            <a:solidFill>
              <a:schemeClr val="tx1"/>
            </a:solidFill>
          </a:endParaRPr>
        </a:p>
      </dgm:t>
    </dgm:pt>
    <dgm:pt modelId="{E29D3C2B-6173-4CA1-8668-EDD8B8D2EF1B}" type="parTrans" cxnId="{42B8201A-7E0D-49D4-97CA-CB6190B417F2}">
      <dgm:prSet/>
      <dgm:spPr/>
      <dgm:t>
        <a:bodyPr/>
        <a:lstStyle/>
        <a:p>
          <a:endParaRPr lang="ru-RU"/>
        </a:p>
      </dgm:t>
    </dgm:pt>
    <dgm:pt modelId="{3083FE3F-6F17-451B-A24B-4905ECF9A617}" type="sibTrans" cxnId="{42B8201A-7E0D-49D4-97CA-CB6190B417F2}">
      <dgm:prSet/>
      <dgm:spPr/>
      <dgm:t>
        <a:bodyPr/>
        <a:lstStyle/>
        <a:p>
          <a:endParaRPr lang="ru-RU"/>
        </a:p>
      </dgm:t>
    </dgm:pt>
    <dgm:pt modelId="{4F80E1F2-6567-4A1D-B5A3-E9ABA93E4E10}" type="pres">
      <dgm:prSet presAssocID="{ED712C8D-697D-4283-A03F-09078A56E46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DE4207-57AB-4D55-BD6C-C7E12FD23965}" type="pres">
      <dgm:prSet presAssocID="{ED712C8D-697D-4283-A03F-09078A56E469}" presName="cycle" presStyleCnt="0"/>
      <dgm:spPr/>
    </dgm:pt>
    <dgm:pt modelId="{8CF14E71-A9B5-4F0D-B0A2-B0845DA9589F}" type="pres">
      <dgm:prSet presAssocID="{FD82C5D9-49D8-4F5C-B414-E9C41F52FDFB}" presName="nodeFirstNode" presStyleLbl="node1" presStyleIdx="0" presStyleCnt="4" custScaleX="147615" custScaleY="67905" custRadScaleRad="138061" custRadScaleInc="-63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9307CE-45FA-4554-91E2-821F22A29C74}" type="pres">
      <dgm:prSet presAssocID="{3945C3C2-FD77-426F-8C4F-08C60E41C780}" presName="sibTransFirstNode" presStyleLbl="bgShp" presStyleIdx="0" presStyleCnt="1" custAng="3617463" custFlipVert="1" custScaleX="72844" custScaleY="68663" custLinFactNeighborX="27791" custLinFactNeighborY="28718"/>
      <dgm:spPr/>
      <dgm:t>
        <a:bodyPr/>
        <a:lstStyle/>
        <a:p>
          <a:endParaRPr lang="ru-RU"/>
        </a:p>
      </dgm:t>
    </dgm:pt>
    <dgm:pt modelId="{0094FFB7-902A-4B3B-8F59-8C6B8DA6DD58}" type="pres">
      <dgm:prSet presAssocID="{929363A4-B4C4-47E6-B31F-22416F208EC9}" presName="nodeFollowingNodes" presStyleLbl="node1" presStyleIdx="1" presStyleCnt="4" custScaleX="82320" custScaleY="168502" custRadScaleRad="148120" custRadScaleInc="-57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5A857A-3BE4-4A80-ADB8-C41276BA8C3F}" type="pres">
      <dgm:prSet presAssocID="{A15DA0AC-003C-479A-8F4B-982E97780FD7}" presName="nodeFollowingNodes" presStyleLbl="node1" presStyleIdx="2" presStyleCnt="4" custScaleX="129420" custScaleY="79000" custRadScaleRad="130311" custRadScaleInc="-519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3B40EA-2B75-437E-A405-A3A023ACBE7D}" type="pres">
      <dgm:prSet presAssocID="{9965A3CC-AB97-4EBB-914C-7B251804EDF6}" presName="nodeFollowingNodes" presStyleLbl="node1" presStyleIdx="3" presStyleCnt="4" custScaleX="103042" custScaleY="213579" custRadScaleRad="149865" custRadScaleInc="-227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0A932C-7C08-4BC4-8BBD-AC65BB1CF45D}" srcId="{ED712C8D-697D-4283-A03F-09078A56E469}" destId="{929363A4-B4C4-47E6-B31F-22416F208EC9}" srcOrd="1" destOrd="0" parTransId="{559A515C-EE23-430B-8F77-8F7FFFFA0228}" sibTransId="{D3ADF5FC-D904-461A-839B-38B04821A6A2}"/>
    <dgm:cxn modelId="{316B445E-CF9B-4908-A87C-32735B2720B3}" type="presOf" srcId="{FD82C5D9-49D8-4F5C-B414-E9C41F52FDFB}" destId="{8CF14E71-A9B5-4F0D-B0A2-B0845DA9589F}" srcOrd="0" destOrd="0" presId="urn:microsoft.com/office/officeart/2005/8/layout/cycle3"/>
    <dgm:cxn modelId="{50006CC4-8410-419C-9D47-C91B432DA864}" type="presOf" srcId="{ED712C8D-697D-4283-A03F-09078A56E469}" destId="{4F80E1F2-6567-4A1D-B5A3-E9ABA93E4E10}" srcOrd="0" destOrd="0" presId="urn:microsoft.com/office/officeart/2005/8/layout/cycle3"/>
    <dgm:cxn modelId="{C172A319-770C-4A23-A6ED-B422B5633D5D}" type="presOf" srcId="{3945C3C2-FD77-426F-8C4F-08C60E41C780}" destId="{E19307CE-45FA-4554-91E2-821F22A29C74}" srcOrd="0" destOrd="0" presId="urn:microsoft.com/office/officeart/2005/8/layout/cycle3"/>
    <dgm:cxn modelId="{57F323C9-02FC-4FAC-8139-F99FFA61B135}" srcId="{ED712C8D-697D-4283-A03F-09078A56E469}" destId="{FD82C5D9-49D8-4F5C-B414-E9C41F52FDFB}" srcOrd="0" destOrd="0" parTransId="{89001933-BDCC-4D6C-84AC-F6BD45A1407B}" sibTransId="{3945C3C2-FD77-426F-8C4F-08C60E41C780}"/>
    <dgm:cxn modelId="{1D8BC8E8-7DD0-4374-AB4C-C626C073566E}" srcId="{ED712C8D-697D-4283-A03F-09078A56E469}" destId="{A15DA0AC-003C-479A-8F4B-982E97780FD7}" srcOrd="2" destOrd="0" parTransId="{D43CC687-0661-4028-8A7D-9E705F08149F}" sibTransId="{DC42FB03-925E-4F0D-9DCB-2F138F356551}"/>
    <dgm:cxn modelId="{42B8201A-7E0D-49D4-97CA-CB6190B417F2}" srcId="{ED712C8D-697D-4283-A03F-09078A56E469}" destId="{9965A3CC-AB97-4EBB-914C-7B251804EDF6}" srcOrd="3" destOrd="0" parTransId="{E29D3C2B-6173-4CA1-8668-EDD8B8D2EF1B}" sibTransId="{3083FE3F-6F17-451B-A24B-4905ECF9A617}"/>
    <dgm:cxn modelId="{2B2654F1-CB00-42FB-944F-9990154482F9}" type="presOf" srcId="{929363A4-B4C4-47E6-B31F-22416F208EC9}" destId="{0094FFB7-902A-4B3B-8F59-8C6B8DA6DD58}" srcOrd="0" destOrd="0" presId="urn:microsoft.com/office/officeart/2005/8/layout/cycle3"/>
    <dgm:cxn modelId="{AEA590BC-2EB6-462F-8AFD-6E09254A3AB9}" type="presOf" srcId="{9965A3CC-AB97-4EBB-914C-7B251804EDF6}" destId="{8A3B40EA-2B75-437E-A405-A3A023ACBE7D}" srcOrd="0" destOrd="0" presId="urn:microsoft.com/office/officeart/2005/8/layout/cycle3"/>
    <dgm:cxn modelId="{B5753A45-F56F-4C3C-BCFF-EF0B3AFBE2D3}" type="presOf" srcId="{A15DA0AC-003C-479A-8F4B-982E97780FD7}" destId="{AF5A857A-3BE4-4A80-ADB8-C41276BA8C3F}" srcOrd="0" destOrd="0" presId="urn:microsoft.com/office/officeart/2005/8/layout/cycle3"/>
    <dgm:cxn modelId="{76258E93-8B9E-4EBA-AA7A-5FF1B3C5F88A}" type="presParOf" srcId="{4F80E1F2-6567-4A1D-B5A3-E9ABA93E4E10}" destId="{C0DE4207-57AB-4D55-BD6C-C7E12FD23965}" srcOrd="0" destOrd="0" presId="urn:microsoft.com/office/officeart/2005/8/layout/cycle3"/>
    <dgm:cxn modelId="{01E49565-DA2F-4773-BE44-0C48391F8D02}" type="presParOf" srcId="{C0DE4207-57AB-4D55-BD6C-C7E12FD23965}" destId="{8CF14E71-A9B5-4F0D-B0A2-B0845DA9589F}" srcOrd="0" destOrd="0" presId="urn:microsoft.com/office/officeart/2005/8/layout/cycle3"/>
    <dgm:cxn modelId="{6E9B2937-6891-4B4A-B276-6AB7B1D51E72}" type="presParOf" srcId="{C0DE4207-57AB-4D55-BD6C-C7E12FD23965}" destId="{E19307CE-45FA-4554-91E2-821F22A29C74}" srcOrd="1" destOrd="0" presId="urn:microsoft.com/office/officeart/2005/8/layout/cycle3"/>
    <dgm:cxn modelId="{E5EF2C6E-35C7-4D01-BCB9-FE3DA62C885A}" type="presParOf" srcId="{C0DE4207-57AB-4D55-BD6C-C7E12FD23965}" destId="{0094FFB7-902A-4B3B-8F59-8C6B8DA6DD58}" srcOrd="2" destOrd="0" presId="urn:microsoft.com/office/officeart/2005/8/layout/cycle3"/>
    <dgm:cxn modelId="{1D380A91-F1B9-4972-A1C7-E8D50B33E5EA}" type="presParOf" srcId="{C0DE4207-57AB-4D55-BD6C-C7E12FD23965}" destId="{AF5A857A-3BE4-4A80-ADB8-C41276BA8C3F}" srcOrd="3" destOrd="0" presId="urn:microsoft.com/office/officeart/2005/8/layout/cycle3"/>
    <dgm:cxn modelId="{DCDDA44A-61F4-4673-A396-0B905A711403}" type="presParOf" srcId="{C0DE4207-57AB-4D55-BD6C-C7E12FD23965}" destId="{8A3B40EA-2B75-437E-A405-A3A023ACBE7D}" srcOrd="4" destOrd="0" presId="urn:microsoft.com/office/officeart/2005/8/layout/cycle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AC623F-1D72-442B-A174-F708866975A6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66A674-77B8-450D-9553-EDC898590240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Бюджетные</a:t>
          </a:r>
          <a:endParaRPr lang="ru-RU" dirty="0">
            <a:solidFill>
              <a:schemeClr val="tx2"/>
            </a:solidFill>
          </a:endParaRPr>
        </a:p>
      </dgm:t>
    </dgm:pt>
    <dgm:pt modelId="{9C098435-A67E-4193-8FCE-B1AA58B3492B}" type="parTrans" cxnId="{25E48495-0B67-4B0C-ACE3-88B6D95EE1ED}">
      <dgm:prSet/>
      <dgm:spPr/>
      <dgm:t>
        <a:bodyPr/>
        <a:lstStyle/>
        <a:p>
          <a:endParaRPr lang="ru-RU"/>
        </a:p>
      </dgm:t>
    </dgm:pt>
    <dgm:pt modelId="{FACC57D4-F2EA-4208-88DF-9B9F902378F8}" type="sibTrans" cxnId="{25E48495-0B67-4B0C-ACE3-88B6D95EE1ED}">
      <dgm:prSet/>
      <dgm:spPr/>
      <dgm:t>
        <a:bodyPr/>
        <a:lstStyle/>
        <a:p>
          <a:endParaRPr lang="ru-RU"/>
        </a:p>
      </dgm:t>
    </dgm:pt>
    <dgm:pt modelId="{8E54979D-DDBE-4F19-8560-75C0B77F7F36}">
      <dgm:prSet phldrT="[Текст]"/>
      <dgm:spPr/>
      <dgm:t>
        <a:bodyPr/>
        <a:lstStyle/>
        <a:p>
          <a:r>
            <a:rPr lang="ru-RU" dirty="0" smtClean="0"/>
            <a:t>Благоустройство смотровой площадки на горе </a:t>
          </a:r>
          <a:r>
            <a:rPr lang="ru-RU" dirty="0" err="1" smtClean="0"/>
            <a:t>Каскактуу</a:t>
          </a:r>
          <a:r>
            <a:rPr lang="ru-RU" dirty="0" smtClean="0"/>
            <a:t> (</a:t>
          </a:r>
          <a:r>
            <a:rPr lang="ru-RU" dirty="0" err="1" smtClean="0"/>
            <a:t>Николка</a:t>
          </a:r>
          <a:r>
            <a:rPr lang="ru-RU" dirty="0" smtClean="0"/>
            <a:t>) в с. Усть-Кан </a:t>
          </a:r>
          <a:endParaRPr lang="ru-RU" dirty="0"/>
        </a:p>
      </dgm:t>
    </dgm:pt>
    <dgm:pt modelId="{6DA4DC65-C08D-42FB-AAC6-5CD6F7960E46}" type="parTrans" cxnId="{159C2540-9D83-42CC-8EB5-25951F039297}">
      <dgm:prSet/>
      <dgm:spPr/>
      <dgm:t>
        <a:bodyPr/>
        <a:lstStyle/>
        <a:p>
          <a:endParaRPr lang="ru-RU"/>
        </a:p>
      </dgm:t>
    </dgm:pt>
    <dgm:pt modelId="{DB286693-0C82-45F5-A43C-3262DA34FD42}" type="sibTrans" cxnId="{159C2540-9D83-42CC-8EB5-25951F039297}">
      <dgm:prSet/>
      <dgm:spPr/>
      <dgm:t>
        <a:bodyPr/>
        <a:lstStyle/>
        <a:p>
          <a:endParaRPr lang="ru-RU"/>
        </a:p>
      </dgm:t>
    </dgm:pt>
    <dgm:pt modelId="{1F5A4E91-5D94-4671-BE5A-381772134AA8}">
      <dgm:prSet phldrT="[Текст]"/>
      <dgm:spPr/>
      <dgm:t>
        <a:bodyPr/>
        <a:lstStyle/>
        <a:p>
          <a:r>
            <a:rPr lang="ru-RU" dirty="0" smtClean="0"/>
            <a:t>Приобретение оборудования и автомобилей БУЗ РА «</a:t>
          </a:r>
          <a:r>
            <a:rPr lang="ru-RU" dirty="0" err="1" smtClean="0"/>
            <a:t>Усть-Канская</a:t>
          </a:r>
          <a:r>
            <a:rPr lang="ru-RU" dirty="0" smtClean="0"/>
            <a:t> РБ»</a:t>
          </a:r>
          <a:endParaRPr lang="ru-RU" dirty="0"/>
        </a:p>
      </dgm:t>
    </dgm:pt>
    <dgm:pt modelId="{349EF00C-32DF-422E-BB4C-ED85F8651759}" type="parTrans" cxnId="{DFB5ED24-338A-42FB-AD7A-E89D3F3AD06C}">
      <dgm:prSet/>
      <dgm:spPr/>
      <dgm:t>
        <a:bodyPr/>
        <a:lstStyle/>
        <a:p>
          <a:endParaRPr lang="ru-RU"/>
        </a:p>
      </dgm:t>
    </dgm:pt>
    <dgm:pt modelId="{D37D13C1-468C-4598-94F0-58EED53CBF6F}" type="sibTrans" cxnId="{DFB5ED24-338A-42FB-AD7A-E89D3F3AD06C}">
      <dgm:prSet/>
      <dgm:spPr/>
      <dgm:t>
        <a:bodyPr/>
        <a:lstStyle/>
        <a:p>
          <a:endParaRPr lang="ru-RU"/>
        </a:p>
      </dgm:t>
    </dgm:pt>
    <dgm:pt modelId="{59AAD06F-02CD-4EE6-99AC-6AA8B48C8543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Частные</a:t>
          </a:r>
          <a:endParaRPr lang="ru-RU" dirty="0">
            <a:solidFill>
              <a:schemeClr val="tx2"/>
            </a:solidFill>
          </a:endParaRPr>
        </a:p>
      </dgm:t>
    </dgm:pt>
    <dgm:pt modelId="{B21CA3D4-A513-4ABE-A757-87A4724162CD}" type="parTrans" cxnId="{ADDD4543-DD86-428B-B828-2EE03ADC4055}">
      <dgm:prSet/>
      <dgm:spPr/>
      <dgm:t>
        <a:bodyPr/>
        <a:lstStyle/>
        <a:p>
          <a:endParaRPr lang="ru-RU"/>
        </a:p>
      </dgm:t>
    </dgm:pt>
    <dgm:pt modelId="{F4588BC6-686B-459E-9B45-19DD2C2C996D}" type="sibTrans" cxnId="{ADDD4543-DD86-428B-B828-2EE03ADC4055}">
      <dgm:prSet/>
      <dgm:spPr/>
      <dgm:t>
        <a:bodyPr/>
        <a:lstStyle/>
        <a:p>
          <a:endParaRPr lang="ru-RU"/>
        </a:p>
      </dgm:t>
    </dgm:pt>
    <dgm:pt modelId="{FAA32C4A-88A8-43B1-A69F-09D096D3D059}">
      <dgm:prSet phldrT="[Текст]"/>
      <dgm:spPr/>
      <dgm:t>
        <a:bodyPr/>
        <a:lstStyle/>
        <a:p>
          <a:r>
            <a:rPr lang="ru-RU" dirty="0" smtClean="0"/>
            <a:t>модернизация систем учета электроэнергии </a:t>
          </a:r>
          <a:endParaRPr lang="ru-RU" dirty="0"/>
        </a:p>
      </dgm:t>
    </dgm:pt>
    <dgm:pt modelId="{8EB6CD4A-8DD9-4AF2-9F50-606B57B9A6D0}" type="parTrans" cxnId="{5E543C50-F51C-4CEA-A214-038B04B4D321}">
      <dgm:prSet/>
      <dgm:spPr/>
      <dgm:t>
        <a:bodyPr/>
        <a:lstStyle/>
        <a:p>
          <a:endParaRPr lang="ru-RU"/>
        </a:p>
      </dgm:t>
    </dgm:pt>
    <dgm:pt modelId="{6708CA66-EE0D-47CF-8ACF-0C9CDA6E11EA}" type="sibTrans" cxnId="{5E543C50-F51C-4CEA-A214-038B04B4D321}">
      <dgm:prSet/>
      <dgm:spPr/>
      <dgm:t>
        <a:bodyPr/>
        <a:lstStyle/>
        <a:p>
          <a:endParaRPr lang="ru-RU"/>
        </a:p>
      </dgm:t>
    </dgm:pt>
    <dgm:pt modelId="{B6A4DC54-D053-4F37-8EE3-0554C22A8652}">
      <dgm:prSet/>
      <dgm:spPr/>
      <dgm:t>
        <a:bodyPr/>
        <a:lstStyle/>
        <a:p>
          <a:r>
            <a:rPr lang="ru-RU" dirty="0" smtClean="0"/>
            <a:t>Строительство ФАП в селах </a:t>
          </a:r>
          <a:r>
            <a:rPr lang="ru-RU" dirty="0" err="1" smtClean="0"/>
            <a:t>Санаровка</a:t>
          </a:r>
          <a:r>
            <a:rPr lang="ru-RU" dirty="0" smtClean="0"/>
            <a:t> и Верх - </a:t>
          </a:r>
          <a:r>
            <a:rPr lang="ru-RU" dirty="0" err="1" smtClean="0"/>
            <a:t>Ябоган</a:t>
          </a:r>
          <a:endParaRPr lang="ru-RU" dirty="0"/>
        </a:p>
      </dgm:t>
    </dgm:pt>
    <dgm:pt modelId="{585092E3-B610-4002-B351-14DC7E9A183C}" type="parTrans" cxnId="{230D6A1D-A273-47FE-85DE-51964B6FA226}">
      <dgm:prSet/>
      <dgm:spPr/>
      <dgm:t>
        <a:bodyPr/>
        <a:lstStyle/>
        <a:p>
          <a:endParaRPr lang="ru-RU"/>
        </a:p>
      </dgm:t>
    </dgm:pt>
    <dgm:pt modelId="{9A509E6C-7A73-4691-B7C5-E3D124992329}" type="sibTrans" cxnId="{230D6A1D-A273-47FE-85DE-51964B6FA226}">
      <dgm:prSet/>
      <dgm:spPr/>
      <dgm:t>
        <a:bodyPr/>
        <a:lstStyle/>
        <a:p>
          <a:endParaRPr lang="ru-RU"/>
        </a:p>
      </dgm:t>
    </dgm:pt>
    <dgm:pt modelId="{B0F61449-EE43-4805-89AE-1C0ACDDC0333}">
      <dgm:prSet/>
      <dgm:spPr/>
      <dgm:t>
        <a:bodyPr/>
        <a:lstStyle/>
        <a:p>
          <a:r>
            <a:rPr lang="ru-RU" dirty="0" smtClean="0"/>
            <a:t>Приобретение транспорта для </a:t>
          </a:r>
          <a:r>
            <a:rPr lang="ru-RU" dirty="0" err="1" smtClean="0"/>
            <a:t>Бело-Ануйской</a:t>
          </a:r>
          <a:r>
            <a:rPr lang="ru-RU" dirty="0" smtClean="0"/>
            <a:t> СОШ и </a:t>
          </a:r>
          <a:r>
            <a:rPr lang="ru-RU" dirty="0" err="1" smtClean="0"/>
            <a:t>Черно-Ануйской</a:t>
          </a:r>
          <a:r>
            <a:rPr lang="ru-RU" dirty="0" smtClean="0"/>
            <a:t> СОШ</a:t>
          </a:r>
          <a:endParaRPr lang="ru-RU" dirty="0"/>
        </a:p>
      </dgm:t>
    </dgm:pt>
    <dgm:pt modelId="{5A516EA2-22FA-41B9-AE9A-7D4625734624}" type="parTrans" cxnId="{8D220403-829A-41AD-984C-539673365D53}">
      <dgm:prSet/>
      <dgm:spPr/>
      <dgm:t>
        <a:bodyPr/>
        <a:lstStyle/>
        <a:p>
          <a:endParaRPr lang="ru-RU"/>
        </a:p>
      </dgm:t>
    </dgm:pt>
    <dgm:pt modelId="{E4165544-4DCA-4296-B266-4119340E9F5C}" type="sibTrans" cxnId="{8D220403-829A-41AD-984C-539673365D53}">
      <dgm:prSet/>
      <dgm:spPr/>
      <dgm:t>
        <a:bodyPr/>
        <a:lstStyle/>
        <a:p>
          <a:endParaRPr lang="ru-RU"/>
        </a:p>
      </dgm:t>
    </dgm:pt>
    <dgm:pt modelId="{4CCD8554-B414-4D4F-8DBD-AC8ED17AFEA8}">
      <dgm:prSet/>
      <dgm:spPr/>
      <dgm:t>
        <a:bodyPr/>
        <a:lstStyle/>
        <a:p>
          <a:r>
            <a:rPr lang="ru-RU" dirty="0" smtClean="0"/>
            <a:t>технологическое присоединение </a:t>
          </a:r>
          <a:r>
            <a:rPr lang="ru-RU" dirty="0" err="1" smtClean="0"/>
            <a:t>энергопринимающих</a:t>
          </a:r>
          <a:r>
            <a:rPr lang="ru-RU" dirty="0" smtClean="0"/>
            <a:t> устройств потребителей, модернизация с установкой стабилизаторов напряжения</a:t>
          </a:r>
          <a:endParaRPr lang="ru-RU" dirty="0"/>
        </a:p>
      </dgm:t>
    </dgm:pt>
    <dgm:pt modelId="{07FA4791-EAE5-4390-A037-64807A0BFB7A}" type="parTrans" cxnId="{B75DD8B6-770C-4EF5-AD7A-9D2F820804A6}">
      <dgm:prSet/>
      <dgm:spPr/>
      <dgm:t>
        <a:bodyPr/>
        <a:lstStyle/>
        <a:p>
          <a:endParaRPr lang="ru-RU"/>
        </a:p>
      </dgm:t>
    </dgm:pt>
    <dgm:pt modelId="{F82064BA-D6B9-4322-ABE9-CC6419506600}" type="sibTrans" cxnId="{B75DD8B6-770C-4EF5-AD7A-9D2F820804A6}">
      <dgm:prSet/>
      <dgm:spPr/>
      <dgm:t>
        <a:bodyPr/>
        <a:lstStyle/>
        <a:p>
          <a:endParaRPr lang="ru-RU"/>
        </a:p>
      </dgm:t>
    </dgm:pt>
    <dgm:pt modelId="{1C2F13B0-5CDC-4218-B39D-14CAF2566F52}" type="pres">
      <dgm:prSet presAssocID="{8BAC623F-1D72-442B-A174-F708866975A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0D81CDD-5EA6-404C-BB66-B2DD95082FC1}" type="pres">
      <dgm:prSet presAssocID="{0766A674-77B8-450D-9553-EDC898590240}" presName="root" presStyleCnt="0"/>
      <dgm:spPr/>
    </dgm:pt>
    <dgm:pt modelId="{B6F29B1B-3F94-4072-B045-141CD933F7EA}" type="pres">
      <dgm:prSet presAssocID="{0766A674-77B8-450D-9553-EDC898590240}" presName="rootComposite" presStyleCnt="0"/>
      <dgm:spPr/>
    </dgm:pt>
    <dgm:pt modelId="{DAD5B5DD-8A4D-45E4-81A2-4C5C0BE21C54}" type="pres">
      <dgm:prSet presAssocID="{0766A674-77B8-450D-9553-EDC898590240}" presName="rootText" presStyleLbl="node1" presStyleIdx="0" presStyleCnt="2" custLinFactNeighborX="-50430" custLinFactNeighborY="-267"/>
      <dgm:spPr/>
      <dgm:t>
        <a:bodyPr/>
        <a:lstStyle/>
        <a:p>
          <a:endParaRPr lang="ru-RU"/>
        </a:p>
      </dgm:t>
    </dgm:pt>
    <dgm:pt modelId="{1FA7428D-B0A0-4B1C-9992-BED98267904B}" type="pres">
      <dgm:prSet presAssocID="{0766A674-77B8-450D-9553-EDC898590240}" presName="rootConnector" presStyleLbl="node1" presStyleIdx="0" presStyleCnt="2"/>
      <dgm:spPr/>
      <dgm:t>
        <a:bodyPr/>
        <a:lstStyle/>
        <a:p>
          <a:endParaRPr lang="ru-RU"/>
        </a:p>
      </dgm:t>
    </dgm:pt>
    <dgm:pt modelId="{9DF10262-CC40-4835-BABE-C09E8343913B}" type="pres">
      <dgm:prSet presAssocID="{0766A674-77B8-450D-9553-EDC898590240}" presName="childShape" presStyleCnt="0"/>
      <dgm:spPr/>
    </dgm:pt>
    <dgm:pt modelId="{D8C8E3A9-143C-4E2E-9678-E91A61EF3EA0}" type="pres">
      <dgm:prSet presAssocID="{6DA4DC65-C08D-42FB-AAC6-5CD6F7960E46}" presName="Name13" presStyleLbl="parChTrans1D2" presStyleIdx="0" presStyleCnt="6"/>
      <dgm:spPr/>
      <dgm:t>
        <a:bodyPr/>
        <a:lstStyle/>
        <a:p>
          <a:endParaRPr lang="ru-RU"/>
        </a:p>
      </dgm:t>
    </dgm:pt>
    <dgm:pt modelId="{F6DB6097-5475-4C53-A8F0-CF67704DDCE6}" type="pres">
      <dgm:prSet presAssocID="{8E54979D-DDBE-4F19-8560-75C0B77F7F36}" presName="childText" presStyleLbl="bgAcc1" presStyleIdx="0" presStyleCnt="6" custScaleX="149564" custScaleY="86360" custLinFactNeighborX="-53617" custLinFactNeighborY="-15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BCCC8D-527E-42F1-8595-57DE1126D054}" type="pres">
      <dgm:prSet presAssocID="{585092E3-B610-4002-B351-14DC7E9A183C}" presName="Name13" presStyleLbl="parChTrans1D2" presStyleIdx="1" presStyleCnt="6"/>
      <dgm:spPr/>
      <dgm:t>
        <a:bodyPr/>
        <a:lstStyle/>
        <a:p>
          <a:endParaRPr lang="ru-RU"/>
        </a:p>
      </dgm:t>
    </dgm:pt>
    <dgm:pt modelId="{F032130F-EB2C-4FDA-86DC-B5E9F49643F0}" type="pres">
      <dgm:prSet presAssocID="{B6A4DC54-D053-4F37-8EE3-0554C22A8652}" presName="childText" presStyleLbl="bgAcc1" presStyleIdx="1" presStyleCnt="6" custScaleX="148882" custScaleY="75117" custLinFactNeighborX="-46568" custLinFactNeighborY="22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ABF56-B662-46D4-A496-45C187324E0C}" type="pres">
      <dgm:prSet presAssocID="{5A516EA2-22FA-41B9-AE9A-7D4625734624}" presName="Name13" presStyleLbl="parChTrans1D2" presStyleIdx="2" presStyleCnt="6"/>
      <dgm:spPr/>
      <dgm:t>
        <a:bodyPr/>
        <a:lstStyle/>
        <a:p>
          <a:endParaRPr lang="ru-RU"/>
        </a:p>
      </dgm:t>
    </dgm:pt>
    <dgm:pt modelId="{2A8F2138-257D-4F45-AFF7-DDC566FFC876}" type="pres">
      <dgm:prSet presAssocID="{B0F61449-EE43-4805-89AE-1C0ACDDC0333}" presName="childText" presStyleLbl="bgAcc1" presStyleIdx="2" presStyleCnt="6" custScaleX="153804" custScaleY="75072" custLinFactNeighborX="-45738" custLinFactNeighborY="-20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20744E-7095-44B9-8981-0DE7247D1DF6}" type="pres">
      <dgm:prSet presAssocID="{349EF00C-32DF-422E-BB4C-ED85F8651759}" presName="Name13" presStyleLbl="parChTrans1D2" presStyleIdx="3" presStyleCnt="6"/>
      <dgm:spPr/>
      <dgm:t>
        <a:bodyPr/>
        <a:lstStyle/>
        <a:p>
          <a:endParaRPr lang="ru-RU"/>
        </a:p>
      </dgm:t>
    </dgm:pt>
    <dgm:pt modelId="{224A4B68-409C-46B1-8587-27E0C6530108}" type="pres">
      <dgm:prSet presAssocID="{1F5A4E91-5D94-4671-BE5A-381772134AA8}" presName="childText" presStyleLbl="bgAcc1" presStyleIdx="3" presStyleCnt="6" custScaleX="160143" custScaleY="76197" custLinFactNeighborX="-49078" custLinFactNeighborY="-7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F5AF46-F71B-47CA-B55E-AE77A319E113}" type="pres">
      <dgm:prSet presAssocID="{59AAD06F-02CD-4EE6-99AC-6AA8B48C8543}" presName="root" presStyleCnt="0"/>
      <dgm:spPr/>
    </dgm:pt>
    <dgm:pt modelId="{43F4A266-B999-4DBA-9176-D6DCC669A563}" type="pres">
      <dgm:prSet presAssocID="{59AAD06F-02CD-4EE6-99AC-6AA8B48C8543}" presName="rootComposite" presStyleCnt="0"/>
      <dgm:spPr/>
    </dgm:pt>
    <dgm:pt modelId="{8B607FE3-8E8F-4BC3-92D0-1AF019A75101}" type="pres">
      <dgm:prSet presAssocID="{59AAD06F-02CD-4EE6-99AC-6AA8B48C8543}" presName="rootText" presStyleLbl="node1" presStyleIdx="1" presStyleCnt="2" custScaleX="114767" custScaleY="90909" custLinFactX="515" custLinFactY="100000" custLinFactNeighborX="100000" custLinFactNeighborY="139668"/>
      <dgm:spPr/>
      <dgm:t>
        <a:bodyPr/>
        <a:lstStyle/>
        <a:p>
          <a:endParaRPr lang="ru-RU"/>
        </a:p>
      </dgm:t>
    </dgm:pt>
    <dgm:pt modelId="{59CE00EB-7B43-4C31-8288-75213C84C2B5}" type="pres">
      <dgm:prSet presAssocID="{59AAD06F-02CD-4EE6-99AC-6AA8B48C8543}" presName="rootConnector" presStyleLbl="node1" presStyleIdx="1" presStyleCnt="2"/>
      <dgm:spPr/>
      <dgm:t>
        <a:bodyPr/>
        <a:lstStyle/>
        <a:p>
          <a:endParaRPr lang="ru-RU"/>
        </a:p>
      </dgm:t>
    </dgm:pt>
    <dgm:pt modelId="{DFB99561-D4FC-43BB-ADCF-25FF491E606F}" type="pres">
      <dgm:prSet presAssocID="{59AAD06F-02CD-4EE6-99AC-6AA8B48C8543}" presName="childShape" presStyleCnt="0"/>
      <dgm:spPr/>
    </dgm:pt>
    <dgm:pt modelId="{83260909-CD0D-430D-843F-508F1E4E23DB}" type="pres">
      <dgm:prSet presAssocID="{07FA4791-EAE5-4390-A037-64807A0BFB7A}" presName="Name13" presStyleLbl="parChTrans1D2" presStyleIdx="4" presStyleCnt="6"/>
      <dgm:spPr/>
      <dgm:t>
        <a:bodyPr/>
        <a:lstStyle/>
        <a:p>
          <a:endParaRPr lang="ru-RU"/>
        </a:p>
      </dgm:t>
    </dgm:pt>
    <dgm:pt modelId="{BF2A556C-5DB9-474C-8E08-034D102B5D69}" type="pres">
      <dgm:prSet presAssocID="{4CCD8554-B414-4D4F-8DBD-AC8ED17AFEA8}" presName="childText" presStyleLbl="bgAcc1" presStyleIdx="4" presStyleCnt="6" custScaleX="213598" custLinFactY="100000" custLinFactNeighborX="56096" custLinFactNeighborY="190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2E5C7-8FF2-4C86-8575-0B7D94281D96}" type="pres">
      <dgm:prSet presAssocID="{8EB6CD4A-8DD9-4AF2-9F50-606B57B9A6D0}" presName="Name13" presStyleLbl="parChTrans1D2" presStyleIdx="5" presStyleCnt="6"/>
      <dgm:spPr/>
      <dgm:t>
        <a:bodyPr/>
        <a:lstStyle/>
        <a:p>
          <a:endParaRPr lang="ru-RU"/>
        </a:p>
      </dgm:t>
    </dgm:pt>
    <dgm:pt modelId="{D0E9E0BD-D469-4227-8168-4A4CB58EC0EA}" type="pres">
      <dgm:prSet presAssocID="{FAA32C4A-88A8-43B1-A69F-09D096D3D059}" presName="childText" presStyleLbl="bgAcc1" presStyleIdx="5" presStyleCnt="6" custScaleX="209010" custScaleY="27269" custLinFactY="22233" custLinFactNeighborX="5609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7C0449-C002-4578-9E74-72EDAD3F2592}" type="presOf" srcId="{5A516EA2-22FA-41B9-AE9A-7D4625734624}" destId="{FD7ABF56-B662-46D4-A496-45C187324E0C}" srcOrd="0" destOrd="0" presId="urn:microsoft.com/office/officeart/2005/8/layout/hierarchy3"/>
    <dgm:cxn modelId="{ADDD4543-DD86-428B-B828-2EE03ADC4055}" srcId="{8BAC623F-1D72-442B-A174-F708866975A6}" destId="{59AAD06F-02CD-4EE6-99AC-6AA8B48C8543}" srcOrd="1" destOrd="0" parTransId="{B21CA3D4-A513-4ABE-A757-87A4724162CD}" sibTransId="{F4588BC6-686B-459E-9B45-19DD2C2C996D}"/>
    <dgm:cxn modelId="{8D220403-829A-41AD-984C-539673365D53}" srcId="{0766A674-77B8-450D-9553-EDC898590240}" destId="{B0F61449-EE43-4805-89AE-1C0ACDDC0333}" srcOrd="2" destOrd="0" parTransId="{5A516EA2-22FA-41B9-AE9A-7D4625734624}" sibTransId="{E4165544-4DCA-4296-B266-4119340E9F5C}"/>
    <dgm:cxn modelId="{A1F2DEC6-0792-4FD1-B230-0EA3CF3B8749}" type="presOf" srcId="{349EF00C-32DF-422E-BB4C-ED85F8651759}" destId="{2720744E-7095-44B9-8981-0DE7247D1DF6}" srcOrd="0" destOrd="0" presId="urn:microsoft.com/office/officeart/2005/8/layout/hierarchy3"/>
    <dgm:cxn modelId="{4329DEEC-07E3-418B-A888-A8E9103D3783}" type="presOf" srcId="{59AAD06F-02CD-4EE6-99AC-6AA8B48C8543}" destId="{8B607FE3-8E8F-4BC3-92D0-1AF019A75101}" srcOrd="0" destOrd="0" presId="urn:microsoft.com/office/officeart/2005/8/layout/hierarchy3"/>
    <dgm:cxn modelId="{0F04A8B8-9310-4892-8DB3-25646435BD5E}" type="presOf" srcId="{1F5A4E91-5D94-4671-BE5A-381772134AA8}" destId="{224A4B68-409C-46B1-8587-27E0C6530108}" srcOrd="0" destOrd="0" presId="urn:microsoft.com/office/officeart/2005/8/layout/hierarchy3"/>
    <dgm:cxn modelId="{AC8C0DDB-7CB8-4C46-A73F-E86BF1DDD33A}" type="presOf" srcId="{FAA32C4A-88A8-43B1-A69F-09D096D3D059}" destId="{D0E9E0BD-D469-4227-8168-4A4CB58EC0EA}" srcOrd="0" destOrd="0" presId="urn:microsoft.com/office/officeart/2005/8/layout/hierarchy3"/>
    <dgm:cxn modelId="{63F2EAFE-77C7-4403-83B5-D27557A2FE6F}" type="presOf" srcId="{B0F61449-EE43-4805-89AE-1C0ACDDC0333}" destId="{2A8F2138-257D-4F45-AFF7-DDC566FFC876}" srcOrd="0" destOrd="0" presId="urn:microsoft.com/office/officeart/2005/8/layout/hierarchy3"/>
    <dgm:cxn modelId="{5E543C50-F51C-4CEA-A214-038B04B4D321}" srcId="{59AAD06F-02CD-4EE6-99AC-6AA8B48C8543}" destId="{FAA32C4A-88A8-43B1-A69F-09D096D3D059}" srcOrd="1" destOrd="0" parTransId="{8EB6CD4A-8DD9-4AF2-9F50-606B57B9A6D0}" sibTransId="{6708CA66-EE0D-47CF-8ACF-0C9CDA6E11EA}"/>
    <dgm:cxn modelId="{DFB5ED24-338A-42FB-AD7A-E89D3F3AD06C}" srcId="{0766A674-77B8-450D-9553-EDC898590240}" destId="{1F5A4E91-5D94-4671-BE5A-381772134AA8}" srcOrd="3" destOrd="0" parTransId="{349EF00C-32DF-422E-BB4C-ED85F8651759}" sibTransId="{D37D13C1-468C-4598-94F0-58EED53CBF6F}"/>
    <dgm:cxn modelId="{0A4DDF2D-C937-4DE8-84CE-F45078979E19}" type="presOf" srcId="{6DA4DC65-C08D-42FB-AAC6-5CD6F7960E46}" destId="{D8C8E3A9-143C-4E2E-9678-E91A61EF3EA0}" srcOrd="0" destOrd="0" presId="urn:microsoft.com/office/officeart/2005/8/layout/hierarchy3"/>
    <dgm:cxn modelId="{6A69DBB2-BEC9-4D88-85C6-865EE6F93A0B}" type="presOf" srcId="{B6A4DC54-D053-4F37-8EE3-0554C22A8652}" destId="{F032130F-EB2C-4FDA-86DC-B5E9F49643F0}" srcOrd="0" destOrd="0" presId="urn:microsoft.com/office/officeart/2005/8/layout/hierarchy3"/>
    <dgm:cxn modelId="{159C2540-9D83-42CC-8EB5-25951F039297}" srcId="{0766A674-77B8-450D-9553-EDC898590240}" destId="{8E54979D-DDBE-4F19-8560-75C0B77F7F36}" srcOrd="0" destOrd="0" parTransId="{6DA4DC65-C08D-42FB-AAC6-5CD6F7960E46}" sibTransId="{DB286693-0C82-45F5-A43C-3262DA34FD42}"/>
    <dgm:cxn modelId="{99D9FD19-A489-4C65-B9D7-462C683EE72F}" type="presOf" srcId="{8E54979D-DDBE-4F19-8560-75C0B77F7F36}" destId="{F6DB6097-5475-4C53-A8F0-CF67704DDCE6}" srcOrd="0" destOrd="0" presId="urn:microsoft.com/office/officeart/2005/8/layout/hierarchy3"/>
    <dgm:cxn modelId="{B75DD8B6-770C-4EF5-AD7A-9D2F820804A6}" srcId="{59AAD06F-02CD-4EE6-99AC-6AA8B48C8543}" destId="{4CCD8554-B414-4D4F-8DBD-AC8ED17AFEA8}" srcOrd="0" destOrd="0" parTransId="{07FA4791-EAE5-4390-A037-64807A0BFB7A}" sibTransId="{F82064BA-D6B9-4322-ABE9-CC6419506600}"/>
    <dgm:cxn modelId="{25E48495-0B67-4B0C-ACE3-88B6D95EE1ED}" srcId="{8BAC623F-1D72-442B-A174-F708866975A6}" destId="{0766A674-77B8-450D-9553-EDC898590240}" srcOrd="0" destOrd="0" parTransId="{9C098435-A67E-4193-8FCE-B1AA58B3492B}" sibTransId="{FACC57D4-F2EA-4208-88DF-9B9F902378F8}"/>
    <dgm:cxn modelId="{D708CE9B-6AE1-4A95-95FC-C846EB81B8DF}" type="presOf" srcId="{07FA4791-EAE5-4390-A037-64807A0BFB7A}" destId="{83260909-CD0D-430D-843F-508F1E4E23DB}" srcOrd="0" destOrd="0" presId="urn:microsoft.com/office/officeart/2005/8/layout/hierarchy3"/>
    <dgm:cxn modelId="{0DA550DF-23AF-43E8-BAA7-8A33D501CD7F}" type="presOf" srcId="{0766A674-77B8-450D-9553-EDC898590240}" destId="{1FA7428D-B0A0-4B1C-9992-BED98267904B}" srcOrd="1" destOrd="0" presId="urn:microsoft.com/office/officeart/2005/8/layout/hierarchy3"/>
    <dgm:cxn modelId="{BCE8CD87-010E-4787-AA50-2B30F57F038E}" type="presOf" srcId="{0766A674-77B8-450D-9553-EDC898590240}" destId="{DAD5B5DD-8A4D-45E4-81A2-4C5C0BE21C54}" srcOrd="0" destOrd="0" presId="urn:microsoft.com/office/officeart/2005/8/layout/hierarchy3"/>
    <dgm:cxn modelId="{FC161D8E-A033-45EA-B4F3-1D65F2061C2A}" type="presOf" srcId="{585092E3-B610-4002-B351-14DC7E9A183C}" destId="{A3BCCC8D-527E-42F1-8595-57DE1126D054}" srcOrd="0" destOrd="0" presId="urn:microsoft.com/office/officeart/2005/8/layout/hierarchy3"/>
    <dgm:cxn modelId="{CADC7DE9-6608-4411-A919-455EA332D8A6}" type="presOf" srcId="{8EB6CD4A-8DD9-4AF2-9F50-606B57B9A6D0}" destId="{ADA2E5C7-8FF2-4C86-8575-0B7D94281D96}" srcOrd="0" destOrd="0" presId="urn:microsoft.com/office/officeart/2005/8/layout/hierarchy3"/>
    <dgm:cxn modelId="{F4BFAF9D-44E4-4BF8-9E21-2204E604D0D1}" type="presOf" srcId="{4CCD8554-B414-4D4F-8DBD-AC8ED17AFEA8}" destId="{BF2A556C-5DB9-474C-8E08-034D102B5D69}" srcOrd="0" destOrd="0" presId="urn:microsoft.com/office/officeart/2005/8/layout/hierarchy3"/>
    <dgm:cxn modelId="{825C6271-A799-4BE1-A672-107D0274B700}" type="presOf" srcId="{8BAC623F-1D72-442B-A174-F708866975A6}" destId="{1C2F13B0-5CDC-4218-B39D-14CAF2566F52}" srcOrd="0" destOrd="0" presId="urn:microsoft.com/office/officeart/2005/8/layout/hierarchy3"/>
    <dgm:cxn modelId="{04E03F94-A1EE-4E03-A1A9-5C6BC4A0D4ED}" type="presOf" srcId="{59AAD06F-02CD-4EE6-99AC-6AA8B48C8543}" destId="{59CE00EB-7B43-4C31-8288-75213C84C2B5}" srcOrd="1" destOrd="0" presId="urn:microsoft.com/office/officeart/2005/8/layout/hierarchy3"/>
    <dgm:cxn modelId="{230D6A1D-A273-47FE-85DE-51964B6FA226}" srcId="{0766A674-77B8-450D-9553-EDC898590240}" destId="{B6A4DC54-D053-4F37-8EE3-0554C22A8652}" srcOrd="1" destOrd="0" parTransId="{585092E3-B610-4002-B351-14DC7E9A183C}" sibTransId="{9A509E6C-7A73-4691-B7C5-E3D124992329}"/>
    <dgm:cxn modelId="{C2DCF166-FB63-4957-BA1E-DBDAC47A21F2}" type="presParOf" srcId="{1C2F13B0-5CDC-4218-B39D-14CAF2566F52}" destId="{40D81CDD-5EA6-404C-BB66-B2DD95082FC1}" srcOrd="0" destOrd="0" presId="urn:microsoft.com/office/officeart/2005/8/layout/hierarchy3"/>
    <dgm:cxn modelId="{84084A07-A6E3-4633-82DC-EC9C2B3864B1}" type="presParOf" srcId="{40D81CDD-5EA6-404C-BB66-B2DD95082FC1}" destId="{B6F29B1B-3F94-4072-B045-141CD933F7EA}" srcOrd="0" destOrd="0" presId="urn:microsoft.com/office/officeart/2005/8/layout/hierarchy3"/>
    <dgm:cxn modelId="{2566B43F-4707-4D39-9E30-52CFC5909EB1}" type="presParOf" srcId="{B6F29B1B-3F94-4072-B045-141CD933F7EA}" destId="{DAD5B5DD-8A4D-45E4-81A2-4C5C0BE21C54}" srcOrd="0" destOrd="0" presId="urn:microsoft.com/office/officeart/2005/8/layout/hierarchy3"/>
    <dgm:cxn modelId="{6ADC9FAD-4FE6-4272-A7AE-9F31053E668A}" type="presParOf" srcId="{B6F29B1B-3F94-4072-B045-141CD933F7EA}" destId="{1FA7428D-B0A0-4B1C-9992-BED98267904B}" srcOrd="1" destOrd="0" presId="urn:microsoft.com/office/officeart/2005/8/layout/hierarchy3"/>
    <dgm:cxn modelId="{B1E2418F-4F92-4DA8-ACDD-96D84ED426AF}" type="presParOf" srcId="{40D81CDD-5EA6-404C-BB66-B2DD95082FC1}" destId="{9DF10262-CC40-4835-BABE-C09E8343913B}" srcOrd="1" destOrd="0" presId="urn:microsoft.com/office/officeart/2005/8/layout/hierarchy3"/>
    <dgm:cxn modelId="{279EA1D6-8106-4951-9F9F-263E06885798}" type="presParOf" srcId="{9DF10262-CC40-4835-BABE-C09E8343913B}" destId="{D8C8E3A9-143C-4E2E-9678-E91A61EF3EA0}" srcOrd="0" destOrd="0" presId="urn:microsoft.com/office/officeart/2005/8/layout/hierarchy3"/>
    <dgm:cxn modelId="{8E978628-329D-4E45-AEF5-BA51AE78F8B9}" type="presParOf" srcId="{9DF10262-CC40-4835-BABE-C09E8343913B}" destId="{F6DB6097-5475-4C53-A8F0-CF67704DDCE6}" srcOrd="1" destOrd="0" presId="urn:microsoft.com/office/officeart/2005/8/layout/hierarchy3"/>
    <dgm:cxn modelId="{F437CD71-5051-4269-BDF0-D39CBA1CFB0D}" type="presParOf" srcId="{9DF10262-CC40-4835-BABE-C09E8343913B}" destId="{A3BCCC8D-527E-42F1-8595-57DE1126D054}" srcOrd="2" destOrd="0" presId="urn:microsoft.com/office/officeart/2005/8/layout/hierarchy3"/>
    <dgm:cxn modelId="{683150EC-48A7-4D79-94B3-D67097D300D2}" type="presParOf" srcId="{9DF10262-CC40-4835-BABE-C09E8343913B}" destId="{F032130F-EB2C-4FDA-86DC-B5E9F49643F0}" srcOrd="3" destOrd="0" presId="urn:microsoft.com/office/officeart/2005/8/layout/hierarchy3"/>
    <dgm:cxn modelId="{E1F4FAA4-480A-4E7C-BACB-DE4CFB30BD45}" type="presParOf" srcId="{9DF10262-CC40-4835-BABE-C09E8343913B}" destId="{FD7ABF56-B662-46D4-A496-45C187324E0C}" srcOrd="4" destOrd="0" presId="urn:microsoft.com/office/officeart/2005/8/layout/hierarchy3"/>
    <dgm:cxn modelId="{815E7EE5-D7EC-41D8-A692-CF62922FFAC3}" type="presParOf" srcId="{9DF10262-CC40-4835-BABE-C09E8343913B}" destId="{2A8F2138-257D-4F45-AFF7-DDC566FFC876}" srcOrd="5" destOrd="0" presId="urn:microsoft.com/office/officeart/2005/8/layout/hierarchy3"/>
    <dgm:cxn modelId="{A1B8FABE-A29D-49CB-8BE4-66A084178997}" type="presParOf" srcId="{9DF10262-CC40-4835-BABE-C09E8343913B}" destId="{2720744E-7095-44B9-8981-0DE7247D1DF6}" srcOrd="6" destOrd="0" presId="urn:microsoft.com/office/officeart/2005/8/layout/hierarchy3"/>
    <dgm:cxn modelId="{46C22B03-C0A3-4A50-82C8-AA8B442B8E97}" type="presParOf" srcId="{9DF10262-CC40-4835-BABE-C09E8343913B}" destId="{224A4B68-409C-46B1-8587-27E0C6530108}" srcOrd="7" destOrd="0" presId="urn:microsoft.com/office/officeart/2005/8/layout/hierarchy3"/>
    <dgm:cxn modelId="{BDD31295-3BB2-45FC-8A9E-612D12238CA8}" type="presParOf" srcId="{1C2F13B0-5CDC-4218-B39D-14CAF2566F52}" destId="{2BF5AF46-F71B-47CA-B55E-AE77A319E113}" srcOrd="1" destOrd="0" presId="urn:microsoft.com/office/officeart/2005/8/layout/hierarchy3"/>
    <dgm:cxn modelId="{65EA6F77-6C92-49AA-BDC8-A0F63107CF58}" type="presParOf" srcId="{2BF5AF46-F71B-47CA-B55E-AE77A319E113}" destId="{43F4A266-B999-4DBA-9176-D6DCC669A563}" srcOrd="0" destOrd="0" presId="urn:microsoft.com/office/officeart/2005/8/layout/hierarchy3"/>
    <dgm:cxn modelId="{E800E2B5-71F9-44EA-9411-77B3F8C08073}" type="presParOf" srcId="{43F4A266-B999-4DBA-9176-D6DCC669A563}" destId="{8B607FE3-8E8F-4BC3-92D0-1AF019A75101}" srcOrd="0" destOrd="0" presId="urn:microsoft.com/office/officeart/2005/8/layout/hierarchy3"/>
    <dgm:cxn modelId="{D92FFDC8-3C1F-4D30-8457-1B8E4F170C93}" type="presParOf" srcId="{43F4A266-B999-4DBA-9176-D6DCC669A563}" destId="{59CE00EB-7B43-4C31-8288-75213C84C2B5}" srcOrd="1" destOrd="0" presId="urn:microsoft.com/office/officeart/2005/8/layout/hierarchy3"/>
    <dgm:cxn modelId="{E9C7D518-5A21-48C5-8C6E-B93839701120}" type="presParOf" srcId="{2BF5AF46-F71B-47CA-B55E-AE77A319E113}" destId="{DFB99561-D4FC-43BB-ADCF-25FF491E606F}" srcOrd="1" destOrd="0" presId="urn:microsoft.com/office/officeart/2005/8/layout/hierarchy3"/>
    <dgm:cxn modelId="{667C5E32-4E6D-4D14-93A7-907875AC5A79}" type="presParOf" srcId="{DFB99561-D4FC-43BB-ADCF-25FF491E606F}" destId="{83260909-CD0D-430D-843F-508F1E4E23DB}" srcOrd="0" destOrd="0" presId="urn:microsoft.com/office/officeart/2005/8/layout/hierarchy3"/>
    <dgm:cxn modelId="{14D0106D-9782-4BD6-A9DA-7907CC812C61}" type="presParOf" srcId="{DFB99561-D4FC-43BB-ADCF-25FF491E606F}" destId="{BF2A556C-5DB9-474C-8E08-034D102B5D69}" srcOrd="1" destOrd="0" presId="urn:microsoft.com/office/officeart/2005/8/layout/hierarchy3"/>
    <dgm:cxn modelId="{D0E1E304-F20B-4652-921D-F25399DD53C6}" type="presParOf" srcId="{DFB99561-D4FC-43BB-ADCF-25FF491E606F}" destId="{ADA2E5C7-8FF2-4C86-8575-0B7D94281D96}" srcOrd="2" destOrd="0" presId="urn:microsoft.com/office/officeart/2005/8/layout/hierarchy3"/>
    <dgm:cxn modelId="{3DD732AB-82D5-498B-A46E-71E22DCECFF9}" type="presParOf" srcId="{DFB99561-D4FC-43BB-ADCF-25FF491E606F}" destId="{D0E9E0BD-D469-4227-8168-4A4CB58EC0EA}" srcOrd="3" destOrd="0" presId="urn:microsoft.com/office/officeart/2005/8/layout/hierarchy3"/>
  </dgm:cxnLst>
  <dgm:bg>
    <a:blipFill>
      <a:blip xmlns:r="http://schemas.openxmlformats.org/officeDocument/2006/relationships" r:embed="rId1"/>
      <a:stretch>
        <a:fillRect/>
      </a:stretch>
    </a:blip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0.09375</cdr:x>
      <cdr:y>0.03386</cdr:y>
    </cdr:from>
    <cdr:to>
      <cdr:x>0.99246</cdr:x>
      <cdr:y>0.18942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8405" y="91978"/>
          <a:ext cx="2860578" cy="4225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>
              <a:latin typeface="Times New Roman" pitchFamily="18" charset="0"/>
              <a:cs typeface="Times New Roman" pitchFamily="18" charset="0"/>
            </a:rPr>
            <a:t>Поголовье скота в хозяйствах всех </a:t>
          </a:r>
        </a:p>
        <a:p xmlns:a="http://schemas.openxmlformats.org/drawingml/2006/main">
          <a:pPr algn="ctr"/>
          <a:r>
            <a:rPr lang="ru-RU" sz="1400" b="1" dirty="0">
              <a:latin typeface="Times New Roman" pitchFamily="18" charset="0"/>
              <a:cs typeface="Times New Roman" pitchFamily="18" charset="0"/>
            </a:rPr>
            <a:t>категорий,  гол.</a:t>
          </a:r>
        </a:p>
        <a:p xmlns:a="http://schemas.openxmlformats.org/drawingml/2006/main">
          <a:pPr algn="ctr"/>
          <a:endParaRPr lang="ru-RU" sz="14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ctr"/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0.34105</cdr:x>
      <cdr:y>0</cdr:y>
    </cdr:from>
    <cdr:to>
      <cdr:x>0.61994</cdr:x>
      <cdr:y>0.31746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E3D7E339-4115-9660-5CAA-FBEABD40E93F}"/>
            </a:ext>
          </a:extLst>
        </cdr:cNvPr>
        <cdr:cNvSpPr txBox="1"/>
      </cdr:nvSpPr>
      <cdr:spPr>
        <a:xfrm xmlns:a="http://schemas.openxmlformats.org/drawingml/2006/main">
          <a:off x="1118213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0.42546</cdr:x>
      <cdr:y>0.37209</cdr:y>
    </cdr:from>
    <cdr:to>
      <cdr:x>0.56509</cdr:x>
      <cdr:y>0.66977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786082" y="1143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0.78994</cdr:x>
      <cdr:y>0</cdr:y>
    </cdr:from>
    <cdr:to>
      <cdr:x>0.98551</cdr:x>
      <cdr:y>0.07274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500858" y="0"/>
          <a:ext cx="1609483" cy="329213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0.91547</cdr:y>
    </cdr:from>
    <cdr:to>
      <cdr:x>0.17361</cdr:x>
      <cdr:y>0.98592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-214314" y="4143404"/>
          <a:ext cx="1428741" cy="318854"/>
        </a:xfrm>
        <a:prstGeom xmlns:a="http://schemas.openxmlformats.org/drawingml/2006/main" prst="rect">
          <a:avLst/>
        </a:prstGeom>
      </cdr:spPr>
    </cdr:pic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0.83898</cdr:x>
      <cdr:y>0</cdr:y>
    </cdr:from>
    <cdr:to>
      <cdr:x>1</cdr:x>
      <cdr:y>0.07246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072361" y="0"/>
          <a:ext cx="1357323" cy="357190"/>
        </a:xfrm>
        <a:prstGeom xmlns:a="http://schemas.openxmlformats.org/drawingml/2006/main" prst="rect">
          <a:avLst/>
        </a:prstGeom>
      </cdr:spPr>
    </cdr:pic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0.77776</cdr:x>
      <cdr:y>0</cdr:y>
    </cdr:from>
    <cdr:to>
      <cdr:x>1</cdr:x>
      <cdr:y>0.08217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686568" y="-314340"/>
          <a:ext cx="1828959" cy="371888"/>
        </a:xfrm>
        <a:prstGeom xmlns:a="http://schemas.openxmlformats.org/drawingml/2006/main" prst="rect">
          <a:avLst/>
        </a:prstGeom>
      </cdr:spPr>
    </cdr:pic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1.22791E-7</cdr:x>
      <cdr:y>0.914</cdr:y>
    </cdr:from>
    <cdr:to>
      <cdr:x>0.25439</cdr:x>
      <cdr:y>0.99066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" y="4470472"/>
          <a:ext cx="2071702" cy="374968"/>
        </a:xfrm>
        <a:prstGeom xmlns:a="http://schemas.openxmlformats.org/drawingml/2006/main" prst="rect">
          <a:avLst/>
        </a:prstGeom>
      </cdr:spPr>
    </cdr:pic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0.78399</cdr:x>
      <cdr:y>0</cdr:y>
    </cdr:from>
    <cdr:to>
      <cdr:x>0.97635</cdr:x>
      <cdr:y>0.05714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440788" y="0"/>
          <a:ext cx="1580312" cy="285752"/>
        </a:xfrm>
        <a:prstGeom xmlns:a="http://schemas.openxmlformats.org/drawingml/2006/main" prst="rect">
          <a:avLst/>
        </a:prstGeom>
      </cdr:spPr>
    </cdr:pic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0.78646</cdr:x>
      <cdr:y>0</cdr:y>
    </cdr:from>
    <cdr:to>
      <cdr:x>0.99759</cdr:x>
      <cdr:y>0.08206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472254" y="0"/>
          <a:ext cx="1737515" cy="416216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8C571-2D25-4C3A-AF0A-4ADBA6B732C2}" type="datetimeFigureOut">
              <a:rPr lang="ru-RU" smtClean="0"/>
              <a:pPr/>
              <a:t>16.04.2024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B2007-267E-4BA4-9378-C8399A254E0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21EB81-B0A0-4635-9DEF-A14778800708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6409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1EB81-B0A0-4635-9DEF-A14778800708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21EB81-B0A0-4635-9DEF-A14778800708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86233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" y="366"/>
            <a:ext cx="9143024" cy="685726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466165" y="383056"/>
            <a:ext cx="8220635" cy="61163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13" Type="http://schemas.openxmlformats.org/officeDocument/2006/relationships/chart" Target="../charts/chart19.xml"/><Relationship Id="rId18" Type="http://schemas.openxmlformats.org/officeDocument/2006/relationships/chart" Target="../charts/chart24.xml"/><Relationship Id="rId26" Type="http://schemas.openxmlformats.org/officeDocument/2006/relationships/chart" Target="../charts/chart32.xml"/><Relationship Id="rId3" Type="http://schemas.openxmlformats.org/officeDocument/2006/relationships/chart" Target="../charts/chart9.xml"/><Relationship Id="rId21" Type="http://schemas.openxmlformats.org/officeDocument/2006/relationships/chart" Target="../charts/chart27.xml"/><Relationship Id="rId7" Type="http://schemas.openxmlformats.org/officeDocument/2006/relationships/chart" Target="../charts/chart13.xml"/><Relationship Id="rId12" Type="http://schemas.openxmlformats.org/officeDocument/2006/relationships/chart" Target="../charts/chart18.xml"/><Relationship Id="rId17" Type="http://schemas.openxmlformats.org/officeDocument/2006/relationships/chart" Target="../charts/chart23.xml"/><Relationship Id="rId25" Type="http://schemas.openxmlformats.org/officeDocument/2006/relationships/chart" Target="../charts/chart31.xml"/><Relationship Id="rId2" Type="http://schemas.openxmlformats.org/officeDocument/2006/relationships/image" Target="../media/image11.jpeg"/><Relationship Id="rId16" Type="http://schemas.openxmlformats.org/officeDocument/2006/relationships/chart" Target="../charts/chart22.xml"/><Relationship Id="rId20" Type="http://schemas.openxmlformats.org/officeDocument/2006/relationships/chart" Target="../charts/chart2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2.xml"/><Relationship Id="rId11" Type="http://schemas.openxmlformats.org/officeDocument/2006/relationships/chart" Target="../charts/chart17.xml"/><Relationship Id="rId24" Type="http://schemas.openxmlformats.org/officeDocument/2006/relationships/chart" Target="../charts/chart30.xml"/><Relationship Id="rId5" Type="http://schemas.openxmlformats.org/officeDocument/2006/relationships/chart" Target="../charts/chart11.xml"/><Relationship Id="rId15" Type="http://schemas.openxmlformats.org/officeDocument/2006/relationships/chart" Target="../charts/chart21.xml"/><Relationship Id="rId23" Type="http://schemas.openxmlformats.org/officeDocument/2006/relationships/chart" Target="../charts/chart29.xml"/><Relationship Id="rId28" Type="http://schemas.openxmlformats.org/officeDocument/2006/relationships/chart" Target="../charts/chart34.xml"/><Relationship Id="rId10" Type="http://schemas.openxmlformats.org/officeDocument/2006/relationships/chart" Target="../charts/chart16.xml"/><Relationship Id="rId19" Type="http://schemas.openxmlformats.org/officeDocument/2006/relationships/chart" Target="../charts/chart25.xml"/><Relationship Id="rId4" Type="http://schemas.openxmlformats.org/officeDocument/2006/relationships/chart" Target="../charts/chart10.xml"/><Relationship Id="rId9" Type="http://schemas.openxmlformats.org/officeDocument/2006/relationships/chart" Target="../charts/chart15.xml"/><Relationship Id="rId14" Type="http://schemas.openxmlformats.org/officeDocument/2006/relationships/chart" Target="../charts/chart20.xml"/><Relationship Id="rId22" Type="http://schemas.openxmlformats.org/officeDocument/2006/relationships/chart" Target="../charts/chart28.xml"/><Relationship Id="rId27" Type="http://schemas.openxmlformats.org/officeDocument/2006/relationships/chart" Target="../charts/chart3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6.xml"/><Relationship Id="rId13" Type="http://schemas.openxmlformats.org/officeDocument/2006/relationships/chart" Target="../charts/chart41.xml"/><Relationship Id="rId3" Type="http://schemas.openxmlformats.org/officeDocument/2006/relationships/image" Target="../media/image7.jpeg"/><Relationship Id="rId7" Type="http://schemas.openxmlformats.org/officeDocument/2006/relationships/image" Target="../media/image15.png"/><Relationship Id="rId12" Type="http://schemas.openxmlformats.org/officeDocument/2006/relationships/chart" Target="../charts/chart40.xml"/><Relationship Id="rId2" Type="http://schemas.openxmlformats.org/officeDocument/2006/relationships/chart" Target="../charts/chart35.xml"/><Relationship Id="rId16" Type="http://schemas.openxmlformats.org/officeDocument/2006/relationships/chart" Target="../charts/chart4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11" Type="http://schemas.openxmlformats.org/officeDocument/2006/relationships/chart" Target="../charts/chart39.xml"/><Relationship Id="rId5" Type="http://schemas.openxmlformats.org/officeDocument/2006/relationships/image" Target="../media/image13.png"/><Relationship Id="rId15" Type="http://schemas.openxmlformats.org/officeDocument/2006/relationships/chart" Target="../charts/chart43.xml"/><Relationship Id="rId10" Type="http://schemas.openxmlformats.org/officeDocument/2006/relationships/chart" Target="../charts/chart38.xml"/><Relationship Id="rId4" Type="http://schemas.openxmlformats.org/officeDocument/2006/relationships/image" Target="../media/image12.png"/><Relationship Id="rId9" Type="http://schemas.openxmlformats.org/officeDocument/2006/relationships/chart" Target="../charts/chart37.xml"/><Relationship Id="rId14" Type="http://schemas.openxmlformats.org/officeDocument/2006/relationships/chart" Target="../charts/chart4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consultantplus://offline/ref=F8C32EA281A9CF8FEC5AE0B862B56B3D0C09E204DAB5B8DDCA083293E811A8FD70AC080D6B6B51DFE039F261hCG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F8C32EA281A9CF8FEC5AFEB574D93C310B03B808DEB3B683955769CEBF18A2AA37E3514F2F6650DB6Eh8G" TargetMode="External"/><Relationship Id="rId2" Type="http://schemas.openxmlformats.org/officeDocument/2006/relationships/hyperlink" Target="consultantplus://offline/ref=F8C32EA281A9CF8FEC5AFEB574D93C310B03B808DEB3B683955769CEBF18A2AA37E3514F2F6650DB6Eh0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consultantplus://offline/ref=F8C32EA281A9CF8FEC5AFEB574D93C310B03B808DEB3B683955769CEBF18A2AA37E3514F2F6650DA6Eh3G" TargetMode="External"/><Relationship Id="rId4" Type="http://schemas.openxmlformats.org/officeDocument/2006/relationships/hyperlink" Target="consultantplus://offline/ref=F8C32EA281A9CF8FEC5AFEB574D93C310B03B808DEB3B683955769CEBF18A2AA37E3514F2F6650DA6Eh2G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moust-kan.ru/" TargetMode="External"/><Relationship Id="rId2" Type="http://schemas.openxmlformats.org/officeDocument/2006/relationships/hyperlink" Target="mailto:ust-kan-finotdel@mail.ru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000108"/>
            <a:ext cx="4814894" cy="2314591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БЮДЖЕТ </a:t>
            </a:r>
            <a:br>
              <a:rPr lang="ru-RU" sz="4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</a:br>
            <a:r>
              <a:rPr lang="ru-RU" sz="4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ДЛЯ ГРАЖДАН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4714884"/>
            <a:ext cx="8001056" cy="1714512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«Консолидированный бюджет муниципального образования «Усть-Канский район» </a:t>
            </a:r>
          </a:p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на 2024 год и на плановый период 2025 - 2026 годов»</a:t>
            </a:r>
          </a:p>
          <a:p>
            <a:pPr algn="ctr"/>
            <a:endParaRPr lang="ru-RU" dirty="0">
              <a:latin typeface="Georgia" pitchFamily="18" charset="0"/>
            </a:endParaRPr>
          </a:p>
        </p:txBody>
      </p:sp>
      <p:pic>
        <p:nvPicPr>
          <p:cNvPr id="1026" name="Picture 2" descr="C:\Users\ФинОтдел\Downloads\s_2021_ust-kan_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928670"/>
            <a:ext cx="3437150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ru-RU" b="1" dirty="0" smtClean="0">
              <a:latin typeface="Monotype Corsiva" pitchFamily="66" charset="0"/>
              <a:ea typeface="Microsoft Himalaya" pitchFamily="2" charset="0"/>
              <a:cs typeface="Microsoft Himalaya" pitchFamily="2" charset="0"/>
            </a:endParaRPr>
          </a:p>
          <a:p>
            <a:pPr algn="ctr">
              <a:buNone/>
            </a:pPr>
            <a:r>
              <a:rPr lang="ru-RU" b="1" dirty="0" smtClean="0">
                <a:latin typeface="Monotype Corsiva" pitchFamily="66" charset="0"/>
                <a:ea typeface="Microsoft Himalaya" pitchFamily="2" charset="0"/>
                <a:cs typeface="Microsoft Himalaya" pitchFamily="2" charset="0"/>
              </a:rPr>
              <a:t>Уважаемые жители Усть-Канского района!</a:t>
            </a:r>
          </a:p>
          <a:p>
            <a:pPr algn="just">
              <a:buNone/>
            </a:pPr>
            <a:endParaRPr lang="ru-RU" dirty="0" smtClean="0">
              <a:latin typeface="Monotype Corsiva" pitchFamily="66" charset="0"/>
              <a:ea typeface="Microsoft Himalaya" pitchFamily="2" charset="0"/>
              <a:cs typeface="Microsoft Himalaya" pitchFamily="2" charset="0"/>
            </a:endParaRPr>
          </a:p>
          <a:p>
            <a:pPr algn="just">
              <a:buNone/>
            </a:pPr>
            <a:r>
              <a:rPr lang="ru-RU" dirty="0" smtClean="0">
                <a:latin typeface="Monotype Corsiva" pitchFamily="66" charset="0"/>
                <a:ea typeface="Microsoft Himalaya" pitchFamily="2" charset="0"/>
                <a:cs typeface="Microsoft Himalaya" pitchFamily="2" charset="0"/>
              </a:rPr>
              <a:t>		«Наш бюджет имеет социальную направленность. Налоговые поступления подвержены колебаниям и зависит от многих факторов. При этом существенная часть расходов бюджета является условно-постоянной, то есть требующей ежегодного финансирования. Это и заработная плата бюджетного сектора, и выплаты социальных пособий, и обеспечение деятельности учреждений образования, культуры, спорта и других важных для каждого жителя отраслей. Кроме того, бюджет включает и расходы, которые направляются на развитие района, так называемые расходы капитального и инвестиционного характера.</a:t>
            </a:r>
          </a:p>
          <a:p>
            <a:pPr algn="just">
              <a:buNone/>
            </a:pPr>
            <a:r>
              <a:rPr lang="ru-RU" dirty="0" smtClean="0">
                <a:latin typeface="Monotype Corsiva" pitchFamily="66" charset="0"/>
                <a:ea typeface="Microsoft Himalaya" pitchFamily="2" charset="0"/>
                <a:cs typeface="Microsoft Himalaya" pitchFamily="2" charset="0"/>
              </a:rPr>
              <a:t>		В целом же нахождение баланса между доходами и обеспечением исполнения всех принимаемых расходных обязательств – это очень важная и ответственная работа, требующая высокого профессионализма и компетенции. И результатом такой работы является утвержденный бюджет. </a:t>
            </a:r>
          </a:p>
          <a:p>
            <a:pPr algn="just">
              <a:buNone/>
            </a:pPr>
            <a:r>
              <a:rPr lang="ru-RU" dirty="0" smtClean="0">
                <a:latin typeface="Monotype Corsiva" pitchFamily="66" charset="0"/>
                <a:ea typeface="Microsoft Himalaya" pitchFamily="2" charset="0"/>
                <a:cs typeface="Microsoft Himalaya" pitchFamily="2" charset="0"/>
              </a:rPr>
              <a:t>		Версия бюджета в формате для граждан поможет в простой форме понять жителям о том, за счет каких источников формируются доходы бюджета и на какие цели и в каком объеме эти средства в дальнейшем расходуются. Надеюсь, что данная информация будет полезна для населения не только с точки зрения расширения кругозора, но и будет способствовать активному вовлечению граждан в бюджетный процесс, в том числе в рамках инициативного </a:t>
            </a:r>
            <a:r>
              <a:rPr lang="ru-RU" dirty="0" err="1" smtClean="0">
                <a:latin typeface="Monotype Corsiva" pitchFamily="66" charset="0"/>
                <a:ea typeface="Microsoft Himalaya" pitchFamily="2" charset="0"/>
                <a:cs typeface="Microsoft Himalaya" pitchFamily="2" charset="0"/>
              </a:rPr>
              <a:t>бюджетирования</a:t>
            </a:r>
            <a:r>
              <a:rPr lang="ru-RU" dirty="0" smtClean="0">
                <a:latin typeface="Monotype Corsiva" pitchFamily="66" charset="0"/>
                <a:ea typeface="Microsoft Himalaya" pitchFamily="2" charset="0"/>
                <a:cs typeface="Microsoft Himalaya" pitchFamily="2" charset="0"/>
              </a:rPr>
              <a:t>.»</a:t>
            </a:r>
          </a:p>
          <a:p>
            <a:pPr algn="just"/>
            <a:endParaRPr lang="ru-RU" dirty="0" smtClean="0">
              <a:latin typeface="Monotype Corsiva" pitchFamily="66" charset="0"/>
              <a:ea typeface="Microsoft Himalaya" pitchFamily="2" charset="0"/>
              <a:cs typeface="Microsoft Himalaya" pitchFamily="2" charset="0"/>
            </a:endParaRPr>
          </a:p>
          <a:p>
            <a:pPr algn="r">
              <a:buNone/>
            </a:pPr>
            <a:r>
              <a:rPr lang="ru-RU" b="1" dirty="0" smtClean="0">
                <a:latin typeface="Monotype Corsiva" pitchFamily="66" charset="0"/>
                <a:ea typeface="Microsoft Himalaya" pitchFamily="2" charset="0"/>
                <a:cs typeface="Microsoft Himalaya" pitchFamily="2" charset="0"/>
              </a:rPr>
              <a:t>Глава Усть-Канского района (аймака)  Р.В. Кокушев</a:t>
            </a:r>
          </a:p>
          <a:p>
            <a:pPr algn="just">
              <a:buNone/>
            </a:pPr>
            <a:endParaRPr lang="ru-RU" dirty="0" smtClean="0">
              <a:latin typeface="Monotype Corsiva" pitchFamily="66" charset="0"/>
              <a:ea typeface="Microsoft Himalaya" pitchFamily="2" charset="0"/>
              <a:cs typeface="Microsoft Himalay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ru-RU" sz="5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80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ГЛОССАРИЙ  (основные понятия и термины)</a:t>
            </a:r>
          </a:p>
          <a:p>
            <a:pPr algn="ctr">
              <a:buNone/>
            </a:pPr>
            <a:endParaRPr lang="ru-RU" sz="48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ru-RU" sz="5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Бюджетный процесс  </a:t>
            </a:r>
            <a:r>
              <a:rPr lang="ru-RU" sz="4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4800" dirty="0" smtClean="0">
                <a:latin typeface="Arial" pitchFamily="34" charset="0"/>
                <a:cs typeface="Arial" pitchFamily="34" charset="0"/>
              </a:rPr>
              <a:t> регламентируемая законодательством Российской Федерации 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отчетности.</a:t>
            </a:r>
          </a:p>
          <a:p>
            <a:pPr algn="just">
              <a:lnSpc>
                <a:spcPct val="80000"/>
              </a:lnSpc>
            </a:pPr>
            <a:r>
              <a:rPr lang="ru-RU" sz="5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Бюджет</a:t>
            </a:r>
            <a:r>
              <a:rPr lang="ru-RU" sz="4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4800" dirty="0" smtClean="0">
                <a:latin typeface="Arial" pitchFamily="34" charset="0"/>
                <a:cs typeface="Arial" pitchFamily="34" charset="0"/>
              </a:rPr>
  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  <a:p>
            <a:pPr algn="just">
              <a:lnSpc>
                <a:spcPct val="80000"/>
              </a:lnSpc>
            </a:pPr>
            <a:r>
              <a:rPr lang="ru-RU" sz="5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Консолидированный бюджет </a:t>
            </a:r>
            <a:r>
              <a:rPr lang="ru-RU" sz="4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с</a:t>
            </a:r>
            <a:r>
              <a:rPr lang="ru-RU" sz="4800" dirty="0" smtClean="0">
                <a:latin typeface="Arial" pitchFamily="34" charset="0"/>
                <a:cs typeface="Arial" pitchFamily="34" charset="0"/>
              </a:rPr>
              <a:t>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бюджетами.</a:t>
            </a:r>
          </a:p>
          <a:p>
            <a:pPr algn="just">
              <a:lnSpc>
                <a:spcPct val="80000"/>
              </a:lnSpc>
            </a:pPr>
            <a:r>
              <a:rPr lang="ru-RU" sz="5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Доходы бюджета </a:t>
            </a:r>
            <a:r>
              <a:rPr lang="ru-RU" sz="4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4800" dirty="0" smtClean="0">
                <a:latin typeface="Arial" pitchFamily="34" charset="0"/>
                <a:cs typeface="Arial" pitchFamily="34" charset="0"/>
              </a:rPr>
              <a:t>поступающие в бюджет денежные средства, за исключением средств, являющихся в соответствии с настоящим Кодексом источниками финансирования дефицита бюджета.</a:t>
            </a:r>
          </a:p>
          <a:p>
            <a:pPr algn="just">
              <a:lnSpc>
                <a:spcPct val="80000"/>
              </a:lnSpc>
            </a:pPr>
            <a:r>
              <a:rPr lang="ru-RU" sz="5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Расходы бюджета </a:t>
            </a:r>
            <a:r>
              <a:rPr lang="ru-RU" sz="4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4800" dirty="0" smtClean="0">
                <a:latin typeface="Arial" pitchFamily="34" charset="0"/>
                <a:cs typeface="Arial" pitchFamily="34" charset="0"/>
              </a:rPr>
              <a:t> выплачиваемые из бюджета денежные средства, за исключением средств, являющихся в соответствии с настоящим Кодексом источниками финансирования дефицита бюджета</a:t>
            </a:r>
          </a:p>
          <a:p>
            <a:pPr algn="just">
              <a:lnSpc>
                <a:spcPct val="80000"/>
              </a:lnSpc>
            </a:pPr>
            <a:r>
              <a:rPr lang="ru-RU" sz="5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Дефицит бюджета </a:t>
            </a:r>
            <a:r>
              <a:rPr lang="ru-RU" sz="4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4800" dirty="0" smtClean="0">
                <a:latin typeface="Arial" pitchFamily="34" charset="0"/>
                <a:cs typeface="Arial" pitchFamily="34" charset="0"/>
              </a:rPr>
              <a:t>превышение расходов бюджета над его доходами.</a:t>
            </a:r>
          </a:p>
          <a:p>
            <a:pPr algn="just">
              <a:lnSpc>
                <a:spcPct val="80000"/>
              </a:lnSpc>
            </a:pPr>
            <a:r>
              <a:rPr lang="ru-RU" sz="56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Профицит</a:t>
            </a:r>
            <a:r>
              <a:rPr lang="ru-RU" sz="5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бюджета </a:t>
            </a:r>
            <a:r>
              <a:rPr lang="ru-RU" sz="4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4800" dirty="0" smtClean="0">
                <a:latin typeface="Arial" pitchFamily="34" charset="0"/>
                <a:cs typeface="Arial" pitchFamily="34" charset="0"/>
              </a:rPr>
              <a:t>превышение доходов бюджета над его расходами.</a:t>
            </a:r>
            <a:endParaRPr lang="ru-RU" sz="56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ru-RU" sz="5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Источники финансирования дефицита бюджета </a:t>
            </a:r>
            <a:r>
              <a:rPr lang="ru-RU" sz="4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4800" dirty="0" smtClean="0">
                <a:latin typeface="Arial" pitchFamily="34" charset="0"/>
                <a:cs typeface="Arial" pitchFamily="34" charset="0"/>
              </a:rPr>
              <a:t>средства, привлекаемые в бюджет для покрытия дефицита (кредиты банков, кредиты от других уровней бюджетов, ценные бумаги, иные источники).</a:t>
            </a:r>
            <a:endParaRPr lang="ru-RU" sz="48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ru-RU" sz="5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Бюджетные инвестиции </a:t>
            </a:r>
            <a:r>
              <a:rPr lang="ru-RU" sz="4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4800" dirty="0" smtClean="0">
                <a:latin typeface="Arial" pitchFamily="34" charset="0"/>
                <a:cs typeface="Arial" pitchFamily="34" charset="0"/>
              </a:rPr>
              <a:t>бюджетные средства, направляемые на создание или увеличение за счет средств бюджета стоимости государственного (муниципального) имущества.</a:t>
            </a:r>
          </a:p>
          <a:p>
            <a:pPr algn="just">
              <a:lnSpc>
                <a:spcPct val="80000"/>
              </a:lnSpc>
            </a:pPr>
            <a:r>
              <a:rPr lang="ru-RU" sz="5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Муниципальная программа </a:t>
            </a:r>
            <a:r>
              <a:rPr lang="ru-RU" sz="4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с</a:t>
            </a:r>
            <a:r>
              <a:rPr lang="ru-RU" sz="4800" dirty="0" smtClean="0">
                <a:latin typeface="Arial" pitchFamily="34" charset="0"/>
                <a:cs typeface="Arial" pitchFamily="34" charset="0"/>
              </a:rPr>
              <a:t>истема мероприятий и инструментов политики муниципального образования, обеспечивающих достижение приоритетов и целей политики муниципального образования в сфере социально-экономического развития.</a:t>
            </a:r>
          </a:p>
          <a:p>
            <a:pPr algn="just">
              <a:lnSpc>
                <a:spcPct val="80000"/>
              </a:lnSpc>
            </a:pPr>
            <a:r>
              <a:rPr lang="ru-RU" sz="5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Межбюджетные </a:t>
            </a:r>
            <a:r>
              <a:rPr lang="ru-RU" sz="5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трансферты </a:t>
            </a:r>
            <a:r>
              <a:rPr lang="ru-RU" sz="4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4800" dirty="0" smtClean="0">
                <a:latin typeface="Arial" pitchFamily="34" charset="0"/>
                <a:cs typeface="Arial" pitchFamily="34" charset="0"/>
              </a:rPr>
              <a:t>средства, предоставляемые одним бюджетом бюджетной системы Российской Федерации другому бюджету бюджетной системы Российской Федерации.</a:t>
            </a:r>
            <a:endParaRPr lang="ru-RU" sz="48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80000"/>
              </a:lnSpc>
            </a:pPr>
            <a:endParaRPr lang="ru-RU" sz="4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Karta_peredelanniy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78" y="2214554"/>
            <a:ext cx="5000660" cy="42862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58259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Административно-территориальное деление Усть-Канского района</a:t>
            </a:r>
            <a:endParaRPr lang="ru-RU" sz="2400" dirty="0">
              <a:solidFill>
                <a:schemeClr val="tx2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86808" cy="528641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 Усть-Канский район расположен в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горно-степной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зоне западной части Республики Алтай.  Площадь территории составляет 6 244 км². Численность населения 14 297 человек. Районный центр - с. Усть-Кан. В состав входят 24 населенных пункта, которые сформированы в 11 сельских поселений: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Белоануйское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Козульское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Коргонское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Кырлыкское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Мендур-Сокконское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Талицкое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Усть-Канское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Усть-Мутинское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Чёрноануйское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Ябоганское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Яконурское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4FFAED6-9DEA-9108-338E-E081C02EF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10" y="285728"/>
            <a:ext cx="4447406" cy="47158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Arial Black" pitchFamily="34" charset="0"/>
                <a:cs typeface="Times New Roman" panose="02020603050405020304" pitchFamily="18" charset="0"/>
              </a:rPr>
              <a:t>ОБЩИЕ СВЕДЕНИЯ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40CC886E-C627-EB41-AC85-A0482113B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92763141"/>
              </p:ext>
            </p:extLst>
          </p:nvPr>
        </p:nvGraphicFramePr>
        <p:xfrm>
          <a:off x="500034" y="928669"/>
          <a:ext cx="4857784" cy="1950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326">
                  <a:extLst>
                    <a:ext uri="{9D8B030D-6E8A-4147-A177-3AD203B41FA5}">
                      <a16:colId xmlns:a16="http://schemas.microsoft.com/office/drawing/2014/main" xmlns="" val="2279478188"/>
                    </a:ext>
                  </a:extLst>
                </a:gridCol>
                <a:gridCol w="1053181">
                  <a:extLst>
                    <a:ext uri="{9D8B030D-6E8A-4147-A177-3AD203B41FA5}">
                      <a16:colId xmlns:a16="http://schemas.microsoft.com/office/drawing/2014/main" xmlns="" val="239085963"/>
                    </a:ext>
                  </a:extLst>
                </a:gridCol>
                <a:gridCol w="1165589">
                  <a:extLst>
                    <a:ext uri="{9D8B030D-6E8A-4147-A177-3AD203B41FA5}">
                      <a16:colId xmlns:a16="http://schemas.microsoft.com/office/drawing/2014/main" xmlns="" val="1640159620"/>
                    </a:ext>
                  </a:extLst>
                </a:gridCol>
                <a:gridCol w="1002688">
                  <a:extLst>
                    <a:ext uri="{9D8B030D-6E8A-4147-A177-3AD203B41FA5}">
                      <a16:colId xmlns:a16="http://schemas.microsoft.com/office/drawing/2014/main" xmlns="" val="359143644"/>
                    </a:ext>
                  </a:extLst>
                </a:gridCol>
              </a:tblGrid>
              <a:tr h="4570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9BBB59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</a:rPr>
                        <a:t>2020</a:t>
                      </a:r>
                      <a:r>
                        <a:rPr lang="ru-RU" sz="11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ru-RU" sz="1100" dirty="0">
                          <a:solidFill>
                            <a:srgbClr val="C00000"/>
                          </a:solidFill>
                        </a:rPr>
                        <a:t>г.</a:t>
                      </a:r>
                      <a:r>
                        <a:rPr lang="ru-RU" sz="1100" baseline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000" dirty="0">
                          <a:solidFill>
                            <a:srgbClr val="C00000"/>
                          </a:solidFill>
                        </a:rPr>
                        <a:t>к </a:t>
                      </a:r>
                      <a:r>
                        <a:rPr lang="ru-RU" sz="1100" dirty="0">
                          <a:solidFill>
                            <a:srgbClr val="C00000"/>
                          </a:solidFill>
                        </a:rPr>
                        <a:t>2010</a:t>
                      </a:r>
                      <a:r>
                        <a:rPr lang="ru-RU" sz="11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ru-RU" sz="1100" dirty="0">
                          <a:solidFill>
                            <a:srgbClr val="C00000"/>
                          </a:solidFill>
                        </a:rPr>
                        <a:t>г. (ВПН)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77933C"/>
                          </a:solidFill>
                        </a:rPr>
                        <a:t>   01.01.2023  </a:t>
                      </a:r>
                      <a:r>
                        <a:rPr lang="ru-RU" sz="1000" dirty="0" smtClean="0">
                          <a:solidFill>
                            <a:srgbClr val="77933C"/>
                          </a:solidFill>
                        </a:rPr>
                        <a:t>к</a:t>
                      </a:r>
                      <a:r>
                        <a:rPr lang="ru-RU" sz="1100" dirty="0">
                          <a:solidFill>
                            <a:srgbClr val="77933C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01.01.</a:t>
                      </a:r>
                      <a:r>
                        <a:rPr lang="ru-RU" sz="1100" dirty="0">
                          <a:solidFill>
                            <a:srgbClr val="77933C"/>
                          </a:solidFill>
                        </a:rPr>
                        <a:t>2022 </a:t>
                      </a:r>
                      <a:endParaRPr lang="ru-RU" sz="1000" dirty="0">
                        <a:solidFill>
                          <a:srgbClr val="77933C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50578375"/>
                  </a:ext>
                </a:extLst>
              </a:tr>
              <a:tr h="3406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Население СА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BBB59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</a:rPr>
                        <a:t>14297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9BBB59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BBB59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</a:rPr>
                        <a:t>чел</a:t>
                      </a:r>
                      <a:endParaRPr kumimoji="0" lang="ru-RU" sz="1000" b="0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9BBB59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cs typeface="Times New Roman" panose="02020603050405020304" pitchFamily="18" charset="0"/>
                        </a:rPr>
                        <a:t>↘ 3,8%</a:t>
                      </a:r>
                      <a:endParaRPr kumimoji="0" lang="ru-RU" sz="1400" b="0" i="1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↘</a:t>
                      </a: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uLnTx/>
                          <a:uFillTx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cs typeface="Times New Roman" panose="02020603050405020304" pitchFamily="18" charset="0"/>
                        </a:rPr>
                        <a:t>3,0%</a:t>
                      </a:r>
                      <a:endParaRPr kumimoji="0" lang="ru-RU" sz="1400" b="0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63994655"/>
                  </a:ext>
                </a:extLst>
              </a:tr>
              <a:tr h="3619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Население ОНП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(34,7% от СА)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BBB59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</a:rPr>
                        <a:t>4956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9BBB59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BBB59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</a:rPr>
                        <a:t>чел</a:t>
                      </a:r>
                      <a:endParaRPr kumimoji="0" lang="ru-RU" sz="1000" b="0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9BBB59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↗</a:t>
                      </a: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cs typeface="Times New Roman" panose="02020603050405020304" pitchFamily="18" charset="0"/>
                        </a:rPr>
                        <a:t>18,7%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↘ 0,4%</a:t>
                      </a:r>
                      <a:endParaRPr kumimoji="0" lang="ru-RU" sz="1400" b="0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36313023"/>
                  </a:ext>
                </a:extLst>
              </a:tr>
              <a:tr h="3406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Население</a:t>
                      </a:r>
                      <a:r>
                        <a:rPr lang="ru-RU" sz="1400" b="1" dirty="0"/>
                        <a:t> ПТ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BBB59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</a:rPr>
                        <a:t> 9341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BBB59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</a:rPr>
                        <a:t>чел</a:t>
                      </a:r>
                      <a:endParaRPr kumimoji="0" lang="ru-RU" sz="1000" b="0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9BBB59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↘ 12,3%</a:t>
                      </a:r>
                      <a:endParaRPr lang="ru-RU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↘ </a:t>
                      </a:r>
                      <a:r>
                        <a:rPr lang="ru-RU" sz="1400" i="1" dirty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4,4%</a:t>
                      </a:r>
                      <a:endParaRPr lang="ru-RU" sz="1400" baseline="30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2018581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00CD218-E80E-4A5F-A2B6-762D0EF13A27}"/>
              </a:ext>
            </a:extLst>
          </p:cNvPr>
          <p:cNvSpPr txBox="1"/>
          <p:nvPr/>
        </p:nvSpPr>
        <p:spPr>
          <a:xfrm>
            <a:off x="1643041" y="2804619"/>
            <a:ext cx="3051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плотность населения агломерации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1C40C5D-BE66-06C7-BE19-AD72DEC565B6}"/>
              </a:ext>
            </a:extLst>
          </p:cNvPr>
          <p:cNvSpPr txBox="1"/>
          <p:nvPr/>
        </p:nvSpPr>
        <p:spPr>
          <a:xfrm>
            <a:off x="428596" y="2797554"/>
            <a:ext cx="114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9BBB59">
                    <a:lumMod val="75000"/>
                  </a:srgbClr>
                </a:solidFill>
                <a:latin typeface="Arial Black" panose="020B0A04020102020204" pitchFamily="34" charset="0"/>
              </a:rPr>
              <a:t>2,29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7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чел.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/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км</a:t>
            </a:r>
            <a:r>
              <a:rPr kumimoji="0" lang="ru-RU" sz="1200" b="0" i="0" u="none" strike="noStrike" kern="1200" cap="none" spc="0" normalizeH="0" baseline="30000" noProof="0" dirty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0231FF5-07C6-DBDB-2029-DDF788151C20}"/>
              </a:ext>
            </a:extLst>
          </p:cNvPr>
          <p:cNvSpPr txBox="1"/>
          <p:nvPr/>
        </p:nvSpPr>
        <p:spPr>
          <a:xfrm>
            <a:off x="3071802" y="3143248"/>
            <a:ext cx="23487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(среднее по региону – </a:t>
            </a:r>
            <a:r>
              <a:rPr lang="ru-RU" sz="1100" i="1" dirty="0">
                <a:solidFill>
                  <a:srgbClr val="FF0000"/>
                </a:solidFill>
                <a:latin typeface="Calibri"/>
              </a:rPr>
              <a:t>2,27</a:t>
            </a:r>
            <a:r>
              <a:rPr kumimoji="0" lang="ru-RU" sz="11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чел/км</a:t>
            </a:r>
            <a:r>
              <a:rPr kumimoji="0" lang="ru-RU" sz="11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</a:t>
            </a:r>
            <a:r>
              <a:rPr kumimoji="0" lang="ru-RU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918186E-867A-B678-1736-110B96905A75}"/>
              </a:ext>
            </a:extLst>
          </p:cNvPr>
          <p:cNvSpPr txBox="1"/>
          <p:nvPr/>
        </p:nvSpPr>
        <p:spPr>
          <a:xfrm>
            <a:off x="5429256" y="571480"/>
            <a:ext cx="29343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MAX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расстояние от ОНП – </a:t>
            </a:r>
            <a:r>
              <a:rPr lang="ru-RU" sz="1400" dirty="0">
                <a:solidFill>
                  <a:srgbClr val="9BBB59">
                    <a:lumMod val="75000"/>
                  </a:srgbClr>
                </a:solidFill>
                <a:latin typeface="Arial Black" panose="020B0A04020102020204" pitchFamily="34" charset="0"/>
              </a:rPr>
              <a:t>76,5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км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(с. Каракол,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129 чел.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расстояние от ОНП – </a:t>
            </a:r>
            <a:r>
              <a:rPr lang="ru-RU" sz="1400" dirty="0">
                <a:solidFill>
                  <a:srgbClr val="9BBB59">
                    <a:lumMod val="75000"/>
                  </a:srgbClr>
                </a:solidFill>
                <a:latin typeface="Arial Black" panose="020B0A04020102020204" pitchFamily="34" charset="0"/>
              </a:rPr>
              <a:t>9,4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км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(с. Озерное,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r>
              <a:rPr lang="ru-RU" sz="1400" dirty="0">
                <a:solidFill>
                  <a:srgbClr val="9BBB59">
                    <a:lumMod val="75000"/>
                  </a:srgbClr>
                </a:solidFill>
                <a:latin typeface="Arial Black" panose="020B0A04020102020204" pitchFamily="34" charset="0"/>
              </a:rPr>
              <a:t>133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чел.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pic>
        <p:nvPicPr>
          <p:cNvPr id="11" name="Рисунок 10" descr="Республика Алтай — Википедия">
            <a:extLst>
              <a:ext uri="{FF2B5EF4-FFF2-40B4-BE49-F238E27FC236}">
                <a16:creationId xmlns:a16="http://schemas.microsoft.com/office/drawing/2014/main" xmlns="" id="{A0C31B9C-C3DC-9B19-C353-825A7D1B4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4000504"/>
            <a:ext cx="2407964" cy="232480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xmlns="" id="{2116D622-8653-297D-55EB-D1F9DA87FC50}"/>
              </a:ext>
            </a:extLst>
          </p:cNvPr>
          <p:cNvSpPr/>
          <p:nvPr/>
        </p:nvSpPr>
        <p:spPr>
          <a:xfrm>
            <a:off x="1500166" y="4357694"/>
            <a:ext cx="124594" cy="100737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:a16="http://schemas.microsoft.com/office/drawing/2014/main" xmlns="" id="{82E9438D-9C4B-9052-658A-1AFFC104E5E1}"/>
              </a:ext>
            </a:extLst>
          </p:cNvPr>
          <p:cNvSpPr/>
          <p:nvPr/>
        </p:nvSpPr>
        <p:spPr>
          <a:xfrm>
            <a:off x="714348" y="6143644"/>
            <a:ext cx="138369" cy="124354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xmlns="" id="{8D93921C-AAFE-9F5A-9E13-10BFDDC8A1E6}"/>
              </a:ext>
            </a:extLst>
          </p:cNvPr>
          <p:cNvCxnSpPr>
            <a:cxnSpLocks/>
            <a:endCxn id="12" idx="3"/>
          </p:cNvCxnSpPr>
          <p:nvPr/>
        </p:nvCxnSpPr>
        <p:spPr>
          <a:xfrm rot="5400000" flipH="1" flipV="1">
            <a:off x="849415" y="4451487"/>
            <a:ext cx="676806" cy="661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493E24A-2A53-7A7D-026A-5BD7FE437EA7}"/>
              </a:ext>
            </a:extLst>
          </p:cNvPr>
          <p:cNvSpPr txBox="1"/>
          <p:nvPr/>
        </p:nvSpPr>
        <p:spPr>
          <a:xfrm rot="18333614">
            <a:off x="1129142" y="4733144"/>
            <a:ext cx="5148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/>
              <a:t>207</a:t>
            </a:r>
            <a:r>
              <a:rPr lang="ru-RU" sz="900" dirty="0"/>
              <a:t> км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3A4D51F-6D66-D752-F18A-70A5EDE6BF19}"/>
              </a:ext>
            </a:extLst>
          </p:cNvPr>
          <p:cNvSpPr txBox="1"/>
          <p:nvPr/>
        </p:nvSpPr>
        <p:spPr>
          <a:xfrm>
            <a:off x="785786" y="6072206"/>
            <a:ext cx="10919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/>
              <a:t>столица региона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256E2DC-D504-7354-8E36-B9CDA05924DF}"/>
              </a:ext>
            </a:extLst>
          </p:cNvPr>
          <p:cNvSpPr txBox="1"/>
          <p:nvPr/>
        </p:nvSpPr>
        <p:spPr>
          <a:xfrm>
            <a:off x="571472" y="3429000"/>
            <a:ext cx="938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6,24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002060"/>
                </a:solidFill>
                <a:latin typeface="Arial Black" panose="020B0A04020102020204" pitchFamily="34" charset="0"/>
              </a:rPr>
              <a:t>тыс.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км</a:t>
            </a:r>
            <a:r>
              <a:rPr kumimoji="0" lang="ru-RU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A09043F-A5C3-6C7D-AF4A-E4DC4419240E}"/>
              </a:ext>
            </a:extLst>
          </p:cNvPr>
          <p:cNvSpPr txBox="1"/>
          <p:nvPr/>
        </p:nvSpPr>
        <p:spPr>
          <a:xfrm>
            <a:off x="1714480" y="3500438"/>
            <a:ext cx="2323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площадь территории </a:t>
            </a:r>
          </a:p>
        </p:txBody>
      </p:sp>
      <p:pic>
        <p:nvPicPr>
          <p:cNvPr id="18" name="Рисунок 17" descr="Изображение выглядит как карта, текст, атлас&#10;&#10;Автоматически созданное описание">
            <a:extLst>
              <a:ext uri="{FF2B5EF4-FFF2-40B4-BE49-F238E27FC236}">
                <a16:creationId xmlns:a16="http://schemas.microsoft.com/office/drawing/2014/main" xmlns="" id="{08360C1D-425B-74DC-D655-5936A16D1C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63642" y="1455278"/>
            <a:ext cx="3224169" cy="475980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F7531E3-D02D-505F-A0F6-819DEEA08827}"/>
              </a:ext>
            </a:extLst>
          </p:cNvPr>
          <p:cNvSpPr txBox="1"/>
          <p:nvPr/>
        </p:nvSpPr>
        <p:spPr>
          <a:xfrm>
            <a:off x="5846569" y="3096349"/>
            <a:ext cx="5132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/>
              <a:t>63,2 км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B66722F-168E-7EFA-5F52-7250717E485D}"/>
              </a:ext>
            </a:extLst>
          </p:cNvPr>
          <p:cNvSpPr txBox="1"/>
          <p:nvPr/>
        </p:nvSpPr>
        <p:spPr>
          <a:xfrm rot="4516970">
            <a:off x="7388704" y="4095341"/>
            <a:ext cx="5132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prstClr val="black"/>
                </a:solidFill>
                <a:latin typeface="Calibri" panose="020F0502020204030204"/>
              </a:rPr>
              <a:t>21,2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км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23D8A296-4711-884D-C639-F915C5E5C892}"/>
              </a:ext>
            </a:extLst>
          </p:cNvPr>
          <p:cNvSpPr txBox="1"/>
          <p:nvPr/>
        </p:nvSpPr>
        <p:spPr>
          <a:xfrm rot="3393948">
            <a:off x="7760125" y="4048917"/>
            <a:ext cx="5132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prstClr val="black"/>
                </a:solidFill>
                <a:latin typeface="Calibri" panose="020F0502020204030204"/>
              </a:rPr>
              <a:t>20,8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км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E9DF3EB-699D-8D42-A36D-66FEFD36971D}"/>
              </a:ext>
            </a:extLst>
          </p:cNvPr>
          <p:cNvSpPr txBox="1"/>
          <p:nvPr/>
        </p:nvSpPr>
        <p:spPr>
          <a:xfrm>
            <a:off x="8215338" y="4000504"/>
            <a:ext cx="5132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prstClr val="black"/>
                </a:solidFill>
                <a:latin typeface="Calibri" panose="020F0502020204030204"/>
              </a:rPr>
              <a:t>37,6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км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5570660-272A-7E61-EA4F-9D46B238B914}"/>
              </a:ext>
            </a:extLst>
          </p:cNvPr>
          <p:cNvSpPr txBox="1"/>
          <p:nvPr/>
        </p:nvSpPr>
        <p:spPr>
          <a:xfrm rot="4775175">
            <a:off x="7236367" y="3153446"/>
            <a:ext cx="5132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prstClr val="black"/>
                </a:solidFill>
                <a:latin typeface="Calibri" panose="020F0502020204030204"/>
              </a:rPr>
              <a:t>57.1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км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268069D-F930-36EC-3639-B0FFE01F3A4A}"/>
              </a:ext>
            </a:extLst>
          </p:cNvPr>
          <p:cNvSpPr txBox="1"/>
          <p:nvPr/>
        </p:nvSpPr>
        <p:spPr>
          <a:xfrm rot="6131947">
            <a:off x="7522786" y="3051605"/>
            <a:ext cx="5132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prstClr val="black"/>
                </a:solidFill>
                <a:latin typeface="Calibri" panose="020F0502020204030204"/>
              </a:rPr>
              <a:t>50,3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км</a:t>
            </a: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xmlns="" id="{91B63EE9-3722-6B81-D24F-BB2D86B78071}"/>
              </a:ext>
            </a:extLst>
          </p:cNvPr>
          <p:cNvCxnSpPr>
            <a:cxnSpLocks/>
          </p:cNvCxnSpPr>
          <p:nvPr/>
        </p:nvCxnSpPr>
        <p:spPr>
          <a:xfrm flipH="1" flipV="1">
            <a:off x="7042624" y="2435540"/>
            <a:ext cx="577282" cy="1357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7132D81-59EE-2469-4C2B-5E6CD7D4BAA8}"/>
              </a:ext>
            </a:extLst>
          </p:cNvPr>
          <p:cNvSpPr txBox="1"/>
          <p:nvPr/>
        </p:nvSpPr>
        <p:spPr>
          <a:xfrm rot="3949746">
            <a:off x="6808316" y="2580171"/>
            <a:ext cx="5132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prstClr val="black"/>
                </a:solidFill>
                <a:latin typeface="Calibri" panose="020F0502020204030204"/>
              </a:rPr>
              <a:t>76,5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км</a:t>
            </a: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xmlns="" id="{0C062C13-D00B-191B-409C-140946093767}"/>
              </a:ext>
            </a:extLst>
          </p:cNvPr>
          <p:cNvSpPr/>
          <p:nvPr/>
        </p:nvSpPr>
        <p:spPr>
          <a:xfrm>
            <a:off x="5500694" y="4429132"/>
            <a:ext cx="174588" cy="1618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7F33EF91-E8B8-2863-50A5-301624D66F38}"/>
              </a:ext>
            </a:extLst>
          </p:cNvPr>
          <p:cNvSpPr/>
          <p:nvPr/>
        </p:nvSpPr>
        <p:spPr>
          <a:xfrm>
            <a:off x="5500694" y="4714884"/>
            <a:ext cx="135476" cy="13359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xmlns="" id="{649DF76E-2F8C-B957-D77E-2B2082C39D5D}"/>
              </a:ext>
            </a:extLst>
          </p:cNvPr>
          <p:cNvSpPr/>
          <p:nvPr/>
        </p:nvSpPr>
        <p:spPr>
          <a:xfrm>
            <a:off x="5500694" y="5000636"/>
            <a:ext cx="129327" cy="14131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xmlns="" id="{EFAE2114-600D-55FE-FD90-61AA07CE09D5}"/>
              </a:ext>
            </a:extLst>
          </p:cNvPr>
          <p:cNvSpPr/>
          <p:nvPr/>
        </p:nvSpPr>
        <p:spPr>
          <a:xfrm>
            <a:off x="5500694" y="5357826"/>
            <a:ext cx="123834" cy="12676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xmlns="" id="{AC96D05A-CE7C-E615-CFE1-9D2B5C788796}"/>
              </a:ext>
            </a:extLst>
          </p:cNvPr>
          <p:cNvSpPr/>
          <p:nvPr/>
        </p:nvSpPr>
        <p:spPr>
          <a:xfrm>
            <a:off x="5500694" y="5643578"/>
            <a:ext cx="123834" cy="12676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xmlns="" id="{06376207-DF45-FFE5-3B35-5B30DB94C3CE}"/>
              </a:ext>
            </a:extLst>
          </p:cNvPr>
          <p:cNvSpPr/>
          <p:nvPr/>
        </p:nvSpPr>
        <p:spPr>
          <a:xfrm>
            <a:off x="5500694" y="5929330"/>
            <a:ext cx="141622" cy="131780"/>
          </a:xfrm>
          <a:prstGeom prst="ellipse">
            <a:avLst/>
          </a:prstGeom>
          <a:solidFill>
            <a:srgbClr val="55D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9B9F4864-90FE-8BD4-7DF6-D6F1D542818F}"/>
              </a:ext>
            </a:extLst>
          </p:cNvPr>
          <p:cNvSpPr txBox="1"/>
          <p:nvPr/>
        </p:nvSpPr>
        <p:spPr>
          <a:xfrm>
            <a:off x="3500430" y="4357694"/>
            <a:ext cx="15039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/>
              <a:t>ОНП Усть-Кан, 4956 чел.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20A311D4-985C-DB0E-922B-B35849C1435B}"/>
              </a:ext>
            </a:extLst>
          </p:cNvPr>
          <p:cNvSpPr txBox="1"/>
          <p:nvPr/>
        </p:nvSpPr>
        <p:spPr>
          <a:xfrm>
            <a:off x="3143240" y="5857892"/>
            <a:ext cx="21627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/>
              <a:t>Численность населения до 100, чел.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6DCBF0C-2989-7FE3-4370-BA3775095AB2}"/>
              </a:ext>
            </a:extLst>
          </p:cNvPr>
          <p:cNvSpPr txBox="1"/>
          <p:nvPr/>
        </p:nvSpPr>
        <p:spPr>
          <a:xfrm>
            <a:off x="2928926" y="5572140"/>
            <a:ext cx="25346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Численность населения от 100 до 200, чел.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2911F143-15BA-7364-D3EE-1C0DB38950C8}"/>
              </a:ext>
            </a:extLst>
          </p:cNvPr>
          <p:cNvSpPr txBox="1"/>
          <p:nvPr/>
        </p:nvSpPr>
        <p:spPr>
          <a:xfrm>
            <a:off x="2857488" y="5286388"/>
            <a:ext cx="25346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Численность населения от 200 до 500, чел.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0DD7EB76-3C69-9EC3-3226-933E88C10897}"/>
              </a:ext>
            </a:extLst>
          </p:cNvPr>
          <p:cNvSpPr txBox="1"/>
          <p:nvPr/>
        </p:nvSpPr>
        <p:spPr>
          <a:xfrm>
            <a:off x="2857488" y="4929198"/>
            <a:ext cx="26003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Численность населения от 500 до 1000, чел.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A964A69D-E946-518D-B650-EB3D78755921}"/>
              </a:ext>
            </a:extLst>
          </p:cNvPr>
          <p:cNvSpPr txBox="1"/>
          <p:nvPr/>
        </p:nvSpPr>
        <p:spPr>
          <a:xfrm>
            <a:off x="2857488" y="4643446"/>
            <a:ext cx="26661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Численность населения от 1000 до 1500, чел.</a:t>
            </a:r>
          </a:p>
        </p:txBody>
      </p:sp>
    </p:spTree>
    <p:extLst>
      <p:ext uri="{BB962C8B-B14F-4D97-AF65-F5344CB8AC3E}">
        <p14:creationId xmlns:p14="http://schemas.microsoft.com/office/powerpoint/2010/main" xmlns="" val="277399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15F423-DC51-2174-52F6-0B388308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14" y="428604"/>
            <a:ext cx="2683210" cy="476672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latin typeface="Arial Black" pitchFamily="34" charset="0"/>
                <a:cs typeface="Times New Roman" panose="02020603050405020304" pitchFamily="18" charset="0"/>
              </a:rPr>
              <a:t>ДЕМОГРАФИЯ</a:t>
            </a:r>
          </a:p>
        </p:txBody>
      </p:sp>
      <p:graphicFrame>
        <p:nvGraphicFramePr>
          <p:cNvPr id="4" name="Объект 10">
            <a:extLst>
              <a:ext uri="{FF2B5EF4-FFF2-40B4-BE49-F238E27FC236}">
                <a16:creationId xmlns:a16="http://schemas.microsoft.com/office/drawing/2014/main" xmlns="" id="{AE6AA0D1-3E96-37D8-888B-4DD64A01A5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763763386"/>
              </p:ext>
            </p:extLst>
          </p:nvPr>
        </p:nvGraphicFramePr>
        <p:xfrm>
          <a:off x="6000760" y="2500306"/>
          <a:ext cx="2699692" cy="3892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7">
            <a:extLst>
              <a:ext uri="{FF2B5EF4-FFF2-40B4-BE49-F238E27FC236}">
                <a16:creationId xmlns:a16="http://schemas.microsoft.com/office/drawing/2014/main" xmlns="" id="{ED6E5FA7-5F20-2F81-07F7-904E1072DE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75360855"/>
              </p:ext>
            </p:extLst>
          </p:nvPr>
        </p:nvGraphicFramePr>
        <p:xfrm>
          <a:off x="3214678" y="2571744"/>
          <a:ext cx="2869528" cy="3892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xmlns="" id="{F7139205-4F2A-9FDB-3181-B9C1C646FA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851304220"/>
              </p:ext>
            </p:extLst>
          </p:nvPr>
        </p:nvGraphicFramePr>
        <p:xfrm>
          <a:off x="2857488" y="571480"/>
          <a:ext cx="5872532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554FC239-9B35-BC7D-D0BE-C2A37FA133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996369361"/>
              </p:ext>
            </p:extLst>
          </p:nvPr>
        </p:nvGraphicFramePr>
        <p:xfrm>
          <a:off x="500034" y="3357562"/>
          <a:ext cx="2918042" cy="2677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26" name="Picture 2" descr="C:\Users\ФинОтдел\Downloads\1523421010_family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48" y="1285860"/>
            <a:ext cx="2262190" cy="2000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6963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868" y="214290"/>
            <a:ext cx="187262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itchFamily="34" charset="0"/>
                <a:cs typeface="Times New Roman" pitchFamily="18" charset="0"/>
              </a:rPr>
              <a:t>ЭКОНОМИКА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3146409363"/>
              </p:ext>
            </p:extLst>
          </p:nvPr>
        </p:nvGraphicFramePr>
        <p:xfrm>
          <a:off x="500034" y="500042"/>
          <a:ext cx="4786346" cy="2716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2253095353"/>
              </p:ext>
            </p:extLst>
          </p:nvPr>
        </p:nvGraphicFramePr>
        <p:xfrm>
          <a:off x="428596" y="3786190"/>
          <a:ext cx="4059742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770446F-0DFA-5F51-DB15-08EE48B4A72D}"/>
              </a:ext>
            </a:extLst>
          </p:cNvPr>
          <p:cNvSpPr txBox="1"/>
          <p:nvPr/>
        </p:nvSpPr>
        <p:spPr>
          <a:xfrm>
            <a:off x="683568" y="3241250"/>
            <a:ext cx="2696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Основные показатели деятельности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малых предприятий, млн. руб.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xmlns="" id="{9D9BEAAC-240F-CF2B-28B6-B93D37A90E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733849891"/>
              </p:ext>
            </p:extLst>
          </p:nvPr>
        </p:nvGraphicFramePr>
        <p:xfrm>
          <a:off x="5715009" y="428604"/>
          <a:ext cx="2928958" cy="2646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xmlns="" id="{A69408DD-728F-13B2-57C8-81F271C602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549334706"/>
              </p:ext>
            </p:extLst>
          </p:nvPr>
        </p:nvGraphicFramePr>
        <p:xfrm>
          <a:off x="4143372" y="3143248"/>
          <a:ext cx="4537784" cy="3365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карта, текст, атлас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386B3250-827B-757E-C489-32198C35F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6314" y="2428868"/>
            <a:ext cx="3929090" cy="4162699"/>
          </a:xfrm>
          <a:prstGeom prst="rect">
            <a:avLst/>
          </a:prstGeom>
        </p:spPr>
      </p:pic>
      <p:pic>
        <p:nvPicPr>
          <p:cNvPr id="2050" name="Picture 2" descr="C:\Users\ФинОтдел\Downloads\wzUNTLaFb9x76Z3aB0_TZvzvZdqv72_ayIxr2nvpndq762PYu-t73Lvtb5g.jf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357166"/>
            <a:ext cx="3857652" cy="2249448"/>
          </a:xfrm>
          <a:prstGeom prst="rect">
            <a:avLst/>
          </a:prstGeom>
          <a:noFill/>
        </p:spPr>
      </p:pic>
      <p:pic>
        <p:nvPicPr>
          <p:cNvPr id="2" name="Рисунок 1" descr="Корова со сплошной заливкой">
            <a:extLst>
              <a:ext uri="{FF2B5EF4-FFF2-40B4-BE49-F238E27FC236}">
                <a16:creationId xmlns:a16="http://schemas.microsoft.com/office/drawing/2014/main" xmlns="" id="{883CDA6A-2600-9F40-8DC6-BADA2D2E39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143768" y="4500570"/>
            <a:ext cx="292224" cy="292224"/>
          </a:xfrm>
          <a:prstGeom prst="rect">
            <a:avLst/>
          </a:prstGeom>
        </p:spPr>
      </p:pic>
      <p:pic>
        <p:nvPicPr>
          <p:cNvPr id="5" name="Рисунок 4" descr="Корова со сплошной заливкой">
            <a:extLst>
              <a:ext uri="{FF2B5EF4-FFF2-40B4-BE49-F238E27FC236}">
                <a16:creationId xmlns:a16="http://schemas.microsoft.com/office/drawing/2014/main" xmlns="" id="{4B576C71-D457-0F2D-278E-5FE0705C23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8147248" y="5473478"/>
            <a:ext cx="262880" cy="262880"/>
          </a:xfrm>
          <a:prstGeom prst="rect">
            <a:avLst/>
          </a:prstGeom>
        </p:spPr>
      </p:pic>
      <p:pic>
        <p:nvPicPr>
          <p:cNvPr id="6" name="Рисунок 5" descr="Корова со сплошной заливкой">
            <a:extLst>
              <a:ext uri="{FF2B5EF4-FFF2-40B4-BE49-F238E27FC236}">
                <a16:creationId xmlns:a16="http://schemas.microsoft.com/office/drawing/2014/main" xmlns="" id="{C6608083-F8A5-3CF3-5160-A0A6BF3A59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5792440" y="4722874"/>
            <a:ext cx="262880" cy="262880"/>
          </a:xfrm>
          <a:prstGeom prst="rect">
            <a:avLst/>
          </a:prstGeom>
        </p:spPr>
      </p:pic>
      <p:pic>
        <p:nvPicPr>
          <p:cNvPr id="7" name="Рисунок 6" descr="Корова со сплошной заливкой">
            <a:extLst>
              <a:ext uri="{FF2B5EF4-FFF2-40B4-BE49-F238E27FC236}">
                <a16:creationId xmlns:a16="http://schemas.microsoft.com/office/drawing/2014/main" xmlns="" id="{51E5A8F0-EC56-FB05-2E21-BC753836C6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884368" y="6042874"/>
            <a:ext cx="262880" cy="262880"/>
          </a:xfrm>
          <a:prstGeom prst="rect">
            <a:avLst/>
          </a:prstGeom>
        </p:spPr>
      </p:pic>
      <p:pic>
        <p:nvPicPr>
          <p:cNvPr id="8" name="Рисунок 7" descr="Корова со сплошной заливкой">
            <a:extLst>
              <a:ext uri="{FF2B5EF4-FFF2-40B4-BE49-F238E27FC236}">
                <a16:creationId xmlns:a16="http://schemas.microsoft.com/office/drawing/2014/main" xmlns="" id="{473F83F8-845A-93C9-9214-7E16F91FDF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6372200" y="3297560"/>
            <a:ext cx="262880" cy="262880"/>
          </a:xfrm>
          <a:prstGeom prst="rect">
            <a:avLst/>
          </a:prstGeom>
        </p:spPr>
      </p:pic>
      <p:pic>
        <p:nvPicPr>
          <p:cNvPr id="9" name="Рисунок 8" descr="Корова со сплошной заливкой">
            <a:extLst>
              <a:ext uri="{FF2B5EF4-FFF2-40B4-BE49-F238E27FC236}">
                <a16:creationId xmlns:a16="http://schemas.microsoft.com/office/drawing/2014/main" xmlns="" id="{E02069D6-88EF-1ABF-3667-0AA6C1A9C8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143768" y="5214950"/>
            <a:ext cx="262880" cy="262880"/>
          </a:xfrm>
          <a:prstGeom prst="rect">
            <a:avLst/>
          </a:prstGeom>
        </p:spPr>
      </p:pic>
      <p:pic>
        <p:nvPicPr>
          <p:cNvPr id="10" name="Рисунок 9" descr="Корова со сплошной заливкой">
            <a:extLst>
              <a:ext uri="{FF2B5EF4-FFF2-40B4-BE49-F238E27FC236}">
                <a16:creationId xmlns:a16="http://schemas.microsoft.com/office/drawing/2014/main" xmlns="" id="{E88BBD87-3E09-9394-3928-E71BE85565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143768" y="5857892"/>
            <a:ext cx="262880" cy="262880"/>
          </a:xfrm>
          <a:prstGeom prst="rect">
            <a:avLst/>
          </a:prstGeom>
        </p:spPr>
      </p:pic>
      <p:pic>
        <p:nvPicPr>
          <p:cNvPr id="11" name="Рисунок 10" descr="Корова со сплошной заливкой">
            <a:extLst>
              <a:ext uri="{FF2B5EF4-FFF2-40B4-BE49-F238E27FC236}">
                <a16:creationId xmlns:a16="http://schemas.microsoft.com/office/drawing/2014/main" xmlns="" id="{94F491C3-D57F-46C4-985B-CA72CF3C1E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248872" y="3670176"/>
            <a:ext cx="262880" cy="262880"/>
          </a:xfrm>
          <a:prstGeom prst="rect">
            <a:avLst/>
          </a:prstGeom>
        </p:spPr>
      </p:pic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xmlns="" id="{8C60961A-32A9-9C8A-50F4-3D90134A79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78778527"/>
              </p:ext>
            </p:extLst>
          </p:nvPr>
        </p:nvGraphicFramePr>
        <p:xfrm>
          <a:off x="500033" y="1142983"/>
          <a:ext cx="4329263" cy="5393392"/>
        </p:xfrm>
        <a:graphic>
          <a:graphicData uri="http://schemas.openxmlformats.org/drawingml/2006/table">
            <a:tbl>
              <a:tblPr/>
              <a:tblGrid>
                <a:gridCol w="13749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40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7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4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23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236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236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236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236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236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1964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74552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6948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900238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</a:tblGrid>
              <a:tr h="8625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проекта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Инициатор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427" marR="9427" marT="9427" marB="0" vert="vert27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427" marR="9427" marT="9427" marB="0" vert="vert27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427" marR="9427" marT="9427" marB="0" vert="vert27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427" marR="9427" marT="9427" marB="0" vert="vert27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427" marR="9427" marT="9427" marB="0" vert="vert27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427" marR="9427" marT="9427" marB="0" vert="vert27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427" marR="9427" marT="9427" marB="0" vert="vert27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427" marR="9427" marT="9427" marB="0" vert="vert27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Инвестиции, млн р.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Гос-поддержка, млн р.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Создаваемые рабочие места, шт.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50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Агростартап «Выращивание крупного рогатого скота»</a:t>
                      </a:r>
                      <a:endParaRPr lang="ru-RU" sz="8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 Тижимеев С. М.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3,96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Усть-Мута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50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Агростартап «Выращивание крупного рогатого скота»</a:t>
                      </a:r>
                      <a:endParaRPr lang="ru-RU" sz="8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 Дюсембаев А. Г.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Черный-Ануй</a:t>
                      </a:r>
                    </a:p>
                  </a:txBody>
                  <a:tcPr marL="36000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31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Агростартап «Выращивание крупного рогатого скота»</a:t>
                      </a:r>
                      <a:endParaRPr lang="ru-RU" sz="8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 Белеков А. Г.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3,44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Тюдрала</a:t>
                      </a:r>
                    </a:p>
                  </a:txBody>
                  <a:tcPr marL="36000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31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Агростартап «Выращивание мясных табунных лошадей»</a:t>
                      </a:r>
                      <a:endParaRPr lang="ru-RU" sz="8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 Арбаев Р. Т.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Усть-Мута</a:t>
                      </a:r>
                    </a:p>
                  </a:txBody>
                  <a:tcPr marL="36000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31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Агростартап "Выращивание крупного рогатого скота"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 Задонцев О. А.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Черный-Ануй</a:t>
                      </a:r>
                    </a:p>
                  </a:txBody>
                  <a:tcPr marL="36000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31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Агростартап "Выращивание крупного рогатого скота"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 Иртакова В. В.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Кырлык</a:t>
                      </a:r>
                    </a:p>
                  </a:txBody>
                  <a:tcPr marL="36000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50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Агростартап "Выращивание крупного рогатого скота"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 Теркишев А. В.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Кырлык</a:t>
                      </a:r>
                    </a:p>
                  </a:txBody>
                  <a:tcPr marL="36000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41037613"/>
                  </a:ext>
                </a:extLst>
              </a:tr>
              <a:tr h="2531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Агростартап "Выращивание крупного рогатого скота"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Маников Р. Э.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Яконур</a:t>
                      </a:r>
                    </a:p>
                  </a:txBody>
                  <a:tcPr marL="36000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31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Агростартап "Выращивание крупного рогатого скота"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 Тоедов С. Г.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Усть-Мута</a:t>
                      </a:r>
                    </a:p>
                  </a:txBody>
                  <a:tcPr marL="36000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31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Агростартап "Выращивание крупного рогатого скота"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 Шагаев А. Г.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Ябоган</a:t>
                      </a:r>
                    </a:p>
                  </a:txBody>
                  <a:tcPr marL="36000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50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Откормочная площадка на 250 скотомест для КРС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 Кыпчаков А. Д.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Яконур</a:t>
                      </a:r>
                    </a:p>
                  </a:txBody>
                  <a:tcPr marL="36000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31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Откормочная площадка на 500 скотомест для КРС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 Арбаев Р. Т.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Усть-Мута</a:t>
                      </a:r>
                    </a:p>
                  </a:txBody>
                  <a:tcPr marL="36000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19465026"/>
                  </a:ext>
                </a:extLst>
              </a:tr>
              <a:tr h="3750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молочной фермы на 200 голов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«Молоко Кумира»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Коргон</a:t>
                      </a:r>
                    </a:p>
                  </a:txBody>
                  <a:tcPr marL="36000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416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туристической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базы «Кумир»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 Кабанина О. В.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Усть-Кумир</a:t>
                      </a:r>
                    </a:p>
                  </a:txBody>
                  <a:tcPr marL="36000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28636543"/>
                  </a:ext>
                </a:extLst>
              </a:tr>
              <a:tr h="2531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Агротуризм на базе ООО «Исток»</a:t>
                      </a: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«Исток»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27" marR="9427" marT="942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marL="9427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Каракол</a:t>
                      </a:r>
                    </a:p>
                  </a:txBody>
                  <a:tcPr marL="36000" marR="9427" marT="94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40989536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FC2AC25B-905C-401E-528D-1301E4E6EDD0}"/>
              </a:ext>
            </a:extLst>
          </p:cNvPr>
          <p:cNvSpPr txBox="1"/>
          <p:nvPr/>
        </p:nvSpPr>
        <p:spPr>
          <a:xfrm>
            <a:off x="6446429" y="6100607"/>
            <a:ext cx="12298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СПК «</a:t>
            </a:r>
            <a:r>
              <a:rPr lang="ru-RU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Мендур-Соккон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B18AB9C-DFD1-1461-59AF-1F78B5682478}"/>
              </a:ext>
            </a:extLst>
          </p:cNvPr>
          <p:cNvSpPr txBox="1"/>
          <p:nvPr/>
        </p:nvSpPr>
        <p:spPr>
          <a:xfrm>
            <a:off x="6533524" y="5490137"/>
            <a:ext cx="9188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Мясоопт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86B9D58E-9184-2B3A-846B-95613641E98B}"/>
              </a:ext>
            </a:extLst>
          </p:cNvPr>
          <p:cNvSpPr txBox="1"/>
          <p:nvPr/>
        </p:nvSpPr>
        <p:spPr>
          <a:xfrm>
            <a:off x="7540716" y="4856614"/>
            <a:ext cx="8707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«Меркит»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84B613E5-B66E-6A88-7AF1-D7785B6B41B2}"/>
              </a:ext>
            </a:extLst>
          </p:cNvPr>
          <p:cNvSpPr txBox="1"/>
          <p:nvPr/>
        </p:nvSpPr>
        <p:spPr>
          <a:xfrm>
            <a:off x="5957969" y="4770217"/>
            <a:ext cx="8370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СПК «Талица»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898B89BA-E614-C56E-504B-26E728ECFAA9}"/>
              </a:ext>
            </a:extLst>
          </p:cNvPr>
          <p:cNvSpPr txBox="1"/>
          <p:nvPr/>
        </p:nvSpPr>
        <p:spPr>
          <a:xfrm>
            <a:off x="7052839" y="3554613"/>
            <a:ext cx="84029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СПК «</a:t>
            </a:r>
            <a:r>
              <a:rPr lang="ru-RU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Арбаев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517B536-67E6-E635-6F44-B305E3AA81A6}"/>
              </a:ext>
            </a:extLst>
          </p:cNvPr>
          <p:cNvSpPr txBox="1"/>
          <p:nvPr/>
        </p:nvSpPr>
        <p:spPr>
          <a:xfrm>
            <a:off x="6085324" y="3539523"/>
            <a:ext cx="8963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ООО«Нива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«Каракол»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3F61CE2-28BC-09EF-FD30-9B234BD26BB9}"/>
              </a:ext>
            </a:extLst>
          </p:cNvPr>
          <p:cNvSpPr txBox="1"/>
          <p:nvPr/>
        </p:nvSpPr>
        <p:spPr>
          <a:xfrm>
            <a:off x="1285852" y="428604"/>
            <a:ext cx="35004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КФХ и индивидуальных предпринимателей 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(в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</a:rPr>
              <a:t>сфере сельского хозяйства)</a:t>
            </a:r>
            <a:endParaRPr lang="ru-RU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2D1B9F6-CFCC-9A50-97B8-6DD1AA8AC718}"/>
              </a:ext>
            </a:extLst>
          </p:cNvPr>
          <p:cNvSpPr txBox="1"/>
          <p:nvPr/>
        </p:nvSpPr>
        <p:spPr>
          <a:xfrm>
            <a:off x="857224" y="35716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3504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Arial Black" pitchFamily="34" charset="0"/>
              </a:rPr>
              <a:t>Цель – поддержка и увеличение количества субъектов малого и среднего предпринимательства </a:t>
            </a:r>
            <a:br>
              <a:rPr lang="ru-RU" sz="2000" b="1" dirty="0" smtClean="0">
                <a:latin typeface="Arial Black" pitchFamily="34" charset="0"/>
              </a:rPr>
            </a:br>
            <a:r>
              <a:rPr lang="ru-RU" sz="2000" b="1" dirty="0" smtClean="0">
                <a:latin typeface="Arial Black" pitchFamily="34" charset="0"/>
              </a:rPr>
              <a:t>МО «Усть-Канский район» </a:t>
            </a:r>
            <a:endParaRPr lang="ru-RU" sz="2000" b="1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500174"/>
            <a:ext cx="7886700" cy="4676789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3200" b="1" dirty="0" smtClean="0"/>
              <a:t>Мероприятия</a:t>
            </a:r>
          </a:p>
          <a:p>
            <a:pPr algn="just"/>
            <a:r>
              <a:rPr lang="ru-RU" dirty="0" smtClean="0"/>
              <a:t>информационные, консультационные и имущественная меры государственной поддержки (перечень муниципального имущества, свободного от прав третьих лиц, ежегодно пополняется и на сегодняшний день насчитывает 23 объекта, имущественная поддержка в виде аренды муниципального имущества оказана 15 субъектам МСП) </a:t>
            </a:r>
          </a:p>
          <a:p>
            <a:pPr algn="just"/>
            <a:r>
              <a:rPr lang="ru-RU" dirty="0" smtClean="0"/>
              <a:t>содействие в проведении обучающих семинаров для начинающих предпринимателей совместно с исполнительными органами государственной власти Республики Алтай, центром «Мой бизнес», центром развития Республики Алтай.</a:t>
            </a:r>
          </a:p>
          <a:p>
            <a:pPr algn="just">
              <a:buNone/>
            </a:pPr>
            <a:r>
              <a:rPr lang="ru-RU" dirty="0" smtClean="0"/>
              <a:t>	</a:t>
            </a:r>
            <a:r>
              <a:rPr lang="ru-RU" b="1" dirty="0" smtClean="0"/>
              <a:t>Субъекты МСП активно пользуются республиканскими и федеральными мерами поддержки. В разрезе исполнительных органов государственной власти в 2023 году:</a:t>
            </a:r>
          </a:p>
          <a:p>
            <a:pPr algn="just"/>
            <a:r>
              <a:rPr lang="ru-RU" dirty="0" smtClean="0"/>
              <a:t>Министерством сельского хозяйства Республики Алтай оказана финансовая поддержка сельхозтоваропроизводителям на общую сумму 102,96 млн. руб.;</a:t>
            </a:r>
          </a:p>
          <a:p>
            <a:pPr algn="just"/>
            <a:r>
              <a:rPr lang="ru-RU" dirty="0" smtClean="0"/>
              <a:t>Министерством экономического развития Республики Алтай оказана финансовая поддержка 2 субъектам малого и среднего предпринимательства на сумму 2,02 млн. руб.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A75E99-290C-EAF9-B807-6877CA7D0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0"/>
            <a:ext cx="4896544" cy="47158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ИНФРАСТРУКТУРА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F585EB9-A9C7-C888-E300-3D829934AB28}"/>
              </a:ext>
            </a:extLst>
          </p:cNvPr>
          <p:cNvSpPr txBox="1"/>
          <p:nvPr/>
        </p:nvSpPr>
        <p:spPr>
          <a:xfrm>
            <a:off x="857224" y="472579"/>
            <a:ext cx="39016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ДОШКОЛЬНЫХ ОБРАЗОВАТЕЛЬНЫХ ОРГАНИЗАЦИЙ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ОБЩЕОБРАЗОВАТЕЛЬНЫХ  УЧРЕЖДЕНИЯ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ДОПОЛНИТЕЛЬНОГО ОБРАЗОВАНИЯ (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Усть-Кан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03EAC42-F1AE-A8DD-AD2E-7EC744F154DE}"/>
              </a:ext>
            </a:extLst>
          </p:cNvPr>
          <p:cNvSpPr txBox="1"/>
          <p:nvPr/>
        </p:nvSpPr>
        <p:spPr>
          <a:xfrm>
            <a:off x="928662" y="1836200"/>
            <a:ext cx="357892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СКОРОЙ МЕДИЦИНСКОЙ ПОМОЩИ 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(Усть-Кан)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ФАП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ВЗРОСЛАЯ ПОЛИКЛИНИКА (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Усть-Кан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ДЕТСКОЕ ПОЛИКЛИНИЧЕСКОЕ ОТДЕЛЕНИЕ (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Усть-Кан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УЧАСТКОВЫЕ БОЛЬНИЦЫ (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Черный Ануй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Усть-Кумир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ВРАЧЕБНЫЕ АМБУЛАТОРИИ (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Яконур, Ябоган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СТОМАТОЛОГИЧЕСКИХ  КАБИНЕТА (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Усть-Кан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0FDAA7D-1897-FF58-19B4-106596005ABA}"/>
              </a:ext>
            </a:extLst>
          </p:cNvPr>
          <p:cNvSpPr txBox="1"/>
          <p:nvPr/>
        </p:nvSpPr>
        <p:spPr>
          <a:xfrm>
            <a:off x="928662" y="4511750"/>
            <a:ext cx="371477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КЛУБНОГО ТИПА</a:t>
            </a:r>
          </a:p>
          <a:p>
            <a:pPr algn="ctr"/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C642E43-BF5A-357A-205D-1396031F264D}"/>
              </a:ext>
            </a:extLst>
          </p:cNvPr>
          <p:cNvSpPr txBox="1"/>
          <p:nvPr/>
        </p:nvSpPr>
        <p:spPr>
          <a:xfrm>
            <a:off x="928662" y="5072075"/>
            <a:ext cx="35719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</a:t>
            </a:r>
          </a:p>
          <a:p>
            <a:pPr algn="ctr"/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ОТКРЫТЫХ СПОРТИВНЫХ ПЛОЩАДОК 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ОТКРЫТАЯ КОМПЛЕКСНАЯ СПОРТИВНАЯ ПЛОЩАДКА (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Усть-Кан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ФИЗКУЛЬТУРНО-ОЗДОРОВИТЕЛЬНЫЙ КОМПЛЕКС  (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Усть-Кан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dirty="0"/>
          </a:p>
        </p:txBody>
      </p:sp>
      <p:pic>
        <p:nvPicPr>
          <p:cNvPr id="11" name="Рисунок 10" descr="Изображение выглядит как карта, текст, атлас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894C91C8-D94A-A510-01BD-65ACFA581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57166"/>
            <a:ext cx="4310407" cy="6143668"/>
          </a:xfrm>
          <a:prstGeom prst="rect">
            <a:avLst/>
          </a:prstGeom>
        </p:spPr>
      </p:pic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xmlns="" id="{5393A8FE-28D3-90C0-9BD8-D81A0398A6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703451907"/>
              </p:ext>
            </p:extLst>
          </p:nvPr>
        </p:nvGraphicFramePr>
        <p:xfrm>
          <a:off x="4427984" y="2558061"/>
          <a:ext cx="479884" cy="537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5C9B7A66-493F-4A02-A0D0-26EDE92FB4D3}"/>
              </a:ext>
            </a:extLst>
          </p:cNvPr>
          <p:cNvCxnSpPr/>
          <p:nvPr/>
        </p:nvCxnSpPr>
        <p:spPr>
          <a:xfrm>
            <a:off x="1411717" y="1772816"/>
            <a:ext cx="194421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B002ED16-3135-285F-8144-70B7FEE4F2AC}"/>
              </a:ext>
            </a:extLst>
          </p:cNvPr>
          <p:cNvCxnSpPr>
            <a:cxnSpLocks/>
          </p:cNvCxnSpPr>
          <p:nvPr/>
        </p:nvCxnSpPr>
        <p:spPr>
          <a:xfrm>
            <a:off x="1406456" y="5520749"/>
            <a:ext cx="18722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4E763E48-3831-13EE-97AE-0DD323EA80FF}"/>
              </a:ext>
            </a:extLst>
          </p:cNvPr>
          <p:cNvSpPr txBox="1"/>
          <p:nvPr/>
        </p:nvSpPr>
        <p:spPr>
          <a:xfrm>
            <a:off x="428596" y="114298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22</a:t>
            </a:r>
            <a:endParaRPr lang="ru-RU" sz="2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CE21BE4-9BD1-1F91-6F61-3996C3599353}"/>
              </a:ext>
            </a:extLst>
          </p:cNvPr>
          <p:cNvSpPr txBox="1"/>
          <p:nvPr/>
        </p:nvSpPr>
        <p:spPr>
          <a:xfrm>
            <a:off x="428596" y="78579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</a:t>
            </a:r>
            <a:endParaRPr lang="ru-RU" sz="2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099A9C11-94F6-DF0A-151F-AB32AFC9CD60}"/>
              </a:ext>
            </a:extLst>
          </p:cNvPr>
          <p:cNvSpPr txBox="1"/>
          <p:nvPr/>
        </p:nvSpPr>
        <p:spPr>
          <a:xfrm>
            <a:off x="500034" y="1428736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endParaRPr lang="ru-RU" sz="2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D30DD455-5F41-EE7D-C84D-43DCE0E1FF2B}"/>
              </a:ext>
            </a:extLst>
          </p:cNvPr>
          <p:cNvSpPr txBox="1"/>
          <p:nvPr/>
        </p:nvSpPr>
        <p:spPr>
          <a:xfrm>
            <a:off x="500034" y="4786322"/>
            <a:ext cx="579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  <a:endParaRPr lang="ru-RU" sz="2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7C2BBDD-D7DF-65D9-0937-A12892DD0B5B}"/>
              </a:ext>
            </a:extLst>
          </p:cNvPr>
          <p:cNvSpPr txBox="1"/>
          <p:nvPr/>
        </p:nvSpPr>
        <p:spPr>
          <a:xfrm>
            <a:off x="500034" y="5143512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19</a:t>
            </a:r>
            <a:endParaRPr lang="ru-RU" sz="2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4EC2BEC8-7A3B-6185-AF84-F5824F979EAA}"/>
              </a:ext>
            </a:extLst>
          </p:cNvPr>
          <p:cNvSpPr txBox="1"/>
          <p:nvPr/>
        </p:nvSpPr>
        <p:spPr>
          <a:xfrm>
            <a:off x="500034" y="542926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14</a:t>
            </a:r>
            <a:endParaRPr lang="ru-RU" sz="2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A592BD26-FF5F-79DB-6F53-63D34C121768}"/>
              </a:ext>
            </a:extLst>
          </p:cNvPr>
          <p:cNvSpPr txBox="1"/>
          <p:nvPr/>
        </p:nvSpPr>
        <p:spPr>
          <a:xfrm>
            <a:off x="571472" y="5786454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endParaRPr lang="ru-RU" sz="2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FAD965BB-720E-16F1-26DC-11901A0AAD9E}"/>
              </a:ext>
            </a:extLst>
          </p:cNvPr>
          <p:cNvSpPr txBox="1"/>
          <p:nvPr/>
        </p:nvSpPr>
        <p:spPr>
          <a:xfrm>
            <a:off x="571472" y="6143644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endParaRPr lang="ru-RU" sz="2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697E10B-2130-6C99-2D4F-E6FD608EA4AB}"/>
              </a:ext>
            </a:extLst>
          </p:cNvPr>
          <p:cNvSpPr txBox="1"/>
          <p:nvPr/>
        </p:nvSpPr>
        <p:spPr>
          <a:xfrm>
            <a:off x="571472" y="214311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lang="ru-RU" sz="2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822EB3E1-75EE-EBFC-7DAD-39D1D2160C7A}"/>
              </a:ext>
            </a:extLst>
          </p:cNvPr>
          <p:cNvSpPr txBox="1"/>
          <p:nvPr/>
        </p:nvSpPr>
        <p:spPr>
          <a:xfrm>
            <a:off x="500034" y="257174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19</a:t>
            </a:r>
            <a:endParaRPr lang="ru-RU" sz="2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08B8A4A9-A864-E59F-C2E3-A1B4BB5E01F6}"/>
              </a:ext>
            </a:extLst>
          </p:cNvPr>
          <p:cNvSpPr txBox="1"/>
          <p:nvPr/>
        </p:nvSpPr>
        <p:spPr>
          <a:xfrm>
            <a:off x="571472" y="2928934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endParaRPr lang="ru-RU" sz="2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A1785CEE-F619-6AFB-C9A0-2824E9BC0F85}"/>
              </a:ext>
            </a:extLst>
          </p:cNvPr>
          <p:cNvSpPr txBox="1"/>
          <p:nvPr/>
        </p:nvSpPr>
        <p:spPr>
          <a:xfrm>
            <a:off x="571472" y="3286124"/>
            <a:ext cx="3957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endParaRPr lang="ru-RU" sz="2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4B290A9-03A8-C7E8-4B8F-ED759651927B}"/>
              </a:ext>
            </a:extLst>
          </p:cNvPr>
          <p:cNvSpPr txBox="1"/>
          <p:nvPr/>
        </p:nvSpPr>
        <p:spPr>
          <a:xfrm>
            <a:off x="571472" y="3571876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endParaRPr lang="ru-RU" sz="2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83F245ED-3405-CFBA-F25F-F6FEC4D82007}"/>
              </a:ext>
            </a:extLst>
          </p:cNvPr>
          <p:cNvSpPr txBox="1"/>
          <p:nvPr/>
        </p:nvSpPr>
        <p:spPr>
          <a:xfrm>
            <a:off x="571472" y="3857628"/>
            <a:ext cx="193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endParaRPr lang="ru-RU" sz="2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C4C936F3-7464-8E88-28BD-0637A18A9359}"/>
              </a:ext>
            </a:extLst>
          </p:cNvPr>
          <p:cNvSpPr txBox="1"/>
          <p:nvPr/>
        </p:nvSpPr>
        <p:spPr>
          <a:xfrm>
            <a:off x="571472" y="4143380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endParaRPr lang="ru-RU" sz="2000" dirty="0"/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656B2BAA-BB96-B45E-21B4-965126C7DDCE}"/>
              </a:ext>
            </a:extLst>
          </p:cNvPr>
          <p:cNvCxnSpPr>
            <a:cxnSpLocks/>
          </p:cNvCxnSpPr>
          <p:nvPr/>
        </p:nvCxnSpPr>
        <p:spPr>
          <a:xfrm>
            <a:off x="1267701" y="4518987"/>
            <a:ext cx="20882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5" name="Диаграмма 44">
            <a:extLst>
              <a:ext uri="{FF2B5EF4-FFF2-40B4-BE49-F238E27FC236}">
                <a16:creationId xmlns:a16="http://schemas.microsoft.com/office/drawing/2014/main" xmlns="" id="{C62C3E02-71E2-3127-909E-C28C30689B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974892071"/>
              </p:ext>
            </p:extLst>
          </p:nvPr>
        </p:nvGraphicFramePr>
        <p:xfrm>
          <a:off x="7092280" y="3133712"/>
          <a:ext cx="792088" cy="590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6" name="Диаграмма 45">
            <a:extLst>
              <a:ext uri="{FF2B5EF4-FFF2-40B4-BE49-F238E27FC236}">
                <a16:creationId xmlns:a16="http://schemas.microsoft.com/office/drawing/2014/main" xmlns="" id="{1CBE1F4F-62F1-595A-C48B-FD131504E8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425333445"/>
              </p:ext>
            </p:extLst>
          </p:nvPr>
        </p:nvGraphicFramePr>
        <p:xfrm>
          <a:off x="4648946" y="2355476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3" name="Диаграмма 52">
            <a:extLst>
              <a:ext uri="{FF2B5EF4-FFF2-40B4-BE49-F238E27FC236}">
                <a16:creationId xmlns:a16="http://schemas.microsoft.com/office/drawing/2014/main" xmlns="" id="{56C9EEEA-23D2-5A56-389F-A62E31196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408416952"/>
              </p:ext>
            </p:extLst>
          </p:nvPr>
        </p:nvGraphicFramePr>
        <p:xfrm>
          <a:off x="4704170" y="2365627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4" name="Диаграмма 53">
            <a:extLst>
              <a:ext uri="{FF2B5EF4-FFF2-40B4-BE49-F238E27FC236}">
                <a16:creationId xmlns:a16="http://schemas.microsoft.com/office/drawing/2014/main" xmlns="" id="{EEB2A978-638C-A7B8-B31C-54A14B3B44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945258326"/>
              </p:ext>
            </p:extLst>
          </p:nvPr>
        </p:nvGraphicFramePr>
        <p:xfrm>
          <a:off x="5271548" y="2344022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5" name="Диаграмма 54">
            <a:extLst>
              <a:ext uri="{FF2B5EF4-FFF2-40B4-BE49-F238E27FC236}">
                <a16:creationId xmlns:a16="http://schemas.microsoft.com/office/drawing/2014/main" xmlns="" id="{3FA2E3CB-AA9D-B46E-64E2-E98F141506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440933900"/>
              </p:ext>
            </p:extLst>
          </p:nvPr>
        </p:nvGraphicFramePr>
        <p:xfrm>
          <a:off x="5445972" y="2725256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56" name="Диаграмма 55">
            <a:extLst>
              <a:ext uri="{FF2B5EF4-FFF2-40B4-BE49-F238E27FC236}">
                <a16:creationId xmlns:a16="http://schemas.microsoft.com/office/drawing/2014/main" xmlns="" id="{55AF911A-3717-E04B-71B4-6FF3756FBF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590697826"/>
              </p:ext>
            </p:extLst>
          </p:nvPr>
        </p:nvGraphicFramePr>
        <p:xfrm>
          <a:off x="5985497" y="2297594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57" name="Диаграмма 56">
            <a:extLst>
              <a:ext uri="{FF2B5EF4-FFF2-40B4-BE49-F238E27FC236}">
                <a16:creationId xmlns:a16="http://schemas.microsoft.com/office/drawing/2014/main" xmlns="" id="{A1541A97-6796-A60D-AB83-FB114E1C0D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379249554"/>
              </p:ext>
            </p:extLst>
          </p:nvPr>
        </p:nvGraphicFramePr>
        <p:xfrm>
          <a:off x="6407356" y="2857205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58" name="Диаграмма 57">
            <a:extLst>
              <a:ext uri="{FF2B5EF4-FFF2-40B4-BE49-F238E27FC236}">
                <a16:creationId xmlns:a16="http://schemas.microsoft.com/office/drawing/2014/main" xmlns="" id="{30FE65B8-2AE9-D383-0929-7C826AAC2C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600005225"/>
              </p:ext>
            </p:extLst>
          </p:nvPr>
        </p:nvGraphicFramePr>
        <p:xfrm>
          <a:off x="6046946" y="2610238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59" name="Диаграмма 58">
            <a:extLst>
              <a:ext uri="{FF2B5EF4-FFF2-40B4-BE49-F238E27FC236}">
                <a16:creationId xmlns:a16="http://schemas.microsoft.com/office/drawing/2014/main" xmlns="" id="{65993FC4-9748-8977-2A83-79F1CF862E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199519199"/>
              </p:ext>
            </p:extLst>
          </p:nvPr>
        </p:nvGraphicFramePr>
        <p:xfrm>
          <a:off x="6830206" y="2618114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60" name="Диаграмма 59">
            <a:extLst>
              <a:ext uri="{FF2B5EF4-FFF2-40B4-BE49-F238E27FC236}">
                <a16:creationId xmlns:a16="http://schemas.microsoft.com/office/drawing/2014/main" xmlns="" id="{80199170-88DC-2CAC-E4BC-8562C51364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190648825"/>
              </p:ext>
            </p:extLst>
          </p:nvPr>
        </p:nvGraphicFramePr>
        <p:xfrm>
          <a:off x="6997499" y="3583727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61" name="Диаграмма 60">
            <a:extLst>
              <a:ext uri="{FF2B5EF4-FFF2-40B4-BE49-F238E27FC236}">
                <a16:creationId xmlns:a16="http://schemas.microsoft.com/office/drawing/2014/main" xmlns="" id="{0040AD6F-9C98-9423-5BC2-C1C6C9F212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556277618"/>
              </p:ext>
            </p:extLst>
          </p:nvPr>
        </p:nvGraphicFramePr>
        <p:xfrm>
          <a:off x="5543530" y="2297594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62" name="Диаграмма 61">
            <a:extLst>
              <a:ext uri="{FF2B5EF4-FFF2-40B4-BE49-F238E27FC236}">
                <a16:creationId xmlns:a16="http://schemas.microsoft.com/office/drawing/2014/main" xmlns="" id="{C4F00537-C56C-A52A-5F00-584FE8EB12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640084743"/>
              </p:ext>
            </p:extLst>
          </p:nvPr>
        </p:nvGraphicFramePr>
        <p:xfrm>
          <a:off x="7872768" y="3969836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63" name="Диаграмма 62">
            <a:extLst>
              <a:ext uri="{FF2B5EF4-FFF2-40B4-BE49-F238E27FC236}">
                <a16:creationId xmlns:a16="http://schemas.microsoft.com/office/drawing/2014/main" xmlns="" id="{0131C430-40B2-AF36-5BEF-18CEFF4E01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01028395"/>
              </p:ext>
            </p:extLst>
          </p:nvPr>
        </p:nvGraphicFramePr>
        <p:xfrm>
          <a:off x="7080708" y="2460380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64" name="Диаграмма 63">
            <a:extLst>
              <a:ext uri="{FF2B5EF4-FFF2-40B4-BE49-F238E27FC236}">
                <a16:creationId xmlns:a16="http://schemas.microsoft.com/office/drawing/2014/main" xmlns="" id="{381D5D19-AC84-D1F8-BE56-D8D0E81400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768047137"/>
              </p:ext>
            </p:extLst>
          </p:nvPr>
        </p:nvGraphicFramePr>
        <p:xfrm>
          <a:off x="7378389" y="2338309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65" name="Диаграмма 64">
            <a:extLst>
              <a:ext uri="{FF2B5EF4-FFF2-40B4-BE49-F238E27FC236}">
                <a16:creationId xmlns:a16="http://schemas.microsoft.com/office/drawing/2014/main" xmlns="" id="{ADAE9463-A9EB-6C34-90E4-679C402825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589429889"/>
              </p:ext>
            </p:extLst>
          </p:nvPr>
        </p:nvGraphicFramePr>
        <p:xfrm>
          <a:off x="7901792" y="2975808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66" name="Диаграмма 65">
            <a:extLst>
              <a:ext uri="{FF2B5EF4-FFF2-40B4-BE49-F238E27FC236}">
                <a16:creationId xmlns:a16="http://schemas.microsoft.com/office/drawing/2014/main" xmlns="" id="{2090EE03-1E58-47BC-B725-3EB8F864D0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785757463"/>
              </p:ext>
            </p:extLst>
          </p:nvPr>
        </p:nvGraphicFramePr>
        <p:xfrm>
          <a:off x="7613760" y="3047423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67" name="Диаграмма 66">
            <a:extLst>
              <a:ext uri="{FF2B5EF4-FFF2-40B4-BE49-F238E27FC236}">
                <a16:creationId xmlns:a16="http://schemas.microsoft.com/office/drawing/2014/main" xmlns="" id="{750BF149-92FE-A38D-7582-07034FABB0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487667706"/>
              </p:ext>
            </p:extLst>
          </p:nvPr>
        </p:nvGraphicFramePr>
        <p:xfrm>
          <a:off x="8381150" y="3120818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graphicFrame>
        <p:nvGraphicFramePr>
          <p:cNvPr id="68" name="Диаграмма 67">
            <a:extLst>
              <a:ext uri="{FF2B5EF4-FFF2-40B4-BE49-F238E27FC236}">
                <a16:creationId xmlns:a16="http://schemas.microsoft.com/office/drawing/2014/main" xmlns="" id="{185E51D7-5BD4-EA78-CADC-6FE3AEAECC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341719198"/>
              </p:ext>
            </p:extLst>
          </p:nvPr>
        </p:nvGraphicFramePr>
        <p:xfrm>
          <a:off x="6830206" y="965613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69" name="Диаграмма 68">
            <a:extLst>
              <a:ext uri="{FF2B5EF4-FFF2-40B4-BE49-F238E27FC236}">
                <a16:creationId xmlns:a16="http://schemas.microsoft.com/office/drawing/2014/main" xmlns="" id="{9004BD96-62FA-2F45-949F-D82518091C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500729756"/>
              </p:ext>
            </p:extLst>
          </p:nvPr>
        </p:nvGraphicFramePr>
        <p:xfrm>
          <a:off x="7531533" y="1503491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70" name="Диаграмма 69">
            <a:extLst>
              <a:ext uri="{FF2B5EF4-FFF2-40B4-BE49-F238E27FC236}">
                <a16:creationId xmlns:a16="http://schemas.microsoft.com/office/drawing/2014/main" xmlns="" id="{542F4A6A-5055-D543-ED9B-543F6F5879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587707395"/>
              </p:ext>
            </p:extLst>
          </p:nvPr>
        </p:nvGraphicFramePr>
        <p:xfrm>
          <a:off x="7971877" y="2269805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71" name="Диаграмма 70">
            <a:extLst>
              <a:ext uri="{FF2B5EF4-FFF2-40B4-BE49-F238E27FC236}">
                <a16:creationId xmlns:a16="http://schemas.microsoft.com/office/drawing/2014/main" xmlns="" id="{9D3CBEC4-EF0F-E159-D490-35C443C0E9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39745815"/>
              </p:ext>
            </p:extLst>
          </p:nvPr>
        </p:nvGraphicFramePr>
        <p:xfrm>
          <a:off x="7115173" y="1318305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  <p:graphicFrame>
        <p:nvGraphicFramePr>
          <p:cNvPr id="72" name="Диаграмма 71">
            <a:extLst>
              <a:ext uri="{FF2B5EF4-FFF2-40B4-BE49-F238E27FC236}">
                <a16:creationId xmlns:a16="http://schemas.microsoft.com/office/drawing/2014/main" xmlns="" id="{11B42538-4AF7-A874-BE29-ACC5206EAC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975087298"/>
              </p:ext>
            </p:extLst>
          </p:nvPr>
        </p:nvGraphicFramePr>
        <p:xfrm>
          <a:off x="6364310" y="1371064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graphicFrame>
        <p:nvGraphicFramePr>
          <p:cNvPr id="73" name="Диаграмма 72">
            <a:extLst>
              <a:ext uri="{FF2B5EF4-FFF2-40B4-BE49-F238E27FC236}">
                <a16:creationId xmlns:a16="http://schemas.microsoft.com/office/drawing/2014/main" xmlns="" id="{3AF17547-6892-41BB-64D0-B6E7CC110C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225638946"/>
              </p:ext>
            </p:extLst>
          </p:nvPr>
        </p:nvGraphicFramePr>
        <p:xfrm>
          <a:off x="6623010" y="1711832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graphicFrame>
        <p:nvGraphicFramePr>
          <p:cNvPr id="74" name="Диаграмма 73">
            <a:extLst>
              <a:ext uri="{FF2B5EF4-FFF2-40B4-BE49-F238E27FC236}">
                <a16:creationId xmlns:a16="http://schemas.microsoft.com/office/drawing/2014/main" xmlns="" id="{9E02F12F-C4D0-1582-1791-E9B8D4E70B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798515947"/>
              </p:ext>
            </p:extLst>
          </p:nvPr>
        </p:nvGraphicFramePr>
        <p:xfrm>
          <a:off x="6984711" y="1997518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7"/>
          </a:graphicData>
        </a:graphic>
      </p:graphicFrame>
      <p:graphicFrame>
        <p:nvGraphicFramePr>
          <p:cNvPr id="75" name="Диаграмма 74">
            <a:extLst>
              <a:ext uri="{FF2B5EF4-FFF2-40B4-BE49-F238E27FC236}">
                <a16:creationId xmlns:a16="http://schemas.microsoft.com/office/drawing/2014/main" xmlns="" id="{0491ED63-1A73-CC7E-C110-1B21F9D687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055772278"/>
              </p:ext>
            </p:extLst>
          </p:nvPr>
        </p:nvGraphicFramePr>
        <p:xfrm>
          <a:off x="7132597" y="1554906"/>
          <a:ext cx="576064" cy="47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E78D43D4-3684-8C3F-5752-236153B9FB5E}"/>
              </a:ext>
            </a:extLst>
          </p:cNvPr>
          <p:cNvSpPr txBox="1"/>
          <p:nvPr/>
        </p:nvSpPr>
        <p:spPr>
          <a:xfrm>
            <a:off x="6643702" y="5286388"/>
            <a:ext cx="217078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/>
              <a:t>Дошкольное учреждение</a:t>
            </a:r>
          </a:p>
          <a:p>
            <a:r>
              <a:rPr lang="ru-RU" sz="1000" dirty="0"/>
              <a:t>Общеобразовательное учреждение</a:t>
            </a:r>
          </a:p>
          <a:p>
            <a:r>
              <a:rPr lang="ru-RU" sz="1000" dirty="0"/>
              <a:t>ФАП</a:t>
            </a:r>
          </a:p>
          <a:p>
            <a:r>
              <a:rPr lang="ru-RU" sz="1000" dirty="0"/>
              <a:t>Амбулатория (участковая больница)</a:t>
            </a:r>
          </a:p>
          <a:p>
            <a:r>
              <a:rPr lang="ru-RU" sz="1000" dirty="0"/>
              <a:t>Клуб</a:t>
            </a:r>
          </a:p>
          <a:p>
            <a:r>
              <a:rPr lang="ru-RU" sz="1000" dirty="0"/>
              <a:t>Библиотека</a:t>
            </a:r>
          </a:p>
          <a:p>
            <a:r>
              <a:rPr lang="ru-RU" sz="1000" dirty="0"/>
              <a:t>Спортивное сооружение</a:t>
            </a: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xmlns="" id="{83848A04-5AB1-F49B-660B-2E8031299969}"/>
              </a:ext>
            </a:extLst>
          </p:cNvPr>
          <p:cNvSpPr/>
          <p:nvPr/>
        </p:nvSpPr>
        <p:spPr>
          <a:xfrm>
            <a:off x="6572264" y="5357826"/>
            <a:ext cx="134818" cy="1046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xmlns="" id="{440932EF-4F90-14AD-26BF-0D1FDF6B9327}"/>
              </a:ext>
            </a:extLst>
          </p:cNvPr>
          <p:cNvSpPr/>
          <p:nvPr/>
        </p:nvSpPr>
        <p:spPr>
          <a:xfrm>
            <a:off x="6572264" y="5500702"/>
            <a:ext cx="134818" cy="10463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xmlns="" id="{D93159B2-D73F-7797-C783-A2FEC6481BE7}"/>
              </a:ext>
            </a:extLst>
          </p:cNvPr>
          <p:cNvSpPr/>
          <p:nvPr/>
        </p:nvSpPr>
        <p:spPr>
          <a:xfrm>
            <a:off x="6572264" y="5643578"/>
            <a:ext cx="134818" cy="10463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xmlns="" id="{F72DF7A3-7653-1AE5-A166-3443EDFEC6FF}"/>
              </a:ext>
            </a:extLst>
          </p:cNvPr>
          <p:cNvSpPr/>
          <p:nvPr/>
        </p:nvSpPr>
        <p:spPr>
          <a:xfrm>
            <a:off x="6572264" y="5786454"/>
            <a:ext cx="134818" cy="104639"/>
          </a:xfrm>
          <a:prstGeom prst="rect">
            <a:avLst/>
          </a:prstGeom>
          <a:solidFill>
            <a:srgbClr val="FF33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xmlns="" id="{91DDE140-B8EC-E231-7BCB-C1C16AC3D695}"/>
              </a:ext>
            </a:extLst>
          </p:cNvPr>
          <p:cNvSpPr/>
          <p:nvPr/>
        </p:nvSpPr>
        <p:spPr>
          <a:xfrm>
            <a:off x="6572264" y="5929330"/>
            <a:ext cx="134818" cy="10463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xmlns="" id="{8F9A979F-7CF6-65B1-8196-845A78512BC9}"/>
              </a:ext>
            </a:extLst>
          </p:cNvPr>
          <p:cNvSpPr/>
          <p:nvPr/>
        </p:nvSpPr>
        <p:spPr>
          <a:xfrm>
            <a:off x="6572264" y="6143644"/>
            <a:ext cx="134818" cy="1046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xmlns="" id="{756402FA-52B0-C0EC-0A5D-DE3CAA8F9D25}"/>
              </a:ext>
            </a:extLst>
          </p:cNvPr>
          <p:cNvSpPr/>
          <p:nvPr/>
        </p:nvSpPr>
        <p:spPr>
          <a:xfrm>
            <a:off x="6572264" y="6286520"/>
            <a:ext cx="134818" cy="10463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459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3EB7E7-5E4A-2AEA-E007-D23B28E08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-13183"/>
            <a:ext cx="4318200" cy="442133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latin typeface="Arial Black" pitchFamily="34" charset="0"/>
                <a:cs typeface="Times New Roman" panose="02020603050405020304" pitchFamily="18" charset="0"/>
              </a:rPr>
              <a:t>ДОШКОЛЬНОЕ ОБРАЗОВАНИЕ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AB32096-F051-51B4-D283-F8F98A24C92B}"/>
              </a:ext>
            </a:extLst>
          </p:cNvPr>
          <p:cNvSpPr txBox="1"/>
          <p:nvPr/>
        </p:nvSpPr>
        <p:spPr>
          <a:xfrm>
            <a:off x="500034" y="357165"/>
            <a:ext cx="442915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</a:t>
            </a:r>
            <a:endParaRPr lang="ru-RU" sz="16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ДОУ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зданий, в которых функционируют МДОУ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669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м2 площадь зданий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1 105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проектная мощность 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1 138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фактическая мощность 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1 035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B007D00F-15D0-23E2-7D2D-07DD1EE8C48D}"/>
              </a:ext>
            </a:extLst>
          </p:cNvPr>
          <p:cNvCxnSpPr>
            <a:cxnSpLocks/>
          </p:cNvCxnSpPr>
          <p:nvPr/>
        </p:nvCxnSpPr>
        <p:spPr>
          <a:xfrm>
            <a:off x="395536" y="2276872"/>
            <a:ext cx="37444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20D48F8-FBEC-4341-D728-7489B5D749F8}"/>
              </a:ext>
            </a:extLst>
          </p:cNvPr>
          <p:cNvSpPr txBox="1"/>
          <p:nvPr/>
        </p:nvSpPr>
        <p:spPr>
          <a:xfrm>
            <a:off x="357158" y="2285992"/>
            <a:ext cx="457203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333,8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ставок сотрудников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замещенных ставок </a:t>
            </a:r>
            <a:r>
              <a:rPr lang="ru-RU" sz="1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331,8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 (99,4%)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фактическая численность </a:t>
            </a:r>
            <a:r>
              <a:rPr lang="ru-RU" sz="1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315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 (94,37%)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109,3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ставок воспитателей и узких специалистов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замещенных ставок</a:t>
            </a:r>
            <a:r>
              <a:rPr lang="ru-RU" sz="1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107,3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 (98,17%)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фактическая численность </a:t>
            </a:r>
            <a:r>
              <a:rPr lang="ru-RU" sz="1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 (92,41 %)</a:t>
            </a:r>
          </a:p>
        </p:txBody>
      </p:sp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xmlns="" id="{0B0E0FE6-825C-4DDC-DAE4-2D4D9B5793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999341430"/>
              </p:ext>
            </p:extLst>
          </p:nvPr>
        </p:nvGraphicFramePr>
        <p:xfrm>
          <a:off x="500034" y="4071942"/>
          <a:ext cx="4715045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FFF40C09-3851-9245-B471-6262981C5BA9}"/>
              </a:ext>
            </a:extLst>
          </p:cNvPr>
          <p:cNvCxnSpPr>
            <a:cxnSpLocks/>
          </p:cNvCxnSpPr>
          <p:nvPr/>
        </p:nvCxnSpPr>
        <p:spPr>
          <a:xfrm>
            <a:off x="431540" y="3891050"/>
            <a:ext cx="3672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 descr="Изображение выглядит как карта, текст, атлас, диаграмма">
            <a:extLst>
              <a:ext uri="{FF2B5EF4-FFF2-40B4-BE49-F238E27FC236}">
                <a16:creationId xmlns:a16="http://schemas.microsoft.com/office/drawing/2014/main" xmlns="" id="{E6BDA008-02E8-62B4-3CB2-2DD0AE17DB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29190" y="357166"/>
            <a:ext cx="3857652" cy="6072229"/>
          </a:xfrm>
          <a:prstGeom prst="rect">
            <a:avLst/>
          </a:prstGeom>
          <a:solidFill>
            <a:schemeClr val="accent2"/>
          </a:solidFill>
          <a:ln>
            <a:solidFill>
              <a:srgbClr val="EDEBEC"/>
            </a:solidFill>
          </a:ln>
        </p:spPr>
      </p:pic>
      <p:pic>
        <p:nvPicPr>
          <p:cNvPr id="45" name="Рисунок 44" descr="Дом контур">
            <a:extLst>
              <a:ext uri="{FF2B5EF4-FFF2-40B4-BE49-F238E27FC236}">
                <a16:creationId xmlns:a16="http://schemas.microsoft.com/office/drawing/2014/main" xmlns="" id="{9DD6EE18-91D2-A09E-F885-CEFDB97EF9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623690" y="4715667"/>
            <a:ext cx="239371" cy="239371"/>
          </a:xfrm>
          <a:prstGeom prst="rect">
            <a:avLst/>
          </a:prstGeom>
        </p:spPr>
      </p:pic>
      <p:pic>
        <p:nvPicPr>
          <p:cNvPr id="48" name="Рисунок 47" descr="Дом контур">
            <a:extLst>
              <a:ext uri="{FF2B5EF4-FFF2-40B4-BE49-F238E27FC236}">
                <a16:creationId xmlns:a16="http://schemas.microsoft.com/office/drawing/2014/main" xmlns="" id="{7F330079-1CBA-178C-C477-2EA6AC1819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158761" y="4987752"/>
            <a:ext cx="239371" cy="239371"/>
          </a:xfrm>
          <a:prstGeom prst="rect">
            <a:avLst/>
          </a:prstGeom>
        </p:spPr>
      </p:pic>
      <p:pic>
        <p:nvPicPr>
          <p:cNvPr id="49" name="Рисунок 48" descr="Дом контур">
            <a:extLst>
              <a:ext uri="{FF2B5EF4-FFF2-40B4-BE49-F238E27FC236}">
                <a16:creationId xmlns:a16="http://schemas.microsoft.com/office/drawing/2014/main" xmlns="" id="{E1D23DB1-8133-96BD-F491-E994E26CA1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5544739" y="4725984"/>
            <a:ext cx="239371" cy="239371"/>
          </a:xfrm>
          <a:prstGeom prst="rect">
            <a:avLst/>
          </a:prstGeom>
        </p:spPr>
      </p:pic>
      <p:pic>
        <p:nvPicPr>
          <p:cNvPr id="50" name="Рисунок 49" descr="Дом контур">
            <a:extLst>
              <a:ext uri="{FF2B5EF4-FFF2-40B4-BE49-F238E27FC236}">
                <a16:creationId xmlns:a16="http://schemas.microsoft.com/office/drawing/2014/main" xmlns="" id="{0671ECDE-1BB6-8A9D-2B9D-F63CB3AA1B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278446" y="5807580"/>
            <a:ext cx="239371" cy="239371"/>
          </a:xfrm>
          <a:prstGeom prst="rect">
            <a:avLst/>
          </a:prstGeom>
        </p:spPr>
      </p:pic>
      <p:pic>
        <p:nvPicPr>
          <p:cNvPr id="51" name="Рисунок 50" descr="Дом контур">
            <a:extLst>
              <a:ext uri="{FF2B5EF4-FFF2-40B4-BE49-F238E27FC236}">
                <a16:creationId xmlns:a16="http://schemas.microsoft.com/office/drawing/2014/main" xmlns="" id="{B3C27E97-6413-AD57-4842-86C589A75B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6096547" y="4987752"/>
            <a:ext cx="239371" cy="239371"/>
          </a:xfrm>
          <a:prstGeom prst="rect">
            <a:avLst/>
          </a:prstGeom>
        </p:spPr>
      </p:pic>
      <p:pic>
        <p:nvPicPr>
          <p:cNvPr id="53" name="Рисунок 52" descr="Дом контур">
            <a:extLst>
              <a:ext uri="{FF2B5EF4-FFF2-40B4-BE49-F238E27FC236}">
                <a16:creationId xmlns:a16="http://schemas.microsoft.com/office/drawing/2014/main" xmlns="" id="{CF26AC44-C209-6DDD-FD13-09F13D6922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364917" y="3912280"/>
            <a:ext cx="239371" cy="239371"/>
          </a:xfrm>
          <a:prstGeom prst="rect">
            <a:avLst/>
          </a:prstGeom>
        </p:spPr>
      </p:pic>
      <p:pic>
        <p:nvPicPr>
          <p:cNvPr id="54" name="Рисунок 53" descr="Дом контур">
            <a:extLst>
              <a:ext uri="{FF2B5EF4-FFF2-40B4-BE49-F238E27FC236}">
                <a16:creationId xmlns:a16="http://schemas.microsoft.com/office/drawing/2014/main" xmlns="" id="{72D71629-023D-F564-C90A-EB2F7BCE36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278446" y="3161045"/>
            <a:ext cx="239371" cy="239371"/>
          </a:xfrm>
          <a:prstGeom prst="rect">
            <a:avLst/>
          </a:prstGeom>
        </p:spPr>
      </p:pic>
      <p:pic>
        <p:nvPicPr>
          <p:cNvPr id="55" name="Рисунок 54" descr="Дом контур">
            <a:extLst>
              <a:ext uri="{FF2B5EF4-FFF2-40B4-BE49-F238E27FC236}">
                <a16:creationId xmlns:a16="http://schemas.microsoft.com/office/drawing/2014/main" xmlns="" id="{E4113253-E08D-0B37-615E-DAF7DEAEE5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467839" y="5375688"/>
            <a:ext cx="239371" cy="239371"/>
          </a:xfrm>
          <a:prstGeom prst="rect">
            <a:avLst/>
          </a:prstGeom>
        </p:spPr>
      </p:pic>
      <p:pic>
        <p:nvPicPr>
          <p:cNvPr id="56" name="Рисунок 55" descr="Дом контур">
            <a:extLst>
              <a:ext uri="{FF2B5EF4-FFF2-40B4-BE49-F238E27FC236}">
                <a16:creationId xmlns:a16="http://schemas.microsoft.com/office/drawing/2014/main" xmlns="" id="{E12A9F5B-3D16-64AB-9502-CAACF8FF87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467839" y="5568209"/>
            <a:ext cx="239371" cy="239371"/>
          </a:xfrm>
          <a:prstGeom prst="rect">
            <a:avLst/>
          </a:prstGeom>
        </p:spPr>
      </p:pic>
      <p:pic>
        <p:nvPicPr>
          <p:cNvPr id="57" name="Рисунок 56" descr="Дом контур">
            <a:extLst>
              <a:ext uri="{FF2B5EF4-FFF2-40B4-BE49-F238E27FC236}">
                <a16:creationId xmlns:a16="http://schemas.microsoft.com/office/drawing/2014/main" xmlns="" id="{A3706344-7C6D-DA40-CE4F-8125A3782D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861228" y="3895017"/>
            <a:ext cx="239371" cy="239371"/>
          </a:xfrm>
          <a:prstGeom prst="rect">
            <a:avLst/>
          </a:prstGeom>
        </p:spPr>
      </p:pic>
      <p:pic>
        <p:nvPicPr>
          <p:cNvPr id="58" name="Рисунок 57" descr="Дом контур">
            <a:extLst>
              <a:ext uri="{FF2B5EF4-FFF2-40B4-BE49-F238E27FC236}">
                <a16:creationId xmlns:a16="http://schemas.microsoft.com/office/drawing/2014/main" xmlns="" id="{1B16D165-2A31-E5DF-F99B-568ADD6014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8123597" y="4347553"/>
            <a:ext cx="239371" cy="239371"/>
          </a:xfrm>
          <a:prstGeom prst="rect">
            <a:avLst/>
          </a:prstGeom>
        </p:spPr>
      </p:pic>
      <p:pic>
        <p:nvPicPr>
          <p:cNvPr id="59" name="Рисунок 58" descr="Дом контур">
            <a:extLst>
              <a:ext uri="{FF2B5EF4-FFF2-40B4-BE49-F238E27FC236}">
                <a16:creationId xmlns:a16="http://schemas.microsoft.com/office/drawing/2014/main" xmlns="" id="{91FA7FCA-489D-13CE-3F4F-D5399021EF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5149265" y="4458238"/>
            <a:ext cx="239371" cy="239371"/>
          </a:xfrm>
          <a:prstGeom prst="rect">
            <a:avLst/>
          </a:prstGeom>
        </p:spPr>
      </p:pic>
      <p:pic>
        <p:nvPicPr>
          <p:cNvPr id="60" name="Рисунок 59" descr="Дом контур">
            <a:extLst>
              <a:ext uri="{FF2B5EF4-FFF2-40B4-BE49-F238E27FC236}">
                <a16:creationId xmlns:a16="http://schemas.microsoft.com/office/drawing/2014/main" xmlns="" id="{469F5915-5963-F7FD-25D0-367B9D66FC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5036682" y="6295778"/>
            <a:ext cx="239371" cy="239371"/>
          </a:xfrm>
          <a:prstGeom prst="rect">
            <a:avLst/>
          </a:prstGeom>
        </p:spPr>
      </p:pic>
      <p:pic>
        <p:nvPicPr>
          <p:cNvPr id="61" name="Рисунок 60" descr="Дом контур">
            <a:extLst>
              <a:ext uri="{FF2B5EF4-FFF2-40B4-BE49-F238E27FC236}">
                <a16:creationId xmlns:a16="http://schemas.microsoft.com/office/drawing/2014/main" xmlns="" id="{B09F23A7-9B68-E55D-EF00-08A248FE0A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8243282" y="5598568"/>
            <a:ext cx="239371" cy="239371"/>
          </a:xfrm>
          <a:prstGeom prst="rect">
            <a:avLst/>
          </a:prstGeom>
        </p:spPr>
      </p:pic>
      <p:pic>
        <p:nvPicPr>
          <p:cNvPr id="62" name="Рисунок 61" descr="Дом контур">
            <a:extLst>
              <a:ext uri="{FF2B5EF4-FFF2-40B4-BE49-F238E27FC236}">
                <a16:creationId xmlns:a16="http://schemas.microsoft.com/office/drawing/2014/main" xmlns="" id="{9EE62243-D342-78C1-7F57-9C530FCC43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940761" y="6119999"/>
            <a:ext cx="239371" cy="239371"/>
          </a:xfrm>
          <a:prstGeom prst="rect">
            <a:avLst/>
          </a:prstGeom>
        </p:spPr>
      </p:pic>
      <p:pic>
        <p:nvPicPr>
          <p:cNvPr id="63" name="Рисунок 62" descr="Дом контур">
            <a:extLst>
              <a:ext uri="{FF2B5EF4-FFF2-40B4-BE49-F238E27FC236}">
                <a16:creationId xmlns:a16="http://schemas.microsoft.com/office/drawing/2014/main" xmlns="" id="{2418A148-E6C4-21D7-2EEB-39CEFF8C2F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5026771" y="6065539"/>
            <a:ext cx="239371" cy="239371"/>
          </a:xfrm>
          <a:prstGeom prst="rect">
            <a:avLst/>
          </a:prstGeom>
        </p:spPr>
      </p:pic>
      <p:pic>
        <p:nvPicPr>
          <p:cNvPr id="64" name="Рисунок 63" descr="Дом контур">
            <a:extLst>
              <a:ext uri="{FF2B5EF4-FFF2-40B4-BE49-F238E27FC236}">
                <a16:creationId xmlns:a16="http://schemas.microsoft.com/office/drawing/2014/main" xmlns="" id="{F185414A-98D7-3C0B-2BDD-DCCFC1D638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5000628" y="5786454"/>
            <a:ext cx="239371" cy="239371"/>
          </a:xfrm>
          <a:prstGeom prst="rect">
            <a:avLst/>
          </a:prstGeom>
        </p:spPr>
      </p:pic>
      <p:graphicFrame>
        <p:nvGraphicFramePr>
          <p:cNvPr id="67" name="Диаграмма 66">
            <a:extLst>
              <a:ext uri="{FF2B5EF4-FFF2-40B4-BE49-F238E27FC236}">
                <a16:creationId xmlns:a16="http://schemas.microsoft.com/office/drawing/2014/main" xmlns="" id="{B16AB3F3-6508-38FB-7206-43D986696C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382578491"/>
              </p:ext>
            </p:extLst>
          </p:nvPr>
        </p:nvGraphicFramePr>
        <p:xfrm>
          <a:off x="7089052" y="3007485"/>
          <a:ext cx="382921" cy="518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68" name="Диаграмма 67">
            <a:extLst>
              <a:ext uri="{FF2B5EF4-FFF2-40B4-BE49-F238E27FC236}">
                <a16:creationId xmlns:a16="http://schemas.microsoft.com/office/drawing/2014/main" xmlns="" id="{41542892-755B-F2EB-C486-D528109BB9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283904341"/>
              </p:ext>
            </p:extLst>
          </p:nvPr>
        </p:nvGraphicFramePr>
        <p:xfrm>
          <a:off x="7333740" y="2971559"/>
          <a:ext cx="382921" cy="554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69" name="Диаграмма 68">
            <a:extLst>
              <a:ext uri="{FF2B5EF4-FFF2-40B4-BE49-F238E27FC236}">
                <a16:creationId xmlns:a16="http://schemas.microsoft.com/office/drawing/2014/main" xmlns="" id="{F2F68753-2B6E-B080-0C2E-CB24D8D5B1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747344585"/>
              </p:ext>
            </p:extLst>
          </p:nvPr>
        </p:nvGraphicFramePr>
        <p:xfrm>
          <a:off x="7293085" y="5421720"/>
          <a:ext cx="358831" cy="476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70" name="Диаграмма 69">
            <a:extLst>
              <a:ext uri="{FF2B5EF4-FFF2-40B4-BE49-F238E27FC236}">
                <a16:creationId xmlns:a16="http://schemas.microsoft.com/office/drawing/2014/main" xmlns="" id="{CF9BD081-0EF3-43FA-3C07-A5DA873C17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501707147"/>
              </p:ext>
            </p:extLst>
          </p:nvPr>
        </p:nvGraphicFramePr>
        <p:xfrm>
          <a:off x="7537816" y="5403738"/>
          <a:ext cx="356763" cy="504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71" name="Диаграмма 70">
            <a:extLst>
              <a:ext uri="{FF2B5EF4-FFF2-40B4-BE49-F238E27FC236}">
                <a16:creationId xmlns:a16="http://schemas.microsoft.com/office/drawing/2014/main" xmlns="" id="{CE2C26D8-BB25-BC4F-A5C8-E6AE168C73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64868861"/>
              </p:ext>
            </p:extLst>
          </p:nvPr>
        </p:nvGraphicFramePr>
        <p:xfrm>
          <a:off x="7647129" y="3769059"/>
          <a:ext cx="382921" cy="518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72" name="Диаграмма 71">
            <a:extLst>
              <a:ext uri="{FF2B5EF4-FFF2-40B4-BE49-F238E27FC236}">
                <a16:creationId xmlns:a16="http://schemas.microsoft.com/office/drawing/2014/main" xmlns="" id="{92CA22C1-1CA7-4EEA-01D0-6B0BE8D08F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051674355"/>
              </p:ext>
            </p:extLst>
          </p:nvPr>
        </p:nvGraphicFramePr>
        <p:xfrm>
          <a:off x="6357950" y="3429000"/>
          <a:ext cx="382921" cy="518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73" name="Диаграмма 72">
            <a:extLst>
              <a:ext uri="{FF2B5EF4-FFF2-40B4-BE49-F238E27FC236}">
                <a16:creationId xmlns:a16="http://schemas.microsoft.com/office/drawing/2014/main" xmlns="" id="{36AA8CC1-C904-B5AC-EE27-AE30A83761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785745946"/>
              </p:ext>
            </p:extLst>
          </p:nvPr>
        </p:nvGraphicFramePr>
        <p:xfrm>
          <a:off x="5336417" y="4563267"/>
          <a:ext cx="382921" cy="518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75" name="Диаграмма 74">
            <a:extLst>
              <a:ext uri="{FF2B5EF4-FFF2-40B4-BE49-F238E27FC236}">
                <a16:creationId xmlns:a16="http://schemas.microsoft.com/office/drawing/2014/main" xmlns="" id="{4E16D001-E4EF-2E98-5D09-445CAA371C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932077115"/>
              </p:ext>
            </p:extLst>
          </p:nvPr>
        </p:nvGraphicFramePr>
        <p:xfrm>
          <a:off x="5916019" y="4899629"/>
          <a:ext cx="358831" cy="476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76" name="Диаграмма 75">
            <a:extLst>
              <a:ext uri="{FF2B5EF4-FFF2-40B4-BE49-F238E27FC236}">
                <a16:creationId xmlns:a16="http://schemas.microsoft.com/office/drawing/2014/main" xmlns="" id="{35479F46-BD68-0331-4E17-6CE42C3276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907599627"/>
              </p:ext>
            </p:extLst>
          </p:nvPr>
        </p:nvGraphicFramePr>
        <p:xfrm>
          <a:off x="7089009" y="5677855"/>
          <a:ext cx="358831" cy="476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3EC0C3E-9DDF-41E6-D414-277E3ED96DA3}"/>
              </a:ext>
            </a:extLst>
          </p:cNvPr>
          <p:cNvSpPr txBox="1"/>
          <p:nvPr/>
        </p:nvSpPr>
        <p:spPr>
          <a:xfrm>
            <a:off x="5286380" y="6286520"/>
            <a:ext cx="17075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нужен капитальный ремонт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86B6260-E25B-11D0-C418-54CE2D1AA8D7}"/>
              </a:ext>
            </a:extLst>
          </p:cNvPr>
          <p:cNvSpPr txBox="1"/>
          <p:nvPr/>
        </p:nvSpPr>
        <p:spPr>
          <a:xfrm>
            <a:off x="5286380" y="6072206"/>
            <a:ext cx="16129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нормативном состоянии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4E20E43-F666-D93C-B8E6-EADB569C3660}"/>
              </a:ext>
            </a:extLst>
          </p:cNvPr>
          <p:cNvSpPr txBox="1"/>
          <p:nvPr/>
        </p:nvSpPr>
        <p:spPr>
          <a:xfrm>
            <a:off x="5286380" y="5786454"/>
            <a:ext cx="1159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работоспособный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4868A5D-313C-2950-6BA5-4D290B76B860}"/>
              </a:ext>
            </a:extLst>
          </p:cNvPr>
          <p:cNvSpPr txBox="1"/>
          <p:nvPr/>
        </p:nvSpPr>
        <p:spPr>
          <a:xfrm>
            <a:off x="7448337" y="5394979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/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A2D6FDD-886E-D0EB-256C-B7D2D7554C0A}"/>
              </a:ext>
            </a:extLst>
          </p:cNvPr>
          <p:cNvSpPr txBox="1"/>
          <p:nvPr/>
        </p:nvSpPr>
        <p:spPr>
          <a:xfrm>
            <a:off x="7448337" y="5595142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/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A31055E-1FBD-D082-912C-0FCECFBBBC0A}"/>
              </a:ext>
            </a:extLst>
          </p:cNvPr>
          <p:cNvSpPr txBox="1"/>
          <p:nvPr/>
        </p:nvSpPr>
        <p:spPr>
          <a:xfrm>
            <a:off x="6093168" y="5006459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/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D6AC91D5-ABA1-5240-75EA-2E644EBF6CF7}"/>
              </a:ext>
            </a:extLst>
          </p:cNvPr>
          <p:cNvSpPr txBox="1"/>
          <p:nvPr/>
        </p:nvSpPr>
        <p:spPr>
          <a:xfrm>
            <a:off x="7623690" y="4718939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/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9275467-0B96-7A5F-8C74-4D3C5E902ED8}"/>
              </a:ext>
            </a:extLst>
          </p:cNvPr>
          <p:cNvSpPr txBox="1"/>
          <p:nvPr/>
        </p:nvSpPr>
        <p:spPr>
          <a:xfrm rot="16200000">
            <a:off x="7616909" y="5468279"/>
            <a:ext cx="338554" cy="215444"/>
          </a:xfrm>
          <a:prstGeom prst="rect">
            <a:avLst/>
          </a:prstGeom>
          <a:solidFill>
            <a:srgbClr val="66CCFF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298DC2C3-E40A-07E8-8A5D-50C4E1FFF44F}"/>
              </a:ext>
            </a:extLst>
          </p:cNvPr>
          <p:cNvSpPr txBox="1"/>
          <p:nvPr/>
        </p:nvSpPr>
        <p:spPr>
          <a:xfrm rot="16200000">
            <a:off x="8044233" y="3867362"/>
            <a:ext cx="287258" cy="2154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0CD2C93C-1920-95A3-7841-CC1C3976EE3E}"/>
              </a:ext>
            </a:extLst>
          </p:cNvPr>
          <p:cNvSpPr txBox="1"/>
          <p:nvPr/>
        </p:nvSpPr>
        <p:spPr>
          <a:xfrm rot="16200000">
            <a:off x="8314567" y="4327533"/>
            <a:ext cx="287258" cy="21544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E1DF1FC-1146-1D45-D925-0DB10CDCD025}"/>
              </a:ext>
            </a:extLst>
          </p:cNvPr>
          <p:cNvSpPr txBox="1"/>
          <p:nvPr/>
        </p:nvSpPr>
        <p:spPr>
          <a:xfrm rot="16200000">
            <a:off x="6915050" y="4990945"/>
            <a:ext cx="287258" cy="215444"/>
          </a:xfrm>
          <a:prstGeom prst="rect">
            <a:avLst/>
          </a:prstGeom>
          <a:solidFill>
            <a:srgbClr val="66CCFF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1EDA63C8-EA98-8BA0-FC9A-02BF3CD153CE}"/>
              </a:ext>
            </a:extLst>
          </p:cNvPr>
          <p:cNvSpPr txBox="1"/>
          <p:nvPr/>
        </p:nvSpPr>
        <p:spPr>
          <a:xfrm rot="16200000">
            <a:off x="5313598" y="4426658"/>
            <a:ext cx="316112" cy="21544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ru-RU" sz="800" dirty="0"/>
              <a:t>14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96EF3809-7CBA-C286-6E5B-C15E16673EBB}"/>
              </a:ext>
            </a:extLst>
          </p:cNvPr>
          <p:cNvSpPr txBox="1"/>
          <p:nvPr/>
        </p:nvSpPr>
        <p:spPr>
          <a:xfrm rot="16200000">
            <a:off x="5693163" y="4636566"/>
            <a:ext cx="304228" cy="21544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800" dirty="0"/>
              <a:t>20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F53C48C3-1012-FB57-2433-13AA7068DC63}"/>
              </a:ext>
            </a:extLst>
          </p:cNvPr>
          <p:cNvSpPr txBox="1"/>
          <p:nvPr/>
        </p:nvSpPr>
        <p:spPr>
          <a:xfrm rot="16200000">
            <a:off x="8131731" y="6181910"/>
            <a:ext cx="287258" cy="2154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3310DF33-EDF5-00FF-1093-46408BBEDEF8}"/>
              </a:ext>
            </a:extLst>
          </p:cNvPr>
          <p:cNvSpPr txBox="1"/>
          <p:nvPr/>
        </p:nvSpPr>
        <p:spPr>
          <a:xfrm rot="16200000">
            <a:off x="7452803" y="5834798"/>
            <a:ext cx="287258" cy="21544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93C81E77-224A-D438-3F22-EFB743819E7E}"/>
              </a:ext>
            </a:extLst>
          </p:cNvPr>
          <p:cNvSpPr txBox="1"/>
          <p:nvPr/>
        </p:nvSpPr>
        <p:spPr>
          <a:xfrm rot="16200000">
            <a:off x="5887420" y="5159713"/>
            <a:ext cx="287258" cy="2154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A59F75F3-1FA4-7D49-C642-13721C51D884}"/>
              </a:ext>
            </a:extLst>
          </p:cNvPr>
          <p:cNvSpPr txBox="1"/>
          <p:nvPr/>
        </p:nvSpPr>
        <p:spPr>
          <a:xfrm rot="16200000">
            <a:off x="7522533" y="3879488"/>
            <a:ext cx="287258" cy="2154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4DED645-A2AA-FB4E-2814-DE487D96A1D1}"/>
              </a:ext>
            </a:extLst>
          </p:cNvPr>
          <p:cNvSpPr txBox="1"/>
          <p:nvPr/>
        </p:nvSpPr>
        <p:spPr>
          <a:xfrm rot="16200000">
            <a:off x="7477273" y="3120836"/>
            <a:ext cx="287258" cy="215444"/>
          </a:xfrm>
          <a:prstGeom prst="rect">
            <a:avLst/>
          </a:prstGeom>
          <a:solidFill>
            <a:srgbClr val="66CCFF"/>
          </a:solidFill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37BDC665-536B-F073-A0C3-BC48EBDEDD6D}"/>
              </a:ext>
            </a:extLst>
          </p:cNvPr>
          <p:cNvSpPr txBox="1"/>
          <p:nvPr/>
        </p:nvSpPr>
        <p:spPr>
          <a:xfrm rot="16200000">
            <a:off x="8414985" y="5719331"/>
            <a:ext cx="338554" cy="21544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97D268C1-B891-AD86-FE27-776B97DE76AF}"/>
              </a:ext>
            </a:extLst>
          </p:cNvPr>
          <p:cNvSpPr txBox="1"/>
          <p:nvPr/>
        </p:nvSpPr>
        <p:spPr>
          <a:xfrm rot="16200000">
            <a:off x="7797132" y="4734327"/>
            <a:ext cx="287258" cy="21544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BF9FFF7E-ADBA-4A30-755E-D73B97657E8E}"/>
              </a:ext>
            </a:extLst>
          </p:cNvPr>
          <p:cNvSpPr/>
          <p:nvPr/>
        </p:nvSpPr>
        <p:spPr>
          <a:xfrm>
            <a:off x="5143504" y="1000108"/>
            <a:ext cx="154853" cy="11706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3D75D43B-AA90-94A3-072D-F8F0BFDD015E}"/>
              </a:ext>
            </a:extLst>
          </p:cNvPr>
          <p:cNvSpPr/>
          <p:nvPr/>
        </p:nvSpPr>
        <p:spPr>
          <a:xfrm>
            <a:off x="5143504" y="357166"/>
            <a:ext cx="154853" cy="1170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D5301BA9-7CCD-AD6B-8C57-2BDBEAE5C82A}"/>
              </a:ext>
            </a:extLst>
          </p:cNvPr>
          <p:cNvSpPr/>
          <p:nvPr/>
        </p:nvSpPr>
        <p:spPr>
          <a:xfrm>
            <a:off x="5143504" y="571480"/>
            <a:ext cx="154853" cy="1170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AF3C34F4-9CC6-36DC-11B4-A0DD7E91083E}"/>
              </a:ext>
            </a:extLst>
          </p:cNvPr>
          <p:cNvSpPr/>
          <p:nvPr/>
        </p:nvSpPr>
        <p:spPr>
          <a:xfrm>
            <a:off x="5143504" y="785794"/>
            <a:ext cx="154853" cy="11706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179EB57B-1ED5-102B-5F9C-7C0999973AED}"/>
              </a:ext>
            </a:extLst>
          </p:cNvPr>
          <p:cNvSpPr txBox="1"/>
          <p:nvPr/>
        </p:nvSpPr>
        <p:spPr>
          <a:xfrm>
            <a:off x="5286380" y="357166"/>
            <a:ext cx="14622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мощности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F305EF4A-993F-D5A9-7471-8FF6C4830150}"/>
              </a:ext>
            </a:extLst>
          </p:cNvPr>
          <p:cNvSpPr txBox="1"/>
          <p:nvPr/>
        </p:nvSpPr>
        <p:spPr>
          <a:xfrm>
            <a:off x="5286380" y="571480"/>
            <a:ext cx="14622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=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мощности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AD48B56F-526C-131D-B6EB-38BDD93FBE8E}"/>
              </a:ext>
            </a:extLst>
          </p:cNvPr>
          <p:cNvSpPr txBox="1"/>
          <p:nvPr/>
        </p:nvSpPr>
        <p:spPr>
          <a:xfrm>
            <a:off x="5286380" y="785794"/>
            <a:ext cx="173316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86 % от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мощности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3CC9EAEB-9F10-CEBD-F4C2-680A8DCF7E6A}"/>
              </a:ext>
            </a:extLst>
          </p:cNvPr>
          <p:cNvSpPr txBox="1"/>
          <p:nvPr/>
        </p:nvSpPr>
        <p:spPr>
          <a:xfrm>
            <a:off x="5357819" y="1000108"/>
            <a:ext cx="15001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56% от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мощности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15276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 descr="Изображение выглядит как карта, текст, атлас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71BAD568-ABBA-E6B6-D155-0ECC38DEC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5858" y="2304055"/>
            <a:ext cx="4104683" cy="40539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164177E-F432-87A6-799F-DFD2FA8DD8DE}"/>
              </a:ext>
            </a:extLst>
          </p:cNvPr>
          <p:cNvSpPr txBox="1"/>
          <p:nvPr/>
        </p:nvSpPr>
        <p:spPr>
          <a:xfrm>
            <a:off x="428596" y="1643050"/>
            <a:ext cx="40719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общеобразовательных учреждения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зданий, в которых функционируют МООУ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3 068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проектная мощность 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2 870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ученников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BEB25A9-6D7D-F40E-0928-21AACFF736CE}"/>
              </a:ext>
            </a:extLst>
          </p:cNvPr>
          <p:cNvSpPr txBox="1"/>
          <p:nvPr/>
        </p:nvSpPr>
        <p:spPr>
          <a:xfrm>
            <a:off x="500034" y="3143248"/>
            <a:ext cx="41434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907,8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ставок сотрудников, из них: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фактически замещенных ставок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907,8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 (100%)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фактическая численность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439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 (48,36%)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117,4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ставок учителей начальных классов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фактически замещенных ставок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117,4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чел. (100%)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фактическая численность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чел. (80,92%)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330,7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ставок учителей - предметников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фактически замещенных ставок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330,7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чел. (100%)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фактическая численность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чел. (69,55%)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33FBBB8-F091-A137-1736-EE1EA8C8E935}"/>
              </a:ext>
            </a:extLst>
          </p:cNvPr>
          <p:cNvSpPr txBox="1"/>
          <p:nvPr/>
        </p:nvSpPr>
        <p:spPr>
          <a:xfrm>
            <a:off x="4500562" y="428604"/>
            <a:ext cx="41434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Реализованные проекты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2023 капитальный ремонт МБОУ «Мендур-Сокконская СОШ »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(здание начальной школы), МБОУ «Козульская СОШ».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2019-2023 созданы Центры образования естественно-научной 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направленностей «Точка роста» в 14 школах.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F780E6D-CCA9-81F2-4D66-0F73A5210D31}"/>
              </a:ext>
            </a:extLst>
          </p:cNvPr>
          <p:cNvSpPr txBox="1"/>
          <p:nvPr/>
        </p:nvSpPr>
        <p:spPr>
          <a:xfrm>
            <a:off x="4707441" y="500674"/>
            <a:ext cx="2167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1" name="Рисунок 30" descr="Дом контур">
            <a:extLst>
              <a:ext uri="{FF2B5EF4-FFF2-40B4-BE49-F238E27FC236}">
                <a16:creationId xmlns:a16="http://schemas.microsoft.com/office/drawing/2014/main" xmlns="" id="{EF0202D9-8A2A-F81B-1CC3-8602D2BDDA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281824" y="5139917"/>
            <a:ext cx="239371" cy="239371"/>
          </a:xfrm>
          <a:prstGeom prst="rect">
            <a:avLst/>
          </a:prstGeom>
        </p:spPr>
      </p:pic>
      <p:pic>
        <p:nvPicPr>
          <p:cNvPr id="32" name="Рисунок 31" descr="Дом контур">
            <a:extLst>
              <a:ext uri="{FF2B5EF4-FFF2-40B4-BE49-F238E27FC236}">
                <a16:creationId xmlns:a16="http://schemas.microsoft.com/office/drawing/2014/main" xmlns="" id="{47CA74D0-178A-E59C-9611-510417BBE4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285240" y="5360395"/>
            <a:ext cx="239371" cy="239371"/>
          </a:xfrm>
          <a:prstGeom prst="rect">
            <a:avLst/>
          </a:prstGeom>
        </p:spPr>
      </p:pic>
      <p:pic>
        <p:nvPicPr>
          <p:cNvPr id="33" name="Рисунок 32" descr="Дом контур">
            <a:extLst>
              <a:ext uri="{FF2B5EF4-FFF2-40B4-BE49-F238E27FC236}">
                <a16:creationId xmlns:a16="http://schemas.microsoft.com/office/drawing/2014/main" xmlns="" id="{B27E7FA2-4DFF-716F-0960-63FCB1F04F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8134980" y="4390010"/>
            <a:ext cx="239371" cy="239371"/>
          </a:xfrm>
          <a:prstGeom prst="rect">
            <a:avLst/>
          </a:prstGeom>
        </p:spPr>
      </p:pic>
      <p:pic>
        <p:nvPicPr>
          <p:cNvPr id="34" name="Рисунок 33" descr="Дом контур">
            <a:extLst>
              <a:ext uri="{FF2B5EF4-FFF2-40B4-BE49-F238E27FC236}">
                <a16:creationId xmlns:a16="http://schemas.microsoft.com/office/drawing/2014/main" xmlns="" id="{E0F08884-3C41-D5F0-D348-5569FBC3AB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772434" y="6054552"/>
            <a:ext cx="239371" cy="239371"/>
          </a:xfrm>
          <a:prstGeom prst="rect">
            <a:avLst/>
          </a:prstGeom>
        </p:spPr>
      </p:pic>
      <p:pic>
        <p:nvPicPr>
          <p:cNvPr id="35" name="Рисунок 34" descr="Дом контур">
            <a:extLst>
              <a:ext uri="{FF2B5EF4-FFF2-40B4-BE49-F238E27FC236}">
                <a16:creationId xmlns:a16="http://schemas.microsoft.com/office/drawing/2014/main" xmlns="" id="{9EE84C1C-2A91-03FF-C27C-6898E8C371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5397816" y="4829947"/>
            <a:ext cx="239371" cy="239371"/>
          </a:xfrm>
          <a:prstGeom prst="rect">
            <a:avLst/>
          </a:prstGeom>
        </p:spPr>
      </p:pic>
      <p:pic>
        <p:nvPicPr>
          <p:cNvPr id="36" name="Рисунок 35" descr="Дом контур">
            <a:extLst>
              <a:ext uri="{FF2B5EF4-FFF2-40B4-BE49-F238E27FC236}">
                <a16:creationId xmlns:a16="http://schemas.microsoft.com/office/drawing/2014/main" xmlns="" id="{0A857EA4-8AB2-2386-0E00-33AC0C5661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6381885" y="4749474"/>
            <a:ext cx="239371" cy="239371"/>
          </a:xfrm>
          <a:prstGeom prst="rect">
            <a:avLst/>
          </a:prstGeom>
        </p:spPr>
      </p:pic>
      <p:pic>
        <p:nvPicPr>
          <p:cNvPr id="37" name="Рисунок 36" descr="Дом контур">
            <a:extLst>
              <a:ext uri="{FF2B5EF4-FFF2-40B4-BE49-F238E27FC236}">
                <a16:creationId xmlns:a16="http://schemas.microsoft.com/office/drawing/2014/main" xmlns="" id="{77D0EC7A-23F0-A2D2-CDB2-9D81A37260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231666" y="3711387"/>
            <a:ext cx="239371" cy="239371"/>
          </a:xfrm>
          <a:prstGeom prst="rect">
            <a:avLst/>
          </a:prstGeom>
        </p:spPr>
      </p:pic>
      <p:pic>
        <p:nvPicPr>
          <p:cNvPr id="38" name="Рисунок 37" descr="Дом контур">
            <a:extLst>
              <a:ext uri="{FF2B5EF4-FFF2-40B4-BE49-F238E27FC236}">
                <a16:creationId xmlns:a16="http://schemas.microsoft.com/office/drawing/2014/main" xmlns="" id="{8DEA170C-F231-F257-0345-F182E4508C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968320" y="6027734"/>
            <a:ext cx="239371" cy="239371"/>
          </a:xfrm>
          <a:prstGeom prst="rect">
            <a:avLst/>
          </a:prstGeom>
        </p:spPr>
      </p:pic>
      <p:pic>
        <p:nvPicPr>
          <p:cNvPr id="39" name="Рисунок 38" descr="Дом контур">
            <a:extLst>
              <a:ext uri="{FF2B5EF4-FFF2-40B4-BE49-F238E27FC236}">
                <a16:creationId xmlns:a16="http://schemas.microsoft.com/office/drawing/2014/main" xmlns="" id="{E5EBFC21-DCC4-6C57-342E-4AB5646F45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111981" y="3606474"/>
            <a:ext cx="239371" cy="239371"/>
          </a:xfrm>
          <a:prstGeom prst="rect">
            <a:avLst/>
          </a:prstGeom>
        </p:spPr>
      </p:pic>
      <p:pic>
        <p:nvPicPr>
          <p:cNvPr id="40" name="Рисунок 39" descr="Дом контур">
            <a:extLst>
              <a:ext uri="{FF2B5EF4-FFF2-40B4-BE49-F238E27FC236}">
                <a16:creationId xmlns:a16="http://schemas.microsoft.com/office/drawing/2014/main" xmlns="" id="{D2FF86CF-C674-B281-63B9-4E6DC88B83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985912" y="4453565"/>
            <a:ext cx="239371" cy="239371"/>
          </a:xfrm>
          <a:prstGeom prst="rect">
            <a:avLst/>
          </a:prstGeom>
        </p:spPr>
      </p:pic>
      <p:pic>
        <p:nvPicPr>
          <p:cNvPr id="41" name="Рисунок 40" descr="Дом контур">
            <a:extLst>
              <a:ext uri="{FF2B5EF4-FFF2-40B4-BE49-F238E27FC236}">
                <a16:creationId xmlns:a16="http://schemas.microsoft.com/office/drawing/2014/main" xmlns="" id="{6B78C05E-6B77-D863-F2E3-667F1EE3B3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6827346" y="4781821"/>
            <a:ext cx="239371" cy="239371"/>
          </a:xfrm>
          <a:prstGeom prst="rect">
            <a:avLst/>
          </a:prstGeom>
        </p:spPr>
      </p:pic>
      <p:pic>
        <p:nvPicPr>
          <p:cNvPr id="42" name="Рисунок 41" descr="Дом контур">
            <a:extLst>
              <a:ext uri="{FF2B5EF4-FFF2-40B4-BE49-F238E27FC236}">
                <a16:creationId xmlns:a16="http://schemas.microsoft.com/office/drawing/2014/main" xmlns="" id="{9DB4AA80-AB22-9DDE-96BB-B00E1D6615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613680" y="3554431"/>
            <a:ext cx="239371" cy="239371"/>
          </a:xfrm>
          <a:prstGeom prst="rect">
            <a:avLst/>
          </a:prstGeom>
        </p:spPr>
      </p:pic>
      <p:pic>
        <p:nvPicPr>
          <p:cNvPr id="43" name="Рисунок 42" descr="Дом контур">
            <a:extLst>
              <a:ext uri="{FF2B5EF4-FFF2-40B4-BE49-F238E27FC236}">
                <a16:creationId xmlns:a16="http://schemas.microsoft.com/office/drawing/2014/main" xmlns="" id="{5B4AFABF-C09C-E134-1C1C-7606B457CE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4572000" y="2285992"/>
            <a:ext cx="239371" cy="239371"/>
          </a:xfrm>
          <a:prstGeom prst="rect">
            <a:avLst/>
          </a:prstGeom>
        </p:spPr>
      </p:pic>
      <p:pic>
        <p:nvPicPr>
          <p:cNvPr id="44" name="Рисунок 43" descr="Дом контур">
            <a:extLst>
              <a:ext uri="{FF2B5EF4-FFF2-40B4-BE49-F238E27FC236}">
                <a16:creationId xmlns:a16="http://schemas.microsoft.com/office/drawing/2014/main" xmlns="" id="{06641DC9-4773-262F-6B91-154D634952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6853661" y="3027544"/>
            <a:ext cx="239371" cy="239371"/>
          </a:xfrm>
          <a:prstGeom prst="rect">
            <a:avLst/>
          </a:prstGeom>
        </p:spPr>
      </p:pic>
      <p:pic>
        <p:nvPicPr>
          <p:cNvPr id="45" name="Рисунок 44" descr="Дом контур">
            <a:extLst>
              <a:ext uri="{FF2B5EF4-FFF2-40B4-BE49-F238E27FC236}">
                <a16:creationId xmlns:a16="http://schemas.microsoft.com/office/drawing/2014/main" xmlns="" id="{9B24A5BF-9540-F396-6560-5230EB87B5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005854" y="4065418"/>
            <a:ext cx="239371" cy="239371"/>
          </a:xfrm>
          <a:prstGeom prst="rect">
            <a:avLst/>
          </a:prstGeom>
        </p:spPr>
      </p:pic>
      <p:pic>
        <p:nvPicPr>
          <p:cNvPr id="46" name="Рисунок 45" descr="Дом контур">
            <a:extLst>
              <a:ext uri="{FF2B5EF4-FFF2-40B4-BE49-F238E27FC236}">
                <a16:creationId xmlns:a16="http://schemas.microsoft.com/office/drawing/2014/main" xmlns="" id="{493CC9A7-C6ED-2325-20FD-A3BD718B65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6405576" y="3342863"/>
            <a:ext cx="239371" cy="239371"/>
          </a:xfrm>
          <a:prstGeom prst="rect">
            <a:avLst/>
          </a:prstGeom>
        </p:spPr>
      </p:pic>
      <p:pic>
        <p:nvPicPr>
          <p:cNvPr id="47" name="Рисунок 46" descr="Дом контур">
            <a:extLst>
              <a:ext uri="{FF2B5EF4-FFF2-40B4-BE49-F238E27FC236}">
                <a16:creationId xmlns:a16="http://schemas.microsoft.com/office/drawing/2014/main" xmlns="" id="{DA64CFEC-C529-5EA6-638C-69E97DEEBF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181784" y="3058598"/>
            <a:ext cx="239371" cy="239371"/>
          </a:xfrm>
          <a:prstGeom prst="rect">
            <a:avLst/>
          </a:prstGeom>
        </p:spPr>
      </p:pic>
      <p:pic>
        <p:nvPicPr>
          <p:cNvPr id="48" name="Рисунок 47" descr="Дом контур">
            <a:extLst>
              <a:ext uri="{FF2B5EF4-FFF2-40B4-BE49-F238E27FC236}">
                <a16:creationId xmlns:a16="http://schemas.microsoft.com/office/drawing/2014/main" xmlns="" id="{3F45A9F4-26DD-E2F8-7139-6DF2EA73A8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8486730" y="5028061"/>
            <a:ext cx="239371" cy="239371"/>
          </a:xfrm>
          <a:prstGeom prst="rect">
            <a:avLst/>
          </a:prstGeom>
        </p:spPr>
      </p:pic>
      <p:pic>
        <p:nvPicPr>
          <p:cNvPr id="49" name="Рисунок 48" descr="Дом контур">
            <a:extLst>
              <a:ext uri="{FF2B5EF4-FFF2-40B4-BE49-F238E27FC236}">
                <a16:creationId xmlns:a16="http://schemas.microsoft.com/office/drawing/2014/main" xmlns="" id="{3D785B63-8B8C-BB3B-FCBA-949D036634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848634" y="5094179"/>
            <a:ext cx="239371" cy="239371"/>
          </a:xfrm>
          <a:prstGeom prst="rect">
            <a:avLst/>
          </a:prstGeom>
        </p:spPr>
      </p:pic>
      <p:pic>
        <p:nvPicPr>
          <p:cNvPr id="50" name="Рисунок 49" descr="Дом контур">
            <a:extLst>
              <a:ext uri="{FF2B5EF4-FFF2-40B4-BE49-F238E27FC236}">
                <a16:creationId xmlns:a16="http://schemas.microsoft.com/office/drawing/2014/main" xmlns="" id="{340893AE-3303-1E7D-40A1-5C1B0AE07D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486770" y="4452757"/>
            <a:ext cx="239371" cy="239371"/>
          </a:xfrm>
          <a:prstGeom prst="rect">
            <a:avLst/>
          </a:prstGeom>
        </p:spPr>
      </p:pic>
      <p:pic>
        <p:nvPicPr>
          <p:cNvPr id="51" name="Рисунок 50" descr="Дом контур">
            <a:extLst>
              <a:ext uri="{FF2B5EF4-FFF2-40B4-BE49-F238E27FC236}">
                <a16:creationId xmlns:a16="http://schemas.microsoft.com/office/drawing/2014/main" xmlns="" id="{3B4C09A7-1801-64D6-1EB9-DAA985A1C9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199512" y="4636931"/>
            <a:ext cx="239371" cy="239371"/>
          </a:xfrm>
          <a:prstGeom prst="rect">
            <a:avLst/>
          </a:prstGeom>
        </p:spPr>
      </p:pic>
      <p:pic>
        <p:nvPicPr>
          <p:cNvPr id="52" name="Рисунок 51" descr="Дом контур">
            <a:extLst>
              <a:ext uri="{FF2B5EF4-FFF2-40B4-BE49-F238E27FC236}">
                <a16:creationId xmlns:a16="http://schemas.microsoft.com/office/drawing/2014/main" xmlns="" id="{4852A26B-182C-873A-C346-F7E92C489E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4726556" y="4209698"/>
            <a:ext cx="239371" cy="239371"/>
          </a:xfrm>
          <a:prstGeom prst="rect">
            <a:avLst/>
          </a:prstGeom>
        </p:spPr>
      </p:pic>
      <p:pic>
        <p:nvPicPr>
          <p:cNvPr id="53" name="Рисунок 52" descr="Дом контур">
            <a:extLst>
              <a:ext uri="{FF2B5EF4-FFF2-40B4-BE49-F238E27FC236}">
                <a16:creationId xmlns:a16="http://schemas.microsoft.com/office/drawing/2014/main" xmlns="" id="{2AECC4CA-CADE-E1B7-CD10-E6335B8965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5320915" y="4459269"/>
            <a:ext cx="239371" cy="239371"/>
          </a:xfrm>
          <a:prstGeom prst="rect">
            <a:avLst/>
          </a:prstGeom>
        </p:spPr>
      </p:pic>
      <p:pic>
        <p:nvPicPr>
          <p:cNvPr id="54" name="Рисунок 53" descr="Дом контур">
            <a:extLst>
              <a:ext uri="{FF2B5EF4-FFF2-40B4-BE49-F238E27FC236}">
                <a16:creationId xmlns:a16="http://schemas.microsoft.com/office/drawing/2014/main" xmlns="" id="{89DA8A7C-B79A-264C-6BD4-B6AF4B82A6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7134010" y="5731208"/>
            <a:ext cx="239371" cy="239371"/>
          </a:xfrm>
          <a:prstGeom prst="rect">
            <a:avLst/>
          </a:prstGeom>
        </p:spPr>
      </p:pic>
      <p:pic>
        <p:nvPicPr>
          <p:cNvPr id="55" name="Рисунок 54" descr="Дом контур">
            <a:extLst>
              <a:ext uri="{FF2B5EF4-FFF2-40B4-BE49-F238E27FC236}">
                <a16:creationId xmlns:a16="http://schemas.microsoft.com/office/drawing/2014/main" xmlns="" id="{CE2FF9C7-0DE3-7368-6670-97697AD28F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5969125" y="4339583"/>
            <a:ext cx="239371" cy="239371"/>
          </a:xfrm>
          <a:prstGeom prst="rect">
            <a:avLst/>
          </a:prstGeom>
        </p:spPr>
      </p:pic>
      <p:pic>
        <p:nvPicPr>
          <p:cNvPr id="56" name="Рисунок 55" descr="Дом контур">
            <a:extLst>
              <a:ext uri="{FF2B5EF4-FFF2-40B4-BE49-F238E27FC236}">
                <a16:creationId xmlns:a16="http://schemas.microsoft.com/office/drawing/2014/main" xmlns="" id="{72640EAC-C2BA-FE50-CDB7-DC482200E7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8180405" y="5468882"/>
            <a:ext cx="239371" cy="239371"/>
          </a:xfrm>
          <a:prstGeom prst="rect">
            <a:avLst/>
          </a:prstGeom>
        </p:spPr>
      </p:pic>
      <p:pic>
        <p:nvPicPr>
          <p:cNvPr id="57" name="Рисунок 56" descr="Дом контур">
            <a:extLst>
              <a:ext uri="{FF2B5EF4-FFF2-40B4-BE49-F238E27FC236}">
                <a16:creationId xmlns:a16="http://schemas.microsoft.com/office/drawing/2014/main" xmlns="" id="{7798F139-5AF9-35C0-151C-F4B106DE1E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4572000" y="2571744"/>
            <a:ext cx="239371" cy="239371"/>
          </a:xfrm>
          <a:prstGeom prst="rect">
            <a:avLst/>
          </a:prstGeom>
        </p:spPr>
      </p:pic>
      <p:pic>
        <p:nvPicPr>
          <p:cNvPr id="58" name="Рисунок 57" descr="Дом контур">
            <a:extLst>
              <a:ext uri="{FF2B5EF4-FFF2-40B4-BE49-F238E27FC236}">
                <a16:creationId xmlns:a16="http://schemas.microsoft.com/office/drawing/2014/main" xmlns="" id="{3C24A92A-E08F-F4B2-6565-18E4BA37B9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4572000" y="2928934"/>
            <a:ext cx="239371" cy="239371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09CD3929-B38F-47AF-1E4D-8169C54EE067}"/>
              </a:ext>
            </a:extLst>
          </p:cNvPr>
          <p:cNvSpPr txBox="1"/>
          <p:nvPr/>
        </p:nvSpPr>
        <p:spPr>
          <a:xfrm>
            <a:off x="4857752" y="2285992"/>
            <a:ext cx="1159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работоспособный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F19BFD8D-84E1-9081-15A0-129A0AC34E89}"/>
              </a:ext>
            </a:extLst>
          </p:cNvPr>
          <p:cNvSpPr txBox="1"/>
          <p:nvPr/>
        </p:nvSpPr>
        <p:spPr>
          <a:xfrm>
            <a:off x="4857752" y="2571744"/>
            <a:ext cx="17075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нужен капитальный ремонт</a:t>
            </a:r>
          </a:p>
        </p:txBody>
      </p:sp>
      <p:pic>
        <p:nvPicPr>
          <p:cNvPr id="61" name="Рисунок 60" descr="Дом контур">
            <a:extLst>
              <a:ext uri="{FF2B5EF4-FFF2-40B4-BE49-F238E27FC236}">
                <a16:creationId xmlns:a16="http://schemas.microsoft.com/office/drawing/2014/main" xmlns="" id="{582B8E14-AC95-D9FE-40B6-515F311F63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6592152" y="4914316"/>
            <a:ext cx="239371" cy="239371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549DBD23-729D-DDF2-268B-A47C3A800B84}"/>
              </a:ext>
            </a:extLst>
          </p:cNvPr>
          <p:cNvSpPr txBox="1"/>
          <p:nvPr/>
        </p:nvSpPr>
        <p:spPr>
          <a:xfrm>
            <a:off x="4857752" y="2928934"/>
            <a:ext cx="13837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нужна реконструкция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286F118-667A-AC4F-5F30-B5326DAFB8C4}"/>
              </a:ext>
            </a:extLst>
          </p:cNvPr>
          <p:cNvSpPr/>
          <p:nvPr/>
        </p:nvSpPr>
        <p:spPr>
          <a:xfrm>
            <a:off x="4590032" y="5228356"/>
            <a:ext cx="154853" cy="1170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2BEDA91-BBCB-D91A-9428-C8C63B5D3DD8}"/>
              </a:ext>
            </a:extLst>
          </p:cNvPr>
          <p:cNvSpPr/>
          <p:nvPr/>
        </p:nvSpPr>
        <p:spPr>
          <a:xfrm>
            <a:off x="4591332" y="5396025"/>
            <a:ext cx="154853" cy="1170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F68C8031-F048-0CAD-B443-A8A15F3C6F8E}"/>
              </a:ext>
            </a:extLst>
          </p:cNvPr>
          <p:cNvSpPr/>
          <p:nvPr/>
        </p:nvSpPr>
        <p:spPr>
          <a:xfrm>
            <a:off x="4591332" y="5566206"/>
            <a:ext cx="154853" cy="11706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1D99E40D-EFC0-927F-A3C3-ADBF9EBA07E9}"/>
              </a:ext>
            </a:extLst>
          </p:cNvPr>
          <p:cNvSpPr txBox="1"/>
          <p:nvPr/>
        </p:nvSpPr>
        <p:spPr>
          <a:xfrm rot="16200000">
            <a:off x="7440824" y="5295509"/>
            <a:ext cx="389850" cy="21544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1150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72FC0F7-4424-672E-B740-2DDF025184B3}"/>
              </a:ext>
            </a:extLst>
          </p:cNvPr>
          <p:cNvSpPr txBox="1"/>
          <p:nvPr/>
        </p:nvSpPr>
        <p:spPr>
          <a:xfrm rot="16200000">
            <a:off x="8322874" y="4464720"/>
            <a:ext cx="287258" cy="21544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56B6D720-96DF-1DBA-C777-E0D6705EB56A}"/>
              </a:ext>
            </a:extLst>
          </p:cNvPr>
          <p:cNvSpPr txBox="1"/>
          <p:nvPr/>
        </p:nvSpPr>
        <p:spPr>
          <a:xfrm rot="16200000">
            <a:off x="6376737" y="5016081"/>
            <a:ext cx="287258" cy="21544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1F91E57D-1B6B-B45A-BF6F-58D9B9732199}"/>
              </a:ext>
            </a:extLst>
          </p:cNvPr>
          <p:cNvSpPr txBox="1"/>
          <p:nvPr/>
        </p:nvSpPr>
        <p:spPr>
          <a:xfrm rot="16200000">
            <a:off x="6860043" y="5737147"/>
            <a:ext cx="338554" cy="21544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C69BD1C-49AF-2C44-3B88-2EF3E6705868}"/>
              </a:ext>
            </a:extLst>
          </p:cNvPr>
          <p:cNvSpPr txBox="1"/>
          <p:nvPr/>
        </p:nvSpPr>
        <p:spPr>
          <a:xfrm rot="16200000">
            <a:off x="6571390" y="4690757"/>
            <a:ext cx="287258" cy="21544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1216B742-EFAA-9770-37CC-D58AA2984BD7}"/>
              </a:ext>
            </a:extLst>
          </p:cNvPr>
          <p:cNvSpPr txBox="1"/>
          <p:nvPr/>
        </p:nvSpPr>
        <p:spPr>
          <a:xfrm rot="16200000">
            <a:off x="6191786" y="3372088"/>
            <a:ext cx="287258" cy="2154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2CD90505-CB62-0948-85E4-AB22B9B6C9E9}"/>
              </a:ext>
            </a:extLst>
          </p:cNvPr>
          <p:cNvSpPr/>
          <p:nvPr/>
        </p:nvSpPr>
        <p:spPr>
          <a:xfrm>
            <a:off x="4592549" y="5721629"/>
            <a:ext cx="154853" cy="11706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BD2C6D1A-19F9-1F5E-B956-7AF69105F15D}"/>
              </a:ext>
            </a:extLst>
          </p:cNvPr>
          <p:cNvSpPr txBox="1"/>
          <p:nvPr/>
        </p:nvSpPr>
        <p:spPr>
          <a:xfrm>
            <a:off x="4739438" y="5194622"/>
            <a:ext cx="12843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 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мощности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D401DDE5-8080-0D22-12CE-6172E4EC7C14}"/>
              </a:ext>
            </a:extLst>
          </p:cNvPr>
          <p:cNvSpPr txBox="1"/>
          <p:nvPr/>
        </p:nvSpPr>
        <p:spPr>
          <a:xfrm>
            <a:off x="4744506" y="5373662"/>
            <a:ext cx="128432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 =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мощности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5130C7C5-0E26-4C70-5049-B49952433D15}"/>
              </a:ext>
            </a:extLst>
          </p:cNvPr>
          <p:cNvSpPr txBox="1"/>
          <p:nvPr/>
        </p:nvSpPr>
        <p:spPr>
          <a:xfrm>
            <a:off x="4746071" y="5540387"/>
            <a:ext cx="182133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 от 80% до 97% от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мощности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FECA2B8C-BC33-372F-392A-FD5E4F596A8C}"/>
              </a:ext>
            </a:extLst>
          </p:cNvPr>
          <p:cNvSpPr txBox="1"/>
          <p:nvPr/>
        </p:nvSpPr>
        <p:spPr>
          <a:xfrm>
            <a:off x="4752704" y="5698025"/>
            <a:ext cx="182133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 от 55% до 78% от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мощности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01B4E767-C6B3-854A-56A0-1B6DEF8A20D5}"/>
              </a:ext>
            </a:extLst>
          </p:cNvPr>
          <p:cNvSpPr txBox="1"/>
          <p:nvPr/>
        </p:nvSpPr>
        <p:spPr>
          <a:xfrm>
            <a:off x="4759337" y="5848386"/>
            <a:ext cx="15359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 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36% от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мощности</a:t>
            </a: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9976A6A8-3E57-5E86-667C-36C43F6C23C7}"/>
              </a:ext>
            </a:extLst>
          </p:cNvPr>
          <p:cNvSpPr/>
          <p:nvPr/>
        </p:nvSpPr>
        <p:spPr>
          <a:xfrm>
            <a:off x="4592548" y="5897086"/>
            <a:ext cx="154853" cy="11706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6D8375A1-992C-E944-377C-4F8D0DB9723D}"/>
              </a:ext>
            </a:extLst>
          </p:cNvPr>
          <p:cNvSpPr txBox="1"/>
          <p:nvPr/>
        </p:nvSpPr>
        <p:spPr>
          <a:xfrm rot="16200000">
            <a:off x="4929848" y="4190652"/>
            <a:ext cx="287258" cy="21544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BD9EB0F7-A913-1B1B-DBBE-FDD024479D51}"/>
              </a:ext>
            </a:extLst>
          </p:cNvPr>
          <p:cNvSpPr txBox="1"/>
          <p:nvPr/>
        </p:nvSpPr>
        <p:spPr>
          <a:xfrm rot="16200000">
            <a:off x="7387977" y="3130332"/>
            <a:ext cx="235962" cy="21544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FACFEF94-9BA3-3460-A17E-B7BBF394B115}"/>
              </a:ext>
            </a:extLst>
          </p:cNvPr>
          <p:cNvSpPr txBox="1"/>
          <p:nvPr/>
        </p:nvSpPr>
        <p:spPr>
          <a:xfrm rot="16200000">
            <a:off x="8013776" y="5046473"/>
            <a:ext cx="287258" cy="21544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C2311EEE-D4D4-4CF9-F9AC-8EB546B46796}"/>
              </a:ext>
            </a:extLst>
          </p:cNvPr>
          <p:cNvSpPr txBox="1"/>
          <p:nvPr/>
        </p:nvSpPr>
        <p:spPr>
          <a:xfrm rot="16200000">
            <a:off x="8121463" y="6085795"/>
            <a:ext cx="338554" cy="215444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158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265FB8F9-118F-975F-D3D7-8073B7FC548B}"/>
              </a:ext>
            </a:extLst>
          </p:cNvPr>
          <p:cNvSpPr txBox="1"/>
          <p:nvPr/>
        </p:nvSpPr>
        <p:spPr>
          <a:xfrm rot="16200000">
            <a:off x="5127381" y="4920175"/>
            <a:ext cx="287258" cy="215444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9DECA3C0-902E-A532-A110-57EE26A93B22}"/>
              </a:ext>
            </a:extLst>
          </p:cNvPr>
          <p:cNvSpPr txBox="1"/>
          <p:nvPr/>
        </p:nvSpPr>
        <p:spPr>
          <a:xfrm rot="16200000">
            <a:off x="7290792" y="3551209"/>
            <a:ext cx="338554" cy="215444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A27F88B2-7395-0EC4-27B4-6E72B1237889}"/>
              </a:ext>
            </a:extLst>
          </p:cNvPr>
          <p:cNvSpPr txBox="1"/>
          <p:nvPr/>
        </p:nvSpPr>
        <p:spPr>
          <a:xfrm rot="16200000">
            <a:off x="7232391" y="4146651"/>
            <a:ext cx="235962" cy="215444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34D24787-CB3E-AFCC-262B-1FA321DAF3C1}"/>
              </a:ext>
            </a:extLst>
          </p:cNvPr>
          <p:cNvSpPr txBox="1"/>
          <p:nvPr/>
        </p:nvSpPr>
        <p:spPr>
          <a:xfrm rot="16200000">
            <a:off x="6629419" y="3039507"/>
            <a:ext cx="287258" cy="215444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7790F9FA-74B3-AB11-7689-9608C4D1B678}"/>
              </a:ext>
            </a:extLst>
          </p:cNvPr>
          <p:cNvSpPr txBox="1"/>
          <p:nvPr/>
        </p:nvSpPr>
        <p:spPr>
          <a:xfrm rot="16200000">
            <a:off x="8348254" y="5531861"/>
            <a:ext cx="338554" cy="215444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6898ECAC-EA69-B0D0-96A2-2B2634F05AF1}"/>
              </a:ext>
            </a:extLst>
          </p:cNvPr>
          <p:cNvSpPr txBox="1"/>
          <p:nvPr/>
        </p:nvSpPr>
        <p:spPr>
          <a:xfrm rot="16200000">
            <a:off x="7787079" y="3576857"/>
            <a:ext cx="338554" cy="21544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E53427AF-422E-735A-E4C5-F7BA5957D4D7}"/>
              </a:ext>
            </a:extLst>
          </p:cNvPr>
          <p:cNvSpPr txBox="1"/>
          <p:nvPr/>
        </p:nvSpPr>
        <p:spPr>
          <a:xfrm rot="16200000">
            <a:off x="6981758" y="4743894"/>
            <a:ext cx="287258" cy="21544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B562B20C-A581-FC87-ECF9-536EF699819E}"/>
              </a:ext>
            </a:extLst>
          </p:cNvPr>
          <p:cNvSpPr txBox="1"/>
          <p:nvPr/>
        </p:nvSpPr>
        <p:spPr>
          <a:xfrm rot="16200000">
            <a:off x="5102752" y="4458228"/>
            <a:ext cx="287258" cy="21544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94728B0F-724F-F687-9DC5-53AEBAF0BDFD}"/>
              </a:ext>
            </a:extLst>
          </p:cNvPr>
          <p:cNvSpPr txBox="1"/>
          <p:nvPr/>
        </p:nvSpPr>
        <p:spPr>
          <a:xfrm rot="16200000">
            <a:off x="6150500" y="4340696"/>
            <a:ext cx="235962" cy="21544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426D826F-BD9D-FB58-ED4C-C7752B73DF8D}"/>
              </a:ext>
            </a:extLst>
          </p:cNvPr>
          <p:cNvSpPr txBox="1"/>
          <p:nvPr/>
        </p:nvSpPr>
        <p:spPr>
          <a:xfrm rot="16200000">
            <a:off x="8419393" y="4796581"/>
            <a:ext cx="235962" cy="21544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C7BBAA52-3F99-0E33-2770-F735C4F850BE}"/>
              </a:ext>
            </a:extLst>
          </p:cNvPr>
          <p:cNvSpPr txBox="1"/>
          <p:nvPr/>
        </p:nvSpPr>
        <p:spPr>
          <a:xfrm rot="16200000">
            <a:off x="7643272" y="4476568"/>
            <a:ext cx="338554" cy="21544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D3F1A15B-D6A7-6C94-A58B-8B1E602DE553}"/>
              </a:ext>
            </a:extLst>
          </p:cNvPr>
          <p:cNvSpPr txBox="1"/>
          <p:nvPr/>
        </p:nvSpPr>
        <p:spPr>
          <a:xfrm>
            <a:off x="7276482" y="5403230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0C920B6E-9816-161C-5617-E72436E6069E}"/>
              </a:ext>
            </a:extLst>
          </p:cNvPr>
          <p:cNvSpPr txBox="1"/>
          <p:nvPr/>
        </p:nvSpPr>
        <p:spPr>
          <a:xfrm>
            <a:off x="8130549" y="4439405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997022F9-4EA0-A2AA-9861-B70051F7EAAE}"/>
              </a:ext>
            </a:extLst>
          </p:cNvPr>
          <p:cNvSpPr txBox="1"/>
          <p:nvPr/>
        </p:nvSpPr>
        <p:spPr>
          <a:xfrm>
            <a:off x="7769101" y="6099506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214653E7-7055-34A7-D94C-BF24E26811EB}"/>
              </a:ext>
            </a:extLst>
          </p:cNvPr>
          <p:cNvSpPr txBox="1"/>
          <p:nvPr/>
        </p:nvSpPr>
        <p:spPr>
          <a:xfrm>
            <a:off x="5408189" y="4867007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F544800D-0FDC-7E53-EEE8-D1E60078B1D2}"/>
              </a:ext>
            </a:extLst>
          </p:cNvPr>
          <p:cNvSpPr txBox="1"/>
          <p:nvPr/>
        </p:nvSpPr>
        <p:spPr>
          <a:xfrm>
            <a:off x="7236724" y="3761134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D761AC32-E6AA-79BA-58A7-8932E2708CA7}"/>
              </a:ext>
            </a:extLst>
          </p:cNvPr>
          <p:cNvSpPr txBox="1"/>
          <p:nvPr/>
        </p:nvSpPr>
        <p:spPr>
          <a:xfrm>
            <a:off x="7529189" y="4500627"/>
            <a:ext cx="2359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4" name="Блок-схема: знак завершения 93"/>
          <p:cNvSpPr/>
          <p:nvPr/>
        </p:nvSpPr>
        <p:spPr>
          <a:xfrm>
            <a:off x="571472" y="428604"/>
            <a:ext cx="3571900" cy="928694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Arial Black" pitchFamily="34" charset="0"/>
              </a:rPr>
              <a:t>ОБЩЕЕ ОБРАЗОВАНИЕ</a:t>
            </a:r>
            <a:endParaRPr lang="ru-RU" dirty="0">
              <a:solidFill>
                <a:schemeClr val="tx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740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2587DBA-FB59-95A2-D6B7-20E62FAFF1EF}"/>
              </a:ext>
            </a:extLst>
          </p:cNvPr>
          <p:cNvSpPr txBox="1"/>
          <p:nvPr/>
        </p:nvSpPr>
        <p:spPr>
          <a:xfrm>
            <a:off x="500034" y="1142984"/>
            <a:ext cx="399153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 по СА: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дополнительного образования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  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кружков, секций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1579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80EB4EB-7DB5-8DE3-EDF6-30B95A269119}"/>
              </a:ext>
            </a:extLst>
          </p:cNvPr>
          <p:cNvSpPr txBox="1"/>
          <p:nvPr/>
        </p:nvSpPr>
        <p:spPr>
          <a:xfrm>
            <a:off x="642910" y="2571744"/>
            <a:ext cx="358585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92,7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ставок сотрудников, из них: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фактически замещенных ставок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90,7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 (97,84%)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фактическая численность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 (73,35%)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55,5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ставок преподавателей/тренеров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фактически замещенных ставок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55,5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 (100%)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фактическая численность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 (70,27 %)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B46EAE1-3059-46C6-1B1C-188F2C3EA7BA}"/>
              </a:ext>
            </a:extLst>
          </p:cNvPr>
          <p:cNvSpPr txBox="1"/>
          <p:nvPr/>
        </p:nvSpPr>
        <p:spPr>
          <a:xfrm>
            <a:off x="5522434" y="476672"/>
            <a:ext cx="2608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Реализованные</a:t>
            </a:r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3722D02-9CC1-6AD5-7396-D6962332338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49834" y="1154289"/>
            <a:ext cx="3735236" cy="24890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45DB2F1-2091-D99F-0FC7-C10DF29EC41F}"/>
              </a:ext>
            </a:extLst>
          </p:cNvPr>
          <p:cNvSpPr txBox="1"/>
          <p:nvPr/>
        </p:nvSpPr>
        <p:spPr>
          <a:xfrm>
            <a:off x="4949834" y="862368"/>
            <a:ext cx="3726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2021 году капитальный  ремонт ДШИ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70F6B47-DB7B-D4E8-8F86-B9F561B10413}"/>
              </a:ext>
            </a:extLst>
          </p:cNvPr>
          <p:cNvSpPr txBox="1"/>
          <p:nvPr/>
        </p:nvSpPr>
        <p:spPr>
          <a:xfrm>
            <a:off x="500034" y="4786322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(мероприятие)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2FC701B-7AD2-6ECD-646D-77A171E576EB}"/>
              </a:ext>
            </a:extLst>
          </p:cNvPr>
          <p:cNvSpPr txBox="1"/>
          <p:nvPr/>
        </p:nvSpPr>
        <p:spPr>
          <a:xfrm>
            <a:off x="428596" y="5286388"/>
            <a:ext cx="8386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</a:t>
            </a:r>
          </a:p>
          <a:p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</a:rPr>
              <a:t>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9C86EB9-0B75-775A-916C-3FC953732337}"/>
              </a:ext>
            </a:extLst>
          </p:cNvPr>
          <p:cNvSpPr txBox="1"/>
          <p:nvPr/>
        </p:nvSpPr>
        <p:spPr>
          <a:xfrm>
            <a:off x="1071538" y="5357826"/>
            <a:ext cx="3615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ЦДТ (Усть-Кан)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т.ч. ФБ – 19,6 млн. руб.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1379A3D0-1AD3-3F79-4A02-6B6EA88FF1ED}"/>
              </a:ext>
            </a:extLst>
          </p:cNvPr>
          <p:cNvCxnSpPr>
            <a:cxnSpLocks/>
          </p:cNvCxnSpPr>
          <p:nvPr/>
        </p:nvCxnSpPr>
        <p:spPr>
          <a:xfrm>
            <a:off x="928662" y="2500306"/>
            <a:ext cx="15841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BBBF03B2-1C72-F7A4-14CB-A0EAEE067928}"/>
              </a:ext>
            </a:extLst>
          </p:cNvPr>
          <p:cNvCxnSpPr>
            <a:cxnSpLocks/>
          </p:cNvCxnSpPr>
          <p:nvPr/>
        </p:nvCxnSpPr>
        <p:spPr>
          <a:xfrm>
            <a:off x="971600" y="4221088"/>
            <a:ext cx="167545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AutoShape 2">
            <a:extLst>
              <a:ext uri="{FF2B5EF4-FFF2-40B4-BE49-F238E27FC236}">
                <a16:creationId xmlns:a16="http://schemas.microsoft.com/office/drawing/2014/main" xmlns="" id="{DC7059DF-56B5-7E3B-95FF-C9F7B5A6C1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8BC8234-AA59-62FF-C6F9-E05A43A7812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49835" y="3885762"/>
            <a:ext cx="3622694" cy="2615072"/>
          </a:xfrm>
          <a:prstGeom prst="rect">
            <a:avLst/>
          </a:prstGeom>
        </p:spPr>
      </p:pic>
      <p:sp>
        <p:nvSpPr>
          <p:cNvPr id="15" name="Блок-схема: знак завершения 14"/>
          <p:cNvSpPr/>
          <p:nvPr/>
        </p:nvSpPr>
        <p:spPr>
          <a:xfrm>
            <a:off x="642910" y="357166"/>
            <a:ext cx="3929090" cy="785818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Arial Black" pitchFamily="34" charset="0"/>
                <a:cs typeface="Times New Roman" panose="02020603050405020304" pitchFamily="18" charset="0"/>
              </a:rPr>
              <a:t>ДОПОЛНИТЕЛЬНОЕ ОБРАЗОВАНИЕ</a:t>
            </a:r>
            <a:endParaRPr lang="ru-RU" dirty="0">
              <a:solidFill>
                <a:schemeClr val="tx2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521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F2C7DB-B459-9F68-C5B2-E8B38E6D9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7554" y="500042"/>
            <a:ext cx="2214578" cy="50006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Arial Black" pitchFamily="34" charset="0"/>
                <a:cs typeface="Times New Roman" panose="02020603050405020304" pitchFamily="18" charset="0"/>
              </a:rPr>
              <a:t>КУЛЬТУРА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B6A3380-49E3-BB14-A9D8-1E408A77338C}"/>
              </a:ext>
            </a:extLst>
          </p:cNvPr>
          <p:cNvSpPr txBox="1"/>
          <p:nvPr/>
        </p:nvSpPr>
        <p:spPr>
          <a:xfrm>
            <a:off x="571472" y="928670"/>
            <a:ext cx="32147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клуба</a:t>
            </a:r>
          </a:p>
          <a:p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2 447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посадочных мест</a:t>
            </a:r>
          </a:p>
          <a:p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кружок</a:t>
            </a:r>
          </a:p>
          <a:p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1 304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проведенных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в 2022 году</a:t>
            </a:r>
          </a:p>
          <a:p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147 343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посещений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за 2022 год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FEDF56A-8E77-D811-94F6-4E77B2DCC316}"/>
              </a:ext>
            </a:extLst>
          </p:cNvPr>
          <p:cNvSpPr txBox="1"/>
          <p:nvPr/>
        </p:nvSpPr>
        <p:spPr>
          <a:xfrm>
            <a:off x="4786314" y="3071810"/>
            <a:ext cx="35439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ставок сотрудников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замещенных ставок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фактическая численность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 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45,5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ставок работников культуры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замещенных ставок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45,5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фактическая численность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F7C0778-9290-68A5-613C-1312F1B0ED12}"/>
              </a:ext>
            </a:extLst>
          </p:cNvPr>
          <p:cNvSpPr txBox="1"/>
          <p:nvPr/>
        </p:nvSpPr>
        <p:spPr>
          <a:xfrm>
            <a:off x="4786314" y="1071546"/>
            <a:ext cx="3677353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</a:t>
            </a:r>
          </a:p>
          <a:p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117 133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ед. объем книжного фонда</a:t>
            </a:r>
          </a:p>
          <a:p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6 253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читателей</a:t>
            </a:r>
          </a:p>
          <a:p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126 983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посещений за 2022 год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207 840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выдано книг в 2022 году</a:t>
            </a:r>
          </a:p>
          <a:p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1 024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проведенных мероприятий в 2022 году</a:t>
            </a:r>
          </a:p>
          <a:p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23 117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посещений мероприятий за 2022 год</a:t>
            </a:r>
          </a:p>
        </p:txBody>
      </p:sp>
      <p:pic>
        <p:nvPicPr>
          <p:cNvPr id="29" name="Рисунок 28" descr="Изображение выглядит как карта, текст, атлас,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02F71AD8-40C5-8922-7AF9-297D3FE13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596" y="2357430"/>
            <a:ext cx="4322370" cy="4126906"/>
          </a:xfrm>
          <a:prstGeom prst="rect">
            <a:avLst/>
          </a:prstGeom>
        </p:spPr>
      </p:pic>
      <p:pic>
        <p:nvPicPr>
          <p:cNvPr id="35" name="Рисунок 34" descr="Дом контур">
            <a:extLst>
              <a:ext uri="{FF2B5EF4-FFF2-40B4-BE49-F238E27FC236}">
                <a16:creationId xmlns:a16="http://schemas.microsoft.com/office/drawing/2014/main" xmlns="" id="{E2E7B650-428F-8883-25B9-8C230D1044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3014735" y="3716986"/>
            <a:ext cx="239371" cy="239371"/>
          </a:xfrm>
          <a:prstGeom prst="rect">
            <a:avLst/>
          </a:prstGeom>
        </p:spPr>
      </p:pic>
      <p:pic>
        <p:nvPicPr>
          <p:cNvPr id="36" name="Рисунок 35" descr="Дом контур">
            <a:extLst>
              <a:ext uri="{FF2B5EF4-FFF2-40B4-BE49-F238E27FC236}">
                <a16:creationId xmlns:a16="http://schemas.microsoft.com/office/drawing/2014/main" xmlns="" id="{97960730-E79B-79E8-0D64-D8B0E4943F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3078912" y="5343369"/>
            <a:ext cx="239371" cy="239371"/>
          </a:xfrm>
          <a:prstGeom prst="rect">
            <a:avLst/>
          </a:prstGeom>
        </p:spPr>
      </p:pic>
      <p:pic>
        <p:nvPicPr>
          <p:cNvPr id="37" name="Рисунок 36" descr="Дом контур">
            <a:extLst>
              <a:ext uri="{FF2B5EF4-FFF2-40B4-BE49-F238E27FC236}">
                <a16:creationId xmlns:a16="http://schemas.microsoft.com/office/drawing/2014/main" xmlns="" id="{24EE49D6-6B51-5A89-F14A-C728E5EC8B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895049" y="2836088"/>
            <a:ext cx="239371" cy="239371"/>
          </a:xfrm>
          <a:prstGeom prst="rect">
            <a:avLst/>
          </a:prstGeom>
        </p:spPr>
      </p:pic>
      <p:pic>
        <p:nvPicPr>
          <p:cNvPr id="38" name="Рисунок 37" descr="Дом контур">
            <a:extLst>
              <a:ext uri="{FF2B5EF4-FFF2-40B4-BE49-F238E27FC236}">
                <a16:creationId xmlns:a16="http://schemas.microsoft.com/office/drawing/2014/main" xmlns="" id="{3BBD8E54-092F-6F46-0ED0-D9F932BB83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3986377" y="5514503"/>
            <a:ext cx="239371" cy="239371"/>
          </a:xfrm>
          <a:prstGeom prst="rect">
            <a:avLst/>
          </a:prstGeom>
        </p:spPr>
      </p:pic>
      <p:pic>
        <p:nvPicPr>
          <p:cNvPr id="39" name="Рисунок 38" descr="Дом контур">
            <a:extLst>
              <a:ext uri="{FF2B5EF4-FFF2-40B4-BE49-F238E27FC236}">
                <a16:creationId xmlns:a16="http://schemas.microsoft.com/office/drawing/2014/main" xmlns="" id="{4681ECD7-6A10-A6FB-B073-E04B7D9FE8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1207012" y="4895456"/>
            <a:ext cx="239371" cy="239371"/>
          </a:xfrm>
          <a:prstGeom prst="rect">
            <a:avLst/>
          </a:prstGeom>
        </p:spPr>
      </p:pic>
      <p:pic>
        <p:nvPicPr>
          <p:cNvPr id="40" name="Рисунок 39" descr="Дом контур">
            <a:extLst>
              <a:ext uri="{FF2B5EF4-FFF2-40B4-BE49-F238E27FC236}">
                <a16:creationId xmlns:a16="http://schemas.microsoft.com/office/drawing/2014/main" xmlns="" id="{B7DC09BB-468B-0D0B-DE6F-4EAD22531E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3702589" y="4173431"/>
            <a:ext cx="239371" cy="239371"/>
          </a:xfrm>
          <a:prstGeom prst="rect">
            <a:avLst/>
          </a:prstGeom>
        </p:spPr>
      </p:pic>
      <p:pic>
        <p:nvPicPr>
          <p:cNvPr id="41" name="Рисунок 40" descr="Дом контур">
            <a:extLst>
              <a:ext uri="{FF2B5EF4-FFF2-40B4-BE49-F238E27FC236}">
                <a16:creationId xmlns:a16="http://schemas.microsoft.com/office/drawing/2014/main" xmlns="" id="{24E993F2-A97B-1388-9235-1AC061936A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463277" y="4967591"/>
            <a:ext cx="239371" cy="239371"/>
          </a:xfrm>
          <a:prstGeom prst="rect">
            <a:avLst/>
          </a:prstGeom>
        </p:spPr>
      </p:pic>
      <p:pic>
        <p:nvPicPr>
          <p:cNvPr id="42" name="Рисунок 41" descr="Дом контур">
            <a:extLst>
              <a:ext uri="{FF2B5EF4-FFF2-40B4-BE49-F238E27FC236}">
                <a16:creationId xmlns:a16="http://schemas.microsoft.com/office/drawing/2014/main" xmlns="" id="{F46E47E5-0821-24D4-27D6-BF5D621BDC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523358" y="4254704"/>
            <a:ext cx="239371" cy="239371"/>
          </a:xfrm>
          <a:prstGeom prst="rect">
            <a:avLst/>
          </a:prstGeom>
        </p:spPr>
      </p:pic>
      <p:pic>
        <p:nvPicPr>
          <p:cNvPr id="43" name="Рисунок 42" descr="Дом контур">
            <a:extLst>
              <a:ext uri="{FF2B5EF4-FFF2-40B4-BE49-F238E27FC236}">
                <a16:creationId xmlns:a16="http://schemas.microsoft.com/office/drawing/2014/main" xmlns="" id="{53B38DEE-4C15-5DE0-7D11-0A7904A0C4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908556" y="5813341"/>
            <a:ext cx="239371" cy="239371"/>
          </a:xfrm>
          <a:prstGeom prst="rect">
            <a:avLst/>
          </a:prstGeom>
        </p:spPr>
      </p:pic>
      <p:pic>
        <p:nvPicPr>
          <p:cNvPr id="44" name="Рисунок 43" descr="Дом контур">
            <a:extLst>
              <a:ext uri="{FF2B5EF4-FFF2-40B4-BE49-F238E27FC236}">
                <a16:creationId xmlns:a16="http://schemas.microsoft.com/office/drawing/2014/main" xmlns="" id="{DE823223-1B25-004F-B319-8900C49A04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3692429" y="5693656"/>
            <a:ext cx="239371" cy="239371"/>
          </a:xfrm>
          <a:prstGeom prst="rect">
            <a:avLst/>
          </a:prstGeom>
        </p:spPr>
      </p:pic>
      <p:pic>
        <p:nvPicPr>
          <p:cNvPr id="45" name="Рисунок 44" descr="Дом контур">
            <a:extLst>
              <a:ext uri="{FF2B5EF4-FFF2-40B4-BE49-F238E27FC236}">
                <a16:creationId xmlns:a16="http://schemas.microsoft.com/office/drawing/2014/main" xmlns="" id="{C5DEBF35-9647-F3D3-E088-F0E277DADD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1042396" y="4553304"/>
            <a:ext cx="239371" cy="239371"/>
          </a:xfrm>
          <a:prstGeom prst="rect">
            <a:avLst/>
          </a:prstGeom>
        </p:spPr>
      </p:pic>
      <p:pic>
        <p:nvPicPr>
          <p:cNvPr id="46" name="Рисунок 45" descr="Дом контур">
            <a:extLst>
              <a:ext uri="{FF2B5EF4-FFF2-40B4-BE49-F238E27FC236}">
                <a16:creationId xmlns:a16="http://schemas.microsoft.com/office/drawing/2014/main" xmlns="" id="{493217A5-5BEA-F993-ACAA-65D0877600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3017003" y="4694101"/>
            <a:ext cx="239371" cy="239371"/>
          </a:xfrm>
          <a:prstGeom prst="rect">
            <a:avLst/>
          </a:prstGeom>
        </p:spPr>
      </p:pic>
      <p:pic>
        <p:nvPicPr>
          <p:cNvPr id="47" name="Рисунок 46" descr="Дом контур">
            <a:extLst>
              <a:ext uri="{FF2B5EF4-FFF2-40B4-BE49-F238E27FC236}">
                <a16:creationId xmlns:a16="http://schemas.microsoft.com/office/drawing/2014/main" xmlns="" id="{084CD5CA-768E-933B-B899-F92A050C98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734306" y="4833285"/>
            <a:ext cx="239371" cy="239371"/>
          </a:xfrm>
          <a:prstGeom prst="rect">
            <a:avLst/>
          </a:prstGeom>
        </p:spPr>
      </p:pic>
      <p:pic>
        <p:nvPicPr>
          <p:cNvPr id="48" name="Рисунок 47" descr="Дом контур">
            <a:extLst>
              <a:ext uri="{FF2B5EF4-FFF2-40B4-BE49-F238E27FC236}">
                <a16:creationId xmlns:a16="http://schemas.microsoft.com/office/drawing/2014/main" xmlns="" id="{31A97EDA-27CD-B4F6-6970-07E40E5EC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3345047" y="3608373"/>
            <a:ext cx="239371" cy="239371"/>
          </a:xfrm>
          <a:prstGeom prst="rect">
            <a:avLst/>
          </a:prstGeom>
        </p:spPr>
      </p:pic>
      <p:pic>
        <p:nvPicPr>
          <p:cNvPr id="49" name="Рисунок 48" descr="Дом контур">
            <a:extLst>
              <a:ext uri="{FF2B5EF4-FFF2-40B4-BE49-F238E27FC236}">
                <a16:creationId xmlns:a16="http://schemas.microsoft.com/office/drawing/2014/main" xmlns="" id="{40F4F73B-D5E5-7775-CFFE-24C9E60C44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1861129" y="4472607"/>
            <a:ext cx="239371" cy="239371"/>
          </a:xfrm>
          <a:prstGeom prst="rect">
            <a:avLst/>
          </a:prstGeom>
        </p:spPr>
      </p:pic>
      <p:pic>
        <p:nvPicPr>
          <p:cNvPr id="50" name="Рисунок 49" descr="Дом контур">
            <a:extLst>
              <a:ext uri="{FF2B5EF4-FFF2-40B4-BE49-F238E27FC236}">
                <a16:creationId xmlns:a16="http://schemas.microsoft.com/office/drawing/2014/main" xmlns="" id="{A4E85B32-5359-5D36-9CE2-4F3EC97868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1429365" y="4477409"/>
            <a:ext cx="239371" cy="239371"/>
          </a:xfrm>
          <a:prstGeom prst="rect">
            <a:avLst/>
          </a:prstGeom>
        </p:spPr>
      </p:pic>
      <p:pic>
        <p:nvPicPr>
          <p:cNvPr id="51" name="Рисунок 50" descr="Дом контур">
            <a:extLst>
              <a:ext uri="{FF2B5EF4-FFF2-40B4-BE49-F238E27FC236}">
                <a16:creationId xmlns:a16="http://schemas.microsoft.com/office/drawing/2014/main" xmlns="" id="{03EFB1BB-5215-6F23-96D0-4CD2BA1B82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149887" y="4789178"/>
            <a:ext cx="239371" cy="239371"/>
          </a:xfrm>
          <a:prstGeom prst="rect">
            <a:avLst/>
          </a:prstGeom>
        </p:spPr>
      </p:pic>
      <p:pic>
        <p:nvPicPr>
          <p:cNvPr id="52" name="Рисунок 51" descr="Дом контур">
            <a:extLst>
              <a:ext uri="{FF2B5EF4-FFF2-40B4-BE49-F238E27FC236}">
                <a16:creationId xmlns:a16="http://schemas.microsoft.com/office/drawing/2014/main" xmlns="" id="{600FEF3C-EA2F-2339-D522-CC2EAEAAEF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441705" y="3926028"/>
            <a:ext cx="239371" cy="239371"/>
          </a:xfrm>
          <a:prstGeom prst="rect">
            <a:avLst/>
          </a:prstGeom>
        </p:spPr>
      </p:pic>
      <p:pic>
        <p:nvPicPr>
          <p:cNvPr id="53" name="Рисунок 52" descr="Дом контур">
            <a:extLst>
              <a:ext uri="{FF2B5EF4-FFF2-40B4-BE49-F238E27FC236}">
                <a16:creationId xmlns:a16="http://schemas.microsoft.com/office/drawing/2014/main" xmlns="" id="{D668F8BB-E538-E129-8803-03060243B3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775364" y="4173430"/>
            <a:ext cx="239371" cy="239371"/>
          </a:xfrm>
          <a:prstGeom prst="rect">
            <a:avLst/>
          </a:prstGeom>
        </p:spPr>
      </p:pic>
      <p:pic>
        <p:nvPicPr>
          <p:cNvPr id="54" name="Рисунок 53" descr="Дом контур">
            <a:extLst>
              <a:ext uri="{FF2B5EF4-FFF2-40B4-BE49-F238E27FC236}">
                <a16:creationId xmlns:a16="http://schemas.microsoft.com/office/drawing/2014/main" xmlns="" id="{D1E4F2B5-C581-B04C-8DB1-35441ADB9E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188981" y="3332729"/>
            <a:ext cx="239371" cy="239371"/>
          </a:xfrm>
          <a:prstGeom prst="rect">
            <a:avLst/>
          </a:prstGeom>
        </p:spPr>
      </p:pic>
      <p:pic>
        <p:nvPicPr>
          <p:cNvPr id="55" name="Рисунок 54" descr="Дом контур">
            <a:extLst>
              <a:ext uri="{FF2B5EF4-FFF2-40B4-BE49-F238E27FC236}">
                <a16:creationId xmlns:a16="http://schemas.microsoft.com/office/drawing/2014/main" xmlns="" id="{FE032E7D-545F-244A-333F-C5E1071FC6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868718" y="3204959"/>
            <a:ext cx="239371" cy="239371"/>
          </a:xfrm>
          <a:prstGeom prst="rect">
            <a:avLst/>
          </a:prstGeom>
        </p:spPr>
      </p:pic>
      <p:pic>
        <p:nvPicPr>
          <p:cNvPr id="56" name="Рисунок 55" descr="Дом контур">
            <a:extLst>
              <a:ext uri="{FF2B5EF4-FFF2-40B4-BE49-F238E27FC236}">
                <a16:creationId xmlns:a16="http://schemas.microsoft.com/office/drawing/2014/main" xmlns="" id="{4344A493-7554-C38C-5C6A-3CE43EBBD6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4225748" y="5020103"/>
            <a:ext cx="239371" cy="239371"/>
          </a:xfrm>
          <a:prstGeom prst="rect">
            <a:avLst/>
          </a:prstGeom>
        </p:spPr>
      </p:pic>
      <p:pic>
        <p:nvPicPr>
          <p:cNvPr id="57" name="Рисунок 56" descr="Дом контур">
            <a:extLst>
              <a:ext uri="{FF2B5EF4-FFF2-40B4-BE49-F238E27FC236}">
                <a16:creationId xmlns:a16="http://schemas.microsoft.com/office/drawing/2014/main" xmlns="" id="{4A5CE12C-193F-B53D-796F-B815AF0184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3490253" y="5275421"/>
            <a:ext cx="239371" cy="239371"/>
          </a:xfrm>
          <a:prstGeom prst="rect">
            <a:avLst/>
          </a:prstGeom>
        </p:spPr>
      </p:pic>
      <p:pic>
        <p:nvPicPr>
          <p:cNvPr id="58" name="Рисунок 57" descr="Дом контур">
            <a:extLst>
              <a:ext uri="{FF2B5EF4-FFF2-40B4-BE49-F238E27FC236}">
                <a16:creationId xmlns:a16="http://schemas.microsoft.com/office/drawing/2014/main" xmlns="" id="{2C96AC16-DC20-A29B-AF11-0B555570C3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3233850" y="4542961"/>
            <a:ext cx="239371" cy="239371"/>
          </a:xfrm>
          <a:prstGeom prst="rect">
            <a:avLst/>
          </a:prstGeom>
        </p:spPr>
      </p:pic>
      <p:pic>
        <p:nvPicPr>
          <p:cNvPr id="59" name="Рисунок 58" descr="Дом контур">
            <a:extLst>
              <a:ext uri="{FF2B5EF4-FFF2-40B4-BE49-F238E27FC236}">
                <a16:creationId xmlns:a16="http://schemas.microsoft.com/office/drawing/2014/main" xmlns="" id="{03B4F402-13CA-61C3-8995-61541FBE86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500034" y="2643182"/>
            <a:ext cx="239371" cy="239371"/>
          </a:xfrm>
          <a:prstGeom prst="rect">
            <a:avLst/>
          </a:prstGeom>
        </p:spPr>
      </p:pic>
      <p:pic>
        <p:nvPicPr>
          <p:cNvPr id="60" name="Рисунок 59" descr="Дом контур">
            <a:extLst>
              <a:ext uri="{FF2B5EF4-FFF2-40B4-BE49-F238E27FC236}">
                <a16:creationId xmlns:a16="http://schemas.microsoft.com/office/drawing/2014/main" xmlns="" id="{4BAF4F6E-4347-4E02-CABB-80ADEB5DF4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500034" y="2857496"/>
            <a:ext cx="239371" cy="239371"/>
          </a:xfrm>
          <a:prstGeom prst="rect">
            <a:avLst/>
          </a:prstGeom>
        </p:spPr>
      </p:pic>
      <p:pic>
        <p:nvPicPr>
          <p:cNvPr id="61" name="Рисунок 60" descr="Дом контур">
            <a:extLst>
              <a:ext uri="{FF2B5EF4-FFF2-40B4-BE49-F238E27FC236}">
                <a16:creationId xmlns:a16="http://schemas.microsoft.com/office/drawing/2014/main" xmlns="" id="{A4BC242B-4897-CA83-91AE-4C655B504A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500034" y="2357430"/>
            <a:ext cx="239371" cy="239371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DD64D932-4AE8-877A-4607-70F6B038072D}"/>
              </a:ext>
            </a:extLst>
          </p:cNvPr>
          <p:cNvSpPr txBox="1"/>
          <p:nvPr/>
        </p:nvSpPr>
        <p:spPr>
          <a:xfrm>
            <a:off x="714348" y="2357430"/>
            <a:ext cx="16129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нормативном состоянии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AF2FD378-0966-B611-3964-4761A916B2DC}"/>
              </a:ext>
            </a:extLst>
          </p:cNvPr>
          <p:cNvSpPr txBox="1"/>
          <p:nvPr/>
        </p:nvSpPr>
        <p:spPr>
          <a:xfrm>
            <a:off x="642910" y="2857496"/>
            <a:ext cx="1967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ограниченно-работоспособный, 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нужен капитальный ремонт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FEEBA2E6-15CC-6622-D9A6-11F9454084B8}"/>
              </a:ext>
            </a:extLst>
          </p:cNvPr>
          <p:cNvSpPr txBox="1"/>
          <p:nvPr/>
        </p:nvSpPr>
        <p:spPr>
          <a:xfrm>
            <a:off x="714348" y="2643182"/>
            <a:ext cx="1159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работоспособный</a:t>
            </a:r>
          </a:p>
        </p:txBody>
      </p:sp>
      <p:pic>
        <p:nvPicPr>
          <p:cNvPr id="3074" name="Picture 2" descr="C:\Users\ФинОтдел\Downloads\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4" y="4464849"/>
            <a:ext cx="3857652" cy="19502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332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82B035-AA9E-36CD-A375-03AC319E4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72" y="285728"/>
            <a:ext cx="5432148" cy="327570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Arial Black" pitchFamily="34" charset="0"/>
                <a:cs typeface="Times New Roman" panose="02020603050405020304" pitchFamily="18" charset="0"/>
              </a:rPr>
              <a:t>ФИЗИЧЕСКАЯ КУЛЬТУРА И СПОРТ</a:t>
            </a:r>
            <a:endParaRPr lang="ru-RU" sz="2000" dirty="0"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ABD2293-805A-4B99-A8D3-864F951D23F4}"/>
              </a:ext>
            </a:extLst>
          </p:cNvPr>
          <p:cNvSpPr txBox="1"/>
          <p:nvPr/>
        </p:nvSpPr>
        <p:spPr>
          <a:xfrm>
            <a:off x="500034" y="714356"/>
            <a:ext cx="513859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ОТКРЫТЫХ СПОРТИВНЫХ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ПЛОЩАДОК 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ОТКРЫТАЯ КОМПЛЕКСНАЯ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СПОРТИВНАЯ ПЛОЩАДКА (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Усть-Кан)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ФОК (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Усть-Кан)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A7DC723-FC01-509F-4884-97547733E1D8}"/>
              </a:ext>
            </a:extLst>
          </p:cNvPr>
          <p:cNvSpPr txBox="1"/>
          <p:nvPr/>
        </p:nvSpPr>
        <p:spPr>
          <a:xfrm>
            <a:off x="785786" y="2143116"/>
            <a:ext cx="4719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Реализованные проекты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621C84F-A2EA-40E4-2BE6-74A47C0C1802}"/>
              </a:ext>
            </a:extLst>
          </p:cNvPr>
          <p:cNvSpPr txBox="1"/>
          <p:nvPr/>
        </p:nvSpPr>
        <p:spPr>
          <a:xfrm>
            <a:off x="428596" y="2500306"/>
            <a:ext cx="185153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1,57 </a:t>
            </a:r>
            <a:r>
              <a:rPr lang="ru-RU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млн. руб.  </a:t>
            </a:r>
          </a:p>
          <a:p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спортивная площадка</a:t>
            </a:r>
          </a:p>
          <a:p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Усть-Кан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2019)</a:t>
            </a:r>
            <a:endParaRPr lang="ru-RU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7C9F375-E552-0F84-907D-A4F6191982D5}"/>
              </a:ext>
            </a:extLst>
          </p:cNvPr>
          <p:cNvSpPr txBox="1"/>
          <p:nvPr/>
        </p:nvSpPr>
        <p:spPr>
          <a:xfrm>
            <a:off x="2285984" y="2500306"/>
            <a:ext cx="189641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1,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84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млн. руб.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спортивная площадка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Усть-Кан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2020)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B299438-EFA0-BBE9-743C-B7636B6C39F5}"/>
              </a:ext>
            </a:extLst>
          </p:cNvPr>
          <p:cNvSpPr txBox="1"/>
          <p:nvPr/>
        </p:nvSpPr>
        <p:spPr>
          <a:xfrm>
            <a:off x="428596" y="4429132"/>
            <a:ext cx="18573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1,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84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млн. руб.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хоккейная площадка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(Яконур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2021)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ACE9305-5DB8-A40E-C6FE-026F9E6492EC}"/>
              </a:ext>
            </a:extLst>
          </p:cNvPr>
          <p:cNvSpPr txBox="1"/>
          <p:nvPr/>
        </p:nvSpPr>
        <p:spPr>
          <a:xfrm>
            <a:off x="2357422" y="4429132"/>
            <a:ext cx="25717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1,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84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млн. руб.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хоккейная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площадка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(</a:t>
            </a:r>
            <a:r>
              <a:rPr kumimoji="0" lang="ru-RU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Кырлык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2022)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4726210-6632-684F-762E-FF88F49901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29256" y="2000240"/>
            <a:ext cx="3214710" cy="19288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512CAA65-E655-A5A0-10C5-8958D38F2F1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5100460"/>
            <a:ext cx="1857388" cy="140101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8DBBD90A-8448-B376-DB66-9205AB9884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034" y="3198332"/>
            <a:ext cx="1714512" cy="1285884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30EBCD3-E448-052F-3B64-73E5032E4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5143230"/>
            <a:ext cx="1857388" cy="1358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A033938E-5D7E-FE0D-6FA4-1F32B4169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7422" y="3195271"/>
            <a:ext cx="1857388" cy="123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xmlns="" id="{6D5EF308-158D-81CE-095C-68627038E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7818" y="3964785"/>
            <a:ext cx="3336423" cy="250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F8669DB5-33F4-5EA3-E4A8-D0B71FA6F9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2132" y="428604"/>
            <a:ext cx="3071834" cy="149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659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71736" y="428604"/>
            <a:ext cx="3857652" cy="6429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Бюджетная система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428736"/>
            <a:ext cx="2286016" cy="15001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Федеральный бюджет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71802" y="1428736"/>
            <a:ext cx="3000396" cy="15001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Бюджеты субъектов Российской Федерации (республиканский бюджет  Республики Алтай)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72264" y="1428736"/>
            <a:ext cx="2071702" cy="15001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Местные бюджеты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57422" y="3571876"/>
            <a:ext cx="2786082" cy="1071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Бюджеты муниципальных районов (бюджет МО «Усть-Канский район»)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57818" y="3571876"/>
            <a:ext cx="3357586" cy="1071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Бюджеты сельских поселений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(11 бюджетов сельских поселений)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2285984" y="1071546"/>
            <a:ext cx="928694" cy="2857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643570" y="1071546"/>
            <a:ext cx="1285884" cy="2857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4357686" y="1214422"/>
            <a:ext cx="285752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0800000" flipV="1">
            <a:off x="4929190" y="2928934"/>
            <a:ext cx="1714512" cy="5000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7" idx="2"/>
          </p:cNvCxnSpPr>
          <p:nvPr/>
        </p:nvCxnSpPr>
        <p:spPr>
          <a:xfrm rot="16200000" flipH="1">
            <a:off x="7303712" y="3233336"/>
            <a:ext cx="643736" cy="3493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 descr="StrelkaVniz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4857761"/>
            <a:ext cx="6143668" cy="50006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285984" y="5357826"/>
            <a:ext cx="6429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Консолидированный бюджет МО «Усть-Канский район»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ФинОтдел\Downloads\L7uEwcMshCI.jpg"/>
          <p:cNvPicPr>
            <a:picLocks noChangeAspect="1" noChangeArrowheads="1"/>
          </p:cNvPicPr>
          <p:nvPr/>
        </p:nvPicPr>
        <p:blipFill>
          <a:blip r:embed="rId3"/>
          <a:srcRect l="17604" t="6250" r="18582" b="6249"/>
          <a:stretch>
            <a:fillRect/>
          </a:stretch>
        </p:blipFill>
        <p:spPr bwMode="auto">
          <a:xfrm>
            <a:off x="500034" y="3500438"/>
            <a:ext cx="1857388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вес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554" y="3714752"/>
            <a:ext cx="2500330" cy="1571636"/>
          </a:xfrm>
          <a:prstGeom prst="rect">
            <a:avLst/>
          </a:prstGeom>
        </p:spPr>
      </p:pic>
      <p:pic>
        <p:nvPicPr>
          <p:cNvPr id="6" name="Рисунок 5" descr="бюджет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0" y="1357298"/>
            <a:ext cx="2857520" cy="12858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04389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Бюджет – …?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42862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Бюджет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– это схема доходов и расходов некоторого субъекта  (государства, предприятия, семьи), устанавливаемая на определенный период времени.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0034" y="3857628"/>
            <a:ext cx="24288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Профицит бюджета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-  это превышение доходов бюджета над его расходами.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357950" y="3786190"/>
            <a:ext cx="22860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Дефицит бюджета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-  это превышение расходов бюджета над его доходами.</a:t>
            </a:r>
            <a:endParaRPr lang="ru-RU" sz="1400" dirty="0"/>
          </a:p>
        </p:txBody>
      </p:sp>
      <p:sp>
        <p:nvSpPr>
          <p:cNvPr id="13" name="Стрелка влево 12"/>
          <p:cNvSpPr/>
          <p:nvPr/>
        </p:nvSpPr>
        <p:spPr>
          <a:xfrm>
            <a:off x="3071802" y="3929066"/>
            <a:ext cx="428628" cy="857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5857884" y="3929066"/>
            <a:ext cx="428628" cy="7858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072198" y="1571612"/>
            <a:ext cx="264320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ru-RU" sz="1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Расходы</a:t>
            </a: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бюджета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-  это выплачиваемые из бюджета денежные средства (социальные выплаты населению, благоустройство, образование, бюджетные инвестиции и др.)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8596" y="1643050"/>
            <a:ext cx="25717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ru-RU" sz="1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Доходы бюджета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– это поступающие в бюджет денежные средства (налоговые доходы, неналоговые доходы, безвозмездные поступления)</a:t>
            </a:r>
          </a:p>
        </p:txBody>
      </p:sp>
      <p:sp>
        <p:nvSpPr>
          <p:cNvPr id="17" name="Стрелка вверх 16"/>
          <p:cNvSpPr/>
          <p:nvPr/>
        </p:nvSpPr>
        <p:spPr>
          <a:xfrm>
            <a:off x="1285852" y="1285860"/>
            <a:ext cx="571504" cy="21431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7358082" y="1285860"/>
            <a:ext cx="642942" cy="21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285720" y="3214686"/>
            <a:ext cx="8572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" pitchFamily="34" charset="0"/>
                <a:cs typeface="Arial" pitchFamily="34" charset="0"/>
              </a:rPr>
              <a:t>Когда доходы покрывают расходы, бюджет называется </a:t>
            </a:r>
            <a:r>
              <a:rPr lang="ru-RU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сбалансированным</a:t>
            </a:r>
            <a:endParaRPr lang="ru-RU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Равно 19"/>
          <p:cNvSpPr/>
          <p:nvPr/>
        </p:nvSpPr>
        <p:spPr>
          <a:xfrm>
            <a:off x="4000496" y="2714620"/>
            <a:ext cx="1071570" cy="35719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8596" y="5288340"/>
            <a:ext cx="82153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Arial" pitchFamily="34" charset="0"/>
                <a:cs typeface="Arial" pitchFamily="34" charset="0"/>
              </a:rPr>
              <a:t>Деятельность органов государственной власти, органов местного самоуправления по составлению, рассмотрению проектов бюджетов, утверждению, исполнению бюджетов, контролю за их исполнением, осуществлению бюджетного учета, составлению, внешней проверке, рассмотрению, утверждению бюджетной отчетности называется </a:t>
            </a:r>
            <a:r>
              <a:rPr lang="ru-RU" sz="1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бюджетным процессом.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oard_meeting_ico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7554" y="2428868"/>
            <a:ext cx="2571768" cy="2286016"/>
          </a:xfrm>
          <a:prstGeom prst="rect">
            <a:avLst/>
          </a:prstGeom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472518" cy="51115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Бюджетный процесс</a:t>
            </a:r>
            <a:endParaRPr lang="ru-RU" sz="2800" dirty="0">
              <a:solidFill>
                <a:schemeClr val="tx2"/>
              </a:solidFill>
              <a:latin typeface="Arial Black" pitchFamily="34" charset="0"/>
              <a:cs typeface="Arial" pitchFamily="34" charset="0"/>
            </a:endParaRPr>
          </a:p>
        </p:txBody>
      </p:sp>
      <p:graphicFrame>
        <p:nvGraphicFramePr>
          <p:cNvPr id="14" name="Содержимое 13"/>
          <p:cNvGraphicFramePr>
            <a:graphicFrameLocks noGrp="1"/>
          </p:cNvGraphicFramePr>
          <p:nvPr>
            <p:ph idx="1"/>
          </p:nvPr>
        </p:nvGraphicFramePr>
        <p:xfrm>
          <a:off x="357158" y="1643050"/>
          <a:ext cx="8358246" cy="5097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0034" y="1000108"/>
            <a:ext cx="82153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 Бюджетный процесс в МО «Усть-Канский район» регулируется Положением о бюджетном процессе в МО «Усть-Канский район», утвержденный решением Совета депутатов Усть-Канского района от 28.11.2013 г. № 3-19 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ФинОтдел\Downloads\slide_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86808" cy="61436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72464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Структура доходов бюджета </a:t>
            </a:r>
            <a:br>
              <a:rPr lang="ru-RU" sz="24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МО «Усть-Канский район» в 2023-2026 г.г. </a:t>
            </a:r>
            <a:endParaRPr lang="ru-RU" sz="2400" dirty="0">
              <a:latin typeface="Arial Black" pitchFamily="34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28596" y="157161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2144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Структура налоговых доходов бюджета </a:t>
            </a:r>
            <a:br>
              <a:rPr lang="ru-RU" sz="28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МО «Усть-Канский район» за 2023 год</a:t>
            </a:r>
            <a: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500034" y="1428736"/>
          <a:ext cx="8229600" cy="4668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79608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Структура неналоговых доходов </a:t>
            </a:r>
            <a:br>
              <a:rPr lang="ru-RU" sz="24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бюджета МО «Усть-Канский район» </a:t>
            </a:r>
            <a:br>
              <a:rPr lang="ru-RU" sz="24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в 2023-2026гг.</a:t>
            </a:r>
            <a:endParaRPr lang="ru-RU" sz="2400" dirty="0">
              <a:latin typeface="Arial Black" pitchFamily="34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00034" y="1500174"/>
          <a:ext cx="8215370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357322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 Black" pitchFamily="34" charset="0"/>
              </a:rPr>
              <a:t>Структура безвозмездных поступлений бюджета </a:t>
            </a:r>
            <a:br>
              <a:rPr lang="ru-RU" sz="2000" dirty="0" smtClean="0">
                <a:solidFill>
                  <a:schemeClr val="tx2"/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Arial Black" pitchFamily="34" charset="0"/>
              </a:rPr>
              <a:t>МО «Усть-Канский район» за 2023 год</a:t>
            </a:r>
            <a:endParaRPr lang="ru-RU" sz="2000" dirty="0">
              <a:solidFill>
                <a:schemeClr val="tx2"/>
              </a:solidFill>
              <a:latin typeface="Arial Black" pitchFamily="34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00034" y="1825624"/>
          <a:ext cx="8143932" cy="4675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35719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Межбюджетные трансферты</a:t>
            </a:r>
            <a:endParaRPr lang="ru-RU" sz="2400" b="1" dirty="0">
              <a:solidFill>
                <a:schemeClr val="tx2"/>
              </a:solidFill>
              <a:latin typeface="Arial Black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34791652"/>
              </p:ext>
            </p:extLst>
          </p:nvPr>
        </p:nvGraphicFramePr>
        <p:xfrm>
          <a:off x="500034" y="3143248"/>
          <a:ext cx="8143931" cy="1714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15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05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205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5134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9520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 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Наименование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2024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2025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2026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07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Дотации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бюджетам бюджетной системы Российской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 Федерации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242446,4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165079,3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165079,3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1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Субсидии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208846,2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70516,6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206939,8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37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Субвенции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370019,5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231938,8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263606,3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37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Иные межбюджетные трансферты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35047,3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35419,9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35922,4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282" y="2428868"/>
            <a:ext cx="86439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>
                <a:latin typeface="Arial" pitchFamily="34" charset="0"/>
                <a:cs typeface="Arial" pitchFamily="34" charset="0"/>
              </a:rPr>
              <a:t>Межбюджетные трансферты бюджета МО "Усть-Канский район"  на  2021-2023 г.г., тыс. рублей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20222054"/>
              </p:ext>
            </p:extLst>
          </p:nvPr>
        </p:nvGraphicFramePr>
        <p:xfrm>
          <a:off x="500033" y="5143512"/>
          <a:ext cx="8143934" cy="1285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07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606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06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20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15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2024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2025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2026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543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Иные межбюджетные трансферты на осуществление части полномочий по решению вопросов местного значения в соответствии с заключенными соглашениями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8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 120,8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8 120,8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Arial" pitchFamily="34" charset="0"/>
                        </a:rPr>
                        <a:t>8 120,8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714356"/>
            <a:ext cx="82153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latin typeface="Arial" pitchFamily="34" charset="0"/>
                <a:cs typeface="Arial" pitchFamily="34" charset="0"/>
              </a:rPr>
              <a:t>Межбюджетные трансферты  из бюджета МО "Усть-Канский район"  в бюджеты сельских поселений на  2023-2026 г.г. (тыс. рублей)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596" y="4857760"/>
            <a:ext cx="82868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latin typeface="Arial" pitchFamily="34" charset="0"/>
                <a:cs typeface="Arial" pitchFamily="34" charset="0"/>
              </a:rPr>
              <a:t>Межбюджетные трансферты (из бюджетов сельских поселений)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00628" y="3000372"/>
            <a:ext cx="3929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0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1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500035" y="1071544"/>
          <a:ext cx="8143930" cy="1769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786"/>
                <a:gridCol w="1628786"/>
                <a:gridCol w="1628786"/>
                <a:gridCol w="1628786"/>
                <a:gridCol w="1628786"/>
              </a:tblGrid>
              <a:tr h="52030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Наименование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2026</a:t>
                      </a:r>
                      <a:endParaRPr lang="ru-RU" dirty="0"/>
                    </a:p>
                  </a:txBody>
                  <a:tcPr/>
                </a:tc>
              </a:tr>
              <a:tr h="739384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Дотации</a:t>
                      </a:r>
                      <a:r>
                        <a:rPr lang="ru-RU" sz="1200" baseline="0" dirty="0" smtClean="0"/>
                        <a:t> на выравнивание бюджетной обеспеченности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30507,9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32007,9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25606,3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25606,3</a:t>
                      </a:r>
                      <a:endParaRPr lang="ru-RU" sz="1200" dirty="0"/>
                    </a:p>
                  </a:txBody>
                  <a:tcPr/>
                </a:tc>
              </a:tr>
              <a:tr h="383384">
                <a:tc>
                  <a:txBody>
                    <a:bodyPr/>
                    <a:lstStyle/>
                    <a:p>
                      <a:pPr algn="l"/>
                      <a:r>
                        <a:rPr lang="ru-RU" sz="1100" dirty="0" smtClean="0"/>
                        <a:t>Иные</a:t>
                      </a:r>
                      <a:r>
                        <a:rPr lang="ru-RU" sz="1100" baseline="0" dirty="0" smtClean="0"/>
                        <a:t> межбюджетные трансферты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35132,4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40028,4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14282" y="2857496"/>
            <a:ext cx="84296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latin typeface="Arial" pitchFamily="34" charset="0"/>
                <a:cs typeface="Arial" pitchFamily="34" charset="0"/>
              </a:rPr>
              <a:t>Межбюджетные трансферты бюджета МО "Усть-Канский район</a:t>
            </a:r>
            <a:r>
              <a:rPr lang="en-US" sz="1050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ru-RU" sz="1050" dirty="0" smtClean="0">
                <a:latin typeface="Arial" pitchFamily="34" charset="0"/>
                <a:cs typeface="Arial" pitchFamily="34" charset="0"/>
              </a:rPr>
              <a:t> на 2024 год и на плановый период 2025-2026 годов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Структура расходов бюджета </a:t>
            </a:r>
            <a:br>
              <a:rPr lang="ru-RU" sz="24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Arial Black" pitchFamily="34" charset="0"/>
                <a:cs typeface="Arial" pitchFamily="34" charset="0"/>
              </a:rPr>
              <a:t>МО «Усть-Канский район» в 2023-2026 г.г. </a:t>
            </a:r>
            <a:endParaRPr lang="ru-RU" sz="1800" dirty="0">
              <a:latin typeface="Arial Black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428736"/>
          <a:ext cx="8215370" cy="5072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143932" cy="71438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latin typeface="Arial Black" pitchFamily="34" charset="0"/>
              </a:rPr>
              <a:t>Общегосударственные вопросы </a:t>
            </a:r>
            <a:br>
              <a:rPr lang="ru-RU" sz="2800" dirty="0" smtClean="0">
                <a:solidFill>
                  <a:schemeClr val="tx2"/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Black" pitchFamily="34" charset="0"/>
              </a:rPr>
              <a:t>МО «Усть-Канский район»</a:t>
            </a:r>
            <a:endParaRPr lang="ru-RU" sz="2800" dirty="0">
              <a:solidFill>
                <a:schemeClr val="tx2"/>
              </a:solidFill>
              <a:latin typeface="Arial Black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285860"/>
          <a:ext cx="8143932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636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Национальная безопасность и правоохранительная деятельность </a:t>
            </a:r>
            <a:b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</a:br>
            <a:r>
              <a:rPr lang="ru-RU" sz="2400" dirty="0" smtClean="0">
                <a:solidFill>
                  <a:schemeClr val="tx2"/>
                </a:solidFill>
                <a:latin typeface="Arial Black" pitchFamily="34" charset="0"/>
              </a:rPr>
              <a:t>МО «Усть-Канский район»</a:t>
            </a: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1500174"/>
          <a:ext cx="8215370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latin typeface="Arial Black" pitchFamily="34" charset="0"/>
              </a:rPr>
              <a:t>Жилищно-коммунальное хозяйство</a:t>
            </a:r>
            <a:br>
              <a:rPr lang="ru-RU" sz="2800" dirty="0" smtClean="0">
                <a:solidFill>
                  <a:schemeClr val="tx2"/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Arial Black" pitchFamily="34" charset="0"/>
              </a:rPr>
              <a:t>МО «Усть-Канский район»</a:t>
            </a:r>
            <a:endParaRPr lang="ru-RU" sz="2800" dirty="0"/>
          </a:p>
        </p:txBody>
      </p:sp>
      <p:sp>
        <p:nvSpPr>
          <p:cNvPr id="4" name="Содержимое 3">
            <a:extLst>
              <a:ext uri="{FF2B5EF4-FFF2-40B4-BE49-F238E27FC236}">
                <a16:creationId xmlns:a16="http://schemas.microsoft.com/office/drawing/2014/main" xmlns="" id="{CE4CE4C1-F665-90D0-CD9B-0D177500596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8650" y="1825625"/>
            <a:ext cx="4311950" cy="4109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ВОДОСНАБЖЕНИЕ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артезианские скважины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27,5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км водопроводных сетей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км ветхих водопроводных сетей (49,45%)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водопроводных колодцев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водозаборные колонки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 на водопроводных сетях</a:t>
            </a:r>
          </a:p>
          <a:p>
            <a:endParaRPr lang="ru-RU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EFBEE77-5FF0-B45A-9A6E-47C61A0BC7F3}"/>
              </a:ext>
            </a:extLst>
          </p:cNvPr>
          <p:cNvSpPr txBox="1"/>
          <p:nvPr/>
        </p:nvSpPr>
        <p:spPr>
          <a:xfrm>
            <a:off x="5500694" y="1785926"/>
            <a:ext cx="27860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ТЕПЛОСНАБЖЕНИЕ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источников тепла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5,9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км тепловых сетей</a:t>
            </a:r>
          </a:p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км ветхих тепловых сетей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ФинОтдел\Downloads\c_200_150_16777215_00_images_stories_2017_gerbs_rayons_ust-kan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1" y="3143249"/>
            <a:ext cx="3714775" cy="29289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7886700" cy="99217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  <a:latin typeface="Arial Black" pitchFamily="34" charset="0"/>
              </a:rPr>
              <a:t>Образование</a:t>
            </a:r>
            <a:br>
              <a:rPr lang="ru-RU" sz="3600" dirty="0" smtClean="0">
                <a:solidFill>
                  <a:schemeClr val="tx2"/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chemeClr val="tx2"/>
                </a:solidFill>
                <a:latin typeface="Arial Black" pitchFamily="34" charset="0"/>
              </a:rPr>
              <a:t>МО «Усть-Канский район»</a:t>
            </a:r>
            <a:endParaRPr lang="ru-RU" sz="3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7886700" cy="9207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  <a:latin typeface="Arial Black" pitchFamily="34" charset="0"/>
              </a:rPr>
              <a:t>Культура, кинематография</a:t>
            </a:r>
            <a:br>
              <a:rPr lang="ru-RU" sz="3200" dirty="0" smtClean="0">
                <a:solidFill>
                  <a:schemeClr val="tx2"/>
                </a:solidFill>
                <a:latin typeface="Arial Black" pitchFamily="34" charset="0"/>
              </a:rPr>
            </a:br>
            <a:r>
              <a:rPr lang="ru-RU" sz="3200" dirty="0" smtClean="0">
                <a:solidFill>
                  <a:schemeClr val="tx2"/>
                </a:solidFill>
                <a:latin typeface="Arial Black" pitchFamily="34" charset="0"/>
              </a:rPr>
              <a:t>МО «Усть-Канский район»</a:t>
            </a:r>
            <a:endParaRPr lang="ru-RU" sz="3200" dirty="0"/>
          </a:p>
        </p:txBody>
      </p:sp>
      <p:pic>
        <p:nvPicPr>
          <p:cNvPr id="3076" name="Picture 4" descr="C:\Users\ФинОтдел\Downloads\x250_102606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86116" y="4429132"/>
            <a:ext cx="2829736" cy="2037410"/>
          </a:xfrm>
          <a:prstGeom prst="rect">
            <a:avLst/>
          </a:prstGeom>
          <a:noFill/>
        </p:spPr>
      </p:pic>
      <p:pic>
        <p:nvPicPr>
          <p:cNvPr id="3078" name="Picture 6" descr="C:\Users\ФинОтдел\Downloads\IMG_5375-300x1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2928934"/>
            <a:ext cx="2857520" cy="1579821"/>
          </a:xfrm>
          <a:prstGeom prst="rect">
            <a:avLst/>
          </a:prstGeom>
          <a:noFill/>
        </p:spPr>
      </p:pic>
      <p:pic>
        <p:nvPicPr>
          <p:cNvPr id="3079" name="Picture 7" descr="C:\Users\ФинОтдел\Downloads\f3aDGaYNCXQ-312x3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2928934"/>
            <a:ext cx="2736485" cy="3553571"/>
          </a:xfrm>
          <a:prstGeom prst="rect">
            <a:avLst/>
          </a:prstGeom>
          <a:noFill/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00034" y="1714488"/>
          <a:ext cx="8143933" cy="1214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4107"/>
                <a:gridCol w="1546317"/>
                <a:gridCol w="1340141"/>
                <a:gridCol w="1426045"/>
                <a:gridCol w="1357323"/>
              </a:tblGrid>
              <a:tr h="603035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2023 (факт)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2024 (план)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2025 (план)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2026 (план)</a:t>
                      </a:r>
                      <a:endParaRPr lang="ru-RU" dirty="0"/>
                    </a:p>
                  </a:txBody>
                  <a:tcPr/>
                </a:tc>
              </a:tr>
              <a:tr h="611411">
                <a:tc>
                  <a:txBody>
                    <a:bodyPr/>
                    <a:lstStyle/>
                    <a:p>
                      <a:r>
                        <a:rPr lang="ru-RU" dirty="0" smtClean="0"/>
                        <a:t>Культура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52001,0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53802,2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44565,8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44579,9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80" name="Picture 8" descr="C:\Users\ФинОтдел\Downloads\photo_2021-07-26_08-54-22-2-nga-326x420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2928934"/>
            <a:ext cx="2550666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2073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  <a:latin typeface="Arial Black" pitchFamily="34" charset="0"/>
              </a:rPr>
              <a:t>Социальная политика</a:t>
            </a:r>
            <a:br>
              <a:rPr lang="ru-RU" sz="3200" dirty="0" smtClean="0">
                <a:solidFill>
                  <a:schemeClr val="tx2"/>
                </a:solidFill>
                <a:latin typeface="Arial Black" pitchFamily="34" charset="0"/>
              </a:rPr>
            </a:br>
            <a:r>
              <a:rPr lang="ru-RU" sz="3200" dirty="0" smtClean="0">
                <a:solidFill>
                  <a:schemeClr val="tx2"/>
                </a:solidFill>
                <a:latin typeface="Arial Black" pitchFamily="34" charset="0"/>
              </a:rPr>
              <a:t>МО «Усть-Канский район»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5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Социальное обеспечение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786190"/>
            <a:ext cx="8143932" cy="2390772"/>
          </a:xfrm>
        </p:spPr>
        <p:txBody>
          <a:bodyPr>
            <a:norm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Программа «Комплексное развитие сельских территорий» действует с 2020 года. В муниципальном образовании «Усть-Канский район» с 2020 года данную выплату получили 8 граждан,  2020 год – 6, 2023 год – 1, 2024 год – 1 человек.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Выплата предоставляется на приобретение или строительство дома на сельской территории.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Участником программы могут быть работники агропромышленной и социальной сферы, которые не обеспечены жильем.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 условиям программы приоритет имеют работники агропромышленной сферы, изъявившие желание построить дом, в связи с этим получателями субсидии являлись главы КФХ и работники СПК.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71472" y="2357430"/>
            <a:ext cx="8143932" cy="1357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Программа «Комплексное развитие сельских территорий» (строительство (приобретение) жилья гражданами, проживающими на сельских территориях);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Обеспечение жильем отдельных категорий граждан, установленных Федеральным законом от 24.11.1995г. № 181-ФЗ «О социальной защите инвалидов в Российской Федерации» (обеспечение жильем инвалидов и семей с детьми-инвалидами).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53" name="Picture 5" descr="C:\Users\ФинОтдел\Downloads\20737288652d6677115083f8a9327b8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8"/>
            <a:ext cx="8143932" cy="13208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ФинОтдел\Downloads\C0v6Lrvvjm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714356"/>
            <a:ext cx="2481264" cy="291623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2066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Охрана семьи и детства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143248"/>
            <a:ext cx="8143932" cy="3357585"/>
          </a:xfrm>
        </p:spPr>
        <p:txBody>
          <a:bodyPr>
            <a:normAutofit/>
          </a:bodyPr>
          <a:lstStyle/>
          <a:p>
            <a:pPr algn="just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Субсидия предоставляется на приобретение или строительство дома на территории Республики Алтай.</a:t>
            </a:r>
          </a:p>
          <a:p>
            <a:pPr algn="just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Программа по улучшению жилищных условий молодых семей предназначена для молодых семей возраст одного из супругов, которого не превышает 35 лет, и не обеспечены жилым помещением.</a:t>
            </a:r>
          </a:p>
          <a:p>
            <a:pPr algn="just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Благодаря программе в настоящее время в пределах 200 семей улучшили свои жилищные условия. В 2022 году субсидию получили 4 семьи, из них 3 семьи приобрели дом, 1 построила (общая площадь за 2022 год - 397 кв.м.), в 2023 году – 3 семей. В 2024 году субсидию получат 3 семьи.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14348" y="928670"/>
            <a:ext cx="4500594" cy="2000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1600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+mj-ea"/>
                <a:cs typeface="Times New Roman" pitchFamily="18" charset="0"/>
              </a:rPr>
              <a:t>Постановление Правительства Республики Алтай от 30.07.2020г. №246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dirty="0" smtClean="0">
                <a:latin typeface="Times New Roman" pitchFamily="18" charset="0"/>
                <a:ea typeface="+mj-ea"/>
                <a:cs typeface="Times New Roman" pitchFamily="18" charset="0"/>
              </a:rPr>
              <a:t>«Об утверждении государственной программы Республики Алтай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dirty="0" smtClean="0">
                <a:latin typeface="Times New Roman" pitchFamily="18" charset="0"/>
                <a:ea typeface="+mj-ea"/>
                <a:cs typeface="Times New Roman" pitchFamily="18" charset="0"/>
              </a:rPr>
              <a:t>«Развитие жилищно-коммунального и транспортного комплекса»»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2066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Arial Black" pitchFamily="34" charset="0"/>
              </a:rPr>
              <a:t>Пенсионное обеспечение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2857495"/>
            <a:ext cx="7886700" cy="3571901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Условие назначения пенсии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Пенсия за выслугу лет назначается муниципальным служащим при наличии стажа муниципальной службы, продолжительность которого для назначения пенсии за выслугу лет в соответствующем году и срок замещения должности муниципальной службы, которых составляет не менее 12 полных календарных месяцев, перед увольнением имеют право на пенсию за выслугу лет.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Пенсия за выслугу лет устанавливается к страховой пенсии по старости.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Размер среднемесячного заработка не может превышать 2,8 должностного оклада по должности государственной гражданской службы Республики Алтай, соответствующей замещаемой муниципальным служащим должности муниципальной службы согласно соотношению должностей муниципальной службы и должностей государственной гражданской службы Республики Алтай.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Минимальный размер пенсии за выслугу лет на 01 января 2024 года составляет 3 680,00 рублей.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01 января 2024 года с администрации Усть-Канского района (аймака) пенсию за выслугу лет получают 7 муниципальных служащих, в сельских поселениях – 3 муниципальных служащих.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71472" y="785794"/>
            <a:ext cx="5357850" cy="19288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just">
              <a:lnSpc>
                <a:spcPct val="9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Федеральный закон от 02.03.2007 N 25-ФЗ «О муниципальной службе в Российской Федерации»;</a:t>
            </a:r>
          </a:p>
          <a:p>
            <a:pPr lvl="0" algn="just">
              <a:lnSpc>
                <a:spcPct val="9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2" tooltip="Закон Республики Алтай от 18.04.2008 N 26-РЗ (ред. от 11.03.2016) &quot;О муниципальной службе в Республике Алтай&quot; (принят ГСЭК РА 28.03.2008){КонсультантПлюс}"/>
              </a:rPr>
              <a:t>статья 8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Закона Республики Алтай от 18.04.2008 N 26-РЗ «О муниципальной службе в Республике Алтай»; </a:t>
            </a:r>
            <a:r>
              <a:rPr lang="ru-RU" sz="1400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lvl="0" algn="just">
              <a:lnSpc>
                <a:spcPct val="9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ru-RU" sz="1400" dirty="0" smtClean="0">
                <a:latin typeface="Times New Roman" pitchFamily="18" charset="0"/>
                <a:ea typeface="+mj-ea"/>
                <a:cs typeface="Times New Roman" pitchFamily="18" charset="0"/>
              </a:rPr>
              <a:t>Решение сессии Совета депутатов № 21-168 от 29.11.2016г. «Об утверждении Порядка назначения, перерасчета размера и выплаты пенсии за выслугу лет  муниципальным служащим  и лицам, замещающим выборные муниципальные должности муниципального образования «Усть-Канский район»»</a:t>
            </a: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 descr="C:\Users\ФинОтдел\Downloads\i.jf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785794"/>
            <a:ext cx="2324100" cy="2324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65127"/>
            <a:ext cx="8215370" cy="563543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Arial Black" pitchFamily="34" charset="0"/>
              </a:rPr>
              <a:t>Порядок назначения и выплаты пенсии за выслугу лет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286808" cy="5572164"/>
          </a:xfrm>
        </p:spPr>
        <p:txBody>
          <a:bodyPr>
            <a:no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Заявление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о назначении пенсии за выслугу лет по определенной форме. К заявлению необходимо приложить документы: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справку о должностях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периоды службы (работы) в которых включается в стаж муниципальной службы для назначения пенсии за выслугу лет;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справку о размере среднемесячного заработка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муниципального служащего;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представление о назначении пенсии за выслугу лет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подписанное руководителем органа местного самоуправления, муниципального органа;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справка органа, осуществляющего пенсионное обеспечение,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 назначенной (досрочно оформленной) страховой пенсии по старости (инвалидности) с указанием федерального закона, в соответствии с которым она назначена, и размера назначенной пенсии, датированная месяцем подачи заявления для назначения пенсии за выслугу лет;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копия трудовой книжки;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копия военного билета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случае прохождения военной службы на воинских должностях;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копия паспорта;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заявление в орган, осуществляющий пенсионное обеспечение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 согласии на представление в Администрацию Усть-Канского района (аймака) сведений о размере страховой пенсии по старости (инвалидности);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архивные справки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приложением копий документов о назначении и освобождении от должности, подтверждающие периоды службы (работы) в должностях, которые включаются в стаж муниципальной службы, в случаях, когда в трудовой книжке отсутствуют записи, подтверждающие стаж муниципальной службы для назначения пенсии;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документы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необходимые для назначения пенсии за выслугу лет (копии нормативных правовых актов, положений (уставов)), подтверждающих образование, организационно - правовой статус и выполняемые функции организаций, работа в которых включается в стаж муниципальной службы для назначения пенсии за выслугу лет муниципальных служащих в соответствии с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  <a:hlinkClick r:id="rId2" tooltip="Указ Президента РФ от 20.09.2010 N 1141 (ред. от 19.05.2011) &quot;О перечне должностей, периоды службы (работы) в которых включаются в стаж государственной гражданской службы для назначения пенсии за выслугу лет федеральных государственных гражданских служащи"/>
              </a:rPr>
              <a:t>подпунктом "и" пункта 14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  <a:hlinkClick r:id="rId3" tooltip="Указ Президента РФ от 20.09.2010 N 1141 (ред. от 19.05.2011) &quot;О перечне должностей, периоды службы (работы) в которых включаются в стаж государственной гражданской службы для назначения пенсии за выслугу лет федеральных государственных гражданских служащи"/>
              </a:rPr>
              <a:t>подпунктами "г"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  <a:hlinkClick r:id="rId4" tooltip="Указ Президента РФ от 20.09.2010 N 1141 (ред. от 19.05.2011) &quot;О перечне должностей, периоды службы (работы) в которых включаются в стаж государственной гражданской службы для назначения пенсии за выслугу лет федеральных государственных гражданских служащи"/>
              </a:rPr>
              <a:t>"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  <a:hlinkClick r:id="rId4" tooltip="Указ Президента РФ от 20.09.2010 N 1141 (ред. от 19.05.2011) &quot;О перечне должностей, периоды службы (работы) в которых включаются в стаж государственной гражданской службы для назначения пенсии за выслугу лет федеральных государственных гражданских служащи"/>
              </a:rPr>
              <a:t>з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  <a:hlinkClick r:id="rId4" tooltip="Указ Президента РФ от 20.09.2010 N 1141 (ред. от 19.05.2011) &quot;О перечне должностей, периоды службы (работы) в которых включаются в стаж государственной гражданской службы для назначения пенсии за выслугу лет федеральных государственных гражданских служащи"/>
              </a:rPr>
              <a:t>"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  <a:hlinkClick r:id="rId5" tooltip="Указ Президента РФ от 20.09.2010 N 1141 (ред. от 19.05.2011) &quot;О перечне должностей, периоды службы (работы) в которых включаются в стаж государственной гражданской службы для назначения пенсии за выслугу лет федеральных государственных гражданских служащи"/>
              </a:rPr>
              <a:t>"и" пункта 17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перечня должностей, периоды службы (работы) в которых включаются в стаж государственной гражданской службы для назначения пенсии за выслугу лет федеральных государственных гражданских служащих, утвержденного Указом Президента Российской Федерации от 20.09.2010 N 1141.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Arial Black" pitchFamily="34" charset="0"/>
              </a:rPr>
              <a:t>Объем расходов бюджета МО «Усть-Канский район» </a:t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>на реализацию муниципальных программ </a:t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>на 2023 год</a:t>
            </a:r>
            <a:endParaRPr lang="ru-RU" sz="2000" dirty="0">
              <a:latin typeface="Arial Black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357298"/>
          <a:ext cx="8229600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latin typeface="Arial Black" pitchFamily="34" charset="0"/>
              </a:rPr>
              <a:t>Объем расходов бюджета МО «Усть-Канский район» </a:t>
            </a:r>
            <a:br>
              <a:rPr lang="ru-RU" sz="2000" b="1" dirty="0" smtClean="0">
                <a:latin typeface="Arial Black" pitchFamily="34" charset="0"/>
              </a:rPr>
            </a:br>
            <a:r>
              <a:rPr lang="ru-RU" sz="2000" b="1" dirty="0" smtClean="0">
                <a:latin typeface="Arial Black" pitchFamily="34" charset="0"/>
              </a:rPr>
              <a:t>на реализацию муниципальных программ  на 2024 год </a:t>
            </a:r>
            <a:br>
              <a:rPr lang="ru-RU" sz="2000" b="1" dirty="0" smtClean="0">
                <a:latin typeface="Arial Black" pitchFamily="34" charset="0"/>
              </a:rPr>
            </a:br>
            <a:r>
              <a:rPr lang="ru-RU" sz="2000" b="1" dirty="0" smtClean="0">
                <a:latin typeface="Arial Black" pitchFamily="34" charset="0"/>
              </a:rPr>
              <a:t>и на плановый период 2025-2026 годов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5" y="1357299"/>
          <a:ext cx="8215371" cy="5143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6241"/>
                <a:gridCol w="1673884"/>
                <a:gridCol w="1590190"/>
                <a:gridCol w="1185056"/>
              </a:tblGrid>
              <a:tr h="329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4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2024</a:t>
                      </a:r>
                      <a:endParaRPr lang="ru-RU" sz="14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2025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2026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321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Муниципальная программа "Развитие  экономического потенциала и предпринимательства  МО "Усть-Канский район"" на 2020-2026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33575,5                                                                 </a:t>
                      </a:r>
                      <a:endParaRPr lang="ru-RU" sz="1400" b="0" i="0" u="none" strike="noStrike" kern="0" baseline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30505</a:t>
                      </a:r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30505</a:t>
                      </a:r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7016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Муниципальная программа "Социальное развитие МО "Усть-Канский район""на 2020-2026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                                                    </a:t>
                      </a:r>
                      <a:r>
                        <a:rPr lang="ru-RU" sz="1400" b="0" i="0" u="none" strike="noStrike" kern="0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797 203,0 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500637,3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664379,9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1625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Муниципальная программа "Управление муниципальными финансами и имуществом в МО "Усть-Канский район"" на 2020-2026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0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                                                           64 211,0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32092,5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32092,5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9321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Муниципальная программа "Повышение эффективности систем жизнеобеспечения МО "Усть-Канский район"" на 2020-2026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0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                                                           69 662,4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45646,2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45291,5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429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Непрограммные расходы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0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                                                           13 724,2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11698,5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11780,6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429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0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                                                         978 376,3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620580,2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784050,2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429520" y="1000108"/>
            <a:ext cx="12553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(тыс. рублей )</a:t>
            </a:r>
            <a:endParaRPr lang="ru-RU" sz="1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143932" cy="928694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latin typeface="Arial Black" pitchFamily="34" charset="0"/>
              </a:rPr>
              <a:t>Формирование бюджетных ассигнований дорожного фонда муниципального образования </a:t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>«Усть-Канский район»</a:t>
            </a:r>
            <a:endParaRPr lang="ru-RU" sz="2000" dirty="0">
              <a:latin typeface="Arial Black" pitchFamily="34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idx="1"/>
          </p:nvPr>
        </p:nvPicPr>
        <p:blipFill>
          <a:blip r:embed="rId2"/>
          <a:srcRect l="665" t="11606" r="46741" b="7370"/>
          <a:stretch>
            <a:fillRect/>
          </a:stretch>
        </p:blipFill>
        <p:spPr bwMode="auto">
          <a:xfrm>
            <a:off x="428596" y="2428868"/>
            <a:ext cx="550072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00034" y="1428736"/>
            <a:ext cx="8215370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Регулируется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Порядком, утвержденным Решением десятой сессии Совета депутатов третьего созыва от 24 декабря 2014 г. № 10-78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7" name="Picture 3" descr="C:\Users\ФинОтдел\Downloads\UCwbC70c_1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4643446"/>
            <a:ext cx="2714644" cy="1857388"/>
          </a:xfrm>
          <a:prstGeom prst="rect">
            <a:avLst/>
          </a:prstGeom>
          <a:noFill/>
        </p:spPr>
      </p:pic>
      <p:pic>
        <p:nvPicPr>
          <p:cNvPr id="1028" name="Picture 4" descr="C:\Users\ФинОтдел\Downloads\0a62062a66bfff04fdf3125ef120970e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1" y="2428868"/>
            <a:ext cx="2714643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301038" cy="1154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latin typeface="Arial Black" pitchFamily="34" charset="0"/>
              </a:rPr>
              <a:t>Распределение бюджетных ассигнований дорожного фонда муниципального образования «Усть-Канский район» по протяженности автомобильных дорог общего пользования местного значения</a:t>
            </a:r>
            <a:endParaRPr lang="ru-RU" sz="2000" dirty="0">
              <a:latin typeface="Arial Black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825624"/>
          <a:ext cx="8215370" cy="4675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Инвестиции в основной капитал за 2023 год из бюджета МО "Усть-Канский район"</a:t>
            </a:r>
            <a:endParaRPr lang="ru-RU" sz="2400" dirty="0">
              <a:latin typeface="Arial Black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1500174"/>
          <a:ext cx="8286808" cy="5043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C:\Users\ФинОтдел\Downloads\jvtgtus1fgmjezyjfq1rdt05zjm9dx9z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0695" y="1500174"/>
            <a:ext cx="3143272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57163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Презентация подготовлена Управлением финансов администрации </a:t>
            </a:r>
            <a:b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Усть-Канского района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latin typeface="Arial" pitchFamily="34" charset="0"/>
                <a:cs typeface="Arial" pitchFamily="34" charset="0"/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649450, Усть-Канский район, с. Усть-Кан, </a:t>
            </a:r>
          </a:p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ул. Первомайская, д. 2</a:t>
            </a:r>
          </a:p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Контактный телефон: 8 (38847) 22-3-46, 22-2-37</a:t>
            </a:r>
          </a:p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Электронная почта: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hlinkClick r:id="rId2"/>
              </a:rPr>
              <a:t>ust-kan-finotdel@mail.ru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Информация по проведению публичных слушаний по проекту бюджета МО «Усть-Канский район» размещается на официальном сайте администрации Усть-Канского района (аймака) </a:t>
            </a:r>
            <a:r>
              <a:rPr lang="en-US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hlinkClick r:id="rId3"/>
              </a:rPr>
              <a:t>moust-kan.ru</a:t>
            </a:r>
            <a:endParaRPr lang="ru-RU" sz="28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26146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 smtClean="0">
                <a:solidFill>
                  <a:schemeClr val="tx2"/>
                </a:solidFill>
                <a:latin typeface="Arial Black" pitchFamily="34" charset="0"/>
              </a:rPr>
              <a:t>Спасибо </a:t>
            </a:r>
          </a:p>
          <a:p>
            <a:pPr algn="ctr">
              <a:buNone/>
            </a:pPr>
            <a:r>
              <a:rPr lang="ru-RU" sz="5400" dirty="0" smtClean="0">
                <a:solidFill>
                  <a:schemeClr val="tx2"/>
                </a:solidFill>
                <a:latin typeface="Arial Black" pitchFamily="34" charset="0"/>
              </a:rPr>
              <a:t>за </a:t>
            </a:r>
          </a:p>
          <a:p>
            <a:pPr algn="ctr">
              <a:buNone/>
            </a:pPr>
            <a:r>
              <a:rPr lang="ru-RU" sz="5400" dirty="0" smtClean="0">
                <a:solidFill>
                  <a:schemeClr val="tx2"/>
                </a:solidFill>
                <a:latin typeface="Arial Black" pitchFamily="34" charset="0"/>
              </a:rPr>
              <a:t>внимание!</a:t>
            </a:r>
            <a:endParaRPr lang="ru-RU" sz="5400" dirty="0">
              <a:solidFill>
                <a:schemeClr val="tx2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powerpointstore.com_26</Template>
  <TotalTime>1797</TotalTime>
  <Words>3461</Words>
  <PresentationFormat>Экран (4:3)</PresentationFormat>
  <Paragraphs>820</Paragraphs>
  <Slides>42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БЮДЖЕТ  ДЛЯ ГРАЖДАН</vt:lpstr>
      <vt:lpstr>Слайд 2</vt:lpstr>
      <vt:lpstr>Слайд 3</vt:lpstr>
      <vt:lpstr>Административно-территориальное деление Усть-Канского района</vt:lpstr>
      <vt:lpstr>ОБЩИЕ СВЕДЕНИЯ</vt:lpstr>
      <vt:lpstr>ДЕМОГРАФИЯ</vt:lpstr>
      <vt:lpstr>Слайд 7</vt:lpstr>
      <vt:lpstr>Слайд 8</vt:lpstr>
      <vt:lpstr>Цель – поддержка и увеличение количества субъектов малого и среднего предпринимательства  МО «Усть-Канский район» </vt:lpstr>
      <vt:lpstr>СОЦИАЛЬНАЯ ИНФРАСТРУКТУРА</vt:lpstr>
      <vt:lpstr>ДОШКОЛЬНОЕ ОБРАЗОВАНИЕ</vt:lpstr>
      <vt:lpstr>Слайд 12</vt:lpstr>
      <vt:lpstr>Слайд 13</vt:lpstr>
      <vt:lpstr>КУЛЬТУРА</vt:lpstr>
      <vt:lpstr>ФИЗИЧЕСКАЯ КУЛЬТУРА И СПОРТ</vt:lpstr>
      <vt:lpstr>Слайд 16</vt:lpstr>
      <vt:lpstr>Бюджет – …?</vt:lpstr>
      <vt:lpstr>Бюджетный процесс</vt:lpstr>
      <vt:lpstr>Слайд 19</vt:lpstr>
      <vt:lpstr>Структура доходов бюджета  МО «Усть-Канский район» в 2023-2026 г.г. </vt:lpstr>
      <vt:lpstr>Структура налоговых доходов бюджета  МО «Усть-Канский район» за 2023 год </vt:lpstr>
      <vt:lpstr>Структура неналоговых доходов  бюджета МО «Усть-Канский район»  в 2023-2026гг.</vt:lpstr>
      <vt:lpstr>Структура безвозмездных поступлений бюджета  МО «Усть-Канский район» за 2023 год</vt:lpstr>
      <vt:lpstr>Межбюджетные трансферты</vt:lpstr>
      <vt:lpstr>Структура расходов бюджета  МО «Усть-Канский район» в 2023-2026 г.г. </vt:lpstr>
      <vt:lpstr>Общегосударственные вопросы  МО «Усть-Канский район»</vt:lpstr>
      <vt:lpstr>Национальная безопасность и правоохранительная деятельность  МО «Усть-Канский район»</vt:lpstr>
      <vt:lpstr>Жилищно-коммунальное хозяйство МО «Усть-Канский район»</vt:lpstr>
      <vt:lpstr>Образование МО «Усть-Канский район»</vt:lpstr>
      <vt:lpstr>Культура, кинематография МО «Усть-Канский район»</vt:lpstr>
      <vt:lpstr>Социальная политика МО «Усть-Канский район»</vt:lpstr>
      <vt:lpstr>Социальное обеспечение</vt:lpstr>
      <vt:lpstr>Охрана семьи и детства</vt:lpstr>
      <vt:lpstr>Пенсионное обеспечение</vt:lpstr>
      <vt:lpstr>Порядок назначения и выплаты пенсии за выслугу лет</vt:lpstr>
      <vt:lpstr>Объем расходов бюджета МО «Усть-Канский район»  на реализацию муниципальных программ  на 2023 год</vt:lpstr>
      <vt:lpstr>Объем расходов бюджета МО «Усть-Канский район»  на реализацию муниципальных программ  на 2024 год  и на плановый период 2025-2026 годов  </vt:lpstr>
      <vt:lpstr>Формирование бюджетных ассигнований дорожного фонда муниципального образования  «Усть-Канский район»</vt:lpstr>
      <vt:lpstr>Распределение бюджетных ассигнований дорожного фонда муниципального образования «Усть-Канский район» по протяженности автомобильных дорог общего пользования местного значения</vt:lpstr>
      <vt:lpstr>Инвестиции в основной капитал за 2023 год из бюджета МО "Усть-Канский район"</vt:lpstr>
      <vt:lpstr>Презентация подготовлена Управлением финансов администрации  Усть-Канского района 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 ДЛЯ ГРАЖДАН</dc:title>
  <dc:creator>ФинОтдел</dc:creator>
  <cp:lastModifiedBy>ФинОтдел</cp:lastModifiedBy>
  <cp:revision>92</cp:revision>
  <dcterms:created xsi:type="dcterms:W3CDTF">2024-03-14T02:21:43Z</dcterms:created>
  <dcterms:modified xsi:type="dcterms:W3CDTF">2024-04-16T06:58:36Z</dcterms:modified>
</cp:coreProperties>
</file>