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.xml" ContentType="application/vnd.openxmlformats-officedocument.presentationml.notesSl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9"/>
  </p:notesMasterIdLst>
  <p:sldIdLst>
    <p:sldId id="256" r:id="rId2"/>
    <p:sldId id="281" r:id="rId3"/>
    <p:sldId id="296" r:id="rId4"/>
    <p:sldId id="295" r:id="rId5"/>
    <p:sldId id="294" r:id="rId6"/>
    <p:sldId id="283" r:id="rId7"/>
    <p:sldId id="287" r:id="rId8"/>
    <p:sldId id="286" r:id="rId9"/>
    <p:sldId id="285" r:id="rId10"/>
    <p:sldId id="293" r:id="rId11"/>
    <p:sldId id="299" r:id="rId12"/>
    <p:sldId id="300" r:id="rId13"/>
    <p:sldId id="288" r:id="rId14"/>
    <p:sldId id="290" r:id="rId15"/>
    <p:sldId id="292" r:id="rId16"/>
    <p:sldId id="307" r:id="rId17"/>
    <p:sldId id="279" r:id="rId18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E81"/>
    <a:srgbClr val="CCFFCC"/>
    <a:srgbClr val="91641C"/>
    <a:srgbClr val="574944"/>
    <a:srgbClr val="EBCBC1"/>
    <a:srgbClr val="05BB58"/>
    <a:srgbClr val="FF8707"/>
    <a:srgbClr val="F0A22E"/>
    <a:srgbClr val="FFFF00"/>
    <a:srgbClr val="F9D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4%20&#1075;&#1086;&#1076;\&#1050;&#1086;&#1083;&#1083;&#1077;&#1075;&#1080;&#1103;%20&#1052;&#1060;%20&#1056;&#1040;%2017.05.2024%20&#1075;\&#1057;&#1083;&#1072;&#1081;&#1076;&#1099;\&#1055;&#1086;&#1089;&#1090;&#1091;&#1087;&#1083;&#1077;&#1085;&#1080;&#1077;%20&#1053;&#1080;&#1053;&#1044;%20&#1074;%20&#1050;&#1041;%20&#1056;&#104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4%20&#1075;&#1086;&#1076;\&#1050;&#1086;&#1083;&#1083;&#1077;&#1075;&#1080;&#1103;%20&#1052;&#1060;%20&#1056;&#1040;%2017.05.2024%20&#1075;\&#1057;&#1083;&#1072;&#1081;&#1076;&#1099;\&#1055;&#1086;&#1089;&#1090;&#1091;&#1087;&#1083;&#1077;&#1085;&#1080;&#1077;%20&#1073;&#1077;&#1079;&#1074;&#1086;&#1079;&#1084;&#1077;&#1079;&#1076;%20&#1087;&#1083;&#1072;&#1090;&#1077;&#1078;&#1077;&#108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4%20&#1075;&#1086;&#1076;\&#1050;&#1086;&#1083;&#1083;&#1077;&#1075;&#1080;&#1103;%20&#1052;&#1060;%20&#1056;&#1040;%2017.05.2024%20&#1075;\&#1057;&#1083;&#1072;&#1081;&#1076;&#1099;\&#1058;&#1072;&#1073;&#1083;&#1080;&#1094;&#1099;%20&#1076;&#1083;&#1103;%20&#1089;&#1083;&#1072;&#1081;&#1076;&#1072;%20&#1052;&#1080;&#1085;&#1080;&#1089;&#1090;&#1088;&#1072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4%20&#1075;&#1086;&#1076;\&#1050;&#1086;&#1083;&#1083;&#1077;&#1075;&#1080;&#1103;%20&#1052;&#1060;%20&#1056;&#1040;%2017.05.2024%20&#1075;\&#1057;&#1083;&#1072;&#1081;&#1076;&#1099;\&#1055;&#1086;&#1089;&#1090;&#1091;&#1087;&#1083;&#1077;&#1085;&#1080;&#1077;%20&#1053;&#1080;&#1053;&#1044;%20&#1074;%20&#1088;&#1077;&#1089;&#1087;%20&#1073;&#1102;&#1076;&#1078;&#1077;&#1090;%20&#1080;%20&#1084;&#1077;&#1089;&#1090;&#1085;&#1099;&#1077;%20&#1073;&#1102;&#1076;&#1078;&#1077;&#1090;&#1099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3%20&#1075;&#1086;&#1076;\&#1050;&#1086;&#1083;&#1083;&#1077;&#1075;&#1080;&#1103;_27.04.2022%20&#1075;&#1086;&#1076;&#1072;\&#1044;&#1086;&#1087;.%20&#1090;&#1072;&#1073;&#1083;&#1080;&#1094;&#1072;%20&#1076;&#1083;&#1103;%20&#1089;&#1083;&#1072;&#1081;&#1076;&#1086;&#1074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4;&#1089;&#1085;&#1086;&#1074;&#1085;&#1099;&#1077;%20&#1093;&#1072;&#1088;&#1072;&#1082;&#1090;&#1077;&#1088;&#1080;&#1089;&#1090;&#1080;&#1082;&#1080;%20&#1082;&#1086;&#1085;&#1089;&#1086;&#1083;&#1080;&#1076;&#1080;&#1088;%20&#1073;&#1102;&#1076;&#1078;&#1077;&#1090;%202019-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4;&#1089;&#1085;&#1086;&#1074;&#1085;&#1099;&#1077;%20&#1093;&#1072;&#1088;&#1072;&#1082;&#1090;&#1077;&#1088;&#1080;&#1089;&#1090;&#1080;&#1082;&#1080;%20&#1082;&#1086;&#1085;&#1089;&#1086;&#1083;&#1080;&#1076;&#1080;&#1088;%20&#1073;&#1102;&#1076;&#1078;&#1077;&#1090;%202019-2023.xlsx" TargetMode="External"/><Relationship Id="rId1" Type="http://schemas.openxmlformats.org/officeDocument/2006/relationships/image" Target="../media/image3.png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anova\AppData\Local\&#1050;&#1077;&#1081;&#1089;&#1080;&#1089;&#1090;&#1077;&#1084;&#1089;\&#1057;&#1074;&#1086;&#1076;-&#1057;&#1052;&#1040;&#1056;&#1058;\ReportManager\Reports\3aojwcbt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vanova\AppData\Local\&#1050;&#1077;&#1081;&#1089;&#1080;&#1089;&#1090;&#1077;&#1084;&#1089;\&#1057;&#1074;&#1086;&#1076;-&#1057;&#1052;&#1040;&#1056;&#1058;\ReportManager\Reports\3aojwcbt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3;&#1055;%20%20(2019-2023)%20&#1082;&#1086;&#1085;&#1089;%20&#1080;%20&#1088;&#1077;&#1089;%20&#1073;&#1102;&#1076;&#1078;&#1077;&#109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1.178\minfin\&#1041;&#1091;&#1093;&#1075;&#1072;&#1083;&#1090;&#1077;&#1088;&#1089;&#1082;&#1086;&#1075;&#1086;%20&#1091;&#1095;&#1077;&#1090;&#1072;%20&#1080;%20&#1086;&#1090;&#1095;&#1077;&#1090;&#1085;&#1086;&#1089;&#1090;&#1080;\&#1054;&#1058;&#1044;&#1045;&#1051;\!&#1054;&#1090;&#1095;&#1077;&#1090;%20&#1087;&#1086;%20&#1047;&#1072;&#1082;&#1086;&#1085;&#1091;%20&#1086;%20&#1073;&#1102;&#1076;&#1078;&#1077;&#1090;&#1077;\&#1054;&#1090;&#1095;&#1077;&#1090;%20&#1079;&#1072;%202023%20&#1075;&#1086;&#1076;\&#1048;&#1085;&#1092;&#1072;%20&#1086;&#1090;%20&#1048;&#1074;&#1072;&#1085;&#1086;&#1074;&#1086;&#1081;\&#1053;&#1055;%20%20(2019-2023)%20&#1082;&#1086;&#1085;&#1089;%20&#1080;%20&#1088;&#1077;&#1089;%20&#1073;&#1102;&#1076;&#1078;&#1077;&#1090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4%20&#1075;&#1086;&#1076;\&#1050;&#1086;&#1083;&#1083;&#1077;&#1075;&#1080;&#1103;%20&#1052;&#1060;%20&#1056;&#1040;%2017.05.2024%20&#1075;\&#1057;&#1083;&#1072;&#1081;&#1076;&#1099;\9-&#1064;&#1040;&#1041;&#1051;&#1054;&#1053;%20&#1043;&#1054;&#1057;&#1059;&#1044;&#1040;&#1056;&#1057;&#1058;&#1042;&#1045;&#1053;&#1053;&#1067;&#1049;%20&#1044;&#1054;&#1051;&#1043;%20&#1043;&#1054;&#1058;&#1054;&#1042;&#1054;%20&#1059;&#1058;&#1054;&#1063;&#1053;&#1045;&#1053;&#1053;&#1067;&#1049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4%20&#1075;&#1086;&#1076;\&#1050;&#1086;&#1083;&#1083;&#1077;&#1075;&#1080;&#1103;%20&#1052;&#1060;%20&#1056;&#1040;%2017.05.2024%20&#1075;\&#1057;&#1083;&#1072;&#1081;&#1076;&#1099;\9-&#1064;&#1040;&#1041;&#1051;&#1054;&#1053;%20&#1043;&#1054;&#1057;&#1059;&#1044;&#1040;&#1056;&#1057;&#1058;&#1042;&#1045;&#1053;&#1053;&#1067;&#1049;%20&#1044;&#1054;&#1051;&#1043;%20&#1043;&#1054;&#1058;&#1054;&#1042;&#1054;%20&#1059;&#1058;&#1054;&#1063;&#1053;&#1045;&#1053;&#1053;&#1067;&#1049;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sk-m\&#1084;&#1080;&#1085;&#1092;&#1080;&#1085;$\&#1055;&#1083;&#1072;&#1085;&#1080;&#1088;&#1086;&#1074;&#1072;&#1085;&#1080;&#1077;%20&#1076;&#1086;&#1093;&#1086;&#1076;&#1086;&#1074;\&#1054;&#1058;&#1044;&#1045;&#1051;\&#1057;&#1045;&#1052;&#1048;&#1053;&#1040;&#1056;&#1067;,%20&#1057;&#1054;&#1042;&#1045;&#1065;&#1040;&#1053;&#1048;&#1071;\2024%20&#1075;&#1086;&#1076;\&#1050;&#1086;&#1083;&#1083;&#1077;&#1075;&#1080;&#1103;%20&#1052;&#1060;%20&#1056;&#1040;%2017.05.2024%20&#1075;\&#1057;&#1083;&#1072;&#1081;&#1076;&#1099;\9-&#1064;&#1040;&#1041;&#1051;&#1054;&#1053;%20&#1043;&#1054;&#1057;&#1059;&#1044;&#1040;&#1056;&#1057;&#1058;&#1042;&#1045;&#1053;&#1053;&#1067;&#1049;%20&#1044;&#1054;&#1051;&#1043;%20&#1043;&#1054;&#1058;&#1054;&#1042;&#1054;%20&#1059;&#1058;&#1054;&#1063;&#1053;&#1045;&#1053;&#1053;&#1067;&#1049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843918953873642E-2"/>
          <c:y val="3.6317730762223041E-2"/>
          <c:w val="0.86705644559504724"/>
          <c:h val="0.89199732946789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диаграмма!$B$40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tint val="66000"/>
                    <a:satMod val="160000"/>
                  </a:schemeClr>
                </a:gs>
                <a:gs pos="50000">
                  <a:schemeClr val="accent6">
                    <a:tint val="44500"/>
                    <a:satMod val="160000"/>
                  </a:schemeClr>
                </a:gs>
                <a:gs pos="100000">
                  <a:schemeClr val="accent6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46050" h="107950" prst="artDeco"/>
              <a:bevelB w="11430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диаграмма!$C$39:$G$39</c:f>
              <c:strCache>
                <c:ptCount val="5"/>
                <c:pt idx="0">
                  <c:v>2019 год 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диаграмма!$C$40:$G$40</c:f>
              <c:numCache>
                <c:formatCode>_-* #,##0.0_р_._-;\-* #,##0.0_р_._-;_-* "-"??_р_._-;_-@_-</c:formatCode>
                <c:ptCount val="5"/>
                <c:pt idx="0">
                  <c:v>25097.841400000001</c:v>
                </c:pt>
                <c:pt idx="1">
                  <c:v>29542.601899999998</c:v>
                </c:pt>
                <c:pt idx="2">
                  <c:v>31772.923699999999</c:v>
                </c:pt>
                <c:pt idx="3">
                  <c:v>35730</c:v>
                </c:pt>
                <c:pt idx="4">
                  <c:v>37732.9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1A-42B5-B677-12CE286D7A9A}"/>
            </c:ext>
          </c:extLst>
        </c:ser>
        <c:ser>
          <c:idx val="1"/>
          <c:order val="1"/>
          <c:tx>
            <c:strRef>
              <c:f>диаграмма!$B$41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shade val="30000"/>
                    <a:satMod val="115000"/>
                  </a:schemeClr>
                </a:gs>
                <a:gs pos="50000">
                  <a:schemeClr val="accent5">
                    <a:shade val="67500"/>
                    <a:satMod val="115000"/>
                  </a:schemeClr>
                </a:gs>
                <a:gs pos="100000">
                  <a:schemeClr val="accent5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46050" h="107950" prst="artDeco"/>
            </a:sp3d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dirty="0" smtClean="0"/>
                      <a:t>38 904,9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FF-4EAE-83B8-F9C2DCF87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name>Динамика</c:name>
            <c:spPr>
              <a:ln w="34925">
                <a:solidFill>
                  <a:srgbClr val="C00000"/>
                </a:solidFill>
                <a:prstDash val="sysDash"/>
                <a:tailEnd type="none" w="med" len="lg"/>
              </a:ln>
            </c:spPr>
            <c:trendlineType val="linear"/>
            <c:backward val="0.30000000000000004"/>
            <c:dispRSqr val="0"/>
            <c:dispEq val="0"/>
          </c:trendline>
          <c:cat>
            <c:strRef>
              <c:f>диаграмма!$C$39:$G$39</c:f>
              <c:strCache>
                <c:ptCount val="5"/>
                <c:pt idx="0">
                  <c:v>2019 год 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диаграмма!$C$41:$G$41</c:f>
              <c:numCache>
                <c:formatCode>_-* #,##0.0_р_._-;\-* #,##0.0_р_._-;_-* "-"??_р_._-;_-@_-</c:formatCode>
                <c:ptCount val="5"/>
                <c:pt idx="0">
                  <c:v>24421.4761</c:v>
                </c:pt>
                <c:pt idx="1">
                  <c:v>30146.881300000001</c:v>
                </c:pt>
                <c:pt idx="2">
                  <c:v>31470.345499999999</c:v>
                </c:pt>
                <c:pt idx="3">
                  <c:v>36852.300000000003</c:v>
                </c:pt>
                <c:pt idx="4">
                  <c:v>38904.9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1A-42B5-B677-12CE286D7A9A}"/>
            </c:ext>
          </c:extLst>
        </c:ser>
        <c:ser>
          <c:idx val="2"/>
          <c:order val="2"/>
          <c:tx>
            <c:strRef>
              <c:f>диаграмма!$B$42</c:f>
              <c:strCache>
                <c:ptCount val="1"/>
                <c:pt idx="0">
                  <c:v>Профицит+/ Дефицит-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46050" h="107950" prst="artDeco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1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диаграмма!$C$39:$G$39</c:f>
              <c:strCache>
                <c:ptCount val="5"/>
                <c:pt idx="0">
                  <c:v>2019 год 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диаграмма!$C$42:$G$42</c:f>
              <c:numCache>
                <c:formatCode>_-* #,##0.0_р_._-;\-* #,##0.0_р_._-;_-* "-"??_р_._-;_-@_-</c:formatCode>
                <c:ptCount val="5"/>
                <c:pt idx="0">
                  <c:v>676.36530000000073</c:v>
                </c:pt>
                <c:pt idx="1">
                  <c:v>-604.27940000000228</c:v>
                </c:pt>
                <c:pt idx="2">
                  <c:v>302.57819999999924</c:v>
                </c:pt>
                <c:pt idx="3">
                  <c:v>-1122.3000000000029</c:v>
                </c:pt>
                <c:pt idx="4">
                  <c:v>-1172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F1A-42B5-B677-12CE286D7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6"/>
        <c:axId val="163933536"/>
        <c:axId val="1"/>
      </c:barChart>
      <c:catAx>
        <c:axId val="1639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1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1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р_._-;\-* #,##0.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99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933536"/>
        <c:crosses val="autoZero"/>
        <c:crossBetween val="between"/>
      </c:valAx>
      <c:spPr>
        <a:noFill/>
        <a:ln w="25377">
          <a:noFill/>
        </a:ln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консолидированный бюджет Республики Алтай</a:t>
            </a:r>
          </a:p>
        </c:rich>
      </c:tx>
      <c:layout>
        <c:manualLayout>
          <c:xMode val="edge"/>
          <c:yMode val="edge"/>
          <c:x val="0.17360884029623685"/>
          <c:y val="1.77403052397207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60427840580561"/>
          <c:y val="0.10428769775161802"/>
          <c:w val="0.8605912019681643"/>
          <c:h val="0.677145304001769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'НиН КБ РА'!$A$4</c:f>
              <c:strCache>
                <c:ptCount val="1"/>
                <c:pt idx="0">
                  <c:v>Налоговые и неналоговые доходы, млн. руб.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'НиН КБ РА'!$B$3:$G$3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 план</c:v>
                </c:pt>
              </c:strCache>
            </c:strRef>
          </c:cat>
          <c:val>
            <c:numRef>
              <c:f>'НиН КБ РА'!$B$4:$G$4</c:f>
              <c:numCache>
                <c:formatCode>_-* #,##0.0\ _₽_-;\-* #,##0.0\ _₽_-;_-* "-"??\ _₽_-;_-@_-</c:formatCode>
                <c:ptCount val="6"/>
                <c:pt idx="0">
                  <c:v>7185.9</c:v>
                </c:pt>
                <c:pt idx="1">
                  <c:v>8726.1</c:v>
                </c:pt>
                <c:pt idx="2">
                  <c:v>11575.9</c:v>
                </c:pt>
                <c:pt idx="3">
                  <c:v>12946.1</c:v>
                </c:pt>
                <c:pt idx="4">
                  <c:v>14863.8</c:v>
                </c:pt>
                <c:pt idx="5">
                  <c:v>15404.3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7-428B-84A3-473B63D35594}"/>
            </c:ext>
          </c:extLst>
        </c:ser>
        <c:ser>
          <c:idx val="1"/>
          <c:order val="1"/>
          <c:tx>
            <c:strRef>
              <c:f>'НиН КБ РА'!$A$5</c:f>
              <c:strCache>
                <c:ptCount val="1"/>
                <c:pt idx="0">
                  <c:v>Прирост, млн. руб.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'НиН КБ РА'!$B$3:$G$3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 план</c:v>
                </c:pt>
              </c:strCache>
            </c:strRef>
          </c:cat>
          <c:val>
            <c:numRef>
              <c:f>'НиН КБ РА'!$B$5:$G$5</c:f>
              <c:numCache>
                <c:formatCode>_-* #,##0.0\ _₽_-;\-* #,##0.0\ _₽_-;_-* "-"?\ _₽_-;_-@_-</c:formatCode>
                <c:ptCount val="6"/>
                <c:pt idx="0">
                  <c:v>841.59999999999945</c:v>
                </c:pt>
                <c:pt idx="1">
                  <c:v>1540.2000000000007</c:v>
                </c:pt>
                <c:pt idx="2">
                  <c:v>2849.7999999999993</c:v>
                </c:pt>
                <c:pt idx="3">
                  <c:v>1370.2000000000007</c:v>
                </c:pt>
                <c:pt idx="4">
                  <c:v>1917.6999999999989</c:v>
                </c:pt>
                <c:pt idx="5">
                  <c:v>5760.2000000000007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17-428B-84A3-473B63D35594}"/>
            </c:ext>
          </c:extLst>
        </c:ser>
        <c:ser>
          <c:idx val="2"/>
          <c:order val="2"/>
          <c:tx>
            <c:strRef>
              <c:f>'НиН КБ РА'!$A$6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117-428B-84A3-473B63D35594}"/>
                </c:ext>
              </c:extLst>
            </c:dLbl>
            <c:dLbl>
              <c:idx val="1"/>
              <c:layout>
                <c:manualLayout>
                  <c:x val="-0.11470588678037234"/>
                  <c:y val="-0.16423134480091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117-428B-84A3-473B63D35594}"/>
                </c:ext>
              </c:extLst>
            </c:dLbl>
            <c:dLbl>
              <c:idx val="2"/>
              <c:layout>
                <c:manualLayout>
                  <c:x val="-0.11683006986889777"/>
                  <c:y val="-0.197869090121580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117-428B-84A3-473B63D35594}"/>
                </c:ext>
              </c:extLst>
            </c:dLbl>
            <c:dLbl>
              <c:idx val="3"/>
              <c:layout>
                <c:manualLayout>
                  <c:x val="-0.10833333751479611"/>
                  <c:y val="-0.239421599047112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117-428B-84A3-473B63D35594}"/>
                </c:ext>
              </c:extLst>
            </c:dLbl>
            <c:dLbl>
              <c:idx val="4"/>
              <c:layout>
                <c:manualLayout>
                  <c:x val="-0.11470588678037234"/>
                  <c:y val="-0.277016726170212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17-428B-84A3-473B63D35594}"/>
                </c:ext>
              </c:extLst>
            </c:dLbl>
            <c:dLbl>
              <c:idx val="5"/>
              <c:layout>
                <c:manualLayout>
                  <c:x val="-0.10836193872016145"/>
                  <c:y val="-0.346270907712765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17-428B-84A3-473B63D35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'НиН КБ РА'!$B$3:$G$3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 план</c:v>
                </c:pt>
              </c:strCache>
            </c:strRef>
          </c:cat>
          <c:val>
            <c:numRef>
              <c:f>'НиН КБ РА'!$B$6:$G$6</c:f>
              <c:numCache>
                <c:formatCode>0.0%</c:formatCode>
                <c:ptCount val="6"/>
                <c:pt idx="0">
                  <c:v>1.1326545087716533</c:v>
                </c:pt>
                <c:pt idx="1">
                  <c:v>1.2143364088005679</c:v>
                </c:pt>
                <c:pt idx="2">
                  <c:v>1.326583467986844</c:v>
                </c:pt>
                <c:pt idx="3">
                  <c:v>1.1183666064841611</c:v>
                </c:pt>
                <c:pt idx="4">
                  <c:v>1.1481295525293331</c:v>
                </c:pt>
                <c:pt idx="5">
                  <c:v>1.8015975730249518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17-428B-84A3-473B63D35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35"/>
        <c:axId val="2053531312"/>
        <c:axId val="2053527984"/>
      </c:barChart>
      <c:catAx>
        <c:axId val="205353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53527984"/>
        <c:crosses val="autoZero"/>
        <c:auto val="1"/>
        <c:lblAlgn val="ctr"/>
        <c:lblOffset val="100"/>
        <c:noMultiLvlLbl val="0"/>
      </c:catAx>
      <c:valAx>
        <c:axId val="2053527984"/>
        <c:scaling>
          <c:orientation val="minMax"/>
          <c:max val="16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?\ _₽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5353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/>
              <a:t>Безвозмездные поступления в консолидированный бюджет Республики Алтай</a:t>
            </a:r>
          </a:p>
        </c:rich>
      </c:tx>
      <c:layout>
        <c:manualLayout>
          <c:xMode val="edge"/>
          <c:yMode val="edge"/>
          <c:x val="0.11989813086494326"/>
          <c:y val="7.991394463725518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Лист1!$A$5</c:f>
              <c:strCache>
                <c:ptCount val="1"/>
                <c:pt idx="0">
                  <c:v>Безвозмездные поступления, млн. руб.</c:v>
                </c:pt>
              </c:strCache>
            </c:strRef>
          </c:tx>
          <c:spPr>
            <a:solidFill>
              <a:srgbClr val="FF993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Лист1!$B$4:$M$4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 план </c:v>
                </c:pt>
              </c:strCache>
            </c:strRef>
          </c:cat>
          <c:val>
            <c:numRef>
              <c:f>Лист1!$B$5:$M$5</c:f>
              <c:numCache>
                <c:formatCode>#,##0.0</c:formatCode>
                <c:ptCount val="6"/>
                <c:pt idx="0">
                  <c:v>17912</c:v>
                </c:pt>
                <c:pt idx="1">
                  <c:v>20816.5</c:v>
                </c:pt>
                <c:pt idx="2">
                  <c:v>20197</c:v>
                </c:pt>
                <c:pt idx="3">
                  <c:v>22783.8</c:v>
                </c:pt>
                <c:pt idx="4">
                  <c:v>22869.1</c:v>
                </c:pt>
                <c:pt idx="5">
                  <c:v>25600.400000000001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3D-4B41-A824-23E740774692}"/>
            </c:ext>
          </c:extLst>
        </c:ser>
        <c:ser>
          <c:idx val="1"/>
          <c:order val="1"/>
          <c:tx>
            <c:strRef>
              <c:f>Лист1!$A$6</c:f>
              <c:strCache>
                <c:ptCount val="1"/>
                <c:pt idx="0">
                  <c:v>Прирост, млн. руб.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5745354570704222E-2"/>
                  <c:y val="-7.99139446372551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03D-4B41-A824-23E740774692}"/>
                </c:ext>
              </c:extLst>
            </c:dLbl>
            <c:dLbl>
              <c:idx val="1"/>
              <c:layout>
                <c:manualLayout>
                  <c:x val="4.782468886937262E-2"/>
                  <c:y val="-2.19762561197878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08571638142129"/>
                      <c:h val="4.4152454412083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03D-4B41-A824-23E740774692}"/>
                </c:ext>
              </c:extLst>
            </c:dLbl>
            <c:dLbl>
              <c:idx val="2"/>
              <c:layout>
                <c:manualLayout>
                  <c:x val="3.7428017376030742E-2"/>
                  <c:y val="7.79160960213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03D-4B41-A824-23E740774692}"/>
                </c:ext>
              </c:extLst>
            </c:dLbl>
            <c:dLbl>
              <c:idx val="3"/>
              <c:layout>
                <c:manualLayout>
                  <c:x val="3.3269348778693995E-2"/>
                  <c:y val="-1.598278892745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03D-4B41-A824-23E740774692}"/>
                </c:ext>
              </c:extLst>
            </c:dLbl>
            <c:dLbl>
              <c:idx val="4"/>
              <c:layout>
                <c:manualLayout>
                  <c:x val="2.9110680181357245E-2"/>
                  <c:y val="-1.3984940311519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03D-4B41-A824-23E740774692}"/>
                </c:ext>
              </c:extLst>
            </c:dLbl>
            <c:dLbl>
              <c:idx val="5"/>
              <c:layout>
                <c:manualLayout>
                  <c:x val="4.158668597336749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03D-4B41-A824-23E7407746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Лист1!$B$4:$M$4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 план </c:v>
                </c:pt>
              </c:strCache>
            </c:strRef>
          </c:cat>
          <c:val>
            <c:numRef>
              <c:f>Лист1!$B$6:$M$6</c:f>
              <c:numCache>
                <c:formatCode>_-* #,##0.0\ _₽_-;\-* #,##0.0\ _₽_-;_-* "-"??\ _₽_-;_-@_-</c:formatCode>
                <c:ptCount val="6"/>
                <c:pt idx="0">
                  <c:v>3493.3999999999996</c:v>
                </c:pt>
                <c:pt idx="1">
                  <c:v>2904.5</c:v>
                </c:pt>
                <c:pt idx="2">
                  <c:v>-619.5</c:v>
                </c:pt>
                <c:pt idx="3">
                  <c:v>2586.7999999999993</c:v>
                </c:pt>
                <c:pt idx="4">
                  <c:v>85.299999999999272</c:v>
                </c:pt>
                <c:pt idx="5">
                  <c:v>2731.3000000000029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3D-4B41-A824-23E740774692}"/>
            </c:ext>
          </c:extLst>
        </c:ser>
        <c:ser>
          <c:idx val="2"/>
          <c:order val="2"/>
          <c:tx>
            <c:strRef>
              <c:f>Лист1!$A$7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03D-4B41-A824-23E740774692}"/>
                </c:ext>
              </c:extLst>
            </c:dLbl>
            <c:dLbl>
              <c:idx val="1"/>
              <c:layout>
                <c:manualLayout>
                  <c:x val="-0.12891872651743924"/>
                  <c:y val="-0.1877977698975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3D-4B41-A824-23E740774692}"/>
                </c:ext>
              </c:extLst>
            </c:dLbl>
            <c:dLbl>
              <c:idx val="2"/>
              <c:layout>
                <c:manualLayout>
                  <c:x val="-0.11644272072542898"/>
                  <c:y val="-0.253726774223285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3D-4B41-A824-23E740774692}"/>
                </c:ext>
              </c:extLst>
            </c:dLbl>
            <c:dLbl>
              <c:idx val="3"/>
              <c:layout>
                <c:manualLayout>
                  <c:x val="-0.10812538353075556"/>
                  <c:y val="-0.29967729238970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3D-4B41-A824-23E740774692}"/>
                </c:ext>
              </c:extLst>
            </c:dLbl>
            <c:dLbl>
              <c:idx val="4"/>
              <c:layout>
                <c:manualLayout>
                  <c:x val="-0.1206013893227658"/>
                  <c:y val="-0.347625659172060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3D-4B41-A824-23E740774692}"/>
                </c:ext>
              </c:extLst>
            </c:dLbl>
            <c:dLbl>
              <c:idx val="5"/>
              <c:layout>
                <c:manualLayout>
                  <c:x val="-0.11644272072542913"/>
                  <c:y val="-0.411556814881864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3D-4B41-A824-23E7407746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Лист1!$B$4:$M$4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 план </c:v>
                </c:pt>
              </c:strCache>
            </c:strRef>
          </c:cat>
          <c:val>
            <c:numRef>
              <c:f>Лист1!$B$7:$M$7</c:f>
              <c:numCache>
                <c:formatCode>0.0%</c:formatCode>
                <c:ptCount val="6"/>
                <c:pt idx="0">
                  <c:v>1.2422842717046036</c:v>
                </c:pt>
                <c:pt idx="1">
                  <c:v>1.1621538633318447</c:v>
                </c:pt>
                <c:pt idx="2">
                  <c:v>0.9702399538827372</c:v>
                </c:pt>
                <c:pt idx="3">
                  <c:v>1.128078427489231</c:v>
                </c:pt>
                <c:pt idx="4">
                  <c:v>1.0037438882012657</c:v>
                </c:pt>
                <c:pt idx="5">
                  <c:v>1.1194318971887833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3D-4B41-A824-23E740774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4"/>
        <c:axId val="1763281536"/>
        <c:axId val="1763287776"/>
      </c:barChart>
      <c:catAx>
        <c:axId val="176328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3287776"/>
        <c:crosses val="autoZero"/>
        <c:auto val="1"/>
        <c:lblAlgn val="ctr"/>
        <c:lblOffset val="100"/>
        <c:noMultiLvlLbl val="0"/>
      </c:catAx>
      <c:valAx>
        <c:axId val="1763287776"/>
        <c:scaling>
          <c:orientation val="minMax"/>
          <c:max val="26000"/>
          <c:min val="-7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328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039969827093149E-2"/>
          <c:y val="0.15663323913327884"/>
          <c:w val="0.60432474209275078"/>
          <c:h val="0.832499167843430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'НиН в местгные бюджеты'!$A$4</c:f>
              <c:strCache>
                <c:ptCount val="1"/>
                <c:pt idx="0">
                  <c:v>Налоговые и неналоговые доходы, млн. руб.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invertIfNegative val="0"/>
          <c:dLbls>
            <c:dLbl>
              <c:idx val="0"/>
              <c:layout>
                <c:manualLayout>
                  <c:x val="3.04877999987516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7D-49C8-9C69-636E4257AAC2}"/>
                </c:ext>
              </c:extLst>
            </c:dLbl>
            <c:dLbl>
              <c:idx val="1"/>
              <c:layout>
                <c:manualLayout>
                  <c:x val="-6.0975599997503361E-3"/>
                  <c:y val="-5.5299539170506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7D-49C8-9C69-636E4257AA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'НиН в местгные бюджеты'!$B$3:$G$3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г.план</c:v>
                </c:pt>
              </c:strCache>
            </c:strRef>
          </c:cat>
          <c:val>
            <c:numRef>
              <c:f>'НиН в местгные бюджеты'!$B$4:$G$4</c:f>
              <c:numCache>
                <c:formatCode>_-* #,##0.0\ _₽_-;\-* #,##0.0\ _₽_-;_-* "-"??\ _₽_-;_-@_-</c:formatCode>
                <c:ptCount val="6"/>
                <c:pt idx="0">
                  <c:v>2669.9</c:v>
                </c:pt>
                <c:pt idx="1">
                  <c:v>2829.3</c:v>
                </c:pt>
                <c:pt idx="2">
                  <c:v>3486.3</c:v>
                </c:pt>
                <c:pt idx="3">
                  <c:v>4147.6000000000004</c:v>
                </c:pt>
                <c:pt idx="4">
                  <c:v>4995.3</c:v>
                </c:pt>
                <c:pt idx="5" formatCode="General">
                  <c:v>4052.9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7D-49C8-9C69-636E4257AAC2}"/>
            </c:ext>
          </c:extLst>
        </c:ser>
        <c:ser>
          <c:idx val="1"/>
          <c:order val="1"/>
          <c:tx>
            <c:strRef>
              <c:f>'НиН в местгные бюджеты'!$A$5</c:f>
              <c:strCache>
                <c:ptCount val="1"/>
                <c:pt idx="0">
                  <c:v>Прирост, млн. руб.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</c:spPr>
          <c:invertIfNegative val="0"/>
          <c:dLbls>
            <c:dLbl>
              <c:idx val="0"/>
              <c:layout>
                <c:manualLayout>
                  <c:x val="2.36999732675498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D7D-49C8-9C69-636E4257AAC2}"/>
                </c:ext>
              </c:extLst>
            </c:dLbl>
            <c:dLbl>
              <c:idx val="1"/>
              <c:layout>
                <c:manualLayout>
                  <c:x val="2.7649968812141476E-2"/>
                  <c:y val="-5.88768157934508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D7D-49C8-9C69-636E4257AAC2}"/>
                </c:ext>
              </c:extLst>
            </c:dLbl>
            <c:dLbl>
              <c:idx val="2"/>
              <c:layout>
                <c:manualLayout>
                  <c:x val="2.5674971039845659E-2"/>
                  <c:y val="-1.4391944270319665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D7D-49C8-9C69-636E4257AAC2}"/>
                </c:ext>
              </c:extLst>
            </c:dLbl>
            <c:dLbl>
              <c:idx val="3"/>
              <c:layout>
                <c:manualLayout>
                  <c:x val="2.7649968812141476E-2"/>
                  <c:y val="-1.96256052644850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D7D-49C8-9C69-636E4257AAC2}"/>
                </c:ext>
              </c:extLst>
            </c:dLbl>
            <c:dLbl>
              <c:idx val="4"/>
              <c:layout>
                <c:manualLayout>
                  <c:x val="2.3699973267549839E-2"/>
                  <c:y val="-1.96256052644836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D7D-49C8-9C69-636E4257AA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'НиН в местгные бюджеты'!$B$3:$G$3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г.план</c:v>
                </c:pt>
              </c:strCache>
            </c:strRef>
          </c:cat>
          <c:val>
            <c:numRef>
              <c:f>'НиН в местгные бюджеты'!$B$5:$G$5</c:f>
              <c:numCache>
                <c:formatCode>_-* #,##0.0\ _₽_-;\-* #,##0.0\ _₽_-;_-* "-"?\ _₽_-;_-@_-</c:formatCode>
                <c:ptCount val="6"/>
                <c:pt idx="0">
                  <c:v>245.80000000000018</c:v>
                </c:pt>
                <c:pt idx="1">
                  <c:v>159.40000000000009</c:v>
                </c:pt>
                <c:pt idx="2">
                  <c:v>657</c:v>
                </c:pt>
                <c:pt idx="3">
                  <c:v>661.30000000000018</c:v>
                </c:pt>
                <c:pt idx="4">
                  <c:v>847.69999999999982</c:v>
                </c:pt>
                <c:pt idx="5">
                  <c:v>-942.40000000000009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7D-49C8-9C69-636E4257AAC2}"/>
            </c:ext>
          </c:extLst>
        </c:ser>
        <c:ser>
          <c:idx val="2"/>
          <c:order val="2"/>
          <c:tx>
            <c:strRef>
              <c:f>'НиН в местгные бюджеты'!$A$6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D7D-49C8-9C69-636E4257AAC2}"/>
                </c:ext>
              </c:extLst>
            </c:dLbl>
            <c:dLbl>
              <c:idx val="1"/>
              <c:layout>
                <c:manualLayout>
                  <c:x val="-8.0213523696163247E-2"/>
                  <c:y val="-0.120831952844137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7D-49C8-9C69-636E4257AAC2}"/>
                </c:ext>
              </c:extLst>
            </c:dLbl>
            <c:dLbl>
              <c:idx val="2"/>
              <c:layout>
                <c:manualLayout>
                  <c:x val="-7.9404396656064441E-2"/>
                  <c:y val="-0.165407433872507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7D-49C8-9C69-636E4257AAC2}"/>
                </c:ext>
              </c:extLst>
            </c:dLbl>
            <c:dLbl>
              <c:idx val="3"/>
              <c:layout>
                <c:manualLayout>
                  <c:x val="-8.5733875737183537E-2"/>
                  <c:y val="-0.207836305712010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7D-49C8-9C69-636E4257AAC2}"/>
                </c:ext>
              </c:extLst>
            </c:dLbl>
            <c:dLbl>
              <c:idx val="4"/>
              <c:layout>
                <c:manualLayout>
                  <c:x val="-8.5376976533449625E-2"/>
                  <c:y val="-0.247459487793178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D7D-49C8-9C69-636E4257AAC2}"/>
                </c:ext>
              </c:extLst>
            </c:dLbl>
            <c:dLbl>
              <c:idx val="5"/>
              <c:layout>
                <c:manualLayout>
                  <c:x val="-7.5501987671970597E-2"/>
                  <c:y val="-0.284847513635936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D7D-49C8-9C69-636E4257AA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'НиН в местгные бюджеты'!$B$3:$G$3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г.план</c:v>
                </c:pt>
              </c:strCache>
            </c:strRef>
          </c:cat>
          <c:val>
            <c:numRef>
              <c:f>'НиН в местгные бюджеты'!$B$6:$G$6</c:f>
              <c:numCache>
                <c:formatCode>0.0%</c:formatCode>
                <c:ptCount val="6"/>
                <c:pt idx="0">
                  <c:v>1.1013984571593582</c:v>
                </c:pt>
                <c:pt idx="1">
                  <c:v>1.0597026105846661</c:v>
                </c:pt>
                <c:pt idx="2">
                  <c:v>1.2322129148552645</c:v>
                </c:pt>
                <c:pt idx="3">
                  <c:v>1.1896853397584832</c:v>
                </c:pt>
                <c:pt idx="4">
                  <c:v>1.2043832577876361</c:v>
                </c:pt>
                <c:pt idx="5">
                  <c:v>0.81134266210237627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D7D-49C8-9C69-636E4257A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4"/>
        <c:axId val="114276224"/>
        <c:axId val="114277760"/>
      </c:barChart>
      <c:catAx>
        <c:axId val="114276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14277760"/>
        <c:crosses val="autoZero"/>
        <c:auto val="1"/>
        <c:lblAlgn val="ctr"/>
        <c:lblOffset val="100"/>
        <c:noMultiLvlLbl val="0"/>
      </c:catAx>
      <c:valAx>
        <c:axId val="114277760"/>
        <c:scaling>
          <c:orientation val="minMax"/>
          <c:max val="7000"/>
        </c:scaling>
        <c:delete val="0"/>
        <c:axPos val="l"/>
        <c:numFmt formatCode="_-* #,##0.0\ _₽_-;\-* #,##0.0\ _₽_-;_-* &quot;-&quot;??\ _₽_-;_-@_-" sourceLinked="1"/>
        <c:majorTickMark val="out"/>
        <c:minorTickMark val="none"/>
        <c:tickLblPos val="nextTo"/>
        <c:crossAx val="114276224"/>
        <c:crosses val="autoZero"/>
        <c:crossBetween val="between"/>
        <c:majorUnit val="1000"/>
      </c:valAx>
    </c:plotArea>
    <c:legend>
      <c:legendPos val="r"/>
      <c:layout>
        <c:manualLayout>
          <c:xMode val="edge"/>
          <c:yMode val="edge"/>
          <c:x val="0.74209032831149979"/>
          <c:y val="0.20066207829287522"/>
          <c:w val="0.25580824295645038"/>
          <c:h val="0.72064540319556813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республиканский бюджет Республики Алтай</a:t>
            </a:r>
          </a:p>
        </c:rich>
      </c:tx>
      <c:layout>
        <c:manualLayout>
          <c:xMode val="edge"/>
          <c:yMode val="edge"/>
          <c:x val="0.17531152428649427"/>
          <c:y val="1.197916756733133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94009691408521"/>
          <c:y val="0.15515342790740114"/>
          <c:w val="0.79428068935507634"/>
          <c:h val="0.743260712042896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'НиН в респ бюджет'!$A$4</c:f>
              <c:strCache>
                <c:ptCount val="1"/>
                <c:pt idx="0">
                  <c:v>Налоговые и неналоговые доходы, млн. руб.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'НиН в респ бюджет'!$B$3:$G$3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год план</c:v>
                </c:pt>
              </c:strCache>
            </c:strRef>
          </c:cat>
          <c:val>
            <c:numRef>
              <c:f>'НиН в респ бюджет'!$B$4:$G$4</c:f>
              <c:numCache>
                <c:formatCode>_-* #,##0.0\ _₽_-;\-* #,##0.0\ _₽_-;_-* "-"??\ _₽_-;_-@_-</c:formatCode>
                <c:ptCount val="6"/>
                <c:pt idx="0">
                  <c:v>4516.3</c:v>
                </c:pt>
                <c:pt idx="1">
                  <c:v>5897.2</c:v>
                </c:pt>
                <c:pt idx="2">
                  <c:v>8089.9</c:v>
                </c:pt>
                <c:pt idx="3">
                  <c:v>8798.7000000000007</c:v>
                </c:pt>
                <c:pt idx="4">
                  <c:v>9868.9</c:v>
                </c:pt>
                <c:pt idx="5">
                  <c:v>11351.9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1-4798-AE90-32243D9407C0}"/>
            </c:ext>
          </c:extLst>
        </c:ser>
        <c:ser>
          <c:idx val="1"/>
          <c:order val="1"/>
          <c:tx>
            <c:strRef>
              <c:f>'НиН в респ бюджет'!$A$5</c:f>
              <c:strCache>
                <c:ptCount val="1"/>
                <c:pt idx="0">
                  <c:v>Прирост доходов, млн. руб.</c:v>
                </c:pt>
              </c:strCache>
            </c:strRef>
          </c:tx>
          <c:spPr>
            <a:solidFill>
              <a:srgbClr val="82C836"/>
            </a:solidFill>
            <a:ln>
              <a:solidFill>
                <a:srgbClr val="92D050"/>
              </a:solidFill>
            </a:ln>
          </c:spPr>
          <c:invertIfNegative val="0"/>
          <c:dLbls>
            <c:dLbl>
              <c:idx val="0"/>
              <c:layout>
                <c:manualLayout>
                  <c:x val="3.4611286186281419E-2"/>
                  <c:y val="-8.172245189234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781-4798-AE90-32243D9407C0}"/>
                </c:ext>
              </c:extLst>
            </c:dLbl>
            <c:dLbl>
              <c:idx val="1"/>
              <c:layout>
                <c:manualLayout>
                  <c:x val="3.461128618628135E-2"/>
                  <c:y val="-1.6204889669823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81-4798-AE90-32243D9407C0}"/>
                </c:ext>
              </c:extLst>
            </c:dLbl>
            <c:dLbl>
              <c:idx val="2"/>
              <c:layout>
                <c:manualLayout>
                  <c:x val="4.38409625026231E-2"/>
                  <c:y val="-6.12918389192559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81-4798-AE90-32243D9407C0}"/>
                </c:ext>
              </c:extLst>
            </c:dLbl>
            <c:dLbl>
              <c:idx val="3"/>
              <c:layout>
                <c:manualLayout>
                  <c:x val="3.2303867107195967E-2"/>
                  <c:y val="-8.17224518923427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81-4798-AE90-32243D9407C0}"/>
                </c:ext>
              </c:extLst>
            </c:dLbl>
            <c:dLbl>
              <c:idx val="4"/>
              <c:layout>
                <c:manualLayout>
                  <c:x val="3.4611286186281481E-2"/>
                  <c:y val="-2.6559796865010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81-4798-AE90-32243D9407C0}"/>
                </c:ext>
              </c:extLst>
            </c:dLbl>
            <c:dLbl>
              <c:idx val="5"/>
              <c:layout>
                <c:manualLayout>
                  <c:x val="4.1533543423537503E-2"/>
                  <c:y val="-4.272255351834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81-4798-AE90-32243D9407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strRef>
              <c:f>'НиН в респ бюджет'!$B$3:$G$3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год план</c:v>
                </c:pt>
              </c:strCache>
            </c:strRef>
          </c:cat>
          <c:val>
            <c:numRef>
              <c:f>'НиН в респ бюджет'!$B$5:$G$5</c:f>
              <c:numCache>
                <c:formatCode>_-* #,##0.0\ _₽_-;\-* #,##0.0\ _₽_-;_-* "-"?\ _₽_-;_-@_-</c:formatCode>
                <c:ptCount val="6"/>
                <c:pt idx="0">
                  <c:v>595.90000000000009</c:v>
                </c:pt>
                <c:pt idx="1">
                  <c:v>1380.8999999999996</c:v>
                </c:pt>
                <c:pt idx="2">
                  <c:v>2192.6999999999998</c:v>
                </c:pt>
                <c:pt idx="3">
                  <c:v>708.80000000000109</c:v>
                </c:pt>
                <c:pt idx="4">
                  <c:v>1070.1999999999989</c:v>
                </c:pt>
                <c:pt idx="5">
                  <c:v>4282.4000000000005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81-4798-AE90-32243D9407C0}"/>
            </c:ext>
          </c:extLst>
        </c:ser>
        <c:ser>
          <c:idx val="2"/>
          <c:order val="2"/>
          <c:tx>
            <c:strRef>
              <c:f>'НиН в респ бюджет'!$A$6</c:f>
              <c:strCache>
                <c:ptCount val="1"/>
                <c:pt idx="0">
                  <c:v>Темп роста, %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781-4798-AE90-32243D9407C0}"/>
                </c:ext>
              </c:extLst>
            </c:dLbl>
            <c:dLbl>
              <c:idx val="1"/>
              <c:layout>
                <c:manualLayout>
                  <c:x val="-0.12921546842878393"/>
                  <c:y val="-0.157725706303195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781-4798-AE90-32243D9407C0}"/>
                </c:ext>
              </c:extLst>
            </c:dLbl>
            <c:dLbl>
              <c:idx val="2"/>
              <c:layout>
                <c:manualLayout>
                  <c:x val="-0.11767837303335678"/>
                  <c:y val="-0.199652792788855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781-4798-AE90-32243D9407C0}"/>
                </c:ext>
              </c:extLst>
            </c:dLbl>
            <c:dLbl>
              <c:idx val="3"/>
              <c:layout>
                <c:manualLayout>
                  <c:x val="-0.11998579211244216"/>
                  <c:y val="-0.25555557476973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781-4798-AE90-32243D9407C0}"/>
                </c:ext>
              </c:extLst>
            </c:dLbl>
            <c:dLbl>
              <c:idx val="4"/>
              <c:layout>
                <c:manualLayout>
                  <c:x val="-0.12460063027061302"/>
                  <c:y val="-0.311458356750614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81-4798-AE90-32243D9407C0}"/>
                </c:ext>
              </c:extLst>
            </c:dLbl>
            <c:dLbl>
              <c:idx val="5"/>
              <c:layout>
                <c:manualLayout>
                  <c:x val="-0.11537095395427131"/>
                  <c:y val="-0.381336834226714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81-4798-AE90-32243D9407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strRef>
              <c:f>'НиН в респ бюджет'!$B$3:$G$3</c:f>
              <c:strCache>
                <c:ptCount val="6"/>
                <c:pt idx="0">
                  <c:v>2019 г. факт</c:v>
                </c:pt>
                <c:pt idx="1">
                  <c:v>2020 г. факт</c:v>
                </c:pt>
                <c:pt idx="2">
                  <c:v>2021 г. факт</c:v>
                </c:pt>
                <c:pt idx="3">
                  <c:v>2022 г. факт</c:v>
                </c:pt>
                <c:pt idx="4">
                  <c:v>2023 г. факт</c:v>
                </c:pt>
                <c:pt idx="5">
                  <c:v>2024 год план</c:v>
                </c:pt>
              </c:strCache>
            </c:strRef>
          </c:cat>
          <c:val>
            <c:numRef>
              <c:f>'НиН в респ бюджет'!$B$6:$G$6</c:f>
              <c:numCache>
                <c:formatCode>0.0%</c:formatCode>
                <c:ptCount val="6"/>
                <c:pt idx="0">
                  <c:v>1.1519997959391899</c:v>
                </c:pt>
                <c:pt idx="1">
                  <c:v>1.3057591391183048</c:v>
                </c:pt>
                <c:pt idx="2">
                  <c:v>1.3718205249949129</c:v>
                </c:pt>
                <c:pt idx="3">
                  <c:v>1.0876154216986613</c:v>
                </c:pt>
                <c:pt idx="4">
                  <c:v>1.1216316046688715</c:v>
                </c:pt>
                <c:pt idx="5">
                  <c:v>1.9482098177711844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81-4798-AE90-32243D940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374656"/>
        <c:axId val="106675200"/>
      </c:barChart>
      <c:catAx>
        <c:axId val="10637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06675200"/>
        <c:crosses val="autoZero"/>
        <c:auto val="1"/>
        <c:lblAlgn val="ctr"/>
        <c:lblOffset val="100"/>
        <c:noMultiLvlLbl val="0"/>
      </c:catAx>
      <c:valAx>
        <c:axId val="106675200"/>
        <c:scaling>
          <c:orientation val="minMax"/>
          <c:max val="12000"/>
        </c:scaling>
        <c:delete val="0"/>
        <c:axPos val="l"/>
        <c:numFmt formatCode="_-* #,##0.0\ _₽_-;\-* #,##0.0\ _₽_-;_-* &quot;-&quot;??\ _₽_-;_-@_-" sourceLinked="1"/>
        <c:majorTickMark val="out"/>
        <c:minorTickMark val="none"/>
        <c:tickLblPos val="nextTo"/>
        <c:crossAx val="106374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4644718221595E-2"/>
          <c:y val="2.8432257295187828E-2"/>
          <c:w val="0.5382393939353749"/>
          <c:h val="0.86768627858404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'финансовые потоки'!$A$3</c:f>
              <c:strCache>
                <c:ptCount val="1"/>
                <c:pt idx="0">
                  <c:v>Налоговые и неналоговые доходы в федеральный бюджет с территории Республики Алтай, млн. руб.</c:v>
                </c:pt>
              </c:strCache>
            </c:strRef>
          </c:tx>
          <c:spPr>
            <a:solidFill>
              <a:srgbClr val="CCFF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'финансовые потоки'!$B$2:$F$2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'финансовые потоки'!$B$3:$F$3</c:f>
              <c:numCache>
                <c:formatCode>_-* #,##0.0\ _₽_-;\-* #,##0.0\ _₽_-;_-* "-"??\ _₽_-;_-@_-</c:formatCode>
                <c:ptCount val="5"/>
                <c:pt idx="0">
                  <c:v>2777.5</c:v>
                </c:pt>
                <c:pt idx="1">
                  <c:v>3038.3</c:v>
                </c:pt>
                <c:pt idx="2">
                  <c:v>4080.6</c:v>
                </c:pt>
                <c:pt idx="3">
                  <c:v>2843.3</c:v>
                </c:pt>
                <c:pt idx="4">
                  <c:v>925.5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6-4AE0-BB72-A40CD299EA32}"/>
            </c:ext>
          </c:extLst>
        </c:ser>
        <c:ser>
          <c:idx val="1"/>
          <c:order val="1"/>
          <c:tx>
            <c:strRef>
              <c:f>'финансовые потоки'!$A$4</c:f>
              <c:strCache>
                <c:ptCount val="1"/>
                <c:pt idx="0">
                  <c:v>Межбюджетные трансферты из федерального бюджета бюджету Республики Алтай, млн. руб.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'финансовые потоки'!$B$2:$F$2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'финансовые потоки'!$B$4:$F$4</c:f>
              <c:numCache>
                <c:formatCode>_-* #,##0.0\ _₽_-;\-* #,##0.0\ _₽_-;_-* "-"??\ _₽_-;_-@_-</c:formatCode>
                <c:ptCount val="5"/>
                <c:pt idx="0">
                  <c:v>17912</c:v>
                </c:pt>
                <c:pt idx="1">
                  <c:v>20816.5</c:v>
                </c:pt>
                <c:pt idx="2">
                  <c:v>20197</c:v>
                </c:pt>
                <c:pt idx="3">
                  <c:v>22783.8</c:v>
                </c:pt>
                <c:pt idx="4">
                  <c:v>22869.1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56-4AE0-BB72-A40CD299EA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6095744"/>
        <c:axId val="106097280"/>
      </c:barChart>
      <c:lineChart>
        <c:grouping val="standard"/>
        <c:varyColors val="0"/>
        <c:ser>
          <c:idx val="2"/>
          <c:order val="2"/>
          <c:tx>
            <c:strRef>
              <c:f>'финансовые потоки'!$A$5</c:f>
              <c:strCache>
                <c:ptCount val="1"/>
                <c:pt idx="0">
                  <c:v>Превышение доходов, возвращаемых федеральным центром в виде межбюджетных трансфертов, (раз)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8286048638843587E-2"/>
                  <c:y val="-3.2051275310570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56-4AE0-BB72-A40CD299EA32}"/>
                </c:ext>
              </c:extLst>
            </c:dLbl>
            <c:dLbl>
              <c:idx val="1"/>
              <c:layout>
                <c:manualLayout>
                  <c:x val="-4.9408980002537649E-2"/>
                  <c:y val="-5.3418792184283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56-4AE0-BB72-A40CD299EA32}"/>
                </c:ext>
              </c:extLst>
            </c:dLbl>
            <c:dLbl>
              <c:idx val="2"/>
              <c:layout>
                <c:manualLayout>
                  <c:x val="-3.930259772929131E-2"/>
                  <c:y val="-8.54700674948542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56-4AE0-BB72-A40CD299EA32}"/>
                </c:ext>
              </c:extLst>
            </c:dLbl>
            <c:dLbl>
              <c:idx val="3"/>
              <c:layout>
                <c:manualLayout>
                  <c:x val="-4.8286048638843608E-2"/>
                  <c:y val="-4.2735033747427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56-4AE0-BB72-A40CD299EA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'финансовые потоки'!$B$2:$F$2</c:f>
              <c:strCache>
                <c:ptCount val="5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'финансовые потоки'!$B$5:$F$5</c:f>
              <c:numCache>
                <c:formatCode>_-* #,##0.0\ _₽_-;\-* #,##0.0\ _₽_-;_-* "-"??\ _₽_-;_-@_-</c:formatCode>
                <c:ptCount val="5"/>
                <c:pt idx="0">
                  <c:v>6.4489648964896489</c:v>
                </c:pt>
                <c:pt idx="1">
                  <c:v>6.8513642497449228</c:v>
                </c:pt>
                <c:pt idx="2">
                  <c:v>4.9495172278586486</c:v>
                </c:pt>
                <c:pt idx="3">
                  <c:v>8.0131537298209814</c:v>
                </c:pt>
                <c:pt idx="4">
                  <c:v>24.709994597514854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256-4AE0-BB72-A40CD299EA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9524864"/>
        <c:axId val="109523328"/>
      </c:lineChart>
      <c:catAx>
        <c:axId val="10609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6097280"/>
        <c:crosses val="autoZero"/>
        <c:auto val="1"/>
        <c:lblAlgn val="ctr"/>
        <c:lblOffset val="100"/>
        <c:noMultiLvlLbl val="0"/>
      </c:catAx>
      <c:valAx>
        <c:axId val="10609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?\ _₽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6095744"/>
        <c:crosses val="autoZero"/>
        <c:crossBetween val="between"/>
      </c:valAx>
      <c:valAx>
        <c:axId val="109523328"/>
        <c:scaling>
          <c:orientation val="minMax"/>
        </c:scaling>
        <c:delete val="0"/>
        <c:axPos val="r"/>
        <c:numFmt formatCode="_-* #,##0.0\ _₽_-;\-* #,##0.0\ _₽_-;_-* &quot;-&quot;??\ _₽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9524864"/>
        <c:crosses val="max"/>
        <c:crossBetween val="between"/>
      </c:valAx>
      <c:catAx>
        <c:axId val="109524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95233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346278875141086"/>
          <c:y val="8.7492543767632727E-2"/>
          <c:w val="0.31979962306642495"/>
          <c:h val="0.73586103789149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'[Основные характеристики консолидир бюджет 2019-2023.xlsx]Безвозм пост'!$A$2</c:f>
              <c:strCache>
                <c:ptCount val="1"/>
                <c:pt idx="0">
                  <c:v>ДОТАЦИИ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'[Основные характеристики консолидир бюджет 2019-2023.xlsx]Безвозм пост'!$D$1:$G$1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'[Основные характеристики консолидир бюджет 2019-2023.xlsx]Безвозм пост'!$D$2:$G$2</c:f>
              <c:numCache>
                <c:formatCode>_-* #\ ##0.00_р_._-;\-* #\ ##0.00_р_._-;_-* "-"??_р_._-;_-@_-</c:formatCode>
                <c:ptCount val="4"/>
                <c:pt idx="0">
                  <c:v>10964</c:v>
                </c:pt>
                <c:pt idx="1">
                  <c:v>10575.4</c:v>
                </c:pt>
                <c:pt idx="2">
                  <c:v>10843.5</c:v>
                </c:pt>
                <c:pt idx="3">
                  <c:v>12253.1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CA-4471-9C20-13908BF90535}"/>
            </c:ext>
          </c:extLst>
        </c:ser>
        <c:ser>
          <c:idx val="1"/>
          <c:order val="1"/>
          <c:tx>
            <c:strRef>
              <c:f>'[Основные характеристики консолидир бюджет 2019-2023.xlsx]Безвозм пост'!$A$3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'[Основные характеристики консолидир бюджет 2019-2023.xlsx]Безвозм пост'!$D$1:$G$1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'[Основные характеристики консолидир бюджет 2019-2023.xlsx]Безвозм пост'!$D$3:$G$3</c:f>
              <c:numCache>
                <c:formatCode>_-* #\ ##0.00_р_._-;\-* #\ ##0.00_р_._-;_-* "-"??_р_._-;_-@_-</c:formatCode>
                <c:ptCount val="4"/>
                <c:pt idx="0">
                  <c:v>5345.4</c:v>
                </c:pt>
                <c:pt idx="1">
                  <c:v>4575.7</c:v>
                </c:pt>
                <c:pt idx="2">
                  <c:v>7540.8</c:v>
                </c:pt>
                <c:pt idx="3">
                  <c:v>7110.7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CA-4471-9C20-13908BF90535}"/>
            </c:ext>
          </c:extLst>
        </c:ser>
        <c:ser>
          <c:idx val="2"/>
          <c:order val="2"/>
          <c:tx>
            <c:strRef>
              <c:f>'[Основные характеристики консолидир бюджет 2019-2023.xlsx]Безвозм пост'!$A$4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'[Основные характеристики консолидир бюджет 2019-2023.xlsx]Безвозм пост'!$D$1:$G$1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'[Основные характеристики консолидир бюджет 2019-2023.xlsx]Безвозм пост'!$D$4:$G$4</c:f>
              <c:numCache>
                <c:formatCode>_-* #\ ##0.00_р_._-;\-* #\ ##0.00_р_._-;_-* "-"??_р_._-;_-@_-</c:formatCode>
                <c:ptCount val="4"/>
                <c:pt idx="0">
                  <c:v>1894.4</c:v>
                </c:pt>
                <c:pt idx="1">
                  <c:v>1486.3</c:v>
                </c:pt>
                <c:pt idx="2">
                  <c:v>1237.2</c:v>
                </c:pt>
                <c:pt idx="3">
                  <c:v>1145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CA-4471-9C20-13908BF90535}"/>
            </c:ext>
          </c:extLst>
        </c:ser>
        <c:ser>
          <c:idx val="3"/>
          <c:order val="3"/>
          <c:tx>
            <c:strRef>
              <c:f>'[Основные характеристики консолидир бюджет 2019-2023.xlsx]Безвозм пост'!$A$5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'[Основные характеристики консолидир бюджет 2019-2023.xlsx]Безвозм пост'!$D$1:$G$1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'[Основные характеристики консолидир бюджет 2019-2023.xlsx]Безвозм пост'!$D$5:$G$5</c:f>
              <c:numCache>
                <c:formatCode>_-* #\ ##0.00_р_._-;\-* #\ ##0.00_р_._-;_-* "-"??_р_._-;_-@_-</c:formatCode>
                <c:ptCount val="4"/>
                <c:pt idx="0">
                  <c:v>2413.9</c:v>
                </c:pt>
                <c:pt idx="1">
                  <c:v>3321.4</c:v>
                </c:pt>
                <c:pt idx="2">
                  <c:v>2869.3</c:v>
                </c:pt>
                <c:pt idx="3">
                  <c:v>2177.9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CA-4471-9C20-13908BF90535}"/>
            </c:ext>
          </c:extLst>
        </c:ser>
        <c:ser>
          <c:idx val="4"/>
          <c:order val="4"/>
          <c:tx>
            <c:strRef>
              <c:f>'[Основные характеристики консолидир бюджет 2019-2023.xlsx]Безвозм пост'!$A$6</c:f>
              <c:strCache>
                <c:ptCount val="1"/>
                <c:pt idx="0">
                  <c:v>БЕЗВОЗМЕЗДНЫЕ ПОСТУПЛЕНИЯ ОТ ГОСУДАРСТВЕННЫХ (МУНИЦИПАЛЬНЫХ) И НЕГОСУДАРСТВЕННЫХ ОРГАНИЗАЦИЙ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'[Основные характеристики консолидир бюджет 2019-2023.xlsx]Безвозм пост'!$D$1:$G$1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'[Основные характеристики консолидир бюджет 2019-2023.xlsx]Безвозм пост'!$D$6:$G$6</c:f>
              <c:numCache>
                <c:formatCode>_-* #\ ##0.00_р_._-;\-* #\ ##0.00_р_._-;_-* "-"??_р_._-;_-@_-</c:formatCode>
                <c:ptCount val="4"/>
                <c:pt idx="0">
                  <c:v>47.7</c:v>
                </c:pt>
                <c:pt idx="1">
                  <c:v>40.5</c:v>
                </c:pt>
                <c:pt idx="2">
                  <c:v>250</c:v>
                </c:pt>
                <c:pt idx="3">
                  <c:v>146.19999999999999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CA-4471-9C20-13908BF90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45467567"/>
        <c:axId val="1245470895"/>
      </c:barChart>
      <c:catAx>
        <c:axId val="1245467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45470895"/>
        <c:crosses val="autoZero"/>
        <c:auto val="1"/>
        <c:lblAlgn val="ctr"/>
        <c:lblOffset val="100"/>
        <c:noMultiLvlLbl val="0"/>
      </c:catAx>
      <c:valAx>
        <c:axId val="1245470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0_р_._-;\-* #\ ##0.0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4546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3677212720986083"/>
          <c:w val="1"/>
          <c:h val="0.160126979623847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469870920694866E-2"/>
          <c:y val="4.1666666666666664E-2"/>
          <c:w val="0.97597892748404458"/>
          <c:h val="0.89814814814814814"/>
        </c:manualLayout>
      </c:layout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picture"/>
              <c:spPr>
                <a:blipFill>
                  <a:blip xmlns:r="http://schemas.openxmlformats.org/officeDocument/2006/relationships" r:embed="rId1"/>
                  <a:stretch>
                    <a:fillRect/>
                  </a:stretch>
                </a:blipFill>
                <a:ln w="254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BB02-474F-8707-80AB644E0595}"/>
              </c:ext>
            </c:extLst>
          </c:dPt>
          <c:dPt>
            <c:idx val="1"/>
            <c:marker>
              <c:symbol val="picture"/>
              <c:spPr>
                <a:blipFill>
                  <a:blip xmlns:r="http://schemas.openxmlformats.org/officeDocument/2006/relationships" r:embed="rId1"/>
                  <a:stretch>
                    <a:fillRect/>
                  </a:stretch>
                </a:blipFill>
                <a:ln w="254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BB02-474F-8707-80AB644E0595}"/>
              </c:ext>
            </c:extLst>
          </c:dPt>
          <c:dPt>
            <c:idx val="2"/>
            <c:marker>
              <c:symbol val="picture"/>
              <c:spPr>
                <a:blipFill>
                  <a:blip xmlns:r="http://schemas.openxmlformats.org/officeDocument/2006/relationships" r:embed="rId1"/>
                  <a:stretch>
                    <a:fillRect/>
                  </a:stretch>
                </a:blipFill>
                <a:ln w="25400">
                  <a:noFill/>
                </a:ln>
                <a:effectLst>
                  <a:glow>
                    <a:schemeClr val="accent1">
                      <a:alpha val="33000"/>
                    </a:schemeClr>
                  </a:glow>
                </a:effectLst>
              </c:spPr>
            </c:marker>
            <c:bubble3D val="0"/>
            <c:spPr>
              <a:ln w="57150" cap="rnd">
                <a:solidFill>
                  <a:srgbClr val="00B050"/>
                </a:solidFill>
                <a:round/>
              </a:ln>
              <a:effectLst>
                <a:glow>
                  <a:schemeClr val="accent1">
                    <a:alpha val="33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3-BB02-474F-8707-80AB644E0595}"/>
              </c:ext>
            </c:extLst>
          </c:dPt>
          <c:dPt>
            <c:idx val="3"/>
            <c:marker>
              <c:symbol val="picture"/>
              <c:spPr>
                <a:blipFill>
                  <a:blip xmlns:r="http://schemas.openxmlformats.org/officeDocument/2006/relationships" r:embed="rId1"/>
                  <a:stretch>
                    <a:fillRect/>
                  </a:stretch>
                </a:blipFill>
                <a:ln w="2540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BB02-474F-8707-80AB644E0595}"/>
              </c:ext>
            </c:extLst>
          </c:dPt>
          <c:dLbls>
            <c:dLbl>
              <c:idx val="0"/>
              <c:layout>
                <c:manualLayout>
                  <c:x val="6.2922071262466123E-3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02-474F-8707-80AB644E0595}"/>
                </c:ext>
              </c:extLst>
            </c:dLbl>
            <c:dLbl>
              <c:idx val="1"/>
              <c:layout>
                <c:manualLayout>
                  <c:x val="-3.1461035631233062E-3"/>
                  <c:y val="7.870370370370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02-474F-8707-80AB644E0595}"/>
                </c:ext>
              </c:extLst>
            </c:dLbl>
            <c:dLbl>
              <c:idx val="2"/>
              <c:layout>
                <c:manualLayout>
                  <c:x val="-9.4383106893699952E-3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02-474F-8707-80AB644E0595}"/>
                </c:ext>
              </c:extLst>
            </c:dLbl>
            <c:dLbl>
              <c:idx val="3"/>
              <c:layout>
                <c:manualLayout>
                  <c:x val="-8.3896095016623047E-3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02-474F-8707-80AB644E05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'[Основные характеристики консолидир бюджет 2019-2023.xlsx]Безвозм пост'!$D$17:$G$17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'[Основные характеристики консолидир бюджет 2019-2023.xlsx]Безвозм пост'!$D$18:$G$18</c:f>
              <c:numCache>
                <c:formatCode>_-* #\ ##0.00_р_._-;\-* #\ ##0.00_р_._-;_-* "-"??_р_._-;_-@_-</c:formatCode>
                <c:ptCount val="4"/>
                <c:pt idx="0">
                  <c:v>20665.400000000001</c:v>
                </c:pt>
                <c:pt idx="1">
                  <c:v>19999.3</c:v>
                </c:pt>
                <c:pt idx="2">
                  <c:v>22740.799999999999</c:v>
                </c:pt>
                <c:pt idx="3">
                  <c:v>22832.9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02-474F-8707-80AB644E0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0637823"/>
        <c:axId val="1510639071"/>
      </c:lineChart>
      <c:catAx>
        <c:axId val="151063782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10639071"/>
        <c:crosses val="autoZero"/>
        <c:auto val="1"/>
        <c:lblAlgn val="ctr"/>
        <c:lblOffset val="100"/>
        <c:noMultiLvlLbl val="0"/>
      </c:catAx>
      <c:valAx>
        <c:axId val="1510639071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\ ##0.00_р_._-;\-* #\ ##0.00_р_._-;_-* &quot;-&quot;??_р_._-;_-@_-" sourceLinked="1"/>
        <c:majorTickMark val="none"/>
        <c:minorTickMark val="none"/>
        <c:tickLblPos val="nextTo"/>
        <c:crossAx val="1510637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angle"/>
              <a:bevelB w="0" h="425450"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9-891A-4642-86A1-D4D828C54996}"/>
              </c:ext>
            </c:extLst>
          </c:dPt>
          <c:dPt>
            <c:idx val="1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8-891A-4642-86A1-D4D828C5499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7-891A-4642-86A1-D4D828C54996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6-891A-4642-86A1-D4D828C54996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5-891A-4642-86A1-D4D828C54996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4-891A-4642-86A1-D4D828C54996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3-891A-4642-86A1-D4D828C5499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2-891A-4642-86A1-D4D828C54996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01600" prst="angle"/>
                <a:bevelB w="0" h="425450" prst="angle"/>
              </a:sp3d>
            </c:spPr>
            <c:extLst>
              <c:ext xmlns:c16="http://schemas.microsoft.com/office/drawing/2014/chart" uri="{C3380CC4-5D6E-409C-BE32-E72D297353CC}">
                <c16:uniqueId val="{00000001-891A-4642-86A1-D4D828C549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'Лист 1'!$A$23:$A$32</c:f>
              <c:strCache>
                <c:ptCount val="10"/>
                <c:pt idx="0">
                  <c:v>Охрана окружающей среды</c:v>
                </c:pt>
                <c:pt idx="1">
                  <c:v>Нацбезо-ть и правоохр-я дея-ть</c:v>
                </c:pt>
                <c:pt idx="2">
                  <c:v>Физкультура и спорт</c:v>
                </c:pt>
                <c:pt idx="3">
                  <c:v>Культкра, кинематография</c:v>
                </c:pt>
                <c:pt idx="4">
                  <c:v>Здравоохранение</c:v>
                </c:pt>
                <c:pt idx="5">
                  <c:v>ЖКХ</c:v>
                </c:pt>
                <c:pt idx="6">
                  <c:v>Общегосударственные вопросы</c:v>
                </c:pt>
                <c:pt idx="7">
                  <c:v>Соц. Политика</c:v>
                </c:pt>
                <c:pt idx="8">
                  <c:v>Нац. Экономика</c:v>
                </c:pt>
                <c:pt idx="9">
                  <c:v>Образование</c:v>
                </c:pt>
              </c:strCache>
            </c:strRef>
          </c:cat>
          <c:val>
            <c:numRef>
              <c:f>'Лист 1'!$B$23:$B$32</c:f>
              <c:numCache>
                <c:formatCode>_-* #,##0.0\ _₽_-;\-* #,##0.0\ _₽_-;_-* "-"??\ _₽_-;_-@_-</c:formatCode>
                <c:ptCount val="10"/>
                <c:pt idx="0">
                  <c:v>230.70548497999999</c:v>
                </c:pt>
                <c:pt idx="1">
                  <c:v>413.44813462999997</c:v>
                </c:pt>
                <c:pt idx="2">
                  <c:v>593.46532549999995</c:v>
                </c:pt>
                <c:pt idx="3">
                  <c:v>1382.6089523099999</c:v>
                </c:pt>
                <c:pt idx="4">
                  <c:v>1737.21854618</c:v>
                </c:pt>
                <c:pt idx="5">
                  <c:v>2406.5946209499998</c:v>
                </c:pt>
                <c:pt idx="6">
                  <c:v>2732.4676589400001</c:v>
                </c:pt>
                <c:pt idx="7">
                  <c:v>6650.6633713299998</c:v>
                </c:pt>
                <c:pt idx="8">
                  <c:v>10785.05352186</c:v>
                </c:pt>
                <c:pt idx="9">
                  <c:v>11854.31454157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A-4642-86A1-D4D828C54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"/>
        <c:axId val="657734368"/>
        <c:axId val="657733120"/>
      </c:barChart>
      <c:catAx>
        <c:axId val="657734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57733120"/>
        <c:crosses val="autoZero"/>
        <c:auto val="1"/>
        <c:lblAlgn val="ctr"/>
        <c:lblOffset val="100"/>
        <c:noMultiLvlLbl val="0"/>
      </c:catAx>
      <c:valAx>
        <c:axId val="657733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₽_-;\-* #,##0.0\ _₽_-;_-* &quot;-&quot;??\ _₽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5773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58750" prst="angle"/>
              <a:bevelB prst="angle"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1-66A5-4456-A2B7-C622CDB2D6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3-66A5-4456-A2B7-C622CDB2D649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5-66A5-4456-A2B7-C622CDB2D64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7-66A5-4456-A2B7-C622CDB2D649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9-66A5-4456-A2B7-C622CDB2D649}"/>
              </c:ext>
            </c:extLst>
          </c:dPt>
          <c:dPt>
            <c:idx val="5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B-66A5-4456-A2B7-C622CDB2D649}"/>
              </c:ext>
            </c:extLst>
          </c:dPt>
          <c:dPt>
            <c:idx val="6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D-66A5-4456-A2B7-C622CDB2D649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0F-66A5-4456-A2B7-C622CDB2D649}"/>
              </c:ext>
            </c:extLst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11-66A5-4456-A2B7-C622CDB2D64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58750" prst="angle"/>
                <a:bevelB prst="angle"/>
              </a:sp3d>
            </c:spPr>
            <c:extLst>
              <c:ext xmlns:c16="http://schemas.microsoft.com/office/drawing/2014/chart" uri="{C3380CC4-5D6E-409C-BE32-E72D297353CC}">
                <c16:uniqueId val="{00000013-66A5-4456-A2B7-C622CDB2D649}"/>
              </c:ext>
            </c:extLst>
          </c:dPt>
          <c:dLbls>
            <c:dLbl>
              <c:idx val="6"/>
              <c:layout>
                <c:manualLayout>
                  <c:x val="-1.6732620648661725E-2"/>
                  <c:y val="1.9258415303441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6A5-4456-A2B7-C622CDB2D649}"/>
                </c:ext>
              </c:extLst>
            </c:dLbl>
            <c:dLbl>
              <c:idx val="7"/>
              <c:layout>
                <c:manualLayout>
                  <c:x val="3.1579491867475482E-3"/>
                  <c:y val="5.73002122495747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6A5-4456-A2B7-C622CDB2D649}"/>
                </c:ext>
              </c:extLst>
            </c:dLbl>
            <c:dLbl>
              <c:idx val="8"/>
              <c:layout>
                <c:manualLayout>
                  <c:x val="2.4478478175911117E-2"/>
                  <c:y val="1.6191174092085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6A5-4456-A2B7-C622CDB2D6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'Лист 1'!$A$8:$A$17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ЗДРАВООХРАНЕНИЕ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</c:strCache>
            </c:strRef>
          </c:cat>
          <c:val>
            <c:numRef>
              <c:f>'Лист 1'!$C$8:$C$17</c:f>
              <c:numCache>
                <c:formatCode>0%</c:formatCode>
                <c:ptCount val="10"/>
                <c:pt idx="0">
                  <c:v>7.0234537524579171E-2</c:v>
                </c:pt>
                <c:pt idx="1">
                  <c:v>1.0627148113219671E-2</c:v>
                </c:pt>
                <c:pt idx="2">
                  <c:v>0.27721581399412409</c:v>
                </c:pt>
                <c:pt idx="3">
                  <c:v>6.1858393697194945E-2</c:v>
                </c:pt>
                <c:pt idx="4">
                  <c:v>5.9299852969677339E-3</c:v>
                </c:pt>
                <c:pt idx="5">
                  <c:v>0.30469978181591523</c:v>
                </c:pt>
                <c:pt idx="6">
                  <c:v>3.553817005852733E-2</c:v>
                </c:pt>
                <c:pt idx="7">
                  <c:v>4.4652949787301853E-2</c:v>
                </c:pt>
                <c:pt idx="8">
                  <c:v>0.17094667693092644</c:v>
                </c:pt>
                <c:pt idx="9">
                  <c:v>1.5254256546090594E-2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6A5-4456-A2B7-C622CDB2D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31579398976679E-2"/>
          <c:y val="0"/>
          <c:w val="0.96406257192361333"/>
          <c:h val="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'[НП  (2019-2023) конс и рес бюджет.xlsx]консолид'!$F$55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'[НП  (2019-2023) конс и рес бюджет.xlsx]консолид'!$E$56:$E$65</c:f>
              <c:strCache>
                <c:ptCount val="10"/>
                <c:pt idx="0">
                  <c:v>A</c:v>
                </c:pt>
                <c:pt idx="1">
                  <c:v>D</c:v>
                </c:pt>
                <c:pt idx="2">
                  <c:v>E</c:v>
                </c:pt>
                <c:pt idx="3">
                  <c:v>F</c:v>
                </c:pt>
                <c:pt idx="4">
                  <c:v>G</c:v>
                </c:pt>
                <c:pt idx="5">
                  <c:v>I</c:v>
                </c:pt>
                <c:pt idx="6">
                  <c:v>N</c:v>
                </c:pt>
                <c:pt idx="7">
                  <c:v>P</c:v>
                </c:pt>
                <c:pt idx="8">
                  <c:v>R</c:v>
                </c:pt>
                <c:pt idx="9">
                  <c:v>J</c:v>
                </c:pt>
              </c:strCache>
            </c:strRef>
          </c:cat>
          <c:val>
            <c:numRef>
              <c:f>'[НП  (2019-2023) конс и рес бюджет.xlsx]консолид'!$F$56:$F$65</c:f>
              <c:numCache>
                <c:formatCode>_-* #\ ##0.0\ _₽_-;\-* #\ ##0.0\ _₽_-;_-* "-"??\ _₽_-;_-@_-</c:formatCode>
                <c:ptCount val="10"/>
                <c:pt idx="0">
                  <c:v>42.9</c:v>
                </c:pt>
                <c:pt idx="1">
                  <c:v>15.8</c:v>
                </c:pt>
                <c:pt idx="2">
                  <c:v>453.4</c:v>
                </c:pt>
                <c:pt idx="3">
                  <c:v>104.8</c:v>
                </c:pt>
                <c:pt idx="4">
                  <c:v>78</c:v>
                </c:pt>
                <c:pt idx="5">
                  <c:v>697.1</c:v>
                </c:pt>
                <c:pt idx="6">
                  <c:v>881.2</c:v>
                </c:pt>
                <c:pt idx="7">
                  <c:v>914.1</c:v>
                </c:pt>
                <c:pt idx="8">
                  <c:v>1688.6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4-4E90-8EAE-A18568F5FE1F}"/>
            </c:ext>
          </c:extLst>
        </c:ser>
        <c:ser>
          <c:idx val="1"/>
          <c:order val="1"/>
          <c:tx>
            <c:strRef>
              <c:f>'[НП  (2019-2023) конс и рес бюджет.xlsx]консолид'!$G$55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'[НП  (2019-2023) конс и рес бюджет.xlsx]консолид'!$E$56:$E$65</c:f>
              <c:strCache>
                <c:ptCount val="10"/>
                <c:pt idx="0">
                  <c:v>A</c:v>
                </c:pt>
                <c:pt idx="1">
                  <c:v>D</c:v>
                </c:pt>
                <c:pt idx="2">
                  <c:v>E</c:v>
                </c:pt>
                <c:pt idx="3">
                  <c:v>F</c:v>
                </c:pt>
                <c:pt idx="4">
                  <c:v>G</c:v>
                </c:pt>
                <c:pt idx="5">
                  <c:v>I</c:v>
                </c:pt>
                <c:pt idx="6">
                  <c:v>N</c:v>
                </c:pt>
                <c:pt idx="7">
                  <c:v>P</c:v>
                </c:pt>
                <c:pt idx="8">
                  <c:v>R</c:v>
                </c:pt>
                <c:pt idx="9">
                  <c:v>J</c:v>
                </c:pt>
              </c:strCache>
            </c:strRef>
          </c:cat>
          <c:val>
            <c:numRef>
              <c:f>'[НП  (2019-2023) конс и рес бюджет.xlsx]консолид'!$G$56:$G$65</c:f>
              <c:numCache>
                <c:formatCode>_-* #\ ##0.0\ _₽_-;\-* #\ ##0.0\ _₽_-;_-* "-"??\ _₽_-;_-@_-</c:formatCode>
                <c:ptCount val="10"/>
                <c:pt idx="0">
                  <c:v>124.1</c:v>
                </c:pt>
                <c:pt idx="1">
                  <c:v>7.2</c:v>
                </c:pt>
                <c:pt idx="2">
                  <c:v>486</c:v>
                </c:pt>
                <c:pt idx="3">
                  <c:v>116.7</c:v>
                </c:pt>
                <c:pt idx="4">
                  <c:v>66.099999999999994</c:v>
                </c:pt>
                <c:pt idx="5">
                  <c:v>103.8</c:v>
                </c:pt>
                <c:pt idx="6">
                  <c:v>483.1</c:v>
                </c:pt>
                <c:pt idx="7">
                  <c:v>927</c:v>
                </c:pt>
                <c:pt idx="8">
                  <c:v>2778.3</c:v>
                </c:pt>
                <c:pt idx="9">
                  <c:v>381.8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4-4E90-8EAE-A18568F5FE1F}"/>
            </c:ext>
          </c:extLst>
        </c:ser>
        <c:ser>
          <c:idx val="2"/>
          <c:order val="2"/>
          <c:tx>
            <c:strRef>
              <c:f>'[НП  (2019-2023) конс и рес бюджет.xlsx]консолид'!$H$55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'[НП  (2019-2023) конс и рес бюджет.xlsx]консолид'!$E$56:$E$65</c:f>
              <c:strCache>
                <c:ptCount val="10"/>
                <c:pt idx="0">
                  <c:v>A</c:v>
                </c:pt>
                <c:pt idx="1">
                  <c:v>D</c:v>
                </c:pt>
                <c:pt idx="2">
                  <c:v>E</c:v>
                </c:pt>
                <c:pt idx="3">
                  <c:v>F</c:v>
                </c:pt>
                <c:pt idx="4">
                  <c:v>G</c:v>
                </c:pt>
                <c:pt idx="5">
                  <c:v>I</c:v>
                </c:pt>
                <c:pt idx="6">
                  <c:v>N</c:v>
                </c:pt>
                <c:pt idx="7">
                  <c:v>P</c:v>
                </c:pt>
                <c:pt idx="8">
                  <c:v>R</c:v>
                </c:pt>
                <c:pt idx="9">
                  <c:v>J</c:v>
                </c:pt>
              </c:strCache>
            </c:strRef>
          </c:cat>
          <c:val>
            <c:numRef>
              <c:f>'[НП  (2019-2023) конс и рес бюджет.xlsx]консолид'!$H$56:$H$65</c:f>
              <c:numCache>
                <c:formatCode>_-* #\ ##0.0\ _₽_-;\-* #\ ##0.0\ _₽_-;_-* "-"??\ _₽_-;_-@_-</c:formatCode>
                <c:ptCount val="10"/>
                <c:pt idx="0">
                  <c:v>88.8</c:v>
                </c:pt>
                <c:pt idx="1">
                  <c:v>2.2000000000000002</c:v>
                </c:pt>
                <c:pt idx="2">
                  <c:v>1444.2</c:v>
                </c:pt>
                <c:pt idx="3">
                  <c:v>219.1</c:v>
                </c:pt>
                <c:pt idx="4">
                  <c:v>53.5</c:v>
                </c:pt>
                <c:pt idx="5">
                  <c:v>352.2</c:v>
                </c:pt>
                <c:pt idx="6">
                  <c:v>422.1</c:v>
                </c:pt>
                <c:pt idx="7">
                  <c:v>1161.0999999999999</c:v>
                </c:pt>
                <c:pt idx="8">
                  <c:v>4346.3</c:v>
                </c:pt>
                <c:pt idx="9">
                  <c:v>1283.8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4-4E90-8EAE-A18568F5FE1F}"/>
            </c:ext>
          </c:extLst>
        </c:ser>
        <c:ser>
          <c:idx val="3"/>
          <c:order val="3"/>
          <c:tx>
            <c:strRef>
              <c:f>'[НП  (2019-2023) конс и рес бюджет.xlsx]консолид'!$I$55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'[НП  (2019-2023) конс и рес бюджет.xlsx]консолид'!$E$56:$E$65</c:f>
              <c:strCache>
                <c:ptCount val="10"/>
                <c:pt idx="0">
                  <c:v>A</c:v>
                </c:pt>
                <c:pt idx="1">
                  <c:v>D</c:v>
                </c:pt>
                <c:pt idx="2">
                  <c:v>E</c:v>
                </c:pt>
                <c:pt idx="3">
                  <c:v>F</c:v>
                </c:pt>
                <c:pt idx="4">
                  <c:v>G</c:v>
                </c:pt>
                <c:pt idx="5">
                  <c:v>I</c:v>
                </c:pt>
                <c:pt idx="6">
                  <c:v>N</c:v>
                </c:pt>
                <c:pt idx="7">
                  <c:v>P</c:v>
                </c:pt>
                <c:pt idx="8">
                  <c:v>R</c:v>
                </c:pt>
                <c:pt idx="9">
                  <c:v>J</c:v>
                </c:pt>
              </c:strCache>
            </c:strRef>
          </c:cat>
          <c:val>
            <c:numRef>
              <c:f>'[НП  (2019-2023) конс и рес бюджет.xlsx]консолид'!$I$56:$I$65</c:f>
              <c:numCache>
                <c:formatCode>_-* #\ ##0.0\ _₽_-;\-* #\ ##0.0\ _₽_-;_-* "-"??\ _₽_-;_-@_-</c:formatCode>
                <c:ptCount val="10"/>
                <c:pt idx="0">
                  <c:v>194.2</c:v>
                </c:pt>
                <c:pt idx="1">
                  <c:v>1.8</c:v>
                </c:pt>
                <c:pt idx="2">
                  <c:v>777.2</c:v>
                </c:pt>
                <c:pt idx="3">
                  <c:v>643.79999999999995</c:v>
                </c:pt>
                <c:pt idx="4">
                  <c:v>194.4</c:v>
                </c:pt>
                <c:pt idx="5">
                  <c:v>393</c:v>
                </c:pt>
                <c:pt idx="6">
                  <c:v>423.7</c:v>
                </c:pt>
                <c:pt idx="7">
                  <c:v>427.9</c:v>
                </c:pt>
                <c:pt idx="8">
                  <c:v>5269.1</c:v>
                </c:pt>
                <c:pt idx="9">
                  <c:v>159.19999999999999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A4-4E90-8EAE-A18568F5F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0356832"/>
        <c:axId val="749070640"/>
      </c:barChart>
      <c:catAx>
        <c:axId val="670356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49070640"/>
        <c:crosses val="autoZero"/>
        <c:auto val="1"/>
        <c:lblAlgn val="ctr"/>
        <c:lblOffset val="100"/>
        <c:noMultiLvlLbl val="0"/>
      </c:catAx>
      <c:valAx>
        <c:axId val="74907064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?\ _₽_-;_-@_-" sourceLinked="1"/>
        <c:majorTickMark val="out"/>
        <c:minorTickMark val="none"/>
        <c:tickLblPos val="nextTo"/>
        <c:crossAx val="67035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395341272908447E-2"/>
          <c:y val="2.2161727991033463E-2"/>
          <c:w val="0.90079605381275085"/>
          <c:h val="0.95340413353256592"/>
        </c:manualLayout>
      </c:layout>
      <c:lineChart>
        <c:grouping val="standard"/>
        <c:varyColors val="0"/>
        <c:ser>
          <c:idx val="0"/>
          <c:order val="0"/>
          <c:tx>
            <c:strRef>
              <c:f>'[НП  (2019-2023) конс и рес бюджет.xlsx]консолид'!$E$66</c:f>
              <c:strCache>
                <c:ptCount val="1"/>
                <c:pt idx="0">
                  <c:v>Всего: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0735095376673365E-3"/>
                  <c:y val="3.4086157280507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E4-4596-8D16-CCAD62A5613F}"/>
                </c:ext>
              </c:extLst>
            </c:dLbl>
            <c:dLbl>
              <c:idx val="2"/>
              <c:layout>
                <c:manualLayout>
                  <c:x val="6.4410572260040185E-3"/>
                  <c:y val="-2.9541336309773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E4-4596-8D16-CCAD62A5613F}"/>
                </c:ext>
              </c:extLst>
            </c:dLbl>
            <c:dLbl>
              <c:idx val="3"/>
              <c:layout>
                <c:manualLayout>
                  <c:x val="-2.147019075334673E-3"/>
                  <c:y val="4.7720620192711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E4-4596-8D16-CCAD62A561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'[НП  (2019-2023) конс и рес бюджет.xlsx]консолид'!$F$55:$I$55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'[НП  (2019-2023) конс и рес бюджет.xlsx]консолид'!$F$66:$I$66</c:f>
              <c:numCache>
                <c:formatCode>_-* #\ ##0.0\ _₽_-;\-* #\ ##0.0\ _₽_-;_-* "-"??\ _₽_-;_-@_-</c:formatCode>
                <c:ptCount val="4"/>
                <c:pt idx="0">
                  <c:v>4875.8999999999996</c:v>
                </c:pt>
                <c:pt idx="1">
                  <c:v>5474.1</c:v>
                </c:pt>
                <c:pt idx="2">
                  <c:v>9373.2999999999993</c:v>
                </c:pt>
                <c:pt idx="3">
                  <c:v>8484.2999999999993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E4-4596-8D16-CCAD62A56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8063904"/>
        <c:axId val="758063072"/>
      </c:lineChart>
      <c:catAx>
        <c:axId val="758063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58063072"/>
        <c:crosses val="autoZero"/>
        <c:auto val="1"/>
        <c:lblAlgn val="ctr"/>
        <c:lblOffset val="100"/>
        <c:noMultiLvlLbl val="0"/>
      </c:catAx>
      <c:valAx>
        <c:axId val="75806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.0\ _₽_-;\-* #\ ##0.0\ _₽_-;_-* &quot;-&quot;??\ _₽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58063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ГОСУДАРСТВЕННЫЙ ДОЛГ РЕСПУБЛИКИ АЛТАЙ                                                по состоянию на 01.01.2024 г.</a:t>
            </a:r>
          </a:p>
        </c:rich>
      </c:tx>
      <c:layout>
        <c:manualLayout>
          <c:xMode val="edge"/>
          <c:yMode val="edge"/>
          <c:x val="0.25449693788276467"/>
          <c:y val="1.81023720349563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5219050819176796E-2"/>
          <c:y val="0.10689104961999453"/>
          <c:w val="0.87412539055188632"/>
          <c:h val="0.720901558460990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'слайд 1'!$A$5</c:f>
              <c:strCache>
                <c:ptCount val="1"/>
                <c:pt idx="0">
                  <c:v>Государственный долг, млн.  руб.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0"/>
                  <c:y val="0.113026957686016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54-42A8-BB8B-4C2FF314A50D}"/>
                </c:ext>
              </c:extLst>
            </c:dLbl>
            <c:dLbl>
              <c:idx val="6"/>
              <c:layout>
                <c:manualLayout>
                  <c:x val="-9.0090090090090089E-3"/>
                  <c:y val="0.296074471804344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54-42A8-BB8B-4C2FF314A50D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1'!$B$4:$G$4</c:f>
              <c:strCache>
                <c:ptCount val="6"/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</c:strCache>
            </c:strRef>
          </c:cat>
          <c:val>
            <c:numRef>
              <c:f>'слайд 1'!$B$5:$G$5</c:f>
              <c:numCache>
                <c:formatCode>#,##0.0</c:formatCode>
                <c:ptCount val="6"/>
                <c:pt idx="1">
                  <c:v>1528.21281</c:v>
                </c:pt>
                <c:pt idx="2">
                  <c:v>1721.1048099999998</c:v>
                </c:pt>
                <c:pt idx="3">
                  <c:v>1721.1048099999998</c:v>
                </c:pt>
                <c:pt idx="4">
                  <c:v>2523.7143099999998</c:v>
                </c:pt>
                <c:pt idx="5">
                  <c:v>3402.27081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54-42A8-BB8B-4C2FF314A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52072015"/>
        <c:axId val="352067439"/>
      </c:barChart>
      <c:lineChart>
        <c:grouping val="standard"/>
        <c:varyColors val="0"/>
        <c:ser>
          <c:idx val="1"/>
          <c:order val="1"/>
          <c:tx>
            <c:strRef>
              <c:f>'слайд 1'!$A$6</c:f>
              <c:strCache>
                <c:ptCount val="1"/>
                <c:pt idx="0">
                  <c:v>Уд. вес размера долга к доходам, %</c:v>
                </c:pt>
              </c:strCache>
            </c:strRef>
          </c:tx>
          <c:spPr>
            <a:ln w="635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1'!$B$4:$G$4</c:f>
              <c:strCache>
                <c:ptCount val="6"/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</c:strCache>
            </c:strRef>
          </c:cat>
          <c:val>
            <c:numRef>
              <c:f>'слайд 1'!$B$6:$G$6</c:f>
              <c:numCache>
                <c:formatCode>0.0%</c:formatCode>
                <c:ptCount val="6"/>
                <c:pt idx="1">
                  <c:v>0.33837817334267489</c:v>
                </c:pt>
                <c:pt idx="2">
                  <c:v>0.29185133872670926</c:v>
                </c:pt>
                <c:pt idx="3">
                  <c:v>0.21274814444172951</c:v>
                </c:pt>
                <c:pt idx="4">
                  <c:v>0.2868280535180357</c:v>
                </c:pt>
                <c:pt idx="5">
                  <c:v>0.3447454458161357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54-42A8-BB8B-4C2FF314A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8045087"/>
        <c:axId val="338038847"/>
      </c:lineChart>
      <c:catAx>
        <c:axId val="352072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2067439"/>
        <c:crosses val="autoZero"/>
        <c:auto val="1"/>
        <c:lblAlgn val="ctr"/>
        <c:lblOffset val="100"/>
        <c:noMultiLvlLbl val="0"/>
      </c:catAx>
      <c:valAx>
        <c:axId val="352067439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2072015"/>
        <c:crosses val="autoZero"/>
        <c:crossBetween val="between"/>
      </c:valAx>
      <c:valAx>
        <c:axId val="338038847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38045087"/>
        <c:crosses val="max"/>
        <c:crossBetween val="between"/>
      </c:valAx>
      <c:catAx>
        <c:axId val="3380450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38038847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63880905547E-2"/>
          <c:y val="0.91367403760325672"/>
          <c:w val="0.89999987223818889"/>
          <c:h val="7.40396348542151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400" b="1" dirty="0" smtClean="0"/>
              <a:t>ГОСУДАРСТВЕННЫЙ ДОЛГ РЕСПУБЛИКИ АЛТАЙ по </a:t>
            </a:r>
            <a:r>
              <a:rPr lang="ru-RU" sz="1400" b="1" dirty="0"/>
              <a:t>видам долговых обязательств на 01.01.2024 г.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608575694707849"/>
          <c:y val="0.13847154517734944"/>
          <c:w val="0.81974050180752611"/>
          <c:h val="0.5789574383912954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'слайд 2'!$A$5</c:f>
              <c:strCache>
                <c:ptCount val="1"/>
                <c:pt idx="0">
                  <c:v>Государственный долг, тыс. 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'слайд 2'!$B$4:$G$4</c:f>
              <c:strCache>
                <c:ptCount val="6"/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</c:strCache>
            </c:strRef>
          </c:cat>
          <c:val>
            <c:numRef>
              <c:f>'слайд 2'!$B$5:$G$5</c:f>
            </c:numRef>
          </c:val>
          <c:extLst>
            <c:ext xmlns:c16="http://schemas.microsoft.com/office/drawing/2014/chart" uri="{C3380CC4-5D6E-409C-BE32-E72D297353CC}">
              <c16:uniqueId val="{00000000-B5DF-4E42-B171-75C291F63EFA}"/>
            </c:ext>
          </c:extLst>
        </c:ser>
        <c:ser>
          <c:idx val="1"/>
          <c:order val="1"/>
          <c:tx>
            <c:strRef>
              <c:f>'слайд 2'!$A$6</c:f>
              <c:strCache>
                <c:ptCount val="1"/>
                <c:pt idx="0">
                  <c:v>Кредиты от кредитных организаций, млн. руб.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2.2139723320699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DF-4E42-B171-75C291F63EFA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B5DF-4E42-B171-75C291F63EFA}"/>
                </c:ext>
              </c:extLst>
            </c:dLbl>
            <c:dLbl>
              <c:idx val="3"/>
              <c:layout>
                <c:manualLayout>
                  <c:x val="0"/>
                  <c:y val="9.48845285172835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5DF-4E42-B171-75C291F63EF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B5DF-4E42-B171-75C291F63E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2'!$B$4:$G$4</c:f>
              <c:strCache>
                <c:ptCount val="6"/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</c:strCache>
            </c:strRef>
          </c:cat>
          <c:val>
            <c:numRef>
              <c:f>'слайд 2'!$B$6:$G$6</c:f>
              <c:numCache>
                <c:formatCode>#,##0.0</c:formatCode>
                <c:ptCount val="6"/>
                <c:pt idx="1">
                  <c:v>204.685</c:v>
                </c:pt>
                <c:pt idx="2">
                  <c:v>397.577</c:v>
                </c:pt>
                <c:pt idx="3">
                  <c:v>446.63</c:v>
                </c:pt>
                <c:pt idx="4">
                  <c:v>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F-4E42-B171-75C291F63EFA}"/>
            </c:ext>
          </c:extLst>
        </c:ser>
        <c:ser>
          <c:idx val="3"/>
          <c:order val="3"/>
          <c:tx>
            <c:strRef>
              <c:f>'слайд 2'!$A$7</c:f>
              <c:strCache>
                <c:ptCount val="1"/>
                <c:pt idx="0">
                  <c:v>Бюджетные кредиты, млн. руб.</c:v>
                </c:pt>
              </c:strCache>
            </c:strRef>
          </c:tx>
          <c:spPr>
            <a:solidFill>
              <a:srgbClr val="996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2'!$B$4:$G$4</c:f>
              <c:strCache>
                <c:ptCount val="6"/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</c:strCache>
            </c:strRef>
          </c:cat>
          <c:val>
            <c:numRef>
              <c:f>'слайд 2'!$B$7:$G$7</c:f>
              <c:numCache>
                <c:formatCode>#,##0.0</c:formatCode>
                <c:ptCount val="6"/>
                <c:pt idx="1">
                  <c:v>1323.52781</c:v>
                </c:pt>
                <c:pt idx="2">
                  <c:v>1323.52781</c:v>
                </c:pt>
                <c:pt idx="3">
                  <c:v>1274.4748099999999</c:v>
                </c:pt>
                <c:pt idx="4">
                  <c:v>2523.7143099999998</c:v>
                </c:pt>
                <c:pt idx="5">
                  <c:v>3302.27081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DF-4E42-B171-75C291F63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1"/>
        <c:overlap val="8"/>
        <c:axId val="1313094415"/>
        <c:axId val="1313101903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'слайд 2'!#REF!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rgbClr val="92D05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'слайд 2'!$B$4:$G$4</c15:sqref>
                        </c15:formulaRef>
                      </c:ext>
                    </c:extLst>
                    <c:strCache>
                      <c:ptCount val="6"/>
                      <c:pt idx="1">
                        <c:v>2019 г.</c:v>
                      </c:pt>
                      <c:pt idx="2">
                        <c:v>2020 г.</c:v>
                      </c:pt>
                      <c:pt idx="3">
                        <c:v>2021 г.</c:v>
                      </c:pt>
                      <c:pt idx="4">
                        <c:v>2022 г.</c:v>
                      </c:pt>
                      <c:pt idx="5">
                        <c:v>2023 г.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'слайд 2'!#REF!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5DF-4E42-B171-75C291F63EFA}"/>
                  </c:ext>
                </c:extLst>
              </c15:ser>
            </c15:filteredBarSeries>
          </c:ext>
        </c:extLst>
      </c:barChart>
      <c:catAx>
        <c:axId val="1313094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3101903"/>
        <c:crosses val="autoZero"/>
        <c:auto val="1"/>
        <c:lblAlgn val="ctr"/>
        <c:lblOffset val="100"/>
        <c:noMultiLvlLbl val="0"/>
      </c:catAx>
      <c:valAx>
        <c:axId val="1313101903"/>
        <c:scaling>
          <c:orientation val="minMax"/>
        </c:scaling>
        <c:delete val="0"/>
        <c:axPos val="b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30944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75766729064579"/>
          <c:y val="0.82419270400363831"/>
          <c:w val="0.77815059549312016"/>
          <c:h val="0.12445451044668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МУНИЦИПАЛЬНЫЙ</a:t>
            </a:r>
            <a:r>
              <a:rPr lang="ru-RU" b="1" baseline="0"/>
              <a:t> ДОЛГ </a:t>
            </a:r>
            <a:r>
              <a:rPr lang="ru-RU" b="1"/>
              <a:t>по состоянию на 01.01.2024 г.</a:t>
            </a:r>
          </a:p>
        </c:rich>
      </c:tx>
      <c:layout>
        <c:manualLayout>
          <c:xMode val="edge"/>
          <c:yMode val="edge"/>
          <c:x val="0.25449693788276467"/>
          <c:y val="1.81023720349563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'слайд 3'!$A$5</c:f>
              <c:strCache>
                <c:ptCount val="1"/>
                <c:pt idx="0">
                  <c:v>Муниципальный долг, млн. руб.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6.0060060060060615E-3"/>
                  <c:y val="-5.37043980613537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0E-4081-A676-2E1B0069EBE5}"/>
                </c:ext>
              </c:extLst>
            </c:dLbl>
            <c:dLbl>
              <c:idx val="2"/>
              <c:layout>
                <c:manualLayout>
                  <c:x val="-1.5015015015015015E-3"/>
                  <c:y val="-7.4118512963657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0E-4081-A676-2E1B0069EBE5}"/>
                </c:ext>
              </c:extLst>
            </c:dLbl>
            <c:dLbl>
              <c:idx val="3"/>
              <c:layout>
                <c:manualLayout>
                  <c:x val="-1.5015015015015015E-3"/>
                  <c:y val="-3.6606535294199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0E-4081-A676-2E1B0069EBE5}"/>
                </c:ext>
              </c:extLst>
            </c:dLbl>
            <c:dLbl>
              <c:idx val="4"/>
              <c:layout>
                <c:manualLayout>
                  <c:x val="-3.003003003003003E-3"/>
                  <c:y val="-1.0584232526489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0E-4081-A676-2E1B0069EBE5}"/>
                </c:ext>
              </c:extLst>
            </c:dLbl>
            <c:dLbl>
              <c:idx val="5"/>
              <c:layout>
                <c:manualLayout>
                  <c:x val="3.1449724013402618E-2"/>
                  <c:y val="-1.93015760933939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0E-4081-A676-2E1B0069EBE5}"/>
                </c:ext>
              </c:extLst>
            </c:dLbl>
            <c:dLbl>
              <c:idx val="6"/>
              <c:layout>
                <c:manualLayout>
                  <c:x val="-9.0090090090090089E-3"/>
                  <c:y val="0.2960744718043445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0E-4081-A676-2E1B0069EBE5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ellipse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3'!$B$4:$G$4</c:f>
              <c:strCache>
                <c:ptCount val="6"/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</c:strCache>
            </c:strRef>
          </c:cat>
          <c:val>
            <c:numRef>
              <c:f>'слайд 3'!$B$5:$G$5</c:f>
              <c:numCache>
                <c:formatCode>#,##0.0</c:formatCode>
                <c:ptCount val="6"/>
                <c:pt idx="1">
                  <c:v>681.02459999999996</c:v>
                </c:pt>
                <c:pt idx="2">
                  <c:v>639.9846</c:v>
                </c:pt>
                <c:pt idx="3">
                  <c:v>593.25160000000005</c:v>
                </c:pt>
                <c:pt idx="4">
                  <c:v>530.1866</c:v>
                </c:pt>
                <c:pt idx="5">
                  <c:v>500.1866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0E-4081-A676-2E1B0069E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52072015"/>
        <c:axId val="352067439"/>
      </c:barChart>
      <c:lineChart>
        <c:grouping val="standard"/>
        <c:varyColors val="0"/>
        <c:ser>
          <c:idx val="1"/>
          <c:order val="1"/>
          <c:tx>
            <c:strRef>
              <c:f>'слайд 3'!$A$6</c:f>
              <c:strCache>
                <c:ptCount val="1"/>
              </c:strCache>
            </c:strRef>
          </c:tx>
          <c:spPr>
            <a:ln w="635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3'!$B$4:$G$4</c:f>
              <c:strCache>
                <c:ptCount val="6"/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 г.</c:v>
                </c:pt>
                <c:pt idx="5">
                  <c:v>2023 г.</c:v>
                </c:pt>
              </c:strCache>
            </c:strRef>
          </c:cat>
          <c:val>
            <c:numRef>
              <c:f>'слайд 3'!$B$6:$G$6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70E-4081-A676-2E1B0069E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8045087"/>
        <c:axId val="338038847"/>
      </c:lineChart>
      <c:catAx>
        <c:axId val="352072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2067439"/>
        <c:crosses val="autoZero"/>
        <c:auto val="1"/>
        <c:lblAlgn val="ctr"/>
        <c:lblOffset val="100"/>
        <c:noMultiLvlLbl val="0"/>
      </c:catAx>
      <c:valAx>
        <c:axId val="352067439"/>
        <c:scaling>
          <c:orientation val="minMax"/>
          <c:max val="900"/>
          <c:min val="0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52072015"/>
        <c:crosses val="autoZero"/>
        <c:crossBetween val="between"/>
        <c:majorUnit val="200"/>
      </c:valAx>
      <c:valAx>
        <c:axId val="338038847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338045087"/>
        <c:crosses val="max"/>
        <c:crossBetween val="between"/>
      </c:valAx>
      <c:catAx>
        <c:axId val="3380450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38038847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40952-68B3-407D-90B3-120909A8166B}" type="doc">
      <dgm:prSet loTypeId="urn:microsoft.com/office/officeart/2008/layout/VerticalCurvedList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59AACAB-AD3D-47AB-95C3-427A70F3A8C0}">
      <dgm:prSet phldrT="[Текст]"/>
      <dgm:spPr/>
      <dgm:t>
        <a:bodyPr/>
        <a:lstStyle/>
        <a:p>
          <a:r>
            <a:rPr lang="ru-RU" dirty="0" smtClean="0"/>
            <a:t>Продолжение работы по формированию доходной базы, включая меры по мобилизации доходов, повышению эффективности администрирования поступлений в республиканский бюджет и местные бюджеты, а также меры, направленные на легализацию теневого сектора экономики</a:t>
          </a:r>
          <a:endParaRPr lang="ru-RU" dirty="0"/>
        </a:p>
      </dgm:t>
    </dgm:pt>
    <dgm:pt modelId="{867688D3-9AB4-49BB-9183-58B26E246F6A}" type="parTrans" cxnId="{FBAC3722-6452-463C-8A99-89BD31699F59}">
      <dgm:prSet/>
      <dgm:spPr/>
      <dgm:t>
        <a:bodyPr/>
        <a:lstStyle/>
        <a:p>
          <a:endParaRPr lang="ru-RU"/>
        </a:p>
      </dgm:t>
    </dgm:pt>
    <dgm:pt modelId="{F965B74B-D53C-49E3-8A56-7CC905CE0701}" type="sibTrans" cxnId="{FBAC3722-6452-463C-8A99-89BD31699F59}">
      <dgm:prSet/>
      <dgm:spPr/>
      <dgm:t>
        <a:bodyPr/>
        <a:lstStyle/>
        <a:p>
          <a:endParaRPr lang="ru-RU"/>
        </a:p>
      </dgm:t>
    </dgm:pt>
    <dgm:pt modelId="{721B3B8B-91F2-4C71-B3DC-F0330C738A47}">
      <dgm:prSet phldrT="[Текст]"/>
      <dgm:spPr/>
      <dgm:t>
        <a:bodyPr/>
        <a:lstStyle/>
        <a:p>
          <a:pPr algn="just"/>
          <a:r>
            <a:rPr lang="ru-RU" dirty="0" smtClean="0"/>
            <a:t>объективный подход и обеспечение </a:t>
          </a:r>
          <a:r>
            <a:rPr lang="ru-RU" smtClean="0"/>
            <a:t>достоверности прогнозирования</a:t>
          </a:r>
          <a:endParaRPr lang="ru-RU" dirty="0"/>
        </a:p>
      </dgm:t>
    </dgm:pt>
    <dgm:pt modelId="{EC3C1E23-91DF-44FA-B676-9F361596F72E}" type="parTrans" cxnId="{F8368170-ADFE-4A98-8C1E-2AA439A76355}">
      <dgm:prSet/>
      <dgm:spPr/>
      <dgm:t>
        <a:bodyPr/>
        <a:lstStyle/>
        <a:p>
          <a:endParaRPr lang="ru-RU"/>
        </a:p>
      </dgm:t>
    </dgm:pt>
    <dgm:pt modelId="{0B72B8E5-3D6D-4C50-9719-8DC60635F163}" type="sibTrans" cxnId="{F8368170-ADFE-4A98-8C1E-2AA439A76355}">
      <dgm:prSet/>
      <dgm:spPr/>
      <dgm:t>
        <a:bodyPr/>
        <a:lstStyle/>
        <a:p>
          <a:endParaRPr lang="ru-RU"/>
        </a:p>
      </dgm:t>
    </dgm:pt>
    <dgm:pt modelId="{143C81D3-6600-4F65-A877-0449BF940420}">
      <dgm:prSet phldrT="[Текст]"/>
      <dgm:spPr/>
      <dgm:t>
        <a:bodyPr/>
        <a:lstStyle/>
        <a:p>
          <a:r>
            <a:rPr lang="ru-RU" dirty="0" smtClean="0"/>
            <a:t>в расходах - бюджетная консолидация и обеспечение бюджетного баланса, оптимизация </a:t>
          </a:r>
          <a:r>
            <a:rPr lang="ru-RU" dirty="0" err="1" smtClean="0"/>
            <a:t>непервоочередных</a:t>
          </a:r>
          <a:r>
            <a:rPr lang="ru-RU" dirty="0" smtClean="0"/>
            <a:t> бюджетных расходов, в целях финансового обеспечения приоритетных направлений расходов </a:t>
          </a:r>
          <a:endParaRPr lang="ru-RU" dirty="0"/>
        </a:p>
      </dgm:t>
    </dgm:pt>
    <dgm:pt modelId="{70F067DD-1AC8-4A55-B02A-856F7CA63D78}" type="parTrans" cxnId="{6FAE8C29-B7AE-4D19-A566-EF7B28DB6112}">
      <dgm:prSet/>
      <dgm:spPr/>
      <dgm:t>
        <a:bodyPr/>
        <a:lstStyle/>
        <a:p>
          <a:endParaRPr lang="ru-RU"/>
        </a:p>
      </dgm:t>
    </dgm:pt>
    <dgm:pt modelId="{90E998E0-68B3-4697-9A89-5B17DE8B2154}" type="sibTrans" cxnId="{6FAE8C29-B7AE-4D19-A566-EF7B28DB6112}">
      <dgm:prSet/>
      <dgm:spPr/>
      <dgm:t>
        <a:bodyPr/>
        <a:lstStyle/>
        <a:p>
          <a:endParaRPr lang="ru-RU"/>
        </a:p>
      </dgm:t>
    </dgm:pt>
    <dgm:pt modelId="{142FC23A-7F76-4A97-BA97-96771C3CC8E5}">
      <dgm:prSet phldrT="[Текст]"/>
      <dgm:spPr/>
      <dgm:t>
        <a:bodyPr/>
        <a:lstStyle/>
        <a:p>
          <a:r>
            <a:rPr lang="ru-RU" dirty="0" smtClean="0"/>
            <a:t>поэтапное внедрение в работу принципов </a:t>
          </a:r>
          <a:r>
            <a:rPr lang="ru-RU" dirty="0" err="1" smtClean="0"/>
            <a:t>клиентоцентричности</a:t>
          </a:r>
          <a:r>
            <a:rPr lang="ru-RU" dirty="0" smtClean="0"/>
            <a:t>, дальнейшее развитие компонентов цифровой трансформации бюджетного процесса</a:t>
          </a:r>
          <a:endParaRPr lang="ru-RU" dirty="0"/>
        </a:p>
      </dgm:t>
    </dgm:pt>
    <dgm:pt modelId="{2EE77162-BF02-427C-BF0C-1B421481E3BB}" type="parTrans" cxnId="{EB052A72-EBCF-49B0-9937-17ED659A5781}">
      <dgm:prSet/>
      <dgm:spPr/>
      <dgm:t>
        <a:bodyPr/>
        <a:lstStyle/>
        <a:p>
          <a:endParaRPr lang="ru-RU"/>
        </a:p>
      </dgm:t>
    </dgm:pt>
    <dgm:pt modelId="{7EDF5EE8-EE4A-4125-91B4-FC41ED0F2CE6}" type="sibTrans" cxnId="{EB052A72-EBCF-49B0-9937-17ED659A5781}">
      <dgm:prSet/>
      <dgm:spPr/>
      <dgm:t>
        <a:bodyPr/>
        <a:lstStyle/>
        <a:p>
          <a:endParaRPr lang="ru-RU"/>
        </a:p>
      </dgm:t>
    </dgm:pt>
    <dgm:pt modelId="{5506ED71-9BDF-4078-8E78-34B51E39599F}">
      <dgm:prSet phldrT="[Текст]"/>
      <dgm:spPr/>
      <dgm:t>
        <a:bodyPr/>
        <a:lstStyle/>
        <a:p>
          <a:r>
            <a:rPr lang="ru-RU" dirty="0" smtClean="0"/>
            <a:t>централизации ведения бухгалтерского учета</a:t>
          </a:r>
          <a:endParaRPr lang="ru-RU" dirty="0"/>
        </a:p>
      </dgm:t>
    </dgm:pt>
    <dgm:pt modelId="{AFAACAD1-4BB3-49EA-8013-9FE572C50BBF}" type="parTrans" cxnId="{AD40A0C4-E39F-4C51-9DB8-04893AC3152F}">
      <dgm:prSet/>
      <dgm:spPr/>
      <dgm:t>
        <a:bodyPr/>
        <a:lstStyle/>
        <a:p>
          <a:endParaRPr lang="ru-RU"/>
        </a:p>
      </dgm:t>
    </dgm:pt>
    <dgm:pt modelId="{60AC914A-151E-47A5-9A17-163E4E076BC2}" type="sibTrans" cxnId="{AD40A0C4-E39F-4C51-9DB8-04893AC3152F}">
      <dgm:prSet/>
      <dgm:spPr/>
      <dgm:t>
        <a:bodyPr/>
        <a:lstStyle/>
        <a:p>
          <a:endParaRPr lang="ru-RU"/>
        </a:p>
      </dgm:t>
    </dgm:pt>
    <dgm:pt modelId="{A0090255-F066-4FAA-AE51-E1AFD7F2C3E8}">
      <dgm:prSet phldrT="[Текст]"/>
      <dgm:spPr/>
      <dgm:t>
        <a:bodyPr/>
        <a:lstStyle/>
        <a:p>
          <a:r>
            <a:rPr lang="ru-RU" dirty="0" smtClean="0"/>
            <a:t>финансовая грамотность, в соответствии со Стратегией повышения финансовой грамотности и формирования финансовой культуры до 2030 года, утвержденной Распоряжением ПРФ от 24.10.2023 г. № 2958-р </a:t>
          </a:r>
          <a:endParaRPr lang="ru-RU" dirty="0"/>
        </a:p>
      </dgm:t>
    </dgm:pt>
    <dgm:pt modelId="{475F6235-F0AA-4D5F-BE76-F29EF81EBA64}" type="parTrans" cxnId="{2118AE24-3DD5-4A0B-9A07-C8C35ED0C78F}">
      <dgm:prSet/>
      <dgm:spPr/>
      <dgm:t>
        <a:bodyPr/>
        <a:lstStyle/>
        <a:p>
          <a:endParaRPr lang="ru-RU"/>
        </a:p>
      </dgm:t>
    </dgm:pt>
    <dgm:pt modelId="{903239CE-181E-4C12-A091-EFB5451B7A70}" type="sibTrans" cxnId="{2118AE24-3DD5-4A0B-9A07-C8C35ED0C78F}">
      <dgm:prSet/>
      <dgm:spPr/>
      <dgm:t>
        <a:bodyPr/>
        <a:lstStyle/>
        <a:p>
          <a:endParaRPr lang="ru-RU"/>
        </a:p>
      </dgm:t>
    </dgm:pt>
    <dgm:pt modelId="{3B99A1A4-128F-4E06-AD3B-0E3B701E83E9}">
      <dgm:prSet phldrT="[Текст]"/>
      <dgm:spPr/>
      <dgm:t>
        <a:bodyPr/>
        <a:lstStyle/>
        <a:p>
          <a:r>
            <a:rPr lang="ru-RU" dirty="0" smtClean="0"/>
            <a:t>Реализация Программы долгосрочных сбережений граждан</a:t>
          </a:r>
          <a:endParaRPr lang="ru-RU" dirty="0"/>
        </a:p>
      </dgm:t>
    </dgm:pt>
    <dgm:pt modelId="{95ADC4FA-D28F-4065-9184-84DEB9E138DE}" type="parTrans" cxnId="{46FE56E5-14BE-4606-982E-CA39012965D5}">
      <dgm:prSet/>
      <dgm:spPr/>
      <dgm:t>
        <a:bodyPr/>
        <a:lstStyle/>
        <a:p>
          <a:endParaRPr lang="ru-RU"/>
        </a:p>
      </dgm:t>
    </dgm:pt>
    <dgm:pt modelId="{1FD561E8-1995-445E-9897-1AAFB7B96FF0}" type="sibTrans" cxnId="{46FE56E5-14BE-4606-982E-CA39012965D5}">
      <dgm:prSet/>
      <dgm:spPr/>
      <dgm:t>
        <a:bodyPr/>
        <a:lstStyle/>
        <a:p>
          <a:endParaRPr lang="ru-RU"/>
        </a:p>
      </dgm:t>
    </dgm:pt>
    <dgm:pt modelId="{E3795087-59EA-4769-B113-36068BAA371B}" type="pres">
      <dgm:prSet presAssocID="{06540952-68B3-407D-90B3-120909A8166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48ECF3A-2D6E-4B14-AAC8-223A0DD3C77B}" type="pres">
      <dgm:prSet presAssocID="{06540952-68B3-407D-90B3-120909A8166B}" presName="Name1" presStyleCnt="0"/>
      <dgm:spPr/>
    </dgm:pt>
    <dgm:pt modelId="{2A29E47E-0324-414D-8AF8-804203735475}" type="pres">
      <dgm:prSet presAssocID="{06540952-68B3-407D-90B3-120909A8166B}" presName="cycle" presStyleCnt="0"/>
      <dgm:spPr/>
    </dgm:pt>
    <dgm:pt modelId="{5812F766-A06E-4838-BDE7-DC986A4BEC01}" type="pres">
      <dgm:prSet presAssocID="{06540952-68B3-407D-90B3-120909A8166B}" presName="srcNode" presStyleLbl="node1" presStyleIdx="0" presStyleCnt="7"/>
      <dgm:spPr/>
    </dgm:pt>
    <dgm:pt modelId="{10330668-E58B-41BD-9061-D4907805EBF4}" type="pres">
      <dgm:prSet presAssocID="{06540952-68B3-407D-90B3-120909A8166B}" presName="conn" presStyleLbl="parChTrans1D2" presStyleIdx="0" presStyleCnt="1"/>
      <dgm:spPr/>
      <dgm:t>
        <a:bodyPr/>
        <a:lstStyle/>
        <a:p>
          <a:endParaRPr lang="ru-RU"/>
        </a:p>
      </dgm:t>
    </dgm:pt>
    <dgm:pt modelId="{38DC4A92-9EA8-4FF3-8903-A7B4D6A51BD5}" type="pres">
      <dgm:prSet presAssocID="{06540952-68B3-407D-90B3-120909A8166B}" presName="extraNode" presStyleLbl="node1" presStyleIdx="0" presStyleCnt="7"/>
      <dgm:spPr/>
    </dgm:pt>
    <dgm:pt modelId="{AAAC553A-F3D8-418D-B15A-5619383A5B13}" type="pres">
      <dgm:prSet presAssocID="{06540952-68B3-407D-90B3-120909A8166B}" presName="dstNode" presStyleLbl="node1" presStyleIdx="0" presStyleCnt="7"/>
      <dgm:spPr/>
    </dgm:pt>
    <dgm:pt modelId="{C174C2D9-86B4-4EE1-BE13-066521B85D05}" type="pres">
      <dgm:prSet presAssocID="{C59AACAB-AD3D-47AB-95C3-427A70F3A8C0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7228D-E366-4458-8841-2635AF10C4E6}" type="pres">
      <dgm:prSet presAssocID="{C59AACAB-AD3D-47AB-95C3-427A70F3A8C0}" presName="accent_1" presStyleCnt="0"/>
      <dgm:spPr/>
    </dgm:pt>
    <dgm:pt modelId="{C65C58EE-AD7B-4FBF-9EBF-66095A2539AA}" type="pres">
      <dgm:prSet presAssocID="{C59AACAB-AD3D-47AB-95C3-427A70F3A8C0}" presName="accentRepeatNode" presStyleLbl="solidFgAcc1" presStyleIdx="0" presStyleCnt="7"/>
      <dgm:spPr/>
    </dgm:pt>
    <dgm:pt modelId="{26C015AC-E165-4BCD-9497-BD098A958662}" type="pres">
      <dgm:prSet presAssocID="{721B3B8B-91F2-4C71-B3DC-F0330C738A47}" presName="text_2" presStyleLbl="node1" presStyleIdx="1" presStyleCnt="7" custLinFactNeighborX="-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DF542-91B7-4C7D-82C5-5E7A8482E62B}" type="pres">
      <dgm:prSet presAssocID="{721B3B8B-91F2-4C71-B3DC-F0330C738A47}" presName="accent_2" presStyleCnt="0"/>
      <dgm:spPr/>
    </dgm:pt>
    <dgm:pt modelId="{9F29792B-B563-4ACA-8D02-C64A8A0A0ABB}" type="pres">
      <dgm:prSet presAssocID="{721B3B8B-91F2-4C71-B3DC-F0330C738A47}" presName="accentRepeatNode" presStyleLbl="solidFgAcc1" presStyleIdx="1" presStyleCnt="7"/>
      <dgm:spPr/>
    </dgm:pt>
    <dgm:pt modelId="{EE74DC7E-E5ED-4BBC-95B1-743DF32AFB79}" type="pres">
      <dgm:prSet presAssocID="{143C81D3-6600-4F65-A877-0449BF940420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00C9BA-5214-46B9-9FEB-6838E5965B76}" type="pres">
      <dgm:prSet presAssocID="{143C81D3-6600-4F65-A877-0449BF940420}" presName="accent_3" presStyleCnt="0"/>
      <dgm:spPr/>
    </dgm:pt>
    <dgm:pt modelId="{4D59064C-2F1C-42B0-BD55-983F8CD48601}" type="pres">
      <dgm:prSet presAssocID="{143C81D3-6600-4F65-A877-0449BF940420}" presName="accentRepeatNode" presStyleLbl="solidFgAcc1" presStyleIdx="2" presStyleCnt="7"/>
      <dgm:spPr/>
    </dgm:pt>
    <dgm:pt modelId="{E8078770-EF9B-434C-928E-4609C4C7B277}" type="pres">
      <dgm:prSet presAssocID="{142FC23A-7F76-4A97-BA97-96771C3CC8E5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DC541-64C2-4E8C-B9F1-B744F4444773}" type="pres">
      <dgm:prSet presAssocID="{142FC23A-7F76-4A97-BA97-96771C3CC8E5}" presName="accent_4" presStyleCnt="0"/>
      <dgm:spPr/>
    </dgm:pt>
    <dgm:pt modelId="{DED34525-4D38-454A-8717-EE4AC309EEE5}" type="pres">
      <dgm:prSet presAssocID="{142FC23A-7F76-4A97-BA97-96771C3CC8E5}" presName="accentRepeatNode" presStyleLbl="solidFgAcc1" presStyleIdx="3" presStyleCnt="7"/>
      <dgm:spPr/>
    </dgm:pt>
    <dgm:pt modelId="{434B7AF1-7A4C-4FFA-A252-9E07EEEFF910}" type="pres">
      <dgm:prSet presAssocID="{5506ED71-9BDF-4078-8E78-34B51E39599F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FB98ED-9434-47E0-A543-33A94B6E1A7A}" type="pres">
      <dgm:prSet presAssocID="{5506ED71-9BDF-4078-8E78-34B51E39599F}" presName="accent_5" presStyleCnt="0"/>
      <dgm:spPr/>
    </dgm:pt>
    <dgm:pt modelId="{C021E1AC-3D69-40B0-89CF-87743BBF5265}" type="pres">
      <dgm:prSet presAssocID="{5506ED71-9BDF-4078-8E78-34B51E39599F}" presName="accentRepeatNode" presStyleLbl="solidFgAcc1" presStyleIdx="4" presStyleCnt="7"/>
      <dgm:spPr/>
    </dgm:pt>
    <dgm:pt modelId="{6EEC5DD0-B69A-4F4A-B234-880D02026A2E}" type="pres">
      <dgm:prSet presAssocID="{A0090255-F066-4FAA-AE51-E1AFD7F2C3E8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41681B-9646-4EFB-84C9-7FA24DC3EDD9}" type="pres">
      <dgm:prSet presAssocID="{A0090255-F066-4FAA-AE51-E1AFD7F2C3E8}" presName="accent_6" presStyleCnt="0"/>
      <dgm:spPr/>
    </dgm:pt>
    <dgm:pt modelId="{1A6F14B8-D586-4AA8-A4D3-12641A3B3DF3}" type="pres">
      <dgm:prSet presAssocID="{A0090255-F066-4FAA-AE51-E1AFD7F2C3E8}" presName="accentRepeatNode" presStyleLbl="solidFgAcc1" presStyleIdx="5" presStyleCnt="7"/>
      <dgm:spPr/>
    </dgm:pt>
    <dgm:pt modelId="{CD46E511-E10E-47B1-B94D-25D5C3C036F2}" type="pres">
      <dgm:prSet presAssocID="{3B99A1A4-128F-4E06-AD3B-0E3B701E83E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6F613-7C3A-4C68-9BB0-5A43A9A38041}" type="pres">
      <dgm:prSet presAssocID="{3B99A1A4-128F-4E06-AD3B-0E3B701E83E9}" presName="accent_7" presStyleCnt="0"/>
      <dgm:spPr/>
    </dgm:pt>
    <dgm:pt modelId="{F4ADDCB7-A559-448B-920B-3B211A7FD258}" type="pres">
      <dgm:prSet presAssocID="{3B99A1A4-128F-4E06-AD3B-0E3B701E83E9}" presName="accentRepeatNode" presStyleLbl="solidFgAcc1" presStyleIdx="6" presStyleCnt="7"/>
      <dgm:spPr/>
    </dgm:pt>
  </dgm:ptLst>
  <dgm:cxnLst>
    <dgm:cxn modelId="{7934AC3E-ABAD-42CF-9438-649048EA80F6}" type="presOf" srcId="{143C81D3-6600-4F65-A877-0449BF940420}" destId="{EE74DC7E-E5ED-4BBC-95B1-743DF32AFB79}" srcOrd="0" destOrd="0" presId="urn:microsoft.com/office/officeart/2008/layout/VerticalCurvedList"/>
    <dgm:cxn modelId="{FBAC3722-6452-463C-8A99-89BD31699F59}" srcId="{06540952-68B3-407D-90B3-120909A8166B}" destId="{C59AACAB-AD3D-47AB-95C3-427A70F3A8C0}" srcOrd="0" destOrd="0" parTransId="{867688D3-9AB4-49BB-9183-58B26E246F6A}" sibTransId="{F965B74B-D53C-49E3-8A56-7CC905CE0701}"/>
    <dgm:cxn modelId="{EB052A72-EBCF-49B0-9937-17ED659A5781}" srcId="{06540952-68B3-407D-90B3-120909A8166B}" destId="{142FC23A-7F76-4A97-BA97-96771C3CC8E5}" srcOrd="3" destOrd="0" parTransId="{2EE77162-BF02-427C-BF0C-1B421481E3BB}" sibTransId="{7EDF5EE8-EE4A-4125-91B4-FC41ED0F2CE6}"/>
    <dgm:cxn modelId="{46FE56E5-14BE-4606-982E-CA39012965D5}" srcId="{06540952-68B3-407D-90B3-120909A8166B}" destId="{3B99A1A4-128F-4E06-AD3B-0E3B701E83E9}" srcOrd="6" destOrd="0" parTransId="{95ADC4FA-D28F-4065-9184-84DEB9E138DE}" sibTransId="{1FD561E8-1995-445E-9897-1AAFB7B96FF0}"/>
    <dgm:cxn modelId="{E0CA03CD-B8C2-442F-BD9D-FFC835CA23C7}" type="presOf" srcId="{F965B74B-D53C-49E3-8A56-7CC905CE0701}" destId="{10330668-E58B-41BD-9061-D4907805EBF4}" srcOrd="0" destOrd="0" presId="urn:microsoft.com/office/officeart/2008/layout/VerticalCurvedList"/>
    <dgm:cxn modelId="{A2E5F15F-C987-470A-A7C9-218EAA52D132}" type="presOf" srcId="{5506ED71-9BDF-4078-8E78-34B51E39599F}" destId="{434B7AF1-7A4C-4FFA-A252-9E07EEEFF910}" srcOrd="0" destOrd="0" presId="urn:microsoft.com/office/officeart/2008/layout/VerticalCurvedList"/>
    <dgm:cxn modelId="{43B3806B-F8E3-4660-8CA0-B4C9478EBFEB}" type="presOf" srcId="{06540952-68B3-407D-90B3-120909A8166B}" destId="{E3795087-59EA-4769-B113-36068BAA371B}" srcOrd="0" destOrd="0" presId="urn:microsoft.com/office/officeart/2008/layout/VerticalCurvedList"/>
    <dgm:cxn modelId="{8D607292-8F4D-4684-8D8F-5CA7D356C4D9}" type="presOf" srcId="{C59AACAB-AD3D-47AB-95C3-427A70F3A8C0}" destId="{C174C2D9-86B4-4EE1-BE13-066521B85D05}" srcOrd="0" destOrd="0" presId="urn:microsoft.com/office/officeart/2008/layout/VerticalCurvedList"/>
    <dgm:cxn modelId="{6FAE8C29-B7AE-4D19-A566-EF7B28DB6112}" srcId="{06540952-68B3-407D-90B3-120909A8166B}" destId="{143C81D3-6600-4F65-A877-0449BF940420}" srcOrd="2" destOrd="0" parTransId="{70F067DD-1AC8-4A55-B02A-856F7CA63D78}" sibTransId="{90E998E0-68B3-4697-9A89-5B17DE8B2154}"/>
    <dgm:cxn modelId="{DC739AFF-34A2-4CD4-B7D1-43270C9301F4}" type="presOf" srcId="{A0090255-F066-4FAA-AE51-E1AFD7F2C3E8}" destId="{6EEC5DD0-B69A-4F4A-B234-880D02026A2E}" srcOrd="0" destOrd="0" presId="urn:microsoft.com/office/officeart/2008/layout/VerticalCurvedList"/>
    <dgm:cxn modelId="{0EDAB4C9-0991-4FAB-ADC8-71A8E9193C21}" type="presOf" srcId="{142FC23A-7F76-4A97-BA97-96771C3CC8E5}" destId="{E8078770-EF9B-434C-928E-4609C4C7B277}" srcOrd="0" destOrd="0" presId="urn:microsoft.com/office/officeart/2008/layout/VerticalCurvedList"/>
    <dgm:cxn modelId="{F8368170-ADFE-4A98-8C1E-2AA439A76355}" srcId="{06540952-68B3-407D-90B3-120909A8166B}" destId="{721B3B8B-91F2-4C71-B3DC-F0330C738A47}" srcOrd="1" destOrd="0" parTransId="{EC3C1E23-91DF-44FA-B676-9F361596F72E}" sibTransId="{0B72B8E5-3D6D-4C50-9719-8DC60635F163}"/>
    <dgm:cxn modelId="{AD40A0C4-E39F-4C51-9DB8-04893AC3152F}" srcId="{06540952-68B3-407D-90B3-120909A8166B}" destId="{5506ED71-9BDF-4078-8E78-34B51E39599F}" srcOrd="4" destOrd="0" parTransId="{AFAACAD1-4BB3-49EA-8013-9FE572C50BBF}" sibTransId="{60AC914A-151E-47A5-9A17-163E4E076BC2}"/>
    <dgm:cxn modelId="{C54FDFEF-0FA4-4967-93C5-5382B4CCE079}" type="presOf" srcId="{3B99A1A4-128F-4E06-AD3B-0E3B701E83E9}" destId="{CD46E511-E10E-47B1-B94D-25D5C3C036F2}" srcOrd="0" destOrd="0" presId="urn:microsoft.com/office/officeart/2008/layout/VerticalCurvedList"/>
    <dgm:cxn modelId="{2118AE24-3DD5-4A0B-9A07-C8C35ED0C78F}" srcId="{06540952-68B3-407D-90B3-120909A8166B}" destId="{A0090255-F066-4FAA-AE51-E1AFD7F2C3E8}" srcOrd="5" destOrd="0" parTransId="{475F6235-F0AA-4D5F-BE76-F29EF81EBA64}" sibTransId="{903239CE-181E-4C12-A091-EFB5451B7A70}"/>
    <dgm:cxn modelId="{EA49302A-0B52-4508-A247-AD40CD41BC1D}" type="presOf" srcId="{721B3B8B-91F2-4C71-B3DC-F0330C738A47}" destId="{26C015AC-E165-4BCD-9497-BD098A958662}" srcOrd="0" destOrd="0" presId="urn:microsoft.com/office/officeart/2008/layout/VerticalCurvedList"/>
    <dgm:cxn modelId="{434ED2FE-B99A-4F4A-92C0-41F5CCFD5DA3}" type="presParOf" srcId="{E3795087-59EA-4769-B113-36068BAA371B}" destId="{448ECF3A-2D6E-4B14-AAC8-223A0DD3C77B}" srcOrd="0" destOrd="0" presId="urn:microsoft.com/office/officeart/2008/layout/VerticalCurvedList"/>
    <dgm:cxn modelId="{7B2B821E-56D6-4533-B53B-B974B6FA7121}" type="presParOf" srcId="{448ECF3A-2D6E-4B14-AAC8-223A0DD3C77B}" destId="{2A29E47E-0324-414D-8AF8-804203735475}" srcOrd="0" destOrd="0" presId="urn:microsoft.com/office/officeart/2008/layout/VerticalCurvedList"/>
    <dgm:cxn modelId="{4FE51CE5-B42A-4E8E-9D03-497CFFB296CA}" type="presParOf" srcId="{2A29E47E-0324-414D-8AF8-804203735475}" destId="{5812F766-A06E-4838-BDE7-DC986A4BEC01}" srcOrd="0" destOrd="0" presId="urn:microsoft.com/office/officeart/2008/layout/VerticalCurvedList"/>
    <dgm:cxn modelId="{DF3E52AF-0455-4D57-B6B7-0712EE09D527}" type="presParOf" srcId="{2A29E47E-0324-414D-8AF8-804203735475}" destId="{10330668-E58B-41BD-9061-D4907805EBF4}" srcOrd="1" destOrd="0" presId="urn:microsoft.com/office/officeart/2008/layout/VerticalCurvedList"/>
    <dgm:cxn modelId="{7697F4B7-5A98-4D8A-8D1B-55656B792D6E}" type="presParOf" srcId="{2A29E47E-0324-414D-8AF8-804203735475}" destId="{38DC4A92-9EA8-4FF3-8903-A7B4D6A51BD5}" srcOrd="2" destOrd="0" presId="urn:microsoft.com/office/officeart/2008/layout/VerticalCurvedList"/>
    <dgm:cxn modelId="{4B87AA36-E62C-42DE-9FFA-19623864CD2E}" type="presParOf" srcId="{2A29E47E-0324-414D-8AF8-804203735475}" destId="{AAAC553A-F3D8-418D-B15A-5619383A5B13}" srcOrd="3" destOrd="0" presId="urn:microsoft.com/office/officeart/2008/layout/VerticalCurvedList"/>
    <dgm:cxn modelId="{5427EDEA-4479-4DC8-A648-B64A746EDC30}" type="presParOf" srcId="{448ECF3A-2D6E-4B14-AAC8-223A0DD3C77B}" destId="{C174C2D9-86B4-4EE1-BE13-066521B85D05}" srcOrd="1" destOrd="0" presId="urn:microsoft.com/office/officeart/2008/layout/VerticalCurvedList"/>
    <dgm:cxn modelId="{399F407C-10E7-4F43-ACED-F66E3363904E}" type="presParOf" srcId="{448ECF3A-2D6E-4B14-AAC8-223A0DD3C77B}" destId="{6127228D-E366-4458-8841-2635AF10C4E6}" srcOrd="2" destOrd="0" presId="urn:microsoft.com/office/officeart/2008/layout/VerticalCurvedList"/>
    <dgm:cxn modelId="{2A836E9A-163B-46AB-A11E-9F4BB27700FC}" type="presParOf" srcId="{6127228D-E366-4458-8841-2635AF10C4E6}" destId="{C65C58EE-AD7B-4FBF-9EBF-66095A2539AA}" srcOrd="0" destOrd="0" presId="urn:microsoft.com/office/officeart/2008/layout/VerticalCurvedList"/>
    <dgm:cxn modelId="{B5B3F2D2-62A1-44E4-9FB5-F02122AD89F6}" type="presParOf" srcId="{448ECF3A-2D6E-4B14-AAC8-223A0DD3C77B}" destId="{26C015AC-E165-4BCD-9497-BD098A958662}" srcOrd="3" destOrd="0" presId="urn:microsoft.com/office/officeart/2008/layout/VerticalCurvedList"/>
    <dgm:cxn modelId="{BA4261BF-8D07-4057-80BA-E2B2E8D7E2A3}" type="presParOf" srcId="{448ECF3A-2D6E-4B14-AAC8-223A0DD3C77B}" destId="{78FDF542-91B7-4C7D-82C5-5E7A8482E62B}" srcOrd="4" destOrd="0" presId="urn:microsoft.com/office/officeart/2008/layout/VerticalCurvedList"/>
    <dgm:cxn modelId="{6A65D08B-10B0-405C-A81B-1B13C4FAFD7C}" type="presParOf" srcId="{78FDF542-91B7-4C7D-82C5-5E7A8482E62B}" destId="{9F29792B-B563-4ACA-8D02-C64A8A0A0ABB}" srcOrd="0" destOrd="0" presId="urn:microsoft.com/office/officeart/2008/layout/VerticalCurvedList"/>
    <dgm:cxn modelId="{14335105-4559-4DA7-8568-E812FE08BF10}" type="presParOf" srcId="{448ECF3A-2D6E-4B14-AAC8-223A0DD3C77B}" destId="{EE74DC7E-E5ED-4BBC-95B1-743DF32AFB79}" srcOrd="5" destOrd="0" presId="urn:microsoft.com/office/officeart/2008/layout/VerticalCurvedList"/>
    <dgm:cxn modelId="{F93ECC8D-FF87-4812-83F3-5046CD9E93D2}" type="presParOf" srcId="{448ECF3A-2D6E-4B14-AAC8-223A0DD3C77B}" destId="{5100C9BA-5214-46B9-9FEB-6838E5965B76}" srcOrd="6" destOrd="0" presId="urn:microsoft.com/office/officeart/2008/layout/VerticalCurvedList"/>
    <dgm:cxn modelId="{16A7A536-D089-4A67-85AF-396B011464D4}" type="presParOf" srcId="{5100C9BA-5214-46B9-9FEB-6838E5965B76}" destId="{4D59064C-2F1C-42B0-BD55-983F8CD48601}" srcOrd="0" destOrd="0" presId="urn:microsoft.com/office/officeart/2008/layout/VerticalCurvedList"/>
    <dgm:cxn modelId="{CC2AB786-FE6E-4884-B596-520F31996877}" type="presParOf" srcId="{448ECF3A-2D6E-4B14-AAC8-223A0DD3C77B}" destId="{E8078770-EF9B-434C-928E-4609C4C7B277}" srcOrd="7" destOrd="0" presId="urn:microsoft.com/office/officeart/2008/layout/VerticalCurvedList"/>
    <dgm:cxn modelId="{2E8928FC-3E11-4A04-A3DD-F0857E2310D7}" type="presParOf" srcId="{448ECF3A-2D6E-4B14-AAC8-223A0DD3C77B}" destId="{DCADC541-64C2-4E8C-B9F1-B744F4444773}" srcOrd="8" destOrd="0" presId="urn:microsoft.com/office/officeart/2008/layout/VerticalCurvedList"/>
    <dgm:cxn modelId="{91DFA0D3-88F5-4805-ACE0-347935AE43E9}" type="presParOf" srcId="{DCADC541-64C2-4E8C-B9F1-B744F4444773}" destId="{DED34525-4D38-454A-8717-EE4AC309EEE5}" srcOrd="0" destOrd="0" presId="urn:microsoft.com/office/officeart/2008/layout/VerticalCurvedList"/>
    <dgm:cxn modelId="{4CCB6427-C540-4828-BCEA-55369BB21194}" type="presParOf" srcId="{448ECF3A-2D6E-4B14-AAC8-223A0DD3C77B}" destId="{434B7AF1-7A4C-4FFA-A252-9E07EEEFF910}" srcOrd="9" destOrd="0" presId="urn:microsoft.com/office/officeart/2008/layout/VerticalCurvedList"/>
    <dgm:cxn modelId="{82750EBA-9C5E-4C6E-9637-D3E677DD86A2}" type="presParOf" srcId="{448ECF3A-2D6E-4B14-AAC8-223A0DD3C77B}" destId="{1BFB98ED-9434-47E0-A543-33A94B6E1A7A}" srcOrd="10" destOrd="0" presId="urn:microsoft.com/office/officeart/2008/layout/VerticalCurvedList"/>
    <dgm:cxn modelId="{FA1651A3-2945-443A-B1E0-3FB9172C4802}" type="presParOf" srcId="{1BFB98ED-9434-47E0-A543-33A94B6E1A7A}" destId="{C021E1AC-3D69-40B0-89CF-87743BBF5265}" srcOrd="0" destOrd="0" presId="urn:microsoft.com/office/officeart/2008/layout/VerticalCurvedList"/>
    <dgm:cxn modelId="{13FC83C0-BE4C-431C-861C-7F02FCB7F803}" type="presParOf" srcId="{448ECF3A-2D6E-4B14-AAC8-223A0DD3C77B}" destId="{6EEC5DD0-B69A-4F4A-B234-880D02026A2E}" srcOrd="11" destOrd="0" presId="urn:microsoft.com/office/officeart/2008/layout/VerticalCurvedList"/>
    <dgm:cxn modelId="{281BA3AC-487B-4B2E-96F3-A55795064280}" type="presParOf" srcId="{448ECF3A-2D6E-4B14-AAC8-223A0DD3C77B}" destId="{0441681B-9646-4EFB-84C9-7FA24DC3EDD9}" srcOrd="12" destOrd="0" presId="urn:microsoft.com/office/officeart/2008/layout/VerticalCurvedList"/>
    <dgm:cxn modelId="{4AEBE7DD-E2FB-4FCD-99A7-B499A7EAFF29}" type="presParOf" srcId="{0441681B-9646-4EFB-84C9-7FA24DC3EDD9}" destId="{1A6F14B8-D586-4AA8-A4D3-12641A3B3DF3}" srcOrd="0" destOrd="0" presId="urn:microsoft.com/office/officeart/2008/layout/VerticalCurvedList"/>
    <dgm:cxn modelId="{2644292C-5446-47FB-97C6-B511FF7710A1}" type="presParOf" srcId="{448ECF3A-2D6E-4B14-AAC8-223A0DD3C77B}" destId="{CD46E511-E10E-47B1-B94D-25D5C3C036F2}" srcOrd="13" destOrd="0" presId="urn:microsoft.com/office/officeart/2008/layout/VerticalCurvedList"/>
    <dgm:cxn modelId="{644B309B-9D48-4EE9-9FF6-BD66AE553974}" type="presParOf" srcId="{448ECF3A-2D6E-4B14-AAC8-223A0DD3C77B}" destId="{9046F613-7C3A-4C68-9BB0-5A43A9A38041}" srcOrd="14" destOrd="0" presId="urn:microsoft.com/office/officeart/2008/layout/VerticalCurvedList"/>
    <dgm:cxn modelId="{3F8D6462-008B-406C-9F19-644F8C175897}" type="presParOf" srcId="{9046F613-7C3A-4C68-9BB0-5A43A9A38041}" destId="{F4ADDCB7-A559-448B-920B-3B211A7FD25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30668-E58B-41BD-9061-D4907805EBF4}">
      <dsp:nvSpPr>
        <dsp:cNvPr id="0" name=""/>
        <dsp:cNvSpPr/>
      </dsp:nvSpPr>
      <dsp:spPr>
        <a:xfrm>
          <a:off x="-6122738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4C2D9-86B4-4EE1-BE13-066521B85D05}">
      <dsp:nvSpPr>
        <dsp:cNvPr id="0" name=""/>
        <dsp:cNvSpPr/>
      </dsp:nvSpPr>
      <dsp:spPr>
        <a:xfrm>
          <a:off x="380119" y="246332"/>
          <a:ext cx="9300191" cy="4924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Продолжение работы по формированию доходной базы, включая меры по мобилизации доходов, повышению эффективности администрирования поступлений в республиканский бюджет и местные бюджеты, а также меры, направленные на легализацию теневого сектора экономики</a:t>
          </a:r>
          <a:endParaRPr lang="ru-RU" sz="1100" kern="1200" dirty="0"/>
        </a:p>
      </dsp:txBody>
      <dsp:txXfrm>
        <a:off x="380119" y="246332"/>
        <a:ext cx="9300191" cy="492448"/>
      </dsp:txXfrm>
    </dsp:sp>
    <dsp:sp modelId="{C65C58EE-AD7B-4FBF-9EBF-66095A2539AA}">
      <dsp:nvSpPr>
        <dsp:cNvPr id="0" name=""/>
        <dsp:cNvSpPr/>
      </dsp:nvSpPr>
      <dsp:spPr>
        <a:xfrm>
          <a:off x="72339" y="184776"/>
          <a:ext cx="615560" cy="61556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C015AC-E165-4BCD-9497-BD098A958662}">
      <dsp:nvSpPr>
        <dsp:cNvPr id="0" name=""/>
        <dsp:cNvSpPr/>
      </dsp:nvSpPr>
      <dsp:spPr>
        <a:xfrm>
          <a:off x="799955" y="985438"/>
          <a:ext cx="8854235" cy="4924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27940" rIns="27940" bIns="2794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объективный подход и обеспечение </a:t>
          </a:r>
          <a:r>
            <a:rPr lang="ru-RU" sz="1100" kern="1200" smtClean="0"/>
            <a:t>достоверности прогнозирования</a:t>
          </a:r>
          <a:endParaRPr lang="ru-RU" sz="1100" kern="1200" dirty="0"/>
        </a:p>
      </dsp:txBody>
      <dsp:txXfrm>
        <a:off x="799955" y="985438"/>
        <a:ext cx="8854235" cy="492448"/>
      </dsp:txXfrm>
    </dsp:sp>
    <dsp:sp modelId="{9F29792B-B563-4ACA-8D02-C64A8A0A0ABB}">
      <dsp:nvSpPr>
        <dsp:cNvPr id="0" name=""/>
        <dsp:cNvSpPr/>
      </dsp:nvSpPr>
      <dsp:spPr>
        <a:xfrm>
          <a:off x="518295" y="923882"/>
          <a:ext cx="615560" cy="61556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74DC7E-E5ED-4BBC-95B1-743DF32AFB79}">
      <dsp:nvSpPr>
        <dsp:cNvPr id="0" name=""/>
        <dsp:cNvSpPr/>
      </dsp:nvSpPr>
      <dsp:spPr>
        <a:xfrm>
          <a:off x="1070457" y="1724003"/>
          <a:ext cx="8609853" cy="4924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в расходах - бюджетная консолидация и обеспечение бюджетного баланса, оптимизация </a:t>
          </a:r>
          <a:r>
            <a:rPr lang="ru-RU" sz="1100" kern="1200" dirty="0" err="1" smtClean="0"/>
            <a:t>непервоочередных</a:t>
          </a:r>
          <a:r>
            <a:rPr lang="ru-RU" sz="1100" kern="1200" dirty="0" smtClean="0"/>
            <a:t> бюджетных расходов, в целях финансового обеспечения приоритетных направлений расходов </a:t>
          </a:r>
          <a:endParaRPr lang="ru-RU" sz="1100" kern="1200" dirty="0"/>
        </a:p>
      </dsp:txBody>
      <dsp:txXfrm>
        <a:off x="1070457" y="1724003"/>
        <a:ext cx="8609853" cy="492448"/>
      </dsp:txXfrm>
    </dsp:sp>
    <dsp:sp modelId="{4D59064C-2F1C-42B0-BD55-983F8CD48601}">
      <dsp:nvSpPr>
        <dsp:cNvPr id="0" name=""/>
        <dsp:cNvSpPr/>
      </dsp:nvSpPr>
      <dsp:spPr>
        <a:xfrm>
          <a:off x="762677" y="1662447"/>
          <a:ext cx="615560" cy="61556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078770-EF9B-434C-928E-4609C4C7B277}">
      <dsp:nvSpPr>
        <dsp:cNvPr id="0" name=""/>
        <dsp:cNvSpPr/>
      </dsp:nvSpPr>
      <dsp:spPr>
        <a:xfrm>
          <a:off x="1148486" y="2463109"/>
          <a:ext cx="8531824" cy="4924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поэтапное внедрение в работу принципов </a:t>
          </a:r>
          <a:r>
            <a:rPr lang="ru-RU" sz="1100" kern="1200" dirty="0" err="1" smtClean="0"/>
            <a:t>клиентоцентричности</a:t>
          </a:r>
          <a:r>
            <a:rPr lang="ru-RU" sz="1100" kern="1200" dirty="0" smtClean="0"/>
            <a:t>, дальнейшее развитие компонентов цифровой трансформации бюджетного процесса</a:t>
          </a:r>
          <a:endParaRPr lang="ru-RU" sz="1100" kern="1200" dirty="0"/>
        </a:p>
      </dsp:txBody>
      <dsp:txXfrm>
        <a:off x="1148486" y="2463109"/>
        <a:ext cx="8531824" cy="492448"/>
      </dsp:txXfrm>
    </dsp:sp>
    <dsp:sp modelId="{DED34525-4D38-454A-8717-EE4AC309EEE5}">
      <dsp:nvSpPr>
        <dsp:cNvPr id="0" name=""/>
        <dsp:cNvSpPr/>
      </dsp:nvSpPr>
      <dsp:spPr>
        <a:xfrm>
          <a:off x="840706" y="2401553"/>
          <a:ext cx="615560" cy="61556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4B7AF1-7A4C-4FFA-A252-9E07EEEFF910}">
      <dsp:nvSpPr>
        <dsp:cNvPr id="0" name=""/>
        <dsp:cNvSpPr/>
      </dsp:nvSpPr>
      <dsp:spPr>
        <a:xfrm>
          <a:off x="1070457" y="3202215"/>
          <a:ext cx="8609853" cy="4924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централизации ведения бухгалтерского учета</a:t>
          </a:r>
          <a:endParaRPr lang="ru-RU" sz="1100" kern="1200" dirty="0"/>
        </a:p>
      </dsp:txBody>
      <dsp:txXfrm>
        <a:off x="1070457" y="3202215"/>
        <a:ext cx="8609853" cy="492448"/>
      </dsp:txXfrm>
    </dsp:sp>
    <dsp:sp modelId="{C021E1AC-3D69-40B0-89CF-87743BBF5265}">
      <dsp:nvSpPr>
        <dsp:cNvPr id="0" name=""/>
        <dsp:cNvSpPr/>
      </dsp:nvSpPr>
      <dsp:spPr>
        <a:xfrm>
          <a:off x="762677" y="3140659"/>
          <a:ext cx="615560" cy="61556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EC5DD0-B69A-4F4A-B234-880D02026A2E}">
      <dsp:nvSpPr>
        <dsp:cNvPr id="0" name=""/>
        <dsp:cNvSpPr/>
      </dsp:nvSpPr>
      <dsp:spPr>
        <a:xfrm>
          <a:off x="826075" y="3940779"/>
          <a:ext cx="8854235" cy="4924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финансовая грамотность, в соответствии со Стратегией повышения финансовой грамотности и формирования финансовой культуры до 2030 года, утвержденной Распоряжением ПРФ от 24.10.2023 г. № 2958-р </a:t>
          </a:r>
          <a:endParaRPr lang="ru-RU" sz="1100" kern="1200" dirty="0"/>
        </a:p>
      </dsp:txBody>
      <dsp:txXfrm>
        <a:off x="826075" y="3940779"/>
        <a:ext cx="8854235" cy="492448"/>
      </dsp:txXfrm>
    </dsp:sp>
    <dsp:sp modelId="{1A6F14B8-D586-4AA8-A4D3-12641A3B3DF3}">
      <dsp:nvSpPr>
        <dsp:cNvPr id="0" name=""/>
        <dsp:cNvSpPr/>
      </dsp:nvSpPr>
      <dsp:spPr>
        <a:xfrm>
          <a:off x="518295" y="3879223"/>
          <a:ext cx="615560" cy="61556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46E511-E10E-47B1-B94D-25D5C3C036F2}">
      <dsp:nvSpPr>
        <dsp:cNvPr id="0" name=""/>
        <dsp:cNvSpPr/>
      </dsp:nvSpPr>
      <dsp:spPr>
        <a:xfrm>
          <a:off x="380119" y="4679885"/>
          <a:ext cx="9300191" cy="492448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Реализация Программы долгосрочных сбережений граждан</a:t>
          </a:r>
          <a:endParaRPr lang="ru-RU" sz="1100" kern="1200" dirty="0"/>
        </a:p>
      </dsp:txBody>
      <dsp:txXfrm>
        <a:off x="380119" y="4679885"/>
        <a:ext cx="9300191" cy="492448"/>
      </dsp:txXfrm>
    </dsp:sp>
    <dsp:sp modelId="{F4ADDCB7-A559-448B-920B-3B211A7FD258}">
      <dsp:nvSpPr>
        <dsp:cNvPr id="0" name=""/>
        <dsp:cNvSpPr/>
      </dsp:nvSpPr>
      <dsp:spPr>
        <a:xfrm>
          <a:off x="72339" y="4618329"/>
          <a:ext cx="615560" cy="615560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0.13905</cdr:x>
      <cdr:y>0.01596</cdr:y>
    </cdr:from>
    <cdr:to>
      <cdr:x>0.89897</cdr:x>
      <cdr:y>0.10912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94164" y="105507"/>
          <a:ext cx="4886560" cy="6159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Поступление налоговых и неналоговых доходов в местные бюджеты Республики Алтай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3C0F1-0F35-4E81-A5C0-0B70F47187C4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A3D4B-7BD5-474C-A4CE-7661AF5D5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49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97022-EC85-4DEC-9B5A-211CA882779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459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874C0-1FFC-4F96-820C-2AC47B447F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57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08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69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68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43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71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20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88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99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91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02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2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2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5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8363" y="1876566"/>
            <a:ext cx="9144000" cy="16664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Об итогах исполнения консолидированного бюджета Республики Алтай </a:t>
            </a:r>
            <a:r>
              <a:rPr lang="ru-RU" sz="3000" b="1" dirty="0" smtClean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3000" b="1" dirty="0" smtClean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3000" b="1" dirty="0" smtClean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за 2023 </a:t>
            </a:r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год и задачах на </a:t>
            </a:r>
            <a:r>
              <a:rPr lang="ru-RU" sz="3000" b="1" dirty="0" smtClean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2024 </a:t>
            </a:r>
            <a:r>
              <a:rPr lang="ru-RU" sz="30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3000" b="1" dirty="0" smtClean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2025-2026 гг.</a:t>
            </a:r>
            <a:endParaRPr lang="ru-RU" sz="30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08539" y="4363122"/>
            <a:ext cx="3444136" cy="1365325"/>
          </a:xfrm>
        </p:spPr>
        <p:txBody>
          <a:bodyPr>
            <a:noAutofit/>
          </a:bodyPr>
          <a:lstStyle/>
          <a:p>
            <a:pPr algn="ctr"/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Правительства Республики Алтай, министр финансов Республики Алтай</a:t>
            </a:r>
          </a:p>
          <a:p>
            <a:pPr algn="ctr"/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О.В. Завьялова</a:t>
            </a:r>
          </a:p>
        </p:txBody>
      </p:sp>
    </p:spTree>
    <p:extLst>
      <p:ext uri="{BB962C8B-B14F-4D97-AF65-F5344CB8AC3E}">
        <p14:creationId xmlns:p14="http://schemas.microsoft.com/office/powerpoint/2010/main" val="938316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1430" y="389659"/>
            <a:ext cx="6525928" cy="818728"/>
          </a:xfrm>
        </p:spPr>
        <p:txBody>
          <a:bodyPr anchor="ctr" anchorCtr="1">
            <a:noAutofit/>
          </a:bodyPr>
          <a:lstStyle/>
          <a:p>
            <a:pPr algn="ctr"/>
            <a:r>
              <a:rPr lang="ru-RU" sz="2000" b="1" dirty="0"/>
              <a:t>Основные характеристики исполнения консолидированного бюджета</a:t>
            </a:r>
            <a:br>
              <a:rPr lang="ru-RU" sz="2000" b="1" dirty="0"/>
            </a:br>
            <a:r>
              <a:rPr lang="ru-RU" sz="2000" b="1" dirty="0"/>
              <a:t> Республики Алтай за </a:t>
            </a:r>
            <a:r>
              <a:rPr lang="ru-RU" sz="2000" b="1" dirty="0" smtClean="0"/>
              <a:t>2019-2023  </a:t>
            </a:r>
            <a:r>
              <a:rPr lang="ru-RU" sz="2000" b="1" dirty="0"/>
              <a:t>годы , млн. </a:t>
            </a:r>
            <a:r>
              <a:rPr lang="ru-RU" sz="2000" b="1" dirty="0" smtClean="0"/>
              <a:t>рублей</a:t>
            </a:r>
            <a:endParaRPr lang="ru-RU" sz="2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Диаграмма 4"/>
          <p:cNvGraphicFramePr>
            <a:graphicFrameLocks/>
          </p:cNvGraphicFramePr>
          <p:nvPr>
            <p:extLst/>
          </p:nvPr>
        </p:nvGraphicFramePr>
        <p:xfrm>
          <a:off x="392176" y="1386037"/>
          <a:ext cx="11799824" cy="5159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9035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/>
          </p:nvPr>
        </p:nvGraphicFramePr>
        <p:xfrm>
          <a:off x="0" y="439615"/>
          <a:ext cx="5978769" cy="6418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6084277" y="501162"/>
          <a:ext cx="6107724" cy="635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Стрелка вправо 1"/>
          <p:cNvSpPr/>
          <p:nvPr/>
        </p:nvSpPr>
        <p:spPr>
          <a:xfrm rot="20521520">
            <a:off x="1113182" y="4552122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20521520">
            <a:off x="1997680" y="4249480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20521520">
            <a:off x="2802974" y="3993375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20521520">
            <a:off x="3662933" y="3724008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20521520">
            <a:off x="4568686" y="3385929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0521520">
            <a:off x="7056783" y="3648660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20521520">
            <a:off x="8034130" y="3267814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20521520">
            <a:off x="8931964" y="2992986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20521520">
            <a:off x="9799983" y="2730256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20521520">
            <a:off x="10687878" y="2368827"/>
            <a:ext cx="606287" cy="795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92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/>
          </p:nvPr>
        </p:nvGraphicFramePr>
        <p:xfrm>
          <a:off x="5761613" y="386864"/>
          <a:ext cx="6430387" cy="647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0" y="496957"/>
          <a:ext cx="5503985" cy="6361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20007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190" y="799023"/>
            <a:ext cx="10851202" cy="609600"/>
          </a:xfrm>
        </p:spPr>
        <p:txBody>
          <a:bodyPr anchor="ctr" anchorCtr="1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поступлений налоговых и неналоговых доходов в консолидированные бюджеты муниципальных образований в Республике Алтай за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году, в %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240631" y="1559412"/>
          <a:ext cx="11704320" cy="5043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0872">
                  <a:extLst>
                    <a:ext uri="{9D8B030D-6E8A-4147-A177-3AD203B41FA5}">
                      <a16:colId xmlns:a16="http://schemas.microsoft.com/office/drawing/2014/main" val="2558354065"/>
                    </a:ext>
                  </a:extLst>
                </a:gridCol>
                <a:gridCol w="3141128">
                  <a:extLst>
                    <a:ext uri="{9D8B030D-6E8A-4147-A177-3AD203B41FA5}">
                      <a16:colId xmlns:a16="http://schemas.microsoft.com/office/drawing/2014/main" val="2791204344"/>
                    </a:ext>
                  </a:extLst>
                </a:gridCol>
                <a:gridCol w="1311448">
                  <a:extLst>
                    <a:ext uri="{9D8B030D-6E8A-4147-A177-3AD203B41FA5}">
                      <a16:colId xmlns:a16="http://schemas.microsoft.com/office/drawing/2014/main" val="2573263362"/>
                    </a:ext>
                  </a:extLst>
                </a:gridCol>
                <a:gridCol w="1237414">
                  <a:extLst>
                    <a:ext uri="{9D8B030D-6E8A-4147-A177-3AD203B41FA5}">
                      <a16:colId xmlns:a16="http://schemas.microsoft.com/office/drawing/2014/main" val="3883023597"/>
                    </a:ext>
                  </a:extLst>
                </a:gridCol>
                <a:gridCol w="3426688">
                  <a:extLst>
                    <a:ext uri="{9D8B030D-6E8A-4147-A177-3AD203B41FA5}">
                      <a16:colId xmlns:a16="http://schemas.microsoft.com/office/drawing/2014/main" val="2069300493"/>
                    </a:ext>
                  </a:extLst>
                </a:gridCol>
                <a:gridCol w="1286770">
                  <a:extLst>
                    <a:ext uri="{9D8B030D-6E8A-4147-A177-3AD203B41FA5}">
                      <a16:colId xmlns:a16="http://schemas.microsoft.com/office/drawing/2014/main" val="51958878"/>
                    </a:ext>
                  </a:extLst>
                </a:gridCol>
              </a:tblGrid>
              <a:tr h="57434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Фактический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годовой бухгалтерской отчетности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Реальный 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(без учета доходов от компенсаций затрат государства)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035270"/>
                  </a:ext>
                </a:extLst>
              </a:tr>
              <a:tr h="519645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муниципального образования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 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муниципального образования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 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222532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r>
                        <a:rPr lang="ru-RU" sz="1300" b="1" u="sng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300" b="1" u="sng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Шебалинский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142,6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</a:t>
                      </a:r>
                      <a:endParaRPr lang="ru-RU" sz="1300" b="1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Майминский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137,5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472640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Майминский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137,5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Чойский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127,2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493398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Чойский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124,7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Чемальский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123,6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458920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Чемальский</a:t>
                      </a:r>
                      <a:r>
                        <a:rPr lang="ru-RU" sz="1300" b="1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123,2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Шебалинский</a:t>
                      </a:r>
                      <a:r>
                        <a:rPr lang="ru-RU" sz="13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118,3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40237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«Кош-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Агачский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118,3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«Кош-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Агачский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116,6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499511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Турочакский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115,2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Турочакский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115,7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386078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Онгудайский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114,7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«Усть-Коксинский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050363"/>
                  </a:ext>
                </a:extLst>
              </a:tr>
              <a:tr h="394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«Усть-Коксинский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«г.</a:t>
                      </a:r>
                      <a:r>
                        <a:rPr lang="ru-RU" sz="13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Горно-Алтайск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111,5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81678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«Улаганский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111,7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«Улаганский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110,9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217504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«г.</a:t>
                      </a:r>
                      <a:r>
                        <a:rPr lang="ru-RU" sz="1300" b="1" baseline="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Горно-Алтайск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Онгудайский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A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105335"/>
                  </a:ext>
                </a:extLst>
              </a:tr>
              <a:tr h="3555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Усть-Канский</a:t>
                      </a:r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3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место</a:t>
                      </a:r>
                      <a:endParaRPr kumimoji="0" lang="ru-RU" sz="13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«</a:t>
                      </a:r>
                      <a:r>
                        <a:rPr lang="ru-RU" sz="13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Усть-Канский</a:t>
                      </a:r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район»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3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038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3572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9219"/>
            <a:ext cx="12192000" cy="609600"/>
          </a:xfrm>
        </p:spPr>
        <p:txBody>
          <a:bodyPr anchor="ctr" anchorCtr="1">
            <a:normAutofit/>
          </a:bodyPr>
          <a:lstStyle/>
          <a:p>
            <a:pPr algn="ctr"/>
            <a:r>
              <a:rPr lang="ru-RU" sz="2000" b="1" dirty="0" smtClean="0"/>
              <a:t>Финансовые потоки Центр-Регион-Центр</a:t>
            </a:r>
            <a:endParaRPr lang="ru-RU" sz="2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459551" y="1395662"/>
          <a:ext cx="11309685" cy="4754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36775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207" y="188244"/>
            <a:ext cx="10412361" cy="1121394"/>
          </a:xfrm>
        </p:spPr>
        <p:txBody>
          <a:bodyPr anchor="ctr" anchorCtr="1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безвозмездных поступлений от других бюджетов бюджетной системы Российской Федерации и фондов в консолидированный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Алтай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0" y="1246391"/>
          <a:ext cx="12192000" cy="5611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481888" y="996185"/>
          <a:ext cx="1163145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20354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596" y="149630"/>
            <a:ext cx="10257905" cy="825732"/>
          </a:xfrm>
        </p:spPr>
        <p:txBody>
          <a:bodyPr anchor="ctr" anchorCtr="1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Республики Алтай по функциональной классификации за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годы, млн. рублей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81782" y="799023"/>
          <a:ext cx="11454938" cy="605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6302477" y="1887794"/>
          <a:ext cx="5889523" cy="466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87768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3491" y="399011"/>
            <a:ext cx="8886305" cy="728894"/>
          </a:xfrm>
        </p:spPr>
        <p:txBody>
          <a:bodyPr anchor="ctr" anchorCtr="1"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Республики Алтай на реализацию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национальных проектов за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годы, млн. рублей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9068693" y="2673909"/>
          <a:ext cx="2728061" cy="269576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34746">
                  <a:extLst>
                    <a:ext uri="{9D8B030D-6E8A-4147-A177-3AD203B41FA5}">
                      <a16:colId xmlns:a16="http://schemas.microsoft.com/office/drawing/2014/main" val="3170584497"/>
                    </a:ext>
                  </a:extLst>
                </a:gridCol>
                <a:gridCol w="2093315">
                  <a:extLst>
                    <a:ext uri="{9D8B030D-6E8A-4147-A177-3AD203B41FA5}">
                      <a16:colId xmlns:a16="http://schemas.microsoft.com/office/drawing/2014/main" val="3728715246"/>
                    </a:ext>
                  </a:extLst>
                </a:gridCol>
              </a:tblGrid>
              <a:tr h="192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5321900"/>
                  </a:ext>
                </a:extLst>
              </a:tr>
              <a:tr h="192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</a:t>
                      </a:r>
                      <a:r>
                        <a:rPr lang="ru-RU" sz="1400" b="1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681835"/>
                  </a:ext>
                </a:extLst>
              </a:tr>
              <a:tr h="192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384363"/>
                  </a:ext>
                </a:extLst>
              </a:tr>
              <a:tr h="192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</a:t>
                      </a:r>
                      <a:r>
                        <a:rPr lang="ru-RU" sz="1400" b="1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городская </a:t>
                      </a:r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среда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800252"/>
                  </a:ext>
                </a:extLst>
              </a:tr>
              <a:tr h="192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US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 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843619"/>
                  </a:ext>
                </a:extLst>
              </a:tr>
              <a:tr h="4059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200" b="1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</a:t>
                      </a:r>
                      <a:r>
                        <a:rPr lang="ru-RU" sz="1400" b="1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среднее </a:t>
                      </a:r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предпринимательство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55303"/>
                  </a:ext>
                </a:extLst>
              </a:tr>
              <a:tr h="192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 b="1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192286"/>
                  </a:ext>
                </a:extLst>
              </a:tr>
              <a:tr h="192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200" b="1" i="0" u="none" strike="noStrike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534414"/>
                  </a:ext>
                </a:extLst>
              </a:tr>
              <a:tr h="2631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БКД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258580"/>
                  </a:ext>
                </a:extLst>
              </a:tr>
              <a:tr h="3752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US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 </a:t>
                      </a:r>
                      <a:r>
                        <a:rPr lang="ru-RU" sz="1400" b="1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индустрия </a:t>
                      </a:r>
                      <a:r>
                        <a:rPr lang="ru-RU" sz="1400" b="1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гостеприимства</a:t>
                      </a:r>
                      <a:endParaRPr lang="ru-RU" sz="14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406356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/>
          </p:nvPr>
        </p:nvGraphicFramePr>
        <p:xfrm>
          <a:off x="1148031" y="1313410"/>
          <a:ext cx="10648723" cy="5237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/>
          </p:nvPr>
        </p:nvGraphicFramePr>
        <p:xfrm>
          <a:off x="191193" y="1127905"/>
          <a:ext cx="11830356" cy="558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78952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976" y="1034877"/>
            <a:ext cx="9903515" cy="57388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74174" y="80770"/>
            <a:ext cx="110178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0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оценки качества управления региональными финансами за 2022 год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998027" y="4831773"/>
            <a:ext cx="3002973" cy="415636"/>
          </a:xfrm>
          <a:prstGeom prst="rect">
            <a:avLst/>
          </a:prstGeom>
          <a:solidFill>
            <a:srgbClr val="C00000">
              <a:alpha val="4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926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6130" y="80770"/>
            <a:ext cx="104758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0" i="0" u="none" strike="noStrike" kern="1200" spc="0" baseline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Алтай в рейтинге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СФО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открытости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данных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130896"/>
              </p:ext>
            </p:extLst>
          </p:nvPr>
        </p:nvGraphicFramePr>
        <p:xfrm>
          <a:off x="162374" y="1034878"/>
          <a:ext cx="11887201" cy="5135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194">
                  <a:extLst>
                    <a:ext uri="{9D8B030D-6E8A-4147-A177-3AD203B41FA5}">
                      <a16:colId xmlns:a16="http://schemas.microsoft.com/office/drawing/2014/main" val="3046749997"/>
                    </a:ext>
                  </a:extLst>
                </a:gridCol>
                <a:gridCol w="1674976">
                  <a:extLst>
                    <a:ext uri="{9D8B030D-6E8A-4147-A177-3AD203B41FA5}">
                      <a16:colId xmlns:a16="http://schemas.microsoft.com/office/drawing/2014/main" val="1481434826"/>
                    </a:ext>
                  </a:extLst>
                </a:gridCol>
                <a:gridCol w="1016949">
                  <a:extLst>
                    <a:ext uri="{9D8B030D-6E8A-4147-A177-3AD203B41FA5}">
                      <a16:colId xmlns:a16="http://schemas.microsoft.com/office/drawing/2014/main" val="2378363330"/>
                    </a:ext>
                  </a:extLst>
                </a:gridCol>
                <a:gridCol w="529840">
                  <a:extLst>
                    <a:ext uri="{9D8B030D-6E8A-4147-A177-3AD203B41FA5}">
                      <a16:colId xmlns:a16="http://schemas.microsoft.com/office/drawing/2014/main" val="4025487808"/>
                    </a:ext>
                  </a:extLst>
                </a:gridCol>
                <a:gridCol w="854579">
                  <a:extLst>
                    <a:ext uri="{9D8B030D-6E8A-4147-A177-3AD203B41FA5}">
                      <a16:colId xmlns:a16="http://schemas.microsoft.com/office/drawing/2014/main" val="2254854030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3997123411"/>
                    </a:ext>
                  </a:extLst>
                </a:gridCol>
                <a:gridCol w="794759">
                  <a:extLst>
                    <a:ext uri="{9D8B030D-6E8A-4147-A177-3AD203B41FA5}">
                      <a16:colId xmlns:a16="http://schemas.microsoft.com/office/drawing/2014/main" val="2489308786"/>
                    </a:ext>
                  </a:extLst>
                </a:gridCol>
                <a:gridCol w="880217">
                  <a:extLst>
                    <a:ext uri="{9D8B030D-6E8A-4147-A177-3AD203B41FA5}">
                      <a16:colId xmlns:a16="http://schemas.microsoft.com/office/drawing/2014/main" val="1015530863"/>
                    </a:ext>
                  </a:extLst>
                </a:gridCol>
                <a:gridCol w="786213">
                  <a:extLst>
                    <a:ext uri="{9D8B030D-6E8A-4147-A177-3AD203B41FA5}">
                      <a16:colId xmlns:a16="http://schemas.microsoft.com/office/drawing/2014/main" val="940146153"/>
                    </a:ext>
                  </a:extLst>
                </a:gridCol>
                <a:gridCol w="649481">
                  <a:extLst>
                    <a:ext uri="{9D8B030D-6E8A-4147-A177-3AD203B41FA5}">
                      <a16:colId xmlns:a16="http://schemas.microsoft.com/office/drawing/2014/main" val="549161647"/>
                    </a:ext>
                  </a:extLst>
                </a:gridCol>
                <a:gridCol w="854579">
                  <a:extLst>
                    <a:ext uri="{9D8B030D-6E8A-4147-A177-3AD203B41FA5}">
                      <a16:colId xmlns:a16="http://schemas.microsoft.com/office/drawing/2014/main" val="1178649400"/>
                    </a:ext>
                  </a:extLst>
                </a:gridCol>
                <a:gridCol w="820396">
                  <a:extLst>
                    <a:ext uri="{9D8B030D-6E8A-4147-A177-3AD203B41FA5}">
                      <a16:colId xmlns:a16="http://schemas.microsoft.com/office/drawing/2014/main" val="1751163011"/>
                    </a:ext>
                  </a:extLst>
                </a:gridCol>
                <a:gridCol w="905854">
                  <a:extLst>
                    <a:ext uri="{9D8B030D-6E8A-4147-A177-3AD203B41FA5}">
                      <a16:colId xmlns:a16="http://schemas.microsoft.com/office/drawing/2014/main" val="1556243276"/>
                    </a:ext>
                  </a:extLst>
                </a:gridCol>
                <a:gridCol w="888768">
                  <a:extLst>
                    <a:ext uri="{9D8B030D-6E8A-4147-A177-3AD203B41FA5}">
                      <a16:colId xmlns:a16="http://schemas.microsoft.com/office/drawing/2014/main" val="1040136088"/>
                    </a:ext>
                  </a:extLst>
                </a:gridCol>
              </a:tblGrid>
              <a:tr h="31253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>
                          <a:effectLst/>
                        </a:rPr>
                        <a:t>№ п/п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>
                          <a:effectLst/>
                        </a:rPr>
                        <a:t>Наименование субъекта                                               Российской Федерации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Максимальное количество баллов по разделам рейтинга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Итого баллов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в том числе по разделам: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911147"/>
                  </a:ext>
                </a:extLst>
              </a:tr>
              <a:tr h="16380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1 "Первоначально утвержденный бюджет"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2 "Внесение изменений в закон о бюджете"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3 "Промежуточная отчетность об исполнении бюджета"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4 "Годовой отчет об исполнении бюджета"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5 "Проект бюджета и материалы к нему"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6 "Бюджет для граждан"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7 "Публичные слушания (общестенные обсуждения) по бюджетным вопросам"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8 "Финансовый контроль"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9 "Публичные сведения о деятельности государственных учреждений"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Раздел 10 "Организация работы общественного совета"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2995482084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Омская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1417520097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Красноярский край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3682137636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Иркутская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4103390318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>
                          <a:effectLst/>
                        </a:rPr>
                        <a:t>4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>
                          <a:effectLst/>
                        </a:rPr>
                        <a:t>Республика Алтай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202230"/>
                  </a:ext>
                </a:extLst>
              </a:tr>
              <a:tr h="3717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Кемеровская область – Кузбасс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4089172666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Новосибирская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4186763838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Алтайский край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97,5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3249316064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Республика Хакасия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2385216823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Томская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84,75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3,25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1138165934"/>
                  </a:ext>
                </a:extLst>
              </a:tr>
              <a:tr h="312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Республика Тыва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133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94" marR="6594" marT="6594" marB="0" anchor="ctr"/>
                </a:tc>
                <a:extLst>
                  <a:ext uri="{0D108BD9-81ED-4DB2-BD59-A6C34878D82A}">
                    <a16:rowId xmlns:a16="http://schemas.microsoft.com/office/drawing/2014/main" val="321057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11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0" y="655984"/>
          <a:ext cx="6261652" cy="6202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6331226" y="655984"/>
          <a:ext cx="5860773" cy="4015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трелка вправо 12"/>
          <p:cNvSpPr/>
          <p:nvPr/>
        </p:nvSpPr>
        <p:spPr>
          <a:xfrm rot="19309613">
            <a:off x="4442791" y="3071192"/>
            <a:ext cx="1023731" cy="8945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/>
          </p:nvPr>
        </p:nvGraphicFramePr>
        <p:xfrm>
          <a:off x="6410739" y="4671391"/>
          <a:ext cx="5781259" cy="2186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601817" y="3341493"/>
            <a:ext cx="7828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134,8% или +878,6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1028727">
            <a:off x="10884542" y="5826660"/>
            <a:ext cx="571294" cy="10642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0727897" y="4901745"/>
            <a:ext cx="88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94,3% или -30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86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994" y="131200"/>
            <a:ext cx="10936840" cy="1693327"/>
          </a:xfrm>
        </p:spPr>
        <p:txBody>
          <a:bodyPr anchor="ctr" anchorCtr="1"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ПРОЕКТЫ, </a:t>
            </a:r>
            <a:b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достижение национальных целей развития Российской Федерации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до 2030 года и на перспективу до 2036 года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</a:t>
            </a:r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2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22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7 мая 2024 г. № </a:t>
            </a:r>
            <a:r>
              <a:rPr lang="ru-RU" sz="22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309)</a:t>
            </a:r>
            <a:endParaRPr lang="ru-RU" sz="22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2" y="8338"/>
            <a:ext cx="800212" cy="790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70794" y="2247542"/>
            <a:ext cx="7986994" cy="3691783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«Продолжительная и активная жизнь»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«Семья»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«Молодежь и дети»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«Кадры»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«Инфраструктура для жизни»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«Эффективная транспортная система»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«Экологическое благополучие»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«Эффективная и конкурентная экономика»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«Туризм и гостеприимство»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«Международная кооперация и экспорт»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«Экономика данных и цифровая трансформация государства»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028" y="1716261"/>
            <a:ext cx="3362188" cy="475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10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" y="1679448"/>
            <a:ext cx="490728" cy="5638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12" y="3205203"/>
            <a:ext cx="490728" cy="5669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008" y="5401056"/>
            <a:ext cx="201168" cy="16459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354580" y="475488"/>
            <a:ext cx="6781800" cy="35966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r>
              <a:rPr lang="ru" sz="2800" b="1" dirty="0" smtClean="0">
                <a:solidFill>
                  <a:srgbClr val="00B050"/>
                </a:solidFill>
                <a:latin typeface="Tahoma"/>
              </a:rPr>
              <a:t>ПРОГРАММА ДОЛГОСРОЧНЫХ СБЕРЕЖЕНИЙ (ПДС)</a:t>
            </a:r>
          </a:p>
          <a:p>
            <a:pPr indent="0"/>
            <a:r>
              <a:rPr lang="ru" sz="2700" b="1" dirty="0" smtClean="0">
                <a:solidFill>
                  <a:srgbClr val="00B050"/>
                </a:solidFill>
                <a:latin typeface="Arial"/>
              </a:rPr>
              <a:t>      Основания </a:t>
            </a:r>
            <a:r>
              <a:rPr lang="ru" sz="2700" b="1" dirty="0">
                <a:solidFill>
                  <a:srgbClr val="00B050"/>
                </a:solidFill>
                <a:latin typeface="Arial"/>
              </a:rPr>
              <a:t>для реализации, </a:t>
            </a:r>
            <a:r>
              <a:rPr lang="ru" sz="2700" b="1" dirty="0" smtClean="0">
                <a:solidFill>
                  <a:srgbClr val="00B050"/>
                </a:solidFill>
                <a:latin typeface="Arial"/>
              </a:rPr>
              <a:t>контроля</a:t>
            </a:r>
            <a:endParaRPr lang="ru" sz="2700" b="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55191" y="1746504"/>
            <a:ext cx="10550853" cy="5029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12000"/>
              </a:lnSpc>
            </a:pPr>
            <a:r>
              <a:rPr lang="ru" sz="3200" dirty="0">
                <a:solidFill>
                  <a:srgbClr val="0D0D0D"/>
                </a:solidFill>
                <a:latin typeface="Arial"/>
              </a:rPr>
              <a:t>Поручение </a:t>
            </a:r>
            <a:r>
              <a:rPr lang="ru" sz="3200" b="1" dirty="0">
                <a:solidFill>
                  <a:srgbClr val="0EB6B6"/>
                </a:solidFill>
                <a:latin typeface="Arial"/>
              </a:rPr>
              <a:t>Президента РФ </a:t>
            </a:r>
            <a:r>
              <a:rPr lang="ru" sz="3200" dirty="0">
                <a:solidFill>
                  <a:srgbClr val="0D0D0D"/>
                </a:solidFill>
                <a:latin typeface="Arial"/>
              </a:rPr>
              <a:t>по итогам Форума «Россия зовет!» от 14 января 2024 г. №Пр-54.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87688" y="3340608"/>
            <a:ext cx="10418356" cy="206044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r">
              <a:lnSpc>
                <a:spcPct val="113000"/>
              </a:lnSpc>
            </a:pPr>
            <a:r>
              <a:rPr lang="ru" sz="2400" i="1" dirty="0">
                <a:solidFill>
                  <a:srgbClr val="020C22"/>
                </a:solidFill>
                <a:latin typeface="Arial"/>
              </a:rPr>
              <a:t>С 1 января будущего года запускается новый инструмент долгосрочных сбережений граждан. Речь </a:t>
            </a:r>
            <a:r>
              <a:rPr lang="ru" sz="2400" i="1" dirty="0" smtClean="0">
                <a:solidFill>
                  <a:srgbClr val="020C22"/>
                </a:solidFill>
                <a:latin typeface="Arial"/>
              </a:rPr>
              <a:t>идёт </a:t>
            </a:r>
            <a:r>
              <a:rPr lang="ru" sz="2400" i="1" dirty="0">
                <a:solidFill>
                  <a:srgbClr val="020C22"/>
                </a:solidFill>
                <a:latin typeface="Arial"/>
              </a:rPr>
              <a:t>о Добровольных накоплениях в негосударственных </a:t>
            </a:r>
            <a:r>
              <a:rPr lang="ru" sz="2400" i="1" dirty="0" smtClean="0">
                <a:solidFill>
                  <a:srgbClr val="020C22"/>
                </a:solidFill>
                <a:latin typeface="Arial"/>
              </a:rPr>
              <a:t>фондах</a:t>
            </a:r>
            <a:r>
              <a:rPr lang="ru" sz="2400" i="1" dirty="0">
                <a:solidFill>
                  <a:srgbClr val="020C22"/>
                </a:solidFill>
                <a:latin typeface="Arial"/>
              </a:rPr>
              <a:t>. Уже по итогам первого </a:t>
            </a:r>
            <a:r>
              <a:rPr lang="ru" sz="2400" i="1" dirty="0" smtClean="0">
                <a:solidFill>
                  <a:srgbClr val="020C22"/>
                </a:solidFill>
                <a:latin typeface="Arial"/>
              </a:rPr>
              <a:t>года </a:t>
            </a:r>
            <a:r>
              <a:rPr lang="ru" sz="2400" i="1" dirty="0">
                <a:solidFill>
                  <a:srgbClr val="020C22"/>
                </a:solidFill>
                <a:latin typeface="Arial"/>
              </a:rPr>
              <a:t>программы Долгосрочных сбережений </a:t>
            </a:r>
            <a:r>
              <a:rPr lang="ru" sz="2400" i="1" dirty="0" smtClean="0">
                <a:solidFill>
                  <a:srgbClr val="020C22"/>
                </a:solidFill>
                <a:latin typeface="Arial"/>
              </a:rPr>
              <a:t>граждан </a:t>
            </a:r>
            <a:r>
              <a:rPr lang="ru" sz="2400" i="1" dirty="0">
                <a:solidFill>
                  <a:srgbClr val="020C22"/>
                </a:solidFill>
                <a:latin typeface="Arial"/>
              </a:rPr>
              <a:t>объём таких вложений </a:t>
            </a:r>
            <a:r>
              <a:rPr lang="ru" sz="2400" i="1" dirty="0" smtClean="0">
                <a:solidFill>
                  <a:srgbClr val="020C22"/>
                </a:solidFill>
                <a:latin typeface="Arial"/>
              </a:rPr>
              <a:t>должен </a:t>
            </a:r>
            <a:r>
              <a:rPr lang="ru" sz="2400" i="1" dirty="0">
                <a:solidFill>
                  <a:srgbClr val="020C22"/>
                </a:solidFill>
                <a:latin typeface="Arial"/>
              </a:rPr>
              <a:t>составлять не менее 250 миллиардов.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54817" y="4887006"/>
            <a:ext cx="1402452" cy="4572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12000"/>
              </a:lnSpc>
            </a:pPr>
            <a:endParaRPr lang="ru" sz="16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6521569" y="5363068"/>
            <a:ext cx="4057759" cy="77894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i="1" dirty="0" smtClean="0">
                <a:solidFill>
                  <a:srgbClr val="020C22"/>
                </a:solidFill>
                <a:latin typeface="Arial"/>
              </a:rPr>
              <a:t>                           В.В. Путин</a:t>
            </a:r>
            <a:endParaRPr lang="ru" sz="2400" i="1" dirty="0">
              <a:solidFill>
                <a:srgbClr val="020C22"/>
              </a:solidFill>
              <a:latin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21569" y="5917720"/>
            <a:ext cx="4057759" cy="224287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i="1" smtClean="0">
                <a:solidFill>
                  <a:srgbClr val="020C22"/>
                </a:solidFill>
                <a:latin typeface="Arial"/>
              </a:rPr>
              <a:t>                                                  07.12.2023</a:t>
            </a:r>
            <a:endParaRPr lang="ru" sz="1600" i="1" dirty="0">
              <a:solidFill>
                <a:srgbClr val="020C2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0616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ПРОГРАММА </a:t>
            </a:r>
            <a:r>
              <a:rPr lang="ru-RU" sz="2400" b="1" dirty="0">
                <a:solidFill>
                  <a:srgbClr val="00B050"/>
                </a:solidFill>
              </a:rPr>
              <a:t>ДОЛГОСРОЧНЫХ СБЕРЕЖЕНИЙ –КАК РАБОТАЕТ</a:t>
            </a: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991378"/>
            <a:ext cx="3624790" cy="33146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50845" y="1162953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i="0" u="none" strike="noStrike" baseline="0" dirty="0" smtClean="0">
                <a:solidFill>
                  <a:srgbClr val="00B050"/>
                </a:solidFill>
                <a:latin typeface="Segoe UI" panose="020B0502040204020203" pitchFamily="34" charset="0"/>
              </a:rPr>
              <a:t>СОФИНАНСИРОВАНИЕ</a:t>
            </a:r>
            <a:r>
              <a:rPr lang="ru-RU" sz="1400" dirty="0">
                <a:solidFill>
                  <a:srgbClr val="000000"/>
                </a:solidFill>
                <a:latin typeface="Segoe UI" panose="020B0502040204020203" pitchFamily="34" charset="0"/>
              </a:rPr>
              <a:t>–государство будет перечислять на ваш </a:t>
            </a:r>
            <a:r>
              <a:rPr lang="ru-RU" sz="1400" dirty="0" smtClean="0">
                <a:solidFill>
                  <a:srgbClr val="000000"/>
                </a:solidFill>
                <a:latin typeface="Segoe UI" panose="020B0502040204020203" pitchFamily="34" charset="0"/>
              </a:rPr>
              <a:t>счет деньги в дополнение к </a:t>
            </a:r>
            <a:r>
              <a:rPr lang="ru-RU" sz="1400" dirty="0">
                <a:solidFill>
                  <a:srgbClr val="000000"/>
                </a:solidFill>
                <a:latin typeface="Segoe UI" panose="020B0502040204020203" pitchFamily="34" charset="0"/>
              </a:rPr>
              <a:t>вашим взносам </a:t>
            </a:r>
            <a:r>
              <a:rPr lang="ru-RU" sz="1400" b="1" dirty="0">
                <a:solidFill>
                  <a:srgbClr val="000000"/>
                </a:solidFill>
                <a:latin typeface="Segoe UI" panose="020B0502040204020203" pitchFamily="34" charset="0"/>
              </a:rPr>
              <a:t>в первые 3 года участия в программе</a:t>
            </a:r>
            <a:r>
              <a:rPr lang="ru-RU" sz="1400" dirty="0">
                <a:solidFill>
                  <a:srgbClr val="000000"/>
                </a:solidFill>
                <a:latin typeface="Segoe UI" panose="020B0502040204020203" pitchFamily="34" charset="0"/>
              </a:rPr>
              <a:t>. </a:t>
            </a:r>
            <a:r>
              <a:rPr lang="ru-RU" sz="1400" dirty="0" smtClean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</a:p>
          <a:p>
            <a:r>
              <a:rPr lang="ru-RU" sz="1200" i="1" dirty="0"/>
              <a:t>Максимальная сумма, которую можно получить от Государства в год –</a:t>
            </a:r>
            <a:r>
              <a:rPr lang="ru-RU" sz="1200" b="1" i="1" dirty="0"/>
              <a:t>36 тыс. </a:t>
            </a:r>
            <a:r>
              <a:rPr lang="ru-RU" sz="1200" b="1" i="1" dirty="0" smtClean="0"/>
              <a:t>руб.</a:t>
            </a:r>
          </a:p>
          <a:p>
            <a:endParaRPr lang="ru-RU" sz="1200" b="1" i="1" dirty="0"/>
          </a:p>
          <a:p>
            <a:r>
              <a:rPr lang="ru-RU" sz="1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НАЛОГОВЫЙ ВЫЧЕТ</a:t>
            </a:r>
            <a:r>
              <a:rPr lang="ru-RU" sz="1400" dirty="0"/>
              <a:t>–по итогу </a:t>
            </a:r>
            <a:r>
              <a:rPr lang="ru-RU" sz="1400" dirty="0" smtClean="0"/>
              <a:t>года вы </a:t>
            </a:r>
            <a:r>
              <a:rPr lang="ru-RU" sz="1400" dirty="0"/>
              <a:t>можете подать декларацию, указать сумму, </a:t>
            </a:r>
            <a:r>
              <a:rPr lang="ru-RU" sz="1400" dirty="0" smtClean="0"/>
              <a:t>которую вы положили на ПДС и </a:t>
            </a:r>
            <a:r>
              <a:rPr lang="ru-RU" sz="1400" dirty="0"/>
              <a:t>вам </a:t>
            </a:r>
            <a:r>
              <a:rPr lang="ru-RU" sz="1400" dirty="0" smtClean="0"/>
              <a:t>вернут 13</a:t>
            </a:r>
            <a:r>
              <a:rPr lang="ru-RU" sz="1400" dirty="0"/>
              <a:t>% от этой суммы в </a:t>
            </a:r>
            <a:r>
              <a:rPr lang="ru-RU" sz="1400" dirty="0" smtClean="0"/>
              <a:t>виде налогового вычета.</a:t>
            </a:r>
          </a:p>
          <a:p>
            <a:r>
              <a:rPr lang="ru-RU" sz="1400" dirty="0" smtClean="0"/>
              <a:t> </a:t>
            </a:r>
            <a:r>
              <a:rPr lang="ru-RU" sz="1200" i="1" dirty="0" smtClean="0"/>
              <a:t>Максимальная сумма  </a:t>
            </a:r>
            <a:r>
              <a:rPr lang="ru-RU" sz="1200" i="1" dirty="0"/>
              <a:t>52 тыс. руб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endParaRPr lang="en-US" sz="1400" dirty="0"/>
          </a:p>
          <a:p>
            <a:r>
              <a:rPr lang="ru-RU" sz="1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ИНВЕСТИЦИОННЫЙ ДОХОД </a:t>
            </a:r>
            <a:r>
              <a:rPr lang="ru-RU" sz="1400" dirty="0"/>
              <a:t>–деньги не просто лежат на счете</a:t>
            </a:r>
            <a:r>
              <a:rPr lang="ru-RU" sz="1400" dirty="0" smtClean="0"/>
              <a:t>, а вкладываются в </a:t>
            </a:r>
            <a:r>
              <a:rPr lang="ru-RU" sz="1400" dirty="0"/>
              <a:t>доходные </a:t>
            </a:r>
            <a:r>
              <a:rPr lang="ru-RU" sz="1400" dirty="0" err="1"/>
              <a:t>низкорисковые</a:t>
            </a:r>
            <a:r>
              <a:rPr lang="ru-RU" sz="1400" dirty="0"/>
              <a:t> ценные </a:t>
            </a:r>
            <a:r>
              <a:rPr lang="ru-RU" sz="1400" dirty="0" smtClean="0"/>
              <a:t>бумаги и </a:t>
            </a:r>
            <a:r>
              <a:rPr lang="ru-RU" sz="1400" dirty="0"/>
              <a:t>по итогам </a:t>
            </a:r>
            <a:r>
              <a:rPr lang="ru-RU" sz="1400" dirty="0" smtClean="0"/>
              <a:t>года может </a:t>
            </a:r>
            <a:r>
              <a:rPr lang="ru-RU" sz="1400" dirty="0"/>
              <a:t>быть получен инвестиционный доход</a:t>
            </a:r>
            <a:r>
              <a:rPr lang="ru-RU" sz="1400" dirty="0" smtClean="0"/>
              <a:t>.</a:t>
            </a:r>
          </a:p>
          <a:p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7680" y="4546234"/>
            <a:ext cx="1109194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u="none" strike="noStrike" baseline="0" dirty="0" smtClean="0">
                <a:solidFill>
                  <a:srgbClr val="00B050"/>
                </a:solidFill>
                <a:latin typeface="Segoe UI" panose="020B0502040204020203" pitchFamily="34" charset="0"/>
              </a:rPr>
              <a:t>ГОСУДАРСТВЕННЫЕ ГАРАНТИИ СОХРАННОСТИ</a:t>
            </a:r>
            <a:endParaRPr lang="ru-RU" sz="1600" b="0" i="0" u="none" strike="noStrike" baseline="0" dirty="0" smtClean="0">
              <a:solidFill>
                <a:srgbClr val="00B050"/>
              </a:solidFill>
              <a:latin typeface="Segoe UI" panose="020B0502040204020203" pitchFamily="34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Segoe UI" panose="020B0502040204020203" pitchFamily="34" charset="0"/>
              </a:rPr>
              <a:t>средства на счете застрахованы Агентством страхования вкладов на сумму до </a:t>
            </a:r>
            <a:r>
              <a:rPr lang="ru-RU" sz="1600" b="1" dirty="0">
                <a:solidFill>
                  <a:srgbClr val="000000"/>
                </a:solidFill>
                <a:latin typeface="Segoe UI" panose="020B0502040204020203" pitchFamily="34" charset="0"/>
              </a:rPr>
              <a:t>2,8 млн руб</a:t>
            </a:r>
            <a:r>
              <a:rPr lang="ru-RU" sz="1600" b="1" dirty="0" smtClean="0">
                <a:solidFill>
                  <a:srgbClr val="000000"/>
                </a:solidFill>
                <a:latin typeface="Segoe UI" panose="020B0502040204020203" pitchFamily="34" charset="0"/>
              </a:rPr>
              <a:t>.</a:t>
            </a:r>
          </a:p>
          <a:p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(в 2 раза больше чем </a:t>
            </a:r>
            <a:r>
              <a:rPr lang="ru-RU" sz="16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вклад в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банке)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0807" y="5511029"/>
            <a:ext cx="77668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ОСНОВАНИЯ ДЛЯ НАЗНАЧЕНИЯ ПЕРЕОДИЧЕСКИХ ВЫПЛАТ :</a:t>
            </a:r>
          </a:p>
          <a:p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	Срок действия договора ПДС не менее чем 15 лет</a:t>
            </a:r>
          </a:p>
          <a:p>
            <a:r>
              <a:rPr lang="ru-RU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	Достижение возраста 55 женщины/60 мужчины</a:t>
            </a:r>
            <a:endParaRPr lang="ru-RU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Шеврон 7"/>
          <p:cNvSpPr/>
          <p:nvPr/>
        </p:nvSpPr>
        <p:spPr>
          <a:xfrm>
            <a:off x="933243" y="5791839"/>
            <a:ext cx="484632" cy="207819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70" y="6030326"/>
            <a:ext cx="518205" cy="2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57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838" y="74571"/>
            <a:ext cx="10515600" cy="60909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Декларация </a:t>
            </a:r>
            <a:r>
              <a:rPr lang="ru-RU" sz="3200" b="1" dirty="0" smtClean="0"/>
              <a:t>задач</a:t>
            </a:r>
            <a:endParaRPr lang="ru-RU" sz="32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55055537"/>
              </p:ext>
            </p:extLst>
          </p:nvPr>
        </p:nvGraphicFramePr>
        <p:xfrm>
          <a:off x="1245313" y="745303"/>
          <a:ext cx="975265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2363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9949" y="3016666"/>
            <a:ext cx="5512040" cy="658026"/>
          </a:xfr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Book Antiqua" panose="0204060205030503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970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base.com-82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powerpointbase.com-823</Template>
  <TotalTime>1196</TotalTime>
  <Words>1090</Words>
  <Application>Microsoft Office PowerPoint</Application>
  <PresentationFormat>Широкоэкранный</PresentationFormat>
  <Paragraphs>313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Arial Black</vt:lpstr>
      <vt:lpstr>Book Antiqua</vt:lpstr>
      <vt:lpstr>Calibri</vt:lpstr>
      <vt:lpstr>Calibri Light</vt:lpstr>
      <vt:lpstr>Segoe UI</vt:lpstr>
      <vt:lpstr>Tahoma</vt:lpstr>
      <vt:lpstr>Times New Roman</vt:lpstr>
      <vt:lpstr>Wingdings</vt:lpstr>
      <vt:lpstr>powerpointbase.com-823</vt:lpstr>
      <vt:lpstr>Об итогах исполнения консолидированного бюджета Республики Алтай  за 2023 год и задачах на 2024 год и плановый период 2025-2026 гг.</vt:lpstr>
      <vt:lpstr>Основные характеристики исполнения консолидированного бюджета  Республики Алтай за 2019-2023  годы , млн. рублей</vt:lpstr>
      <vt:lpstr>Презентация PowerPoint</vt:lpstr>
      <vt:lpstr>Презентация PowerPoint</vt:lpstr>
      <vt:lpstr>Темп роста поступлений налоговых и неналоговых доходов в консолидированные бюджеты муниципальных образований в Республике Алтай за 2023 год к 2022 году, в %</vt:lpstr>
      <vt:lpstr>Финансовые потоки Центр-Регион-Центр</vt:lpstr>
      <vt:lpstr>Показатели безвозмездных поступлений от других бюджетов бюджетной системы Российской Федерации и фондов в консолидированный бюджет Республики Алтай в 2020-2023 году</vt:lpstr>
      <vt:lpstr>Расходы консолидированного бюджета Республики Алтай по функциональной классификации за 2023 годы, млн. рублей</vt:lpstr>
      <vt:lpstr>Расходы консолидированного бюджета Республики Алтай на реализацию  национальных проектов за 2020-2023 годы, млн. рублей</vt:lpstr>
      <vt:lpstr>Презентация PowerPoint</vt:lpstr>
      <vt:lpstr>Презентация PowerPoint</vt:lpstr>
      <vt:lpstr>Презентация PowerPoint</vt:lpstr>
      <vt:lpstr>НАЦИОНАЛЬНЫЕ ПРОЕКТЫ,  направленные на достижение национальных целей развития Российской Федерации  на период до 2030 года и на перспективу до 2036 года (Указ Президента Российской Федерации от 7 мая 2024 г. № 309)</vt:lpstr>
      <vt:lpstr>Презентация PowerPoint</vt:lpstr>
      <vt:lpstr>ПРОГРАММА ДОЛГОСРОЧНЫХ СБЕРЕЖЕНИЙ –КАК РАБОТАЕТ</vt:lpstr>
      <vt:lpstr>Декларация задач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исполнения консолидированного бюджета Республики Алтай за 2022 год и задачах на 2023 год и плановый период 2024-2025гг.</dc:title>
  <dc:creator>Vekesser</dc:creator>
  <cp:lastModifiedBy>Неверова Екатерина Валерьевна</cp:lastModifiedBy>
  <cp:revision>116</cp:revision>
  <cp:lastPrinted>2024-05-16T08:56:24Z</cp:lastPrinted>
  <dcterms:created xsi:type="dcterms:W3CDTF">2023-04-25T03:34:39Z</dcterms:created>
  <dcterms:modified xsi:type="dcterms:W3CDTF">2024-06-04T07:12:03Z</dcterms:modified>
</cp:coreProperties>
</file>