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7"/>
  </p:notesMasterIdLst>
  <p:sldIdLst>
    <p:sldId id="256" r:id="rId2"/>
    <p:sldId id="349" r:id="rId3"/>
    <p:sldId id="339" r:id="rId4"/>
    <p:sldId id="351" r:id="rId5"/>
    <p:sldId id="347" r:id="rId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8" autoAdjust="0"/>
    <p:restoredTop sz="94660"/>
  </p:normalViewPr>
  <p:slideViewPr>
    <p:cSldViewPr snapToGrid="0">
      <p:cViewPr varScale="1">
        <p:scale>
          <a:sx n="84" d="100"/>
          <a:sy n="84" d="100"/>
        </p:scale>
        <p:origin x="72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96780-A512-4BBD-8CFD-6803B872A555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E4FF2-656D-44DC-916A-C0D670A85E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048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3600" y="134589"/>
            <a:ext cx="1902479" cy="853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507" y="134589"/>
            <a:ext cx="1321026" cy="876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8025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3600" y="134589"/>
            <a:ext cx="1902479" cy="853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507" y="134589"/>
            <a:ext cx="1321026" cy="876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539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3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15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27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74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43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16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02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08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412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561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38200" y="25400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b="1" dirty="0" smtClean="0">
                <a:latin typeface="Century Gothic" panose="020B0502020202020204" pitchFamily="34" charset="0"/>
              </a:rPr>
              <a:t>СОВЕТ </a:t>
            </a:r>
          </a:p>
          <a:p>
            <a:r>
              <a:rPr lang="ru-RU" sz="1800" b="1" dirty="0" smtClean="0">
                <a:latin typeface="Century Gothic" panose="020B0502020202020204" pitchFamily="34" charset="0"/>
              </a:rPr>
              <a:t>ПО СТРАТЕГИЧЕСКОМУ РАЗВИТИЮ </a:t>
            </a:r>
          </a:p>
          <a:p>
            <a:r>
              <a:rPr lang="ru-RU" sz="1800" b="1" dirty="0" smtClean="0">
                <a:latin typeface="Century Gothic" panose="020B0502020202020204" pitchFamily="34" charset="0"/>
              </a:rPr>
              <a:t>РЕСПУБЛИКИ АЛТАЙ</a:t>
            </a:r>
            <a:endParaRPr lang="ru-RU" sz="1800" b="1" dirty="0">
              <a:latin typeface="Century Gothic" panose="020B0502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28666" y="254000"/>
            <a:ext cx="2125133" cy="93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00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бложка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invGray">
          <a:xfrm>
            <a:off x="12113684" y="-1587"/>
            <a:ext cx="7620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12058651" y="-1587"/>
            <a:ext cx="3810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12033259" y="-1587"/>
            <a:ext cx="12700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11969753" y="-1587"/>
            <a:ext cx="33867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11834292" y="-787"/>
            <a:ext cx="12700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Прямоугольник 27"/>
          <p:cNvSpPr>
            <a:spLocks noChangeArrowheads="1"/>
          </p:cNvSpPr>
          <p:nvPr userDrawn="1"/>
        </p:nvSpPr>
        <p:spPr bwMode="auto">
          <a:xfrm>
            <a:off x="1284817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18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Номер слайда 1">
            <a:extLst>
              <a:ext uri="{FF2B5EF4-FFF2-40B4-BE49-F238E27FC236}">
                <a16:creationId xmlns:a16="http://schemas.microsoft.com/office/drawing/2014/main" xmlns="" id="{5FD838A7-343B-45EA-92FC-7FB7F579BB79}"/>
              </a:ext>
            </a:extLst>
          </p:cNvPr>
          <p:cNvSpPr txBox="1">
            <a:spLocks/>
          </p:cNvSpPr>
          <p:nvPr userDrawn="1"/>
        </p:nvSpPr>
        <p:spPr>
          <a:xfrm>
            <a:off x="8893763" y="-2063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62" fontAlgn="base">
              <a:spcBef>
                <a:spcPct val="0"/>
              </a:spcBef>
              <a:spcAft>
                <a:spcPct val="0"/>
              </a:spcAft>
              <a:defRPr/>
            </a:pPr>
            <a:fld id="{7C948A7D-6C52-4157-BEA1-1B3B6891AEA4}" type="slidenum">
              <a:rPr lang="ru-RU" sz="1663" smtClean="0">
                <a:solidFill>
                  <a:schemeClr val="bg1"/>
                </a:solidFill>
              </a:rPr>
              <a:pPr defTabSz="84406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66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9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D2B8-DC2A-411C-BB99-E6F68E6EC05E}" type="datetimeFigureOut">
              <a:rPr lang="ru-RU" smtClean="0"/>
              <a:t>16.05.2024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C0355-23CB-40C2-8EF2-612179E8AA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02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1040" y="2022421"/>
            <a:ext cx="10731355" cy="1763196"/>
          </a:xfrm>
        </p:spPr>
        <p:txBody>
          <a:bodyPr>
            <a:noAutofit/>
          </a:bodyPr>
          <a:lstStyle/>
          <a:p>
            <a:r>
              <a:rPr lang="ru-RU" sz="31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О основных подходах к реализации</a:t>
            </a:r>
            <a:br>
              <a:rPr lang="ru-RU" sz="31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государственных программам </a:t>
            </a:r>
            <a:br>
              <a:rPr lang="ru-RU" sz="31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Республики Алтай в 2024 году</a:t>
            </a:r>
            <a:endParaRPr lang="ru-RU" sz="31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1040" y="5760022"/>
            <a:ext cx="10866120" cy="768794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latin typeface="Bookman Old Style" panose="02050604050505020204" pitchFamily="18" charset="0"/>
              </a:rPr>
              <a:t>Докладчик</a:t>
            </a:r>
            <a:r>
              <a:rPr lang="ru-RU" sz="2000" dirty="0" smtClean="0">
                <a:latin typeface="Bookman Old Style" panose="02050604050505020204" pitchFamily="18" charset="0"/>
              </a:rPr>
              <a:t>: </a:t>
            </a:r>
            <a:r>
              <a:rPr lang="ru-RU" sz="2000" dirty="0" err="1" smtClean="0">
                <a:latin typeface="Bookman Old Style" panose="02050604050505020204" pitchFamily="18" charset="0"/>
              </a:rPr>
              <a:t>Тупикин</a:t>
            </a:r>
            <a:r>
              <a:rPr lang="ru-RU" sz="2000" dirty="0" smtClean="0">
                <a:latin typeface="Bookman Old Style" panose="02050604050505020204" pitchFamily="18" charset="0"/>
              </a:rPr>
              <a:t> Вячеслав Валерьевич, </a:t>
            </a:r>
            <a:br>
              <a:rPr lang="ru-RU" sz="2000" dirty="0" smtClean="0">
                <a:latin typeface="Bookman Old Style" panose="02050604050505020204" pitchFamily="18" charset="0"/>
              </a:rPr>
            </a:br>
            <a:r>
              <a:rPr lang="ru-RU" sz="2000" dirty="0" smtClean="0">
                <a:latin typeface="Bookman Old Style" panose="02050604050505020204" pitchFamily="18" charset="0"/>
              </a:rPr>
              <a:t>министр экономического </a:t>
            </a:r>
            <a:r>
              <a:rPr lang="ru-RU" sz="2000" dirty="0">
                <a:latin typeface="Bookman Old Style" panose="02050604050505020204" pitchFamily="18" charset="0"/>
              </a:rPr>
              <a:t>развития Республики Алтай</a:t>
            </a:r>
          </a:p>
        </p:txBody>
      </p:sp>
    </p:spTree>
    <p:extLst>
      <p:ext uri="{BB962C8B-B14F-4D97-AF65-F5344CB8AC3E}">
        <p14:creationId xmlns:p14="http://schemas.microsoft.com/office/powerpoint/2010/main" val="138779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974111" y="1600200"/>
            <a:ext cx="1648735" cy="320040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До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1 июля 2023 г.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разработан проект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распоряжения Правительства РА об утверждении перечня государственных программ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на 2024-2030 гг.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457200" y="5208806"/>
            <a:ext cx="11356848" cy="158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823564" y="4810463"/>
            <a:ext cx="4607" cy="398343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966790" y="5476491"/>
            <a:ext cx="193354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05.07.2023</a:t>
            </a:r>
          </a:p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утверждено</a:t>
            </a:r>
          </a:p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распоряжение ПРА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46304" y="466344"/>
            <a:ext cx="1755783" cy="3593592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Разработано новое Положение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о системе управления государственными программами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в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соответствии с планом-графиком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перехода государственных программ субъектов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РФ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на новую систему управления (поручение Правительства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РФ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от 30 августа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2022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г. </a:t>
            </a:r>
            <a:b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№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ММ-П6-14588)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961938" y="5146910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>
            <a:stCxn id="23" idx="2"/>
            <a:endCxn id="27" idx="0"/>
          </p:cNvCxnSpPr>
          <p:nvPr/>
        </p:nvCxnSpPr>
        <p:spPr>
          <a:xfrm>
            <a:off x="1024196" y="4059936"/>
            <a:ext cx="10894" cy="1086974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13809" y="5480603"/>
            <a:ext cx="196239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22.06.2023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b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ru-RU" sz="1400" dirty="0" smtClean="0">
                <a:latin typeface="Bookman Old Style" panose="02050604050505020204" pitchFamily="18" charset="0"/>
              </a:rPr>
              <a:t>утверждено</a:t>
            </a:r>
          </a:p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постановление ПРА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435058" y="1594193"/>
            <a:ext cx="1621767" cy="320640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Приняты постановления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Правительства РА об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утверждении государственных программ РА на 2024-2030 гг. в части: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стратегических приоритетов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порядков предоставления субсидий и иных межбюджетных трансфертов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761289" y="5493093"/>
            <a:ext cx="12554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24.10.2023</a:t>
            </a:r>
            <a:endParaRPr lang="ru-RU" sz="14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693302" y="466343"/>
            <a:ext cx="1635308" cy="359359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Созданы управляющие советы государственных программ РА и одобрены проекты постановлений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Правительства РА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об утверждении государственных программ РА </a:t>
            </a:r>
            <a:b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на 2024-2030 гг.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984302" y="5493094"/>
            <a:ext cx="12554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05.10.2023</a:t>
            </a:r>
            <a:endParaRPr lang="ru-RU" sz="14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40" name="Прямая соединительная линия 39"/>
          <p:cNvCxnSpPr>
            <a:stCxn id="33" idx="2"/>
          </p:cNvCxnSpPr>
          <p:nvPr/>
        </p:nvCxnSpPr>
        <p:spPr>
          <a:xfrm flipH="1">
            <a:off x="6245941" y="4800600"/>
            <a:ext cx="1" cy="408206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7140822" y="466343"/>
            <a:ext cx="1609986" cy="359359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Утверждены паспорта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государственных программ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на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заседании Правительства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РА,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на котором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рассмотрен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и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одобрен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проект закона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о республиканском бюджете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на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очередной финансовый год и плановый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период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7414792" y="5480603"/>
            <a:ext cx="12554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25.10.2023</a:t>
            </a:r>
            <a:endParaRPr lang="ru-RU" sz="14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834805" y="1594192"/>
            <a:ext cx="1525347" cy="320640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Сформированы проекты паспортов структурных элементов (РП вне НП, ВП и КПМ) и утверждены органами управления в течение </a:t>
            </a:r>
            <a:b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10 рабочих дней со дня утверждения паспортов государственных программ РА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0444149" y="466343"/>
            <a:ext cx="1580211" cy="359359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Приведение паспортов государственных программ РА и их структурных элементов в соответствии с параметрами утвержденного закона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о республиканском бюджете 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РА </a:t>
            </a:r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на очередной финансовый год и плановый период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4523617" y="4059048"/>
            <a:ext cx="7156" cy="1165648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465734" y="5160860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750412" y="5178856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181056" y="5160860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flipH="1">
            <a:off x="9598067" y="4778632"/>
            <a:ext cx="1" cy="408206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8" name="Овал 57"/>
          <p:cNvSpPr/>
          <p:nvPr/>
        </p:nvSpPr>
        <p:spPr>
          <a:xfrm>
            <a:off x="9524326" y="5146910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H="1">
            <a:off x="7964352" y="4059048"/>
            <a:ext cx="7156" cy="1165648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11237716" y="4059048"/>
            <a:ext cx="7156" cy="1165648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2" name="Овал 61"/>
          <p:cNvSpPr/>
          <p:nvPr/>
        </p:nvSpPr>
        <p:spPr>
          <a:xfrm>
            <a:off x="7896224" y="5144630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11152428" y="5156116"/>
            <a:ext cx="146304" cy="1371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8969742" y="5476492"/>
            <a:ext cx="12554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09.11.2023</a:t>
            </a:r>
            <a:endParaRPr lang="ru-RU" sz="14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0558576" y="5476491"/>
            <a:ext cx="12554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20.03.2024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4848224" y="613827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b="1" dirty="0">
                <a:latin typeface="Bookman Old Style" panose="02050604050505020204" pitchFamily="18" charset="0"/>
              </a:rPr>
              <a:t>Этапы разработки новых государственных программ Республики Алтай на 2024-2030 годы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1814048" y="6430659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2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712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5616" y="37609"/>
            <a:ext cx="101610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</a:rPr>
              <a:t>Перечень государственных программ Республики Алтай </a:t>
            </a:r>
            <a:r>
              <a:rPr lang="ru-RU" sz="2000" b="1" dirty="0" smtClean="0">
                <a:latin typeface="Bookman Old Style" panose="02050604050505020204" pitchFamily="18" charset="0"/>
              </a:rPr>
              <a:t>– 20 ед.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591203"/>
              </p:ext>
            </p:extLst>
          </p:nvPr>
        </p:nvGraphicFramePr>
        <p:xfrm>
          <a:off x="139088" y="575845"/>
          <a:ext cx="6206848" cy="601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1221"/>
                <a:gridCol w="4545627"/>
              </a:tblGrid>
              <a:tr h="60100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Куратор 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Махалов</a:t>
                      </a:r>
                      <a:r>
                        <a:rPr lang="ru-RU" sz="1300" b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В.Б., Первый заместитель Председателя Правительства Республики Алтай</a:t>
                      </a:r>
                    </a:p>
                    <a:p>
                      <a:endParaRPr lang="ru-RU" sz="1200" b="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«Комплексное развитие сельских территорий»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10.10.2023 г. № 370)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«Комплексные меры профилактики правонарушений и защита населения и территории Республики Алтай от чрезвычайных ситуаций» (утв. от 24.10.2023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409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«Обеспечение экологической безопасности и улучшение состояния окружающей среды»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12.10.2023 г. № 377)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«Повышение качества водоснабжения в Республике Алтай» (утв. от 24.10.2023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408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внутреннего и въездного туризма»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20.10.2023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397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жилищно-коммунального комплекса»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12.10.2023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372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сельского хозяйства и регулирование рынков сельскохозяйственной продукции, сырья и продовольствия»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09.10.2023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368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транспортного комплекса»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10.10.2023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369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экономического потенциала и предпринимательства»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17.10.2023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388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«Формирование современной городской среды»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10.10.2023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371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«Цифровая трансформация Республики Алтай»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24.10.2023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405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958966"/>
              </p:ext>
            </p:extLst>
          </p:nvPr>
        </p:nvGraphicFramePr>
        <p:xfrm>
          <a:off x="6601968" y="575845"/>
          <a:ext cx="5425191" cy="1957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928"/>
                <a:gridCol w="3715263"/>
              </a:tblGrid>
              <a:tr h="19570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Куратор –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Ялбаков</a:t>
                      </a:r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 Э.А.,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Первый заместитель Председателя Правительства Республики Алтай</a:t>
                      </a:r>
                    </a:p>
                    <a:p>
                      <a:endParaRPr lang="ru-RU" sz="1200" b="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«Реализация государственной национальной политики»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24.10.2023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406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культуры»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16.10.2023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386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физической культуры и спорта» (утв. от 17.10.2023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391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«Сохранение и развитие алтайского языка» (утв. от 24.10.2023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407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34502"/>
              </p:ext>
            </p:extLst>
          </p:nvPr>
        </p:nvGraphicFramePr>
        <p:xfrm>
          <a:off x="6601966" y="2634297"/>
          <a:ext cx="5425191" cy="1936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/>
                <a:gridCol w="3696975"/>
              </a:tblGrid>
              <a:tr h="1936872">
                <a:tc>
                  <a:txBody>
                    <a:bodyPr/>
                    <a:lstStyle/>
                    <a:p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Куратор – </a:t>
                      </a:r>
                    </a:p>
                    <a:p>
                      <a:r>
                        <a:rPr lang="ru-RU" sz="1300" b="0" kern="1200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Култуева</a:t>
                      </a:r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 Д.А., заместитель Председателя Правительства Республики Алтай</a:t>
                      </a:r>
                      <a:endParaRPr lang="ru-RU" sz="1300" b="0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Bookman Old Style" panose="020506040505050202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«Обеспечение социальной защищенности»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20.10.2023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400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здравоохранения»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20.10.2023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396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«Развитие образования»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17.10.2023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387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«Содействие занятости населения»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20.10.2023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399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555115"/>
              </p:ext>
            </p:extLst>
          </p:nvPr>
        </p:nvGraphicFramePr>
        <p:xfrm>
          <a:off x="6601966" y="4711399"/>
          <a:ext cx="5425191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48"/>
                <a:gridCol w="3669543"/>
              </a:tblGrid>
              <a:tr h="1795495">
                <a:tc>
                  <a:txBody>
                    <a:bodyPr/>
                    <a:lstStyle/>
                    <a:p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Куратор – </a:t>
                      </a:r>
                    </a:p>
                    <a:p>
                      <a:r>
                        <a:rPr lang="ru-RU" sz="1300" b="0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Bookman Old Style" panose="02050604050505020204" pitchFamily="18" charset="0"/>
                          <a:ea typeface="+mn-ea"/>
                          <a:cs typeface="Times New Roman" panose="02020603050405020304" pitchFamily="18" charset="0"/>
                        </a:rPr>
                        <a:t>Завьялова О.В., заместитель Председателя Правительства Республики Алтай, министр финансов Республики Алтай</a:t>
                      </a:r>
                      <a:endParaRPr lang="ru-RU" sz="1300" b="0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Bookman Old Style" panose="020506040505050202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«Управление государственными финансами» 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(утв. от 12.10.2023 г. №</a:t>
                      </a:r>
                      <a:r>
                        <a:rPr lang="en-US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 373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66698" y="6550597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3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01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03" name="Oval 115"/>
          <p:cNvSpPr>
            <a:spLocks noChangeArrowheads="1"/>
          </p:cNvSpPr>
          <p:nvPr/>
        </p:nvSpPr>
        <p:spPr bwMode="gray">
          <a:xfrm>
            <a:off x="4527699" y="1987574"/>
            <a:ext cx="3103073" cy="2988743"/>
          </a:xfrm>
          <a:prstGeom prst="ellipse">
            <a:avLst/>
          </a:prstGeom>
          <a:gradFill rotWithShape="1">
            <a:gsLst>
              <a:gs pos="0">
                <a:srgbClr val="CCECFF"/>
              </a:gs>
              <a:gs pos="100000">
                <a:srgbClr val="CCECFF">
                  <a:gamma/>
                  <a:tint val="0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42763" name="Group 75"/>
          <p:cNvGrpSpPr>
            <a:grpSpLocks/>
          </p:cNvGrpSpPr>
          <p:nvPr/>
        </p:nvGrpSpPr>
        <p:grpSpPr bwMode="auto">
          <a:xfrm>
            <a:off x="5372381" y="2660487"/>
            <a:ext cx="1505875" cy="1486272"/>
            <a:chOff x="2016" y="1920"/>
            <a:chExt cx="1680" cy="1680"/>
          </a:xfrm>
        </p:grpSpPr>
        <p:sp>
          <p:nvSpPr>
            <p:cNvPr id="242764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2765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" name="AutoShape 64"/>
          <p:cNvSpPr>
            <a:spLocks noChangeArrowheads="1"/>
          </p:cNvSpPr>
          <p:nvPr/>
        </p:nvSpPr>
        <p:spPr bwMode="gray">
          <a:xfrm rot="16200000">
            <a:off x="5797416" y="2232569"/>
            <a:ext cx="629211" cy="211802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5327048" y="3088030"/>
            <a:ext cx="15568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35 962,3 </a:t>
            </a:r>
            <a: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млн. </a:t>
            </a: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69056" y="4916846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Развитие </a:t>
            </a:r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600" b="1" dirty="0" smtClean="0">
                <a:latin typeface="Bookman Old Style" panose="02050604050505020204" pitchFamily="18" charset="0"/>
              </a:rPr>
              <a:t>образования</a:t>
            </a:r>
            <a:endParaRPr lang="ru-RU" sz="1600" b="1" dirty="0">
              <a:latin typeface="Bookman Old Style" panose="020506040505050202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-109929" y="183175"/>
            <a:ext cx="41011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D1F79"/>
                </a:solidFill>
                <a:latin typeface="Bookman Old Style" panose="02050604050505020204" pitchFamily="18" charset="0"/>
              </a:rPr>
              <a:t>СТРУКТУРА РАСХОДОВ </a:t>
            </a:r>
          </a:p>
          <a:p>
            <a:pPr algn="ctr"/>
            <a:r>
              <a:rPr lang="ru-RU" b="1" dirty="0">
                <a:solidFill>
                  <a:srgbClr val="0D1F79"/>
                </a:solidFill>
                <a:latin typeface="Bookman Old Style" panose="02050604050505020204" pitchFamily="18" charset="0"/>
              </a:rPr>
              <a:t>    в разрезе государственных </a:t>
            </a:r>
            <a:br>
              <a:rPr lang="ru-RU" b="1" dirty="0">
                <a:solidFill>
                  <a:srgbClr val="0D1F79"/>
                </a:solidFill>
                <a:latin typeface="Bookman Old Style" panose="02050604050505020204" pitchFamily="18" charset="0"/>
              </a:rPr>
            </a:br>
            <a:r>
              <a:rPr lang="ru-RU" b="1" dirty="0">
                <a:solidFill>
                  <a:srgbClr val="0D1F79"/>
                </a:solidFill>
                <a:latin typeface="Bookman Old Style" panose="02050604050505020204" pitchFamily="18" charset="0"/>
              </a:rPr>
              <a:t>        программ в </a:t>
            </a:r>
            <a:r>
              <a:rPr lang="ru-RU" b="1" dirty="0" smtClean="0">
                <a:solidFill>
                  <a:srgbClr val="0D1F79"/>
                </a:solidFill>
                <a:latin typeface="Bookman Old Style" panose="02050604050505020204" pitchFamily="18" charset="0"/>
              </a:rPr>
              <a:t>2024 </a:t>
            </a:r>
            <a:r>
              <a:rPr lang="ru-RU" b="1" dirty="0">
                <a:solidFill>
                  <a:srgbClr val="0D1F79"/>
                </a:solidFill>
                <a:latin typeface="Bookman Old Style" panose="02050604050505020204" pitchFamily="18" charset="0"/>
              </a:rPr>
              <a:t>году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9317262" y="118319"/>
            <a:ext cx="2533362" cy="131860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Общий объем финансирования государственных </a:t>
            </a:r>
            <a:r>
              <a:rPr lang="ru-RU" sz="1400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программ (РБ+ФБ): </a:t>
            </a:r>
            <a:endParaRPr lang="ru-RU" sz="1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24176F"/>
                </a:solidFill>
                <a:latin typeface="Bookman Old Style" panose="02050604050505020204" pitchFamily="18" charset="0"/>
              </a:rPr>
              <a:t>35 962,3 </a:t>
            </a:r>
            <a:r>
              <a:rPr lang="ru-RU" sz="1400" b="1" dirty="0" smtClean="0">
                <a:solidFill>
                  <a:srgbClr val="24176F"/>
                </a:solidFill>
                <a:latin typeface="Bookman Old Style" panose="02050604050505020204" pitchFamily="18" charset="0"/>
              </a:rPr>
              <a:t>млн. </a:t>
            </a:r>
            <a:r>
              <a:rPr lang="ru-RU" sz="1400" b="1" dirty="0">
                <a:solidFill>
                  <a:srgbClr val="24176F"/>
                </a:solidFill>
                <a:latin typeface="Bookman Old Style" panose="02050604050505020204" pitchFamily="18" charset="0"/>
              </a:rPr>
              <a:t>руб.</a:t>
            </a:r>
            <a:endParaRPr lang="ru-RU" sz="1200" dirty="0">
              <a:solidFill>
                <a:srgbClr val="24176F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84" name="Group 75"/>
          <p:cNvGrpSpPr>
            <a:grpSpLocks/>
          </p:cNvGrpSpPr>
          <p:nvPr/>
        </p:nvGrpSpPr>
        <p:grpSpPr bwMode="auto">
          <a:xfrm>
            <a:off x="7066852" y="1514035"/>
            <a:ext cx="1105871" cy="1121671"/>
            <a:chOff x="2016" y="1920"/>
            <a:chExt cx="1680" cy="1680"/>
          </a:xfrm>
        </p:grpSpPr>
        <p:sp>
          <p:nvSpPr>
            <p:cNvPr id="92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4" name="Group 75"/>
          <p:cNvGrpSpPr>
            <a:grpSpLocks/>
          </p:cNvGrpSpPr>
          <p:nvPr/>
        </p:nvGrpSpPr>
        <p:grpSpPr bwMode="auto">
          <a:xfrm>
            <a:off x="7646275" y="2884190"/>
            <a:ext cx="1105871" cy="1121671"/>
            <a:chOff x="2016" y="1920"/>
            <a:chExt cx="1680" cy="1680"/>
          </a:xfrm>
        </p:grpSpPr>
        <p:sp>
          <p:nvSpPr>
            <p:cNvPr id="95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6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7" name="Group 75"/>
          <p:cNvGrpSpPr>
            <a:grpSpLocks/>
          </p:cNvGrpSpPr>
          <p:nvPr/>
        </p:nvGrpSpPr>
        <p:grpSpPr bwMode="auto">
          <a:xfrm>
            <a:off x="7054317" y="4348129"/>
            <a:ext cx="1105871" cy="1121671"/>
            <a:chOff x="2016" y="1920"/>
            <a:chExt cx="1680" cy="1680"/>
          </a:xfrm>
        </p:grpSpPr>
        <p:sp>
          <p:nvSpPr>
            <p:cNvPr id="98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0" name="Group 75"/>
          <p:cNvGrpSpPr>
            <a:grpSpLocks/>
          </p:cNvGrpSpPr>
          <p:nvPr/>
        </p:nvGrpSpPr>
        <p:grpSpPr bwMode="auto">
          <a:xfrm>
            <a:off x="5600285" y="4996261"/>
            <a:ext cx="1105871" cy="1121671"/>
            <a:chOff x="2016" y="1920"/>
            <a:chExt cx="1680" cy="1680"/>
          </a:xfrm>
        </p:grpSpPr>
        <p:sp>
          <p:nvSpPr>
            <p:cNvPr id="101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2" name="Group 75"/>
          <p:cNvGrpSpPr>
            <a:grpSpLocks/>
          </p:cNvGrpSpPr>
          <p:nvPr/>
        </p:nvGrpSpPr>
        <p:grpSpPr bwMode="auto">
          <a:xfrm>
            <a:off x="5543592" y="894783"/>
            <a:ext cx="1105871" cy="1121671"/>
            <a:chOff x="2016" y="1920"/>
            <a:chExt cx="1680" cy="1680"/>
          </a:xfrm>
        </p:grpSpPr>
        <p:sp>
          <p:nvSpPr>
            <p:cNvPr id="113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4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5" name="Group 75"/>
          <p:cNvGrpSpPr>
            <a:grpSpLocks/>
          </p:cNvGrpSpPr>
          <p:nvPr/>
        </p:nvGrpSpPr>
        <p:grpSpPr bwMode="auto">
          <a:xfrm>
            <a:off x="3430062" y="2808005"/>
            <a:ext cx="1105871" cy="1121671"/>
            <a:chOff x="2016" y="1920"/>
            <a:chExt cx="1680" cy="1680"/>
          </a:xfrm>
        </p:grpSpPr>
        <p:sp>
          <p:nvSpPr>
            <p:cNvPr id="116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8" name="Group 75"/>
          <p:cNvGrpSpPr>
            <a:grpSpLocks/>
          </p:cNvGrpSpPr>
          <p:nvPr/>
        </p:nvGrpSpPr>
        <p:grpSpPr bwMode="auto">
          <a:xfrm>
            <a:off x="3991238" y="4356010"/>
            <a:ext cx="1105871" cy="1121671"/>
            <a:chOff x="2016" y="1920"/>
            <a:chExt cx="1680" cy="1680"/>
          </a:xfrm>
        </p:grpSpPr>
        <p:sp>
          <p:nvSpPr>
            <p:cNvPr id="119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1" name="Group 75"/>
          <p:cNvGrpSpPr>
            <a:grpSpLocks/>
          </p:cNvGrpSpPr>
          <p:nvPr/>
        </p:nvGrpSpPr>
        <p:grpSpPr bwMode="auto">
          <a:xfrm>
            <a:off x="4110974" y="1436923"/>
            <a:ext cx="1105871" cy="1121671"/>
            <a:chOff x="2016" y="1920"/>
            <a:chExt cx="1680" cy="1680"/>
          </a:xfrm>
        </p:grpSpPr>
        <p:sp>
          <p:nvSpPr>
            <p:cNvPr id="124" name="Oval 7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4996E3"/>
                </a:gs>
                <a:gs pos="100000">
                  <a:srgbClr val="4996E3">
                    <a:gamma/>
                    <a:shade val="4549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5" name="Freeform 77"/>
            <p:cNvSpPr>
              <a:spLocks/>
            </p:cNvSpPr>
            <p:nvPr/>
          </p:nvSpPr>
          <p:spPr bwMode="gray">
            <a:xfrm>
              <a:off x="2208" y="1948"/>
              <a:ext cx="1296" cy="53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A7E8"/>
                </a:gs>
              </a:gsLst>
              <a:lin ang="5400000" scaled="1"/>
            </a:gradFill>
            <a:ln w="0">
              <a:solidFill>
                <a:srgbClr val="BBF6E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060549" y="4831729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24,9%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2224" y="2865944"/>
            <a:ext cx="19431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Развитие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транспортного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комплекса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60918" y="5469800"/>
            <a:ext cx="1077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8 948,8 </a:t>
            </a:r>
            <a:b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91421" y="3204597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23,3%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1495847" y="3647736"/>
            <a:ext cx="1007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8 365,0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75020" y="1415879"/>
            <a:ext cx="24336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Управление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государственными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финансами</a:t>
            </a:r>
          </a:p>
        </p:txBody>
      </p:sp>
      <p:sp>
        <p:nvSpPr>
          <p:cNvPr id="127" name="Прямоугольник 126"/>
          <p:cNvSpPr/>
          <p:nvPr/>
        </p:nvSpPr>
        <p:spPr>
          <a:xfrm>
            <a:off x="2342973" y="2200072"/>
            <a:ext cx="1007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4 246,1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76981" y="33460"/>
            <a:ext cx="18966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Обеспечение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социальной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защищенности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83946" y="1862983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11,8%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14601" y="1332675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10,3%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252707" y="1483730"/>
            <a:ext cx="21291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Развитие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здравоохранения</a:t>
            </a:r>
          </a:p>
        </p:txBody>
      </p:sp>
      <p:sp>
        <p:nvSpPr>
          <p:cNvPr id="128" name="Прямоугольник 127"/>
          <p:cNvSpPr/>
          <p:nvPr/>
        </p:nvSpPr>
        <p:spPr>
          <a:xfrm>
            <a:off x="6997996" y="170604"/>
            <a:ext cx="1007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3 714,0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8761845" y="2012630"/>
            <a:ext cx="1007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3 676,8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021853" y="4601527"/>
            <a:ext cx="20152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Развитие </a:t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 smtClean="0">
                <a:latin typeface="Bookman Old Style" panose="02050604050505020204" pitchFamily="18" charset="0"/>
              </a:rPr>
              <a:t>жилищно-</a:t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600" b="1" dirty="0" smtClean="0">
                <a:latin typeface="Bookman Old Style" panose="02050604050505020204" pitchFamily="18" charset="0"/>
              </a:rPr>
              <a:t>коммунального </a:t>
            </a:r>
            <a:r>
              <a:rPr lang="ru-RU" sz="1600" b="1" dirty="0">
                <a:latin typeface="Bookman Old Style" panose="02050604050505020204" pitchFamily="18" charset="0"/>
              </a:rPr>
              <a:t/>
            </a:r>
            <a:br>
              <a:rPr lang="ru-RU" sz="1600" b="1" dirty="0">
                <a:latin typeface="Bookman Old Style" panose="02050604050505020204" pitchFamily="18" charset="0"/>
              </a:rPr>
            </a:br>
            <a:r>
              <a:rPr lang="ru-RU" sz="1600" b="1" dirty="0">
                <a:latin typeface="Bookman Old Style" panose="02050604050505020204" pitchFamily="18" charset="0"/>
              </a:rPr>
              <a:t>комплекса</a:t>
            </a:r>
          </a:p>
        </p:txBody>
      </p:sp>
      <p:sp>
        <p:nvSpPr>
          <p:cNvPr id="130" name="Прямоугольник 129"/>
          <p:cNvSpPr/>
          <p:nvPr/>
        </p:nvSpPr>
        <p:spPr>
          <a:xfrm>
            <a:off x="8464480" y="5630186"/>
            <a:ext cx="1007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1 203,4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63463" y="1979409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10,2%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274353" y="4839095"/>
            <a:ext cx="9380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3,3%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809149" y="2867623"/>
            <a:ext cx="33109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Bookman Old Style" panose="02050604050505020204" pitchFamily="18" charset="0"/>
              </a:rPr>
              <a:t>Развитие сельского </a:t>
            </a:r>
            <a:r>
              <a:rPr lang="ru-RU" sz="1400" b="1" dirty="0" smtClean="0">
                <a:latin typeface="Bookman Old Style" panose="02050604050505020204" pitchFamily="18" charset="0"/>
              </a:rPr>
              <a:t/>
            </a:r>
            <a:br>
              <a:rPr lang="ru-RU" sz="1400" b="1" dirty="0" smtClean="0">
                <a:latin typeface="Bookman Old Style" panose="02050604050505020204" pitchFamily="18" charset="0"/>
              </a:rPr>
            </a:br>
            <a:r>
              <a:rPr lang="ru-RU" sz="1400" b="1" dirty="0" smtClean="0">
                <a:latin typeface="Bookman Old Style" panose="02050604050505020204" pitchFamily="18" charset="0"/>
              </a:rPr>
              <a:t>хозяйства и </a:t>
            </a:r>
            <a:r>
              <a:rPr lang="ru-RU" sz="1400" b="1" dirty="0">
                <a:latin typeface="Bookman Old Style" panose="02050604050505020204" pitchFamily="18" charset="0"/>
              </a:rPr>
              <a:t>регулирование </a:t>
            </a:r>
            <a:r>
              <a:rPr lang="ru-RU" sz="1400" b="1" dirty="0" smtClean="0">
                <a:latin typeface="Bookman Old Style" panose="02050604050505020204" pitchFamily="18" charset="0"/>
              </a:rPr>
              <a:t>рынков сельскохозяйственной </a:t>
            </a:r>
            <a:r>
              <a:rPr lang="ru-RU" sz="1400" b="1" dirty="0">
                <a:latin typeface="Bookman Old Style" panose="02050604050505020204" pitchFamily="18" charset="0"/>
              </a:rPr>
              <a:t>продукции, </a:t>
            </a:r>
            <a:br>
              <a:rPr lang="ru-RU" sz="1400" b="1" dirty="0">
                <a:latin typeface="Bookman Old Style" panose="02050604050505020204" pitchFamily="18" charset="0"/>
              </a:rPr>
            </a:br>
            <a:r>
              <a:rPr lang="ru-RU" sz="1400" b="1" dirty="0">
                <a:latin typeface="Bookman Old Style" panose="02050604050505020204" pitchFamily="18" charset="0"/>
              </a:rPr>
              <a:t>сырья и продовольствия</a:t>
            </a:r>
          </a:p>
        </p:txBody>
      </p:sp>
      <p:sp>
        <p:nvSpPr>
          <p:cNvPr id="131" name="Прямоугольник 130"/>
          <p:cNvSpPr/>
          <p:nvPr/>
        </p:nvSpPr>
        <p:spPr>
          <a:xfrm>
            <a:off x="10015507" y="3951608"/>
            <a:ext cx="1007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1 314,3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млн. руб.</a:t>
            </a:r>
            <a:endParaRPr lang="ru-RU" sz="12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862001" y="3291862"/>
            <a:ext cx="851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3,7%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610691" y="5469800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12,5%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114611" y="6057277"/>
            <a:ext cx="220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Bookman Old Style" panose="02050604050505020204" pitchFamily="18" charset="0"/>
              </a:rPr>
              <a:t>Иные </a:t>
            </a:r>
            <a:r>
              <a:rPr lang="ru-RU" sz="1600" b="1" dirty="0" smtClean="0">
                <a:latin typeface="Bookman Old Style" panose="02050604050505020204" pitchFamily="18" charset="0"/>
              </a:rPr>
              <a:t/>
            </a:r>
            <a:br>
              <a:rPr lang="ru-RU" sz="1600" b="1" dirty="0" smtClean="0">
                <a:latin typeface="Bookman Old Style" panose="02050604050505020204" pitchFamily="18" charset="0"/>
              </a:rPr>
            </a:br>
            <a:r>
              <a:rPr lang="ru-RU" sz="1600" b="1" dirty="0" err="1" smtClean="0">
                <a:latin typeface="Bookman Old Style" panose="02050604050505020204" pitchFamily="18" charset="0"/>
              </a:rPr>
              <a:t>государственныепрограммы</a:t>
            </a:r>
            <a:endParaRPr lang="ru-RU" sz="1600" b="1" dirty="0">
              <a:latin typeface="Bookman Old Style" panose="02050604050505020204" pitchFamily="18" charset="0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11799161" y="6472775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4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133" name="AutoShape 64"/>
          <p:cNvSpPr>
            <a:spLocks noChangeArrowheads="1"/>
          </p:cNvSpPr>
          <p:nvPr/>
        </p:nvSpPr>
        <p:spPr bwMode="gray">
          <a:xfrm>
            <a:off x="6850904" y="3310276"/>
            <a:ext cx="782780" cy="229326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4" name="AutoShape 64"/>
          <p:cNvSpPr>
            <a:spLocks noChangeArrowheads="1"/>
          </p:cNvSpPr>
          <p:nvPr/>
        </p:nvSpPr>
        <p:spPr bwMode="gray">
          <a:xfrm rot="2599687">
            <a:off x="6507372" y="4115464"/>
            <a:ext cx="827062" cy="211738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5" name="AutoShape 64"/>
          <p:cNvSpPr>
            <a:spLocks noChangeArrowheads="1"/>
          </p:cNvSpPr>
          <p:nvPr/>
        </p:nvSpPr>
        <p:spPr bwMode="gray">
          <a:xfrm rot="19016471">
            <a:off x="6638750" y="2576445"/>
            <a:ext cx="648365" cy="218398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6" name="AutoShape 64"/>
          <p:cNvSpPr>
            <a:spLocks noChangeArrowheads="1"/>
          </p:cNvSpPr>
          <p:nvPr/>
        </p:nvSpPr>
        <p:spPr bwMode="gray">
          <a:xfrm rot="13099820">
            <a:off x="4937993" y="2557974"/>
            <a:ext cx="685183" cy="204467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7" name="AutoShape 64"/>
          <p:cNvSpPr>
            <a:spLocks noChangeArrowheads="1"/>
          </p:cNvSpPr>
          <p:nvPr/>
        </p:nvSpPr>
        <p:spPr bwMode="gray">
          <a:xfrm rot="10800000">
            <a:off x="4542000" y="3368839"/>
            <a:ext cx="807301" cy="235867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8" name="AutoShape 64"/>
          <p:cNvSpPr>
            <a:spLocks noChangeArrowheads="1"/>
          </p:cNvSpPr>
          <p:nvPr/>
        </p:nvSpPr>
        <p:spPr bwMode="gray">
          <a:xfrm rot="5400000">
            <a:off x="5682292" y="4440820"/>
            <a:ext cx="846348" cy="206283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9" name="AutoShape 64"/>
          <p:cNvSpPr>
            <a:spLocks noChangeArrowheads="1"/>
          </p:cNvSpPr>
          <p:nvPr/>
        </p:nvSpPr>
        <p:spPr bwMode="gray">
          <a:xfrm rot="8508069">
            <a:off x="4865431" y="4100148"/>
            <a:ext cx="883351" cy="219012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72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866" y="1133879"/>
            <a:ext cx="2369820" cy="207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lt1"/>
                </a:solidFill>
                <a:latin typeface="Bookman Old Style" panose="02050604050505020204" pitchFamily="18" charset="0"/>
              </a:rPr>
              <a:t>Межведомственная комиссия по разработке, реализации и оценке эффективности государственных программ Республики Алтай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5687" y="1388602"/>
            <a:ext cx="5235333" cy="452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Парламентский контроль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08166" y="1967341"/>
            <a:ext cx="5212854" cy="4206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Общественный контроль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85688" y="3371469"/>
            <a:ext cx="5202173" cy="6309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Управляющие советы государственных программ Республики Алтай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08166" y="4114419"/>
            <a:ext cx="5179695" cy="9422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Bookman Old Style" panose="02050604050505020204" pitchFamily="18" charset="0"/>
              </a:rPr>
              <a:t>Региональные проектные </a:t>
            </a:r>
            <a:r>
              <a:rPr lang="ru-RU" sz="1600" dirty="0">
                <a:latin typeface="Bookman Old Style" panose="02050604050505020204" pitchFamily="18" charset="0"/>
              </a:rPr>
              <a:t>комитеты </a:t>
            </a:r>
            <a:r>
              <a:rPr lang="ru-RU" sz="1600" dirty="0" smtClean="0">
                <a:latin typeface="Bookman Old Style" panose="02050604050505020204" pitchFamily="18" charset="0"/>
              </a:rPr>
              <a:t/>
            </a:r>
            <a:br>
              <a:rPr lang="ru-RU" sz="1600" dirty="0" smtClean="0">
                <a:latin typeface="Bookman Old Style" panose="02050604050505020204" pitchFamily="18" charset="0"/>
              </a:rPr>
            </a:br>
            <a:r>
              <a:rPr lang="ru-RU" sz="1600" dirty="0" smtClean="0">
                <a:latin typeface="Bookman Old Style" panose="02050604050505020204" pitchFamily="18" charset="0"/>
              </a:rPr>
              <a:t>по </a:t>
            </a:r>
            <a:r>
              <a:rPr lang="ru-RU" sz="1600" dirty="0">
                <a:latin typeface="Bookman Old Style" panose="02050604050505020204" pitchFamily="18" charset="0"/>
              </a:rPr>
              <a:t>региональным проектам, </a:t>
            </a:r>
            <a:r>
              <a:rPr lang="ru-RU" sz="1600" dirty="0" smtClean="0">
                <a:latin typeface="Bookman Old Style" panose="02050604050505020204" pitchFamily="18" charset="0"/>
              </a:rPr>
              <a:t>входящим </a:t>
            </a:r>
            <a:r>
              <a:rPr lang="ru-RU" sz="1600" dirty="0">
                <a:latin typeface="Bookman Old Style" panose="02050604050505020204" pitchFamily="18" charset="0"/>
              </a:rPr>
              <a:t>в состав </a:t>
            </a:r>
            <a:r>
              <a:rPr lang="ru-RU" sz="1600" dirty="0" smtClean="0">
                <a:latin typeface="Bookman Old Style" panose="02050604050505020204" pitchFamily="18" charset="0"/>
              </a:rPr>
              <a:t>национальных проектов</a:t>
            </a:r>
            <a:endParaRPr lang="ru-RU" sz="1600" dirty="0"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8167" y="5318760"/>
            <a:ext cx="5179693" cy="5882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Bookman Old Style" panose="02050604050505020204" pitchFamily="18" charset="0"/>
              </a:rPr>
              <a:t>Ведомственные проектные комитеты по разработке и реализации ведомственных проектов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5688" y="6057138"/>
            <a:ext cx="5202174" cy="5882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Bookman Old Style" panose="02050604050505020204" pitchFamily="18" charset="0"/>
              </a:rPr>
              <a:t>Ведомственные коллегиальные органы по разработке и реализации комплексов процессных мероприятий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39910" y="1174052"/>
            <a:ext cx="3172968" cy="19994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стратегические приоритеты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паспорта государственных программ (</a:t>
            </a:r>
            <a:r>
              <a:rPr lang="ru-RU" sz="1400" i="1" dirty="0" smtClean="0">
                <a:latin typeface="Bookman Old Style" panose="02050604050505020204" pitchFamily="18" charset="0"/>
              </a:rPr>
              <a:t>базовые параметры, годовой мониторинг</a:t>
            </a:r>
            <a:r>
              <a:rPr lang="ru-RU" sz="1400" dirty="0" smtClean="0">
                <a:latin typeface="Bookman Old Style" panose="020506040505050202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оценка эффективности государственных программ</a:t>
            </a:r>
            <a:endParaRPr lang="ru-RU" sz="1400" dirty="0">
              <a:latin typeface="Bookman Old Style" panose="020506040505050202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8221020" y="1615916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8593390" y="3371469"/>
            <a:ext cx="3172598" cy="16642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паспорта государственных программ (</a:t>
            </a:r>
            <a:r>
              <a:rPr lang="ru-RU" sz="1400" i="1" dirty="0" smtClean="0">
                <a:latin typeface="Bookman Old Style" panose="02050604050505020204" pitchFamily="18" charset="0"/>
              </a:rPr>
              <a:t>оперативный мониторинг</a:t>
            </a:r>
            <a:r>
              <a:rPr lang="ru-RU" sz="1400" dirty="0" smtClean="0">
                <a:latin typeface="Bookman Old Style" panose="020506040505050202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паспорта региональных проектов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8230164" y="2173796"/>
            <a:ext cx="402336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8181937" y="3682365"/>
            <a:ext cx="402336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8167630" y="4580191"/>
            <a:ext cx="402336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8593390" y="5303520"/>
            <a:ext cx="3172598" cy="1363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паспорта ведомственных проектов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Bookman Old Style" panose="02050604050505020204" pitchFamily="18" charset="0"/>
              </a:rPr>
              <a:t>паспорта комплексов процессных мероприятий	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8187861" y="5601462"/>
            <a:ext cx="402336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8187861" y="6368415"/>
            <a:ext cx="402336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226866" y="234879"/>
            <a:ext cx="7587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Новая система управления за </a:t>
            </a:r>
            <a:r>
              <a:rPr lang="ru-RU" b="1" dirty="0">
                <a:latin typeface="Bookman Old Style" panose="02050604050505020204" pitchFamily="18" charset="0"/>
              </a:rPr>
              <a:t>разработкой и реализацией государственных программ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19456" y="3371469"/>
            <a:ext cx="2369820" cy="1661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Bookman Old Style" panose="02050604050505020204" pitchFamily="18" charset="0"/>
              </a:rPr>
              <a:t>Региональный проектный офис</a:t>
            </a:r>
            <a:endParaRPr lang="ru-RU" sz="1600" dirty="0">
              <a:latin typeface="Bookman Old Style" panose="020506040505050202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85928" y="5317236"/>
            <a:ext cx="2369820" cy="1349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Ведомственные</a:t>
            </a:r>
            <a:r>
              <a:rPr lang="ru-RU" sz="1600" dirty="0" smtClean="0">
                <a:latin typeface="Bookman Old Style" panose="02050604050505020204" pitchFamily="18" charset="0"/>
              </a:rPr>
              <a:t> проектные офисы</a:t>
            </a:r>
            <a:endParaRPr lang="ru-RU" sz="1600" dirty="0">
              <a:latin typeface="Bookman Old Style" panose="02050604050505020204" pitchFamily="18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2574207" y="1612630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596686" y="2176510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2583325" y="3682055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2589276" y="4577905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V="1">
            <a:off x="2549796" y="5630679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2549796" y="6348984"/>
            <a:ext cx="411480" cy="2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91440" y="3291840"/>
            <a:ext cx="11923776" cy="914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84334" y="5217437"/>
            <a:ext cx="11923776" cy="914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11871078" y="6497461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5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42606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5366</TotalTime>
  <Words>435</Words>
  <Application>Microsoft Office PowerPoint</Application>
  <PresentationFormat>Широкоэкранный</PresentationFormat>
  <Paragraphs>107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Century Gothic</vt:lpstr>
      <vt:lpstr>Times New Roman</vt:lpstr>
      <vt:lpstr>Wingdings</vt:lpstr>
      <vt:lpstr>Тема Office</vt:lpstr>
      <vt:lpstr>О основных подходах к реализации государственных программам  Республики Алтай в 2024 году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Минэкономразвития РА</dc:creator>
  <cp:lastModifiedBy>Минэкономразвития РА</cp:lastModifiedBy>
  <cp:revision>428</cp:revision>
  <cp:lastPrinted>2024-05-16T09:25:41Z</cp:lastPrinted>
  <dcterms:created xsi:type="dcterms:W3CDTF">2021-10-12T10:43:25Z</dcterms:created>
  <dcterms:modified xsi:type="dcterms:W3CDTF">2024-05-16T10:46:23Z</dcterms:modified>
</cp:coreProperties>
</file>