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0" r:id="rId2"/>
    <p:sldId id="261" r:id="rId3"/>
    <p:sldId id="257" r:id="rId4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C9C"/>
    <a:srgbClr val="E03E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14788112791001"/>
          <c:y val="1.9402823091549757E-2"/>
          <c:w val="0.65387341880593008"/>
          <c:h val="0.54653862586115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ИМБТ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Лист1!$A$2:$A$12</c:f>
              <c:strCache>
                <c:ptCount val="11"/>
                <c:pt idx="0">
                  <c:v>МО "Кош-Агачский район"</c:v>
                </c:pt>
                <c:pt idx="1">
                  <c:v>МО "Улаганский район"</c:v>
                </c:pt>
                <c:pt idx="2">
                  <c:v>МО "Усть-Канский район"</c:v>
                </c:pt>
                <c:pt idx="3">
                  <c:v>МО "Онгудайский район"</c:v>
                </c:pt>
                <c:pt idx="4">
                  <c:v>МО "Шебалинский район"</c:v>
                </c:pt>
                <c:pt idx="5">
                  <c:v>МО "Усть-Коксинский район"</c:v>
                </c:pt>
                <c:pt idx="6">
                  <c:v>МО "Турочакский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"г.Горно-Алтайск"</c:v>
                </c:pt>
              </c:strCache>
            </c:strRef>
          </c:cat>
          <c:val>
            <c:numRef>
              <c:f>Лист1!$B$2:$B$12</c:f>
              <c:numCache>
                <c:formatCode>_-* #,##0.0\ _₽_-;\-* #,##0.0\ _₽_-;_-* "-"?\ _₽_-;_-@_-</c:formatCode>
                <c:ptCount val="11"/>
                <c:pt idx="0">
                  <c:v>129.30000000000001</c:v>
                </c:pt>
                <c:pt idx="1">
                  <c:v>139.5</c:v>
                </c:pt>
                <c:pt idx="2">
                  <c:v>77.2</c:v>
                </c:pt>
                <c:pt idx="3">
                  <c:v>44.2</c:v>
                </c:pt>
                <c:pt idx="4">
                  <c:v>66.5</c:v>
                </c:pt>
                <c:pt idx="5">
                  <c:v>51.5</c:v>
                </c:pt>
                <c:pt idx="6">
                  <c:v>54.5</c:v>
                </c:pt>
                <c:pt idx="7">
                  <c:v>274.89999999999998</c:v>
                </c:pt>
                <c:pt idx="8">
                  <c:v>71</c:v>
                </c:pt>
                <c:pt idx="9">
                  <c:v>52.8</c:v>
                </c:pt>
                <c:pt idx="10">
                  <c:v>550.20000000000005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E-408F-991F-0829F634D9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Лист1!$A$2:$A$12</c:f>
              <c:strCache>
                <c:ptCount val="11"/>
                <c:pt idx="0">
                  <c:v>МО "Кош-Агачский район"</c:v>
                </c:pt>
                <c:pt idx="1">
                  <c:v>МО "Улаганский район"</c:v>
                </c:pt>
                <c:pt idx="2">
                  <c:v>МО "Усть-Канский район"</c:v>
                </c:pt>
                <c:pt idx="3">
                  <c:v>МО "Онгудайский район"</c:v>
                </c:pt>
                <c:pt idx="4">
                  <c:v>МО "Шебалинский район"</c:v>
                </c:pt>
                <c:pt idx="5">
                  <c:v>МО "Усть-Коксинский район"</c:v>
                </c:pt>
                <c:pt idx="6">
                  <c:v>МО "Турочакский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"г.Горно-Алтайск"</c:v>
                </c:pt>
              </c:strCache>
            </c:strRef>
          </c:cat>
          <c:val>
            <c:numRef>
              <c:f>Лист1!$C$2:$C$12</c:f>
              <c:numCache>
                <c:formatCode>_-* #,##0.0\ _₽_-;\-* #,##0.0\ _₽_-;_-* "-"??\ _₽_-;_-@_-</c:formatCode>
                <c:ptCount val="11"/>
                <c:pt idx="0">
                  <c:v>685.2</c:v>
                </c:pt>
                <c:pt idx="1">
                  <c:v>432.1</c:v>
                </c:pt>
                <c:pt idx="2">
                  <c:v>343.7</c:v>
                </c:pt>
                <c:pt idx="3">
                  <c:v>289.60000000000002</c:v>
                </c:pt>
                <c:pt idx="4">
                  <c:v>305.10000000000002</c:v>
                </c:pt>
                <c:pt idx="5">
                  <c:v>375.5</c:v>
                </c:pt>
                <c:pt idx="6">
                  <c:v>271.39999999999998</c:v>
                </c:pt>
                <c:pt idx="7">
                  <c:v>513.79999999999995</c:v>
                </c:pt>
                <c:pt idx="8">
                  <c:v>172.1</c:v>
                </c:pt>
                <c:pt idx="9">
                  <c:v>218.8</c:v>
                </c:pt>
                <c:pt idx="10">
                  <c:v>1105.8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DE-408F-991F-0829F634D9E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Лист1!$A$2:$A$12</c:f>
              <c:strCache>
                <c:ptCount val="11"/>
                <c:pt idx="0">
                  <c:v>МО "Кош-Агачский район"</c:v>
                </c:pt>
                <c:pt idx="1">
                  <c:v>МО "Улаганский район"</c:v>
                </c:pt>
                <c:pt idx="2">
                  <c:v>МО "Усть-Канский район"</c:v>
                </c:pt>
                <c:pt idx="3">
                  <c:v>МО "Онгудайский район"</c:v>
                </c:pt>
                <c:pt idx="4">
                  <c:v>МО "Шебалинский район"</c:v>
                </c:pt>
                <c:pt idx="5">
                  <c:v>МО "Усть-Коксинский район"</c:v>
                </c:pt>
                <c:pt idx="6">
                  <c:v>МО "Турочакский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"г.Горно-Алтайск"</c:v>
                </c:pt>
              </c:strCache>
            </c:strRef>
          </c:cat>
          <c:val>
            <c:numRef>
              <c:f>Лист1!$D$2:$D$12</c:f>
              <c:numCache>
                <c:formatCode>_-* #,##0.0\ _₽_-;\-* #,##0.0\ _₽_-;_-* "-"??\ _₽_-;_-@_-</c:formatCode>
                <c:ptCount val="11"/>
                <c:pt idx="0">
                  <c:v>339.8</c:v>
                </c:pt>
                <c:pt idx="1">
                  <c:v>284.7</c:v>
                </c:pt>
                <c:pt idx="2">
                  <c:v>275.7</c:v>
                </c:pt>
                <c:pt idx="3">
                  <c:v>252.1</c:v>
                </c:pt>
                <c:pt idx="4">
                  <c:v>242.5</c:v>
                </c:pt>
                <c:pt idx="5">
                  <c:v>301.10000000000002</c:v>
                </c:pt>
                <c:pt idx="6">
                  <c:v>129.30000000000001</c:v>
                </c:pt>
                <c:pt idx="7">
                  <c:v>609.20000000000005</c:v>
                </c:pt>
                <c:pt idx="8">
                  <c:v>222.5</c:v>
                </c:pt>
                <c:pt idx="9">
                  <c:v>169.8</c:v>
                </c:pt>
                <c:pt idx="10">
                  <c:v>491.8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DE-408F-991F-0829F634D9E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cat>
            <c:strRef>
              <c:f>Лист1!$A$2:$A$12</c:f>
              <c:strCache>
                <c:ptCount val="11"/>
                <c:pt idx="0">
                  <c:v>МО "Кош-Агачский район"</c:v>
                </c:pt>
                <c:pt idx="1">
                  <c:v>МО "Улаганский район"</c:v>
                </c:pt>
                <c:pt idx="2">
                  <c:v>МО "Усть-Канский район"</c:v>
                </c:pt>
                <c:pt idx="3">
                  <c:v>МО "Онгудайский район"</c:v>
                </c:pt>
                <c:pt idx="4">
                  <c:v>МО "Шебалинский район"</c:v>
                </c:pt>
                <c:pt idx="5">
                  <c:v>МО "Усть-Коксинский район"</c:v>
                </c:pt>
                <c:pt idx="6">
                  <c:v>МО "Турочакский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"г.Горно-Алтайск"</c:v>
                </c:pt>
              </c:strCache>
            </c:strRef>
          </c:cat>
          <c:val>
            <c:numRef>
              <c:f>Лист1!$E$2:$E$12</c:f>
              <c:numCache>
                <c:formatCode>_-* #,##0.0\ _₽_-;\-* #,##0.0\ _₽_-;_-* "-"??\ _₽_-;_-@_-</c:formatCode>
                <c:ptCount val="11"/>
                <c:pt idx="0">
                  <c:v>484.9</c:v>
                </c:pt>
                <c:pt idx="1">
                  <c:v>324.10000000000002</c:v>
                </c:pt>
                <c:pt idx="2">
                  <c:v>209.2</c:v>
                </c:pt>
                <c:pt idx="3">
                  <c:v>223.1</c:v>
                </c:pt>
                <c:pt idx="4">
                  <c:v>174.5</c:v>
                </c:pt>
                <c:pt idx="5">
                  <c:v>242.8</c:v>
                </c:pt>
                <c:pt idx="6">
                  <c:v>117</c:v>
                </c:pt>
                <c:pt idx="7">
                  <c:v>163.4</c:v>
                </c:pt>
                <c:pt idx="8">
                  <c:v>111.2</c:v>
                </c:pt>
                <c:pt idx="9">
                  <c:v>114.3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DE-408F-991F-0829F634D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652108480"/>
        <c:axId val="1652109728"/>
      </c:barChart>
      <c:lineChart>
        <c:grouping val="standard"/>
        <c:varyColors val="0"/>
        <c:ser>
          <c:idx val="4"/>
          <c:order val="4"/>
          <c:tx>
            <c:strRef>
              <c:f>Лист1!$F$1</c:f>
              <c:strCache>
                <c:ptCount val="1"/>
                <c:pt idx="0">
                  <c:v>Доля безвозмездных поступлений,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5467172101605964E-2"/>
                  <c:y val="2.7107537126735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8FDE-408F-991F-0829F634D9E0}"/>
                </c:ext>
              </c:extLst>
            </c:dLbl>
            <c:dLbl>
              <c:idx val="1"/>
              <c:layout>
                <c:manualLayout>
                  <c:x val="3.3143940217726172E-3"/>
                  <c:y val="-2.0851951635950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8FDE-408F-991F-0829F634D9E0}"/>
                </c:ext>
              </c:extLst>
            </c:dLbl>
            <c:dLbl>
              <c:idx val="2"/>
              <c:layout>
                <c:manualLayout>
                  <c:x val="6.6287880435453956E-3"/>
                  <c:y val="-2.502234196314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8FDE-408F-991F-0829F634D9E0}"/>
                </c:ext>
              </c:extLst>
            </c:dLbl>
            <c:dLbl>
              <c:idx val="3"/>
              <c:layout>
                <c:manualLayout>
                  <c:x val="-3.3143940217727789E-3"/>
                  <c:y val="2.502234196314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8FDE-408F-991F-0829F634D9E0}"/>
                </c:ext>
              </c:extLst>
            </c:dLbl>
            <c:dLbl>
              <c:idx val="4"/>
              <c:layout>
                <c:manualLayout>
                  <c:x val="1.1047980072574849E-3"/>
                  <c:y val="2.502234196314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8FDE-408F-991F-0829F634D9E0}"/>
                </c:ext>
              </c:extLst>
            </c:dLbl>
            <c:dLbl>
              <c:idx val="5"/>
              <c:layout>
                <c:manualLayout>
                  <c:x val="6.628788043545315E-3"/>
                  <c:y val="-1.2511170981570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8FDE-408F-991F-0829F634D9E0}"/>
                </c:ext>
              </c:extLst>
            </c:dLbl>
            <c:dLbl>
              <c:idx val="6"/>
              <c:layout>
                <c:manualLayout>
                  <c:x val="7.7335860508028808E-3"/>
                  <c:y val="-1.8766756472355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8FDE-408F-991F-0829F634D9E0}"/>
                </c:ext>
              </c:extLst>
            </c:dLbl>
            <c:dLbl>
              <c:idx val="7"/>
              <c:layout>
                <c:manualLayout>
                  <c:x val="1.4362374094348358E-2"/>
                  <c:y val="-1.2511170981570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8FDE-408F-991F-0829F634D9E0}"/>
                </c:ext>
              </c:extLst>
            </c:dLbl>
            <c:dLbl>
              <c:idx val="8"/>
              <c:layout>
                <c:manualLayout>
                  <c:x val="0"/>
                  <c:y val="-3.3363122617520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8FDE-408F-991F-0829F634D9E0}"/>
                </c:ext>
              </c:extLst>
            </c:dLbl>
            <c:dLbl>
              <c:idx val="9"/>
              <c:layout>
                <c:manualLayout>
                  <c:x val="-8.8383840580606894E-3"/>
                  <c:y val="3.3363122617520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8FDE-408F-991F-0829F634D9E0}"/>
                </c:ext>
              </c:extLst>
            </c:dLbl>
            <c:dLbl>
              <c:idx val="10"/>
              <c:layout>
                <c:manualLayout>
                  <c:x val="-1.104798007257566E-3"/>
                  <c:y val="-1.2511170981570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8FDE-408F-991F-0829F634D9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МО "Кош-Агачский район"</c:v>
                </c:pt>
                <c:pt idx="1">
                  <c:v>МО "Улаганский район"</c:v>
                </c:pt>
                <c:pt idx="2">
                  <c:v>МО "Усть-Канский район"</c:v>
                </c:pt>
                <c:pt idx="3">
                  <c:v>МО "Онгудайский район"</c:v>
                </c:pt>
                <c:pt idx="4">
                  <c:v>МО "Шебалинский район"</c:v>
                </c:pt>
                <c:pt idx="5">
                  <c:v>МО "Усть-Коксинский район"</c:v>
                </c:pt>
                <c:pt idx="6">
                  <c:v>МО "Турочакский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"г.Горно-Алтайск"</c:v>
                </c:pt>
              </c:strCache>
            </c:strRef>
          </c:cat>
          <c:val>
            <c:numRef>
              <c:f>Лист1!$F$2:$F$12</c:f>
              <c:numCache>
                <c:formatCode>_-* #,##0.0\ _₽_-;\-* #,##0.0\ _₽_-;_-* "-"??\ _₽_-;_-@_-</c:formatCode>
                <c:ptCount val="11"/>
                <c:pt idx="0">
                  <c:v>85.35</c:v>
                </c:pt>
                <c:pt idx="1">
                  <c:v>89.6</c:v>
                </c:pt>
                <c:pt idx="2">
                  <c:v>85</c:v>
                </c:pt>
                <c:pt idx="3">
                  <c:v>79</c:v>
                </c:pt>
                <c:pt idx="4">
                  <c:v>78.3</c:v>
                </c:pt>
                <c:pt idx="5">
                  <c:v>78.8</c:v>
                </c:pt>
                <c:pt idx="6">
                  <c:v>63.4</c:v>
                </c:pt>
                <c:pt idx="7">
                  <c:v>53.8</c:v>
                </c:pt>
                <c:pt idx="8">
                  <c:v>79.599999999999994</c:v>
                </c:pt>
                <c:pt idx="9">
                  <c:v>64.8</c:v>
                </c:pt>
                <c:pt idx="10">
                  <c:v>57.7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DE-408F-991F-0829F634D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2110976"/>
        <c:axId val="1791912480"/>
      </c:lineChart>
      <c:catAx>
        <c:axId val="165210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2109728"/>
        <c:crosses val="autoZero"/>
        <c:auto val="1"/>
        <c:lblAlgn val="ctr"/>
        <c:lblOffset val="100"/>
        <c:noMultiLvlLbl val="0"/>
      </c:catAx>
      <c:valAx>
        <c:axId val="165210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\ _₽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52108480"/>
        <c:crosses val="autoZero"/>
        <c:crossBetween val="between"/>
      </c:valAx>
      <c:valAx>
        <c:axId val="1791912480"/>
        <c:scaling>
          <c:orientation val="minMax"/>
        </c:scaling>
        <c:delete val="0"/>
        <c:axPos val="r"/>
        <c:numFmt formatCode="_-* #,##0.0\ _₽_-;\-* #,##0.0\ _₽_-;_-* &quot;-&quot;??\ _₽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52110976"/>
        <c:crosses val="max"/>
        <c:crossBetween val="between"/>
      </c:valAx>
      <c:catAx>
        <c:axId val="1652110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191248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28" b="1" i="0" u="none" strike="noStrike" kern="1200" baseline="0">
                <a:solidFill>
                  <a:srgbClr val="44546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расходов местных бюджетов в 2023 году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128" b="1" i="0" u="none" strike="noStrike" kern="1200" baseline="0">
              <a:solidFill>
                <a:srgbClr val="44546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текущие расходы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78</c:v>
                </c:pt>
                <c:pt idx="1">
                  <c:v>77</c:v>
                </c:pt>
                <c:pt idx="2">
                  <c:v>82</c:v>
                </c:pt>
                <c:pt idx="3">
                  <c:v>83</c:v>
                </c:pt>
                <c:pt idx="4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B1-4086-AAFA-0DF9907EC93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873184928"/>
        <c:axId val="873179936"/>
      </c:barChar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капитальные расходы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5625000000000001E-3"/>
                  <c:y val="7.30335592095148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1B1-4086-AAFA-0DF9907EC939}"/>
                </c:ext>
              </c:extLst>
            </c:dLbl>
            <c:dLbl>
              <c:idx val="4"/>
              <c:layout>
                <c:manualLayout>
                  <c:x val="1.1178732650944383E-16"/>
                  <c:y val="4.59089905776439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1B1-4086-AAFA-0DF9907EC9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14</c:v>
                </c:pt>
                <c:pt idx="1">
                  <c:v>16</c:v>
                </c:pt>
                <c:pt idx="2">
                  <c:v>12</c:v>
                </c:pt>
                <c:pt idx="3">
                  <c:v>9.5</c:v>
                </c:pt>
                <c:pt idx="4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B1-4086-AAFA-0DF9907EC93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38147232"/>
        <c:axId val="87319657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2700">
                <a:solidFill>
                  <a:schemeClr val="lt2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B1-4086-AAFA-0DF9907EC93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73184928"/>
        <c:axId val="873179936"/>
      </c:lineChart>
      <c:catAx>
        <c:axId val="873184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73179936"/>
        <c:crosses val="autoZero"/>
        <c:auto val="1"/>
        <c:lblAlgn val="ctr"/>
        <c:lblOffset val="100"/>
        <c:noMultiLvlLbl val="0"/>
      </c:catAx>
      <c:valAx>
        <c:axId val="873179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Доля</a:t>
                </a:r>
                <a:r>
                  <a:rPr lang="ru-RU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в общих расходах, %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crossAx val="873184928"/>
        <c:crosses val="autoZero"/>
        <c:crossBetween val="between"/>
      </c:valAx>
      <c:valAx>
        <c:axId val="873196576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538147232"/>
        <c:crosses val="max"/>
        <c:crossBetween val="between"/>
      </c:valAx>
      <c:catAx>
        <c:axId val="53814723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873196576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на заработную плату с начислениями </a:t>
            </a:r>
            <a:r>
              <a:rPr lang="en-US" sz="1800" b="1" i="0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1800" b="1" i="0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общей сумме расходов</a:t>
            </a:r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0704829417446902"/>
          <c:y val="2.468595467818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Расходы, 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12098.6</c:v>
                </c:pt>
                <c:pt idx="1">
                  <c:v>12099.7</c:v>
                </c:pt>
                <c:pt idx="2">
                  <c:v>13598.6</c:v>
                </c:pt>
                <c:pt idx="3">
                  <c:v>15175.7</c:v>
                </c:pt>
                <c:pt idx="4">
                  <c:v>16938.5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00-41EA-A3E4-FFF039D472B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заработную плату с начислениями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5769.1</c:v>
                </c:pt>
                <c:pt idx="1">
                  <c:v>6267.3</c:v>
                </c:pt>
                <c:pt idx="2">
                  <c:v>7013.2</c:v>
                </c:pt>
                <c:pt idx="3">
                  <c:v>7772.5</c:v>
                </c:pt>
                <c:pt idx="4">
                  <c:v>8698.2000000000007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00-41EA-A3E4-FFF039D472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5154751"/>
        <c:axId val="975151007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УВ, 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5769.1</c:v>
                </c:pt>
                <c:pt idx="1">
                  <c:v>6267.3</c:v>
                </c:pt>
                <c:pt idx="2">
                  <c:v>7013.2</c:v>
                </c:pt>
                <c:pt idx="3">
                  <c:v>7772.5</c:v>
                </c:pt>
                <c:pt idx="4">
                  <c:v>8698.2000000000007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00-41EA-A3E4-FFF039D472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75154751"/>
        <c:axId val="975151007"/>
      </c:lineChart>
      <c:catAx>
        <c:axId val="975154751"/>
        <c:scaling>
          <c:orientation val="minMax"/>
        </c:scaling>
        <c:delete val="0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75151007"/>
        <c:crosses val="autoZero"/>
        <c:auto val="1"/>
        <c:lblAlgn val="ctr"/>
        <c:lblOffset val="100"/>
        <c:noMultiLvlLbl val="0"/>
      </c:catAx>
      <c:valAx>
        <c:axId val="975151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</a:t>
                </a:r>
                <a:r>
                  <a:rPr lang="ru-RU" sz="1000" b="1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руб.</a:t>
                </a:r>
              </a:p>
            </c:rich>
          </c:tx>
          <c:layout>
            <c:manualLayout>
              <c:xMode val="edge"/>
              <c:yMode val="edge"/>
              <c:x val="5.3314784567581895E-2"/>
              <c:y val="0.159072747028300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75154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'[Копия для слайда оценка 2024.xlsx]Оценка'!$B$1</c:f>
              <c:strCache>
                <c:ptCount val="1"/>
                <c:pt idx="0">
                  <c:v>2022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38100">
                <a:solidFill>
                  <a:schemeClr val="accent6"/>
                </a:solidFill>
              </a:ln>
              <a:effectLst/>
            </c:spPr>
          </c:marker>
          <c:dLbls>
            <c:dLbl>
              <c:idx val="3"/>
              <c:layout>
                <c:manualLayout>
                  <c:x val="-1.1882716482552649E-2"/>
                  <c:y val="-4.82285318475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DF4-450C-BC21-C68A540C31FA}"/>
                </c:ext>
              </c:extLst>
            </c:dLbl>
            <c:dLbl>
              <c:idx val="4"/>
              <c:layout>
                <c:manualLayout>
                  <c:x val="0"/>
                  <c:y val="2.6525692516147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DF4-450C-BC21-C68A540C31FA}"/>
                </c:ext>
              </c:extLst>
            </c:dLbl>
            <c:dLbl>
              <c:idx val="8"/>
              <c:layout>
                <c:manualLayout>
                  <c:x val="-7.561728670715296E-3"/>
                  <c:y val="-2.4114265923770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DF4-450C-BC21-C68A540C31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'[Копия для слайда оценка 2024.xlsx]Оценка'!$A$2:$A$12</c:f>
              <c:strCache>
                <c:ptCount val="11"/>
                <c:pt idx="0">
                  <c:v>МО "Усть-Канский район"</c:v>
                </c:pt>
                <c:pt idx="1">
                  <c:v>МО "Усть-Коксинский район"</c:v>
                </c:pt>
                <c:pt idx="2">
                  <c:v>МО "Онгудайский район"</c:v>
                </c:pt>
                <c:pt idx="3">
                  <c:v>МО "Шебалинский район"</c:v>
                </c:pt>
                <c:pt idx="4">
                  <c:v>МО "г.Горно-Алтайск"</c:v>
                </c:pt>
                <c:pt idx="5">
                  <c:v>МО "Турочакский район"</c:v>
                </c:pt>
                <c:pt idx="6">
                  <c:v>МО "Улаганский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"Кош-Агачский район"</c:v>
                </c:pt>
              </c:strCache>
            </c:strRef>
          </c:cat>
          <c:val>
            <c:numRef>
              <c:f>'[Копия для слайда оценка 2024.xlsx]Оценка'!$B$2:$B$12</c:f>
              <c:numCache>
                <c:formatCode>0.0</c:formatCode>
                <c:ptCount val="11"/>
                <c:pt idx="0">
                  <c:v>42.883000000000003</c:v>
                </c:pt>
                <c:pt idx="1">
                  <c:v>47.433999999999997</c:v>
                </c:pt>
                <c:pt idx="2">
                  <c:v>42.823999999999998</c:v>
                </c:pt>
                <c:pt idx="3">
                  <c:v>38.898000000000003</c:v>
                </c:pt>
                <c:pt idx="4">
                  <c:v>40.317999999999998</c:v>
                </c:pt>
                <c:pt idx="5">
                  <c:v>40.594000000000001</c:v>
                </c:pt>
                <c:pt idx="6">
                  <c:v>45.304000000000002</c:v>
                </c:pt>
                <c:pt idx="7">
                  <c:v>38.033999999999999</c:v>
                </c:pt>
                <c:pt idx="8">
                  <c:v>37.956000000000003</c:v>
                </c:pt>
                <c:pt idx="9">
                  <c:v>36.652000000000001</c:v>
                </c:pt>
                <c:pt idx="10">
                  <c:v>35.228999999999999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B2-4A0F-BBB8-4CE78889EBEE}"/>
            </c:ext>
          </c:extLst>
        </c:ser>
        <c:ser>
          <c:idx val="1"/>
          <c:order val="1"/>
          <c:tx>
            <c:strRef>
              <c:f>'[Копия для слайда оценка 2024.xlsx]Оценка'!$C$1</c:f>
              <c:strCache>
                <c:ptCount val="1"/>
                <c:pt idx="0">
                  <c:v>2023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1.080246952959328E-3"/>
                  <c:y val="2.41142659237700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DF4-450C-BC21-C68A540C31FA}"/>
                </c:ext>
              </c:extLst>
            </c:dLbl>
            <c:dLbl>
              <c:idx val="2"/>
              <c:layout>
                <c:manualLayout>
                  <c:x val="1.0802469529592885E-3"/>
                  <c:y val="-7.23427977713106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DF4-450C-BC21-C68A540C31FA}"/>
                </c:ext>
              </c:extLst>
            </c:dLbl>
            <c:dLbl>
              <c:idx val="4"/>
              <c:layout>
                <c:manualLayout>
                  <c:x val="-1.0802469529594073E-3"/>
                  <c:y val="-1.6879986146639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DF4-450C-BC21-C68A540C31FA}"/>
                </c:ext>
              </c:extLst>
            </c:dLbl>
            <c:dLbl>
              <c:idx val="5"/>
              <c:layout>
                <c:manualLayout>
                  <c:x val="-3.2407408588779841E-3"/>
                  <c:y val="-3.6171398885655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DF4-450C-BC21-C68A540C31FA}"/>
                </c:ext>
              </c:extLst>
            </c:dLbl>
            <c:dLbl>
              <c:idx val="6"/>
              <c:layout>
                <c:manualLayout>
                  <c:x val="-2.1604939059186559E-3"/>
                  <c:y val="3.6171398885655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DF4-450C-BC21-C68A540C31FA}"/>
                </c:ext>
              </c:extLst>
            </c:dLbl>
            <c:dLbl>
              <c:idx val="7"/>
              <c:layout>
                <c:manualLayout>
                  <c:x val="0"/>
                  <c:y val="-2.1702839331393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DF4-450C-BC21-C68A540C31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'[Копия для слайда оценка 2024.xlsx]Оценка'!$A$2:$A$12</c:f>
              <c:strCache>
                <c:ptCount val="11"/>
                <c:pt idx="0">
                  <c:v>МО "Усть-Канский район"</c:v>
                </c:pt>
                <c:pt idx="1">
                  <c:v>МО "Усть-Коксинский район"</c:v>
                </c:pt>
                <c:pt idx="2">
                  <c:v>МО "Онгудайский район"</c:v>
                </c:pt>
                <c:pt idx="3">
                  <c:v>МО "Шебалинский район"</c:v>
                </c:pt>
                <c:pt idx="4">
                  <c:v>МО "г.Горно-Алтайск"</c:v>
                </c:pt>
                <c:pt idx="5">
                  <c:v>МО "Турочакский район"</c:v>
                </c:pt>
                <c:pt idx="6">
                  <c:v>МО "Улаганский район"</c:v>
                </c:pt>
                <c:pt idx="7">
                  <c:v>МО "Майминский район"</c:v>
                </c:pt>
                <c:pt idx="8">
                  <c:v>МО "Чойский район"</c:v>
                </c:pt>
                <c:pt idx="9">
                  <c:v>МО "Чемальский район"</c:v>
                </c:pt>
                <c:pt idx="10">
                  <c:v>МО "Кош-Агачский район"</c:v>
                </c:pt>
              </c:strCache>
            </c:strRef>
          </c:cat>
          <c:val>
            <c:numRef>
              <c:f>'[Копия для слайда оценка 2024.xlsx]Оценка'!$C$2:$C$12</c:f>
              <c:numCache>
                <c:formatCode>0.0</c:formatCode>
                <c:ptCount val="11"/>
                <c:pt idx="0">
                  <c:v>38.4</c:v>
                </c:pt>
                <c:pt idx="1">
                  <c:v>41.3</c:v>
                </c:pt>
                <c:pt idx="2">
                  <c:v>41.5</c:v>
                </c:pt>
                <c:pt idx="3">
                  <c:v>37.700000000000003</c:v>
                </c:pt>
                <c:pt idx="4">
                  <c:v>43.195</c:v>
                </c:pt>
                <c:pt idx="5">
                  <c:v>42.2</c:v>
                </c:pt>
                <c:pt idx="6">
                  <c:v>42.3</c:v>
                </c:pt>
                <c:pt idx="7">
                  <c:v>42.1</c:v>
                </c:pt>
                <c:pt idx="8">
                  <c:v>40.5</c:v>
                </c:pt>
                <c:pt idx="9">
                  <c:v>34.299999999999997</c:v>
                </c:pt>
                <c:pt idx="10">
                  <c:v>39.6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B2-4A0F-BBB8-4CE78889E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481248"/>
        <c:axId val="702477088"/>
      </c:lineChart>
      <c:catAx>
        <c:axId val="702481248"/>
        <c:scaling>
          <c:orientation val="minMax"/>
        </c:scaling>
        <c:delete val="0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02477088"/>
        <c:crosses val="autoZero"/>
        <c:auto val="1"/>
        <c:lblAlgn val="ctr"/>
        <c:lblOffset val="100"/>
        <c:noMultiLvlLbl val="0"/>
      </c:catAx>
      <c:valAx>
        <c:axId val="702477088"/>
        <c:scaling>
          <c:orientation val="minMax"/>
          <c:max val="48"/>
          <c:min val="3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Баллы</a:t>
                </a:r>
                <a:endPara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0248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0.02591</cdr:x>
      <cdr:y>0.20408</cdr:y>
    </cdr:from>
    <cdr:to>
      <cdr:x>0.17508</cdr:x>
      <cdr:y>0.27841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06278" y="1122995"/>
          <a:ext cx="1763485" cy="4090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</a:t>
          </a:r>
          <a:r>
            <a:rPr lang="ru-RU" sz="1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ОТАЦИИ</a:t>
          </a:r>
          <a:endParaRPr lang="ru-RU" sz="16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0.27756</cdr:y>
    </cdr:from>
    <cdr:to>
      <cdr:x>0.01888</cdr:x>
      <cdr:y>0.36575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-242181" y="1527347"/>
          <a:ext cx="223182" cy="4852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0.02667</cdr:x>
      <cdr:y>0.2907</cdr:y>
    </cdr:from>
    <cdr:to>
      <cdr:x>0.17379</cdr:x>
      <cdr:y>0.35555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315275" y="1599616"/>
          <a:ext cx="1739238" cy="35686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СУБВЕНЦИИ</a:t>
          </a:r>
          <a:endParaRPr lang="ru-RU" sz="16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0.36623</cdr:y>
    </cdr:from>
    <cdr:to>
      <cdr:x>0.01818</cdr:x>
      <cdr:y>0.46644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0" y="2015252"/>
          <a:ext cx="214872" cy="55144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0.02848</cdr:x>
      <cdr:y>0.38792</cdr:y>
    </cdr:from>
    <cdr:to>
      <cdr:x>0.17161</cdr:x>
      <cdr:y>0.45741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336629" y="2134629"/>
          <a:ext cx="1692111" cy="3823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СУБСИДИИ</a:t>
          </a:r>
          <a:endParaRPr lang="ru-RU" sz="16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0.46761</cdr:y>
    </cdr:from>
    <cdr:to>
      <cdr:x>0.01957</cdr:x>
      <cdr:y>0.55341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0" y="2573157"/>
          <a:ext cx="231349" cy="472121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0.03476</cdr:x>
      <cdr:y>0.48178</cdr:y>
    </cdr:from>
    <cdr:to>
      <cdr:x>0.15355</cdr:x>
      <cdr:y>0.54484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410962" y="2651100"/>
          <a:ext cx="1404257" cy="34697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ИМБТ</a:t>
          </a:r>
          <a:endParaRPr lang="ru-RU" sz="1600" b="1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0.00057</cdr:x>
      <cdr:y>0.01445</cdr:y>
    </cdr:from>
    <cdr:to>
      <cdr:x>0.02014</cdr:x>
      <cdr:y>0.12127</cdr:y>
    </cdr:to>
    <cdr:sp macro="" textlink="">
      <cdr:nvSpPr>
        <cdr:cNvPr id="15" name="Прямоугольник 14"/>
        <cdr:cNvSpPr/>
      </cdr:nvSpPr>
      <cdr:spPr>
        <a:xfrm xmlns:a="http://schemas.openxmlformats.org/drawingml/2006/main">
          <a:off x="6792" y="79499"/>
          <a:ext cx="231349" cy="58782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0.0686</cdr:x>
      <cdr:y>0.03116</cdr:y>
    </cdr:from>
    <cdr:to>
      <cdr:x>0.21225</cdr:x>
      <cdr:y>0.12908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811012" y="171451"/>
          <a:ext cx="1698172" cy="5388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</a:t>
          </a:r>
          <a:r>
            <a:rPr lang="ru-RU" sz="12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безвозмездных поступлений</a:t>
          </a:r>
          <a:endParaRPr lang="ru-RU" sz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0.96743</cdr:x>
      <cdr:y>0.49244</cdr:y>
    </cdr:from>
    <cdr:to>
      <cdr:x>0.99286</cdr:x>
      <cdr:y>0.53719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11436809" y="2709786"/>
          <a:ext cx="30069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0.96743</cdr:x>
      <cdr:y>0.32472</cdr:y>
    </cdr:from>
    <cdr:to>
      <cdr:x>0.99286</cdr:x>
      <cdr:y>0.36947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11436809" y="1786855"/>
          <a:ext cx="30069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0.96743</cdr:x>
      <cdr:y>0.21799</cdr:y>
    </cdr:from>
    <cdr:to>
      <cdr:x>0.99286</cdr:x>
      <cdr:y>0.26273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11436809" y="1199530"/>
          <a:ext cx="30069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0.96743</cdr:x>
      <cdr:y>0.16204</cdr:y>
    </cdr:from>
    <cdr:to>
      <cdr:x>0.99286</cdr:x>
      <cdr:y>0.20678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11436809" y="891641"/>
          <a:ext cx="30069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0.96743</cdr:x>
      <cdr:y>0.10742</cdr:y>
    </cdr:from>
    <cdr:to>
      <cdr:x>0.99286</cdr:x>
      <cdr:y>0.15217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11436809" y="591128"/>
          <a:ext cx="300692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A192F-A411-4FBB-918E-2075ABA94A1B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63FB5-24C6-4025-B52F-2F3192CBF6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552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63FB5-24C6-4025-B52F-2F3192CBF6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79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2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1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84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379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5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81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64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5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97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97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939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27E08-C486-466B-BD4A-375B3E989F2C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36E2B-5ABD-45D7-AE91-22304C37B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3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00207997"/>
              </p:ext>
            </p:extLst>
          </p:nvPr>
        </p:nvGraphicFramePr>
        <p:xfrm>
          <a:off x="242181" y="1191986"/>
          <a:ext cx="11821886" cy="550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424453" y="2612718"/>
            <a:ext cx="9578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1175,1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10739" y="2980769"/>
            <a:ext cx="5309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907,1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52884" y="3021579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808,6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26212" y="3052356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740,2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225266" y="2796103"/>
            <a:ext cx="6465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973,5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923301" y="3348938"/>
            <a:ext cx="7104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573,0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652338" y="2143610"/>
            <a:ext cx="676104" cy="376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1574,2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328442" y="331816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576,4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070953" y="3410493"/>
            <a:ext cx="601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628,0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690695" y="2091159"/>
            <a:ext cx="8386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1639,2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672400" y="1413782"/>
            <a:ext cx="77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2140,2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248507" y="228688"/>
            <a:ext cx="10128739" cy="677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Межбюджетные трансферты, предоставленные местным бюджетам Республики Алтай в 2023 году</a:t>
            </a: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42182" y="2245179"/>
            <a:ext cx="231348" cy="466771"/>
          </a:xfrm>
          <a:prstGeom prst="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32" y="115551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1483611" y="1037001"/>
            <a:ext cx="300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57525" y="1037001"/>
            <a:ext cx="740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26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457567320"/>
              </p:ext>
            </p:extLst>
          </p:nvPr>
        </p:nvGraphicFramePr>
        <p:xfrm>
          <a:off x="1828800" y="324323"/>
          <a:ext cx="9239250" cy="2985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07" y="324323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42753155"/>
              </p:ext>
            </p:extLst>
          </p:nvPr>
        </p:nvGraphicFramePr>
        <p:xfrm>
          <a:off x="1054043" y="3309882"/>
          <a:ext cx="10099731" cy="3214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3924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031594" y="6523264"/>
            <a:ext cx="1053193" cy="2122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18464" y="6523264"/>
            <a:ext cx="1053193" cy="2122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3337" y="97972"/>
            <a:ext cx="10755505" cy="6939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организации и осуществления бюджетного процесса муниципальных районов и городского округа в Республике Алтай по итогам 2022 и 2023 года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5333"/>
              </p:ext>
            </p:extLst>
          </p:nvPr>
        </p:nvGraphicFramePr>
        <p:xfrm>
          <a:off x="212271" y="1195753"/>
          <a:ext cx="11756571" cy="5046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5" y="49611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03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base.com-82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powerpointbase.com-823</Template>
  <TotalTime>773</TotalTime>
  <Words>124</Words>
  <Application>Microsoft Office PowerPoint</Application>
  <PresentationFormat>Широкоэкранный</PresentationFormat>
  <Paragraphs>52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powerpointbase.com-823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Тадышева Анна Алексеевна</dc:creator>
  <cp:lastModifiedBy>Неверова Екатерина Валерьевна</cp:lastModifiedBy>
  <cp:revision>56</cp:revision>
  <cp:lastPrinted>2024-05-13T02:36:05Z</cp:lastPrinted>
  <dcterms:created xsi:type="dcterms:W3CDTF">2023-04-20T03:48:43Z</dcterms:created>
  <dcterms:modified xsi:type="dcterms:W3CDTF">2024-06-04T07:13:11Z</dcterms:modified>
</cp:coreProperties>
</file>