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58" r:id="rId6"/>
    <p:sldId id="264" r:id="rId7"/>
    <p:sldId id="260" r:id="rId8"/>
    <p:sldId id="262" r:id="rId9"/>
    <p:sldId id="266" r:id="rId10"/>
    <p:sldId id="263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2C09"/>
    <a:srgbClr val="311705"/>
    <a:srgbClr val="19270F"/>
    <a:srgbClr val="EBA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3A117-DFB3-4579-8370-909269FED519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B8222-7EC7-43C8-B670-00983AAA7D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70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B8222-7EC7-43C8-B670-00983AAA7D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787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B8222-7EC7-43C8-B670-00983AAA7D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942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B8222-7EC7-43C8-B670-00983AAA7DB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83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42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39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0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30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96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01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9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81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0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93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78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0FA7-F418-4A21-9EB1-0243CAFE64B5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A9DA7-82AD-4105-845F-DE2323133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6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png"/><Relationship Id="rId1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6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33.png"/><Relationship Id="rId3" Type="http://schemas.openxmlformats.org/officeDocument/2006/relationships/image" Target="../media/image1.jpg"/><Relationship Id="rId7" Type="http://schemas.openxmlformats.org/officeDocument/2006/relationships/image" Target="../media/image30.png"/><Relationship Id="rId12" Type="http://schemas.microsoft.com/office/2007/relationships/hdphoto" Target="../media/hdphoto9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0" Type="http://schemas.microsoft.com/office/2007/relationships/hdphoto" Target="../media/hdphoto8.wdp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15.wdp"/><Relationship Id="rId3" Type="http://schemas.openxmlformats.org/officeDocument/2006/relationships/image" Target="../media/image36.png"/><Relationship Id="rId7" Type="http://schemas.microsoft.com/office/2007/relationships/hdphoto" Target="../media/hdphoto12.wdp"/><Relationship Id="rId12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microsoft.com/office/2007/relationships/hdphoto" Target="../media/hdphoto14.wdp"/><Relationship Id="rId5" Type="http://schemas.openxmlformats.org/officeDocument/2006/relationships/image" Target="../media/image37.png"/><Relationship Id="rId10" Type="http://schemas.openxmlformats.org/officeDocument/2006/relationships/image" Target="../media/image40.png"/><Relationship Id="rId4" Type="http://schemas.microsoft.com/office/2007/relationships/hdphoto" Target="../media/hdphoto11.wdp"/><Relationship Id="rId9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8389" y="2590945"/>
            <a:ext cx="5738593" cy="23876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Бюджет – невидимая сила одного дня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3771"/>
          <a:stretch/>
        </p:blipFill>
        <p:spPr>
          <a:xfrm>
            <a:off x="5760238" y="-11813"/>
            <a:ext cx="6373532" cy="6869813"/>
          </a:xfrm>
          <a:prstGeom prst="rect">
            <a:avLst/>
          </a:prstGeom>
          <a:effectLst>
            <a:softEdge rad="520700"/>
          </a:effectLst>
        </p:spPr>
      </p:pic>
    </p:spTree>
    <p:extLst>
      <p:ext uri="{BB962C8B-B14F-4D97-AF65-F5344CB8AC3E}">
        <p14:creationId xmlns:p14="http://schemas.microsoft.com/office/powerpoint/2010/main" val="275443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/>
        </p:nvSpPr>
        <p:spPr>
          <a:xfrm>
            <a:off x="-138544" y="157018"/>
            <a:ext cx="12967854" cy="5018175"/>
          </a:xfrm>
          <a:custGeom>
            <a:avLst/>
            <a:gdLst>
              <a:gd name="connsiteX0" fmla="*/ 0 w 12829309"/>
              <a:gd name="connsiteY0" fmla="*/ 0 h 4598672"/>
              <a:gd name="connsiteX1" fmla="*/ 858981 w 12829309"/>
              <a:gd name="connsiteY1" fmla="*/ 554182 h 4598672"/>
              <a:gd name="connsiteX2" fmla="*/ 415636 w 12829309"/>
              <a:gd name="connsiteY2" fmla="*/ 1542473 h 4598672"/>
              <a:gd name="connsiteX3" fmla="*/ 1385454 w 12829309"/>
              <a:gd name="connsiteY3" fmla="*/ 2068945 h 4598672"/>
              <a:gd name="connsiteX4" fmla="*/ 3343563 w 12829309"/>
              <a:gd name="connsiteY4" fmla="*/ 3454400 h 4598672"/>
              <a:gd name="connsiteX5" fmla="*/ 4756727 w 12829309"/>
              <a:gd name="connsiteY5" fmla="*/ 1745673 h 4598672"/>
              <a:gd name="connsiteX6" fmla="*/ 7222836 w 12829309"/>
              <a:gd name="connsiteY6" fmla="*/ 3186545 h 4598672"/>
              <a:gd name="connsiteX7" fmla="*/ 8377381 w 12829309"/>
              <a:gd name="connsiteY7" fmla="*/ 4590473 h 4598672"/>
              <a:gd name="connsiteX8" fmla="*/ 9485745 w 12829309"/>
              <a:gd name="connsiteY8" fmla="*/ 3676073 h 4598672"/>
              <a:gd name="connsiteX9" fmla="*/ 11148291 w 12829309"/>
              <a:gd name="connsiteY9" fmla="*/ 1874982 h 4598672"/>
              <a:gd name="connsiteX10" fmla="*/ 12173527 w 12829309"/>
              <a:gd name="connsiteY10" fmla="*/ 1939636 h 4598672"/>
              <a:gd name="connsiteX11" fmla="*/ 12182763 w 12829309"/>
              <a:gd name="connsiteY11" fmla="*/ 1985818 h 4598672"/>
              <a:gd name="connsiteX12" fmla="*/ 12506036 w 12829309"/>
              <a:gd name="connsiteY12" fmla="*/ 2050473 h 4598672"/>
              <a:gd name="connsiteX13" fmla="*/ 12829309 w 12829309"/>
              <a:gd name="connsiteY13" fmla="*/ 1791854 h 4598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29309" h="4598672">
                <a:moveTo>
                  <a:pt x="0" y="0"/>
                </a:moveTo>
                <a:cubicBezTo>
                  <a:pt x="394854" y="148551"/>
                  <a:pt x="789708" y="297103"/>
                  <a:pt x="858981" y="554182"/>
                </a:cubicBezTo>
                <a:cubicBezTo>
                  <a:pt x="928254" y="811261"/>
                  <a:pt x="327891" y="1290013"/>
                  <a:pt x="415636" y="1542473"/>
                </a:cubicBezTo>
                <a:cubicBezTo>
                  <a:pt x="503381" y="1794933"/>
                  <a:pt x="897466" y="1750291"/>
                  <a:pt x="1385454" y="2068945"/>
                </a:cubicBezTo>
                <a:cubicBezTo>
                  <a:pt x="1873442" y="2387599"/>
                  <a:pt x="2781684" y="3508279"/>
                  <a:pt x="3343563" y="3454400"/>
                </a:cubicBezTo>
                <a:cubicBezTo>
                  <a:pt x="3905442" y="3400521"/>
                  <a:pt x="4110182" y="1790315"/>
                  <a:pt x="4756727" y="1745673"/>
                </a:cubicBezTo>
                <a:cubicBezTo>
                  <a:pt x="5403272" y="1701031"/>
                  <a:pt x="6619394" y="2712412"/>
                  <a:pt x="7222836" y="3186545"/>
                </a:cubicBezTo>
                <a:cubicBezTo>
                  <a:pt x="7826278" y="3660678"/>
                  <a:pt x="8000230" y="4508885"/>
                  <a:pt x="8377381" y="4590473"/>
                </a:cubicBezTo>
                <a:cubicBezTo>
                  <a:pt x="8754532" y="4672061"/>
                  <a:pt x="9023927" y="4128655"/>
                  <a:pt x="9485745" y="3676073"/>
                </a:cubicBezTo>
                <a:cubicBezTo>
                  <a:pt x="9947563" y="3223491"/>
                  <a:pt x="10700327" y="2164388"/>
                  <a:pt x="11148291" y="1874982"/>
                </a:cubicBezTo>
                <a:cubicBezTo>
                  <a:pt x="11596255" y="1585576"/>
                  <a:pt x="12001115" y="1921163"/>
                  <a:pt x="12173527" y="1939636"/>
                </a:cubicBezTo>
                <a:cubicBezTo>
                  <a:pt x="12345939" y="1958109"/>
                  <a:pt x="12127345" y="1967345"/>
                  <a:pt x="12182763" y="1985818"/>
                </a:cubicBezTo>
                <a:cubicBezTo>
                  <a:pt x="12238181" y="2004291"/>
                  <a:pt x="12398278" y="2082800"/>
                  <a:pt x="12506036" y="2050473"/>
                </a:cubicBezTo>
                <a:cubicBezTo>
                  <a:pt x="12613794" y="2018146"/>
                  <a:pt x="12721551" y="1905000"/>
                  <a:pt x="12829309" y="1791854"/>
                </a:cubicBezTo>
              </a:path>
            </a:pathLst>
          </a:custGeom>
          <a:noFill/>
          <a:ln w="1016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20049" b="5713"/>
          <a:stretch/>
        </p:blipFill>
        <p:spPr>
          <a:xfrm>
            <a:off x="8440630" y="1797191"/>
            <a:ext cx="3206424" cy="3172816"/>
          </a:xfrm>
          <a:prstGeom prst="ellipse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2789" y="0"/>
            <a:ext cx="9082157" cy="803709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Один день из жизни человека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932" t="23126" r="3726" b="6516"/>
          <a:stretch/>
        </p:blipFill>
        <p:spPr>
          <a:xfrm>
            <a:off x="646541" y="1754498"/>
            <a:ext cx="3011057" cy="3177792"/>
          </a:xfrm>
          <a:prstGeom prst="ellipse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t="15437" b="11837"/>
          <a:stretch/>
        </p:blipFill>
        <p:spPr>
          <a:xfrm>
            <a:off x="4495932" y="1797191"/>
            <a:ext cx="3197189" cy="3135099"/>
          </a:xfrm>
          <a:prstGeom prst="ellipse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43003" y="1016000"/>
            <a:ext cx="2218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07:00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 дома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45801" y="1016000"/>
            <a:ext cx="409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08:00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на работу или учёбу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90714" y="1016000"/>
            <a:ext cx="2706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09:00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и учёба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232" y="5101302"/>
            <a:ext cx="27616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просыпаемся, готовим завтрак, пользуемся водой, светом и газом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3245" y="5138248"/>
            <a:ext cx="27709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Едем по дорогам, пользуемся общественным транспортом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84495" y="5175193"/>
            <a:ext cx="2918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школы, вузы и библиотеки, мы развиваемся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60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 19"/>
          <p:cNvSpPr/>
          <p:nvPr/>
        </p:nvSpPr>
        <p:spPr>
          <a:xfrm>
            <a:off x="-129209" y="1629864"/>
            <a:ext cx="12622696" cy="3608058"/>
          </a:xfrm>
          <a:custGeom>
            <a:avLst/>
            <a:gdLst>
              <a:gd name="connsiteX0" fmla="*/ 0 w 12377099"/>
              <a:gd name="connsiteY0" fmla="*/ 3608058 h 3608058"/>
              <a:gd name="connsiteX1" fmla="*/ 367747 w 12377099"/>
              <a:gd name="connsiteY1" fmla="*/ 3041527 h 3608058"/>
              <a:gd name="connsiteX2" fmla="*/ 824947 w 12377099"/>
              <a:gd name="connsiteY2" fmla="*/ 3101162 h 3608058"/>
              <a:gd name="connsiteX3" fmla="*/ 2017643 w 12377099"/>
              <a:gd name="connsiteY3" fmla="*/ 1997919 h 3608058"/>
              <a:gd name="connsiteX4" fmla="*/ 3906078 w 12377099"/>
              <a:gd name="connsiteY4" fmla="*/ 99545 h 3608058"/>
              <a:gd name="connsiteX5" fmla="*/ 5088834 w 12377099"/>
              <a:gd name="connsiteY5" fmla="*/ 1212727 h 3608058"/>
              <a:gd name="connsiteX6" fmla="*/ 8150087 w 12377099"/>
              <a:gd name="connsiteY6" fmla="*/ 3250249 h 3608058"/>
              <a:gd name="connsiteX7" fmla="*/ 11757991 w 12377099"/>
              <a:gd name="connsiteY7" fmla="*/ 153 h 3608058"/>
              <a:gd name="connsiteX8" fmla="*/ 11698356 w 12377099"/>
              <a:gd name="connsiteY8" fmla="*/ 3111101 h 3608058"/>
              <a:gd name="connsiteX9" fmla="*/ 12344400 w 12377099"/>
              <a:gd name="connsiteY9" fmla="*/ 3170736 h 3608058"/>
              <a:gd name="connsiteX10" fmla="*/ 12274826 w 12377099"/>
              <a:gd name="connsiteY10" fmla="*/ 3210493 h 3608058"/>
              <a:gd name="connsiteX11" fmla="*/ 12215191 w 12377099"/>
              <a:gd name="connsiteY11" fmla="*/ 3220432 h 360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77099" h="3608058">
                <a:moveTo>
                  <a:pt x="0" y="3608058"/>
                </a:moveTo>
                <a:cubicBezTo>
                  <a:pt x="115128" y="3367034"/>
                  <a:pt x="230256" y="3126010"/>
                  <a:pt x="367747" y="3041527"/>
                </a:cubicBezTo>
                <a:cubicBezTo>
                  <a:pt x="505238" y="2957044"/>
                  <a:pt x="549964" y="3275097"/>
                  <a:pt x="824947" y="3101162"/>
                </a:cubicBezTo>
                <a:cubicBezTo>
                  <a:pt x="1099930" y="2927227"/>
                  <a:pt x="1504121" y="2498188"/>
                  <a:pt x="2017643" y="1997919"/>
                </a:cubicBezTo>
                <a:cubicBezTo>
                  <a:pt x="2531165" y="1497649"/>
                  <a:pt x="3394213" y="230410"/>
                  <a:pt x="3906078" y="99545"/>
                </a:cubicBezTo>
                <a:cubicBezTo>
                  <a:pt x="4417943" y="-31320"/>
                  <a:pt x="4381499" y="687610"/>
                  <a:pt x="5088834" y="1212727"/>
                </a:cubicBezTo>
                <a:cubicBezTo>
                  <a:pt x="5796169" y="1737844"/>
                  <a:pt x="7038561" y="3452345"/>
                  <a:pt x="8150087" y="3250249"/>
                </a:cubicBezTo>
                <a:cubicBezTo>
                  <a:pt x="9261613" y="3048153"/>
                  <a:pt x="11166613" y="23344"/>
                  <a:pt x="11757991" y="153"/>
                </a:cubicBezTo>
                <a:cubicBezTo>
                  <a:pt x="12349369" y="-23038"/>
                  <a:pt x="11600621" y="2582671"/>
                  <a:pt x="11698356" y="3111101"/>
                </a:cubicBezTo>
                <a:cubicBezTo>
                  <a:pt x="11796091" y="3639531"/>
                  <a:pt x="12248322" y="3154171"/>
                  <a:pt x="12344400" y="3170736"/>
                </a:cubicBezTo>
                <a:cubicBezTo>
                  <a:pt x="12440478" y="3187301"/>
                  <a:pt x="12296361" y="3202210"/>
                  <a:pt x="12274826" y="3210493"/>
                </a:cubicBezTo>
                <a:cubicBezTo>
                  <a:pt x="12253291" y="3218776"/>
                  <a:pt x="12192000" y="3611371"/>
                  <a:pt x="12215191" y="3220432"/>
                </a:cubicBezTo>
              </a:path>
            </a:pathLst>
          </a:custGeom>
          <a:noFill/>
          <a:ln w="98425">
            <a:solidFill>
              <a:schemeClr val="accent6">
                <a:lumMod val="50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6174765"/>
            <a:ext cx="12191999" cy="68323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2789" y="0"/>
            <a:ext cx="9082157" cy="803709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Один день из жизни человека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7687" y="891476"/>
            <a:ext cx="2218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13:00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5141" y="891476"/>
            <a:ext cx="409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17:00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Отдых и развитие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17913" y="923960"/>
            <a:ext cx="2706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21:00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домой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831" y="5033330"/>
            <a:ext cx="327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 и больницы помогают нам быть здоровыми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8086" y="5033330"/>
            <a:ext cx="3731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Парки, кружки, секции, мероприятия – делают нашу жизнь интереснее 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25246" y="5033330"/>
            <a:ext cx="3607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Возвращаемся домой по безопасным, освещённым улицам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11615" b="15254"/>
          <a:stretch/>
        </p:blipFill>
        <p:spPr>
          <a:xfrm>
            <a:off x="485735" y="1752097"/>
            <a:ext cx="3332665" cy="3170024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t="34510" b="6162"/>
          <a:stretch/>
        </p:blipFill>
        <p:spPr>
          <a:xfrm>
            <a:off x="4461931" y="1687130"/>
            <a:ext cx="3268136" cy="3234991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t="8630" b="26346"/>
          <a:stretch/>
        </p:blipFill>
        <p:spPr>
          <a:xfrm>
            <a:off x="8367288" y="1708611"/>
            <a:ext cx="3323419" cy="3205869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89044" y="6174765"/>
            <a:ext cx="9082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момент этого дня связан с бюджетом. </a:t>
            </a:r>
            <a:endParaRPr lang="ru-RU" sz="32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74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-1" y="5560291"/>
            <a:ext cx="12192000" cy="1297709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218" y="0"/>
            <a:ext cx="11981873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Почему мы не замечаем бюджет?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4938" y="1132899"/>
            <a:ext cx="7105073" cy="85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видим не сам бюджет, а его результат: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26" y="4256278"/>
            <a:ext cx="218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F2C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Чистые улицы и благоустройство</a:t>
            </a:r>
            <a:endParaRPr lang="ru-RU" b="1" dirty="0">
              <a:solidFill>
                <a:srgbClr val="5F2C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2931"/>
          <a:stretch/>
        </p:blipFill>
        <p:spPr>
          <a:xfrm>
            <a:off x="171007" y="1925558"/>
            <a:ext cx="2090057" cy="2071841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4294" r="13490"/>
          <a:stretch/>
        </p:blipFill>
        <p:spPr>
          <a:xfrm>
            <a:off x="2644414" y="2065609"/>
            <a:ext cx="2108589" cy="1946552"/>
          </a:xfrm>
          <a:prstGeom prst="ellipse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885" t="17962" r="-885" b="2246"/>
          <a:stretch/>
        </p:blipFill>
        <p:spPr>
          <a:xfrm>
            <a:off x="5219627" y="2127553"/>
            <a:ext cx="1993973" cy="186984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38586" b="11704"/>
          <a:stretch/>
        </p:blipFill>
        <p:spPr>
          <a:xfrm>
            <a:off x="7602061" y="2127553"/>
            <a:ext cx="2005120" cy="1921848"/>
          </a:xfrm>
          <a:prstGeom prst="ellipse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6889" y="2073962"/>
            <a:ext cx="1923437" cy="1923437"/>
          </a:xfrm>
          <a:prstGeom prst="ellipse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67530" y="4261954"/>
            <a:ext cx="1948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F2C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Работающий транспорт</a:t>
            </a:r>
            <a:endParaRPr lang="ru-RU" b="1" dirty="0">
              <a:solidFill>
                <a:srgbClr val="5F2C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19696" y="4256278"/>
            <a:ext cx="1949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F2C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Школы, больницы, детские сады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9319" y="4256278"/>
            <a:ext cx="2632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F2C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 и безопасность</a:t>
            </a:r>
            <a:endParaRPr lang="ru-RU" b="1" dirty="0">
              <a:solidFill>
                <a:srgbClr val="5F2C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41900" y="4261954"/>
            <a:ext cx="1608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F2C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 порядок</a:t>
            </a:r>
            <a:endParaRPr lang="ru-RU" b="1" dirty="0">
              <a:solidFill>
                <a:srgbClr val="5F2C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5487" y="5890279"/>
            <a:ext cx="1154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становится заметным тогда, когда что-то перестаёт работать.</a:t>
            </a:r>
            <a:endParaRPr lang="ru-RU" sz="28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1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905162" y="1649254"/>
            <a:ext cx="5420223" cy="4197363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план доходов и расходов, который составляют органы власти или местного самоуправления на определенный период. Он показывает, откуда поступают деньги и на какие важные для жизни населения цели они направляются.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50364" y="327246"/>
            <a:ext cx="7368209" cy="1084815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Что такое бюджет?</a:t>
            </a:r>
            <a:endParaRPr lang="ru-RU" sz="4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332703" y="4603491"/>
            <a:ext cx="3971636" cy="1570182"/>
          </a:xfrm>
          <a:prstGeom prst="roundRect">
            <a:avLst/>
          </a:prstGeom>
          <a:noFill/>
          <a:ln w="28575">
            <a:solidFill>
              <a:srgbClr val="5F2C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26404" y="4870862"/>
            <a:ext cx="1002483" cy="94883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5F2C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786746" y="4760371"/>
            <a:ext cx="34597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Проще говоря, бюджет помогает направлять деньги на то, что нужно людям каждый день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441" y="4671191"/>
            <a:ext cx="1156407" cy="11564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4294" y="196286"/>
            <a:ext cx="2091688" cy="197896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9020069" y="2322867"/>
            <a:ext cx="399555" cy="19199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69" b="89824" l="2721" r="953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2672" y="174229"/>
            <a:ext cx="1985468" cy="199087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4293" y="4829014"/>
            <a:ext cx="2091109" cy="198137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4294" y="2518998"/>
            <a:ext cx="2091109" cy="198137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0755" y="4516434"/>
            <a:ext cx="195089" cy="39627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25" b="94625" l="5667" r="96583">
                        <a14:foregroundMark x1="91083" y1="27875" x2="68917" y2="73375"/>
                        <a14:foregroundMark x1="67250" y1="10250" x2="79167" y2="20000"/>
                        <a14:foregroundMark x1="80333" y1="16625" x2="90250" y2="248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4293" y="2826328"/>
            <a:ext cx="2180811" cy="145387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32227" y1="34180" x2="32227" y2="34180"/>
                        <a14:foregroundMark x1="27930" y1="21484" x2="27930" y2="21484"/>
                        <a14:foregroundMark x1="47266" y1="12109" x2="47266" y2="12109"/>
                        <a14:foregroundMark x1="55664" y1="55859" x2="55664" y2="55859"/>
                        <a14:foregroundMark x1="75195" y1="27539" x2="75195" y2="27539"/>
                        <a14:foregroundMark x1="81836" y1="65625" x2="81836" y2="65625"/>
                        <a14:foregroundMark x1="20508" y1="28906" x2="15430" y2="35938"/>
                        <a14:foregroundMark x1="59375" y1="4492" x2="59375" y2="115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660" y="5014919"/>
            <a:ext cx="1625358" cy="162535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196518" y="765730"/>
            <a:ext cx="170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927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поступают</a:t>
            </a:r>
            <a:endParaRPr lang="ru-RU" b="1" dirty="0">
              <a:solidFill>
                <a:srgbClr val="1927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196518" y="3101604"/>
            <a:ext cx="1936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927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</a:t>
            </a:r>
          </a:p>
          <a:p>
            <a:pPr algn="ctr"/>
            <a:r>
              <a:rPr lang="ru-RU" b="1" dirty="0" smtClean="0">
                <a:solidFill>
                  <a:srgbClr val="19270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распределяются</a:t>
            </a:r>
            <a:endParaRPr lang="ru-RU" b="1" dirty="0">
              <a:solidFill>
                <a:srgbClr val="19270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375321" y="5437824"/>
            <a:ext cx="1529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для людей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95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757382" y="2079066"/>
            <a:ext cx="2244436" cy="52179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8733" y="5389677"/>
            <a:ext cx="9541740" cy="125599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897" y="23174"/>
            <a:ext cx="12434454" cy="13255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Из чего состоит бюджет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102" y="1071740"/>
            <a:ext cx="5783115" cy="832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состоит из двух основных частей – доходов и расходов.</a:t>
            </a:r>
            <a:endParaRPr lang="ru-RU" sz="2400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332" y="5552590"/>
            <a:ext cx="832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доходов и расходов показывает, насколько бюджет устойчив и сбалансирован. </a:t>
            </a:r>
            <a:endParaRPr lang="ru-RU" sz="24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66405" y="2149645"/>
            <a:ext cx="2299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102" y="2600859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деньги, которые поступают в бюджет из разных источников.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57382" y="3658275"/>
            <a:ext cx="2244436" cy="5039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250950" y="3692466"/>
            <a:ext cx="2096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73102" y="4301319"/>
            <a:ext cx="4296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деньги, которые направляются на решение важных задач и нужд граждан.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61" b="81260" l="9809" r="88517">
                        <a14:foregroundMark x1="37161" y1="17783" x2="21850" y2="50239"/>
                        <a14:foregroundMark x1="75279" y1="35407" x2="75917" y2="36364"/>
                        <a14:foregroundMark x1="79825" y1="36523" x2="79984" y2="47528"/>
                        <a14:foregroundMark x1="70734" y1="35566" x2="69777" y2="47368"/>
                        <a14:foregroundMark x1="71691" y1="51515" x2="74641" y2="58214"/>
                        <a14:foregroundMark x1="23764" y1="35726" x2="24402" y2="49123"/>
                        <a14:foregroundMark x1="18102" y1="34290" x2="15231" y2="50558"/>
                        <a14:foregroundMark x1="28150" y1="41069" x2="28469" y2="48804"/>
                        <a14:foregroundMark x1="29745" y1="38278" x2="30861" y2="46571"/>
                        <a14:foregroundMark x1="28469" y1="52392" x2="26794" y2="57656"/>
                        <a14:foregroundMark x1="29904" y1="54147" x2="29745" y2="56699"/>
                        <a14:foregroundMark x1="39234" y1="42344" x2="40590" y2="42185"/>
                        <a14:foregroundMark x1="38756" y1="44258" x2="60925" y2="43461"/>
                        <a14:foregroundMark x1="37959" y1="41069" x2="60925" y2="42344"/>
                        <a14:foregroundMark x1="39553" y1="46093" x2="59091" y2="44737"/>
                        <a14:foregroundMark x1="48644" y1="28150" x2="51196" y2="27831"/>
                        <a14:foregroundMark x1="49123" y1="9569" x2="51356" y2="9410"/>
                        <a14:foregroundMark x1="50239" y1="10526" x2="49761" y2="77352"/>
                        <a14:foregroundMark x1="39075" y1="43461" x2="37161" y2="41228"/>
                        <a14:foregroundMark x1="38915" y1="36204" x2="61722" y2="37640"/>
                        <a14:foregroundMark x1="32297" y1="53190" x2="62041" y2="52711"/>
                        <a14:foregroundMark x1="22648" y1="34131" x2="40750" y2="74003"/>
                        <a14:foregroundMark x1="47847" y1="78868" x2="51675" y2="78549"/>
                      </a14:backgroundRemoval>
                    </a14:imgEffect>
                  </a14:imgLayer>
                </a14:imgProps>
              </a:ext>
            </a:extLst>
          </a:blip>
          <a:srcRect l="8611" t="4653" r="10010" b="18167"/>
          <a:stretch/>
        </p:blipFill>
        <p:spPr>
          <a:xfrm>
            <a:off x="6733308" y="788140"/>
            <a:ext cx="4655127" cy="441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2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82" y="7604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От куда берутся деньги?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982" y="1169843"/>
            <a:ext cx="7105073" cy="85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доходов бюджета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870" y="-900094"/>
            <a:ext cx="3761647" cy="50102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3275" y="1851971"/>
            <a:ext cx="6056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</a:t>
            </a:r>
            <a:endParaRPr lang="ru-RU" sz="2000" b="1" dirty="0" smtClean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2000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деньги, которые поступают в бюджет от уплаты налогов и сборов гражданами и организациями.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-547" t="1" r="709" b="-1"/>
          <a:stretch/>
        </p:blipFill>
        <p:spPr>
          <a:xfrm>
            <a:off x="579583" y="1830706"/>
            <a:ext cx="2225964" cy="14287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8398" t="16056" r="7735"/>
          <a:stretch/>
        </p:blipFill>
        <p:spPr>
          <a:xfrm>
            <a:off x="591127" y="3537528"/>
            <a:ext cx="2281382" cy="1521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37162" y="3657677"/>
            <a:ext cx="6677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</a:t>
            </a:r>
            <a:endParaRPr lang="ru-RU" sz="2000" b="1" dirty="0" smtClean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2000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поступления от использования имущества, пошлин, штрафов и других источников, не связанных с налогами.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11" b="90000" l="160" r="100000">
                        <a14:foregroundMark x1="72045" y1="47872" x2="75559" y2="45319"/>
                      </a14:backgroundRemoval>
                    </a14:imgEffect>
                  </a14:imgLayer>
                </a14:imgProps>
              </a:ext>
            </a:extLst>
          </a:blip>
          <a:srcRect l="10551" r="10918"/>
          <a:stretch/>
        </p:blipFill>
        <p:spPr>
          <a:xfrm>
            <a:off x="591127" y="4839854"/>
            <a:ext cx="2346035" cy="22429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1" y="5329382"/>
            <a:ext cx="6206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</a:t>
            </a:r>
            <a:endParaRPr lang="ru-RU" sz="2000" b="1" dirty="0" smtClean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2000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средства, которые бюджет получает из других бюджетов в виде финансовой помощи и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300629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82" y="76049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На что идут деньги?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8055" y="1084669"/>
            <a:ext cx="7105073" cy="85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средства идут на важные сферы: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8353" y="3508289"/>
            <a:ext cx="2406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20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9817" y="3508289"/>
            <a:ext cx="2225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0986" y="3491547"/>
            <a:ext cx="6206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 и транспорт </a:t>
            </a:r>
            <a:endParaRPr lang="ru-RU" sz="20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90" t="36656" r="-690" b="9415"/>
          <a:stretch/>
        </p:blipFill>
        <p:spPr>
          <a:xfrm>
            <a:off x="858353" y="1731385"/>
            <a:ext cx="1863597" cy="1727585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5471" y="1740414"/>
            <a:ext cx="1471030" cy="16123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1268" t="8153" r="31910" b="1674"/>
          <a:stretch/>
        </p:blipFill>
        <p:spPr>
          <a:xfrm>
            <a:off x="6498543" y="1674335"/>
            <a:ext cx="1881278" cy="1678465"/>
          </a:xfrm>
          <a:prstGeom prst="ellipse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9" b="99778" l="1444" r="100000">
                        <a14:foregroundMark x1="11667" y1="8111" x2="33667" y2="38889"/>
                        <a14:foregroundMark x1="43778" y1="5444" x2="11333" y2="44778"/>
                        <a14:foregroundMark x1="7667" y1="45778" x2="45333" y2="45000"/>
                        <a14:foregroundMark x1="41333" y1="24667" x2="41333" y2="45333"/>
                        <a14:foregroundMark x1="37444" y1="21556" x2="37667" y2="42111"/>
                        <a14:foregroundMark x1="20333" y1="39111" x2="20333" y2="39333"/>
                        <a14:foregroundMark x1="6444" y1="56889" x2="43556" y2="92556"/>
                        <a14:foregroundMark x1="42111" y1="54889" x2="5444" y2="94556"/>
                        <a14:foregroundMark x1="6111" y1="62111" x2="5222" y2="92111"/>
                        <a14:foregroundMark x1="12111" y1="96333" x2="30222" y2="81444"/>
                        <a14:foregroundMark x1="32889" y1="73333" x2="43111" y2="83889"/>
                        <a14:foregroundMark x1="12111" y1="67556" x2="11667" y2="84111"/>
                        <a14:foregroundMark x1="15333" y1="9556" x2="31667" y2="7111"/>
                        <a14:foregroundMark x1="9333" y1="6444" x2="11111" y2="42778"/>
                        <a14:foregroundMark x1="26000" y1="9556" x2="25778" y2="23000"/>
                        <a14:foregroundMark x1="34444" y1="10556" x2="42111" y2="17556"/>
                        <a14:foregroundMark x1="13333" y1="8111" x2="11556" y2="39111"/>
                        <a14:foregroundMark x1="15333" y1="24222" x2="13889" y2="44778"/>
                        <a14:foregroundMark x1="31000" y1="42778" x2="29444" y2="42000"/>
                        <a14:foregroundMark x1="27778" y1="41556" x2="27778" y2="41556"/>
                        <a14:foregroundMark x1="20333" y1="38556" x2="20333" y2="38556"/>
                        <a14:foregroundMark x1="21000" y1="35889" x2="21333" y2="43556"/>
                        <a14:foregroundMark x1="26667" y1="34444" x2="25556" y2="42556"/>
                        <a14:foregroundMark x1="56444" y1="55444" x2="95333" y2="95778"/>
                        <a14:foregroundMark x1="96556" y1="55222" x2="56444" y2="92556"/>
                        <a14:foregroundMark x1="57000" y1="70111" x2="57000" y2="79778"/>
                        <a14:foregroundMark x1="65556" y1="56444" x2="90444" y2="54444"/>
                        <a14:foregroundMark x1="96778" y1="66889" x2="94667" y2="85444"/>
                        <a14:foregroundMark x1="54778" y1="62889" x2="56444" y2="88667"/>
                        <a14:foregroundMark x1="58889" y1="95778" x2="90111" y2="95778"/>
                        <a14:foregroundMark x1="67889" y1="65889" x2="67111" y2="73556"/>
                        <a14:foregroundMark x1="61222" y1="67556" x2="61667" y2="76444"/>
                        <a14:foregroundMark x1="75778" y1="87667" x2="80778" y2="89111"/>
                        <a14:foregroundMark x1="70556" y1="88667" x2="71556" y2="92111"/>
                        <a14:foregroundMark x1="75778" y1="80667" x2="76222" y2="90667"/>
                        <a14:foregroundMark x1="58889" y1="91889" x2="89889" y2="92111"/>
                        <a14:foregroundMark x1="78444" y1="55222" x2="71556" y2="72333"/>
                        <a14:foregroundMark x1="74111" y1="65889" x2="83444" y2="71111"/>
                        <a14:foregroundMark x1="90111" y1="64556" x2="90667" y2="77667"/>
                        <a14:foregroundMark x1="83444" y1="79222" x2="89111" y2="76222"/>
                        <a14:foregroundMark x1="35333" y1="18556" x2="42889" y2="20444"/>
                        <a14:foregroundMark x1="19111" y1="92778" x2="30444" y2="92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1325" y="1715850"/>
            <a:ext cx="1636950" cy="1636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001489" y="3491547"/>
            <a:ext cx="3190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и ЖКХ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22" b="98957" l="10000" r="90000">
                        <a14:foregroundMark x1="43103" y1="12522" x2="52069" y2="43652"/>
                        <a14:foregroundMark x1="30690" y1="33391" x2="35402" y2="71304"/>
                        <a14:foregroundMark x1="50000" y1="56696" x2="49770" y2="83304"/>
                        <a14:foregroundMark x1="49655" y1="70783" x2="61034" y2="84000"/>
                        <a14:foregroundMark x1="63218" y1="44174" x2="62989" y2="56870"/>
                        <a14:foregroundMark x1="69195" y1="43130" x2="67701" y2="58261"/>
                        <a14:foregroundMark x1="45517" y1="13739" x2="61149" y2="16696"/>
                        <a14:foregroundMark x1="48161" y1="21217" x2="59655" y2="34957"/>
                        <a14:foregroundMark x1="45402" y1="28000" x2="44483" y2="34435"/>
                        <a14:foregroundMark x1="34253" y1="34435" x2="48276" y2="51130"/>
                        <a14:foregroundMark x1="38966" y1="47652" x2="37241" y2="59826"/>
                        <a14:foregroundMark x1="46322" y1="76870" x2="45517" y2="803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3496" y="4066173"/>
            <a:ext cx="3327874" cy="21994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6326" y="6265630"/>
            <a:ext cx="3223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</a:t>
            </a:r>
            <a:endParaRPr lang="ru-RU" sz="20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6351" y1="20946" x2="66081" y2="25946"/>
                        <a14:foregroundMark x1="41216" y1="22027" x2="31351" y2="26486"/>
                        <a14:foregroundMark x1="26216" y1="26216" x2="26216" y2="26216"/>
                        <a14:foregroundMark x1="20135" y1="29324" x2="20135" y2="29324"/>
                        <a14:foregroundMark x1="16081" y1="55000" x2="16081" y2="56216"/>
                        <a14:foregroundMark x1="63784" y1="52027" x2="71351" y2="69189"/>
                        <a14:foregroundMark x1="82297" y1="45135" x2="82297" y2="45135"/>
                        <a14:foregroundMark x1="86486" y1="50405" x2="86486" y2="50405"/>
                        <a14:foregroundMark x1="45541" y1="73784" x2="55676" y2="76757"/>
                        <a14:foregroundMark x1="78649" y1="49189" x2="76486" y2="51486"/>
                        <a14:foregroundMark x1="73378" y1="49730" x2="71351" y2="46892"/>
                        <a14:foregroundMark x1="27432" y1="81892" x2="29595" y2="83243"/>
                        <a14:foregroundMark x1="26486" y1="63514" x2="33243" y2="71216"/>
                        <a14:foregroundMark x1="58514" y1="68919" x2="60946" y2="68243"/>
                        <a14:foregroundMark x1="30811" y1="35135" x2="32568" y2="35676"/>
                        <a14:foregroundMark x1="36486" y1="33378" x2="40405" y2="30541"/>
                        <a14:foregroundMark x1="38784" y1="36622" x2="39730" y2="37838"/>
                        <a14:backgroundMark x1="80541" y1="51351" x2="80541" y2="50676"/>
                        <a14:backgroundMark x1="70676" y1="64595" x2="71892" y2="63108"/>
                        <a14:backgroundMark x1="68514" y1="68784" x2="69595" y2="67027"/>
                        <a14:backgroundMark x1="29324" y1="63378" x2="30135" y2="65000"/>
                        <a14:backgroundMark x1="63378" y1="28784" x2="66081" y2="30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2606" y="3944103"/>
            <a:ext cx="2443595" cy="244359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88045" y="6240089"/>
            <a:ext cx="3228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спорт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3"/>
          <a:srcRect r="27697"/>
          <a:stretch/>
        </p:blipFill>
        <p:spPr>
          <a:xfrm>
            <a:off x="3509817" y="4159960"/>
            <a:ext cx="2008356" cy="1854110"/>
          </a:xfrm>
          <a:prstGeom prst="ellipse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01606" y="6089778"/>
            <a:ext cx="227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и правопорядок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4"/>
          <a:srcRect l="18852" r="23079"/>
          <a:stretch/>
        </p:blipFill>
        <p:spPr>
          <a:xfrm>
            <a:off x="9610634" y="4266208"/>
            <a:ext cx="1928563" cy="1799383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349036" y="6240089"/>
            <a:ext cx="2854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территории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4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65679" y="5800434"/>
            <a:ext cx="12034982" cy="99752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80" y="0"/>
            <a:ext cx="12434454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На каких уровнях существует бюджет 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890" y="886774"/>
            <a:ext cx="9847116" cy="627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система включается в себя бюджеты трех уровней.</a:t>
            </a:r>
            <a:endParaRPr lang="ru-RU" sz="2400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2916" y="5883698"/>
            <a:ext cx="11370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Слаженная работа всех уровней бюджетов помогает обеспечивать стабильную жизнь граждан и развитие страны, регионов, населённых пунктов.</a:t>
            </a:r>
            <a:endParaRPr lang="ru-RU" sz="24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78" b="81050" l="2880" r="66492">
                        <a14:foregroundMark x1="13613" y1="20700" x2="53578" y2="35350"/>
                        <a14:foregroundMark x1="9511" y1="41983" x2="59424" y2="56268"/>
                        <a14:foregroundMark x1="42932" y1="25364" x2="55934" y2="30758"/>
                        <a14:foregroundMark x1="10558" y1="27114" x2="12478" y2="35641"/>
                        <a14:foregroundMark x1="47557" y1="28936" x2="48255" y2="30831"/>
                        <a14:foregroundMark x1="51920" y1="26603" x2="51920" y2="26603"/>
                        <a14:foregroundMark x1="41099" y1="53717" x2="43892" y2="53863"/>
                        <a14:foregroundMark x1="46161" y1="46283" x2="51571" y2="51968"/>
                        <a14:foregroundMark x1="36824" y1="67420" x2="53578" y2="75729"/>
                        <a14:foregroundMark x1="45986" y1="67493" x2="51571" y2="72376"/>
                        <a14:foregroundMark x1="50960" y1="67274" x2="39267" y2="74927"/>
                        <a14:foregroundMark x1="43281" y1="74708" x2="44328" y2="74708"/>
                        <a14:foregroundMark x1="10733" y1="37755" x2="58464" y2="37974"/>
                        <a14:foregroundMark x1="38307" y1="70044" x2="39791" y2="71647"/>
                      </a14:backgroundRemoval>
                    </a14:imgEffect>
                  </a14:imgLayer>
                </a14:imgProps>
              </a:ext>
            </a:extLst>
          </a:blip>
          <a:srcRect l="2066" t="18014" r="30586" b="16504"/>
          <a:stretch/>
        </p:blipFill>
        <p:spPr>
          <a:xfrm>
            <a:off x="609599" y="1283701"/>
            <a:ext cx="3916218" cy="4558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10048" y="1679634"/>
            <a:ext cx="637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всей страны. Решает  общегосударственные вопросы.</a:t>
            </a:r>
            <a:endParaRPr lang="ru-RU" sz="2400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1805" y="2988579"/>
            <a:ext cx="5877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субъектов Российской Федерации (областей, краёв, республик и др.)</a:t>
            </a:r>
            <a:endParaRPr lang="ru-RU" sz="2400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1187" y="4297524"/>
            <a:ext cx="62437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городов, районов и поселений. Именно этот уровень связан с повседневной жизнью и наиболее близок к людям.</a:t>
            </a:r>
            <a:endParaRPr lang="ru-RU" sz="2400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34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-10318" y="5382408"/>
            <a:ext cx="12192000" cy="1519117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225" y="82126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Как бюджет работает в течении дня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6488" y="1186708"/>
            <a:ext cx="1239251" cy="856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92194" y="3812433"/>
            <a:ext cx="3348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Коммунальная инфраструктура </a:t>
            </a:r>
          </a:p>
          <a:p>
            <a:pPr algn="ctr"/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благоустройство</a:t>
            </a:r>
            <a:endParaRPr lang="ru-RU" sz="20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6630" y="3824924"/>
            <a:ext cx="20883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Транспорт, дороги, освещение</a:t>
            </a:r>
            <a:endParaRPr lang="ru-RU" sz="20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92803" y="1164284"/>
            <a:ext cx="6206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Утро дома</a:t>
            </a:r>
            <a:endParaRPr lang="ru-RU" sz="20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3434746"/>
            <a:ext cx="12192000" cy="0"/>
          </a:xfrm>
          <a:prstGeom prst="line">
            <a:avLst/>
          </a:prstGeom>
          <a:ln w="1079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1093304" y="3245902"/>
            <a:ext cx="377687" cy="37768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86" b="95816" l="10000" r="90000">
                        <a14:foregroundMark x1="50714" y1="49898" x2="51531" y2="63776"/>
                        <a14:foregroundMark x1="61939" y1="37857" x2="75714" y2="38673"/>
                        <a14:foregroundMark x1="18163" y1="36122" x2="34082" y2="38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225" y="1596532"/>
            <a:ext cx="1758819" cy="17588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5703" y="3233411"/>
            <a:ext cx="390178" cy="39017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300" r="994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3693" y="1497561"/>
            <a:ext cx="2004019" cy="20040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00414" y="1196422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989443" y="3810768"/>
            <a:ext cx="1639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Школы, больницы, библиотеки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504" y="3245902"/>
            <a:ext cx="390178" cy="39017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4083" r="9891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3278" y="1181567"/>
            <a:ext cx="2454630" cy="245463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119" y="3219091"/>
            <a:ext cx="416323" cy="39017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6021" y="3219091"/>
            <a:ext cx="390178" cy="39017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002120" y="1164284"/>
            <a:ext cx="1709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Вечер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15591" y="1160070"/>
            <a:ext cx="2468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домой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30441" y="3810767"/>
            <a:ext cx="1984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Спорт, культура, парки, досуг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17" b="9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12611" y="1469205"/>
            <a:ext cx="2013471" cy="201347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4313" y1="95177" x2="39925" y2="92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23074" y="1564394"/>
            <a:ext cx="1422331" cy="166608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568146" y="3798113"/>
            <a:ext cx="2445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Безопасность, транспорт, освещённый город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5636326"/>
            <a:ext cx="12093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незаметных вещей делают наш день комфортным и безопасным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40145" y="3962400"/>
            <a:ext cx="7130473" cy="2392218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80" y="0"/>
            <a:ext cx="12434454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Почему бюджет должен быть сбалансирован 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21" y="1156014"/>
            <a:ext cx="6548583" cy="25460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направить только на одну сферу.</a:t>
            </a:r>
          </a:p>
          <a:p>
            <a:pPr marL="0" indent="0">
              <a:buNone/>
            </a:pPr>
            <a:r>
              <a:rPr lang="ru-RU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нормальной жизни людей важно, чтобы одновременно поддерживались образование, здравоохранение, дороги и транспорт, благоустройство, социальная поддержка, культура и спорт.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370" y="4373679"/>
            <a:ext cx="6677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Сбалансированный бюджет – это бюджет, в котором доходы и расходы соотносятся между собой, а средства распределяются так, чтобы хватало на все важные сферы жизни.</a:t>
            </a:r>
            <a:endParaRPr lang="ru-RU" sz="24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238" b="85885" l="14274" r="86284">
                        <a14:foregroundMark x1="26555" y1="32775" x2="35726" y2="41228"/>
                        <a14:foregroundMark x1="28549" y1="59250" x2="35008" y2="66986"/>
                        <a14:foregroundMark x1="69139" y1="32057" x2="75359" y2="42903"/>
                        <a14:foregroundMark x1="68740" y1="57576" x2="72807" y2="66427"/>
                        <a14:foregroundMark x1="49442" y1="71372" x2="57018" y2="81100"/>
                        <a14:foregroundMark x1="27113" y1="62520" x2="30223" y2="66029"/>
                        <a14:foregroundMark x1="51116" y1="41069" x2="50797" y2="57735"/>
                        <a14:foregroundMark x1="25598" y1="46970" x2="25598" y2="48565"/>
                        <a14:foregroundMark x1="36842" y1="28230" x2="42663" y2="24721"/>
                        <a14:foregroundMark x1="55502" y1="24561" x2="66906" y2="30223"/>
                        <a14:foregroundMark x1="37161" y1="28230" x2="35167" y2="30223"/>
                        <a14:foregroundMark x1="26316" y1="43620" x2="25997" y2="55024"/>
                        <a14:foregroundMark x1="35327" y1="68581" x2="43780" y2="73764"/>
                        <a14:foregroundMark x1="59011" y1="74482" x2="67624" y2="69537"/>
                        <a14:foregroundMark x1="75518" y1="42743" x2="75359" y2="55582"/>
                        <a14:backgroundMark x1="73525" y1="49522" x2="74482" y2="54306"/>
                        <a14:backgroundMark x1="75120" y1="46651" x2="75439" y2="48644"/>
                      </a14:backgroundRemoval>
                    </a14:imgEffect>
                  </a14:imgLayer>
                </a14:imgProps>
              </a:ext>
            </a:extLst>
          </a:blip>
          <a:srcRect l="5414" t="8893" r="4711" b="9735"/>
          <a:stretch/>
        </p:blipFill>
        <p:spPr>
          <a:xfrm>
            <a:off x="6697521" y="776908"/>
            <a:ext cx="6160654" cy="557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9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40145" y="5458690"/>
            <a:ext cx="11582400" cy="895927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822" y="72716"/>
            <a:ext cx="12434454" cy="1325563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Вывод</a:t>
            </a:r>
            <a:endParaRPr lang="ru-RU" sz="4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540" y="1321106"/>
            <a:ext cx="6548583" cy="41375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Многим кажется, что бюджет — это что-то далёкое от обычной жизни: сложные документы, таблицы и цифры, которые понятны только специалистам. </a:t>
            </a:r>
            <a:endParaRPr lang="ru-RU" dirty="0" smtClean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 бюджет напрямую связан с тем, что окружает нас каждый день. </a:t>
            </a:r>
            <a:endParaRPr lang="ru-RU" dirty="0" smtClean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дороги, транспорт, благоустройство, школы, медицина, безопасность и другие важные сферы жизни</a:t>
            </a:r>
            <a:r>
              <a:rPr lang="ru-RU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бюджет — это не просто цифры, а основа привычной и понятной для людей жизни.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187" y="5597236"/>
            <a:ext cx="11231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117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– это не что-то далёкое, а то, что каждый день работает рядом с нами.</a:t>
            </a:r>
            <a:endParaRPr lang="ru-RU" sz="2400" b="1" dirty="0">
              <a:solidFill>
                <a:srgbClr val="3117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41" b="97168" l="9961" r="89974">
                        <a14:foregroundMark x1="19010" y1="24707" x2="27474" y2="22559"/>
                        <a14:foregroundMark x1="71224" y1="20020" x2="77214" y2="15234"/>
                        <a14:foregroundMark x1="79427" y1="17676" x2="81901" y2="19336"/>
                        <a14:foregroundMark x1="76107" y1="13477" x2="78125" y2="12695"/>
                        <a14:foregroundMark x1="82031" y1="19824" x2="84115" y2="20020"/>
                        <a14:foregroundMark x1="17578" y1="24414" x2="20117" y2="24414"/>
                        <a14:backgroundMark x1="17708" y1="28223" x2="22135" y2="26563"/>
                        <a14:backgroundMark x1="75911" y1="23340" x2="86003" y2="26367"/>
                        <a14:backgroundMark x1="74219" y1="21875" x2="77344" y2="22559"/>
                        <a14:backgroundMark x1="72201" y1="16309" x2="72526" y2="15234"/>
                        <a14:backgroundMark x1="23047" y1="25684" x2="22591" y2="275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5641" y="507703"/>
            <a:ext cx="5994772" cy="399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8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914" y="2490031"/>
            <a:ext cx="12280548" cy="9507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600" b="1" dirty="0" smtClean="0">
                <a:solidFill>
                  <a:srgbClr val="5F2C09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Спасибо за внимание!!!</a:t>
            </a:r>
            <a:endParaRPr lang="ru-RU" sz="6600" b="1" dirty="0">
              <a:solidFill>
                <a:srgbClr val="5F2C09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9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650</Words>
  <Application>Microsoft Office PowerPoint</Application>
  <PresentationFormat>Широкоэкранный</PresentationFormat>
  <Paragraphs>95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Times New Roman</vt:lpstr>
      <vt:lpstr>Тема Office</vt:lpstr>
      <vt:lpstr>Бюджет – невидимая сила одного дня</vt:lpstr>
      <vt:lpstr>Один день из жизни человека</vt:lpstr>
      <vt:lpstr>Один день из жизни человека</vt:lpstr>
      <vt:lpstr>Почему мы не замечаем бюджет?</vt:lpstr>
      <vt:lpstr>Что такое бюджет?</vt:lpstr>
      <vt:lpstr>Из чего состоит бюджет</vt:lpstr>
      <vt:lpstr>От куда берутся деньги?</vt:lpstr>
      <vt:lpstr>На что идут деньги?</vt:lpstr>
      <vt:lpstr>На каких уровнях существует бюджет </vt:lpstr>
      <vt:lpstr>Как бюджет работает в течении дня</vt:lpstr>
      <vt:lpstr>Почему бюджет должен быть сбалансирован </vt:lpstr>
      <vt:lpstr>Вывод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– невидимая сила одного дня</dc:title>
  <dc:creator>Пользователь</dc:creator>
  <cp:lastModifiedBy>Пользователь</cp:lastModifiedBy>
  <cp:revision>41</cp:revision>
  <dcterms:created xsi:type="dcterms:W3CDTF">2026-04-23T13:15:50Z</dcterms:created>
  <dcterms:modified xsi:type="dcterms:W3CDTF">2026-04-28T09:47:24Z</dcterms:modified>
</cp:coreProperties>
</file>