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commentAuthors.xml" ContentType="application/vnd.openxmlformats-officedocument.presentationml.commentAuthors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2.xml" ContentType="application/vnd.openxmlformats-officedocument.presentationml.slide+xml"/>
  <Override PartName="/ppt/slides/slide50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3.xml" ContentType="application/vnd.openxmlformats-officedocument.presentationml.slide+xml"/>
  <Override PartName="/ppt/slides/slide37.xml" ContentType="application/vnd.openxmlformats-officedocument.presentationml.slide+xml"/>
  <Override PartName="/ppt/slides/slide51.xml" ContentType="application/vnd.openxmlformats-officedocument.presentationml.slide+xml"/>
  <Override PartName="/ppt/slides/slide36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42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44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5.xml" ContentType="application/vnd.openxmlformats-officedocument.presentationml.slide+xml"/>
  <Override PartName="/ppt/comments/comment1.xml" ContentType="application/vnd.openxmlformats-officedocument.presentationml.comments+xml"/>
  <Override PartName="/ppt/slides/slide48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s/slide53.xml" ContentType="application/vnd.openxmlformats-officedocument.presentationml.slide+xml"/>
  <Override PartName="/ppt/theme/theme1.xml" ContentType="application/vnd.openxmlformats-officedocument.theme+xml"/>
  <Override PartName="/ppt/slides/slide28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viewProps.xml" ContentType="application/vnd.openxmlformats-officedocument.presentationml.viewProps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s/slide38.xml" ContentType="application/vnd.openxmlformats-officedocument.presentationml.slide+xml"/>
  <Override PartName="/ppt/slides/slide34.xml" ContentType="application/vnd.openxmlformats-officedocument.presentationml.slide+xml"/>
  <Override PartName="/ppt/slides/slide54.xml" ContentType="application/vnd.openxmlformats-officedocument.presentationml.slide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073A0DAA-6AF3-43AB-8588-CEC1D06C72B9}"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  <a:fill>
          <a:solidFill>
            <a:schemeClr val="dk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84" d="100"/>
          <a:sy n="84" d="100"/>
        </p:scale>
        <p:origin x="1354" y="82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presProps" Target="presProps.xml" /><Relationship Id="rId60" Type="http://schemas.openxmlformats.org/officeDocument/2006/relationships/tableStyles" Target="tableStyles.xml" /><Relationship Id="rId61" Type="http://schemas.openxmlformats.org/officeDocument/2006/relationships/viewProps" Target="viewProps.xml" /><Relationship Id="rId6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m authorId="1" dt="2026-05-02T22:43:01Z" idx="1">
    <p:pos x="10" y="10"/>
    <p:text/>
    <p:extLst>
      <p:ext uri="{C676402C-5697-4E1C-873F-D02D1690AC5C}">
        <p15:threadingInfo xmlns:p15="http://schemas.microsoft.com/office/powerpoint/2012/main" timeZoneBias="-420"/>
      </p:ext>
      <p:ext uri="{19B8F6BF-5375-455C-9EA6-DF929625EA0E}">
        <p15:presenceInfo xmlns:p15="http://schemas.microsoft.com/office/powerpoint/2012/main" userId="teamlab_data:0;1;1;1;12;Пользователь;2;1;0;3;20;2026-05-02T15:43:01Z;4;38;{005B0067-009C-4CD4-A92C-0079007100B7};" providerId="AD"/>
      </p:ext>
    </p:extLst>
  </p:cm>
</p:cmLst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 bwMode="auto">
          <a:xfrm>
            <a:off x="1371600" y="2819400"/>
            <a:ext cx="6400800" cy="1752599"/>
          </a:xfrm>
        </p:spPr>
        <p:txBody>
          <a:bodyPr/>
          <a:lstStyle>
            <a:lvl1pPr marL="0" indent="0" algn="ctr">
              <a:buNone/>
              <a:defRPr sz="1600" b="1" cap="all" spc="25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3" name="Овал 12"/>
          <p:cNvSpPr/>
          <p:nvPr/>
        </p:nvSpPr>
        <p:spPr bwMode="auto"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 bwMode="auto"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 bwMode="auto">
          <a:xfrm>
            <a:off x="685800" y="381000"/>
            <a:ext cx="7772400" cy="1752599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 bwMode="auto">
          <a:xfrm>
            <a:off x="301752" y="1527048"/>
            <a:ext cx="8503920" cy="457200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secHead" userDrawn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0" name="Овал 9"/>
          <p:cNvSpPr/>
          <p:nvPr/>
        </p:nvSpPr>
        <p:spPr bwMode="auto"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Овал 10"/>
          <p:cNvSpPr/>
          <p:nvPr/>
        </p:nvSpPr>
        <p:spPr bwMode="auto"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01752" y="228600"/>
            <a:ext cx="8534400" cy="75895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 bwMode="auto"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 bwMode="auto"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woTxTwoObj" userDrawn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2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301752" y="1524000"/>
            <a:ext cx="4040188" cy="732974"/>
          </a:xfrm>
          <a:prstGeom prst="rect">
            <a:avLst/>
          </a:prstGeo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4791330" y="1524000"/>
            <a:ext cx="4041775" cy="731520"/>
          </a:xfrm>
          <a:prstGeom prst="rect">
            <a:avLst/>
          </a:prstGeo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 bwMode="auto">
          <a:xfrm>
            <a:off x="301752" y="2471383"/>
            <a:ext cx="4041648" cy="3818404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 bwMode="auto">
          <a:xfrm>
            <a:off x="4800600" y="2471383"/>
            <a:ext cx="4038600" cy="382219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25" name="Овал 24"/>
          <p:cNvSpPr/>
          <p:nvPr/>
        </p:nvSpPr>
        <p:spPr bwMode="auto"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Овал 26"/>
          <p:cNvSpPr/>
          <p:nvPr/>
        </p:nvSpPr>
        <p:spPr bwMode="auto"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 bwMode="auto"/>
        <p:txBody>
          <a:bodyPr rtlCol="0" anchor="b" anchorCtr="0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ОБЩАЯ СУММА ДОХОДОВ И СОВОКУПНОСТЬ ТРАТ В СЕМЬЕ?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23528" y="1772816"/>
            <a:ext cx="8534400" cy="140702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ОБЩАЯ СУММА ДОХОДОВ И </a:t>
            </a:r>
            <a:br>
              <a:rPr lang="ru-RU"/>
            </a:br>
            <a:r>
              <a:rPr lang="ru-RU"/>
              <a:t>СОВОКУПНОСТЬТРАТ В СЕМЬЕ?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  <p:sp>
        <p:nvSpPr>
          <p:cNvPr id="6" name="Управляющая кнопка: настраиваемая 5">
            <a:hlinkClick r:id="" action="ppaction://hlinkshowjump?jump=nextslide" highlightClick="1"/>
          </p:cNvPr>
          <p:cNvSpPr/>
          <p:nvPr userDrawn="1"/>
        </p:nvSpPr>
        <p:spPr bwMode="auto">
          <a:xfrm>
            <a:off x="2195736" y="4437112"/>
            <a:ext cx="5184576" cy="104241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Узнать</a:t>
            </a:r>
            <a:r>
              <a:rPr lang="ru-RU"/>
              <a:t> ответ</a:t>
            </a: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323528" y="2852936"/>
            <a:ext cx="8534400" cy="75895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БЮДЖЕЬ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objTx" userDrawn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52400" y="609600"/>
            <a:ext cx="2743200" cy="5867399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81000" y="914400"/>
            <a:ext cx="2362199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 bwMode="auto">
          <a:xfrm>
            <a:off x="381000" y="1981200"/>
            <a:ext cx="2362199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 bwMode="auto">
          <a:xfrm>
            <a:off x="3124200" y="685800"/>
            <a:ext cx="5638800" cy="541020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Овал 9"/>
          <p:cNvSpPr/>
          <p:nvPr/>
        </p:nvSpPr>
        <p:spPr bwMode="auto"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Овал 10"/>
          <p:cNvSpPr/>
          <p:nvPr/>
        </p:nvSpPr>
        <p:spPr bwMode="auto"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52400" y="609600"/>
            <a:ext cx="2743200" cy="5867399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 bwMode="auto"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Овал 12"/>
          <p:cNvSpPr/>
          <p:nvPr/>
        </p:nvSpPr>
        <p:spPr bwMode="auto"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000375" y="5029200"/>
            <a:ext cx="5867399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3000375" y="609600"/>
            <a:ext cx="5867399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vertTitleAndTx" userDrawn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399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 bwMode="auto"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 bwMode="auto"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304800" y="304800"/>
            <a:ext cx="6553200" cy="5821366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7391400" y="304801"/>
            <a:ext cx="14478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 bwMode="auto"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F4B4DF8-747C-4B16-8D73-E9C3824D0BE5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 bwMode="auto"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 bwMode="auto"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 bwMode="auto"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 bwMode="auto"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>
              <a:defRPr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E24CF7D-9C60-4E56-8725-03F5929CA92D}" type="slidenum">
              <a:rPr lang="ru-RU"/>
              <a:t/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 bwMode="auto"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>
        <a:spcBef>
          <a:spcPts val="0"/>
        </a:spcBef>
        <a:buNone/>
        <a:defRPr sz="33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>
        <a:spcBef>
          <a:spcPts val="0"/>
        </a:spcBef>
        <a:buClr>
          <a:schemeClr val="accent1"/>
        </a:buClr>
        <a:buSzPct val="85000"/>
        <a:buFont typeface="Wingdings 2"/>
        <a:buChar char="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>
        <a:spcBef>
          <a:spcPts val="0"/>
        </a:spcBef>
        <a:buClr>
          <a:schemeClr val="accent2"/>
        </a:buClr>
        <a:buSzPct val="70000"/>
        <a:buFont typeface="Wingdings"/>
        <a:buChar char=""/>
        <a:defRPr sz="2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>
        <a:spcBef>
          <a:spcPts val="0"/>
        </a:spcBef>
        <a:buClr>
          <a:schemeClr val="accent3"/>
        </a:buClr>
        <a:buSzPct val="75000"/>
        <a:buFont typeface="Wingdings 2"/>
        <a:buChar char="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>
        <a:spcBef>
          <a:spcPts val="0"/>
        </a:spcBef>
        <a:buClr>
          <a:schemeClr val="accent4"/>
        </a:buClr>
        <a:buSzPct val="70000"/>
        <a:buFont typeface="Wingdings"/>
        <a:buChar char=""/>
        <a:defRPr sz="20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>
        <a:spcBef>
          <a:spcPts val="0"/>
        </a:spcBef>
        <a:buClr>
          <a:schemeClr val="accent5"/>
        </a:buClr>
        <a:buFontTx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1">
            <a:shade val="75000"/>
          </a:schemeClr>
        </a:buClr>
        <a:buSzPct val="9000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>
        <a:spcBef>
          <a:spcPts val="0"/>
        </a:spcBef>
        <a:buClr>
          <a:schemeClr val="accent4">
            <a:shade val="75000"/>
          </a:schemeClr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>
        <a:spcBef>
          <a:spcPts val="0"/>
        </a:spcBef>
        <a:buClr>
          <a:schemeClr val="accent2">
            <a:shade val="75000"/>
          </a:schemeClr>
        </a:buClr>
        <a:buSzPct val="90000"/>
        <a:buChar char="•"/>
        <a:defRPr sz="1400" cap="all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6.xml"/><Relationship Id="rId4" Type="http://schemas.openxmlformats.org/officeDocument/2006/relationships/slide" Target="slide8.xml"/><Relationship Id="rId5" Type="http://schemas.openxmlformats.org/officeDocument/2006/relationships/slide" Target="slide10.xml"/><Relationship Id="rId6" Type="http://schemas.openxmlformats.org/officeDocument/2006/relationships/slide" Target="slide14.xml"/><Relationship Id="rId7" Type="http://schemas.openxmlformats.org/officeDocument/2006/relationships/slide" Target="slide16.xml"/><Relationship Id="rId8" Type="http://schemas.openxmlformats.org/officeDocument/2006/relationships/slide" Target="slide18.xml"/><Relationship Id="rId9" Type="http://schemas.openxmlformats.org/officeDocument/2006/relationships/slide" Target="slide20.xml"/><Relationship Id="rId10" Type="http://schemas.openxmlformats.org/officeDocument/2006/relationships/slide" Target="slide22.xml"/><Relationship Id="rId11" Type="http://schemas.openxmlformats.org/officeDocument/2006/relationships/slide" Target="slide24.xml"/><Relationship Id="rId12" Type="http://schemas.openxmlformats.org/officeDocument/2006/relationships/slide" Target="slide26.xml"/><Relationship Id="rId13" Type="http://schemas.openxmlformats.org/officeDocument/2006/relationships/slide" Target="slide28.xml"/><Relationship Id="rId14" Type="http://schemas.openxmlformats.org/officeDocument/2006/relationships/slide" Target="slide30.xml"/><Relationship Id="rId15" Type="http://schemas.openxmlformats.org/officeDocument/2006/relationships/slide" Target="slide54.xml"/><Relationship Id="rId16" Type="http://schemas.openxmlformats.org/officeDocument/2006/relationships/slide" Target="slide32.xml"/><Relationship Id="rId17" Type="http://schemas.openxmlformats.org/officeDocument/2006/relationships/slide" Target="slide34.xml"/><Relationship Id="rId18" Type="http://schemas.openxmlformats.org/officeDocument/2006/relationships/slide" Target="slide36.xml"/><Relationship Id="rId19" Type="http://schemas.openxmlformats.org/officeDocument/2006/relationships/slide" Target="slide38.xml"/><Relationship Id="rId20" Type="http://schemas.openxmlformats.org/officeDocument/2006/relationships/slide" Target="slide40.xml"/><Relationship Id="rId21" Type="http://schemas.openxmlformats.org/officeDocument/2006/relationships/slide" Target="slide42.xml"/><Relationship Id="rId22" Type="http://schemas.openxmlformats.org/officeDocument/2006/relationships/slide" Target="slide44.xml"/><Relationship Id="rId23" Type="http://schemas.openxmlformats.org/officeDocument/2006/relationships/slide" Target="slide46.xml"/><Relationship Id="rId24" Type="http://schemas.openxmlformats.org/officeDocument/2006/relationships/slide" Target="slide48.xml"/><Relationship Id="rId25" Type="http://schemas.openxmlformats.org/officeDocument/2006/relationships/slide" Target="slide5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omments" Target="../comments/commen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635896" y="3429000"/>
            <a:ext cx="4960640" cy="232866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100"/>
              <a:t>Выполнили: </a:t>
            </a:r>
            <a:endParaRPr/>
          </a:p>
          <a:p>
            <a:pPr>
              <a:defRPr/>
            </a:pPr>
            <a:r>
              <a:rPr lang="ru-RU" sz="1100"/>
              <a:t>Покошева Милена и</a:t>
            </a:r>
            <a:endParaRPr/>
          </a:p>
          <a:p>
            <a:pPr>
              <a:defRPr/>
            </a:pPr>
            <a:r>
              <a:rPr lang="ru-RU" sz="1100"/>
              <a:t> </a:t>
            </a:r>
            <a:r>
              <a:rPr lang="ru-RU" sz="1100"/>
              <a:t>ялбакова</a:t>
            </a:r>
            <a:r>
              <a:rPr lang="ru-RU" sz="1100"/>
              <a:t> Анастасия,</a:t>
            </a:r>
            <a:endParaRPr/>
          </a:p>
          <a:p>
            <a:pPr>
              <a:defRPr/>
            </a:pPr>
            <a:r>
              <a:rPr lang="ru-RU" sz="1100"/>
              <a:t>Ученицы 10 класса </a:t>
            </a:r>
            <a:endParaRPr/>
          </a:p>
          <a:p>
            <a:pPr>
              <a:defRPr/>
            </a:pPr>
            <a:r>
              <a:rPr lang="ru-RU" sz="1100"/>
              <a:t>Учитель: Трифанова </a:t>
            </a:r>
            <a:r>
              <a:rPr lang="ru-RU" sz="1100"/>
              <a:t>И.в</a:t>
            </a:r>
            <a:r>
              <a:rPr lang="ru-RU" sz="1100"/>
              <a:t>.,</a:t>
            </a:r>
            <a:endParaRPr/>
          </a:p>
          <a:p>
            <a:pPr>
              <a:defRPr/>
            </a:pPr>
            <a:r>
              <a:rPr lang="ru-RU" sz="1100"/>
              <a:t> учитель истории и обществознания</a:t>
            </a:r>
            <a:endParaRPr/>
          </a:p>
          <a:p>
            <a:pPr>
              <a:defRPr/>
            </a:pPr>
            <a:endParaRPr lang="ru-RU" sz="1100"/>
          </a:p>
          <a:p>
            <a:pPr>
              <a:defRPr/>
            </a:pPr>
            <a:r>
              <a:rPr lang="ru-RU" sz="1100"/>
              <a:t>МКОУ «Теньгинская сош»</a:t>
            </a:r>
            <a:endParaRPr/>
          </a:p>
          <a:p>
            <a:pPr>
              <a:defRPr/>
            </a:pPr>
            <a:r>
              <a:rPr lang="ru-RU" sz="1100"/>
              <a:t>Онгудайский район</a:t>
            </a:r>
            <a:endParaRPr/>
          </a:p>
          <a:p>
            <a:pPr>
              <a:defRPr/>
            </a:pPr>
            <a:r>
              <a:rPr lang="ru-RU" sz="1100"/>
              <a:t>Республика Алтай</a:t>
            </a:r>
            <a:endParaRPr lang="ru-RU" sz="110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23528" y="332656"/>
            <a:ext cx="8132440" cy="1680592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>
              <a:defRPr/>
            </a:pPr>
            <a:r>
              <a:rPr lang="ru-RU" b="1">
                <a:solidFill>
                  <a:schemeClr val="accent3">
                    <a:lumMod val="75000"/>
                  </a:schemeClr>
                </a:solidFill>
              </a:rPr>
              <a:t>«Своя игра»  на тему: БЮДЖЕТ</a:t>
            </a:r>
            <a:endParaRPr lang="ru-RU" b="1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b="1"/>
              <a:t>Описание игры «Своя </a:t>
            </a:r>
            <a:r>
              <a:rPr lang="ru-RU" b="1"/>
              <a:t>игра» </a:t>
            </a:r>
            <a:br>
              <a:rPr lang="ru-RU" b="1"/>
            </a:br>
            <a:r>
              <a:rPr lang="ru-RU" b="1"/>
              <a:t>по теме «Бюджет»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 bwMode="auto">
          <a:xfrm>
            <a:off x="301752" y="1340768"/>
            <a:ext cx="8503920" cy="4572000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r>
              <a:rPr lang="ru-RU" b="1"/>
              <a:t>Цели </a:t>
            </a:r>
            <a:r>
              <a:rPr lang="ru-RU" b="1"/>
              <a:t>игры:</a:t>
            </a:r>
            <a:endParaRPr/>
          </a:p>
          <a:p>
            <a:pPr>
              <a:defRPr/>
            </a:pPr>
            <a:r>
              <a:rPr lang="ru-RU"/>
              <a:t>закрепить знания по теме «Бюджет» (виды бюджетов, статьи доходов и расходов, принципы планирования);</a:t>
            </a:r>
            <a:endParaRPr/>
          </a:p>
          <a:p>
            <a:pPr>
              <a:defRPr/>
            </a:pPr>
            <a:r>
              <a:rPr lang="ru-RU"/>
              <a:t>развить навыки командной работы и стратегического мышления;</a:t>
            </a:r>
            <a:endParaRPr/>
          </a:p>
          <a:p>
            <a:pPr>
              <a:defRPr/>
            </a:pPr>
            <a:r>
              <a:rPr lang="ru-RU"/>
              <a:t>повысить финансовую грамотность участников;</a:t>
            </a:r>
            <a:endParaRPr/>
          </a:p>
          <a:p>
            <a:pPr>
              <a:defRPr/>
            </a:pPr>
            <a:r>
              <a:rPr lang="ru-RU"/>
              <a:t>стимулировать интерес к вопросам управления финансами.</a:t>
            </a:r>
            <a:endParaRPr/>
          </a:p>
          <a:p>
            <a:pPr>
              <a:defRPr/>
            </a:pPr>
            <a:endParaRPr lang="ru-RU" b="1"/>
          </a:p>
          <a:p>
            <a:pPr>
              <a:defRPr/>
            </a:pPr>
            <a:r>
              <a:rPr lang="ru-RU" b="1"/>
              <a:t>Участники</a:t>
            </a:r>
            <a:r>
              <a:rPr lang="ru-RU" b="1"/>
              <a:t>:</a:t>
            </a:r>
            <a:endParaRPr/>
          </a:p>
          <a:p>
            <a:pPr>
              <a:defRPr/>
            </a:pPr>
            <a:r>
              <a:rPr lang="ru-RU"/>
              <a:t>2–3 команды по 4–6 человек (школьники 8–11 классов);</a:t>
            </a:r>
            <a:endParaRPr/>
          </a:p>
          <a:p>
            <a:pPr>
              <a:defRPr/>
            </a:pPr>
            <a:r>
              <a:rPr lang="ru-RU"/>
              <a:t>ведущий (учитель, педагог‑организатор);</a:t>
            </a:r>
            <a:endParaRPr/>
          </a:p>
          <a:p>
            <a:pPr>
              <a:defRPr/>
            </a:pPr>
            <a:r>
              <a:rPr lang="ru-RU"/>
              <a:t>жюри (2–3 человека: учитель, представитель родительского комитета, старшеклассник</a:t>
            </a:r>
            <a:r>
              <a:rPr lang="ru-RU"/>
              <a:t>).</a:t>
            </a:r>
            <a:endParaRPr/>
          </a:p>
          <a:p>
            <a:pPr>
              <a:defRPr/>
            </a:pPr>
            <a:endParaRPr lang="ru-RU"/>
          </a:p>
          <a:p>
            <a:pPr marL="0" indent="0">
              <a:buNone/>
              <a:defRPr/>
            </a:pPr>
            <a:r>
              <a:rPr lang="ru-RU" b="1"/>
              <a:t>        Игру также  </a:t>
            </a:r>
            <a:r>
              <a:rPr lang="ru-RU" b="1"/>
              <a:t>можно </a:t>
            </a:r>
            <a:r>
              <a:rPr lang="ru-RU" b="1"/>
              <a:t>использовать  </a:t>
            </a:r>
            <a:r>
              <a:rPr lang="ru-RU" b="1"/>
              <a:t>как раздаточный материл  «ответ-вопрос»</a:t>
            </a:r>
            <a:endParaRPr lang="ru-RU" b="1"/>
          </a:p>
          <a:p>
            <a:pPr>
              <a:defRPr/>
            </a:pPr>
            <a:endParaRPr lang="ru-RU" b="1"/>
          </a:p>
          <a:p>
            <a:pPr>
              <a:defRPr/>
            </a:pPr>
            <a:r>
              <a:rPr lang="ru-RU" b="1"/>
              <a:t>Продолжительность</a:t>
            </a:r>
            <a:r>
              <a:rPr lang="ru-RU" b="1"/>
              <a:t>: </a:t>
            </a:r>
            <a:r>
              <a:rPr lang="ru-RU" b="1"/>
              <a:t>30–40 </a:t>
            </a:r>
            <a:r>
              <a:rPr lang="ru-RU" b="1"/>
              <a:t>минут.</a:t>
            </a:r>
            <a:endParaRPr/>
          </a:p>
          <a:p>
            <a:pPr>
              <a:defRPr/>
            </a:pPr>
            <a:endParaRPr lang="ru-RU" b="1"/>
          </a:p>
          <a:p>
            <a:pPr>
              <a:defRPr/>
            </a:pPr>
            <a:r>
              <a:rPr lang="ru-RU" b="1"/>
              <a:t>Оборудование</a:t>
            </a:r>
            <a:r>
              <a:rPr lang="ru-RU" b="1"/>
              <a:t>:</a:t>
            </a:r>
            <a:endParaRPr/>
          </a:p>
          <a:p>
            <a:pPr>
              <a:defRPr/>
            </a:pPr>
            <a:r>
              <a:rPr lang="ru-RU"/>
              <a:t>мультимедийный проектор и экран (для демонстрации презентации с вопросами);</a:t>
            </a:r>
            <a:endParaRPr/>
          </a:p>
          <a:p>
            <a:pPr>
              <a:defRPr/>
            </a:pPr>
            <a:r>
              <a:rPr lang="ru-RU"/>
              <a:t>презентация с игровым полем (таблицей категорий и баллов);</a:t>
            </a:r>
            <a:endParaRPr/>
          </a:p>
          <a:p>
            <a:pPr>
              <a:defRPr/>
            </a:pPr>
            <a:r>
              <a:rPr lang="ru-RU"/>
              <a:t>сигнальные кнопки или колокольчики для каждой команды;</a:t>
            </a:r>
            <a:endParaRPr/>
          </a:p>
          <a:p>
            <a:pPr>
              <a:defRPr/>
            </a:pPr>
            <a:r>
              <a:rPr lang="ru-RU"/>
              <a:t>бланки для жюри (учёт баллов);</a:t>
            </a:r>
            <a:endParaRPr/>
          </a:p>
          <a:p>
            <a:pPr>
              <a:defRPr/>
            </a:pPr>
            <a:r>
              <a:rPr lang="ru-RU"/>
              <a:t>таймер (для контроля времени на ответ — 1 минута</a:t>
            </a:r>
            <a:r>
              <a:rPr lang="ru-RU"/>
              <a:t>).</a:t>
            </a:r>
            <a:endParaRPr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xmlns:a="http://schemas.openxmlformats.org/drawingml/2006/main" noGrp="1"/>
          </p:cNvGraphicFramePr>
          <p:nvPr/>
        </p:nvGraphicFramePr>
        <p:xfrm>
          <a:off x="179512" y="188640"/>
          <a:ext cx="8850340" cy="64800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{073A0DAA-6AF3-43AB-8588-CEC1D06C72B9}</a:tableStyleId>
              </a:tblPr>
              <a:tblGrid>
                <a:gridCol w="2730340"/>
                <a:gridCol w="1224000"/>
                <a:gridCol w="1224000"/>
                <a:gridCol w="1224000"/>
                <a:gridCol w="1224000"/>
                <a:gridCol w="1224000"/>
              </a:tblGrid>
              <a:tr h="12960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ДОХОДЫ И 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2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РАСХОДЫ</a:t>
                      </a:r>
                      <a:endParaRPr lang="ru-RU" sz="24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2" action="ppaction://hlinksldjump" tooltip="ppaction://hlinksldjumpslide3"/>
                        </a:rPr>
                        <a:t>20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3" action="ppaction://hlinksldjump" tooltip="ppaction://hlinksldjumpslide5"/>
                        </a:rPr>
                        <a:t>40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4" action="ppaction://hlinksldjump" tooltip="ppaction://hlinksldjumpslide7"/>
                        </a:rPr>
                        <a:t>60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4" action="ppaction://hlinksldjump" tooltip="ppaction://hlinksldjumpslide7"/>
                        </a:rPr>
                        <a:t>80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5" action="ppaction://hlinksldjump" tooltip="ppaction://hlinksldjumpslide9"/>
                        </a:rPr>
                        <a:t>100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12960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БЮДЖЕТ В</a:t>
                      </a:r>
                      <a:br>
                        <a:rPr lang="ru-RU" sz="2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2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ПОСЛОВИЦАХ</a:t>
                      </a:r>
                      <a:endParaRPr lang="ru-RU" sz="24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6" action="ppaction://hlinksldjump" tooltip="ppaction://hlinksldjumpslide13"/>
                        </a:rPr>
                        <a:t>20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7" action="ppaction://hlinksldjump" tooltip="ppaction://hlinksldjumpslide15"/>
                        </a:rPr>
                        <a:t>40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8" action="ppaction://hlinksldjump" tooltip="ppaction://hlinksldjumpslide17"/>
                        </a:rPr>
                        <a:t>60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9" action="ppaction://hlinksldjump" tooltip="ppaction://hlinksldjumpslide19"/>
                        </a:rPr>
                        <a:t>80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10" action="ppaction://hlinksldjump" tooltip="ppaction://hlinksldjumpslide21"/>
                        </a:rPr>
                        <a:t>100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12960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ЗАГАДКИ</a:t>
                      </a:r>
                      <a:endParaRPr lang="ru-RU" sz="24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11" action="ppaction://hlinksldjump" tooltip="ppaction://hlinksldjumpslide23"/>
                        </a:rPr>
                        <a:t>20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12" action="ppaction://hlinksldjump" tooltip="ppaction://hlinksldjumpslide25"/>
                        </a:rPr>
                        <a:t>40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13" action="ppaction://hlinksldjump" tooltip="ppaction://hlinksldjumpslide27"/>
                        </a:rPr>
                        <a:t>60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14" action="ppaction://hlinksldjump" tooltip="ppaction://hlinksldjumpslide29"/>
                        </a:rPr>
                        <a:t>80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15" action="ppaction://hlinksldjump" tooltip="ppaction://hlinksldjumpslide53"/>
                        </a:rPr>
                        <a:t>100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12960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СЕМЕЙНЫЙ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2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БЮДЖЕТ</a:t>
                      </a:r>
                      <a:endParaRPr lang="ru-RU" sz="24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16" action="ppaction://hlinksldjump" tooltip="ppaction://hlinksldjumpslide31"/>
                        </a:rPr>
                        <a:t>20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17" action="ppaction://hlinksldjump" tooltip="ppaction://hlinksldjumpslide33"/>
                        </a:rPr>
                        <a:t>40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18" action="ppaction://hlinksldjump" tooltip="ppaction://hlinksldjumpslide35"/>
                        </a:rPr>
                        <a:t>60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19" action="ppaction://hlinksldjump" tooltip="ppaction://hlinksldjumpslide37"/>
                        </a:rPr>
                        <a:t>80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20" action="ppaction://hlinksldjump" tooltip="ppaction://hlinksldjumpslide39"/>
                        </a:rPr>
                        <a:t>100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  <a:tr h="129600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БЮДЖЕТНЫЙ</a:t>
                      </a:r>
                      <a:br>
                        <a:rPr lang="ru-RU" sz="2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2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СЛОВАРЬ</a:t>
                      </a:r>
                      <a:endParaRPr lang="ru-RU" sz="240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21" action="ppaction://hlinksldjump" tooltip="ppaction://hlinksldjumpslide41"/>
                        </a:rPr>
                        <a:t>20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22" action="ppaction://hlinksldjump" tooltip="ppaction://hlinksldjumpslide43"/>
                        </a:rPr>
                        <a:t>40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23" action="ppaction://hlinksldjump" tooltip="ppaction://hlinksldjumpslide45"/>
                        </a:rPr>
                        <a:t>60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24" action="ppaction://hlinksldjump" tooltip="ppaction://hlinksldjumpslide47"/>
                        </a:rPr>
                        <a:t>80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2800" u="sng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Black"/>
                          <a:hlinkClick r:id="rId25" action="ppaction://hlinksldjump" tooltip="ppaction://hlinksldjumpslide51"/>
                        </a:rPr>
                        <a:t>100</a:t>
                      </a:r>
                      <a:endParaRPr lang="ru-RU" sz="2800">
                        <a:solidFill>
                          <a:schemeClr val="accent1">
                            <a:lumMod val="75000"/>
                          </a:schemeClr>
                        </a:solidFill>
                        <a:latin typeface="Arial Black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467544" y="1628800"/>
            <a:ext cx="79208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ОБЩАЯ СУММА ДОХОДОВ И СОВОКУПНОСТЬ ТРАТ В СЕМЬЕ?</a:t>
            </a:r>
            <a:endParaRPr/>
          </a:p>
          <a:p>
            <a:pPr>
              <a:defRPr/>
            </a:pP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Управляющая кнопка: настраиваемая 3">
            <a:hlinkClick r:id="" action="ppaction://hlinkshowjump?jump=nextslide" highlightClick="1"/>
          </p:cNvPr>
          <p:cNvSpPr/>
          <p:nvPr/>
        </p:nvSpPr>
        <p:spPr bwMode="auto">
          <a:xfrm>
            <a:off x="1979712" y="4509120"/>
            <a:ext cx="4896544" cy="122413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>
                <a:solidFill>
                  <a:schemeClr val="tx1"/>
                </a:solidFill>
              </a:rPr>
              <a:t>УЗНАТЬ ОТВЕТ</a:t>
            </a:r>
            <a:endParaRPr lang="ru-RU" sz="320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6948264" y="47667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20б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55776" y="2564904"/>
            <a:ext cx="38010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БЮДЖЕТ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7524328" y="5517232"/>
            <a:ext cx="936104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23528" y="1124744"/>
            <a:ext cx="82809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ДЕНЕЖНЫЕ СРЕДСТВА, ПОЛУЧЕННЫЕ 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ЧЕЛОВЕКОМ В РЕЗУЛЬТАТЕ 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КАКОЙ-ЛИБО</a:t>
            </a: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ДЕЯТЕЛЬНОСТИ ЗА ОПРЕДЕЛЕННЫЙ 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ПЕРИОД ВРЕМЕНИ?</a:t>
            </a:r>
            <a:endParaRPr lang="ru-RU" sz="32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699792" y="5013176"/>
            <a:ext cx="3384376" cy="93610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3200">
                <a:solidFill>
                  <a:schemeClr val="tx1"/>
                </a:solidFill>
              </a:rPr>
              <a:t>УЗНАТЬ ОТВЕТ</a:t>
            </a:r>
            <a:endParaRPr lang="ru-RU" sz="32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524328" y="33265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40б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55776" y="2564904"/>
            <a:ext cx="37337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ДОХОДЫ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7452320" y="5589240"/>
            <a:ext cx="936104" cy="86409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23527" y="1052736"/>
            <a:ext cx="849944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БЕРЕЖЛИВОЕ, РАЦИОНАЛЬНОЕ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ИСПОЛЬЗОВАНИЕ РЕСУРСОВ С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ЦЕЛЬЮ СНИЖЕНИЯ ЗАТРАТ И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 СОХРАНЕНИЯ ИЛИ НАКОПЛЕНИЯ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ЧЕГО-ЛИБО?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989073" y="5088519"/>
            <a:ext cx="3168351" cy="792087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236296" y="3326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80б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195736" y="2420888"/>
            <a:ext cx="48766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ЭКОНОМИЯ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7149008" y="5589240"/>
            <a:ext cx="1008112" cy="86409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72661" y="1052736"/>
            <a:ext cx="887133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КАК НАЗЫВАЮТСЯ РАСХОДЫ,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КОТОРЫЕ МОЖНО ЗАПЛАНИРОВАТЬ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 НА КАКОЙ-ЛИБО ПЕРИОД В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ТЕЧЕНИИ КОТОРОГО ОНИ НЕ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 МЕНЯЮТСЯ?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483768" y="5445224"/>
            <a:ext cx="3240360" cy="7200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092280" y="33265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100б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899592" y="2060848"/>
            <a:ext cx="762740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ФИКСИРОВАННЫЕ</a:t>
            </a:r>
            <a:endParaRPr/>
          </a:p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 (ПОСТОЯННЫЕ)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7528284" y="5661248"/>
            <a:ext cx="792087" cy="79208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23528" y="2576920"/>
            <a:ext cx="8739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ЛИШНЯЯ ДЕНЮЖКА КАРМАНУ НЕ…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699792" y="5157192"/>
            <a:ext cx="3240360" cy="93610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164288" y="33265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20б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267744" y="2564904"/>
            <a:ext cx="4370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В ТЯГОСТЬ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7020272" y="5589240"/>
            <a:ext cx="1080120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339752" y="2564904"/>
            <a:ext cx="4354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ДЕНЬГИ ИДУТ К…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987824" y="5661248"/>
            <a:ext cx="2952328" cy="64807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164288" y="2606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40б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55776" y="2564904"/>
            <a:ext cx="404309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ДЕНЬГАМ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732240" y="5373216"/>
            <a:ext cx="1141482" cy="11521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547664" y="2348880"/>
            <a:ext cx="61125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КТО БЕЗ НУЖДЫ ЖИВЕТ,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 ТОТ ДЕНЬГИ…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483768" y="5373216"/>
            <a:ext cx="3744416" cy="86409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236296" y="40466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60 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483768" y="2564904"/>
            <a:ext cx="39004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БЕРЕЖЕТ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804248" y="5517232"/>
            <a:ext cx="1080120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187624" y="2276872"/>
            <a:ext cx="68499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НЕЛЕГКО ДЕНЬГИ НАЖИТЬ,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 А ЛЕГКО…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627784" y="5517232"/>
            <a:ext cx="3528392" cy="792087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020272" y="2606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80б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627784" y="2420888"/>
            <a:ext cx="36856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НАЖИТЬ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876256" y="5412556"/>
            <a:ext cx="1080120" cy="122413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539552" y="2564408"/>
            <a:ext cx="8196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ДЕНЕЖКА БЕЗ НОГ, А ВЕСЬ СВЕТ…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Управляющая кнопка: настраиваемая 3">
            <a:hlinkClick r:id="" action="ppaction://hlinkshowjump?jump=nextslide" highlightClick="1"/>
          </p:cNvPr>
          <p:cNvSpPr/>
          <p:nvPr/>
        </p:nvSpPr>
        <p:spPr bwMode="auto">
          <a:xfrm>
            <a:off x="2699792" y="5085184"/>
            <a:ext cx="3312368" cy="10081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7092280" y="47667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100б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627784" y="2708919"/>
            <a:ext cx="39966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ОБОЙДЕТ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804248" y="5229200"/>
            <a:ext cx="1187969" cy="136815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79512" y="980728"/>
            <a:ext cx="858119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МАЛЕНЬКА, КРУГЛЕНЬКАЯ, ИЗ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КАРМАНА В КАРМАН СКАЧЕТ, ВЕСЬ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МИР ОБСКАЧЕТ, НИ К ЧЕМУ САМА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НЕ ГОДНА, А ВСЕМ НУЖНА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411760" y="5229200"/>
            <a:ext cx="3744416" cy="93610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452320" y="4046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20 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339752" y="2420888"/>
            <a:ext cx="41280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МОНЕТКА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7094140" y="5445224"/>
            <a:ext cx="936104" cy="108012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23528" y="1340768"/>
            <a:ext cx="863409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В ЭТОЙ ФИРМЕ ВСЕ БЫВАЮТ,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 БЛАНК СНАЧАЛА ЗАПОЛНЯЮТ,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ВНОСЯТ В КАССУ ПЛАТЕЖИ. ЧТО ЗА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 ФИРМА, ПОДСКАЖИ?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483768" y="5085184"/>
            <a:ext cx="3744416" cy="10081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08304" y="2606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40б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275856" y="2780928"/>
            <a:ext cx="23647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БАНК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7092280" y="5301208"/>
            <a:ext cx="1080120" cy="122413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23528" y="1484784"/>
            <a:ext cx="84224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ВСЕ, ЧТО В ЖИЗНИ ПРОДАЕТСЯ,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ОДИНАКОВО ЗОВЕТСЯ:И КРУПА, И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САМОВАР НАЗЫВАЮТСЯ…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195736" y="5229200"/>
            <a:ext cx="4176464" cy="93610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80312" y="47667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60 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987824" y="2780927"/>
            <a:ext cx="27222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ТОВАР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7020272" y="5301208"/>
            <a:ext cx="1080120" cy="11521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1520" y="1340768"/>
            <a:ext cx="867577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ТА БУМАГА НЕ ПРОСТАЯ, И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ВЛАДЕЛЕЦ ЕЕ ЗНАЕТ,ЧТО ОНА ЕМУ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РАЗ В ГОД ДИВИДЕНДЫ ПРИНЕСЕТ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699792" y="5373216"/>
            <a:ext cx="3168351" cy="792087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6588224" y="33265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80 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843807" y="2564903"/>
            <a:ext cx="30235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АКЦИЯ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732240" y="5373216"/>
            <a:ext cx="1008112" cy="11521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1520" y="1412776"/>
            <a:ext cx="827341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4000">
                <a:solidFill>
                  <a:schemeClr val="accent3">
                    <a:lumMod val="50000"/>
                  </a:schemeClr>
                </a:solidFill>
              </a:rPr>
              <a:t>В НАШИ ДНИ НЕ ВСТРЕТИШЬ</a:t>
            </a:r>
            <a:endParaRPr/>
          </a:p>
          <a:p>
            <a:pPr>
              <a:defRPr/>
            </a:pPr>
            <a:r>
              <a:rPr lang="ru-RU" sz="4000">
                <a:solidFill>
                  <a:schemeClr val="accent3">
                    <a:lumMod val="50000"/>
                  </a:schemeClr>
                </a:solidFill>
              </a:rPr>
              <a:t> ЭТУ. ОЧЕНЬ МАЛУЮ МОНЕТУ. </a:t>
            </a:r>
            <a:endParaRPr/>
          </a:p>
          <a:p>
            <a:pPr>
              <a:defRPr/>
            </a:pPr>
            <a:r>
              <a:rPr lang="ru-RU" sz="4000">
                <a:solidFill>
                  <a:schemeClr val="accent3">
                    <a:lumMod val="50000"/>
                  </a:schemeClr>
                </a:solidFill>
              </a:rPr>
              <a:t>В СКАЗКАХ ТЫ ЕЕ НАЙДЕШЬ, </a:t>
            </a:r>
            <a:endParaRPr/>
          </a:p>
          <a:p>
            <a:pPr>
              <a:defRPr/>
            </a:pPr>
            <a:r>
              <a:rPr lang="ru-RU" sz="4000">
                <a:solidFill>
                  <a:schemeClr val="accent3">
                    <a:lumMod val="50000"/>
                  </a:schemeClr>
                </a:solidFill>
              </a:rPr>
              <a:t>ДЕНЕЖКА ЗОВЕТСЯ…</a:t>
            </a:r>
            <a:endParaRPr lang="ru-RU" sz="4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123728" y="5229200"/>
            <a:ext cx="4104456" cy="10081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6948264" y="33265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100б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131840" y="2492896"/>
            <a:ext cx="25202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ГРОШ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876256" y="5445224"/>
            <a:ext cx="1080120" cy="108012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208964" y="1412776"/>
            <a:ext cx="896591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СЕМЬЯ ВСЕ ВРЕМЯ ТРАТИТ БОЛЬШЕ,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ЧЕМ ПОЛУЧАЕТ, ВЛЕЗАЕТ В ДОЛГИ…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О КАКОМ ТИПЕ СЕМЕЙНОГО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БЮДЖЕТА ИДЕТ РЕЧЬ?</a:t>
            </a:r>
            <a:endParaRPr/>
          </a:p>
        </p:txBody>
      </p:sp>
      <p:sp>
        <p:nvSpPr>
          <p:cNvPr id="5" name="Управляющая кнопка: настраиваемая 4">
            <a:hlinkClick r:id="" action="ppaction://hlinkshowjump?jump=nextslide" highlightClick="1"/>
          </p:cNvPr>
          <p:cNvSpPr/>
          <p:nvPr/>
        </p:nvSpPr>
        <p:spPr bwMode="auto">
          <a:xfrm>
            <a:off x="2123728" y="5373216"/>
            <a:ext cx="4032448" cy="86409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6660232" y="18864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20б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331640" y="2204864"/>
            <a:ext cx="638027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ДЕФИЦИТНЫЙ </a:t>
            </a:r>
            <a:endParaRPr/>
          </a:p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ТИП БЮДЖЕТА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948264" y="5517232"/>
            <a:ext cx="936104" cy="100811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95536" y="1412776"/>
            <a:ext cx="832471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ЭТО ТА СУММА ДЕНЕГ, КОТОРУЮ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РАБОТНИК ПОЛУЧАЕТ ОТ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НАНИМАТЕЛЯ,РАБОТОДАТЕЛЯ ЗА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ВЫПОЛНЕНИЕ СВОИХ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ОБЯЗАННОСТЕЙ?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411760" y="5229200"/>
            <a:ext cx="3600400" cy="10081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6804248" y="33265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40б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467544" y="2592210"/>
            <a:ext cx="82830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ЗАРАБОТНАЯ ПЛАТА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876256" y="5517232"/>
            <a:ext cx="936104" cy="100811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70108" y="1412776"/>
            <a:ext cx="897393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НАЗОВИ 4 САМЫЙ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РАСПРОСТРАННЕНЫХ СПОСОБА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ПОЛУЧЕНИЯ ДОХОДОВ СЕМЕЙНОГО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БЮДЖЕТА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411760" y="5229200"/>
            <a:ext cx="3384376" cy="86409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308304" y="47667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60 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431358" y="1268760"/>
            <a:ext cx="871264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-ЗАРАБОТНАЯ ПЛАТА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-СОЦИАЛЬНЫЕ ВЫПЛАТЫ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-ДОХОД ОТ ВЛАДЕНИЯ СОБСТВЕННОСТЬ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-ЗАЕМНЫЕ СРЕДСТВА</a:t>
            </a:r>
            <a:endParaRPr lang="ru-RU" sz="32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732240" y="5301208"/>
            <a:ext cx="1080120" cy="122413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1520" y="534738"/>
            <a:ext cx="7978466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ЭТО ЧТО-ТО, ЧЕМ ТЫ ВЛАДЕЕШЬ И 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ЧТО РАЗРЕШАЕШЬ БАНКУ ЗАБРАТЬ 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И ПРОДАТЬ,ЕСЛИ ВОВРЕМЯ НЕ 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ВЕРНЕШЬ ОДОЛЖЕННЫЕ ДЕНЬГИ. 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ООБЫЧНО БАНК БЕРЕТ В ЭТО ТВОЮ 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КВАРТИРУ. ЕСЛИ ТЫ НЕ СМОЖЕШЬ 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РАСЧИТАТЬСЯ С БАНКОМ, ОН ИМЕЕТ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ПРАВО ТЕБЯ ВЫСЕЛИТЬ ИЗ 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КВАРТИРЫ И ПРОДАТЬ ЕЕ. О ЧЕМ</a:t>
            </a:r>
            <a:endParaRPr/>
          </a:p>
          <a:p>
            <a:pPr>
              <a:defRPr/>
            </a:pPr>
            <a:r>
              <a:rPr lang="ru-RU" sz="3200">
                <a:solidFill>
                  <a:schemeClr val="accent3">
                    <a:lumMod val="50000"/>
                  </a:schemeClr>
                </a:solidFill>
              </a:rPr>
              <a:t>ИДЕТ РЕЧЬ?</a:t>
            </a:r>
            <a:endParaRPr lang="ru-RU" sz="32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339752" y="5517232"/>
            <a:ext cx="3168351" cy="7200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956375" y="404664"/>
            <a:ext cx="79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80 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915816" y="2636912"/>
            <a:ext cx="27735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ЗАЛОГ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732240" y="5373216"/>
            <a:ext cx="1080120" cy="11521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1520" y="1484784"/>
            <a:ext cx="873187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ЧТО ТАКОЕ МАТЕРИНСКИЙ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КАПИТАЛ? КТО, КОМУ И КОГДА ЕГО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ВЫДАЕТ?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339752" y="5373216"/>
            <a:ext cx="3816424" cy="792087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236296" y="11663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100б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23528" y="332656"/>
            <a:ext cx="774442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-МАТЕРИНСКИЙ КАПИТАЛ-ЭТО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СОЦИАЛЬНОЕ ПОСОБИЕ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-ЕГО ДАЮТ ПОСЛЕ РОЖДЕНИЯ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ПОСЛЕ РОЖДЕНИЯ ВТОРОГО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РЕБЕНКА</a:t>
            </a: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ОДИН РАЗ В ЖИЗНИ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987604" y="5471864"/>
            <a:ext cx="864096" cy="108012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79512" y="1052736"/>
            <a:ext cx="874951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ДЕНЕЖНЫЕ СРЕДСТВА,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ПРЕДОСТАВЛЯЕМЫЕ БЮДЖЕТОМ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ДРУГОМУ БЮДЖЕТУ,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ЮРИДИЧЕСКОМУ ЛИЦУ,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ИНОСТАРННОМУ ГОСУДАРСТВУ, НА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ВОЗВРАТНОЙЙ И ВОЗМЕЗДНОЙ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ОСНОВЕ-ЭТО?</a:t>
            </a:r>
            <a:endParaRPr/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699792" y="5445224"/>
            <a:ext cx="3096344" cy="7200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092280" y="26064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20б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699792" y="2636912"/>
            <a:ext cx="33554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КРЕДИТ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948264" y="5445224"/>
            <a:ext cx="1008112" cy="108012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95536" y="1988840"/>
            <a:ext cx="65133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ПРЕВЫШЕНИЕ РАСХОДОВ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БЮДЖЕТА НАД ЕГО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ДОХОДАМИ-ЭТО?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699792" y="5229200"/>
            <a:ext cx="3096344" cy="86409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092280" y="47667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40 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267744" y="2780928"/>
            <a:ext cx="41921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ДЕФИЦИТ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660232" y="5373216"/>
            <a:ext cx="1080120" cy="122413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23528" y="1988840"/>
            <a:ext cx="88905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ПРЕВЫШЕНИЕ ДОХОДОВ БЮДЖЕТА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НАД ЕГО РАСХОДАМИ-ЭТО?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/>
          <p:cNvSpPr/>
          <p:nvPr/>
        </p:nvSpPr>
        <p:spPr bwMode="auto">
          <a:xfrm>
            <a:off x="2483768" y="5373216"/>
            <a:ext cx="3096344" cy="72008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6948264" y="33265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60 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267744" y="2708920"/>
            <a:ext cx="47965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ПРОФИЦИТ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7064250" y="5661248"/>
            <a:ext cx="964134" cy="936104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95536" y="1484784"/>
            <a:ext cx="722665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РАСХОДЫ СРЕДСТВ С ЦЕЛЬЮ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ПОЛУЧЕНИЯ ПРИБЫЛИ ИЛИ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УВЕЛИЧЕНИЕ</a:t>
            </a: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КАПИТАЛА В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БУДУЩЕМ-ЭТО?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483768" y="5301208"/>
            <a:ext cx="3528392" cy="864096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668344" y="47667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80 б 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763687" y="2488579"/>
            <a:ext cx="59298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ИНВЕСТИЦИИ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804248" y="5517232"/>
            <a:ext cx="1008112" cy="100811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23528" y="332656"/>
            <a:ext cx="884088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ЗАТРАТЫ, КОТОРЫЕ МОГУТ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ИЗМЕНЯТЬСЯ В ЗАВИСИМОСТИ ОТ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УРОВНЯ ПОТРЕБЛЕНИЯ, ТАКИЕ КАК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ЕДА, РАЗВЛЕЧЕНИЯ И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ТРАНСПОРТ-ЭТО?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195736" y="5013176"/>
            <a:ext cx="3960440" cy="10081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7596336" y="260648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/>
              <a:t>100б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1475656" y="2204864"/>
            <a:ext cx="618791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ПЕРЕМЕННЫЕ </a:t>
            </a:r>
            <a:endParaRPr/>
          </a:p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РАСХОДЫ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7020272" y="5445224"/>
            <a:ext cx="1080120" cy="119675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1520" y="218043"/>
            <a:ext cx="778931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ФИНАНСОВЫЕ РЕСУРСЫ ИЛИ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АКТИВЫ, ИСПОЛЬЗУЕМЫЕ ДЛЯ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СОЗДАНИЯ ДОХОДА ИЛИ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ИНВЕСТИЦИЙ-ЭТО?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051720" y="5085184"/>
            <a:ext cx="4392488" cy="1008112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627784" y="2492896"/>
            <a:ext cx="40623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КАПИТАЛ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6876256" y="5445224"/>
            <a:ext cx="936104" cy="108012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51520" y="262389"/>
            <a:ext cx="67072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СДЕРЖИВАНИЕ РАСХОДОВ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БЮДЖЕТА ВОЗГЛАСИЛО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ДЕЙСТВУЮЩЕЕ УСПЕШНО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accent3">
                    <a:lumMod val="50000"/>
                  </a:schemeClr>
                </a:solidFill>
              </a:rPr>
              <a:t>БЮДЖЕТНОЕ…</a:t>
            </a:r>
            <a:endParaRPr lang="ru-RU" sz="36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настраиваемая 2">
            <a:hlinkClick r:id="" action="ppaction://hlinkshowjump?jump=nextslide" highlightClick="1"/>
          </p:cNvPr>
          <p:cNvSpPr/>
          <p:nvPr/>
        </p:nvSpPr>
        <p:spPr bwMode="auto">
          <a:xfrm>
            <a:off x="2339752" y="5229200"/>
            <a:ext cx="3744416" cy="936104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>
                <a:solidFill>
                  <a:schemeClr val="tx1"/>
                </a:solidFill>
              </a:rPr>
              <a:t>УЗНАТЬ ОТВЕТ</a:t>
            </a:r>
            <a:endParaRPr lang="ru-RU" sz="28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2411760" y="2492896"/>
            <a:ext cx="40799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6000">
                <a:solidFill>
                  <a:schemeClr val="accent3">
                    <a:lumMod val="50000"/>
                  </a:schemeClr>
                </a:solidFill>
              </a:rPr>
              <a:t>ПРАВИЛО</a:t>
            </a:r>
            <a:endParaRPr lang="ru-RU" sz="600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 bwMode="auto">
          <a:xfrm>
            <a:off x="7236296" y="5661248"/>
            <a:ext cx="792087" cy="86409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107504" y="2600206"/>
            <a:ext cx="90075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540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4800">
                <a:solidFill>
                  <a:schemeClr val="accent3">
                    <a:lumMod val="50000"/>
                  </a:schemeClr>
                </a:solidFill>
              </a:rPr>
              <a:t>СПАСИБО ЗА ВНИМАНИЕ !! </a:t>
            </a:r>
            <a:endParaRPr lang="ru-RU" sz="480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2.jpg"/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Офици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Официальная">
      <a:majorFont>
        <a:latin typeface="Georgia"/>
        <a:ea typeface="Arial"/>
        <a:cs typeface="Arial"/>
      </a:majorFont>
      <a:minorFont>
        <a:latin typeface="Georgia"/>
        <a:ea typeface="Arial"/>
        <a:cs typeface="Arial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blipFill>
          <a:blip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algn="tl" flip="none" sx="85000" sy="85000" tx="0" ty="0"/>
        </a:blipFill>
        <a:blipFill>
          <a:blip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algn="tl" flip="none" sx="65000" sy="65000" tx="0" ty="0"/>
        </a:blip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0</Words>
  <Application>r7-office/2024.4.2.721</Application>
  <DocSecurity>0</DocSecurity>
  <PresentationFormat>Экран (4:3)</PresentationFormat>
  <Paragraphs>0</Paragraphs>
  <Slides>56</Slides>
  <Notes>56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</vt:vector>
  </TitlesOfParts>
  <Manager/>
  <Company>HP Inc.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НА ТЕМУ:БЮДЖЕТ</dc:title>
  <dc:subject/>
  <dc:creator>Гость-08</dc:creator>
  <cp:keywords/>
  <dc:description/>
  <dc:identifier/>
  <dc:language/>
  <cp:lastModifiedBy>Аноним</cp:lastModifiedBy>
  <cp:revision>31</cp:revision>
  <dcterms:created xsi:type="dcterms:W3CDTF">2026-04-27T09:55:41Z</dcterms:created>
  <dcterms:modified xsi:type="dcterms:W3CDTF">2026-05-04T04:46:28Z</dcterms:modified>
  <cp:category/>
  <cp:contentStatus/>
  <cp:version/>
</cp:coreProperties>
</file>